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1" d="100"/>
          <a:sy n="91" d="100"/>
        </p:scale>
        <p:origin x="-816"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A4E31EE-FE3B-4CE5-A40B-507FA5943546}" type="datetimeFigureOut">
              <a:rPr lang="en-US" smtClean="0"/>
              <a:t>11/1/2017</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C265C820-6058-417E-A975-03BC102A0E2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265C820-6058-417E-A975-03BC102A0E24}"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265C820-6058-417E-A975-03BC102A0E2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265C820-6058-417E-A975-03BC102A0E24}"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265C820-6058-417E-A975-03BC102A0E2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A4E31EE-FE3B-4CE5-A40B-507FA5943546}" type="datetimeFigureOut">
              <a:rPr lang="en-US" smtClean="0"/>
              <a:t>11/1/2017</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265C820-6058-417E-A975-03BC102A0E24}"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A4E31EE-FE3B-4CE5-A40B-507FA5943546}" type="datetimeFigureOut">
              <a:rPr lang="en-US" smtClean="0"/>
              <a:t>11/1/2017</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C265C820-6058-417E-A975-03BC102A0E24}"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A4E31EE-FE3B-4CE5-A40B-507FA5943546}" type="datetimeFigureOut">
              <a:rPr lang="en-US" smtClean="0"/>
              <a:t>11/1/2017</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265C820-6058-417E-A975-03BC102A0E2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A4E31EE-FE3B-4CE5-A40B-507FA5943546}" type="datetimeFigureOut">
              <a:rPr lang="en-US" smtClean="0"/>
              <a:t>11/1/2017</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C265C820-6058-417E-A975-03BC102A0E2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Benchmark and </a:t>
            </a:r>
            <a:r>
              <a:rPr lang="en-US" dirty="0"/>
              <a:t>B</a:t>
            </a:r>
            <a:r>
              <a:rPr lang="en-US" dirty="0" smtClean="0"/>
              <a:t>est </a:t>
            </a:r>
            <a:r>
              <a:rPr lang="en-US" dirty="0"/>
              <a:t>P</a:t>
            </a:r>
            <a:r>
              <a:rPr lang="en-US" dirty="0" smtClean="0"/>
              <a:t>ractice</a:t>
            </a:r>
            <a:endParaRPr lang="en-US" dirty="0"/>
          </a:p>
        </p:txBody>
      </p:sp>
      <p:sp>
        <p:nvSpPr>
          <p:cNvPr id="3" name="Subtitle 2"/>
          <p:cNvSpPr>
            <a:spLocks noGrp="1"/>
          </p:cNvSpPr>
          <p:nvPr>
            <p:ph type="subTitle" idx="1"/>
          </p:nvPr>
        </p:nvSpPr>
        <p:spPr/>
        <p:txBody>
          <a:bodyPr/>
          <a:lstStyle/>
          <a:p>
            <a:endParaRPr lang="en-US" dirty="0" smtClean="0"/>
          </a:p>
          <a:p>
            <a:pPr algn="ctr"/>
            <a:r>
              <a:rPr lang="en-US" dirty="0" err="1" smtClean="0"/>
              <a:t>Etihad</a:t>
            </a:r>
            <a:r>
              <a:rPr lang="en-US" dirty="0" smtClean="0"/>
              <a:t> and American Airlines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3581400"/>
          </a:xfrm>
        </p:spPr>
        <p:txBody>
          <a:bodyPr>
            <a:normAutofit fontScale="62500" lnSpcReduction="20000"/>
          </a:bodyPr>
          <a:lstStyle/>
          <a:p>
            <a:r>
              <a:rPr lang="en-US" dirty="0"/>
              <a:t>For purposes of understanding knowledge management, it is important to first understand and comprehend what knowledge is. Knowledge is referred to as </a:t>
            </a:r>
            <a:r>
              <a:rPr lang="en-US" dirty="0" smtClean="0"/>
              <a:t>power (</a:t>
            </a:r>
            <a:r>
              <a:rPr lang="en-US" dirty="0"/>
              <a:t>Davenport &amp; Beers, </a:t>
            </a:r>
            <a:r>
              <a:rPr lang="en-US" dirty="0" smtClean="0"/>
              <a:t>2012). </a:t>
            </a:r>
            <a:r>
              <a:rPr lang="en-US" dirty="0"/>
              <a:t>It is a state of being informed; knowledge management is, therefore, the process through which companies or organizations identify opportunities from their intellectual and informative assets and actualizing them</a:t>
            </a:r>
            <a:r>
              <a:rPr lang="en-US" dirty="0" smtClean="0"/>
              <a:t>.</a:t>
            </a:r>
          </a:p>
          <a:p>
            <a:r>
              <a:rPr lang="en-US" dirty="0" smtClean="0"/>
              <a:t> </a:t>
            </a:r>
            <a:r>
              <a:rPr lang="en-US" dirty="0"/>
              <a:t>Companies and organizations use this aspect of knowledge management in their operations. Knowledge management tool helps a company or an organization to identify and analyze all its possible solutions to its </a:t>
            </a:r>
            <a:r>
              <a:rPr lang="en-US" dirty="0" smtClean="0"/>
              <a:t>challenges (</a:t>
            </a:r>
            <a:r>
              <a:rPr lang="en-US" dirty="0" err="1" smtClean="0"/>
              <a:t>Alavi</a:t>
            </a:r>
            <a:r>
              <a:rPr lang="en-US" dirty="0"/>
              <a:t> </a:t>
            </a:r>
            <a:r>
              <a:rPr lang="en-US" dirty="0" smtClean="0"/>
              <a:t>&amp;</a:t>
            </a:r>
            <a:r>
              <a:rPr lang="en-US" dirty="0" err="1" smtClean="0"/>
              <a:t>Leidner</a:t>
            </a:r>
            <a:r>
              <a:rPr lang="en-US" dirty="0"/>
              <a:t>, </a:t>
            </a:r>
            <a:r>
              <a:rPr lang="en-US" dirty="0" smtClean="0"/>
              <a:t> 2006). </a:t>
            </a:r>
          </a:p>
          <a:p>
            <a:r>
              <a:rPr lang="en-US" dirty="0" smtClean="0"/>
              <a:t>Benchmarking </a:t>
            </a:r>
            <a:r>
              <a:rPr lang="en-US" dirty="0"/>
              <a:t>is one way of fetching intellectual and informative material from companies that operate and compare in the same way. This helps a company adopt best practices and do away with practices that are not of importance to the organization or a company.</a:t>
            </a:r>
          </a:p>
          <a:p>
            <a:endParaRPr lang="en-US" dirty="0"/>
          </a:p>
        </p:txBody>
      </p:sp>
      <p:sp>
        <p:nvSpPr>
          <p:cNvPr id="2" name="Title 1"/>
          <p:cNvSpPr>
            <a:spLocks noGrp="1"/>
          </p:cNvSpPr>
          <p:nvPr>
            <p:ph type="title"/>
          </p:nvPr>
        </p:nvSpPr>
        <p:spPr/>
        <p:txBody>
          <a:bodyPr/>
          <a:lstStyle/>
          <a:p>
            <a:pPr algn="ctr"/>
            <a:r>
              <a:rPr lang="en-US" dirty="0" smtClean="0"/>
              <a:t>Introduction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a:t>Different companies and organization have adopted this tool of knowledge management in many different ways. </a:t>
            </a:r>
            <a:endParaRPr lang="en-US" dirty="0" smtClean="0"/>
          </a:p>
          <a:p>
            <a:r>
              <a:rPr lang="en-US" dirty="0" smtClean="0"/>
              <a:t>Benchmarking </a:t>
            </a:r>
            <a:r>
              <a:rPr lang="en-US" dirty="0"/>
              <a:t>is the common way many companies have considered when it comes to acquiring intellectual and informative to be used in the interpretation of tacit knowledge into managerial knowledge to be used in an </a:t>
            </a:r>
            <a:r>
              <a:rPr lang="en-US" dirty="0" smtClean="0"/>
              <a:t>organization (Duncan, 2014).</a:t>
            </a:r>
          </a:p>
          <a:p>
            <a:r>
              <a:rPr lang="en-US" dirty="0" smtClean="0"/>
              <a:t> </a:t>
            </a:r>
            <a:r>
              <a:rPr lang="en-US" dirty="0"/>
              <a:t>The benchmarking tool has been used by the </a:t>
            </a:r>
            <a:r>
              <a:rPr lang="en-US" dirty="0" err="1"/>
              <a:t>Etihad</a:t>
            </a:r>
            <a:r>
              <a:rPr lang="en-US" dirty="0"/>
              <a:t> Airline and the American Airline in knowledge management aspect. This has brought up the competitive aspect in both </a:t>
            </a:r>
            <a:r>
              <a:rPr lang="en-US" dirty="0" err="1"/>
              <a:t>Etihad</a:t>
            </a:r>
            <a:r>
              <a:rPr lang="en-US" dirty="0"/>
              <a:t> and American Airlines in services provision thus attracting more foreign currency</a:t>
            </a:r>
            <a:r>
              <a:rPr lang="en-US" dirty="0" smtClean="0"/>
              <a:t>.</a:t>
            </a:r>
          </a:p>
          <a:p>
            <a:r>
              <a:rPr lang="en-US" dirty="0" smtClean="0"/>
              <a:t> </a:t>
            </a:r>
            <a:r>
              <a:rPr lang="en-US" dirty="0"/>
              <a:t>Improvements have been made in both due to benchmarking. As stated earlier, benchmarking bears solutions to the challenging bits of the two airlines.</a:t>
            </a:r>
          </a:p>
          <a:p>
            <a:endParaRPr lang="en-US" dirty="0"/>
          </a:p>
        </p:txBody>
      </p:sp>
      <p:sp>
        <p:nvSpPr>
          <p:cNvPr id="2" name="Title 1"/>
          <p:cNvSpPr>
            <a:spLocks noGrp="1"/>
          </p:cNvSpPr>
          <p:nvPr>
            <p:ph type="title"/>
          </p:nvPr>
        </p:nvSpPr>
        <p:spPr/>
        <p:txBody>
          <a:bodyPr>
            <a:normAutofit fontScale="90000"/>
          </a:bodyPr>
          <a:lstStyle/>
          <a:p>
            <a:pPr algn="ctr"/>
            <a:r>
              <a:rPr lang="en-US" dirty="0"/>
              <a:t>Benchmark done between </a:t>
            </a:r>
            <a:r>
              <a:rPr lang="en-US" dirty="0" err="1"/>
              <a:t>Etihad</a:t>
            </a:r>
            <a:r>
              <a:rPr lang="en-US" dirty="0"/>
              <a:t> Airlines and American Airlines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err="1"/>
              <a:t>Etihad</a:t>
            </a:r>
            <a:r>
              <a:rPr lang="en-US" dirty="0"/>
              <a:t> airline has recently adjusted its flight times after conducting a benchmarking with the American Airline thus improving its management by closing the flight </a:t>
            </a:r>
            <a:r>
              <a:rPr lang="en-US" dirty="0" smtClean="0"/>
              <a:t>gaps (</a:t>
            </a:r>
            <a:r>
              <a:rPr lang="en-US" dirty="0"/>
              <a:t>Davenport &amp; Beers, </a:t>
            </a:r>
            <a:r>
              <a:rPr lang="en-US" dirty="0" smtClean="0"/>
              <a:t>2012). </a:t>
            </a:r>
          </a:p>
          <a:p>
            <a:r>
              <a:rPr lang="en-US" dirty="0" smtClean="0"/>
              <a:t>In </a:t>
            </a:r>
            <a:r>
              <a:rPr lang="en-US" dirty="0"/>
              <a:t>the application of knowledge management tool, </a:t>
            </a:r>
            <a:r>
              <a:rPr lang="en-US" dirty="0" err="1"/>
              <a:t>Etihad</a:t>
            </a:r>
            <a:r>
              <a:rPr lang="en-US" dirty="0"/>
              <a:t> airline has been seen to apply this tool in its operations. </a:t>
            </a:r>
            <a:r>
              <a:rPr lang="en-US" dirty="0" err="1"/>
              <a:t>Etihad</a:t>
            </a:r>
            <a:r>
              <a:rPr lang="en-US" dirty="0"/>
              <a:t> airline is also involved in nurturing talents in the aviation field. </a:t>
            </a:r>
            <a:endParaRPr lang="en-US" dirty="0" smtClean="0"/>
          </a:p>
          <a:p>
            <a:r>
              <a:rPr lang="en-US" dirty="0" err="1" smtClean="0"/>
              <a:t>Etihad</a:t>
            </a:r>
            <a:r>
              <a:rPr lang="en-US" dirty="0" smtClean="0"/>
              <a:t> </a:t>
            </a:r>
            <a:r>
              <a:rPr lang="en-US" dirty="0"/>
              <a:t>Airways joined in the talent acquisition executives to come up with ways of sourcing talents to be incorporated in the airways operations. Global Aviation talent summit is an event organized to help nurture talents at early stages. </a:t>
            </a:r>
            <a:endParaRPr lang="en-US" dirty="0" smtClean="0"/>
          </a:p>
          <a:p>
            <a:r>
              <a:rPr lang="en-US" dirty="0" err="1" smtClean="0"/>
              <a:t>Etihad</a:t>
            </a:r>
            <a:r>
              <a:rPr lang="en-US" dirty="0" smtClean="0"/>
              <a:t> </a:t>
            </a:r>
            <a:r>
              <a:rPr lang="en-US" dirty="0"/>
              <a:t>airlines using its intellectuals have sourced talents into the airlines' operation thus assuring continuity of the airline.</a:t>
            </a:r>
          </a:p>
          <a:p>
            <a:endParaRPr lang="en-US" dirty="0"/>
          </a:p>
        </p:txBody>
      </p:sp>
      <p:sp>
        <p:nvSpPr>
          <p:cNvPr id="2" name="Title 1"/>
          <p:cNvSpPr>
            <a:spLocks noGrp="1"/>
          </p:cNvSpPr>
          <p:nvPr>
            <p:ph type="title"/>
          </p:nvPr>
        </p:nvSpPr>
        <p:spPr/>
        <p:txBody>
          <a:bodyPr>
            <a:normAutofit fontScale="90000"/>
          </a:bodyPr>
          <a:lstStyle/>
          <a:p>
            <a:pPr algn="ctr"/>
            <a:r>
              <a:rPr lang="en-US" dirty="0" smtClean="0"/>
              <a:t>Knowledge management in </a:t>
            </a:r>
            <a:r>
              <a:rPr lang="en-US" dirty="0" err="1" smtClean="0"/>
              <a:t>Etihad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err="1"/>
              <a:t>Etihad</a:t>
            </a:r>
            <a:r>
              <a:rPr lang="en-US" dirty="0"/>
              <a:t> Airways is an airline company with its headquarters in </a:t>
            </a:r>
            <a:r>
              <a:rPr lang="en-US" dirty="0" err="1"/>
              <a:t>Khalifa</a:t>
            </a:r>
            <a:r>
              <a:rPr lang="en-US" dirty="0"/>
              <a:t> City, Abu Dhabi. It works under the ministry of transport. </a:t>
            </a:r>
            <a:endParaRPr lang="en-US" dirty="0" smtClean="0"/>
          </a:p>
          <a:p>
            <a:r>
              <a:rPr lang="en-US" dirty="0" smtClean="0"/>
              <a:t>It </a:t>
            </a:r>
            <a:r>
              <a:rPr lang="en-US" dirty="0"/>
              <a:t>is significantly involved in transporting goods and passengers to various destinations all over the world. This is one of the many companies that use the tool of knowledge management in its </a:t>
            </a:r>
            <a:r>
              <a:rPr lang="en-US" dirty="0" smtClean="0"/>
              <a:t>operations (</a:t>
            </a:r>
            <a:r>
              <a:rPr lang="en-US" dirty="0"/>
              <a:t>Davenport &amp; Beers, </a:t>
            </a:r>
            <a:r>
              <a:rPr lang="en-US" dirty="0" smtClean="0"/>
              <a:t>2012). As </a:t>
            </a:r>
            <a:r>
              <a:rPr lang="en-US" dirty="0"/>
              <a:t>a result, the </a:t>
            </a:r>
            <a:r>
              <a:rPr lang="en-US" dirty="0" err="1"/>
              <a:t>Etihad</a:t>
            </a:r>
            <a:r>
              <a:rPr lang="en-US" dirty="0"/>
              <a:t> airline is ranked as one of the best airline company offering quality transport services</a:t>
            </a:r>
            <a:r>
              <a:rPr lang="en-US" dirty="0" smtClean="0"/>
              <a:t>.</a:t>
            </a:r>
          </a:p>
          <a:p>
            <a:r>
              <a:rPr lang="en-US" dirty="0" smtClean="0"/>
              <a:t> </a:t>
            </a:r>
            <a:r>
              <a:rPr lang="en-US" dirty="0"/>
              <a:t>The </a:t>
            </a:r>
            <a:r>
              <a:rPr lang="en-US" dirty="0" err="1"/>
              <a:t>Etihad</a:t>
            </a:r>
            <a:r>
              <a:rPr lang="en-US" dirty="0"/>
              <a:t> Airways in also offering quality services is American airline. American airlines use knowledge management as one of the ways to solve problems encountered. The airline operates worldwide with its headquarters in Fort Worth, Texas. </a:t>
            </a:r>
            <a:endParaRPr lang="en-US" dirty="0" smtClean="0"/>
          </a:p>
          <a:p>
            <a:r>
              <a:rPr lang="en-US" dirty="0" smtClean="0"/>
              <a:t>Both </a:t>
            </a:r>
            <a:r>
              <a:rPr lang="en-US" dirty="0" err="1"/>
              <a:t>Etihad</a:t>
            </a:r>
            <a:r>
              <a:rPr lang="en-US" dirty="0"/>
              <a:t> and American airlines understand the importance of using knowledge management in its operation as it has significantly signed the success of the two companies. After deep scrutinizing the flights' timetable both </a:t>
            </a:r>
            <a:r>
              <a:rPr lang="en-US" dirty="0" err="1"/>
              <a:t>Etihad</a:t>
            </a:r>
            <a:r>
              <a:rPr lang="en-US" dirty="0"/>
              <a:t> and American airlines now cover all destinations without interferences.</a:t>
            </a:r>
          </a:p>
          <a:p>
            <a:endParaRPr lang="en-US" dirty="0"/>
          </a:p>
        </p:txBody>
      </p:sp>
      <p:sp>
        <p:nvSpPr>
          <p:cNvPr id="2" name="Title 1"/>
          <p:cNvSpPr>
            <a:spLocks noGrp="1"/>
          </p:cNvSpPr>
          <p:nvPr>
            <p:ph type="title"/>
          </p:nvPr>
        </p:nvSpPr>
        <p:spPr/>
        <p:txBody>
          <a:bodyPr>
            <a:normAutofit fontScale="90000"/>
          </a:bodyPr>
          <a:lstStyle/>
          <a:p>
            <a:pPr algn="ctr"/>
            <a:r>
              <a:rPr lang="en-US" dirty="0" smtClean="0"/>
              <a:t>Best Practice: </a:t>
            </a:r>
            <a:r>
              <a:rPr lang="en-US" dirty="0" err="1" smtClean="0"/>
              <a:t>Etihad</a:t>
            </a:r>
            <a:r>
              <a:rPr lang="en-US" dirty="0" smtClean="0"/>
              <a:t> </a:t>
            </a:r>
            <a:r>
              <a:rPr lang="en-US" dirty="0"/>
              <a:t>Airlines &amp; American Airlines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r>
              <a:rPr lang="en-US" dirty="0" err="1"/>
              <a:t>Etihad</a:t>
            </a:r>
            <a:r>
              <a:rPr lang="en-US" dirty="0"/>
              <a:t> Airways has involved itself in many practices that have really promoted the company leading to its success. The most common practice </a:t>
            </a:r>
            <a:r>
              <a:rPr lang="en-US" dirty="0" err="1"/>
              <a:t>Etihad</a:t>
            </a:r>
            <a:r>
              <a:rPr lang="en-US" dirty="0"/>
              <a:t> has involved itself in is the practice of nurturing talents all over the globe. </a:t>
            </a:r>
            <a:endParaRPr lang="en-US" dirty="0" smtClean="0"/>
          </a:p>
          <a:p>
            <a:r>
              <a:rPr lang="en-US" dirty="0" smtClean="0"/>
              <a:t>Its </a:t>
            </a:r>
            <a:r>
              <a:rPr lang="en-US" dirty="0"/>
              <a:t>presence in the Global Aviation Talent summit has greatly influenced talents globally that helping the young talents grow significantly. </a:t>
            </a:r>
            <a:r>
              <a:rPr lang="en-US" dirty="0" err="1"/>
              <a:t>Etihad</a:t>
            </a:r>
            <a:r>
              <a:rPr lang="en-US" dirty="0"/>
              <a:t> is also involved in conducting aviation classes. This practice has greatly assured continuity of the company as it trains the young generation of the operations in an airline company</a:t>
            </a:r>
            <a:r>
              <a:rPr lang="en-US" dirty="0" smtClean="0"/>
              <a:t>.</a:t>
            </a:r>
          </a:p>
          <a:p>
            <a:r>
              <a:rPr lang="en-US" dirty="0" smtClean="0"/>
              <a:t> </a:t>
            </a:r>
            <a:r>
              <a:rPr lang="en-US" dirty="0"/>
              <a:t>They conduct managerial classes, piloting classes and engineering classes. American airline has not been left out as it is involved in best practices that in a way have contributed to the success of the company. </a:t>
            </a:r>
            <a:endParaRPr lang="en-US" dirty="0" smtClean="0"/>
          </a:p>
          <a:p>
            <a:r>
              <a:rPr lang="en-US" dirty="0" smtClean="0"/>
              <a:t>The </a:t>
            </a:r>
            <a:r>
              <a:rPr lang="en-US" dirty="0"/>
              <a:t>American airline is seen working hand in hand with different institutions in educating students on the works associated with Airlines Company. This practice has assured continuity of the company as it employs best students identified in the institutions. </a:t>
            </a:r>
            <a:endParaRPr lang="en-US" dirty="0" smtClean="0"/>
          </a:p>
          <a:p>
            <a:r>
              <a:rPr lang="en-US" dirty="0" smtClean="0"/>
              <a:t>Conducting </a:t>
            </a:r>
            <a:r>
              <a:rPr lang="en-US" dirty="0"/>
              <a:t>mentorship programs and giving out of scholarships to students as practiced the American airline has significantly helped in the marketing of the company worldwide. Students are now perusing aviation courses in their institution thanks to American airlines practices of providing mentorship and scholarships awards.</a:t>
            </a:r>
          </a:p>
          <a:p>
            <a:endParaRPr lang="en-US" dirty="0"/>
          </a:p>
        </p:txBody>
      </p:sp>
      <p:sp>
        <p:nvSpPr>
          <p:cNvPr id="2" name="Title 1"/>
          <p:cNvSpPr>
            <a:spLocks noGrp="1"/>
          </p:cNvSpPr>
          <p:nvPr>
            <p:ph type="title"/>
          </p:nvPr>
        </p:nvSpPr>
        <p:spPr/>
        <p:txBody>
          <a:bodyPr>
            <a:normAutofit fontScale="90000"/>
          </a:bodyPr>
          <a:lstStyle/>
          <a:p>
            <a:pPr algn="ctr"/>
            <a:r>
              <a:rPr lang="en-US" dirty="0"/>
              <a:t>Best practices in </a:t>
            </a:r>
            <a:r>
              <a:rPr lang="en-US" dirty="0" err="1"/>
              <a:t>Etihad</a:t>
            </a:r>
            <a:r>
              <a:rPr lang="en-US" dirty="0"/>
              <a:t> and American Airlines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a:t>Regarding knowledge management, both </a:t>
            </a:r>
            <a:r>
              <a:rPr lang="en-US" dirty="0" err="1"/>
              <a:t>Etihad</a:t>
            </a:r>
            <a:r>
              <a:rPr lang="en-US" dirty="0"/>
              <a:t> and American airlines support schools offering aviation classes in terms of funds, learning materials and also providing practical classes</a:t>
            </a:r>
            <a:r>
              <a:rPr lang="en-US" dirty="0" smtClean="0"/>
              <a:t>.</a:t>
            </a:r>
          </a:p>
          <a:p>
            <a:r>
              <a:rPr lang="en-US" dirty="0" smtClean="0"/>
              <a:t> </a:t>
            </a:r>
            <a:r>
              <a:rPr lang="en-US" dirty="0"/>
              <a:t>This practice adopted by the two airline companies helps in improving education and also in assuring the continuity of the company as it equips learners with knowledge concerning the company’s operations. </a:t>
            </a:r>
            <a:endParaRPr lang="en-US" dirty="0" smtClean="0"/>
          </a:p>
          <a:p>
            <a:r>
              <a:rPr lang="en-US" dirty="0" smtClean="0"/>
              <a:t>Also</a:t>
            </a:r>
            <a:r>
              <a:rPr lang="en-US" dirty="0"/>
              <a:t>, they mentor young upcoming aviation student into independent individuals that a company can </a:t>
            </a:r>
            <a:r>
              <a:rPr lang="en-US" dirty="0" smtClean="0"/>
              <a:t>trust (Duncan, 2014). </a:t>
            </a:r>
            <a:r>
              <a:rPr lang="en-US" dirty="0"/>
              <a:t>Apart from mentorship programs, they also offer transport within the airport to passengers alighting and those boarding the planes to various destination. </a:t>
            </a:r>
            <a:endParaRPr lang="en-US" dirty="0" smtClean="0"/>
          </a:p>
          <a:p>
            <a:r>
              <a:rPr lang="en-US" dirty="0" smtClean="0"/>
              <a:t>This </a:t>
            </a:r>
            <a:r>
              <a:rPr lang="en-US" dirty="0"/>
              <a:t>tool of knowledge management has helped in avoiding time wastage and missing of flights. Finally, both have adopted the knowledge management skill that involves promotion and support of culture and sports all over the globe.</a:t>
            </a:r>
          </a:p>
          <a:p>
            <a:endParaRPr lang="en-US" dirty="0"/>
          </a:p>
        </p:txBody>
      </p:sp>
      <p:sp>
        <p:nvSpPr>
          <p:cNvPr id="2" name="Title 1"/>
          <p:cNvSpPr>
            <a:spLocks noGrp="1"/>
          </p:cNvSpPr>
          <p:nvPr>
            <p:ph type="title"/>
          </p:nvPr>
        </p:nvSpPr>
        <p:spPr/>
        <p:txBody>
          <a:bodyPr>
            <a:normAutofit fontScale="90000"/>
          </a:bodyPr>
          <a:lstStyle/>
          <a:p>
            <a:pPr algn="ctr"/>
            <a:r>
              <a:rPr lang="en-US" dirty="0" smtClean="0"/>
              <a:t>Knowledge management: </a:t>
            </a:r>
            <a:r>
              <a:rPr lang="en-US" dirty="0" err="1" smtClean="0"/>
              <a:t>Etihad</a:t>
            </a:r>
            <a:r>
              <a:rPr lang="en-US" dirty="0" smtClean="0"/>
              <a:t> and American Airlines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a:t>Both Google and Microsoft are American multinational technology companies. </a:t>
            </a:r>
            <a:endParaRPr lang="en-US" dirty="0" smtClean="0"/>
          </a:p>
          <a:p>
            <a:r>
              <a:rPr lang="en-US" dirty="0" smtClean="0"/>
              <a:t>Google </a:t>
            </a:r>
            <a:r>
              <a:rPr lang="en-US" dirty="0"/>
              <a:t>is mainly associated with internet whereas Microsoft is associated with computer </a:t>
            </a:r>
            <a:r>
              <a:rPr lang="en-US" dirty="0" smtClean="0"/>
              <a:t>software (</a:t>
            </a:r>
            <a:r>
              <a:rPr lang="en-US" dirty="0"/>
              <a:t>Davenport &amp; Beers, </a:t>
            </a:r>
            <a:r>
              <a:rPr lang="en-US" dirty="0" smtClean="0"/>
              <a:t>2012). </a:t>
            </a:r>
            <a:r>
              <a:rPr lang="en-US" dirty="0"/>
              <a:t>In the recent past, Google incorporated Microsoft Company in its operation as now some of the Microsoft software require internet so as to operate for instance; Microsoft outlook. </a:t>
            </a:r>
            <a:endParaRPr lang="en-US" dirty="0" smtClean="0"/>
          </a:p>
          <a:p>
            <a:r>
              <a:rPr lang="en-US" dirty="0" smtClean="0"/>
              <a:t>Also</a:t>
            </a:r>
            <a:r>
              <a:rPr lang="en-US" dirty="0"/>
              <a:t>, Google with the help of internet can access Microsoft Company’s products thus making the tool of knowledge management in exercise. Google compares to Microsoft as both are used with the help of a device that can access internet such as a computer. </a:t>
            </a:r>
            <a:endParaRPr lang="en-US" dirty="0" smtClean="0"/>
          </a:p>
          <a:p>
            <a:r>
              <a:rPr lang="en-US" dirty="0" smtClean="0"/>
              <a:t>Finally</a:t>
            </a:r>
            <a:r>
              <a:rPr lang="en-US" dirty="0"/>
              <a:t>, both Microsoft Company and Google Company have upgrades of their services them maintain the high profile.</a:t>
            </a:r>
          </a:p>
          <a:p>
            <a:endParaRPr lang="en-US" dirty="0"/>
          </a:p>
        </p:txBody>
      </p:sp>
      <p:sp>
        <p:nvSpPr>
          <p:cNvPr id="2" name="Title 1"/>
          <p:cNvSpPr>
            <a:spLocks noGrp="1"/>
          </p:cNvSpPr>
          <p:nvPr>
            <p:ph type="title"/>
          </p:nvPr>
        </p:nvSpPr>
        <p:spPr/>
        <p:txBody>
          <a:bodyPr>
            <a:normAutofit fontScale="90000"/>
          </a:bodyPr>
          <a:lstStyle/>
          <a:p>
            <a:pPr algn="ctr"/>
            <a:r>
              <a:rPr lang="en-US" dirty="0" smtClean="0"/>
              <a:t>Knowledge </a:t>
            </a:r>
            <a:r>
              <a:rPr lang="en-US" dirty="0"/>
              <a:t>management - Compare </a:t>
            </a:r>
            <a:r>
              <a:rPr lang="en-US" dirty="0" smtClean="0"/>
              <a:t>Google </a:t>
            </a:r>
            <a:r>
              <a:rPr lang="en-US" dirty="0"/>
              <a:t>and Microsoft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r>
              <a:rPr lang="en-US" dirty="0"/>
              <a:t>Best practice is a technique that is accepted professionally and is used in generating procedures that are considered to be effective. Best practices are mostly used to improve a company or a corporation in their operation. </a:t>
            </a:r>
            <a:endParaRPr lang="en-US" dirty="0" smtClean="0"/>
          </a:p>
          <a:p>
            <a:r>
              <a:rPr lang="en-US" dirty="0" smtClean="0"/>
              <a:t>On </a:t>
            </a:r>
            <a:r>
              <a:rPr lang="en-US" dirty="0"/>
              <a:t>the other hand, best practice in knowledge management is well expressed as a technique of identifying opportunities from intellectual and informative assets and putting them in place for positive outcomes in a </a:t>
            </a:r>
            <a:r>
              <a:rPr lang="en-US" dirty="0" smtClean="0"/>
              <a:t>company (</a:t>
            </a:r>
            <a:r>
              <a:rPr lang="en-US" dirty="0"/>
              <a:t>Davenport &amp; Beers, </a:t>
            </a:r>
            <a:r>
              <a:rPr lang="en-US" dirty="0" smtClean="0"/>
              <a:t>2012).</a:t>
            </a:r>
            <a:r>
              <a:rPr lang="en-US" dirty="0"/>
              <a:t> </a:t>
            </a:r>
            <a:endParaRPr lang="en-US" dirty="0" smtClean="0"/>
          </a:p>
          <a:p>
            <a:r>
              <a:rPr lang="en-US" dirty="0" smtClean="0"/>
              <a:t>Companies </a:t>
            </a:r>
            <a:r>
              <a:rPr lang="en-US" dirty="0"/>
              <a:t>such as Google and Microsoft use this tool in their operation. Google and Microsoft companies are ranked the best companies that promote internet. Google and Microsoft in their practices they have fully utilized the internet and its components. </a:t>
            </a:r>
            <a:endParaRPr lang="en-US" dirty="0" smtClean="0"/>
          </a:p>
          <a:p>
            <a:r>
              <a:rPr lang="en-US" dirty="0" smtClean="0"/>
              <a:t>Advertisement </a:t>
            </a:r>
            <a:r>
              <a:rPr lang="en-US" dirty="0"/>
              <a:t>of products and services has been made easy and efficient due to practices by Google and Microsoft. Advertisement of products, on the other hand, has earned both companies </a:t>
            </a:r>
            <a:r>
              <a:rPr lang="en-US" dirty="0" smtClean="0"/>
              <a:t>income (Duncan, 2014). </a:t>
            </a:r>
            <a:r>
              <a:rPr lang="en-US" dirty="0"/>
              <a:t>Also, Google and Microsoft Companies best practices of valuing their employees have greatly influenced the success of the said companies. </a:t>
            </a:r>
            <a:endParaRPr lang="en-US" dirty="0" smtClean="0"/>
          </a:p>
          <a:p>
            <a:r>
              <a:rPr lang="en-US" dirty="0" smtClean="0"/>
              <a:t>They </a:t>
            </a:r>
            <a:r>
              <a:rPr lang="en-US" dirty="0"/>
              <a:t>treat their workers with utmost care giving them a clean, competitive and conducive environment to work efficiently. Due to workers being treated well, both companies experience success throughout its operation. </a:t>
            </a:r>
            <a:endParaRPr lang="en-US" dirty="0" smtClean="0"/>
          </a:p>
          <a:p>
            <a:r>
              <a:rPr lang="en-US" dirty="0" smtClean="0"/>
              <a:t>Finally</a:t>
            </a:r>
            <a:r>
              <a:rPr lang="en-US" dirty="0"/>
              <a:t>, Google and Microsoft are engaged in practices that promote and encourage innovation. Different levels of innovations are encouraged as Google and Microsoft access and award the inventors. This practice has helped in creating more job opportunities and levels of innovations.</a:t>
            </a:r>
          </a:p>
          <a:p>
            <a:endParaRPr lang="en-US" dirty="0"/>
          </a:p>
        </p:txBody>
      </p:sp>
      <p:sp>
        <p:nvSpPr>
          <p:cNvPr id="2" name="Title 1"/>
          <p:cNvSpPr>
            <a:spLocks noGrp="1"/>
          </p:cNvSpPr>
          <p:nvPr>
            <p:ph type="title"/>
          </p:nvPr>
        </p:nvSpPr>
        <p:spPr/>
        <p:txBody>
          <a:bodyPr>
            <a:normAutofit fontScale="90000"/>
          </a:bodyPr>
          <a:lstStyle/>
          <a:p>
            <a:pPr algn="ctr"/>
            <a:r>
              <a:rPr lang="en-US" dirty="0" smtClean="0"/>
              <a:t>Best practice: Google and Microsoft</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 a nutshell, best practices in knowledge management have contributed to the success of many companies in a very significant way. Thus it is recommended that upcoming companies and corporations adopt this tool of management in their operations as it has been used by companies such as </a:t>
            </a:r>
            <a:r>
              <a:rPr lang="en-US" dirty="0" err="1"/>
              <a:t>Etihad</a:t>
            </a:r>
            <a:r>
              <a:rPr lang="en-US" dirty="0"/>
              <a:t> Airways and American airline and that greatly contributed to the success of the named companies.</a:t>
            </a:r>
          </a:p>
          <a:p>
            <a:endParaRPr lang="en-US" dirty="0"/>
          </a:p>
        </p:txBody>
      </p:sp>
      <p:sp>
        <p:nvSpPr>
          <p:cNvPr id="2" name="Title 1"/>
          <p:cNvSpPr>
            <a:spLocks noGrp="1"/>
          </p:cNvSpPr>
          <p:nvPr>
            <p:ph type="title"/>
          </p:nvPr>
        </p:nvSpPr>
        <p:spPr/>
        <p:txBody>
          <a:bodyPr/>
          <a:lstStyle/>
          <a:p>
            <a:pPr algn="ctr"/>
            <a:r>
              <a:rPr lang="en-US" dirty="0" smtClean="0"/>
              <a:t>Conclusion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err="1"/>
              <a:t>Alavi</a:t>
            </a:r>
            <a:r>
              <a:rPr lang="en-US" dirty="0"/>
              <a:t>, M., &amp;</a:t>
            </a:r>
            <a:r>
              <a:rPr lang="en-US" dirty="0" err="1"/>
              <a:t>Leidner</a:t>
            </a:r>
            <a:r>
              <a:rPr lang="en-US" dirty="0"/>
              <a:t>, D. E. (2016). Knowledge management and knowledge management systems: Conceptual foundations and research issues. </a:t>
            </a:r>
            <a:r>
              <a:rPr lang="en-US" i="1" dirty="0"/>
              <a:t>MIS quarterly</a:t>
            </a:r>
            <a:r>
              <a:rPr lang="en-US" dirty="0"/>
              <a:t>, 107-136.</a:t>
            </a:r>
          </a:p>
          <a:p>
            <a:r>
              <a:rPr lang="en-US" dirty="0"/>
              <a:t>Duncan, W. R. (2014). A guide to the project management body of knowledge.</a:t>
            </a:r>
          </a:p>
          <a:p>
            <a:r>
              <a:rPr lang="en-US" dirty="0"/>
              <a:t>Davenport, T. H., De Long, D. W., &amp; Beers, M. C. (2012). Successful knowledge management projects. </a:t>
            </a:r>
            <a:r>
              <a:rPr lang="en-US" i="1" dirty="0"/>
              <a:t>Sloan management review</a:t>
            </a:r>
            <a:r>
              <a:rPr lang="en-US" dirty="0"/>
              <a:t>, </a:t>
            </a:r>
            <a:r>
              <a:rPr lang="en-US" i="1" dirty="0"/>
              <a:t>39</a:t>
            </a:r>
            <a:r>
              <a:rPr lang="en-US" dirty="0"/>
              <a:t>(2), 43.</a:t>
            </a:r>
          </a:p>
          <a:p>
            <a:r>
              <a:rPr lang="en-US" dirty="0"/>
              <a:t>https://www.aa.com/homePage.do?locale=en_US </a:t>
            </a:r>
          </a:p>
          <a:p>
            <a:r>
              <a:rPr lang="en-US" dirty="0"/>
              <a:t>http://www.etihad.com/en-ke/</a:t>
            </a:r>
          </a:p>
          <a:p>
            <a:endParaRPr lang="en-US" dirty="0"/>
          </a:p>
        </p:txBody>
      </p:sp>
      <p:sp>
        <p:nvSpPr>
          <p:cNvPr id="2" name="Title 1"/>
          <p:cNvSpPr>
            <a:spLocks noGrp="1"/>
          </p:cNvSpPr>
          <p:nvPr>
            <p:ph type="title"/>
          </p:nvPr>
        </p:nvSpPr>
        <p:spPr/>
        <p:txBody>
          <a:bodyPr/>
          <a:lstStyle/>
          <a:p>
            <a:pPr algn="ctr"/>
            <a:r>
              <a:rPr lang="en-US" dirty="0" smtClean="0"/>
              <a:t>References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137</TotalTime>
  <Words>1016</Words>
  <Application>Microsoft Office PowerPoint</Application>
  <PresentationFormat>On-screen Show (4:3)</PresentationFormat>
  <Paragraphs>53</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Benchmark and Best Practice</vt:lpstr>
      <vt:lpstr>Introduction</vt:lpstr>
      <vt:lpstr>Benchmark done between Etihad Airlines and American Airlines</vt:lpstr>
      <vt:lpstr>Knowledge management in Etihad</vt:lpstr>
      <vt:lpstr>Best Practice: Etihad Airlines &amp; American Airlines</vt:lpstr>
      <vt:lpstr>Best practices in Etihad and American Airlines</vt:lpstr>
      <vt:lpstr>Knowledge management: Etihad and American Airlines</vt:lpstr>
      <vt:lpstr>Knowledge management - Compare Google and Microsoft</vt:lpstr>
      <vt:lpstr>Best practice: Google and Microsoft</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Benchmark and Best Practice</dc:title>
  <dc:creator>user</dc:creator>
  <cp:lastModifiedBy>user</cp:lastModifiedBy>
  <cp:revision>6</cp:revision>
  <dcterms:created xsi:type="dcterms:W3CDTF">2017-11-01T11:40:26Z</dcterms:created>
  <dcterms:modified xsi:type="dcterms:W3CDTF">2017-11-01T13:57:51Z</dcterms:modified>
</cp:coreProperties>
</file>