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3"/>
  </p:notesMasterIdLst>
  <p:sldIdLst>
    <p:sldId id="287" r:id="rId2"/>
    <p:sldId id="289" r:id="rId3"/>
    <p:sldId id="317" r:id="rId4"/>
    <p:sldId id="308" r:id="rId5"/>
    <p:sldId id="316" r:id="rId6"/>
    <p:sldId id="291" r:id="rId7"/>
    <p:sldId id="301" r:id="rId8"/>
    <p:sldId id="292" r:id="rId9"/>
    <p:sldId id="318" r:id="rId10"/>
    <p:sldId id="315" r:id="rId11"/>
    <p:sldId id="31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xmlns=""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36" autoAdjust="0"/>
    <p:restoredTop sz="80251" autoAdjust="0"/>
  </p:normalViewPr>
  <p:slideViewPr>
    <p:cSldViewPr snapToGrid="0">
      <p:cViewPr>
        <p:scale>
          <a:sx n="64" d="100"/>
          <a:sy n="64" d="100"/>
        </p:scale>
        <p:origin x="-816" y="-7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5/29/2020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extLst>
      <p:ext uri="{BB962C8B-B14F-4D97-AF65-F5344CB8AC3E}">
        <p14:creationId xmlns:p14="http://schemas.microsoft.com/office/powerpoint/2010/main" val="1137639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dirty="0" smtClean="0"/>
              <a:t>As World War II came to an end in 1945, the Allied powers held peace conferences at Yalta and Potsdam to determine how they would divide up Germany’s territories. </a:t>
            </a:r>
            <a:r>
              <a:rPr lang="en-US" sz="1200" dirty="0" smtClean="0">
                <a:latin typeface="Constantia" pitchFamily="18" charset="0"/>
              </a:rPr>
              <a:t>Germany was divided into four allied occupation zones by Britain, United States, Soviet Union, and France. Berlin, Germany’s capital was divided amongst the allied powers despite being in the deep zone of the Soviet Union.</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extLst>
      <p:ext uri="{BB962C8B-B14F-4D97-AF65-F5344CB8AC3E}">
        <p14:creationId xmlns:p14="http://schemas.microsoft.com/office/powerpoint/2010/main" val="404254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Division of Berlin into four territories</a:t>
            </a:r>
            <a:r>
              <a:rPr lang="en-US" baseline="0" dirty="0" smtClean="0"/>
              <a:t> of the allied powers. </a:t>
            </a:r>
          </a:p>
          <a:p>
            <a:r>
              <a:rPr lang="en-US" baseline="0" dirty="0" smtClean="0"/>
              <a:t>(https://www.google.com/url?sa=i&amp;url=https%3A%2F%2Fwww.history.com%2Ftopics%2Fcold-war%2Fberlin-blockade&amp;psig=AOvVaw2okyBwUsaVCbD418ktgfAu&amp;ust=1590843208523000&amp;source=images&amp;cd=vfe&amp;ved=0CAIQjRxqFwoTCMDu_5eQ2ekCFQAAAAAdAAAAABAR)</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extLst>
      <p:ext uri="{BB962C8B-B14F-4D97-AF65-F5344CB8AC3E}">
        <p14:creationId xmlns:p14="http://schemas.microsoft.com/office/powerpoint/2010/main" val="4131854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buFont typeface="Wingdings" panose="05000000000000000000" pitchFamily="2" charset="2"/>
              <a:buNone/>
            </a:pPr>
            <a:r>
              <a:rPr lang="en-US" sz="1200" dirty="0" smtClean="0">
                <a:latin typeface="Constantia" panose="02030602050306030303" pitchFamily="18" charset="0"/>
              </a:rPr>
              <a:t>The friendship between the allied powers turned to hostility. Soviet Union sought to control the entire Berlin. In June 24 1948 it blocked water, road, and rail access to the parts of Berlin controlled by the allied powers. The United States and Britain responded by airlifting food and fuel from western Germany to these areas (Office of the Historian,</a:t>
            </a:r>
            <a:r>
              <a:rPr lang="en-US" sz="1200" baseline="0" dirty="0" smtClean="0">
                <a:latin typeface="Constantia" panose="02030602050306030303" pitchFamily="18" charset="0"/>
              </a:rPr>
              <a:t> n.d.)</a:t>
            </a:r>
            <a:r>
              <a:rPr lang="en-US" sz="1200" dirty="0" smtClean="0">
                <a:latin typeface="Constantia" panose="02030602050306030303" pitchFamily="18" charset="0"/>
              </a:rPr>
              <a:t>.</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extLst>
      <p:ext uri="{BB962C8B-B14F-4D97-AF65-F5344CB8AC3E}">
        <p14:creationId xmlns:p14="http://schemas.microsoft.com/office/powerpoint/2010/main" val="1402477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 Navy and Air Force aircrafts unload at Tempelhof Airport during the Berlin Airlift</a:t>
            </a:r>
            <a:r>
              <a:rPr lang="en-US" baseline="0" dirty="0" smtClean="0"/>
              <a:t> (Office of the Historian, n.d.)</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extLst>
      <p:ext uri="{BB962C8B-B14F-4D97-AF65-F5344CB8AC3E}">
        <p14:creationId xmlns:p14="http://schemas.microsoft.com/office/powerpoint/2010/main" val="2482654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sz="1200" dirty="0" smtClean="0">
                <a:solidFill>
                  <a:schemeClr val="tx1"/>
                </a:solidFill>
                <a:latin typeface="Constantia" pitchFamily="18" charset="0"/>
              </a:rPr>
              <a:t>The agreement during the Potsdam and Yalta convention was that Berlin will be subdivided to the allied powers. This was despite being on the zone apportioned to the Soviet Union. The Soviet Union was dissatisfied with this arrangement</a:t>
            </a:r>
            <a:r>
              <a:rPr lang="en-US" sz="1200" baseline="0" dirty="0" smtClean="0">
                <a:solidFill>
                  <a:schemeClr val="tx1"/>
                </a:solidFill>
                <a:latin typeface="Constantia" pitchFamily="18" charset="0"/>
              </a:rPr>
              <a:t> and had no </a:t>
            </a:r>
            <a:r>
              <a:rPr lang="en-US" sz="1200" dirty="0" smtClean="0">
                <a:solidFill>
                  <a:schemeClr val="tx1"/>
                </a:solidFill>
                <a:latin typeface="Constantia" pitchFamily="18" charset="0"/>
              </a:rPr>
              <a:t>interest in reunifying Germany. Besides, Soviet Union feared the emerging capitalist West Berlin would be aggressively and powerfully anti-Soviet (</a:t>
            </a:r>
            <a:r>
              <a:rPr lang="en-US" sz="1200" dirty="0" smtClean="0">
                <a:latin typeface="Constantia" panose="02030602050306030303" pitchFamily="18" charset="0"/>
              </a:rPr>
              <a:t>Office of the Historian,</a:t>
            </a:r>
            <a:r>
              <a:rPr lang="en-US" sz="1200" baseline="0" dirty="0" smtClean="0">
                <a:latin typeface="Constantia" panose="02030602050306030303" pitchFamily="18" charset="0"/>
              </a:rPr>
              <a:t> n.d.)</a:t>
            </a:r>
            <a:r>
              <a:rPr lang="en-US" sz="1200" dirty="0" smtClean="0">
                <a:solidFill>
                  <a:schemeClr val="tx1"/>
                </a:solidFill>
                <a:latin typeface="Constantia" pitchFamily="18" charset="0"/>
              </a:rPr>
              <a:t>.</a:t>
            </a:r>
          </a:p>
          <a:p>
            <a:pPr>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extLst>
      <p:ext uri="{BB962C8B-B14F-4D97-AF65-F5344CB8AC3E}">
        <p14:creationId xmlns:p14="http://schemas.microsoft.com/office/powerpoint/2010/main" val="234878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sz="1200" dirty="0" smtClean="0">
                <a:latin typeface="Constantia" pitchFamily="18" charset="0"/>
              </a:rPr>
              <a:t>The Soviet authorities announced that the Autobahn shall be closed indefinitely for repairs.</a:t>
            </a:r>
            <a:r>
              <a:rPr lang="en-US" sz="1200" baseline="0" dirty="0" smtClean="0">
                <a:latin typeface="Constantia" pitchFamily="18" charset="0"/>
              </a:rPr>
              <a:t> The Autobahn was the </a:t>
            </a:r>
            <a:r>
              <a:rPr lang="en-US" sz="1200" dirty="0" smtClean="0">
                <a:latin typeface="Constantia" pitchFamily="18" charset="0"/>
              </a:rPr>
              <a:t>highway connecting Berlin to West Germany. All road movement from west to east was halted. All rail traffic and barge was barred from entering Berlin (History.com Editors, 2020).</a:t>
            </a:r>
          </a:p>
          <a:p>
            <a:pPr>
              <a:lnSpc>
                <a:spcPct val="200000"/>
              </a:lnSpc>
              <a:buFont typeface="Wingdings" pitchFamily="2" charset="2"/>
              <a:buChar char="Ø"/>
            </a:pPr>
            <a:endParaRPr lang="en-US" sz="1200" dirty="0" smtClean="0">
              <a:latin typeface="Constantia"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extLst>
      <p:ext uri="{BB962C8B-B14F-4D97-AF65-F5344CB8AC3E}">
        <p14:creationId xmlns:p14="http://schemas.microsoft.com/office/powerpoint/2010/main" val="3458270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anose="05000000000000000000" pitchFamily="2" charset="2"/>
              <a:buNone/>
            </a:pPr>
            <a:r>
              <a:rPr lang="en-US" sz="1200" dirty="0" smtClean="0">
                <a:solidFill>
                  <a:schemeClr val="tx1"/>
                </a:solidFill>
                <a:latin typeface="Constantia" pitchFamily="18" charset="0"/>
              </a:rPr>
              <a:t>It was unwise to respond using military force</a:t>
            </a:r>
            <a:r>
              <a:rPr lang="en-US" sz="1200" baseline="0" dirty="0" smtClean="0">
                <a:solidFill>
                  <a:schemeClr val="tx1"/>
                </a:solidFill>
                <a:latin typeface="Constantia" pitchFamily="18" charset="0"/>
              </a:rPr>
              <a:t> as the </a:t>
            </a:r>
            <a:r>
              <a:rPr lang="en-US" sz="1200" dirty="0" smtClean="0">
                <a:solidFill>
                  <a:schemeClr val="tx1"/>
                </a:solidFill>
                <a:latin typeface="Constantia" pitchFamily="18" charset="0"/>
              </a:rPr>
              <a:t>cold war could have turned into a cold war. A</a:t>
            </a:r>
            <a:r>
              <a:rPr lang="en-US" sz="1200" baseline="0" dirty="0" smtClean="0">
                <a:solidFill>
                  <a:schemeClr val="tx1"/>
                </a:solidFill>
                <a:latin typeface="Constantia" pitchFamily="18" charset="0"/>
              </a:rPr>
              <a:t> reasonable r</a:t>
            </a:r>
            <a:r>
              <a:rPr lang="en-US" sz="1200" dirty="0" smtClean="0">
                <a:solidFill>
                  <a:schemeClr val="tx1"/>
                </a:solidFill>
                <a:latin typeface="Constantia" pitchFamily="18" charset="0"/>
              </a:rPr>
              <a:t>esponse</a:t>
            </a:r>
            <a:r>
              <a:rPr lang="en-US" sz="1200" baseline="0" dirty="0" smtClean="0">
                <a:solidFill>
                  <a:schemeClr val="tx1"/>
                </a:solidFill>
                <a:latin typeface="Constantia" pitchFamily="18" charset="0"/>
              </a:rPr>
              <a:t> was to </a:t>
            </a:r>
            <a:r>
              <a:rPr lang="en-US" sz="1200" dirty="0" smtClean="0">
                <a:solidFill>
                  <a:schemeClr val="tx1"/>
                </a:solidFill>
                <a:latin typeface="Constantia" pitchFamily="18" charset="0"/>
              </a:rPr>
              <a:t>find another way to provide for the city. The allied powers decided to use the airspace to supply their portion</a:t>
            </a:r>
            <a:r>
              <a:rPr lang="en-US" sz="1200" baseline="0" dirty="0" smtClean="0">
                <a:solidFill>
                  <a:schemeClr val="tx1"/>
                </a:solidFill>
                <a:latin typeface="Constantia" pitchFamily="18" charset="0"/>
              </a:rPr>
              <a:t> of the city. They used cargo planes to deliver food and other goods to the west Berliners under the project code </a:t>
            </a:r>
            <a:r>
              <a:rPr lang="en-US" sz="1200" dirty="0" smtClean="0">
                <a:solidFill>
                  <a:schemeClr val="tx1"/>
                </a:solidFill>
                <a:latin typeface="Constantia" pitchFamily="18" charset="0"/>
              </a:rPr>
              <a:t>“Operation Vittles”</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a:t>
            </a:r>
            <a:r>
              <a:rPr lang="en-US" sz="1200" dirty="0" smtClean="0">
                <a:latin typeface="Constantia" panose="02030602050306030303" pitchFamily="18" charset="0"/>
              </a:rPr>
              <a:t>History.com Editors, 2020)</a:t>
            </a:r>
            <a:r>
              <a:rPr lang="en-US" sz="1200" dirty="0" smtClean="0">
                <a:solidFill>
                  <a:schemeClr val="tx1"/>
                </a:solidFill>
                <a:latin typeface="Constantia" pitchFamily="18" charset="0"/>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extLst>
      <p:ext uri="{BB962C8B-B14F-4D97-AF65-F5344CB8AC3E}">
        <p14:creationId xmlns:p14="http://schemas.microsoft.com/office/powerpoint/2010/main" val="3758855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Inhabitants</a:t>
            </a:r>
            <a:r>
              <a:rPr lang="en-US" baseline="0" dirty="0" smtClean="0"/>
              <a:t> of Berlin waiting for food delivery by the U.S. military cargo planes.  (https://www.thoughtco.com/thmb/XRn_0PQX1F1Lhnt1lKonXNXgi5w=/768x0/filters:no_upscale():max_bytes(150000):strip_icc()/berlin-airlift-large-56a61c473df78cf7728b647c.jpg)</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extLst>
      <p:ext uri="{BB962C8B-B14F-4D97-AF65-F5344CB8AC3E}">
        <p14:creationId xmlns:p14="http://schemas.microsoft.com/office/powerpoint/2010/main" val="3494166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buFont typeface="Wingdings" panose="05000000000000000000" pitchFamily="2" charset="2"/>
              <a:buNone/>
            </a:pPr>
            <a:r>
              <a:rPr lang="en-US" sz="1200" dirty="0" smtClean="0">
                <a:latin typeface="Constantia" panose="02030602050306030303" pitchFamily="18" charset="0"/>
              </a:rPr>
              <a:t>The blockade ended during the spring of 1949. The Soviet Union failed in persuading the inhabitants of West Berlin to reject the allied powers in the West.</a:t>
            </a:r>
            <a:r>
              <a:rPr lang="en-US" sz="1200" baseline="0" dirty="0" smtClean="0">
                <a:latin typeface="Constantia" panose="02030602050306030303" pitchFamily="18" charset="0"/>
              </a:rPr>
              <a:t> </a:t>
            </a:r>
            <a:r>
              <a:rPr lang="en-US" sz="1200" dirty="0" smtClean="0">
                <a:latin typeface="Constantia" panose="02030602050306030303" pitchFamily="18" charset="0"/>
              </a:rPr>
              <a:t>The Soviets were viewed to be cruel and capricious enemy. The event hastened the creation of West Germany and North Atlantic Treaty Organization (NATO) (History.com Editors, 2020).</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extLst>
      <p:ext uri="{BB962C8B-B14F-4D97-AF65-F5344CB8AC3E}">
        <p14:creationId xmlns:p14="http://schemas.microsoft.com/office/powerpoint/2010/main" val="3631619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extLst>
      <p:ext uri="{BB962C8B-B14F-4D97-AF65-F5344CB8AC3E}">
        <p14:creationId xmlns:p14="http://schemas.microsoft.com/office/powerpoint/2010/main" val="2131398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dirty="0">
                <a:solidFill>
                  <a:srgbClr val="00B050"/>
                </a:solidFill>
              </a:rPr>
              <a:t>Berlin </a:t>
            </a:r>
            <a:r>
              <a:rPr lang="en-US" dirty="0" smtClean="0">
                <a:solidFill>
                  <a:srgbClr val="00B050"/>
                </a:solidFill>
              </a:rPr>
              <a:t>Airlift</a:t>
            </a:r>
            <a:br>
              <a:rPr lang="en-US" dirty="0" smtClean="0">
                <a:solidFill>
                  <a:srgbClr val="00B050"/>
                </a:solidFill>
              </a:rPr>
            </a:br>
            <a:r>
              <a:rPr lang="en-US" dirty="0" smtClean="0">
                <a:solidFill>
                  <a:srgbClr val="00B050"/>
                </a:solidFill>
              </a:rPr>
              <a:t>Name</a:t>
            </a:r>
            <a:br>
              <a:rPr lang="en-US" dirty="0" smtClean="0">
                <a:solidFill>
                  <a:srgbClr val="00B050"/>
                </a:solidFill>
              </a:rPr>
            </a:br>
            <a:r>
              <a:rPr lang="en-US" dirty="0" smtClean="0">
                <a:solidFill>
                  <a:srgbClr val="00B050"/>
                </a:solidFill>
              </a:rPr>
              <a:t>Institution of Affiliation</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317" y="0"/>
            <a:ext cx="9854276" cy="657727"/>
          </a:xfrm>
        </p:spPr>
        <p:txBody>
          <a:bodyPr>
            <a:normAutofit fontScale="90000"/>
          </a:bodyPr>
          <a:lstStyle/>
          <a:p>
            <a:pPr algn="ctr"/>
            <a:r>
              <a:rPr lang="en-US" dirty="0" smtClean="0">
                <a:solidFill>
                  <a:srgbClr val="00B050"/>
                </a:solidFill>
              </a:rPr>
              <a:t>Introduction</a:t>
            </a:r>
            <a:br>
              <a:rPr lang="en-US" dirty="0" smtClean="0">
                <a:solidFill>
                  <a:srgbClr val="00B050"/>
                </a:solidFill>
              </a:rPr>
            </a:br>
            <a:endParaRPr lang="en-US" dirty="0">
              <a:solidFill>
                <a:srgbClr val="00B050"/>
              </a:solidFill>
            </a:endParaRPr>
          </a:p>
        </p:txBody>
      </p:sp>
      <p:sp>
        <p:nvSpPr>
          <p:cNvPr id="3" name="Content Placeholder 2"/>
          <p:cNvSpPr>
            <a:spLocks noGrp="1"/>
          </p:cNvSpPr>
          <p:nvPr>
            <p:ph idx="1"/>
          </p:nvPr>
        </p:nvSpPr>
        <p:spPr>
          <a:xfrm>
            <a:off x="0" y="545432"/>
            <a:ext cx="11914910" cy="6312567"/>
          </a:xfrm>
        </p:spPr>
        <p:txBody>
          <a:bodyPr>
            <a:noAutofit/>
          </a:bodyPr>
          <a:lstStyle/>
          <a:p>
            <a:pPr>
              <a:lnSpc>
                <a:spcPct val="200000"/>
              </a:lnSpc>
              <a:buFont typeface="Wingdings" pitchFamily="2" charset="2"/>
              <a:buChar char="Ø"/>
            </a:pPr>
            <a:r>
              <a:rPr lang="en-US" sz="2800" dirty="0" smtClean="0">
                <a:latin typeface="Constantia" pitchFamily="18" charset="0"/>
              </a:rPr>
              <a:t>It happened when the World War II came to an end in 1945.</a:t>
            </a:r>
          </a:p>
          <a:p>
            <a:pPr>
              <a:lnSpc>
                <a:spcPct val="200000"/>
              </a:lnSpc>
              <a:buFont typeface="Wingdings" pitchFamily="2" charset="2"/>
              <a:buChar char="Ø"/>
            </a:pPr>
            <a:r>
              <a:rPr lang="en-US" sz="2800" dirty="0" smtClean="0">
                <a:latin typeface="Constantia" pitchFamily="18" charset="0"/>
              </a:rPr>
              <a:t>The allied powers convened at Potsdam and Yalta to divide German territories amongst themselves.</a:t>
            </a:r>
          </a:p>
          <a:p>
            <a:pPr>
              <a:lnSpc>
                <a:spcPct val="200000"/>
              </a:lnSpc>
              <a:buFont typeface="Wingdings" pitchFamily="2" charset="2"/>
              <a:buChar char="Ø"/>
            </a:pPr>
            <a:r>
              <a:rPr lang="en-US" sz="2800" dirty="0" smtClean="0">
                <a:latin typeface="Constantia" pitchFamily="18" charset="0"/>
              </a:rPr>
              <a:t>Germany was divided into four allied occupation zones by Britain, United States, Soviet Union, and France.</a:t>
            </a:r>
          </a:p>
          <a:p>
            <a:pPr>
              <a:lnSpc>
                <a:spcPct val="200000"/>
              </a:lnSpc>
              <a:buFont typeface="Wingdings" pitchFamily="2" charset="2"/>
              <a:buChar char="Ø"/>
            </a:pPr>
            <a:r>
              <a:rPr lang="en-US" sz="2800" dirty="0" smtClean="0">
                <a:latin typeface="Constantia" pitchFamily="18" charset="0"/>
              </a:rPr>
              <a:t>Berlin, Germany’s capital was divided amongst the allied powers despite being in the deep zone of the Soviet Union.</a:t>
            </a: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33"/>
            <a:ext cx="12191999" cy="6898065"/>
          </a:xfrm>
          <a:prstGeom prst="rect">
            <a:avLst/>
          </a:prstGeom>
        </p:spPr>
      </p:pic>
    </p:spTree>
    <p:extLst>
      <p:ext uri="{BB962C8B-B14F-4D97-AF65-F5344CB8AC3E}">
        <p14:creationId xmlns:p14="http://schemas.microsoft.com/office/powerpoint/2010/main" val="4156936217"/>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761" y="240631"/>
            <a:ext cx="10504013" cy="609600"/>
          </a:xfrm>
        </p:spPr>
        <p:txBody>
          <a:bodyPr>
            <a:normAutofit fontScale="90000"/>
          </a:bodyPr>
          <a:lstStyle/>
          <a:p>
            <a:pPr algn="ctr"/>
            <a:r>
              <a:rPr lang="en-US" dirty="0" smtClean="0">
                <a:solidFill>
                  <a:srgbClr val="00B050"/>
                </a:solidFill>
              </a:rPr>
              <a:t>Airlift</a:t>
            </a:r>
            <a:endParaRPr lang="en-US" dirty="0">
              <a:solidFill>
                <a:srgbClr val="00B050"/>
              </a:solidFill>
            </a:endParaRPr>
          </a:p>
        </p:txBody>
      </p:sp>
      <p:sp>
        <p:nvSpPr>
          <p:cNvPr id="3" name="Content Placeholder 2"/>
          <p:cNvSpPr>
            <a:spLocks noGrp="1"/>
          </p:cNvSpPr>
          <p:nvPr>
            <p:ph idx="1"/>
          </p:nvPr>
        </p:nvSpPr>
        <p:spPr>
          <a:xfrm>
            <a:off x="128337" y="818147"/>
            <a:ext cx="11758863" cy="5887454"/>
          </a:xfrm>
        </p:spPr>
        <p:txBody>
          <a:bodyPr>
            <a:normAutofit/>
          </a:bodyPr>
          <a:lstStyle/>
          <a:p>
            <a:pPr>
              <a:lnSpc>
                <a:spcPct val="200000"/>
              </a:lnSpc>
              <a:buFont typeface="Wingdings" panose="05000000000000000000" pitchFamily="2" charset="2"/>
              <a:buChar char="Ø"/>
            </a:pPr>
            <a:r>
              <a:rPr lang="en-US" sz="2800" dirty="0" smtClean="0">
                <a:latin typeface="Constantia" panose="02030602050306030303" pitchFamily="18" charset="0"/>
              </a:rPr>
              <a:t>The friendship between the allied powers turned to hostility.</a:t>
            </a:r>
          </a:p>
          <a:p>
            <a:pPr>
              <a:lnSpc>
                <a:spcPct val="200000"/>
              </a:lnSpc>
              <a:buFont typeface="Wingdings" panose="05000000000000000000" pitchFamily="2" charset="2"/>
              <a:buChar char="Ø"/>
            </a:pPr>
            <a:r>
              <a:rPr lang="en-US" sz="2800" dirty="0" smtClean="0">
                <a:latin typeface="Constantia" panose="02030602050306030303" pitchFamily="18" charset="0"/>
              </a:rPr>
              <a:t>Soviet Union sought to control the entire Berlin.</a:t>
            </a:r>
          </a:p>
          <a:p>
            <a:pPr>
              <a:lnSpc>
                <a:spcPct val="200000"/>
              </a:lnSpc>
              <a:buFont typeface="Wingdings" panose="05000000000000000000" pitchFamily="2" charset="2"/>
              <a:buChar char="Ø"/>
            </a:pPr>
            <a:r>
              <a:rPr lang="en-US" sz="2800" dirty="0" smtClean="0">
                <a:latin typeface="Constantia" panose="02030602050306030303" pitchFamily="18" charset="0"/>
              </a:rPr>
              <a:t>In June 24 1948, it blocked water, road, and rail access to the parts of Berlin controlled by the allied powers. </a:t>
            </a:r>
          </a:p>
          <a:p>
            <a:pPr>
              <a:lnSpc>
                <a:spcPct val="200000"/>
              </a:lnSpc>
              <a:buFont typeface="Wingdings" panose="05000000000000000000" pitchFamily="2" charset="2"/>
              <a:buChar char="Ø"/>
            </a:pPr>
            <a:r>
              <a:rPr lang="en-US" sz="2800" dirty="0" smtClean="0">
                <a:latin typeface="Constantia" panose="02030602050306030303" pitchFamily="18" charset="0"/>
              </a:rPr>
              <a:t>The United States and Britain responded by airlifting food and fuel from western Germany to these areas.</a:t>
            </a:r>
          </a:p>
          <a:p>
            <a:pPr>
              <a:lnSpc>
                <a:spcPct val="200000"/>
              </a:lnSpc>
              <a:buFont typeface="Wingdings" panose="05000000000000000000" pitchFamily="2" charset="2"/>
              <a:buChar char="Ø"/>
            </a:pPr>
            <a:endParaRPr lang="en-US" sz="2800" dirty="0">
              <a:latin typeface="Constantia" panose="02030602050306030303" pitchFamily="18" charset="0"/>
            </a:endParaRPr>
          </a:p>
          <a:p>
            <a:pPr>
              <a:lnSpc>
                <a:spcPct val="200000"/>
              </a:lnSpc>
              <a:buFont typeface="Wingdings" panose="05000000000000000000" pitchFamily="2" charset="2"/>
              <a:buChar char="Ø"/>
            </a:pPr>
            <a:endParaRPr lang="en-US" sz="2000" dirty="0">
              <a:latin typeface="Constantia" panose="02030602050306030303" pitchFamily="18" charset="0"/>
            </a:endParaRPr>
          </a:p>
        </p:txBody>
      </p:sp>
    </p:spTree>
    <p:extLst>
      <p:ext uri="{BB962C8B-B14F-4D97-AF65-F5344CB8AC3E}">
        <p14:creationId xmlns:p14="http://schemas.microsoft.com/office/powerpoint/2010/main" val="2416315091"/>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Tree>
    <p:extLst>
      <p:ext uri="{BB962C8B-B14F-4D97-AF65-F5344CB8AC3E}">
        <p14:creationId xmlns:p14="http://schemas.microsoft.com/office/powerpoint/2010/main" val="3989757478"/>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449" y="249382"/>
            <a:ext cx="11028217" cy="665018"/>
          </a:xfrm>
        </p:spPr>
        <p:txBody>
          <a:bodyPr>
            <a:normAutofit/>
          </a:bodyPr>
          <a:lstStyle/>
          <a:p>
            <a:pPr algn="ctr"/>
            <a:r>
              <a:rPr lang="en-US" dirty="0" smtClean="0">
                <a:solidFill>
                  <a:srgbClr val="00B050"/>
                </a:solidFill>
              </a:rPr>
              <a:t>Reasons for the Event</a:t>
            </a:r>
            <a:endParaRPr lang="en-US" dirty="0">
              <a:solidFill>
                <a:srgbClr val="00B050"/>
              </a:solidFill>
            </a:endParaRPr>
          </a:p>
        </p:txBody>
      </p:sp>
      <p:sp>
        <p:nvSpPr>
          <p:cNvPr id="3" name="Content Placeholder 2"/>
          <p:cNvSpPr>
            <a:spLocks noGrp="1"/>
          </p:cNvSpPr>
          <p:nvPr>
            <p:ph idx="1"/>
          </p:nvPr>
        </p:nvSpPr>
        <p:spPr>
          <a:xfrm>
            <a:off x="180109" y="914400"/>
            <a:ext cx="11790218" cy="5763491"/>
          </a:xfrm>
        </p:spPr>
        <p:txBody>
          <a:bodyPr>
            <a:normAutofit fontScale="92500" lnSpcReduction="10000"/>
          </a:bodyPr>
          <a:lstStyle/>
          <a:p>
            <a:pPr>
              <a:lnSpc>
                <a:spcPct val="200000"/>
              </a:lnSpc>
              <a:buFont typeface="Wingdings" pitchFamily="2" charset="2"/>
              <a:buChar char="Ø"/>
            </a:pPr>
            <a:r>
              <a:rPr lang="en-US" sz="2800" dirty="0" smtClean="0">
                <a:solidFill>
                  <a:schemeClr val="tx1"/>
                </a:solidFill>
                <a:latin typeface="Constantia" pitchFamily="18" charset="0"/>
              </a:rPr>
              <a:t>The agreement during the Potsdam and Yalta convention was that Berlin will be subdivided to the allied powers.</a:t>
            </a:r>
          </a:p>
          <a:p>
            <a:pPr>
              <a:lnSpc>
                <a:spcPct val="200000"/>
              </a:lnSpc>
              <a:buFont typeface="Wingdings" pitchFamily="2" charset="2"/>
              <a:buChar char="Ø"/>
            </a:pPr>
            <a:r>
              <a:rPr lang="en-US" sz="2800" dirty="0" smtClean="0">
                <a:solidFill>
                  <a:schemeClr val="tx1"/>
                </a:solidFill>
                <a:latin typeface="Constantia" pitchFamily="18" charset="0"/>
              </a:rPr>
              <a:t>This was despite being on the zone apportioned to the Soviet Union.</a:t>
            </a:r>
          </a:p>
          <a:p>
            <a:pPr>
              <a:lnSpc>
                <a:spcPct val="200000"/>
              </a:lnSpc>
              <a:buFont typeface="Wingdings" pitchFamily="2" charset="2"/>
              <a:buChar char="Ø"/>
            </a:pPr>
            <a:r>
              <a:rPr lang="en-US" sz="2800" dirty="0" smtClean="0">
                <a:solidFill>
                  <a:schemeClr val="tx1"/>
                </a:solidFill>
                <a:latin typeface="Constantia" pitchFamily="18" charset="0"/>
              </a:rPr>
              <a:t>The Soviet Union was dissatisfied with this arrangement; lost interest in reunifying Germany.</a:t>
            </a:r>
          </a:p>
          <a:p>
            <a:pPr>
              <a:lnSpc>
                <a:spcPct val="200000"/>
              </a:lnSpc>
              <a:buFont typeface="Wingdings" pitchFamily="2" charset="2"/>
              <a:buChar char="Ø"/>
            </a:pPr>
            <a:r>
              <a:rPr lang="en-US" sz="2800" dirty="0" smtClean="0">
                <a:solidFill>
                  <a:schemeClr val="tx1"/>
                </a:solidFill>
                <a:latin typeface="Constantia" pitchFamily="18" charset="0"/>
              </a:rPr>
              <a:t>Besides, Soviet Union feared the emerging capitalist West Berlin would be aggressively and powerfully anti-Soviet.</a:t>
            </a:r>
          </a:p>
          <a:p>
            <a:pPr>
              <a:lnSpc>
                <a:spcPct val="200000"/>
              </a:lnSpc>
              <a:buFont typeface="Wingdings" pitchFamily="2" charset="2"/>
              <a:buChar char="Ø"/>
            </a:pPr>
            <a:endParaRPr lang="en-US" sz="2800" dirty="0" smtClean="0">
              <a:solidFill>
                <a:schemeClr val="tx1"/>
              </a:solidFill>
              <a:latin typeface="Constantia" pitchFamily="18" charset="0"/>
            </a:endParaRPr>
          </a:p>
          <a:p>
            <a:pPr>
              <a:lnSpc>
                <a:spcPct val="200000"/>
              </a:lnSpc>
              <a:buFont typeface="Wingdings" pitchFamily="2" charset="2"/>
              <a:buChar char="Ø"/>
            </a:pPr>
            <a:endParaRPr lang="en-US" sz="2800" dirty="0" smtClean="0">
              <a:solidFill>
                <a:schemeClr val="tx1"/>
              </a:solidFill>
              <a:latin typeface="Constantia" pitchFamily="18" charset="0"/>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989" y="138546"/>
            <a:ext cx="10742457" cy="748145"/>
          </a:xfrm>
        </p:spPr>
        <p:txBody>
          <a:bodyPr>
            <a:normAutofit/>
          </a:bodyPr>
          <a:lstStyle/>
          <a:p>
            <a:pPr algn="ctr"/>
            <a:r>
              <a:rPr lang="en-US" dirty="0" smtClean="0">
                <a:solidFill>
                  <a:srgbClr val="00B050"/>
                </a:solidFill>
              </a:rPr>
              <a:t>Tactics Used</a:t>
            </a:r>
            <a:endParaRPr lang="en-US" dirty="0">
              <a:solidFill>
                <a:srgbClr val="00B050"/>
              </a:solidFill>
            </a:endParaRPr>
          </a:p>
        </p:txBody>
      </p:sp>
      <p:sp>
        <p:nvSpPr>
          <p:cNvPr id="3" name="Content Placeholder 2"/>
          <p:cNvSpPr>
            <a:spLocks noGrp="1"/>
          </p:cNvSpPr>
          <p:nvPr>
            <p:ph idx="1"/>
          </p:nvPr>
        </p:nvSpPr>
        <p:spPr>
          <a:xfrm>
            <a:off x="166255" y="886691"/>
            <a:ext cx="11817927" cy="5708073"/>
          </a:xfrm>
        </p:spPr>
        <p:txBody>
          <a:bodyPr>
            <a:normAutofit/>
          </a:bodyPr>
          <a:lstStyle/>
          <a:p>
            <a:pPr>
              <a:lnSpc>
                <a:spcPct val="200000"/>
              </a:lnSpc>
              <a:buFont typeface="Wingdings" pitchFamily="2" charset="2"/>
              <a:buChar char="Ø"/>
            </a:pPr>
            <a:r>
              <a:rPr lang="en-US" sz="2800" dirty="0" smtClean="0">
                <a:latin typeface="Constantia" pitchFamily="18" charset="0"/>
              </a:rPr>
              <a:t>The Soviet authorities announced that the Autobahn shall be closed indefinitely for repairs.</a:t>
            </a:r>
          </a:p>
          <a:p>
            <a:pPr>
              <a:lnSpc>
                <a:spcPct val="200000"/>
              </a:lnSpc>
              <a:buFont typeface="Wingdings" pitchFamily="2" charset="2"/>
              <a:buChar char="Ø"/>
            </a:pPr>
            <a:r>
              <a:rPr lang="en-US" sz="2800" dirty="0" smtClean="0">
                <a:latin typeface="Constantia" pitchFamily="18" charset="0"/>
              </a:rPr>
              <a:t>This was the highway connecting Berlin to West Germany.</a:t>
            </a:r>
          </a:p>
          <a:p>
            <a:pPr>
              <a:lnSpc>
                <a:spcPct val="200000"/>
              </a:lnSpc>
              <a:buFont typeface="Wingdings" pitchFamily="2" charset="2"/>
              <a:buChar char="Ø"/>
            </a:pPr>
            <a:r>
              <a:rPr lang="en-US" sz="2800" dirty="0" smtClean="0">
                <a:latin typeface="Constantia" pitchFamily="18" charset="0"/>
              </a:rPr>
              <a:t>All road movement from west to east was halted.</a:t>
            </a:r>
          </a:p>
          <a:p>
            <a:pPr>
              <a:lnSpc>
                <a:spcPct val="200000"/>
              </a:lnSpc>
              <a:buFont typeface="Wingdings" pitchFamily="2" charset="2"/>
              <a:buChar char="Ø"/>
            </a:pPr>
            <a:r>
              <a:rPr lang="en-US" sz="2800" dirty="0" smtClean="0">
                <a:latin typeface="Constantia" pitchFamily="18" charset="0"/>
              </a:rPr>
              <a:t>All rail traffic and barge was barred from entering Berlin.</a:t>
            </a:r>
          </a:p>
          <a:p>
            <a:pPr>
              <a:lnSpc>
                <a:spcPct val="200000"/>
              </a:lnSpc>
              <a:buFont typeface="Wingdings" pitchFamily="2" charset="2"/>
              <a:buChar char="Ø"/>
            </a:pPr>
            <a:endParaRPr lang="en-US" sz="2800" dirty="0" smtClean="0">
              <a:latin typeface="Constantia" pitchFamily="18" charset="0"/>
            </a:endParaRPr>
          </a:p>
          <a:p>
            <a:pPr>
              <a:lnSpc>
                <a:spcPct val="200000"/>
              </a:lnSpc>
              <a:buFont typeface="Wingdings" pitchFamily="2" charset="2"/>
              <a:buChar char="Ø"/>
            </a:pPr>
            <a:endParaRPr lang="en-US" sz="2800" dirty="0">
              <a:latin typeface="Constantia" pitchFamily="18" charset="0"/>
            </a:endParaRPr>
          </a:p>
          <a:p>
            <a:pPr>
              <a:lnSpc>
                <a:spcPct val="200000"/>
              </a:lnSpc>
              <a:buFont typeface="Wingdings" pitchFamily="2" charset="2"/>
              <a:buChar char="Ø"/>
            </a:pPr>
            <a:endParaRPr lang="en-US" sz="2800" dirty="0" smtClean="0">
              <a:latin typeface="Constantia" pitchFamily="18" charset="0"/>
            </a:endParaRPr>
          </a:p>
          <a:p>
            <a:pPr>
              <a:lnSpc>
                <a:spcPct val="200000"/>
              </a:lnSpc>
              <a:buFont typeface="Wingdings" pitchFamily="2" charset="2"/>
              <a:buChar char="Ø"/>
            </a:pPr>
            <a:endParaRPr lang="en-US" sz="2800" dirty="0">
              <a:latin typeface="Constantia" pitchFamily="18" charset="0"/>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72" y="140005"/>
            <a:ext cx="11430000" cy="742311"/>
          </a:xfrm>
        </p:spPr>
        <p:txBody>
          <a:bodyPr>
            <a:normAutofit/>
          </a:bodyPr>
          <a:lstStyle/>
          <a:p>
            <a:pPr algn="ctr"/>
            <a:r>
              <a:rPr lang="en-US" dirty="0" smtClean="0">
                <a:solidFill>
                  <a:srgbClr val="00B050"/>
                </a:solidFill>
              </a:rPr>
              <a:t>Response to the Blockade</a:t>
            </a:r>
            <a:endParaRPr lang="en-US" dirty="0">
              <a:solidFill>
                <a:srgbClr val="00B050"/>
              </a:solidFill>
            </a:endParaRPr>
          </a:p>
        </p:txBody>
      </p:sp>
      <p:sp>
        <p:nvSpPr>
          <p:cNvPr id="3" name="Content Placeholder 2"/>
          <p:cNvSpPr>
            <a:spLocks noGrp="1"/>
          </p:cNvSpPr>
          <p:nvPr>
            <p:ph idx="1"/>
          </p:nvPr>
        </p:nvSpPr>
        <p:spPr>
          <a:xfrm>
            <a:off x="166255" y="882316"/>
            <a:ext cx="11693235" cy="5975683"/>
          </a:xfrm>
        </p:spPr>
        <p:txBody>
          <a:bodyPr>
            <a:normAutofit/>
          </a:bodyPr>
          <a:lstStyle/>
          <a:p>
            <a:pPr>
              <a:lnSpc>
                <a:spcPct val="200000"/>
              </a:lnSpc>
              <a:buFont typeface="Wingdings" panose="05000000000000000000" pitchFamily="2" charset="2"/>
              <a:buChar char="Ø"/>
            </a:pPr>
            <a:r>
              <a:rPr lang="en-US" sz="2800" dirty="0" smtClean="0">
                <a:solidFill>
                  <a:schemeClr val="tx1"/>
                </a:solidFill>
                <a:latin typeface="Constantia" pitchFamily="18" charset="0"/>
              </a:rPr>
              <a:t>It was unwise to respond using military force; the cold war could have turned into a cold war.</a:t>
            </a:r>
          </a:p>
          <a:p>
            <a:pPr>
              <a:lnSpc>
                <a:spcPct val="200000"/>
              </a:lnSpc>
              <a:buFont typeface="Wingdings" panose="05000000000000000000" pitchFamily="2" charset="2"/>
              <a:buChar char="Ø"/>
            </a:pPr>
            <a:r>
              <a:rPr lang="en-US" sz="2800" dirty="0" smtClean="0">
                <a:solidFill>
                  <a:schemeClr val="tx1"/>
                </a:solidFill>
                <a:latin typeface="Constantia" pitchFamily="18" charset="0"/>
              </a:rPr>
              <a:t>Reasonable response; find another way to provide for the city.</a:t>
            </a:r>
          </a:p>
          <a:p>
            <a:pPr>
              <a:lnSpc>
                <a:spcPct val="200000"/>
              </a:lnSpc>
              <a:buFont typeface="Wingdings" panose="05000000000000000000" pitchFamily="2" charset="2"/>
              <a:buChar char="Ø"/>
            </a:pPr>
            <a:r>
              <a:rPr lang="en-US" sz="2800" dirty="0" smtClean="0">
                <a:solidFill>
                  <a:schemeClr val="tx1"/>
                </a:solidFill>
                <a:latin typeface="Constantia" pitchFamily="18" charset="0"/>
              </a:rPr>
              <a:t>Allied powers decided to use the airspace to supply their sector of Berlin.</a:t>
            </a:r>
          </a:p>
          <a:p>
            <a:pPr>
              <a:lnSpc>
                <a:spcPct val="200000"/>
              </a:lnSpc>
              <a:buFont typeface="Wingdings" panose="05000000000000000000" pitchFamily="2" charset="2"/>
              <a:buChar char="Ø"/>
            </a:pPr>
            <a:r>
              <a:rPr lang="en-US" sz="2800" dirty="0" smtClean="0">
                <a:solidFill>
                  <a:schemeClr val="tx1"/>
                </a:solidFill>
                <a:latin typeface="Constantia" pitchFamily="18" charset="0"/>
              </a:rPr>
              <a:t>Project coded “Operation Vittles”; Cargo planes would deliver food, fuel and other goods.</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0731"/>
          </a:xfrm>
          <a:prstGeom prst="rect">
            <a:avLst/>
          </a:prstGeom>
        </p:spPr>
      </p:pic>
    </p:spTree>
    <p:extLst>
      <p:ext uri="{BB962C8B-B14F-4D97-AF65-F5344CB8AC3E}">
        <p14:creationId xmlns:p14="http://schemas.microsoft.com/office/powerpoint/2010/main" val="1479077657"/>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4234" y="144379"/>
            <a:ext cx="8596668" cy="770021"/>
          </a:xfrm>
        </p:spPr>
        <p:txBody>
          <a:bodyPr/>
          <a:lstStyle/>
          <a:p>
            <a:pPr algn="ctr"/>
            <a:r>
              <a:rPr lang="en-US" dirty="0" smtClean="0">
                <a:solidFill>
                  <a:srgbClr val="00B050"/>
                </a:solidFill>
              </a:rPr>
              <a:t>End of the Blockade</a:t>
            </a:r>
            <a:endParaRPr lang="en-US" dirty="0">
              <a:solidFill>
                <a:srgbClr val="00B050"/>
              </a:solidFill>
            </a:endParaRPr>
          </a:p>
        </p:txBody>
      </p:sp>
      <p:sp>
        <p:nvSpPr>
          <p:cNvPr id="3" name="Content Placeholder 2"/>
          <p:cNvSpPr>
            <a:spLocks noGrp="1"/>
          </p:cNvSpPr>
          <p:nvPr>
            <p:ph idx="1"/>
          </p:nvPr>
        </p:nvSpPr>
        <p:spPr>
          <a:xfrm>
            <a:off x="433137" y="770021"/>
            <a:ext cx="11758863" cy="5614737"/>
          </a:xfrm>
        </p:spPr>
        <p:txBody>
          <a:bodyPr>
            <a:normAutofit/>
          </a:bodyPr>
          <a:lstStyle/>
          <a:p>
            <a:pPr>
              <a:lnSpc>
                <a:spcPct val="200000"/>
              </a:lnSpc>
              <a:buFont typeface="Wingdings" panose="05000000000000000000" pitchFamily="2" charset="2"/>
              <a:buChar char="Ø"/>
            </a:pPr>
            <a:r>
              <a:rPr lang="en-US" sz="2800" dirty="0" smtClean="0">
                <a:latin typeface="Constantia" panose="02030602050306030303" pitchFamily="18" charset="0"/>
              </a:rPr>
              <a:t>The blockade ended during the spring of 1949.</a:t>
            </a:r>
          </a:p>
          <a:p>
            <a:pPr>
              <a:lnSpc>
                <a:spcPct val="200000"/>
              </a:lnSpc>
              <a:buFont typeface="Wingdings" panose="05000000000000000000" pitchFamily="2" charset="2"/>
              <a:buChar char="Ø"/>
            </a:pPr>
            <a:r>
              <a:rPr lang="en-US" sz="2800" dirty="0" smtClean="0">
                <a:latin typeface="Constantia" panose="02030602050306030303" pitchFamily="18" charset="0"/>
              </a:rPr>
              <a:t>The Soviet Union failed in persuading the inhabitants of West Berlin to reject the allied powers in the West.</a:t>
            </a:r>
          </a:p>
          <a:p>
            <a:pPr>
              <a:lnSpc>
                <a:spcPct val="200000"/>
              </a:lnSpc>
              <a:buFont typeface="Wingdings" panose="05000000000000000000" pitchFamily="2" charset="2"/>
              <a:buChar char="Ø"/>
            </a:pPr>
            <a:r>
              <a:rPr lang="en-US" sz="2800" dirty="0" smtClean="0">
                <a:latin typeface="Constantia" panose="02030602050306030303" pitchFamily="18" charset="0"/>
              </a:rPr>
              <a:t>The event hastened </a:t>
            </a:r>
            <a:r>
              <a:rPr lang="en-US" sz="2800" dirty="0">
                <a:latin typeface="Constantia" panose="02030602050306030303" pitchFamily="18" charset="0"/>
              </a:rPr>
              <a:t>the creation of West Germany and North Atlantic Treaty Organization (</a:t>
            </a:r>
            <a:r>
              <a:rPr lang="en-US" sz="2800" dirty="0" smtClean="0">
                <a:latin typeface="Constantia" panose="02030602050306030303" pitchFamily="18" charset="0"/>
              </a:rPr>
              <a:t>NATO).</a:t>
            </a:r>
            <a:endParaRPr lang="en-US" sz="2800" dirty="0">
              <a:latin typeface="Constantia" panose="02030602050306030303" pitchFamily="18" charset="0"/>
            </a:endParaRPr>
          </a:p>
        </p:txBody>
      </p:sp>
    </p:spTree>
    <p:extLst>
      <p:ext uri="{BB962C8B-B14F-4D97-AF65-F5344CB8AC3E}">
        <p14:creationId xmlns:p14="http://schemas.microsoft.com/office/powerpoint/2010/main" val="2631614520"/>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434" y="228600"/>
            <a:ext cx="11514666" cy="800100"/>
          </a:xfrm>
        </p:spPr>
        <p:txBody>
          <a:bodyPr>
            <a:normAutofit fontScale="90000"/>
          </a:bodyPr>
          <a:lstStyle/>
          <a:p>
            <a:pPr algn="ctr"/>
            <a:r>
              <a:rPr lang="en-US" dirty="0" smtClean="0">
                <a:solidFill>
                  <a:srgbClr val="00B050"/>
                </a:solidFill>
              </a:rPr>
              <a:t>References</a:t>
            </a:r>
            <a:br>
              <a:rPr lang="en-US" dirty="0" smtClean="0">
                <a:solidFill>
                  <a:srgbClr val="00B050"/>
                </a:solidFill>
              </a:rPr>
            </a:br>
            <a:endParaRPr lang="en-US" dirty="0">
              <a:solidFill>
                <a:srgbClr val="00B050"/>
              </a:solidFill>
            </a:endParaRPr>
          </a:p>
        </p:txBody>
      </p:sp>
      <p:sp>
        <p:nvSpPr>
          <p:cNvPr id="3" name="Content Placeholder 2"/>
          <p:cNvSpPr>
            <a:spLocks noGrp="1"/>
          </p:cNvSpPr>
          <p:nvPr>
            <p:ph idx="1"/>
          </p:nvPr>
        </p:nvSpPr>
        <p:spPr>
          <a:xfrm>
            <a:off x="334434" y="1028700"/>
            <a:ext cx="11514665" cy="5829299"/>
          </a:xfrm>
        </p:spPr>
        <p:txBody>
          <a:bodyPr>
            <a:normAutofit/>
          </a:bodyPr>
          <a:lstStyle/>
          <a:p>
            <a:pPr>
              <a:lnSpc>
                <a:spcPct val="200000"/>
              </a:lnSpc>
              <a:buFont typeface="Wingdings" panose="05000000000000000000" pitchFamily="2" charset="2"/>
              <a:buChar char="Ø"/>
            </a:pPr>
            <a:r>
              <a:rPr lang="en-US" sz="2800" dirty="0" smtClean="0">
                <a:latin typeface="Constantia" panose="02030602050306030303" pitchFamily="18" charset="0"/>
              </a:rPr>
              <a:t>History.com Editors. (2020, Feb). </a:t>
            </a:r>
            <a:r>
              <a:rPr lang="en-US" sz="2800" dirty="0">
                <a:latin typeface="Constantia" panose="02030602050306030303" pitchFamily="18" charset="0"/>
              </a:rPr>
              <a:t>Berlin Airlift. </a:t>
            </a:r>
            <a:r>
              <a:rPr lang="en-US" sz="2800" i="1" dirty="0">
                <a:latin typeface="Constantia" panose="02030602050306030303" pitchFamily="18" charset="0"/>
              </a:rPr>
              <a:t>A&amp;E Television </a:t>
            </a:r>
            <a:r>
              <a:rPr lang="en-US" sz="2800" i="1" dirty="0" smtClean="0">
                <a:latin typeface="Constantia" panose="02030602050306030303" pitchFamily="18" charset="0"/>
              </a:rPr>
              <a:t>Networks. </a:t>
            </a:r>
            <a:r>
              <a:rPr lang="en-US" sz="2800" dirty="0" smtClean="0">
                <a:latin typeface="Constantia" panose="02030602050306030303" pitchFamily="18" charset="0"/>
              </a:rPr>
              <a:t>Retrieved on May 29 </a:t>
            </a:r>
            <a:r>
              <a:rPr lang="en-US" sz="2800" dirty="0">
                <a:latin typeface="Constantia" panose="02030602050306030303" pitchFamily="18" charset="0"/>
              </a:rPr>
              <a:t>2020 from https://</a:t>
            </a:r>
            <a:r>
              <a:rPr lang="en-US" sz="2800" dirty="0" smtClean="0">
                <a:latin typeface="Constantia" panose="02030602050306030303" pitchFamily="18" charset="0"/>
              </a:rPr>
              <a:t>www.history.com/topics/cold-war/berlin-airlift</a:t>
            </a:r>
            <a:endParaRPr lang="en-US" sz="2800" i="1" dirty="0">
              <a:latin typeface="Constantia" panose="02030602050306030303" pitchFamily="18" charset="0"/>
            </a:endParaRPr>
          </a:p>
          <a:p>
            <a:pPr>
              <a:lnSpc>
                <a:spcPct val="200000"/>
              </a:lnSpc>
              <a:buFont typeface="Wingdings" panose="05000000000000000000" pitchFamily="2" charset="2"/>
              <a:buChar char="Ø"/>
            </a:pPr>
            <a:r>
              <a:rPr lang="en-US" sz="2800" dirty="0" smtClean="0">
                <a:latin typeface="Constantia" panose="02030602050306030303" pitchFamily="18" charset="0"/>
              </a:rPr>
              <a:t>Office of the Historian. </a:t>
            </a:r>
            <a:r>
              <a:rPr lang="en-US" sz="2800" dirty="0">
                <a:latin typeface="Constantia" panose="02030602050306030303" pitchFamily="18" charset="0"/>
              </a:rPr>
              <a:t>(n.d.). The Berlin Airlift, </a:t>
            </a:r>
            <a:r>
              <a:rPr lang="en-US" sz="2800" dirty="0" smtClean="0">
                <a:latin typeface="Constantia" panose="02030602050306030303" pitchFamily="18" charset="0"/>
              </a:rPr>
              <a:t>1948–1949. Retrieved on May 29 </a:t>
            </a:r>
            <a:r>
              <a:rPr lang="en-US" sz="2800" dirty="0">
                <a:latin typeface="Constantia" panose="02030602050306030303" pitchFamily="18" charset="0"/>
              </a:rPr>
              <a:t>2020 from https://history.state.gov/milestones/1945-1952/berlin-airlift </a:t>
            </a:r>
          </a:p>
        </p:txBody>
      </p:sp>
    </p:spTree>
    <p:extLst>
      <p:ext uri="{BB962C8B-B14F-4D97-AF65-F5344CB8AC3E}">
        <p14:creationId xmlns:p14="http://schemas.microsoft.com/office/powerpoint/2010/main" val="4273655590"/>
      </p:ext>
    </p:extLst>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6451</TotalTime>
  <Words>896</Words>
  <Application>Microsoft Office PowerPoint</Application>
  <PresentationFormat>Custom</PresentationFormat>
  <Paragraphs>56</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Facet</vt:lpstr>
      <vt:lpstr>Berlin Airlift Name Institution of Affiliation</vt:lpstr>
      <vt:lpstr>Introduction </vt:lpstr>
      <vt:lpstr>PowerPoint Presentation</vt:lpstr>
      <vt:lpstr>Airlift</vt:lpstr>
      <vt:lpstr>PowerPoint Presentation</vt:lpstr>
      <vt:lpstr>Reasons for the Event</vt:lpstr>
      <vt:lpstr>Tactics Used</vt:lpstr>
      <vt:lpstr>Response to the Blockade</vt:lpstr>
      <vt:lpstr>PowerPoint Presentation</vt:lpstr>
      <vt:lpstr>End of the Blockade</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cp:lastModifiedBy>Simon</cp:lastModifiedBy>
  <cp:revision>1003</cp:revision>
  <dcterms:created xsi:type="dcterms:W3CDTF">2016-05-08T08:20:33Z</dcterms:created>
  <dcterms:modified xsi:type="dcterms:W3CDTF">2020-05-29T19:04:07Z</dcterms:modified>
</cp:coreProperties>
</file>