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8" r:id="rId9"/>
    <p:sldId id="263" r:id="rId10"/>
    <p:sldId id="270" r:id="rId11"/>
    <p:sldId id="264" r:id="rId12"/>
    <p:sldId id="265" r:id="rId13"/>
    <p:sldId id="266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E89467-A732-4B94-A107-B99AD540841D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1A20BF-BAFF-477B-963A-BA07E1118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465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A20BF-BAFF-477B-963A-BA07E11180B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900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(Insert: Electron micrograph of VZV</a:t>
            </a:r>
          </a:p>
          <a:p>
            <a:pPr marL="0" indent="0">
              <a:buNone/>
            </a:pPr>
            <a:r>
              <a:rPr lang="en-US" dirty="0" smtClean="0"/>
              <a:t>Photo credit: Content Providers: CDC/Dr. Erskine </a:t>
            </a:r>
            <a:r>
              <a:rPr lang="en-US" dirty="0" err="1" smtClean="0"/>
              <a:t>Plamer</a:t>
            </a:r>
            <a:r>
              <a:rPr lang="en-US" dirty="0" smtClean="0"/>
              <a:t>/ B. G. </a:t>
            </a:r>
            <a:r>
              <a:rPr lang="en-US" dirty="0" err="1" smtClean="0"/>
              <a:t>Partin</a:t>
            </a:r>
            <a:r>
              <a:rPr lang="en-US" dirty="0" smtClean="0"/>
              <a:t> - CDC)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A20BF-BAFF-477B-963A-BA07E11180B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775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left) Chicken pox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right) shingles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1A20BF-BAFF-477B-963A-BA07E11180B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85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4/30/2020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4/30/2020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4/30/2020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4/30/2020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371600"/>
            <a:ext cx="6400800" cy="1295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Infectious Disease Presentation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209800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Student’s Name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  of Affiliation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Course Code and Name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Professor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62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Varicella zoster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Virus (VZV)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905000"/>
            <a:ext cx="6553200" cy="4038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Virus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causing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Chicken pox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(varicella)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of the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herpes viruses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Aka-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Human Herpesvirus 3</a:t>
            </a:r>
          </a:p>
          <a:p>
            <a:r>
              <a:rPr lang="en-US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Herpes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means that some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lesions are creeping in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nature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Have become successful pathogens due to their ability to undergo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latency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reactivation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various parts of the body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99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782618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Taxonomic Hierarchy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676400"/>
            <a:ext cx="6196405" cy="404666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Kingdom -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Heunggongvirae</a:t>
            </a:r>
            <a:endParaRPr lang="en-US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Phylum -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Peploviricota</a:t>
            </a:r>
            <a:endParaRPr lang="en-US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 -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Verviviricetes</a:t>
            </a:r>
            <a:endParaRPr lang="en-US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Order -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Herpesvirales</a:t>
            </a:r>
            <a:endParaRPr lang="en-US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Family -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Herpesviridae</a:t>
            </a:r>
            <a:endParaRPr lang="en-US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Subfamily -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Alphaherpesvirinae</a:t>
            </a:r>
            <a:endParaRPr lang="en-US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Genus -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Varicellovirus</a:t>
            </a:r>
            <a:endParaRPr lang="en-US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Species -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herpesvirus 3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Commonly known as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Varicella zoster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Virus (VZV)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24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935018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 of Microbe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752600"/>
            <a:ext cx="6196405" cy="4343399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Virus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Viral particle contains: </a:t>
            </a:r>
          </a:p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DNA as the core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single, linear, double-stranded DNA 125,000 nucleotides long</a:t>
            </a:r>
          </a:p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Icosahedral capsid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Large baggy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lipid envelope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Carry with it an enzyme: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DNA polymerase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its replication in the host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Replicates in the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nucleus of host</a:t>
            </a:r>
          </a:p>
        </p:txBody>
      </p:sp>
    </p:spTree>
    <p:extLst>
      <p:ext uri="{BB962C8B-B14F-4D97-AF65-F5344CB8AC3E}">
        <p14:creationId xmlns:p14="http://schemas.microsoft.com/office/powerpoint/2010/main" val="310156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838201"/>
            <a:ext cx="6965245" cy="838200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 of Microbe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463040" y="1828800"/>
            <a:ext cx="6196405" cy="4114800"/>
          </a:xfrm>
        </p:spPr>
        <p:txBody>
          <a:bodyPr>
            <a:normAutofit fontScale="92500" lnSpcReduction="20000"/>
          </a:bodyPr>
          <a:lstStyle/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Spherical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180-200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nm in diameter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Lipid envelope with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nm </a:t>
            </a: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nucleocapsid</a:t>
            </a:r>
            <a:endParaRPr lang="en-US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Nucleocapsid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made up of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162 </a:t>
            </a: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hexameric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penatmeric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capsomeres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arranged in an icosahedral form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Stains: Direct Immunofluorescence (IF) staining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278" y="1676400"/>
            <a:ext cx="2868582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79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935018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Portal of Entry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040" y="1828800"/>
            <a:ext cx="6196405" cy="389426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Respiratory system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Through the Nose or mouth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via infectious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Respiratory droplets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Virus multiplies in the lungs causing wide variety of symptoms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Route of transmission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Inspiration of infectious respiratory  droplets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does it leave the host?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Through respiratory droplets produced through cough or while speaking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25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630218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Disease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524000"/>
            <a:ext cx="6858000" cy="4572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Causes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Chicken pox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children: severe in adults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Undergoes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latency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the ganglionic neurons</a:t>
            </a:r>
          </a:p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Shingles (Herpes zoster)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adults: due to reactivation of latent disease; rare in children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Severe in immunocompromised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Characterized by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fever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 rash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Incubation period of between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10-21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days: average 14 days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Duration of illness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3-4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days</a:t>
            </a:r>
          </a:p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1-2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days before characteristic rashes appear: the individual is most infectious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Complications: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Varicella pneumonia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Secondary infections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Nerve palsies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 herpetic neuralgia</a:t>
            </a:r>
          </a:p>
        </p:txBody>
      </p:sp>
    </p:spTree>
    <p:extLst>
      <p:ext uri="{BB962C8B-B14F-4D97-AF65-F5344CB8AC3E}">
        <p14:creationId xmlns:p14="http://schemas.microsoft.com/office/powerpoint/2010/main" val="24854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171" y="1066800"/>
            <a:ext cx="6965245" cy="800867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Disease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Dr Thevanesam\Undergraduate Teaching\Lectures\virology\H18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971800"/>
            <a:ext cx="25146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C:\Dr Thevanesam\Undergraduate Teaching\Lectures\virology\H2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048000"/>
            <a:ext cx="336872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122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935018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Distinguishing Feature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905000"/>
            <a:ext cx="6440245" cy="403859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Ability to remain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latent in the ganglionic neurons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Cranial nerve ganglia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Dorsal root ganglia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Autonomic ganglia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Reactivation (either spontaneously or by a triggering factor) to cause characteristic herpes zoster (shingles) along one dermatome with dermatomal distribution.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Reactivation factors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ncreasing age of the host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Diminished cell-mediated immunity/ immunosuppression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Trauma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X-ray irradiation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 infections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Malignancy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44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782618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828800"/>
            <a:ext cx="7162800" cy="4031512"/>
          </a:xfrm>
        </p:spPr>
      </p:pic>
    </p:spTree>
    <p:extLst>
      <p:ext uri="{BB962C8B-B14F-4D97-AF65-F5344CB8AC3E}">
        <p14:creationId xmlns:p14="http://schemas.microsoft.com/office/powerpoint/2010/main" val="184377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858818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00200"/>
            <a:ext cx="7010400" cy="441959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Drug :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Chicken Pox: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Acyclovir</a:t>
            </a:r>
          </a:p>
          <a:p>
            <a:endParaRPr lang="en-US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Drug of choice for primary VZV infection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Requires IV administration thus complicating its use outside the hospital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Shingles: </a:t>
            </a: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Famciclovir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Valaciclovir</a:t>
            </a:r>
            <a:endParaRPr lang="en-US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therapuetic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agents:</a:t>
            </a:r>
          </a:p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Vidarabine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Zoster-immune globulin (ZIG)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VZV immune globulin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64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Prevention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Primary Prevention: Immunization</a:t>
            </a:r>
          </a:p>
          <a:p>
            <a:endParaRPr lang="en-US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Live Attenuated vaccine</a:t>
            </a:r>
          </a:p>
          <a:p>
            <a:endParaRPr lang="en-US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 at high risk patients as those exposed to patients with primary infection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72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picked this microbe?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119257"/>
            <a:ext cx="6440245" cy="360381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associated with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considerable complications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once the disease occurs despite being easily preventable through vaccination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Affects the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nervous system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detrimental consequences as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permanent nerve palsies 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post herpetic neuralgia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Annual incident rates of 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1.8 cases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 100,000 nationals.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32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782618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752600"/>
            <a:ext cx="6705600" cy="4114800"/>
          </a:xfrm>
        </p:spPr>
        <p:txBody>
          <a:bodyPr>
            <a:noAutofit/>
          </a:bodyPr>
          <a:lstStyle/>
          <a:p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Gershon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A, A., Breuer, J., Cohen, J., Cohrs, J. R.,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Gershon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D. M.,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Gilden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D., Grose, C., Hambleton, S., Kennedy, P. G.,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Oxman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N. M., Seward, F. J., &amp;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Yamanishi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K. (2015). Varicella Zoster Virus Infection. </a:t>
            </a:r>
            <a:r>
              <a:rPr lang="en-U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 Rev Dis Primers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1: 15016</a:t>
            </a:r>
          </a:p>
          <a:p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Kennedy, P., &amp;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Gershon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A. A. (2018). Clinical Features of Varicella-Zoster Virus Infection. </a:t>
            </a:r>
            <a:r>
              <a:rPr lang="en-US" sz="1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Virues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10(11): 609</a:t>
            </a:r>
          </a:p>
          <a:p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McGeoch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J. D. (2009). Lineages of Varicella-Zoster Virus. </a:t>
            </a:r>
            <a:r>
              <a:rPr lang="en-U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 Gen </a:t>
            </a:r>
            <a:r>
              <a:rPr lang="en-US" sz="1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Virol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90(Pt 4): 963-969</a:t>
            </a:r>
          </a:p>
          <a:p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Nagel, M. A. &amp;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Gilden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D. H. (2007). The Protean Neurologic Manifestations of Varicella-zoster Virus Infection. </a:t>
            </a:r>
            <a:r>
              <a:rPr lang="en-U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Cleveland Clinic Journal of Medicine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74(7): 489-94</a:t>
            </a:r>
          </a:p>
          <a:p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Steiner, I., Kennedy, P. G., &amp;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Pachner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A. R. (2007). The Neurotropic Herpes Viruses: Herpes Simplex and Varicella-zoster. </a:t>
            </a:r>
            <a:r>
              <a:rPr lang="en-US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Lancet Neurol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6(11): 1015-28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40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126</TotalTime>
  <Words>724</Words>
  <Application>Microsoft Office PowerPoint</Application>
  <PresentationFormat>On-screen Show (4:3)</PresentationFormat>
  <Paragraphs>118</Paragraphs>
  <Slides>14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Pushpin</vt:lpstr>
      <vt:lpstr>Infectious Disease Presentation</vt:lpstr>
      <vt:lpstr>Varicella zoster Virus (VZV)</vt:lpstr>
      <vt:lpstr>Taxonomic Hierarchy</vt:lpstr>
      <vt:lpstr>Type of Microbe</vt:lpstr>
      <vt:lpstr>Type of Microbe</vt:lpstr>
      <vt:lpstr>Portal of Entry</vt:lpstr>
      <vt:lpstr>Disease</vt:lpstr>
      <vt:lpstr>Disease</vt:lpstr>
      <vt:lpstr>Distinguishing Feature</vt:lpstr>
      <vt:lpstr>Summary</vt:lpstr>
      <vt:lpstr>Treatment</vt:lpstr>
      <vt:lpstr>Prevention</vt:lpstr>
      <vt:lpstr>Why I picked this microbe?</vt:lpstr>
      <vt:lpstr>References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Infectious Disease Presentation</dc:title>
  <dc:creator>Anne Patricia</dc:creator>
  <cp:lastModifiedBy>Patricia_Ann</cp:lastModifiedBy>
  <cp:revision>20</cp:revision>
  <dcterms:created xsi:type="dcterms:W3CDTF">2006-08-16T00:00:00Z</dcterms:created>
  <dcterms:modified xsi:type="dcterms:W3CDTF">2020-04-30T13:27:12Z</dcterms:modified>
</cp:coreProperties>
</file>