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83" r:id="rId2"/>
    <p:sldId id="284" r:id="rId3"/>
    <p:sldId id="285" r:id="rId4"/>
    <p:sldId id="263" r:id="rId5"/>
    <p:sldId id="286" r:id="rId6"/>
    <p:sldId id="259" r:id="rId7"/>
    <p:sldId id="257" r:id="rId8"/>
    <p:sldId id="264" r:id="rId9"/>
    <p:sldId id="265" r:id="rId10"/>
    <p:sldId id="268" r:id="rId11"/>
    <p:sldId id="269" r:id="rId12"/>
    <p:sldId id="270" r:id="rId13"/>
    <p:sldId id="273" r:id="rId14"/>
    <p:sldId id="280" r:id="rId15"/>
    <p:sldId id="275" r:id="rId16"/>
    <p:sldId id="289" r:id="rId17"/>
    <p:sldId id="290" r:id="rId18"/>
    <p:sldId id="277" r:id="rId19"/>
    <p:sldId id="279" r:id="rId20"/>
    <p:sldId id="276" r:id="rId21"/>
    <p:sldId id="274" r:id="rId22"/>
    <p:sldId id="278" r:id="rId23"/>
    <p:sldId id="271" r:id="rId24"/>
    <p:sldId id="272" r:id="rId25"/>
    <p:sldId id="281" r:id="rId26"/>
    <p:sldId id="291" r:id="rId27"/>
    <p:sldId id="292" r:id="rId28"/>
    <p:sldId id="287" r:id="rId29"/>
    <p:sldId id="28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12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74EC3-955A-3846-B9AB-98DCC91CF208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C540E3-2AF4-5943-A972-5FF0B68AEA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014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540E3-2AF4-5943-A972-5FF0B68AEA6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632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8" name="Rectangle 7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>
              <a:spLocks/>
            </p:cNvSpPr>
            <p:nvPr/>
          </p:nvSpPr>
          <p:spPr>
            <a:xfrm>
              <a:off x="562843" y="475488"/>
              <a:ext cx="7982712" cy="5888736"/>
            </a:xfrm>
            <a:prstGeom prst="rect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562842" y="6133646"/>
              <a:ext cx="7982712" cy="1472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562843" y="457200"/>
              <a:ext cx="7982712" cy="25786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3950"/>
            <a:ext cx="7342188" cy="1924050"/>
          </a:xfrm>
        </p:spPr>
        <p:txBody>
          <a:bodyPr anchor="b" anchorCtr="0">
            <a:noAutofit/>
          </a:bodyPr>
          <a:lstStyle>
            <a:lvl1pPr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429000"/>
            <a:ext cx="7342188" cy="1752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tx1">
                  <a:lumMod val="75000"/>
                  <a:lumOff val="25000"/>
                </a:schemeClr>
              </a:buClr>
              <a:buFont typeface="Arial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3741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2894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191000" y="6122894"/>
            <a:ext cx="762000" cy="271463"/>
          </a:xfrm>
        </p:spPr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9" name="Rectangle 18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1" name="Rectangle 20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86873" y="411480"/>
            <a:ext cx="8170254" cy="6035040"/>
            <a:chOff x="486873" y="411480"/>
            <a:chExt cx="8170254" cy="6035040"/>
          </a:xfrm>
        </p:grpSpPr>
        <p:sp>
          <p:nvSpPr>
            <p:cNvPr id="12" name="Rectangle 11"/>
            <p:cNvSpPr/>
            <p:nvPr/>
          </p:nvSpPr>
          <p:spPr>
            <a:xfrm>
              <a:off x="486873" y="411480"/>
              <a:ext cx="8170254" cy="60350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11"/>
            <p:cNvGrpSpPr/>
            <p:nvPr/>
          </p:nvGrpSpPr>
          <p:grpSpPr>
            <a:xfrm>
              <a:off x="562842" y="475488"/>
              <a:ext cx="7982713" cy="5888736"/>
              <a:chOff x="562842" y="475488"/>
              <a:chExt cx="7982713" cy="5888736"/>
            </a:xfrm>
          </p:grpSpPr>
          <p:sp>
            <p:nvSpPr>
              <p:cNvPr id="8" name="Rectangle 7"/>
              <p:cNvSpPr>
                <a:spLocks/>
              </p:cNvSpPr>
              <p:nvPr/>
            </p:nvSpPr>
            <p:spPr>
              <a:xfrm>
                <a:off x="562843" y="475488"/>
                <a:ext cx="7982712" cy="5888736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9" name="Straight Connector 8"/>
              <p:cNvCxnSpPr/>
              <p:nvPr/>
            </p:nvCxnSpPr>
            <p:spPr>
              <a:xfrm>
                <a:off x="562842" y="6133646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62842" y="3427528"/>
                <a:ext cx="7982712" cy="1472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00113" y="3442447"/>
            <a:ext cx="7345362" cy="1532965"/>
          </a:xfrm>
        </p:spPr>
        <p:txBody>
          <a:bodyPr anchor="b" anchorCtr="0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029200"/>
            <a:ext cx="7345362" cy="990600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9259" y="6122894"/>
            <a:ext cx="2133600" cy="259317"/>
          </a:xfrm>
        </p:spPr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638800" y="6124401"/>
            <a:ext cx="2895600" cy="257810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36493" y="533400"/>
            <a:ext cx="7836408" cy="2828925"/>
          </a:xfrm>
        </p:spPr>
        <p:txBody>
          <a:bodyPr>
            <a:normAutofit/>
          </a:bodyPr>
          <a:lstStyle>
            <a:lvl1pPr>
              <a:buNone/>
              <a:defRPr sz="20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2" name="Rectangle 11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7" name="Rectangle 26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1371600"/>
            <a:ext cx="7345362" cy="1676400"/>
          </a:xfrm>
        </p:spPr>
        <p:txBody>
          <a:bodyPr anchor="b" anchorCtr="0">
            <a:noAutofit/>
          </a:bodyPr>
          <a:lstStyle>
            <a:lvl1pPr algn="ctr">
              <a:defRPr sz="5400" b="0" i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3" y="3134566"/>
            <a:ext cx="7345362" cy="1500187"/>
          </a:xfrm>
        </p:spPr>
        <p:txBody>
          <a:bodyPr anchor="t" anchorCtr="0"/>
          <a:lstStyle>
            <a:lvl1pPr marL="0" indent="0" algn="ctr">
              <a:spcBef>
                <a:spcPts val="30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21" name="Rectangle 2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23" name="Rectangle 2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1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199" y="2147888"/>
            <a:ext cx="3566160" cy="392747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9" name="Rectangle 2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>
                  <a:off x="247157" y="1612392"/>
                  <a:ext cx="8622792" cy="64008"/>
                </a:xfrm>
                <a:prstGeom prst="rect">
                  <a:avLst/>
                </a:prstGeom>
                <a:solidFill>
                  <a:schemeClr val="bg2">
                    <a:lumMod val="40000"/>
                    <a:lumOff val="60000"/>
                  </a:schemeClr>
                </a:solidFill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23" name="Straight Connector 22"/>
            <p:cNvCxnSpPr/>
            <p:nvPr/>
          </p:nvCxnSpPr>
          <p:spPr>
            <a:xfrm rot="16200000" flipH="1">
              <a:off x="2217480" y="4026438"/>
              <a:ext cx="4711326" cy="2286"/>
            </a:xfrm>
            <a:prstGeom prst="line">
              <a:avLst/>
            </a:prstGeom>
            <a:noFill/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01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301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45539" y="1708990"/>
            <a:ext cx="3566160" cy="832503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300"/>
              </a:spcBef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45539" y="2590801"/>
            <a:ext cx="3566160" cy="34845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3" name="Rectangle 12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5" name="Rectangle 14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7" name="Rectangle 16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1" name="Rectangle 10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3" name="Rectangle 12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9" name="Rectangle 18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33" name="Rectangle 32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169892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147888"/>
            <a:ext cx="3008313" cy="326231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1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26" name="Group 2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grpSp>
            <p:nvGrpSpPr>
              <p:cNvPr id="27" name="Group 26"/>
              <p:cNvGrpSpPr/>
              <p:nvPr/>
            </p:nvGrpSpPr>
            <p:grpSpPr>
              <a:xfrm>
                <a:off x="182880" y="173699"/>
                <a:ext cx="8778240" cy="6510602"/>
                <a:chOff x="182880" y="173699"/>
                <a:chExt cx="8778240" cy="6510602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182880" y="173699"/>
                  <a:ext cx="8778240" cy="651060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12700">
                  <a:noFill/>
                </a:ln>
                <a:effectLst>
                  <a:outerShdw blurRad="63500" sx="101000" sy="101000" algn="ctr" rotWithShape="0">
                    <a:prstClr val="black">
                      <a:alpha val="40000"/>
                    </a:prstClr>
                  </a:outerShdw>
                </a:effectLst>
                <a:scene3d>
                  <a:camera prst="perspectiveFront" fov="4800000"/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30" name="Group 10"/>
                <p:cNvGrpSpPr/>
                <p:nvPr/>
              </p:nvGrpSpPr>
              <p:grpSpPr>
                <a:xfrm>
                  <a:off x="256032" y="237744"/>
                  <a:ext cx="8622792" cy="6364224"/>
                  <a:chOff x="247157" y="247430"/>
                  <a:chExt cx="8622792" cy="6364224"/>
                </a:xfrm>
              </p:grpSpPr>
              <p:sp>
                <p:nvSpPr>
                  <p:cNvPr id="31" name="Rectangle 30"/>
                  <p:cNvSpPr>
                    <a:spLocks/>
                  </p:cNvSpPr>
                  <p:nvPr/>
                </p:nvSpPr>
                <p:spPr>
                  <a:xfrm>
                    <a:off x="247157" y="247430"/>
                    <a:ext cx="8622792" cy="6364224"/>
                  </a:xfrm>
                  <a:prstGeom prst="rect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/>
                  </a:p>
                </p:txBody>
              </p:sp>
              <p:cxnSp>
                <p:nvCxnSpPr>
                  <p:cNvPr id="32" name="Straight Connector 31"/>
                  <p:cNvCxnSpPr/>
                  <p:nvPr/>
                </p:nvCxnSpPr>
                <p:spPr>
                  <a:xfrm>
                    <a:off x="247157" y="6389024"/>
                    <a:ext cx="8622792" cy="1588"/>
                  </a:xfrm>
                  <a:prstGeom prst="line">
                    <a:avLst/>
                  </a:prstGeom>
                  <a:noFill/>
                  <a:ln w="12700">
                    <a:solidFill>
                      <a:schemeClr val="tx2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</p:grpSp>
          </p:grpSp>
          <p:sp>
            <p:nvSpPr>
              <p:cNvPr id="28" name="Rectangle 27"/>
              <p:cNvSpPr/>
              <p:nvPr/>
            </p:nvSpPr>
            <p:spPr>
              <a:xfrm rot="5400000">
                <a:off x="801086" y="3274090"/>
                <a:ext cx="6135624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  <p:sp>
          <p:nvSpPr>
            <p:cNvPr id="25" name="Rectangle 24"/>
            <p:cNvSpPr/>
            <p:nvPr/>
          </p:nvSpPr>
          <p:spPr>
            <a:xfrm rot="10800000">
              <a:off x="258763" y="1594462"/>
              <a:ext cx="357530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225" y="1694329"/>
            <a:ext cx="3008313" cy="9144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8319" y="609600"/>
            <a:ext cx="4114800" cy="5465763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200" baseline="0"/>
            </a:lvl2pPr>
            <a:lvl3pPr>
              <a:defRPr sz="2000" baseline="0"/>
            </a:lvl3pPr>
            <a:lvl4pPr>
              <a:defRPr sz="1800" baseline="0"/>
            </a:lvl4pPr>
            <a:lvl5pPr>
              <a:defRPr sz="1800" baseline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225" y="2672323"/>
            <a:ext cx="3008313" cy="340304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352892" y="310123"/>
            <a:ext cx="3398837" cy="1204912"/>
          </a:xfrm>
        </p:spPr>
        <p:txBody>
          <a:bodyPr>
            <a:normAutofit/>
          </a:bodyPr>
          <a:lstStyle>
            <a:lvl1pPr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6" name="Group 15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0" name="Rectangle 19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7" name="Rectangle 16"/>
            <p:cNvSpPr/>
            <p:nvPr/>
          </p:nvSpPr>
          <p:spPr>
            <a:xfrm rot="5400000">
              <a:off x="801086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691640"/>
            <a:ext cx="3008376" cy="914400"/>
          </a:xfrm>
        </p:spPr>
        <p:txBody>
          <a:bodyPr anchor="b">
            <a:no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38559" y="612775"/>
            <a:ext cx="4114800" cy="546811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2" y="2670048"/>
            <a:ext cx="3008376" cy="340156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spcBef>
                <a:spcPts val="600"/>
              </a:spcBef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7" name="Group 16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22" name="Rectangle 21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20" name="Rectangle 19"/>
            <p:cNvSpPr/>
            <p:nvPr/>
          </p:nvSpPr>
          <p:spPr>
            <a:xfrm>
              <a:off x="256032" y="4203192"/>
              <a:ext cx="8622792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1" y="4287819"/>
            <a:ext cx="8021977" cy="916193"/>
          </a:xfrm>
        </p:spPr>
        <p:txBody>
          <a:bodyPr anchor="b">
            <a:no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6347" y="331694"/>
            <a:ext cx="8421624" cy="3783106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0351" y="5271247"/>
            <a:ext cx="8021977" cy="101301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lnSpc>
                <a:spcPct val="120000"/>
              </a:lnSpc>
              <a:spcBef>
                <a:spcPts val="2000"/>
              </a:spcBef>
              <a:buClr>
                <a:schemeClr val="bg1">
                  <a:lumMod val="75000"/>
                  <a:lumOff val="25000"/>
                </a:schemeClr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sp>
          <p:nvSpPr>
            <p:cNvPr id="14" name="Rectangle 13"/>
            <p:cNvSpPr/>
            <p:nvPr/>
          </p:nvSpPr>
          <p:spPr>
            <a:xfrm>
              <a:off x="182880" y="173699"/>
              <a:ext cx="8778240" cy="651060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  <a:scene3d>
              <a:camera prst="perspectiveFront" fov="4800000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0"/>
            <p:cNvGrpSpPr/>
            <p:nvPr/>
          </p:nvGrpSpPr>
          <p:grpSpPr>
            <a:xfrm>
              <a:off x="256032" y="237744"/>
              <a:ext cx="8622792" cy="6364224"/>
              <a:chOff x="247157" y="247430"/>
              <a:chExt cx="8622792" cy="6364224"/>
            </a:xfrm>
          </p:grpSpPr>
          <p:sp>
            <p:nvSpPr>
              <p:cNvPr id="16" name="Rectangle 15"/>
              <p:cNvSpPr>
                <a:spLocks/>
              </p:cNvSpPr>
              <p:nvPr/>
            </p:nvSpPr>
            <p:spPr>
              <a:xfrm>
                <a:off x="247157" y="247430"/>
                <a:ext cx="8622792" cy="6364224"/>
              </a:xfrm>
              <a:prstGeom prst="rect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cxnSp>
            <p:nvCxnSpPr>
              <p:cNvPr id="17" name="Straight Connector 16"/>
              <p:cNvCxnSpPr/>
              <p:nvPr/>
            </p:nvCxnSpPr>
            <p:spPr>
              <a:xfrm>
                <a:off x="247157" y="6389024"/>
                <a:ext cx="8622792" cy="1588"/>
              </a:xfrm>
              <a:prstGeom prst="line">
                <a:avLst/>
              </a:prstGeom>
              <a:noFill/>
              <a:ln w="127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8" name="Rectangle 17"/>
              <p:cNvSpPr/>
              <p:nvPr/>
            </p:nvSpPr>
            <p:spPr>
              <a:xfrm>
                <a:off x="247157" y="1612392"/>
                <a:ext cx="8622792" cy="64008"/>
              </a:xfrm>
              <a:prstGeom prst="rect">
                <a:avLst/>
              </a:prstGeom>
              <a:solidFill>
                <a:schemeClr val="bg2">
                  <a:lumMod val="40000"/>
                  <a:lumOff val="60000"/>
                </a:schemeClr>
              </a:solidFill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82880" y="173699"/>
            <a:ext cx="8778240" cy="6510602"/>
            <a:chOff x="182880" y="173699"/>
            <a:chExt cx="8778240" cy="6510602"/>
          </a:xfrm>
        </p:grpSpPr>
        <p:grpSp>
          <p:nvGrpSpPr>
            <p:cNvPr id="14" name="Group 13"/>
            <p:cNvGrpSpPr/>
            <p:nvPr/>
          </p:nvGrpSpPr>
          <p:grpSpPr>
            <a:xfrm>
              <a:off x="182880" y="173699"/>
              <a:ext cx="8778240" cy="6510602"/>
              <a:chOff x="182880" y="173699"/>
              <a:chExt cx="8778240" cy="6510602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" y="173699"/>
                <a:ext cx="8778240" cy="651060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12700">
                <a:noFill/>
              </a:ln>
              <a:effectLst>
                <a:outerShdw blurRad="63500" sx="101000" sy="101000" algn="ctr" rotWithShape="0">
                  <a:prstClr val="black">
                    <a:alpha val="40000"/>
                  </a:prstClr>
                </a:outerShdw>
              </a:effectLst>
              <a:scene3d>
                <a:camera prst="perspectiveFront" fov="4800000"/>
                <a:lightRig rig="threePt" dir="t"/>
              </a:scene3d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" name="Group 10"/>
              <p:cNvGrpSpPr/>
              <p:nvPr/>
            </p:nvGrpSpPr>
            <p:grpSpPr>
              <a:xfrm>
                <a:off x="256032" y="237744"/>
                <a:ext cx="8622792" cy="6364224"/>
                <a:chOff x="247157" y="247430"/>
                <a:chExt cx="8622792" cy="6364224"/>
              </a:xfrm>
            </p:grpSpPr>
            <p:sp>
              <p:nvSpPr>
                <p:cNvPr id="17" name="Rectangle 16"/>
                <p:cNvSpPr>
                  <a:spLocks/>
                </p:cNvSpPr>
                <p:nvPr/>
              </p:nvSpPr>
              <p:spPr>
                <a:xfrm>
                  <a:off x="247157" y="247430"/>
                  <a:ext cx="8622792" cy="6364224"/>
                </a:xfrm>
                <a:prstGeom prst="rect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/>
                </a:p>
              </p:txBody>
            </p: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47157" y="6389024"/>
                  <a:ext cx="8622792" cy="1588"/>
                </a:xfrm>
                <a:prstGeom prst="line">
                  <a:avLst/>
                </a:prstGeom>
                <a:noFill/>
                <a:ln w="12700">
                  <a:solidFill>
                    <a:schemeClr val="tx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sp>
          <p:nvSpPr>
            <p:cNvPr id="18" name="Rectangle 17"/>
            <p:cNvSpPr/>
            <p:nvPr/>
          </p:nvSpPr>
          <p:spPr>
            <a:xfrm rot="5400000">
              <a:off x="4242277" y="3274090"/>
              <a:ext cx="6135624" cy="64008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317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399" y="609600"/>
            <a:ext cx="1416423" cy="5516563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2" y="609600"/>
            <a:ext cx="6279777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1339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0112" y="2133601"/>
            <a:ext cx="7345363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3840" y="6371591"/>
            <a:ext cx="2133600" cy="2593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</a:defRPr>
            </a:lvl1pPr>
          </a:lstStyle>
          <a:p>
            <a:fld id="{7D290233-0DD1-4A80-BB1E-9ADC3556DBB6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58840" y="6371591"/>
            <a:ext cx="2895600" cy="2578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Brush Script MT" pitchFamily="66" charset="0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91000" y="6356350"/>
            <a:ext cx="762000" cy="2714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1200" kern="120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CFE4BAC9-6D41-4691-9299-18EF07EF01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8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94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080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36638" indent="-228600" algn="l" defTabSz="914400" rtl="0" eaLnBrk="1" latinLnBrk="0" hangingPunct="1">
        <a:spcBef>
          <a:spcPts val="6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265238" indent="-2286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485900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712913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947863" indent="-228600" algn="l" defTabSz="914400" rtl="0" eaLnBrk="1" latinLnBrk="0" hangingPunct="1">
        <a:spcBef>
          <a:spcPct val="20000"/>
        </a:spcBef>
        <a:buClr>
          <a:schemeClr val="bg2">
            <a:lumMod val="60000"/>
            <a:lumOff val="40000"/>
          </a:schemeClr>
        </a:buClr>
        <a:buFont typeface="Arial" pitchFamily="34" charset="0"/>
        <a:buChar char="•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174875" indent="-228600" algn="l" defTabSz="914400" rtl="0" eaLnBrk="1" latinLnBrk="0" hangingPunct="1">
        <a:spcBef>
          <a:spcPct val="20000"/>
        </a:spcBef>
        <a:buClr>
          <a:schemeClr val="tx1">
            <a:lumMod val="75000"/>
            <a:lumOff val="25000"/>
          </a:schemeClr>
        </a:buClr>
        <a:buFont typeface="Arial" pitchFamily="34" charset="0"/>
        <a:buChar char="•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gkozloski@barry.edu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Bioinformatics Workshop- Day 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Goldi A. Kozloski PhD</a:t>
            </a:r>
          </a:p>
          <a:p>
            <a:r>
              <a:rPr lang="en-US" dirty="0" smtClean="0"/>
              <a:t>October 24</a:t>
            </a:r>
            <a:r>
              <a:rPr lang="en-US" dirty="0" smtClean="0"/>
              <a:t>, 2017</a:t>
            </a:r>
          </a:p>
          <a:p>
            <a:r>
              <a:rPr lang="en-US" dirty="0" smtClean="0"/>
              <a:t>Barry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094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Projected Time Line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6992706"/>
              </p:ext>
            </p:extLst>
          </p:nvPr>
        </p:nvGraphicFramePr>
        <p:xfrm>
          <a:off x="348916" y="1713362"/>
          <a:ext cx="8515683" cy="5333176"/>
        </p:xfrm>
        <a:graphic>
          <a:graphicData uri="http://schemas.openxmlformats.org/drawingml/2006/table">
            <a:tbl>
              <a:tblPr/>
              <a:tblGrid>
                <a:gridCol w="10439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92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24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7666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NCBI workshop Schedule</a:t>
                      </a: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464646"/>
                          </a:solidFill>
                          <a:effectLst/>
                          <a:latin typeface="Helvetica Neue"/>
                        </a:rPr>
                        <a:t>CLB 665 - M2 A/S Bioinformatics</a:t>
                      </a: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901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Goldi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Kozloski PhD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9014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sng" strike="noStrike">
                          <a:solidFill>
                            <a:srgbClr val="0000FF"/>
                          </a:solidFill>
                          <a:effectLst/>
                          <a:latin typeface="Calibri"/>
                          <a:hlinkClick r:id="rId2"/>
                        </a:rPr>
                        <a:t>gkozloski@barry.edu</a:t>
                      </a:r>
                      <a:endParaRPr lang="en-US" sz="1200" b="0" i="0" u="sng" strike="noStrike">
                        <a:solidFill>
                          <a:srgbClr val="0000FF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442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423"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7517">
                <a:tc gridSpan="2"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Day 2. October</a:t>
                      </a:r>
                      <a:r>
                        <a:rPr lang="en-US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24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2017 9-3 pm. </a:t>
                      </a:r>
                    </a:p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74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Activity</a:t>
                      </a: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Description</a:t>
                      </a: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74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Assignment 1. feedback</a:t>
                      </a: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Activity page-print</a:t>
                      </a: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74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Translational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research review PPT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Intro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to oncogenes and tumor suppressor genes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751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Targeted therapy example and assignment</a:t>
                      </a: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Bioinformatics workshop day 2 PPT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and case study example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12795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Tying genetic 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evidence 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(gene mutation), in one disease, to specific targeted therapy.  The case of targeting the receptor tyrosine kinase FLT3 mutations in AML patients specifically with receptor tyrosine kinase inhibitors. </a:t>
                      </a: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Guided via introduction to the following databases: 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PubMed, Gene Card, OMIM, Mala Card</a:t>
                      </a:r>
                      <a:r>
                        <a:rPr lang="en-US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, clinicaltrials.gov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2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dbGaP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</a:t>
                      </a:r>
                      <a:r>
                        <a:rPr lang="en-US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UniProt</a:t>
                      </a: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, KEGG, REACTOME, FDA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47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Assignment Q and A</a:t>
                      </a: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74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51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747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980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388" marR="8388" marT="838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350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Assignment 1. Feedback Activity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28600" y="1642387"/>
            <a:ext cx="9022395" cy="5009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1" dirty="0"/>
              <a:t>Name</a:t>
            </a:r>
            <a:r>
              <a:rPr lang="en-US" dirty="0"/>
              <a:t> (please print) __________________________________</a:t>
            </a:r>
          </a:p>
          <a:p>
            <a:pPr>
              <a:lnSpc>
                <a:spcPct val="80000"/>
              </a:lnSpc>
            </a:pPr>
            <a:r>
              <a:rPr lang="en-US" dirty="0"/>
              <a:t> </a:t>
            </a:r>
            <a:endParaRPr lang="en-US" dirty="0" smtClean="0"/>
          </a:p>
          <a:p>
            <a:pPr>
              <a:lnSpc>
                <a:spcPct val="70000"/>
              </a:lnSpc>
            </a:pPr>
            <a:r>
              <a:rPr lang="en-US" dirty="0" smtClean="0"/>
              <a:t>1</a:t>
            </a:r>
            <a:r>
              <a:rPr lang="en-US" dirty="0"/>
              <a:t>. Did you use the advanced research mode in PubMed? How comfortable are you </a:t>
            </a:r>
          </a:p>
          <a:p>
            <a:pPr>
              <a:lnSpc>
                <a:spcPct val="70000"/>
              </a:lnSpc>
            </a:pPr>
            <a:r>
              <a:rPr lang="en-US" dirty="0"/>
              <a:t> </a:t>
            </a:r>
          </a:p>
          <a:p>
            <a:pPr>
              <a:lnSpc>
                <a:spcPct val="70000"/>
              </a:lnSpc>
            </a:pPr>
            <a:r>
              <a:rPr lang="en-US" dirty="0"/>
              <a:t>in using the PubMed database?________________________________________________________</a:t>
            </a:r>
          </a:p>
          <a:p>
            <a:pPr>
              <a:lnSpc>
                <a:spcPct val="70000"/>
              </a:lnSpc>
            </a:pPr>
            <a:r>
              <a:rPr lang="en-US" dirty="0"/>
              <a:t> </a:t>
            </a:r>
          </a:p>
          <a:p>
            <a:pPr>
              <a:lnSpc>
                <a:spcPct val="70000"/>
              </a:lnSpc>
            </a:pPr>
            <a:r>
              <a:rPr lang="en-US" dirty="0"/>
              <a:t>2. Do you now have an institutional access (Barry University) for research </a:t>
            </a:r>
          </a:p>
          <a:p>
            <a:pPr>
              <a:lnSpc>
                <a:spcPct val="70000"/>
              </a:lnSpc>
            </a:pPr>
            <a:r>
              <a:rPr lang="en-US" dirty="0"/>
              <a:t> </a:t>
            </a:r>
          </a:p>
          <a:p>
            <a:pPr>
              <a:lnSpc>
                <a:spcPct val="70000"/>
              </a:lnSpc>
            </a:pPr>
            <a:r>
              <a:rPr lang="en-US" dirty="0"/>
              <a:t>articles on line through your library?___________________________________________________</a:t>
            </a:r>
          </a:p>
          <a:p>
            <a:pPr>
              <a:lnSpc>
                <a:spcPct val="70000"/>
              </a:lnSpc>
            </a:pPr>
            <a:r>
              <a:rPr lang="en-US" dirty="0"/>
              <a:t> </a:t>
            </a:r>
          </a:p>
          <a:p>
            <a:pPr>
              <a:lnSpc>
                <a:spcPct val="70000"/>
              </a:lnSpc>
            </a:pPr>
            <a:r>
              <a:rPr lang="en-US" dirty="0"/>
              <a:t>3. Did you identify a useful database that you would like to share with the class? </a:t>
            </a:r>
          </a:p>
          <a:p>
            <a:pPr>
              <a:lnSpc>
                <a:spcPct val="70000"/>
              </a:lnSpc>
            </a:pPr>
            <a:r>
              <a:rPr lang="en-US" dirty="0"/>
              <a:t> </a:t>
            </a:r>
          </a:p>
          <a:p>
            <a:pPr>
              <a:lnSpc>
                <a:spcPct val="70000"/>
              </a:lnSpc>
            </a:pPr>
            <a:r>
              <a:rPr lang="en-US" dirty="0"/>
              <a:t>Please indicate which database. ________________________________________________________</a:t>
            </a:r>
          </a:p>
          <a:p>
            <a:pPr>
              <a:lnSpc>
                <a:spcPct val="70000"/>
              </a:lnSpc>
            </a:pPr>
            <a:r>
              <a:rPr lang="en-US" dirty="0"/>
              <a:t> </a:t>
            </a:r>
          </a:p>
          <a:p>
            <a:pPr>
              <a:lnSpc>
                <a:spcPct val="70000"/>
              </a:lnSpc>
            </a:pPr>
            <a:r>
              <a:rPr lang="en-US" dirty="0"/>
              <a:t>4. Where you able to maintain focus and describe </a:t>
            </a:r>
            <a:r>
              <a:rPr lang="en-US" b="1" dirty="0"/>
              <a:t>one</a:t>
            </a:r>
            <a:r>
              <a:rPr lang="en-US" dirty="0"/>
              <a:t> gene in relation to </a:t>
            </a:r>
            <a:r>
              <a:rPr lang="en-US" b="1" dirty="0"/>
              <a:t>one</a:t>
            </a:r>
            <a:r>
              <a:rPr lang="en-US" dirty="0"/>
              <a:t> </a:t>
            </a:r>
          </a:p>
          <a:p>
            <a:pPr>
              <a:lnSpc>
                <a:spcPct val="70000"/>
              </a:lnSpc>
            </a:pPr>
            <a:r>
              <a:rPr lang="en-US" dirty="0"/>
              <a:t> </a:t>
            </a:r>
          </a:p>
          <a:p>
            <a:pPr>
              <a:lnSpc>
                <a:spcPct val="70000"/>
              </a:lnSpc>
            </a:pPr>
            <a:r>
              <a:rPr lang="en-US" dirty="0"/>
              <a:t>disease? ________________________________________________________________________</a:t>
            </a:r>
          </a:p>
          <a:p>
            <a:pPr>
              <a:lnSpc>
                <a:spcPct val="70000"/>
              </a:lnSpc>
            </a:pPr>
            <a:r>
              <a:rPr lang="en-US" dirty="0"/>
              <a:t> </a:t>
            </a:r>
          </a:p>
          <a:p>
            <a:pPr>
              <a:lnSpc>
                <a:spcPct val="70000"/>
              </a:lnSpc>
            </a:pPr>
            <a:r>
              <a:rPr lang="en-US" dirty="0"/>
              <a:t>5.  What was the most difficult aspect for you in assignment 1?</a:t>
            </a:r>
          </a:p>
          <a:p>
            <a:pPr>
              <a:lnSpc>
                <a:spcPct val="70000"/>
              </a:lnSpc>
            </a:pPr>
            <a:r>
              <a:rPr lang="en-US" dirty="0"/>
              <a:t> </a:t>
            </a:r>
          </a:p>
          <a:p>
            <a:pPr>
              <a:lnSpc>
                <a:spcPct val="70000"/>
              </a:lnSpc>
            </a:pPr>
            <a:r>
              <a:rPr lang="en-US" dirty="0" smtClean="0"/>
              <a:t>____________________________________________________________________________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412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3100" y="244158"/>
            <a:ext cx="7835900" cy="682274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Assignment 2. (50</a:t>
            </a:r>
            <a:r>
              <a:rPr lang="en-US" sz="3200" dirty="0" smtClean="0"/>
              <a:t>%)- See provided document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00" y="1676401"/>
            <a:ext cx="8712200" cy="3931920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1600" dirty="0" smtClean="0"/>
              <a:t>Using the example provided in class for a specific </a:t>
            </a:r>
            <a:r>
              <a:rPr lang="en-US" sz="1600" b="1" dirty="0" smtClean="0"/>
              <a:t>targeted </a:t>
            </a:r>
            <a:r>
              <a:rPr lang="en-US" sz="1600" b="1" u="sng" dirty="0" smtClean="0"/>
              <a:t>therapy choice (RTKI) </a:t>
            </a:r>
            <a:r>
              <a:rPr lang="en-US" sz="1600" dirty="0" smtClean="0"/>
              <a:t>for </a:t>
            </a:r>
            <a:r>
              <a:rPr lang="en-US" sz="1600" u="sng" dirty="0" smtClean="0"/>
              <a:t>Leukemia (AML)</a:t>
            </a:r>
            <a:r>
              <a:rPr lang="en-US" sz="1600" dirty="0" smtClean="0"/>
              <a:t> with </a:t>
            </a:r>
            <a:r>
              <a:rPr lang="en-US" sz="1600" i="1" u="sng" dirty="0" smtClean="0"/>
              <a:t>FLT3</a:t>
            </a:r>
            <a:r>
              <a:rPr lang="en-US" sz="1600" u="sng" dirty="0"/>
              <a:t> </a:t>
            </a:r>
            <a:r>
              <a:rPr lang="en-US" sz="1600" u="sng" dirty="0" smtClean="0"/>
              <a:t>gene</a:t>
            </a:r>
            <a:r>
              <a:rPr lang="en-US" sz="1600" u="sng" dirty="0"/>
              <a:t> </a:t>
            </a:r>
            <a:r>
              <a:rPr lang="en-US" sz="1600" u="sng" dirty="0" smtClean="0"/>
              <a:t>mutation,</a:t>
            </a:r>
            <a:r>
              <a:rPr lang="en-US" sz="1600" dirty="0" smtClean="0"/>
              <a:t> similarly </a:t>
            </a:r>
            <a:r>
              <a:rPr lang="en-US" sz="1600" b="1" dirty="0" smtClean="0"/>
              <a:t>generate a report for a different case study.</a:t>
            </a:r>
          </a:p>
          <a:p>
            <a:pPr>
              <a:lnSpc>
                <a:spcPct val="120000"/>
              </a:lnSpc>
            </a:pPr>
            <a:r>
              <a:rPr lang="en-US" sz="1600" b="1" dirty="0" smtClean="0">
                <a:solidFill>
                  <a:srgbClr val="000000"/>
                </a:solidFill>
              </a:rPr>
              <a:t>Follow the rationale for the questions being asks, and the approach that is used (databases) to find the answers. </a:t>
            </a:r>
            <a:r>
              <a:rPr lang="en-US" sz="1600" b="1" dirty="0" smtClean="0">
                <a:solidFill>
                  <a:srgbClr val="FF0000"/>
                </a:solidFill>
              </a:rPr>
              <a:t>Your goal </a:t>
            </a:r>
            <a:r>
              <a:rPr lang="en-US" sz="1600" dirty="0" smtClean="0"/>
              <a:t>is to provide a good overview of your case in the context of the </a:t>
            </a:r>
            <a:r>
              <a:rPr lang="en-US" sz="1600" b="1" u="sng" dirty="0" smtClean="0">
                <a:solidFill>
                  <a:srgbClr val="FF0000"/>
                </a:solidFill>
              </a:rPr>
              <a:t>rationale</a:t>
            </a:r>
            <a:r>
              <a:rPr lang="en-US" sz="1600" b="1" dirty="0" smtClean="0">
                <a:solidFill>
                  <a:srgbClr val="FF0000"/>
                </a:solidFill>
              </a:rPr>
              <a:t> for the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</a:rPr>
              <a:t>targeted therapy </a:t>
            </a:r>
            <a:r>
              <a:rPr lang="en-US" sz="1600" b="1" u="sng" dirty="0" smtClean="0">
                <a:solidFill>
                  <a:srgbClr val="FF0000"/>
                </a:solidFill>
              </a:rPr>
              <a:t>choice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smtClean="0"/>
              <a:t>( amongst multiple therapeutic options).</a:t>
            </a:r>
          </a:p>
          <a:p>
            <a:pPr>
              <a:lnSpc>
                <a:spcPct val="120000"/>
              </a:lnSpc>
            </a:pPr>
            <a:r>
              <a:rPr lang="en-US" sz="1600" dirty="0" smtClean="0"/>
              <a:t>Please chose a gene and/or disease that is different from your selection in assignment 1.  Choose a topic that interests you.  </a:t>
            </a:r>
          </a:p>
          <a:p>
            <a:pPr>
              <a:lnSpc>
                <a:spcPct val="120000"/>
              </a:lnSpc>
            </a:pPr>
            <a:r>
              <a:rPr lang="en-US" sz="1600" dirty="0" smtClean="0"/>
              <a:t>You may choose the topic </a:t>
            </a:r>
            <a:r>
              <a:rPr lang="en-US" sz="1600" dirty="0" smtClean="0"/>
              <a:t>from </a:t>
            </a:r>
            <a:r>
              <a:rPr lang="en-US" sz="1600" dirty="0" smtClean="0"/>
              <a:t>the two classical examples </a:t>
            </a:r>
            <a:r>
              <a:rPr lang="en-US" sz="1600" dirty="0" smtClean="0"/>
              <a:t>provided.</a:t>
            </a:r>
            <a:endParaRPr lang="en-US" sz="1600" dirty="0" smtClean="0"/>
          </a:p>
          <a:p>
            <a:pPr>
              <a:lnSpc>
                <a:spcPct val="120000"/>
              </a:lnSpc>
            </a:pPr>
            <a:r>
              <a:rPr lang="en-US" sz="1600" dirty="0"/>
              <a:t>Please note that your choice of topic may not fit into all the aspects that </a:t>
            </a:r>
            <a:r>
              <a:rPr lang="en-US" sz="1600" dirty="0" smtClean="0"/>
              <a:t>are presented here in the example, </a:t>
            </a:r>
            <a:r>
              <a:rPr lang="en-US" sz="1600" dirty="0"/>
              <a:t>however, your case study may have other aspects to include</a:t>
            </a:r>
            <a:r>
              <a:rPr lang="en-US" sz="1600" b="1" dirty="0">
                <a:solidFill>
                  <a:schemeClr val="tx1"/>
                </a:solidFill>
              </a:rPr>
              <a:t>.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788252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Targeted Therapy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54000" y="1689100"/>
            <a:ext cx="8623300" cy="4801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Genetic evidence </a:t>
            </a:r>
            <a:r>
              <a:rPr lang="en-US" dirty="0" smtClean="0"/>
              <a:t>has revolutionized </a:t>
            </a:r>
            <a:r>
              <a:rPr lang="en-US" u="sng" dirty="0" smtClean="0"/>
              <a:t>scientific discovery </a:t>
            </a:r>
            <a:r>
              <a:rPr lang="en-US" dirty="0" smtClean="0"/>
              <a:t>and </a:t>
            </a:r>
            <a:r>
              <a:rPr lang="en-US" u="sng" dirty="0" smtClean="0"/>
              <a:t>drug development </a:t>
            </a:r>
            <a:r>
              <a:rPr lang="en-US" dirty="0" smtClean="0"/>
              <a:t>in recent years by providing clear </a:t>
            </a:r>
            <a:r>
              <a:rPr lang="en-US" b="1" dirty="0" smtClean="0"/>
              <a:t>links between genes and disease. </a:t>
            </a:r>
          </a:p>
          <a:p>
            <a:endParaRPr lang="en-US" dirty="0" smtClean="0"/>
          </a:p>
          <a:p>
            <a:r>
              <a:rPr lang="en-US" dirty="0" smtClean="0"/>
              <a:t>Medicine developed with human genetic evidence (as opposed to chemical library screen for example) have had substantially higher success rates and patient care has </a:t>
            </a:r>
            <a:r>
              <a:rPr lang="en-US" b="1" dirty="0" smtClean="0"/>
              <a:t>benefited.</a:t>
            </a:r>
          </a:p>
          <a:p>
            <a:endParaRPr lang="en-US" b="1" dirty="0"/>
          </a:p>
          <a:p>
            <a:r>
              <a:rPr lang="en-US" dirty="0" smtClean="0"/>
              <a:t>We are now in </a:t>
            </a:r>
            <a:r>
              <a:rPr lang="en-US" b="1" dirty="0" smtClean="0"/>
              <a:t>a new </a:t>
            </a:r>
            <a:r>
              <a:rPr lang="en-US" b="1" dirty="0"/>
              <a:t>e</a:t>
            </a:r>
            <a:r>
              <a:rPr lang="en-US" b="1" dirty="0" smtClean="0"/>
              <a:t>ra of drug discovery in the area of targeted therapy </a:t>
            </a:r>
            <a:r>
              <a:rPr lang="en-US" dirty="0" smtClean="0"/>
              <a:t>because of a fundamental change in our understanding of human biology, driven largely by advances in human genetics.</a:t>
            </a:r>
          </a:p>
          <a:p>
            <a:endParaRPr lang="en-US" b="1" dirty="0"/>
          </a:p>
          <a:p>
            <a:r>
              <a:rPr lang="en-US" b="1" dirty="0" smtClean="0"/>
              <a:t>Target </a:t>
            </a:r>
            <a:r>
              <a:rPr lang="en-US" b="1" dirty="0"/>
              <a:t>therapy </a:t>
            </a:r>
            <a:r>
              <a:rPr lang="en-US" dirty="0"/>
              <a:t>is to “target” one or several crucial biological molecules of malignant cells </a:t>
            </a:r>
            <a:endParaRPr lang="en-US" dirty="0" smtClean="0"/>
          </a:p>
          <a:p>
            <a:r>
              <a:rPr lang="en-US" dirty="0" smtClean="0"/>
              <a:t>or </a:t>
            </a:r>
            <a:endParaRPr lang="en-US" dirty="0"/>
          </a:p>
          <a:p>
            <a:r>
              <a:rPr lang="en-US" b="1" dirty="0" smtClean="0"/>
              <a:t>A treatment </a:t>
            </a:r>
            <a:r>
              <a:rPr lang="en-US" dirty="0"/>
              <a:t>directed toward a group of patients with </a:t>
            </a:r>
            <a:r>
              <a:rPr lang="en-US" b="1" dirty="0" smtClean="0">
                <a:solidFill>
                  <a:srgbClr val="FF0000"/>
                </a:solidFill>
              </a:rPr>
              <a:t>similar</a:t>
            </a:r>
            <a:r>
              <a:rPr lang="en-US" dirty="0" smtClean="0"/>
              <a:t> </a:t>
            </a:r>
            <a:r>
              <a:rPr lang="en-US" dirty="0"/>
              <a:t>phenotypic, genetic, or epigenetic features.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449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overview of the rationale</a:t>
            </a:r>
            <a:br>
              <a:rPr lang="en-US" sz="2700" dirty="0" smtClean="0"/>
            </a:br>
            <a:r>
              <a:rPr lang="en-US" sz="2700" b="1" dirty="0" smtClean="0"/>
              <a:t> </a:t>
            </a:r>
            <a:r>
              <a:rPr lang="en-US" sz="2700" dirty="0"/>
              <a:t>for the </a:t>
            </a:r>
            <a:r>
              <a:rPr lang="en-US" sz="2700" b="1" dirty="0"/>
              <a:t>targeted therapy </a:t>
            </a:r>
            <a:r>
              <a:rPr lang="en-US" sz="2700" b="1" u="sng" dirty="0"/>
              <a:t>choice</a:t>
            </a:r>
            <a:r>
              <a:rPr lang="en-US" sz="2700" b="1" dirty="0"/>
              <a:t> </a:t>
            </a:r>
            <a:r>
              <a:rPr lang="en-US" sz="2700" b="1" dirty="0" smtClean="0"/>
              <a:t>RTKI</a:t>
            </a:r>
            <a:br>
              <a:rPr lang="en-US" sz="2700" b="1" dirty="0" smtClean="0"/>
            </a:br>
            <a:r>
              <a:rPr lang="en-US" sz="3100" dirty="0" smtClean="0"/>
              <a:t>for </a:t>
            </a:r>
            <a:r>
              <a:rPr lang="en-US" sz="2700" b="1" u="sng" dirty="0" smtClean="0"/>
              <a:t>Acute </a:t>
            </a:r>
            <a:r>
              <a:rPr lang="en-US" sz="2700" b="1" u="sng" dirty="0" err="1" smtClean="0"/>
              <a:t>Meyloid</a:t>
            </a:r>
            <a:r>
              <a:rPr lang="en-US" sz="2700" b="1" u="sng" dirty="0" smtClean="0"/>
              <a:t> Leukemia (AML)</a:t>
            </a:r>
            <a:r>
              <a:rPr lang="en-US" sz="2700" dirty="0" smtClean="0"/>
              <a:t> and </a:t>
            </a:r>
            <a:r>
              <a:rPr lang="en-US" sz="2700" b="1" i="1" u="sng" dirty="0" smtClean="0"/>
              <a:t>FLT3 </a:t>
            </a:r>
            <a:r>
              <a:rPr lang="en-US" sz="3100" b="1" dirty="0"/>
              <a:t/>
            </a:r>
            <a:br>
              <a:rPr lang="en-US" sz="3100" b="1" dirty="0"/>
            </a:br>
            <a:endParaRPr lang="en-US" sz="3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38390" y="1808552"/>
            <a:ext cx="80896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Using PubMed, </a:t>
            </a:r>
            <a:r>
              <a:rPr lang="en-US" b="1" dirty="0" smtClean="0"/>
              <a:t>conduct an advance search for targeted therapy in</a:t>
            </a:r>
            <a:r>
              <a:rPr lang="en-US" dirty="0" smtClean="0"/>
              <a:t> leukemia</a:t>
            </a:r>
          </a:p>
          <a:p>
            <a:r>
              <a:rPr lang="en-US" dirty="0" smtClean="0"/>
              <a:t>Possible search terms may include: leukemia, FLT3, targeted therapy, review, English.</a:t>
            </a:r>
          </a:p>
          <a:p>
            <a:r>
              <a:rPr lang="en-US" dirty="0" smtClean="0"/>
              <a:t>Select the most relevant and move to clipboard (you may wish to delete old items for easy navigation).</a:t>
            </a:r>
          </a:p>
          <a:p>
            <a:r>
              <a:rPr lang="en-US" dirty="0" smtClean="0"/>
              <a:t>Share the PubMed citation you used along with a link in your project. </a:t>
            </a:r>
          </a:p>
          <a:p>
            <a:endParaRPr lang="en-US" dirty="0" smtClean="0"/>
          </a:p>
        </p:txBody>
      </p:sp>
      <p:sp>
        <p:nvSpPr>
          <p:cNvPr id="7" name="Rectangle 6"/>
          <p:cNvSpPr/>
          <p:nvPr/>
        </p:nvSpPr>
        <p:spPr>
          <a:xfrm>
            <a:off x="538390" y="3905456"/>
            <a:ext cx="7819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Target </a:t>
            </a:r>
            <a:r>
              <a:rPr lang="en-US" b="1" dirty="0"/>
              <a:t>therapy </a:t>
            </a:r>
            <a:r>
              <a:rPr lang="en-US" dirty="0"/>
              <a:t>is to “target” one or several crucial biological molecules </a:t>
            </a:r>
            <a:r>
              <a:rPr lang="en-US" dirty="0" smtClean="0"/>
              <a:t>of </a:t>
            </a:r>
            <a:r>
              <a:rPr lang="en-US" dirty="0"/>
              <a:t>malignant cells or </a:t>
            </a:r>
            <a:endParaRPr lang="en-US" dirty="0" smtClean="0"/>
          </a:p>
          <a:p>
            <a:r>
              <a:rPr lang="en-US" dirty="0"/>
              <a:t>T</a:t>
            </a:r>
            <a:r>
              <a:rPr lang="en-US" dirty="0" smtClean="0"/>
              <a:t>reatment </a:t>
            </a:r>
            <a:r>
              <a:rPr lang="en-US" dirty="0"/>
              <a:t>directed toward a </a:t>
            </a:r>
            <a:r>
              <a:rPr lang="en-US" dirty="0" smtClean="0"/>
              <a:t>group </a:t>
            </a:r>
            <a:r>
              <a:rPr lang="en-US" dirty="0"/>
              <a:t>of patients with the </a:t>
            </a:r>
            <a:r>
              <a:rPr lang="en-US" dirty="0" smtClean="0"/>
              <a:t>similar </a:t>
            </a:r>
            <a:r>
              <a:rPr lang="en-US" dirty="0"/>
              <a:t>phenotypic, genetic, or epigenetic features.</a:t>
            </a:r>
          </a:p>
        </p:txBody>
      </p:sp>
    </p:spTree>
    <p:extLst>
      <p:ext uri="{BB962C8B-B14F-4D97-AF65-F5344CB8AC3E}">
        <p14:creationId xmlns:p14="http://schemas.microsoft.com/office/powerpoint/2010/main" val="345036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7-04-01 at 9.57.49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71" y="358948"/>
            <a:ext cx="6178520" cy="59330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67364" y="6291964"/>
            <a:ext cx="6529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Link</a:t>
            </a:r>
            <a:r>
              <a:rPr lang="en-US" b="1" dirty="0" smtClean="0"/>
              <a:t>: </a:t>
            </a:r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err="1"/>
              <a:t>www.ncbi.nlm.nih.gov</a:t>
            </a:r>
            <a:r>
              <a:rPr lang="en-US" dirty="0"/>
              <a:t>/</a:t>
            </a:r>
            <a:r>
              <a:rPr lang="en-US" dirty="0" err="1"/>
              <a:t>pubmed</a:t>
            </a:r>
            <a:r>
              <a:rPr lang="en-US" dirty="0"/>
              <a:t>/</a:t>
            </a:r>
            <a:r>
              <a:rPr lang="en-US" dirty="0" smtClean="0"/>
              <a:t>28091414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88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/>
              <a:t>AML Disease </a:t>
            </a:r>
            <a:r>
              <a:rPr lang="en-US" sz="4400" b="1" dirty="0" smtClean="0"/>
              <a:t>Review</a:t>
            </a:r>
            <a:endParaRPr lang="en-US" sz="4400" b="1" dirty="0"/>
          </a:p>
        </p:txBody>
      </p:sp>
      <p:sp>
        <p:nvSpPr>
          <p:cNvPr id="4" name="Rectangle 3"/>
          <p:cNvSpPr/>
          <p:nvPr/>
        </p:nvSpPr>
        <p:spPr>
          <a:xfrm>
            <a:off x="276097" y="1596474"/>
            <a:ext cx="861423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dirty="0"/>
              <a:t>Acute myeloid leukemia (AML) is a heterogeneous hematological malignancy characterized by highly diverse genetic and epigenetic abnormalities</a:t>
            </a:r>
            <a:r>
              <a:rPr lang="en-US" sz="2000" dirty="0" smtClean="0"/>
              <a:t>.</a:t>
            </a:r>
          </a:p>
          <a:p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Traditional </a:t>
            </a:r>
            <a:r>
              <a:rPr lang="en-US" sz="2000" dirty="0"/>
              <a:t>diagnosis of AML depends on the morphology, immunology, </a:t>
            </a:r>
            <a:r>
              <a:rPr lang="en-US" sz="2000" dirty="0" err="1"/>
              <a:t>cytogenetics</a:t>
            </a:r>
            <a:r>
              <a:rPr lang="en-US" sz="2000" dirty="0"/>
              <a:t>, and molecular biology (MICM) </a:t>
            </a:r>
            <a:r>
              <a:rPr lang="en-US" sz="2000" dirty="0" smtClean="0"/>
              <a:t>classification.</a:t>
            </a:r>
          </a:p>
          <a:p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With </a:t>
            </a:r>
            <a:r>
              <a:rPr lang="en-US" sz="2000" dirty="0"/>
              <a:t>advancements in sequencing technologies, the </a:t>
            </a:r>
            <a:r>
              <a:rPr lang="en-US" sz="2000" b="1" dirty="0">
                <a:solidFill>
                  <a:srgbClr val="FF0000"/>
                </a:solidFill>
              </a:rPr>
              <a:t>rationale for clinical decisions is shifting progressively</a:t>
            </a:r>
            <a:r>
              <a:rPr lang="en-US" sz="2000" dirty="0">
                <a:solidFill>
                  <a:srgbClr val="FF0000"/>
                </a:solidFill>
              </a:rPr>
              <a:t>. </a:t>
            </a:r>
            <a:endParaRPr lang="en-US" sz="2000" dirty="0" smtClean="0">
              <a:solidFill>
                <a:srgbClr val="FF0000"/>
              </a:solidFill>
            </a:endParaRPr>
          </a:p>
          <a:p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Active </a:t>
            </a:r>
            <a:r>
              <a:rPr lang="en-US" sz="2000" dirty="0"/>
              <a:t>exploration of the genetic landscape and corresponding prognostic implications in AML is an ongoing research effort</a:t>
            </a:r>
            <a:r>
              <a:rPr lang="en-US" sz="2000" dirty="0" smtClean="0"/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219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AML disease is heterogeneous</a:t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289901" y="1607185"/>
            <a:ext cx="828292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Current chemotherapy agents </a:t>
            </a:r>
            <a:r>
              <a:rPr lang="en-US" dirty="0">
                <a:solidFill>
                  <a:srgbClr val="FF0000"/>
                </a:solidFill>
              </a:rPr>
              <a:t>have </a:t>
            </a:r>
            <a:r>
              <a:rPr lang="en-US" b="1" dirty="0">
                <a:solidFill>
                  <a:srgbClr val="FF0000"/>
                </a:solidFill>
              </a:rPr>
              <a:t>limited </a:t>
            </a:r>
            <a:r>
              <a:rPr lang="en-US" b="1" dirty="0"/>
              <a:t>therapeutic </a:t>
            </a:r>
            <a:r>
              <a:rPr lang="en-US" b="1" dirty="0" smtClean="0"/>
              <a:t>efficacy</a:t>
            </a:r>
            <a:r>
              <a:rPr lang="en-US" dirty="0" smtClean="0"/>
              <a:t>-only </a:t>
            </a:r>
            <a:r>
              <a:rPr lang="en-US" dirty="0"/>
              <a:t>20–30% of patients </a:t>
            </a:r>
            <a:r>
              <a:rPr lang="en-US" dirty="0" smtClean="0"/>
              <a:t>achieve </a:t>
            </a:r>
            <a:r>
              <a:rPr lang="en-US" dirty="0"/>
              <a:t>long-term disease-free survival (DFS)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b="1" dirty="0" smtClean="0"/>
          </a:p>
          <a:p>
            <a:r>
              <a:rPr lang="en-US" b="1" dirty="0" smtClean="0"/>
              <a:t>Targeted therapy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Aims to identify </a:t>
            </a:r>
            <a:r>
              <a:rPr lang="en-US" b="1" dirty="0" smtClean="0"/>
              <a:t>mutations </a:t>
            </a:r>
            <a:r>
              <a:rPr lang="en-US" b="1" dirty="0"/>
              <a:t>with </a:t>
            </a:r>
            <a:r>
              <a:rPr lang="en-US" b="1" dirty="0">
                <a:solidFill>
                  <a:srgbClr val="FF0000"/>
                </a:solidFill>
              </a:rPr>
              <a:t>prognostic significance </a:t>
            </a:r>
            <a:r>
              <a:rPr lang="en-US" dirty="0" smtClean="0"/>
              <a:t>that</a:t>
            </a:r>
            <a:r>
              <a:rPr lang="en-US" b="1" dirty="0" smtClean="0"/>
              <a:t> </a:t>
            </a:r>
            <a:r>
              <a:rPr lang="en-US" dirty="0" smtClean="0"/>
              <a:t>could </a:t>
            </a:r>
            <a:r>
              <a:rPr lang="en-US" dirty="0"/>
              <a:t>be translated into revised risk stratification</a:t>
            </a:r>
            <a:r>
              <a:rPr lang="en-US" dirty="0" smtClean="0"/>
              <a:t>, advancements </a:t>
            </a:r>
            <a:r>
              <a:rPr lang="en-US" dirty="0"/>
              <a:t>in therapeutic </a:t>
            </a:r>
            <a:r>
              <a:rPr lang="en-US" dirty="0" smtClean="0"/>
              <a:t>development, and advancements in </a:t>
            </a:r>
            <a:r>
              <a:rPr lang="en-US" b="1" dirty="0" smtClean="0"/>
              <a:t>therapeutic choice.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69865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683220" y="393454"/>
            <a:ext cx="5880511" cy="6247117"/>
            <a:chOff x="1683220" y="393454"/>
            <a:chExt cx="5880511" cy="6247117"/>
          </a:xfrm>
        </p:grpSpPr>
        <p:grpSp>
          <p:nvGrpSpPr>
            <p:cNvPr id="7" name="Group 6"/>
            <p:cNvGrpSpPr/>
            <p:nvPr/>
          </p:nvGrpSpPr>
          <p:grpSpPr>
            <a:xfrm>
              <a:off x="1683220" y="393454"/>
              <a:ext cx="5880511" cy="6247117"/>
              <a:chOff x="2124980" y="186364"/>
              <a:chExt cx="5880511" cy="6247117"/>
            </a:xfrm>
          </p:grpSpPr>
          <p:pic>
            <p:nvPicPr>
              <p:cNvPr id="3" name="Picture 2" descr="Screen Shot 2017-04-01 at 11.31.06 PM.png"/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8816" b="13216"/>
              <a:stretch/>
            </p:blipFill>
            <p:spPr>
              <a:xfrm>
                <a:off x="2124980" y="3796573"/>
                <a:ext cx="5880511" cy="2636908"/>
              </a:xfrm>
              <a:prstGeom prst="rect">
                <a:avLst/>
              </a:prstGeom>
            </p:spPr>
          </p:pic>
          <p:pic>
            <p:nvPicPr>
              <p:cNvPr id="6" name="Picture 5" descr="Screen Shot 2017-04-01 at 11.30.39 PM.png"/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-1" b="21086"/>
              <a:stretch/>
            </p:blipFill>
            <p:spPr>
              <a:xfrm>
                <a:off x="2125950" y="186364"/>
                <a:ext cx="5851932" cy="3582175"/>
              </a:xfrm>
              <a:prstGeom prst="rect">
                <a:avLst/>
              </a:prstGeom>
            </p:spPr>
          </p:pic>
        </p:grpSp>
        <p:cxnSp>
          <p:nvCxnSpPr>
            <p:cNvPr id="9" name="Straight Connector 8"/>
            <p:cNvCxnSpPr/>
            <p:nvPr/>
          </p:nvCxnSpPr>
          <p:spPr>
            <a:xfrm>
              <a:off x="1845733" y="1397000"/>
              <a:ext cx="89746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1845733" y="3530600"/>
              <a:ext cx="89746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845733" y="4157133"/>
              <a:ext cx="89746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845733" y="4487333"/>
              <a:ext cx="89746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905000" y="5190066"/>
              <a:ext cx="89746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845733" y="6324600"/>
              <a:ext cx="897467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5152768" y="271849"/>
            <a:ext cx="3707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This is a good starting point!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50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00" y="244158"/>
            <a:ext cx="8077200" cy="13398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FLT3 in AML- </a:t>
            </a:r>
            <a:r>
              <a:rPr lang="en-US" sz="2800" b="1" dirty="0" smtClean="0"/>
              <a:t>Gene Card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1800" dirty="0" smtClean="0"/>
              <a:t>Search for information about genetic variations in this gene in AML patients</a:t>
            </a:r>
            <a:endParaRPr lang="en-US" sz="1800" dirty="0"/>
          </a:p>
        </p:txBody>
      </p:sp>
      <p:pic>
        <p:nvPicPr>
          <p:cNvPr id="3" name="Picture 2" descr="Screen Shot 2017-04-01 at 11.43.15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875" y="1683792"/>
            <a:ext cx="7594600" cy="4767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13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00" y="244158"/>
            <a:ext cx="8077200" cy="13398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FLT3 in AML</a:t>
            </a:r>
            <a:br>
              <a:rPr lang="en-US" sz="2800" dirty="0" smtClean="0"/>
            </a:br>
            <a:r>
              <a:rPr lang="en-US" sz="1800" dirty="0" smtClean="0"/>
              <a:t>Search for information about </a:t>
            </a:r>
            <a:r>
              <a:rPr lang="en-US" sz="1800" b="1" dirty="0" smtClean="0">
                <a:solidFill>
                  <a:srgbClr val="FF0000"/>
                </a:solidFill>
              </a:rPr>
              <a:t>genetic variations in this gene in AML patients</a:t>
            </a:r>
            <a:endParaRPr lang="en-US" sz="1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9400" y="1684635"/>
            <a:ext cx="85852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dirty="0"/>
              <a:t>This gene encodes a class III </a:t>
            </a:r>
            <a:r>
              <a:rPr lang="en-US" b="1" dirty="0"/>
              <a:t>receptor tyrosine kinase </a:t>
            </a:r>
            <a:r>
              <a:rPr lang="en-US" dirty="0"/>
              <a:t>that regulates hematopoiesis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Mutations that result in </a:t>
            </a:r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b="1" dirty="0">
                <a:solidFill>
                  <a:srgbClr val="FF0000"/>
                </a:solidFill>
              </a:rPr>
              <a:t>constitutive activation </a:t>
            </a:r>
            <a:r>
              <a:rPr lang="en-US" dirty="0"/>
              <a:t>of this receptor result in acute myeloid leukemia and acute lymphoblastic </a:t>
            </a:r>
            <a:r>
              <a:rPr lang="en-US" dirty="0" smtClean="0"/>
              <a:t>leukemia. </a:t>
            </a:r>
            <a:r>
              <a:rPr lang="en-US" dirty="0"/>
              <a:t>The </a:t>
            </a:r>
            <a:r>
              <a:rPr lang="en-US" dirty="0" err="1"/>
              <a:t>juxtamembrane</a:t>
            </a:r>
            <a:r>
              <a:rPr lang="en-US" dirty="0"/>
              <a:t> </a:t>
            </a:r>
            <a:r>
              <a:rPr lang="en-US" dirty="0" err="1"/>
              <a:t>autoregulatory</a:t>
            </a:r>
            <a:r>
              <a:rPr lang="en-US" dirty="0"/>
              <a:t> region is important for normal regulation of the kinase activity and for </a:t>
            </a:r>
            <a:r>
              <a:rPr lang="en-US" b="1" dirty="0"/>
              <a:t>maintaining the kinase in an inactive state in the absence of bound ligand</a:t>
            </a:r>
            <a:r>
              <a:rPr lang="en-US" dirty="0"/>
              <a:t>. </a:t>
            </a:r>
          </a:p>
          <a:p>
            <a:endParaRPr lang="en-US" dirty="0" smtClean="0"/>
          </a:p>
          <a:p>
            <a:r>
              <a:rPr lang="en-US" dirty="0" smtClean="0"/>
              <a:t>Genomic Location: </a:t>
            </a:r>
            <a:r>
              <a:rPr lang="pt-BR" dirty="0" smtClean="0"/>
              <a:t>13q12.2 </a:t>
            </a:r>
            <a:r>
              <a:rPr lang="en-US" dirty="0" smtClean="0"/>
              <a:t>(28,003,274- 28,100,592)</a:t>
            </a:r>
          </a:p>
        </p:txBody>
      </p:sp>
    </p:spTree>
    <p:extLst>
      <p:ext uri="{BB962C8B-B14F-4D97-AF65-F5344CB8AC3E}">
        <p14:creationId xmlns:p14="http://schemas.microsoft.com/office/powerpoint/2010/main" val="67807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00" y="244158"/>
            <a:ext cx="8077200" cy="13398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FLT3 in AML-</a:t>
            </a:r>
            <a:r>
              <a:rPr lang="en-US" sz="2800" b="1" dirty="0" smtClean="0"/>
              <a:t>OMIM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1800" dirty="0" smtClean="0">
                <a:solidFill>
                  <a:srgbClr val="FF0000"/>
                </a:solidFill>
              </a:rPr>
              <a:t>Search for information about genetic variations in this gene in AML patients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9400" y="1630154"/>
            <a:ext cx="85852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▼ Molecular </a:t>
            </a:r>
            <a:r>
              <a:rPr lang="en-US" dirty="0" smtClean="0"/>
              <a:t>Genetics</a:t>
            </a:r>
            <a:endParaRPr lang="en-US" dirty="0"/>
          </a:p>
          <a:p>
            <a:endParaRPr lang="en-US" dirty="0"/>
          </a:p>
          <a:p>
            <a:r>
              <a:rPr lang="en-US" dirty="0"/>
              <a:t>Abu-</a:t>
            </a:r>
            <a:r>
              <a:rPr lang="en-US" dirty="0" err="1"/>
              <a:t>Duhier</a:t>
            </a:r>
            <a:r>
              <a:rPr lang="en-US" dirty="0"/>
              <a:t> et al. (2000) reviewed data from a number of sources suggesting a </a:t>
            </a:r>
            <a:r>
              <a:rPr lang="en-US" b="1" dirty="0"/>
              <a:t>pathogenic role for FLT3 in acute myeloid leukemia</a:t>
            </a:r>
            <a:r>
              <a:rPr lang="en-US" dirty="0"/>
              <a:t>. Internal </a:t>
            </a:r>
            <a:r>
              <a:rPr lang="en-US" dirty="0">
                <a:solidFill>
                  <a:srgbClr val="FF0000"/>
                </a:solidFill>
              </a:rPr>
              <a:t>tandem duplication mutations</a:t>
            </a:r>
            <a:r>
              <a:rPr lang="en-US" dirty="0"/>
              <a:t> </a:t>
            </a:r>
            <a:r>
              <a:rPr lang="en-US" b="1" dirty="0"/>
              <a:t>causing constitutive activation of the receptor</a:t>
            </a:r>
            <a:r>
              <a:rPr lang="en-US" dirty="0"/>
              <a:t>, the latter being </a:t>
            </a:r>
            <a:r>
              <a:rPr lang="en-US" b="1" u="sng" dirty="0"/>
              <a:t>phosphorylated independently of the ligand</a:t>
            </a:r>
            <a:r>
              <a:rPr lang="en-US" dirty="0"/>
              <a:t>, had been identified and the FLT3 mutations found to be the strongest prognostic factor for overall survival in patients under the age of 60 years. Abu-</a:t>
            </a:r>
            <a:r>
              <a:rPr lang="en-US" dirty="0" err="1"/>
              <a:t>Duhier</a:t>
            </a:r>
            <a:r>
              <a:rPr lang="en-US" dirty="0"/>
              <a:t> et al. (2000) screened genomic DNA from 106 cases of adult de novo acute myeloid leukemia for FLT3 internal tandem duplication mutations within the </a:t>
            </a:r>
            <a:r>
              <a:rPr lang="en-US" dirty="0" err="1"/>
              <a:t>juxtamembrane</a:t>
            </a:r>
            <a:r>
              <a:rPr lang="en-US" dirty="0"/>
              <a:t> domain. Such mutations were detected in 14 cases (13.2%) and occurred in 4 different FAB types. </a:t>
            </a:r>
            <a:r>
              <a:rPr lang="en-US" b="1" u="sng" dirty="0">
                <a:solidFill>
                  <a:srgbClr val="FF0000"/>
                </a:solidFill>
              </a:rPr>
              <a:t>Patients lacking the mutation survived significantly longer from diagnosis</a:t>
            </a:r>
            <a:r>
              <a:rPr lang="en-US" b="1" dirty="0"/>
              <a:t> </a:t>
            </a:r>
            <a:r>
              <a:rPr lang="en-US" dirty="0"/>
              <a:t>(mean, 29.1 months) </a:t>
            </a:r>
            <a:r>
              <a:rPr lang="en-US" b="1" dirty="0"/>
              <a:t>than those with the internal tandem duplication</a:t>
            </a:r>
            <a:r>
              <a:rPr lang="en-US" dirty="0"/>
              <a:t> (mean, 12.8 months).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12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A cartoon of the protein FLT3, showing the relevant features in the context of a signaling </a:t>
            </a:r>
            <a:r>
              <a:rPr lang="en-US" sz="2000" dirty="0" smtClean="0"/>
              <a:t>pathway</a:t>
            </a:r>
            <a:br>
              <a:rPr lang="en-US" sz="2000" dirty="0" smtClean="0"/>
            </a:br>
            <a:r>
              <a:rPr lang="en-US" sz="2000" dirty="0" smtClean="0">
                <a:solidFill>
                  <a:srgbClr val="FF0000"/>
                </a:solidFill>
              </a:rPr>
              <a:t>Identify the signaling transduction pathway for your gene</a:t>
            </a:r>
            <a:r>
              <a:rPr lang="en-US" sz="2000" dirty="0" smtClean="0">
                <a:solidFill>
                  <a:srgbClr val="FF0000"/>
                </a:solidFill>
              </a:rPr>
              <a:t/>
            </a:r>
            <a:br>
              <a:rPr lang="en-US" sz="2000" dirty="0" smtClean="0">
                <a:solidFill>
                  <a:srgbClr val="FF0000"/>
                </a:solidFill>
              </a:rPr>
            </a:b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3201" y="1584008"/>
            <a:ext cx="5880100" cy="512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33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00" y="244158"/>
            <a:ext cx="8077200" cy="13398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FLT3 in AML-OMIM</a:t>
            </a:r>
            <a:br>
              <a:rPr lang="en-US" sz="2800" dirty="0" smtClean="0"/>
            </a:br>
            <a:r>
              <a:rPr lang="en-US" sz="1800" dirty="0" smtClean="0">
                <a:solidFill>
                  <a:srgbClr val="FF0000"/>
                </a:solidFill>
              </a:rPr>
              <a:t>Search for information about genetic variations in this gene in AML </a:t>
            </a:r>
            <a:r>
              <a:rPr lang="en-US" sz="1800" dirty="0" smtClean="0">
                <a:solidFill>
                  <a:srgbClr val="FF0000"/>
                </a:solidFill>
              </a:rPr>
              <a:t>patients and provide the details!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8300" y="1648351"/>
            <a:ext cx="84709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Yamamoto et al. (2001) and Abu-</a:t>
            </a:r>
            <a:r>
              <a:rPr lang="en-US" dirty="0" err="1"/>
              <a:t>Duhier</a:t>
            </a:r>
            <a:r>
              <a:rPr lang="en-US" dirty="0"/>
              <a:t> et al. (2001) described mutations in the </a:t>
            </a:r>
            <a:r>
              <a:rPr lang="en-US" b="1" dirty="0"/>
              <a:t>asp835 (D835) </a:t>
            </a:r>
            <a:r>
              <a:rPr lang="en-US" dirty="0"/>
              <a:t>codon located within the </a:t>
            </a:r>
            <a:r>
              <a:rPr lang="en-US" b="1" dirty="0"/>
              <a:t>activation loop of the FLT3 gene </a:t>
            </a:r>
            <a:r>
              <a:rPr lang="en-US" dirty="0"/>
              <a:t>in cases of acute myeloid leukemia. D816 mutations have been described in the activation loop of the KIT oncogene (e.g., 164920.0009, 164920.0018, 164920.0021); this suggests that the activation loop represents a </a:t>
            </a:r>
            <a:r>
              <a:rPr lang="en-US" b="1" dirty="0"/>
              <a:t>hotspot region for activating mutations </a:t>
            </a:r>
            <a:r>
              <a:rPr lang="en-US" dirty="0"/>
              <a:t>in class III receptor tyrosine kinases (RTKs), which consist of FLT3, KIT (164920), FMS (164770), and PDGF receptor (173490), and share structural characteristics. </a:t>
            </a:r>
          </a:p>
        </p:txBody>
      </p:sp>
      <p:sp>
        <p:nvSpPr>
          <p:cNvPr id="4" name="Rectangle 3"/>
          <p:cNvSpPr/>
          <p:nvPr/>
        </p:nvSpPr>
        <p:spPr>
          <a:xfrm>
            <a:off x="368300" y="4051300"/>
            <a:ext cx="84709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</a:t>
            </a:r>
            <a:r>
              <a:rPr lang="en-US" b="1" dirty="0"/>
              <a:t>Cancer Genome Atlas Research Network </a:t>
            </a:r>
            <a:r>
              <a:rPr lang="en-US" dirty="0"/>
              <a:t>(2013) analyzed the genomes of </a:t>
            </a:r>
            <a:r>
              <a:rPr lang="en-US" b="1" dirty="0"/>
              <a:t>200</a:t>
            </a:r>
            <a:r>
              <a:rPr lang="en-US" dirty="0"/>
              <a:t> clinically annotated adult cases of de novo AML, using either whole-genome sequencing (50 cases) or whole-</a:t>
            </a:r>
            <a:r>
              <a:rPr lang="en-US" dirty="0" err="1"/>
              <a:t>exome</a:t>
            </a:r>
            <a:r>
              <a:rPr lang="en-US" dirty="0"/>
              <a:t> sequencing (150 cases), along with RNA and microRNA sequencing and DNA methylation analysis. The Cancer Genome Atlas Research Network (2013</a:t>
            </a:r>
            <a:r>
              <a:rPr lang="en-US" b="1" dirty="0">
                <a:solidFill>
                  <a:srgbClr val="FF0000"/>
                </a:solidFill>
              </a:rPr>
              <a:t>) identified recurrent mutations in the FLT3 gene in 56/200 (28%) </a:t>
            </a:r>
            <a:r>
              <a:rPr lang="en-US" b="1" dirty="0" smtClean="0">
                <a:solidFill>
                  <a:srgbClr val="FF0000"/>
                </a:solidFill>
              </a:rPr>
              <a:t>of AML samples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087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FLT3 mutation- </a:t>
            </a:r>
            <a:r>
              <a:rPr lang="en-US" sz="2400" dirty="0" smtClean="0"/>
              <a:t>search for </a:t>
            </a:r>
            <a:r>
              <a:rPr lang="en-US" sz="2400" dirty="0" smtClean="0">
                <a:solidFill>
                  <a:srgbClr val="FF0000"/>
                </a:solidFill>
              </a:rPr>
              <a:t>disease </a:t>
            </a:r>
            <a:r>
              <a:rPr lang="en-US" sz="2400" dirty="0" smtClean="0">
                <a:solidFill>
                  <a:srgbClr val="FF0000"/>
                </a:solidFill>
              </a:rPr>
              <a:t>mechanism </a:t>
            </a:r>
            <a:r>
              <a:rPr lang="en-US" sz="2400" dirty="0" smtClean="0"/>
              <a:t>in AML</a:t>
            </a:r>
            <a:endParaRPr lang="en-US" sz="2400" dirty="0"/>
          </a:p>
        </p:txBody>
      </p:sp>
      <p:pic>
        <p:nvPicPr>
          <p:cNvPr id="3" name="Picture 2" descr="Screen Shot 2017-04-02 at 8.57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1584008"/>
            <a:ext cx="8343900" cy="4885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386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FLT3 mutation- </a:t>
            </a:r>
            <a:r>
              <a:rPr lang="en-US" sz="2400" dirty="0" smtClean="0">
                <a:solidFill>
                  <a:srgbClr val="FF0000"/>
                </a:solidFill>
              </a:rPr>
              <a:t>disease mechanism </a:t>
            </a:r>
            <a:r>
              <a:rPr lang="en-US" sz="2400" dirty="0" smtClean="0"/>
              <a:t>in AML</a:t>
            </a:r>
            <a:endParaRPr lang="en-US" sz="2400" dirty="0"/>
          </a:p>
        </p:txBody>
      </p:sp>
      <p:pic>
        <p:nvPicPr>
          <p:cNvPr id="4" name="Picture 3" descr="Screen Shot 2017-04-02 at 9.01.4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00" y="2552699"/>
            <a:ext cx="8166370" cy="3635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797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Summary of FLT3 mutations in AML-</a:t>
            </a:r>
            <a:r>
              <a:rPr lang="en-US" sz="2400" b="1" dirty="0" smtClean="0"/>
              <a:t>OMIM</a:t>
            </a:r>
            <a:endParaRPr lang="en-US" sz="2400" b="1" dirty="0"/>
          </a:p>
        </p:txBody>
      </p:sp>
      <p:pic>
        <p:nvPicPr>
          <p:cNvPr id="3" name="Picture 2" descr="Screen Shot 2017-04-02 at 7.54.19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38" y="1930400"/>
            <a:ext cx="7655637" cy="308992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308510" y="5428734"/>
            <a:ext cx="33077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omim.org</a:t>
            </a:r>
            <a:r>
              <a:rPr lang="en-US" dirty="0"/>
              <a:t>/entry/136351</a:t>
            </a:r>
          </a:p>
        </p:txBody>
      </p:sp>
    </p:spTree>
    <p:extLst>
      <p:ext uri="{BB962C8B-B14F-4D97-AF65-F5344CB8AC3E}">
        <p14:creationId xmlns:p14="http://schemas.microsoft.com/office/powerpoint/2010/main" val="400109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OMIM</a:t>
            </a:r>
            <a:endParaRPr lang="en-US" dirty="0"/>
          </a:p>
        </p:txBody>
      </p:sp>
      <p:pic>
        <p:nvPicPr>
          <p:cNvPr id="4" name="Picture 3" descr="Screen Shot 2017-04-02 at 7.58.44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2045213"/>
            <a:ext cx="8407400" cy="325604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55600" y="3657600"/>
            <a:ext cx="1358900" cy="3175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989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00" y="244158"/>
            <a:ext cx="8077200" cy="133985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FLT3 in AML-</a:t>
            </a:r>
            <a:r>
              <a:rPr lang="en-US" sz="2800" b="1" dirty="0" smtClean="0"/>
              <a:t>OMIM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1800" dirty="0" smtClean="0">
                <a:solidFill>
                  <a:srgbClr val="FF0000"/>
                </a:solidFill>
              </a:rPr>
              <a:t>Search for information about genetic variations in this gene in AML patients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41300" y="1830150"/>
            <a:ext cx="85979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▼ Genotype/Phenotype Correlations</a:t>
            </a:r>
          </a:p>
          <a:p>
            <a:endParaRPr lang="en-US" dirty="0"/>
          </a:p>
          <a:p>
            <a:r>
              <a:rPr lang="en-US" dirty="0"/>
              <a:t>Gale et al. (2008) found that 354 </a:t>
            </a:r>
            <a:r>
              <a:rPr lang="en-US" b="1" dirty="0"/>
              <a:t>(26%) </a:t>
            </a:r>
            <a:r>
              <a:rPr lang="en-US" dirty="0"/>
              <a:t>of 1,425 patients with </a:t>
            </a:r>
            <a:r>
              <a:rPr lang="en-US" b="1" dirty="0"/>
              <a:t>AML had the FLT3 internal duplication</a:t>
            </a:r>
            <a:r>
              <a:rPr lang="en-US" dirty="0"/>
              <a:t>. </a:t>
            </a:r>
            <a:r>
              <a:rPr lang="en-US" dirty="0" smtClean="0"/>
              <a:t>There </a:t>
            </a:r>
            <a:r>
              <a:rPr lang="en-US" dirty="0"/>
              <a:t>was a </a:t>
            </a:r>
            <a:r>
              <a:rPr lang="en-US" b="1" dirty="0"/>
              <a:t>significant correlation between worse overall survival, relapse risk, and increased white blood cell count with increased mutant level, </a:t>
            </a:r>
            <a:r>
              <a:rPr lang="en-US" dirty="0"/>
              <a:t>but the size of the duplication and the number of mutations had no significant impact on outcome. Those patients with the FLT3 duplication had a worse risk of relapse than patients without the FLT3 duplication. </a:t>
            </a:r>
            <a:endParaRPr lang="en-US" dirty="0" smtClean="0"/>
          </a:p>
          <a:p>
            <a:r>
              <a:rPr lang="en-US" dirty="0" smtClean="0"/>
              <a:t>Among </a:t>
            </a:r>
            <a:r>
              <a:rPr lang="en-US" dirty="0"/>
              <a:t>a subset of 1,217 patients, 503 (</a:t>
            </a:r>
            <a:r>
              <a:rPr lang="en-US" b="1" dirty="0"/>
              <a:t>41%</a:t>
            </a:r>
            <a:r>
              <a:rPr lang="en-US" dirty="0"/>
              <a:t>) had a mutation in the </a:t>
            </a:r>
            <a:r>
              <a:rPr lang="en-US" b="1" dirty="0"/>
              <a:t>NPM1 gene </a:t>
            </a:r>
            <a:r>
              <a:rPr lang="en-US" dirty="0"/>
              <a:t>(164040), and 208 (</a:t>
            </a:r>
            <a:r>
              <a:rPr lang="en-US" b="1" dirty="0"/>
              <a:t>17%</a:t>
            </a:r>
            <a:r>
              <a:rPr lang="en-US" dirty="0"/>
              <a:t>) had mutations in </a:t>
            </a:r>
            <a:r>
              <a:rPr lang="en-US" b="1" dirty="0"/>
              <a:t>both genes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b="1" dirty="0" smtClean="0"/>
              <a:t>AML classification into subgroups</a:t>
            </a:r>
            <a:r>
              <a:rPr lang="en-US" dirty="0" smtClean="0"/>
              <a:t>: Gale </a:t>
            </a:r>
            <a:r>
              <a:rPr lang="en-US" dirty="0"/>
              <a:t>et al. (2008) identified 3 prognostic groups among AML patients: good in those with only a NPM1 mutation; intermediate in those with either no FLT3 or NPM1 mutations or mutations in both genes; and poor in those with only FLT3 mutations. 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20700" y="2209800"/>
            <a:ext cx="35433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44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FLT3 protein mutations in relation to function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5113" y="1727200"/>
            <a:ext cx="75199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000" b="1" dirty="0" smtClean="0"/>
              <a:t>NCBI Gene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err="1" smtClean="0"/>
              <a:t>Uniprot</a:t>
            </a:r>
            <a:endParaRPr lang="en-US" sz="2000" b="1" dirty="0" smtClean="0"/>
          </a:p>
          <a:p>
            <a:pPr marL="285750" indent="-285750">
              <a:buFont typeface="Arial"/>
              <a:buChar char="•"/>
            </a:pPr>
            <a:r>
              <a:rPr lang="en-US" sz="2000" b="1" dirty="0" smtClean="0"/>
              <a:t>Gene Card</a:t>
            </a:r>
          </a:p>
          <a:p>
            <a:pPr marL="285750" indent="-285750">
              <a:buFont typeface="Arial"/>
              <a:buChar char="•"/>
            </a:pPr>
            <a:r>
              <a:rPr lang="en-US" sz="2000" b="1" dirty="0" smtClean="0"/>
              <a:t>KEGG- </a:t>
            </a:r>
            <a:r>
              <a:rPr lang="en-US" sz="2000" dirty="0" smtClean="0"/>
              <a:t>Signal Transduction Pathways AND/OR </a:t>
            </a:r>
            <a:r>
              <a:rPr lang="en-US" sz="2000" b="1" dirty="0" smtClean="0"/>
              <a:t>REACTOME</a:t>
            </a:r>
            <a:endParaRPr lang="en-US" sz="2000" b="1" dirty="0"/>
          </a:p>
        </p:txBody>
      </p:sp>
      <p:pic>
        <p:nvPicPr>
          <p:cNvPr id="4" name="Picture 3" descr="Screen Shot 2017-04-02 at 8.03.26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12" y="3205799"/>
            <a:ext cx="8586787" cy="346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5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FLT3 </a:t>
            </a:r>
            <a:r>
              <a:rPr lang="en-US" b="1" dirty="0" smtClean="0"/>
              <a:t>KEGG</a:t>
            </a:r>
            <a:endParaRPr lang="en-US" b="1" dirty="0"/>
          </a:p>
        </p:txBody>
      </p:sp>
      <p:pic>
        <p:nvPicPr>
          <p:cNvPr id="3" name="Picture 2" descr="Screen Shot 2017-04-02 at 8.16.32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" y="1686531"/>
            <a:ext cx="8712200" cy="465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29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7-04-02 at 12.05.20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954" y="990600"/>
            <a:ext cx="8365946" cy="5308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445741" y="333632"/>
            <a:ext cx="7154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How is the disease treated? Drug names and classification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450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4-02 at 12.08.06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4000"/>
            <a:ext cx="8500533" cy="6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88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4-02 at 8.43.31 A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58800"/>
            <a:ext cx="8527603" cy="539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0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67024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Clinical </a:t>
            </a:r>
            <a:r>
              <a:rPr lang="en-US" dirty="0" smtClean="0">
                <a:solidFill>
                  <a:srgbClr val="FF0000"/>
                </a:solidFill>
              </a:rPr>
              <a:t>Trial.gov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2900" y="960735"/>
            <a:ext cx="855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Evidence from clinical trials </a:t>
            </a:r>
            <a:r>
              <a:rPr lang="en-US" b="1" dirty="0" smtClean="0"/>
              <a:t>with </a:t>
            </a:r>
            <a:r>
              <a:rPr lang="en-US" b="1" dirty="0"/>
              <a:t>AML patients </a:t>
            </a:r>
            <a:r>
              <a:rPr lang="en-US" b="1" dirty="0" smtClean="0"/>
              <a:t>treated with </a:t>
            </a:r>
            <a:r>
              <a:rPr lang="en-US" b="1" dirty="0"/>
              <a:t>RTKI indicate that </a:t>
            </a:r>
            <a:r>
              <a:rPr lang="en-US" b="1" dirty="0" smtClean="0"/>
              <a:t>this drug (</a:t>
            </a:r>
            <a:r>
              <a:rPr lang="en-US" b="1" dirty="0" err="1" smtClean="0"/>
              <a:t>Midostaurin</a:t>
            </a:r>
            <a:r>
              <a:rPr lang="en-US" b="1" dirty="0" smtClean="0"/>
              <a:t>) </a:t>
            </a:r>
            <a:r>
              <a:rPr lang="en-US" b="1" dirty="0"/>
              <a:t>is </a:t>
            </a:r>
            <a:r>
              <a:rPr lang="en-US" b="1" dirty="0" smtClean="0"/>
              <a:t>effective in increasing the overall survival of patients </a:t>
            </a:r>
            <a:endParaRPr lang="en-US" b="1" dirty="0"/>
          </a:p>
        </p:txBody>
      </p:sp>
      <p:pic>
        <p:nvPicPr>
          <p:cNvPr id="4" name="Picture 3" descr="Screen Shot 2017-04-03 at 11.14.21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439" y="1816100"/>
            <a:ext cx="8562082" cy="479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93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Trial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42900" y="1722735"/>
            <a:ext cx="855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7"/>
            </a:pPr>
            <a:r>
              <a:rPr lang="en-US" b="1" dirty="0"/>
              <a:t>Evidence from clinical trials of AML patients with RTKI indicate that </a:t>
            </a:r>
            <a:r>
              <a:rPr lang="en-US" b="1" dirty="0" smtClean="0"/>
              <a:t>targeting AML patients with FLT3 mutation is effective.</a:t>
            </a:r>
            <a:endParaRPr lang="en-US" b="1" dirty="0"/>
          </a:p>
        </p:txBody>
      </p:sp>
      <p:pic>
        <p:nvPicPr>
          <p:cNvPr id="6" name="Picture 5" descr="Screen Shot 2017-04-03 at 11.19.39 PM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29"/>
          <a:stretch/>
        </p:blipFill>
        <p:spPr>
          <a:xfrm>
            <a:off x="482600" y="2369067"/>
            <a:ext cx="8420100" cy="382853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82600" y="4330700"/>
            <a:ext cx="1054100" cy="241300"/>
          </a:xfrm>
          <a:prstGeom prst="rect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8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7718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Summary of findings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1300" y="1660208"/>
            <a:ext cx="8648700" cy="674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Acute </a:t>
            </a:r>
            <a:r>
              <a:rPr lang="en-US" dirty="0" err="1" smtClean="0"/>
              <a:t>Meyloid</a:t>
            </a:r>
            <a:r>
              <a:rPr lang="en-US" dirty="0" smtClean="0"/>
              <a:t> Leukemia (MLA) is a heterogeneous </a:t>
            </a:r>
            <a:r>
              <a:rPr lang="en-US" dirty="0"/>
              <a:t>hematological malignancy characterized by highly </a:t>
            </a:r>
            <a:r>
              <a:rPr lang="en-US" b="1" dirty="0"/>
              <a:t>diverse genetic and epigenetic abnormalities</a:t>
            </a:r>
            <a:r>
              <a:rPr lang="en-US" dirty="0" smtClean="0"/>
              <a:t>.</a:t>
            </a:r>
          </a:p>
          <a:p>
            <a:pPr marL="342900" indent="-342900">
              <a:buFontTx/>
              <a:buAutoNum type="arabicPeriod"/>
            </a:pPr>
            <a:r>
              <a:rPr lang="en-US" dirty="0"/>
              <a:t>Current chemotherapy agents have </a:t>
            </a:r>
            <a:r>
              <a:rPr lang="en-US" b="1" dirty="0"/>
              <a:t>limited therapeutic efficacy</a:t>
            </a:r>
            <a:r>
              <a:rPr lang="en-US" dirty="0"/>
              <a:t>-only 20–30% of patients achieve long-term disease-free survival (DFS)</a:t>
            </a:r>
            <a:r>
              <a:rPr lang="en-US" dirty="0" smtClean="0"/>
              <a:t>.</a:t>
            </a:r>
          </a:p>
          <a:p>
            <a:pPr marL="342900" indent="-342900">
              <a:buFontTx/>
              <a:buAutoNum type="arabicPeriod"/>
            </a:pPr>
            <a:r>
              <a:rPr lang="en-US" dirty="0" smtClean="0"/>
              <a:t>At least 6 categories of drugs are currently being used to treat AML.  These include, monoclonal antibodies, RTKI, cell-based therapies, </a:t>
            </a:r>
            <a:r>
              <a:rPr lang="en-US" dirty="0" err="1" smtClean="0"/>
              <a:t>hypomethylating</a:t>
            </a:r>
            <a:r>
              <a:rPr lang="en-US" dirty="0" smtClean="0"/>
              <a:t> agents and others (see table 1 slide #10). </a:t>
            </a:r>
          </a:p>
          <a:p>
            <a:pPr marL="342900" indent="-342900">
              <a:buFontTx/>
              <a:buAutoNum type="arabicPeriod"/>
            </a:pPr>
            <a:r>
              <a:rPr lang="en-US" dirty="0"/>
              <a:t>The Cancer Genome Atlas Research Network (2013</a:t>
            </a:r>
            <a:r>
              <a:rPr lang="en-US" b="1" dirty="0"/>
              <a:t>) identified recurrent mutations in the FLT3 gene in 56/200 (28%) of AML samples</a:t>
            </a:r>
            <a:r>
              <a:rPr lang="en-US" b="1" dirty="0" smtClean="0"/>
              <a:t>.  </a:t>
            </a:r>
            <a:r>
              <a:rPr lang="en-US" dirty="0" smtClean="0"/>
              <a:t>This positive correlation between FLT3 gene mutation and the disease AML, suggest that </a:t>
            </a:r>
            <a:r>
              <a:rPr lang="en-US" b="1" dirty="0" smtClean="0"/>
              <a:t>FLT3 may play an important role in the pathogenesis of this disease.</a:t>
            </a:r>
          </a:p>
          <a:p>
            <a:pPr marL="342900" indent="-342900">
              <a:buFontTx/>
              <a:buAutoNum type="arabicPeriod"/>
            </a:pPr>
            <a:r>
              <a:rPr lang="en-US" dirty="0" smtClean="0"/>
              <a:t>There </a:t>
            </a:r>
            <a:r>
              <a:rPr lang="en-US" dirty="0"/>
              <a:t>was a </a:t>
            </a:r>
            <a:r>
              <a:rPr lang="en-US" b="1" dirty="0"/>
              <a:t>significant correlation between worse overall survival, relapse risk, and increased white blood cell count with increased </a:t>
            </a:r>
            <a:r>
              <a:rPr lang="en-US" b="1" dirty="0" smtClean="0"/>
              <a:t>FLT3 mutant level</a:t>
            </a:r>
          </a:p>
          <a:p>
            <a:pPr marL="342900" indent="-342900">
              <a:buFontTx/>
              <a:buAutoNum type="arabicPeriod"/>
            </a:pPr>
            <a:r>
              <a:rPr lang="en-US" b="1" dirty="0" smtClean="0"/>
              <a:t>The FLT3 mutations were used to classify AML patients into different subgroups. </a:t>
            </a:r>
            <a:r>
              <a:rPr lang="en-US" dirty="0"/>
              <a:t>Gale et al. (2008) identified 3 prognostic groups among AML patients: good in those with only a NPM1 mutation; intermediate in those with either no FLT3 or NPM1 mutations or mutations in both genes; and poor in those with only FLT3 mutations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endParaRPr lang="en-US" dirty="0"/>
          </a:p>
          <a:p>
            <a:pPr marL="342900" indent="-342900">
              <a:buFontTx/>
              <a:buAutoNum type="arabicPeriod"/>
            </a:pPr>
            <a:endParaRPr lang="en-US" dirty="0" smtClean="0"/>
          </a:p>
          <a:p>
            <a:pPr marL="342900" indent="-342900">
              <a:buFontTx/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61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244158"/>
            <a:ext cx="7345362" cy="7718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Summary of findings- Cont.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1300" y="1660208"/>
            <a:ext cx="86487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 startAt="7"/>
            </a:pPr>
            <a:r>
              <a:rPr lang="en-US" b="1" dirty="0" smtClean="0"/>
              <a:t>The mechanism of FLT3 mechanism in AML pathogenesis </a:t>
            </a:r>
            <a:r>
              <a:rPr lang="en-US" dirty="0" smtClean="0"/>
              <a:t>was elucidated though analyses of the effect of the mutation on the function of the FLT3 receptor. FLT3 mutations lead to </a:t>
            </a:r>
            <a:r>
              <a:rPr lang="en-US" b="1" dirty="0" smtClean="0"/>
              <a:t>constitutive activation of the FLT3 receptor </a:t>
            </a:r>
            <a:r>
              <a:rPr lang="en-US" dirty="0" smtClean="0"/>
              <a:t>with out a ligand, and transmit </a:t>
            </a:r>
            <a:r>
              <a:rPr lang="en-US" b="1" dirty="0" smtClean="0"/>
              <a:t>proliferative signaling in the MAPK, ERK, PI3K signaling pathways (Figure slide # 14).</a:t>
            </a:r>
          </a:p>
          <a:p>
            <a:pPr marL="342900" indent="-342900">
              <a:buAutoNum type="arabicPeriod" startAt="7"/>
            </a:pPr>
            <a:r>
              <a:rPr lang="en-US" dirty="0" smtClean="0"/>
              <a:t>Together these findings provided the</a:t>
            </a:r>
            <a:r>
              <a:rPr lang="en-US" b="1" dirty="0" smtClean="0"/>
              <a:t> rationale to treat AML patients with receptor tyrosine kinase inhibitors (RTKI).</a:t>
            </a:r>
          </a:p>
          <a:p>
            <a:pPr marL="342900" indent="-342900">
              <a:buAutoNum type="arabicPeriod" startAt="7"/>
            </a:pPr>
            <a:r>
              <a:rPr lang="en-US" dirty="0" smtClean="0"/>
              <a:t>Currently there are</a:t>
            </a:r>
            <a:r>
              <a:rPr lang="en-US" b="1" dirty="0" smtClean="0"/>
              <a:t> several RTKI drugs available for AML treatment </a:t>
            </a:r>
            <a:r>
              <a:rPr lang="en-US" dirty="0" smtClean="0"/>
              <a:t>(Table on slide # 25).</a:t>
            </a:r>
          </a:p>
          <a:p>
            <a:pPr marL="342900" indent="-342900">
              <a:buAutoNum type="arabicPeriod" startAt="7"/>
            </a:pPr>
            <a:r>
              <a:rPr lang="en-US" dirty="0" smtClean="0"/>
              <a:t>Evidence from </a:t>
            </a:r>
            <a:r>
              <a:rPr lang="en-US" b="1" dirty="0" smtClean="0"/>
              <a:t>clinical trial </a:t>
            </a:r>
            <a:r>
              <a:rPr lang="en-US" dirty="0" smtClean="0"/>
              <a:t>of AML patients with </a:t>
            </a:r>
            <a:r>
              <a:rPr lang="en-US" b="1" dirty="0" smtClean="0"/>
              <a:t>RTKI ( </a:t>
            </a:r>
            <a:r>
              <a:rPr lang="en-US" b="1" dirty="0" err="1" smtClean="0"/>
              <a:t>Midosaturin</a:t>
            </a:r>
            <a:r>
              <a:rPr lang="en-US" b="1" dirty="0" smtClean="0"/>
              <a:t>) </a:t>
            </a:r>
            <a:r>
              <a:rPr lang="en-US" dirty="0" smtClean="0"/>
              <a:t>indicate that targeting the RTK-FLT3 is effective in increasing the OS rates in AMLs.</a:t>
            </a:r>
          </a:p>
          <a:p>
            <a:pPr marL="342900" indent="-342900">
              <a:buAutoNum type="arabicPeriod" startAt="7"/>
            </a:pPr>
            <a:r>
              <a:rPr lang="en-US" b="1" dirty="0" smtClean="0"/>
              <a:t>RTKIs are now specifically chosen as a therapy of choice in AML patients with FLT3 mutation.   </a:t>
            </a:r>
          </a:p>
        </p:txBody>
      </p:sp>
    </p:spTree>
    <p:extLst>
      <p:ext uri="{BB962C8B-B14F-4D97-AF65-F5344CB8AC3E}">
        <p14:creationId xmlns:p14="http://schemas.microsoft.com/office/powerpoint/2010/main" val="195633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l">
  <a:themeElements>
    <a:clrScheme name="Capital">
      <a:dk1>
        <a:srgbClr val="000000"/>
      </a:dk1>
      <a:lt1>
        <a:srgbClr val="FFFFFF"/>
      </a:lt1>
      <a:dk2>
        <a:srgbClr val="6F6D5D"/>
      </a:dk2>
      <a:lt2>
        <a:srgbClr val="7C8F97"/>
      </a:lt2>
      <a:accent1>
        <a:srgbClr val="4B5A60"/>
      </a:accent1>
      <a:accent2>
        <a:srgbClr val="9C5238"/>
      </a:accent2>
      <a:accent3>
        <a:srgbClr val="504539"/>
      </a:accent3>
      <a:accent4>
        <a:srgbClr val="C1AD79"/>
      </a:accent4>
      <a:accent5>
        <a:srgbClr val="667559"/>
      </a:accent5>
      <a:accent6>
        <a:srgbClr val="BAD6AD"/>
      </a:accent6>
      <a:hlink>
        <a:srgbClr val="524A82"/>
      </a:hlink>
      <a:folHlink>
        <a:srgbClr val="8F9954"/>
      </a:folHlink>
    </a:clrScheme>
    <a:fontScheme name="Capital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Capita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atMod val="150000"/>
                <a:lumMod val="50000"/>
              </a:schemeClr>
              <a:schemeClr val="phClr">
                <a:satMod val="300000"/>
                <a:lumMod val="125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atMod val="135000"/>
                <a:lumMod val="80000"/>
              </a:schemeClr>
              <a:schemeClr val="phClr">
                <a:satMod val="250000"/>
                <a:lumMod val="15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44450" cap="flat" cmpd="sng" algn="ctr">
          <a:solidFill>
            <a:schemeClr val="phClr">
              <a:shade val="85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sx="101000" sy="101000" algn="ctr" rotWithShape="0">
              <a:srgbClr val="000000">
                <a:alpha val="40000"/>
              </a:srgbClr>
            </a:outerShdw>
          </a:effectLst>
          <a:scene3d>
            <a:camera prst="perspectiveFront" fov="3000000"/>
            <a:lightRig rig="threePt" dir="tl"/>
          </a:scene3d>
          <a:sp3d>
            <a:bevelT w="0" h="0"/>
          </a:sp3d>
        </a:effectStyle>
        <a:effectStyle>
          <a:effectLst>
            <a:innerShdw blurRad="190500">
              <a:srgbClr val="000000">
                <a:alpha val="50000"/>
              </a:srgbClr>
            </a:innerShdw>
          </a:effectLst>
          <a:scene3d>
            <a:camera prst="perspectiveFront" fov="4800000"/>
            <a:lightRig rig="twoPt" dir="t">
              <a:rot lat="0" lon="0" rev="4800000"/>
            </a:lightRig>
          </a:scene3d>
          <a:sp3d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atMod val="150000"/>
                <a:lumMod val="50000"/>
              </a:schemeClr>
              <a:schemeClr val="phClr">
                <a:satMod val="400000"/>
                <a:lumMod val="16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Capital.thmx</Template>
  <TotalTime>2768</TotalTime>
  <Words>1756</Words>
  <Application>Microsoft Office PowerPoint</Application>
  <PresentationFormat>On-screen Show (4:3)</PresentationFormat>
  <Paragraphs>139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Brush Script MT</vt:lpstr>
      <vt:lpstr>Calibri</vt:lpstr>
      <vt:lpstr>Calisto MT</vt:lpstr>
      <vt:lpstr>Helvetica Neue</vt:lpstr>
      <vt:lpstr>Capital</vt:lpstr>
      <vt:lpstr>Bioinformatics Workshop- Day 2</vt:lpstr>
      <vt:lpstr>Projected Time Line</vt:lpstr>
      <vt:lpstr>Assignment 1. Feedback Activity</vt:lpstr>
      <vt:lpstr>Assignment 2. (50%)- See provided document</vt:lpstr>
      <vt:lpstr>Targeted Therapy</vt:lpstr>
      <vt:lpstr> overview of the rationale  for the targeted therapy choice RTKI for Acute Meyloid Leukemia (AML) and FLT3  </vt:lpstr>
      <vt:lpstr>PowerPoint Presentation</vt:lpstr>
      <vt:lpstr>AML Disease Review</vt:lpstr>
      <vt:lpstr>AML disease is heterogeneous </vt:lpstr>
      <vt:lpstr>PowerPoint Presentation</vt:lpstr>
      <vt:lpstr>FLT3 in AML- Gene Card Search for information about genetic variations in this gene in AML patients</vt:lpstr>
      <vt:lpstr>FLT3 in AML Search for information about genetic variations in this gene in AML patients</vt:lpstr>
      <vt:lpstr>FLT3 in AML-OMIM Search for information about genetic variations in this gene in AML patients</vt:lpstr>
      <vt:lpstr>A cartoon of the protein FLT3, showing the relevant features in the context of a signaling pathway Identify the signaling transduction pathway for your gene </vt:lpstr>
      <vt:lpstr>FLT3 in AML-OMIM Search for information about genetic variations in this gene in AML patients and provide the details!</vt:lpstr>
      <vt:lpstr>FLT3 mutation- search for disease mechanism in AML</vt:lpstr>
      <vt:lpstr>FLT3 mutation- disease mechanism in AML</vt:lpstr>
      <vt:lpstr>Summary of FLT3 mutations in AML-OMIM</vt:lpstr>
      <vt:lpstr>OMIM</vt:lpstr>
      <vt:lpstr>FLT3 in AML-OMIM Search for information about genetic variations in this gene in AML patients</vt:lpstr>
      <vt:lpstr>FLT3 protein mutations in relation to function </vt:lpstr>
      <vt:lpstr>FLT3 KEGG</vt:lpstr>
      <vt:lpstr>PowerPoint Presentation</vt:lpstr>
      <vt:lpstr>PowerPoint Presentation</vt:lpstr>
      <vt:lpstr>PowerPoint Presentation</vt:lpstr>
      <vt:lpstr>Clinical Trial.gov</vt:lpstr>
      <vt:lpstr>Clinical Trial</vt:lpstr>
      <vt:lpstr>Summary of findings</vt:lpstr>
      <vt:lpstr>Summary of findings- Cont.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Editor GK</dc:creator>
  <cp:lastModifiedBy>Kozloski, Goldi</cp:lastModifiedBy>
  <cp:revision>90</cp:revision>
  <dcterms:created xsi:type="dcterms:W3CDTF">2017-04-01T23:17:29Z</dcterms:created>
  <dcterms:modified xsi:type="dcterms:W3CDTF">2017-10-23T21:51:23Z</dcterms:modified>
</cp:coreProperties>
</file>