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36" r:id="rId1"/>
  </p:sldMasterIdLst>
  <p:notesMasterIdLst>
    <p:notesMasterId r:id="rId14"/>
  </p:notesMasterIdLst>
  <p:handoutMasterIdLst>
    <p:handoutMasterId r:id="rId15"/>
  </p:handoutMasterIdLst>
  <p:sldIdLst>
    <p:sldId id="306" r:id="rId2"/>
    <p:sldId id="307" r:id="rId3"/>
    <p:sldId id="281" r:id="rId4"/>
    <p:sldId id="283" r:id="rId5"/>
    <p:sldId id="284" r:id="rId6"/>
    <p:sldId id="289" r:id="rId7"/>
    <p:sldId id="293" r:id="rId8"/>
    <p:sldId id="296" r:id="rId9"/>
    <p:sldId id="298" r:id="rId10"/>
    <p:sldId id="301" r:id="rId11"/>
    <p:sldId id="305" r:id="rId12"/>
    <p:sldId id="30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44165" autoAdjust="0"/>
  </p:normalViewPr>
  <p:slideViewPr>
    <p:cSldViewPr snapToGrid="0" snapToObjects="1">
      <p:cViewPr varScale="1">
        <p:scale>
          <a:sx n="33" d="100"/>
          <a:sy n="33" d="100"/>
        </p:scale>
        <p:origin x="2448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FA9C2-33ED-1946-A78F-3D07EBC84E99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05B6C-F7E0-DB43-8778-16DE9F239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921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A2BB2-55BD-C547-83FA-A7B6E195F757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A5B641-E266-4444-A87F-F1B065D3B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8065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ko-KR" dirty="0" smtClean="0"/>
              <a:t>Is the coin legit? (proof-of-work)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en-US" altLang="ko-KR" dirty="0" smtClean="0"/>
              <a:t>Use of Cryptographic Hashes</a:t>
            </a:r>
          </a:p>
          <a:p>
            <a:pPr lvl="1"/>
            <a:r>
              <a:rPr lang="en-US" altLang="ko-KR" dirty="0" smtClean="0"/>
              <a:t>How do you prevent a coin from double-spending? </a:t>
            </a:r>
            <a:r>
              <a:rPr lang="en-US" altLang="ko-KR" dirty="0" smtClean="0">
                <a:sym typeface="Wingdings" panose="05000000000000000000" pitchFamily="2" charset="2"/>
              </a:rPr>
              <a:t> Broadcast to all nodes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How is it created in the first place? </a:t>
            </a:r>
            <a:r>
              <a:rPr lang="en-US" altLang="ko-KR" dirty="0" smtClean="0">
                <a:sym typeface="Wingdings" panose="05000000000000000000" pitchFamily="2" charset="2"/>
              </a:rPr>
              <a:t> Provide incentives for miners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How do you prevent inflation? (What prevents anyone from creating lots of coins?) </a:t>
            </a:r>
            <a:r>
              <a:rPr lang="en-US" altLang="ko-KR" dirty="0" smtClean="0">
                <a:sym typeface="Wingdings" panose="05000000000000000000" pitchFamily="2" charset="2"/>
              </a:rPr>
              <a:t> Limit the creation rate of the </a:t>
            </a:r>
            <a:r>
              <a:rPr lang="en-US" altLang="ko-KR" dirty="0" err="1" smtClean="0">
                <a:sym typeface="Wingdings" panose="05000000000000000000" pitchFamily="2" charset="2"/>
              </a:rPr>
              <a:t>BitCoins</a:t>
            </a:r>
            <a:endParaRPr lang="en-US" altLang="ko-K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A5B641-E266-4444-A87F-F1B065D3B65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767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Font typeface="+mj-lt"/>
              <a:buAutoNum type="arabicPeriod"/>
            </a:pPr>
            <a:r>
              <a:rPr lang="en-US" altLang="ko-KR" dirty="0" smtClean="0"/>
              <a:t>Agree to pay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altLang="ko-KR" dirty="0" smtClean="0"/>
              <a:t>Wait for one block (10 </a:t>
            </a:r>
            <a:r>
              <a:rPr lang="en-US" altLang="ko-KR" dirty="0" err="1" smtClean="0"/>
              <a:t>mins</a:t>
            </a:r>
            <a:r>
              <a:rPr lang="en-US" altLang="ko-KR" dirty="0" smtClean="0"/>
              <a:t>) for the transaction to go through.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altLang="ko-KR" dirty="0" smtClean="0"/>
              <a:t>But, for a large transaction ($$$) wait longer. Because if you wait longer it becomes more secure. For large $$$, you wait for six blocks (1 hour).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A5B641-E266-4444-A87F-F1B065D3B65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353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Target used data mining on customer purchases to identify pregnant women and target ads at them</a:t>
            </a:r>
            <a:br>
              <a:rPr lang="en-US" dirty="0" smtClean="0"/>
            </a:br>
            <a:r>
              <a:rPr lang="en-US" dirty="0" smtClean="0"/>
              <a:t>(NYT 2012), ended up informing a woman</a:t>
            </a:r>
            <a:r>
              <a:rPr lang="ja-JP" altLang="en-US" dirty="0" smtClean="0">
                <a:latin typeface="Arial"/>
              </a:rPr>
              <a:t>’</a:t>
            </a:r>
            <a:r>
              <a:rPr lang="en-US" dirty="0" smtClean="0"/>
              <a:t>s father that his teenage daughter was pregnant </a:t>
            </a:r>
          </a:p>
          <a:p>
            <a:pPr lvl="1"/>
            <a:r>
              <a:rPr lang="en-US" dirty="0" smtClean="0"/>
              <a:t>Imagine what credit card companies could do with the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A5B641-E266-4444-A87F-F1B065D3B65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187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178B2-4061-9346-830B-C6FBDB5FC009}" type="datetime1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67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20011-0115-DE4B-BAD7-974CE3F2DCEC}" type="datetime1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549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C8501-F982-DB49-8DFE-1C9C84D6B287}" type="datetime1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786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F62B7-04A4-1E4D-AEC0-50170577A7A4}" type="datetime1">
              <a:rPr lang="en-US" smtClean="0"/>
              <a:t>11/16/2019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21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D66D-4FAF-3D4E-920A-C9C6D15CB785}" type="datetime1">
              <a:rPr lang="en-US" smtClean="0"/>
              <a:t>11/16/2019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979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D5744-3DC5-8E47-A09E-1F2D9A4B0A24}" type="datetime1">
              <a:rPr lang="en-US" smtClean="0"/>
              <a:t>11/16/2019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62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86E2-421B-6440-8B37-4C33CF547DBA}" type="datetime1">
              <a:rPr lang="en-US" smtClean="0"/>
              <a:t>11/16/2019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527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EF5EC-4551-7141-ADEC-CDEB8C140DF4}" type="datetime1">
              <a:rPr lang="en-US" smtClean="0"/>
              <a:t>11/16/2019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68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D8B5E-3177-3A47-8CB5-262881822E17}" type="datetime1">
              <a:rPr lang="en-US" smtClean="0"/>
              <a:t>11/16/2019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45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71E0C-DD0A-EA4D-BDC1-8B7B97D77987}" type="datetime1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37887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71E0C-DD0A-EA4D-BDC1-8B7B97D77987}" type="datetime1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0064696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71E0C-DD0A-EA4D-BDC1-8B7B97D77987}" type="datetime1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889567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71E0C-DD0A-EA4D-BDC1-8B7B97D77987}" type="datetime1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9965120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71E0C-DD0A-EA4D-BDC1-8B7B97D77987}" type="datetime1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8224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9B5EB-1AB7-B243-8689-A3FF0353DCC7}" type="datetime1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035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24148-2713-6A4D-9788-9DC01DB4C10E}" type="datetime1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3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71E0C-DD0A-EA4D-BDC1-8B7B97D77987}" type="datetime1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F5F3735-DF36-BA4D-8B7B-6E770590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7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OVAbKKSH10" TargetMode="External"/><Relationship Id="rId2" Type="http://schemas.openxmlformats.org/officeDocument/2006/relationships/hyperlink" Target="https://www.youtube.com/watch?v=jKYhLpHJv8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www.bloomberg.com/news/articles/2019-11-12/blockchain-is-dead-crypto-geeks-debate-merits-of-once-dear-te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Cryptocurrency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Technology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Name : Daniel Kabala </a:t>
            </a:r>
          </a:p>
          <a:p>
            <a:r>
              <a:rPr lang="en-US" dirty="0" smtClean="0"/>
              <a:t>Instructor: </a:t>
            </a:r>
            <a:r>
              <a:rPr lang="en-US" dirty="0" err="1" smtClean="0"/>
              <a:t>Mrs</a:t>
            </a:r>
            <a:r>
              <a:rPr lang="en-US" dirty="0" smtClean="0"/>
              <a:t> </a:t>
            </a:r>
            <a:r>
              <a:rPr lang="en-US" dirty="0" err="1" smtClean="0"/>
              <a:t>Boahn</a:t>
            </a:r>
            <a:r>
              <a:rPr lang="en-US" dirty="0" smtClean="0"/>
              <a:t> </a:t>
            </a:r>
          </a:p>
          <a:p>
            <a:r>
              <a:rPr lang="en-US" dirty="0" smtClean="0"/>
              <a:t>Date: 11/17/2019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CS660 - Advanced Information Assurance - UMassAmherst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4114">
            <a:off x="7322344" y="166510"/>
            <a:ext cx="1544836" cy="154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12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081" y="1433015"/>
            <a:ext cx="7533564" cy="5540991"/>
          </a:xfrm>
        </p:spPr>
        <p:txBody>
          <a:bodyPr>
            <a:normAutofit/>
          </a:bodyPr>
          <a:lstStyle/>
          <a:p>
            <a:r>
              <a:rPr lang="en-US" dirty="0" smtClean="0"/>
              <a:t>Slide 1………introduction </a:t>
            </a:r>
          </a:p>
          <a:p>
            <a:r>
              <a:rPr lang="en-US" dirty="0"/>
              <a:t>Slide 2</a:t>
            </a:r>
            <a:r>
              <a:rPr lang="en-US" dirty="0" smtClean="0"/>
              <a:t>………</a:t>
            </a:r>
            <a:r>
              <a:rPr lang="en-US" altLang="ko-KR" dirty="0" smtClean="0"/>
              <a:t>table of contents</a:t>
            </a:r>
            <a:endParaRPr lang="en-US" dirty="0"/>
          </a:p>
          <a:p>
            <a:r>
              <a:rPr lang="en-US" dirty="0"/>
              <a:t>Slide 3</a:t>
            </a:r>
            <a:r>
              <a:rPr lang="en-US" dirty="0" smtClean="0"/>
              <a:t>……….what is </a:t>
            </a:r>
            <a:r>
              <a:rPr lang="en-US" dirty="0" err="1" smtClean="0"/>
              <a:t>bitcoin</a:t>
            </a:r>
            <a:endParaRPr lang="en-US" dirty="0"/>
          </a:p>
          <a:p>
            <a:r>
              <a:rPr lang="en-US" dirty="0"/>
              <a:t>Slide 4</a:t>
            </a:r>
            <a:r>
              <a:rPr lang="en-US" dirty="0" smtClean="0"/>
              <a:t>………size of the </a:t>
            </a:r>
            <a:r>
              <a:rPr lang="en-US" dirty="0" err="1" smtClean="0"/>
              <a:t>bitcoin</a:t>
            </a:r>
            <a:r>
              <a:rPr lang="en-US" dirty="0" smtClean="0"/>
              <a:t> economy</a:t>
            </a:r>
            <a:endParaRPr lang="en-US" dirty="0"/>
          </a:p>
          <a:p>
            <a:r>
              <a:rPr lang="en-US" dirty="0"/>
              <a:t>Slide 5</a:t>
            </a:r>
            <a:r>
              <a:rPr lang="en-US" dirty="0" smtClean="0"/>
              <a:t>……..</a:t>
            </a:r>
            <a:r>
              <a:rPr lang="en-US" dirty="0" err="1" smtClean="0"/>
              <a:t>bitcoin</a:t>
            </a:r>
            <a:r>
              <a:rPr lang="en-US" dirty="0" smtClean="0"/>
              <a:t> challenges</a:t>
            </a:r>
            <a:endParaRPr lang="en-US" dirty="0"/>
          </a:p>
          <a:p>
            <a:r>
              <a:rPr lang="en-US" dirty="0"/>
              <a:t>Slide 6</a:t>
            </a:r>
            <a:r>
              <a:rPr lang="en-US" dirty="0" smtClean="0"/>
              <a:t>……..security in </a:t>
            </a:r>
            <a:r>
              <a:rPr lang="en-US" dirty="0" err="1" smtClean="0"/>
              <a:t>bitcoin</a:t>
            </a:r>
            <a:endParaRPr lang="en-US" dirty="0"/>
          </a:p>
          <a:p>
            <a:r>
              <a:rPr lang="en-US" dirty="0"/>
              <a:t>Slide 7</a:t>
            </a:r>
            <a:r>
              <a:rPr lang="en-US" dirty="0" smtClean="0"/>
              <a:t>……..back to </a:t>
            </a:r>
            <a:r>
              <a:rPr lang="en-US" dirty="0" err="1" smtClean="0"/>
              <a:t>bitcoin</a:t>
            </a:r>
            <a:endParaRPr lang="en-US" dirty="0"/>
          </a:p>
          <a:p>
            <a:r>
              <a:rPr lang="en-US" dirty="0"/>
              <a:t>Slide </a:t>
            </a:r>
            <a:r>
              <a:rPr lang="en-US" dirty="0" smtClean="0"/>
              <a:t>8……..preventing double spending</a:t>
            </a:r>
            <a:endParaRPr lang="en-US" dirty="0"/>
          </a:p>
          <a:p>
            <a:r>
              <a:rPr lang="en-US" dirty="0"/>
              <a:t>Slide 9</a:t>
            </a:r>
            <a:r>
              <a:rPr lang="en-US" dirty="0" smtClean="0"/>
              <a:t>…….</a:t>
            </a:r>
            <a:r>
              <a:rPr lang="en-US" dirty="0" err="1" smtClean="0"/>
              <a:t>bitcoin</a:t>
            </a:r>
            <a:r>
              <a:rPr lang="en-US" dirty="0" smtClean="0"/>
              <a:t> network</a:t>
            </a:r>
          </a:p>
          <a:p>
            <a:r>
              <a:rPr lang="en-US" dirty="0" smtClean="0"/>
              <a:t>Slide 10……practical limitation</a:t>
            </a:r>
          </a:p>
          <a:p>
            <a:r>
              <a:rPr lang="en-US" dirty="0" smtClean="0"/>
              <a:t>Slide 11……privacy implication </a:t>
            </a:r>
          </a:p>
          <a:p>
            <a:r>
              <a:rPr lang="en-US" dirty="0" smtClean="0"/>
              <a:t>Slide 12……work cited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4114">
            <a:off x="7322344" y="166510"/>
            <a:ext cx="1544836" cy="154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4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715845" y="572165"/>
            <a:ext cx="6343672" cy="709865"/>
          </a:xfrm>
          <a:ln/>
        </p:spPr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bitcoin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24578" name="Rectangle 2"/>
          <p:cNvSpPr>
            <a:spLocks noGrp="1" noChangeArrowheads="1"/>
          </p:cNvSpPr>
          <p:nvPr>
            <p:ph idx="1"/>
          </p:nvPr>
        </p:nvSpPr>
        <p:spPr>
          <a:xfrm>
            <a:off x="550488" y="2369753"/>
            <a:ext cx="8483203" cy="4018359"/>
          </a:xfrm>
          <a:ln/>
        </p:spPr>
        <p:txBody>
          <a:bodyPr/>
          <a:lstStyle/>
          <a:p>
            <a:r>
              <a:rPr lang="en-US" dirty="0"/>
              <a:t>A </a:t>
            </a:r>
            <a:r>
              <a:rPr lang="en-US" dirty="0" smtClean="0"/>
              <a:t>distributed, decentralized </a:t>
            </a:r>
            <a:r>
              <a:rPr lang="en-US" dirty="0"/>
              <a:t>digital currency system</a:t>
            </a:r>
          </a:p>
          <a:p>
            <a:r>
              <a:rPr lang="en-US" dirty="0"/>
              <a:t>Released by Satoshi </a:t>
            </a:r>
            <a:r>
              <a:rPr lang="en-US" dirty="0" err="1"/>
              <a:t>Nakamoto</a:t>
            </a:r>
            <a:r>
              <a:rPr lang="en-US" dirty="0"/>
              <a:t> 2008 </a:t>
            </a:r>
          </a:p>
          <a:p>
            <a:r>
              <a:rPr lang="en-US" dirty="0" smtClean="0"/>
              <a:t>Effectively </a:t>
            </a:r>
            <a:r>
              <a:rPr lang="en-US" dirty="0"/>
              <a:t>a bank run by an ad hoc network</a:t>
            </a:r>
          </a:p>
          <a:p>
            <a:pPr marL="769718" lvl="1" indent="-457200"/>
            <a:r>
              <a:rPr lang="en-US" dirty="0"/>
              <a:t>Digital checks</a:t>
            </a:r>
          </a:p>
          <a:p>
            <a:pPr marL="769718" lvl="1" indent="-457200"/>
            <a:r>
              <a:rPr lang="en-US" dirty="0"/>
              <a:t>A distributed transaction log 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55886">
            <a:off x="7322344" y="166510"/>
            <a:ext cx="1544836" cy="154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27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Size of the </a:t>
            </a:r>
            <a:r>
              <a:rPr lang="en-US" altLang="ko-KR" dirty="0" err="1" smtClean="0"/>
              <a:t>Bitcoin</a:t>
            </a:r>
            <a:r>
              <a:rPr lang="en-US" altLang="ko-KR" dirty="0" smtClean="0"/>
              <a:t> </a:t>
            </a:r>
            <a:r>
              <a:rPr lang="en-US" altLang="ko-KR" dirty="0" smtClean="0"/>
              <a:t>Economy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Number </a:t>
            </a:r>
            <a:r>
              <a:rPr lang="en-US" altLang="ko-KR" dirty="0"/>
              <a:t>of </a:t>
            </a:r>
            <a:r>
              <a:rPr lang="en-US" altLang="ko-KR" dirty="0" err="1"/>
              <a:t>BitCoins</a:t>
            </a:r>
            <a:r>
              <a:rPr lang="en-US" altLang="ko-KR" dirty="0"/>
              <a:t> in circulation 11.8 million (December 2013)</a:t>
            </a:r>
          </a:p>
          <a:p>
            <a:r>
              <a:rPr lang="en-US" altLang="ko-KR" dirty="0"/>
              <a:t>Total number of </a:t>
            </a:r>
            <a:r>
              <a:rPr lang="en-US" altLang="ko-KR" dirty="0" err="1"/>
              <a:t>BitCoins</a:t>
            </a:r>
            <a:r>
              <a:rPr lang="en-US" altLang="ko-KR" dirty="0"/>
              <a:t> generated cannot exceed 21 million</a:t>
            </a:r>
          </a:p>
          <a:p>
            <a:r>
              <a:rPr lang="en-US" altLang="ko-KR" dirty="0"/>
              <a:t>Average price of a </a:t>
            </a:r>
            <a:r>
              <a:rPr lang="en-US" altLang="ko-KR" dirty="0" err="1" smtClean="0"/>
              <a:t>Bitcoin</a:t>
            </a:r>
            <a:r>
              <a:rPr lang="en-US" altLang="ko-KR" dirty="0" smtClean="0"/>
              <a:t>: </a:t>
            </a:r>
            <a:r>
              <a:rPr lang="en-US" altLang="ko-KR" dirty="0"/>
              <a:t>around </a:t>
            </a:r>
            <a:r>
              <a:rPr lang="en-US" altLang="ko-KR" dirty="0" smtClean="0"/>
              <a:t>$300</a:t>
            </a:r>
          </a:p>
          <a:p>
            <a:pPr marL="594360" lvl="2" indent="-320040">
              <a:spcBef>
                <a:spcPts val="700"/>
              </a:spcBef>
              <a:buSzPct val="60000"/>
              <a:buFont typeface="Wingdings"/>
              <a:buChar char=""/>
            </a:pPr>
            <a:r>
              <a:rPr lang="en-US" altLang="ko-KR" dirty="0" smtClean="0"/>
              <a:t>Price has been unstable.</a:t>
            </a:r>
            <a:endParaRPr lang="en-US" altLang="ko-KR" dirty="0"/>
          </a:p>
          <a:p>
            <a:r>
              <a:rPr lang="en-US" altLang="ko-KR" dirty="0"/>
              <a:t>Total balances held in BTC 1B$ compared with 1,200B$ circulating in USD.</a:t>
            </a:r>
          </a:p>
          <a:p>
            <a:r>
              <a:rPr lang="en-US" altLang="ko-KR" dirty="0"/>
              <a:t>30 Transactions per min. (Visa transaction 200,000 per minute.)</a:t>
            </a:r>
          </a:p>
          <a:p>
            <a:endParaRPr lang="ko-KR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4114">
            <a:off x="7322344" y="166510"/>
            <a:ext cx="1544836" cy="154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755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BitCoin</a:t>
            </a:r>
            <a:r>
              <a:rPr lang="en-US" altLang="ko-KR" dirty="0" smtClean="0"/>
              <a:t>: Challenges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Creation of a virtual coin/note</a:t>
            </a:r>
          </a:p>
          <a:p>
            <a:pPr lvl="1"/>
            <a:r>
              <a:rPr lang="en-US" altLang="ko-KR" dirty="0" smtClean="0"/>
              <a:t>How is it created in the first place?</a:t>
            </a:r>
          </a:p>
          <a:p>
            <a:pPr lvl="1"/>
            <a:r>
              <a:rPr lang="en-US" altLang="ko-KR" dirty="0" smtClean="0"/>
              <a:t>How do you prevent inflation? (What prevents anyone from creating lots of coins?)</a:t>
            </a:r>
          </a:p>
          <a:p>
            <a:r>
              <a:rPr lang="en-US" altLang="ko-KR" dirty="0" smtClean="0"/>
              <a:t>Validation</a:t>
            </a:r>
          </a:p>
          <a:p>
            <a:pPr lvl="1"/>
            <a:r>
              <a:rPr lang="en-US" altLang="ko-KR" dirty="0" smtClean="0"/>
              <a:t>Is the coin legit? (proof-of-work)</a:t>
            </a:r>
          </a:p>
          <a:p>
            <a:pPr lvl="1"/>
            <a:r>
              <a:rPr lang="en-US" altLang="ko-KR" dirty="0" smtClean="0"/>
              <a:t>How do you prevent a coin from double-spending?</a:t>
            </a:r>
          </a:p>
          <a:p>
            <a:r>
              <a:rPr lang="en-US" altLang="ko-KR" dirty="0"/>
              <a:t>Buyer and Seller protection in online transactions</a:t>
            </a:r>
          </a:p>
          <a:p>
            <a:pPr lvl="1"/>
            <a:r>
              <a:rPr lang="en-US" altLang="ko-KR" dirty="0"/>
              <a:t>Buyer pays, but the seller doesn’t </a:t>
            </a:r>
            <a:r>
              <a:rPr lang="en-US" altLang="ko-KR" dirty="0" smtClean="0"/>
              <a:t>deliver</a:t>
            </a:r>
            <a:endParaRPr lang="en-US" altLang="ko-KR" dirty="0">
              <a:sym typeface="Wingdings" panose="05000000000000000000" pitchFamily="2" charset="2"/>
            </a:endParaRPr>
          </a:p>
          <a:p>
            <a:pPr lvl="1"/>
            <a:r>
              <a:rPr lang="en-US" altLang="ko-KR" dirty="0">
                <a:sym typeface="Wingdings" panose="05000000000000000000" pitchFamily="2" charset="2"/>
              </a:rPr>
              <a:t>Seller delivers, buyer pays, but the buyer makes a claim. </a:t>
            </a:r>
            <a:endParaRPr lang="en-US" altLang="ko-KR" dirty="0" smtClean="0"/>
          </a:p>
          <a:p>
            <a:r>
              <a:rPr lang="en-US" altLang="ko-KR" dirty="0" smtClean="0"/>
              <a:t>Trust on third-parties</a:t>
            </a:r>
          </a:p>
          <a:p>
            <a:pPr lvl="1"/>
            <a:r>
              <a:rPr lang="en-US" altLang="ko-KR" dirty="0" smtClean="0"/>
              <a:t>Rely on proof instead of trust</a:t>
            </a:r>
          </a:p>
          <a:p>
            <a:pPr lvl="1"/>
            <a:r>
              <a:rPr lang="en-US" altLang="ko-KR" dirty="0" smtClean="0"/>
              <a:t>Verifiable by everyone</a:t>
            </a:r>
          </a:p>
          <a:p>
            <a:pPr lvl="1"/>
            <a:r>
              <a:rPr lang="en-US" altLang="ko-KR" dirty="0" smtClean="0"/>
              <a:t>No central bank or clearing house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4114">
            <a:off x="7322344" y="166510"/>
            <a:ext cx="1544836" cy="154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51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Security in </a:t>
            </a:r>
            <a:r>
              <a:rPr lang="en-US" altLang="ko-KR" dirty="0" err="1"/>
              <a:t>Bitcoin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Authentication </a:t>
            </a:r>
            <a:r>
              <a:rPr lang="en-US" altLang="ko-KR" dirty="0" smtClean="0">
                <a:sym typeface="Wingdings" panose="05000000000000000000" pitchFamily="2" charset="2"/>
              </a:rPr>
              <a:t> Public Key Crypto: Digital Signatures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Am I paying the right person? </a:t>
            </a:r>
            <a:r>
              <a:rPr lang="en-US" altLang="ko-KR" dirty="0"/>
              <a:t>Not some other impersonator? </a:t>
            </a:r>
            <a:endParaRPr lang="en-US" altLang="ko-KR" dirty="0" smtClean="0"/>
          </a:p>
          <a:p>
            <a:r>
              <a:rPr lang="en-US" altLang="ko-KR" dirty="0" smtClean="0"/>
              <a:t>Integrity </a:t>
            </a:r>
            <a:r>
              <a:rPr lang="en-US" altLang="ko-KR" dirty="0" smtClean="0">
                <a:sym typeface="Wingdings" panose="05000000000000000000" pitchFamily="2" charset="2"/>
              </a:rPr>
              <a:t>  </a:t>
            </a:r>
            <a:r>
              <a:rPr lang="en-US" altLang="ko-KR" dirty="0">
                <a:sym typeface="Wingdings" panose="05000000000000000000" pitchFamily="2" charset="2"/>
              </a:rPr>
              <a:t>Digital </a:t>
            </a:r>
            <a:r>
              <a:rPr lang="en-US" altLang="ko-KR" dirty="0" smtClean="0">
                <a:sym typeface="Wingdings" panose="05000000000000000000" pitchFamily="2" charset="2"/>
              </a:rPr>
              <a:t>Signatures and Cryptographic Hash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Is the coin double-spent? </a:t>
            </a:r>
          </a:p>
          <a:p>
            <a:pPr lvl="1"/>
            <a:r>
              <a:rPr lang="en-US" altLang="ko-KR" dirty="0" smtClean="0"/>
              <a:t>Can an attacker reverse or change transactions</a:t>
            </a:r>
            <a:r>
              <a:rPr lang="en-US" altLang="ko-KR" dirty="0"/>
              <a:t>?</a:t>
            </a:r>
            <a:endParaRPr lang="en-US" altLang="ko-KR" dirty="0" smtClean="0"/>
          </a:p>
          <a:p>
            <a:r>
              <a:rPr lang="en-US" altLang="ko-KR" dirty="0" smtClean="0"/>
              <a:t>Availability</a:t>
            </a:r>
            <a:r>
              <a:rPr lang="en-US" altLang="ko-KR" dirty="0">
                <a:sym typeface="Wingdings" panose="05000000000000000000" pitchFamily="2" charset="2"/>
              </a:rPr>
              <a:t>  </a:t>
            </a:r>
            <a:r>
              <a:rPr lang="en-US" altLang="ko-KR" dirty="0" smtClean="0">
                <a:sym typeface="Wingdings" panose="05000000000000000000" pitchFamily="2" charset="2"/>
              </a:rPr>
              <a:t>Broadcast messages to the P2P network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Can I make a transaction anytime I want?</a:t>
            </a:r>
          </a:p>
          <a:p>
            <a:r>
              <a:rPr lang="en-US" altLang="ko-KR" dirty="0" smtClean="0"/>
              <a:t>Confidentiality</a:t>
            </a:r>
            <a:r>
              <a:rPr lang="en-US" altLang="ko-KR" dirty="0">
                <a:sym typeface="Wingdings" panose="05000000000000000000" pitchFamily="2" charset="2"/>
              </a:rPr>
              <a:t>  </a:t>
            </a:r>
            <a:r>
              <a:rPr lang="en-US" altLang="ko-KR" dirty="0" err="1" smtClean="0">
                <a:sym typeface="Wingdings" panose="05000000000000000000" pitchFamily="2" charset="2"/>
              </a:rPr>
              <a:t>Pseudonymity</a:t>
            </a:r>
            <a:endParaRPr lang="en-US" altLang="ko-KR" dirty="0"/>
          </a:p>
          <a:p>
            <a:pPr lvl="1"/>
            <a:r>
              <a:rPr lang="en-US" altLang="ko-KR" dirty="0"/>
              <a:t>Are my transactions private? Anonymous? 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4114">
            <a:off x="7322344" y="180158"/>
            <a:ext cx="1544836" cy="154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50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Back to </a:t>
            </a:r>
            <a:r>
              <a:rPr lang="en-US" altLang="ko-KR" dirty="0" err="1" smtClean="0"/>
              <a:t>BitCoin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Validation</a:t>
            </a:r>
            <a:endParaRPr lang="en-US" altLang="ko-KR" dirty="0"/>
          </a:p>
          <a:p>
            <a:r>
              <a:rPr lang="en-US" altLang="ko-KR" dirty="0" smtClean="0"/>
              <a:t>Creation </a:t>
            </a:r>
            <a:r>
              <a:rPr lang="en-US" altLang="ko-KR" dirty="0"/>
              <a:t>of a virtual coin/note</a:t>
            </a:r>
          </a:p>
          <a:p>
            <a:pPr lvl="2"/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4114">
            <a:off x="7322344" y="166510"/>
            <a:ext cx="1544836" cy="154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65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olidFill>
                  <a:srgbClr val="000000"/>
                </a:solidFill>
              </a:rPr>
              <a:t>Preventing Double-spending</a:t>
            </a:r>
            <a:endParaRPr lang="ko-KR" altLang="en-US" dirty="0">
              <a:solidFill>
                <a:srgbClr val="00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only way is to be aware of all transactions.</a:t>
            </a:r>
          </a:p>
          <a:p>
            <a:r>
              <a:rPr lang="en-US" altLang="ko-KR" dirty="0" smtClean="0"/>
              <a:t>Each node (miner) verifies that this is the first spending of the </a:t>
            </a:r>
            <a:r>
              <a:rPr lang="en-US" altLang="ko-KR" dirty="0" err="1" smtClean="0"/>
              <a:t>Bitcoin</a:t>
            </a:r>
            <a:r>
              <a:rPr lang="en-US" altLang="ko-KR" dirty="0" smtClean="0"/>
              <a:t> by the payer.</a:t>
            </a:r>
          </a:p>
          <a:p>
            <a:r>
              <a:rPr lang="en-US" altLang="ko-KR" dirty="0" smtClean="0"/>
              <a:t>Only when it is verified it generates the proof-of-work and attach it to the current chain. </a:t>
            </a:r>
            <a:endParaRPr lang="ko-KR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4114">
            <a:off x="7322344" y="166510"/>
            <a:ext cx="1544836" cy="154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341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Bitcoin</a:t>
            </a:r>
            <a:r>
              <a:rPr lang="en-US" altLang="ko-KR" dirty="0" smtClean="0"/>
              <a:t> Network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Each P2P node runs the following algorithm:</a:t>
            </a:r>
          </a:p>
          <a:p>
            <a:pPr lvl="1"/>
            <a:r>
              <a:rPr lang="en-US" altLang="ko-KR" dirty="0" smtClean="0"/>
              <a:t>New transactions are broadcast to all nodes.</a:t>
            </a:r>
          </a:p>
          <a:p>
            <a:pPr lvl="1"/>
            <a:r>
              <a:rPr lang="en-US" altLang="ko-KR" dirty="0" smtClean="0"/>
              <a:t>Each node (miners) collects new transactions into a block.</a:t>
            </a:r>
          </a:p>
          <a:p>
            <a:pPr lvl="1"/>
            <a:r>
              <a:rPr lang="en-US" altLang="ko-KR" dirty="0" smtClean="0"/>
              <a:t>Each node works on finding a proof-of-work for its block</a:t>
            </a:r>
            <a:r>
              <a:rPr lang="en-US" altLang="ko-KR" dirty="0" smtClean="0"/>
              <a:t>.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When a node finds a proof-of-work, it broadcasts the block to all </a:t>
            </a:r>
            <a:r>
              <a:rPr lang="en-US" altLang="ko-KR" dirty="0" smtClean="0"/>
              <a:t>nodes (</a:t>
            </a:r>
            <a:r>
              <a:rPr lang="en-US" dirty="0" smtClean="0"/>
              <a:t>Crosby 8)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Nodes accept the block only if all transactions in it are valid </a:t>
            </a:r>
            <a:endParaRPr lang="en-US" altLang="ko-KR" dirty="0"/>
          </a:p>
          <a:p>
            <a:pPr lvl="1"/>
            <a:r>
              <a:rPr lang="en-US" altLang="ko-KR" dirty="0" smtClean="0"/>
              <a:t>Nodes </a:t>
            </a:r>
            <a:r>
              <a:rPr lang="en-US" altLang="ko-KR" dirty="0" smtClean="0"/>
              <a:t>express their acceptance by working on creating the next block in the </a:t>
            </a:r>
            <a:r>
              <a:rPr lang="en-US" altLang="ko-KR" dirty="0" smtClean="0"/>
              <a:t>chain</a:t>
            </a:r>
            <a:endParaRPr lang="en-US" altLang="ko-KR" dirty="0" smtClean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4114">
            <a:off x="7322344" y="166510"/>
            <a:ext cx="1544836" cy="154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83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Practical Limitation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At least 10 </a:t>
            </a:r>
            <a:r>
              <a:rPr lang="en-US" altLang="ko-KR" dirty="0" err="1" smtClean="0"/>
              <a:t>mins</a:t>
            </a:r>
            <a:r>
              <a:rPr lang="en-US" altLang="ko-KR" dirty="0" smtClean="0"/>
              <a:t> to verify a transaction.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4114">
            <a:off x="7322344" y="166510"/>
            <a:ext cx="1544836" cy="154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063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Privacy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anonymity, </a:t>
            </a:r>
            <a:r>
              <a:rPr lang="en-US" dirty="0"/>
              <a:t>only </a:t>
            </a:r>
            <a:r>
              <a:rPr lang="en-US" dirty="0" err="1" smtClean="0"/>
              <a:t>pseudonymity</a:t>
            </a:r>
            <a:endParaRPr lang="en-US" dirty="0"/>
          </a:p>
          <a:p>
            <a:r>
              <a:rPr lang="en-US" dirty="0" smtClean="0"/>
              <a:t>All transactions remain on the block chain– indefinitely! </a:t>
            </a:r>
          </a:p>
          <a:p>
            <a:r>
              <a:rPr lang="en-US" dirty="0" smtClean="0"/>
              <a:t>Retroactive data mining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4114">
            <a:off x="7322344" y="180158"/>
            <a:ext cx="1544836" cy="154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36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cited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174465"/>
            <a:ext cx="6091396" cy="5362813"/>
          </a:xfrm>
        </p:spPr>
        <p:txBody>
          <a:bodyPr>
            <a:normAutofit/>
          </a:bodyPr>
          <a:lstStyle/>
          <a:p>
            <a:r>
              <a:rPr lang="en-US" dirty="0"/>
              <a:t>Crosby, Michael, et al. "</a:t>
            </a:r>
            <a:r>
              <a:rPr lang="en-US" dirty="0" err="1"/>
              <a:t>Blockchain</a:t>
            </a:r>
            <a:r>
              <a:rPr lang="en-US" dirty="0"/>
              <a:t> technology: Beyond </a:t>
            </a:r>
            <a:r>
              <a:rPr lang="en-US" dirty="0" err="1"/>
              <a:t>bitcoin</a:t>
            </a:r>
            <a:r>
              <a:rPr lang="en-US" dirty="0"/>
              <a:t>." </a:t>
            </a:r>
            <a:r>
              <a:rPr lang="en-US" i="1" dirty="0"/>
              <a:t>Applied Innovation</a:t>
            </a:r>
            <a:r>
              <a:rPr lang="en-US" dirty="0"/>
              <a:t> 2 ,2016.pp. 6-10.</a:t>
            </a:r>
          </a:p>
          <a:p>
            <a:r>
              <a:rPr lang="en-US" dirty="0" err="1"/>
              <a:t>Mazor</a:t>
            </a:r>
            <a:r>
              <a:rPr lang="en-US" dirty="0"/>
              <a:t>, </a:t>
            </a:r>
            <a:r>
              <a:rPr lang="en-US" dirty="0" err="1"/>
              <a:t>Hadar</a:t>
            </a:r>
            <a:r>
              <a:rPr lang="en-US" dirty="0"/>
              <a:t>. Can </a:t>
            </a:r>
            <a:r>
              <a:rPr lang="en-US" dirty="0" err="1"/>
              <a:t>Blockchain</a:t>
            </a:r>
            <a:r>
              <a:rPr lang="en-US" dirty="0"/>
              <a:t> Technology Solve Copyright Attribution Challenges of Digital Work? 2018. Accessed on 20th June 2018 from, </a:t>
            </a:r>
            <a:r>
              <a:rPr lang="en-US" b="1" dirty="0"/>
              <a:t>http:// www.ipwatchdog.com/2018/02/02/blockchain-technology-solve- copyright-attribution-digital-work/id=93161</a:t>
            </a:r>
            <a:r>
              <a:rPr lang="en-US" dirty="0"/>
              <a:t>/</a:t>
            </a:r>
          </a:p>
          <a:p>
            <a:r>
              <a:rPr lang="en-US" dirty="0" err="1"/>
              <a:t>Noizat</a:t>
            </a:r>
            <a:r>
              <a:rPr lang="en-US" dirty="0"/>
              <a:t>, Pierre. "</a:t>
            </a:r>
            <a:r>
              <a:rPr lang="en-US" dirty="0" err="1"/>
              <a:t>Blockchain</a:t>
            </a:r>
            <a:r>
              <a:rPr lang="en-US" dirty="0"/>
              <a:t> electronic vote." </a:t>
            </a:r>
            <a:r>
              <a:rPr lang="en-US" i="1" dirty="0"/>
              <a:t>Handbook of digital currency</a:t>
            </a:r>
            <a:r>
              <a:rPr lang="en-US" dirty="0"/>
              <a:t>. 2015. 453-461.</a:t>
            </a:r>
          </a:p>
          <a:p>
            <a:r>
              <a:rPr lang="en-US" dirty="0"/>
              <a:t>You Tube Links</a:t>
            </a:r>
          </a:p>
          <a:p>
            <a:r>
              <a:rPr lang="en-US" dirty="0">
                <a:hlinkClick r:id="rId2"/>
              </a:rPr>
              <a:t>https://www.youtube.com/watch?v=jKYhLpHJv8U</a:t>
            </a:r>
            <a:endParaRPr lang="en-US" dirty="0"/>
          </a:p>
          <a:p>
            <a:r>
              <a:rPr lang="en-US" dirty="0">
                <a:hlinkClick r:id="rId3"/>
              </a:rPr>
              <a:t>https://www.youtube.com/watch?v=qOVAbKKSH10</a:t>
            </a:r>
            <a:endParaRPr lang="en-US" dirty="0"/>
          </a:p>
          <a:p>
            <a:r>
              <a:rPr lang="en-US" dirty="0">
                <a:hlinkClick r:id="rId4"/>
              </a:rPr>
              <a:t>https://www.bloomberg.com/news/articles/2019-11-12/blockchain-is-dead-crypto- geeks-debate-merits-of-once-dear-tech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3735-DF36-BA4D-8B7B-6E770590AE69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4114">
            <a:off x="7322344" y="166510"/>
            <a:ext cx="1544836" cy="154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72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4937</TotalTime>
  <Words>752</Words>
  <Application>Microsoft Office PowerPoint</Application>
  <PresentationFormat>On-screen Show (4:3)</PresentationFormat>
  <Paragraphs>100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맑은 고딕</vt:lpstr>
      <vt:lpstr>Arial</vt:lpstr>
      <vt:lpstr>Calibri</vt:lpstr>
      <vt:lpstr>HY그래픽M</vt:lpstr>
      <vt:lpstr>ＭＳ Ｐゴシック</vt:lpstr>
      <vt:lpstr>Times New Roman</vt:lpstr>
      <vt:lpstr>Trebuchet MS</vt:lpstr>
      <vt:lpstr>Wingdings</vt:lpstr>
      <vt:lpstr>Wingdings 3</vt:lpstr>
      <vt:lpstr>Facet</vt:lpstr>
      <vt:lpstr>Bitcoin And Cryptocurrency Technology</vt:lpstr>
      <vt:lpstr>Table of contents</vt:lpstr>
      <vt:lpstr>What is bitcoin?</vt:lpstr>
      <vt:lpstr>Size of the Bitcoin Economy</vt:lpstr>
      <vt:lpstr>BitCoin: Challenges</vt:lpstr>
      <vt:lpstr>Security in Bitcoin</vt:lpstr>
      <vt:lpstr>Back to BitCoin</vt:lpstr>
      <vt:lpstr>Preventing Double-spending</vt:lpstr>
      <vt:lpstr>Bitcoin Network</vt:lpstr>
      <vt:lpstr>Practical Limitation</vt:lpstr>
      <vt:lpstr>Privacy Implications</vt:lpstr>
      <vt:lpstr>Work cited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</dc:creator>
  <cp:lastModifiedBy>Microsoft</cp:lastModifiedBy>
  <cp:revision>141</cp:revision>
  <dcterms:created xsi:type="dcterms:W3CDTF">2014-09-04T22:08:14Z</dcterms:created>
  <dcterms:modified xsi:type="dcterms:W3CDTF">2019-11-16T09:50:12Z</dcterms:modified>
</cp:coreProperties>
</file>