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81633" autoAdjust="0"/>
  </p:normalViewPr>
  <p:slideViewPr>
    <p:cSldViewPr snapToGrid="0">
      <p:cViewPr varScale="1">
        <p:scale>
          <a:sx n="65" d="100"/>
          <a:sy n="65" d="100"/>
        </p:scale>
        <p:origin x="93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759902-09FE-43D8-9887-B52744493DD2}" type="datetimeFigureOut">
              <a:rPr lang="en-US" smtClean="0"/>
              <a:t>4/21/2020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3E0D46-1842-49CA-A0CC-9A6103E833A3}" type="slidenum">
              <a:rPr lang="en-US" smtClean="0"/>
              <a:t>‹#›</a:t>
            </a:fld>
            <a:endParaRPr lang="en-US"/>
          </a:p>
        </p:txBody>
      </p:sp>
    </p:spTree>
    <p:extLst>
      <p:ext uri="{BB962C8B-B14F-4D97-AF65-F5344CB8AC3E}">
        <p14:creationId xmlns:p14="http://schemas.microsoft.com/office/powerpoint/2010/main" val="3627557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Hello,</a:t>
            </a:r>
            <a:r>
              <a:rPr lang="en-US" baseline="0" dirty="0"/>
              <a:t> My name </a:t>
            </a:r>
            <a:r>
              <a:rPr lang="en-US" sz="1200" kern="1200" dirty="0">
                <a:solidFill>
                  <a:schemeClr val="tx1"/>
                </a:solidFill>
                <a:effectLst/>
                <a:latin typeface="+mn-lt"/>
                <a:ea typeface="+mn-ea"/>
                <a:cs typeface="+mn-cs"/>
              </a:rPr>
              <a:t>Ian Ki-</a:t>
            </a:r>
            <a:r>
              <a:rPr lang="en-US" sz="1200" kern="1200" dirty="0" err="1">
                <a:solidFill>
                  <a:schemeClr val="tx1"/>
                </a:solidFill>
                <a:effectLst/>
                <a:latin typeface="+mn-lt"/>
                <a:ea typeface="+mn-ea"/>
                <a:cs typeface="+mn-cs"/>
              </a:rPr>
              <a:t>Hoon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Suh</a:t>
            </a: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Welcome to this presentation of my business plan and financial plan for the intended enterprise.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C3E0D46-1842-49CA-A0CC-9A6103E833A3}" type="slidenum">
              <a:rPr lang="en-US" smtClean="0"/>
              <a:t>1</a:t>
            </a:fld>
            <a:endParaRPr lang="en-US"/>
          </a:p>
        </p:txBody>
      </p:sp>
    </p:spTree>
    <p:extLst>
      <p:ext uri="{BB962C8B-B14F-4D97-AF65-F5344CB8AC3E}">
        <p14:creationId xmlns:p14="http://schemas.microsoft.com/office/powerpoint/2010/main" val="3420954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business will be called Drizzling investment and will be a social enterprise type of business. The main aim of starting the business will be to ensure the continuous availability of clean water to the community members. The name of the enterprise relates to the sound of water, and it was picked because it resonates with the primary objective of the business. In the target community, the lack of water is the main problem, and it affects various aspects of life, like living standards. The idea is mainly a social enterprise, but profitability will also be factored to make the business sustainable.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2</a:t>
            </a:fld>
            <a:endParaRPr lang="en-US"/>
          </a:p>
        </p:txBody>
      </p:sp>
    </p:spTree>
    <p:extLst>
      <p:ext uri="{BB962C8B-B14F-4D97-AF65-F5344CB8AC3E}">
        <p14:creationId xmlns:p14="http://schemas.microsoft.com/office/powerpoint/2010/main" val="1837033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business</a:t>
            </a:r>
            <a:r>
              <a:rPr lang="en-US" baseline="0" dirty="0"/>
              <a:t> will mainly concentrate in purification of water. </a:t>
            </a:r>
            <a:r>
              <a:rPr lang="en-US" baseline="0" dirty="0" smtClean="0"/>
              <a:t>The process is technical because there are a mixture of chemicals that involved. There are particular measurements of chemicals that are supposed to be mixed with the water to make it consumable. If the measurements are not adhered to the water becomes acidic and once consumed by the target population then there will be cases of infection. Additionally</a:t>
            </a:r>
            <a:r>
              <a:rPr lang="en-US" baseline="0" dirty="0"/>
              <a:t>, the business will also be distributing the purified drinking water to the </a:t>
            </a:r>
            <a:r>
              <a:rPr lang="en-US" baseline="0" dirty="0" smtClean="0"/>
              <a:t>different parts </a:t>
            </a:r>
            <a:r>
              <a:rPr lang="en-US" baseline="0" dirty="0"/>
              <a:t>of the target market. </a:t>
            </a:r>
            <a:r>
              <a:rPr lang="en-US" baseline="0" dirty="0" smtClean="0"/>
              <a:t>This cost will be covered by the profits that the business gets from all its revenue streams. However, it is anticipated that the price will be low</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3</a:t>
            </a:fld>
            <a:endParaRPr lang="en-US"/>
          </a:p>
        </p:txBody>
      </p:sp>
    </p:spTree>
    <p:extLst>
      <p:ext uri="{BB962C8B-B14F-4D97-AF65-F5344CB8AC3E}">
        <p14:creationId xmlns:p14="http://schemas.microsoft.com/office/powerpoint/2010/main" val="1659420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business majorly targets to sell the purified water to institutions including schools and healthcare facilities. </a:t>
            </a:r>
            <a:r>
              <a:rPr lang="en-US" baseline="0" dirty="0" smtClean="0"/>
              <a:t>These facilities have majority of the people that need the product on a daily basis and hence they present a viable market. Additionally</a:t>
            </a:r>
            <a:r>
              <a:rPr lang="en-US" baseline="0" dirty="0"/>
              <a:t>, the business also intends to sell the purified water to public and private offices and also to the local community. </a:t>
            </a:r>
            <a:r>
              <a:rPr lang="en-US" baseline="0" dirty="0" smtClean="0"/>
              <a:t>Public offices include government facilities that give people essential services hence they have a huge customer flow that can increase the demand of the product.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4</a:t>
            </a:fld>
            <a:endParaRPr lang="en-US"/>
          </a:p>
        </p:txBody>
      </p:sp>
    </p:spTree>
    <p:extLst>
      <p:ext uri="{BB962C8B-B14F-4D97-AF65-F5344CB8AC3E}">
        <p14:creationId xmlns:p14="http://schemas.microsoft.com/office/powerpoint/2010/main" val="3791624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business</a:t>
            </a:r>
            <a:r>
              <a:rPr lang="en-US" baseline="0" dirty="0"/>
              <a:t> will be purifying clean water that will be sourced from the nearby clean water bodies. </a:t>
            </a:r>
            <a:r>
              <a:rPr lang="en-US" baseline="0" dirty="0" smtClean="0"/>
              <a:t>There are two rivers in the local area, although one of them has impurities, it is under reclamation to ensure that it is consumable by the communities around. There are two purification centers that water companies get clean water from before they supply to their markets. Additionally</a:t>
            </a:r>
            <a:r>
              <a:rPr lang="en-US" baseline="0" dirty="0"/>
              <a:t>, the business will also seek to get water that is collected from rooftops for purification also. </a:t>
            </a:r>
            <a:r>
              <a:rPr lang="en-US" baseline="0" dirty="0" smtClean="0"/>
              <a:t>Purifications increases the shelf life of the water and also kills viruses that causes infections.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5</a:t>
            </a:fld>
            <a:endParaRPr lang="en-US"/>
          </a:p>
        </p:txBody>
      </p:sp>
    </p:spTree>
    <p:extLst>
      <p:ext uri="{BB962C8B-B14F-4D97-AF65-F5344CB8AC3E}">
        <p14:creationId xmlns:p14="http://schemas.microsoft.com/office/powerpoint/2010/main" val="2308644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enterprise will continuously be maintaining a strong capital base. </a:t>
            </a:r>
            <a:r>
              <a:rPr lang="en-US" baseline="0" dirty="0" smtClean="0"/>
              <a:t>There is a large number of investors that have show interest in the business idea and have promised to support all the processes. Non-governmental organizations have also promised to distribute the product through their supply chains. The </a:t>
            </a:r>
            <a:r>
              <a:rPr lang="en-US" baseline="0" dirty="0"/>
              <a:t>entire management team of the business will be aggressive and remain focused on the business goal. </a:t>
            </a:r>
            <a:r>
              <a:rPr lang="en-US" baseline="0" dirty="0" smtClean="0"/>
              <a:t>The management team will be selected by a professional human resource team to ensure a positive mentality is maintained. Additionally</a:t>
            </a:r>
            <a:r>
              <a:rPr lang="en-US" baseline="0" dirty="0"/>
              <a:t>, the enterprise prides itself on a unique and robust strategy for marketing.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6</a:t>
            </a:fld>
            <a:endParaRPr lang="en-US"/>
          </a:p>
        </p:txBody>
      </p:sp>
    </p:spTree>
    <p:extLst>
      <p:ext uri="{BB962C8B-B14F-4D97-AF65-F5344CB8AC3E}">
        <p14:creationId xmlns:p14="http://schemas.microsoft.com/office/powerpoint/2010/main" val="1441558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employees that the enterprise will hire will have robust</a:t>
            </a:r>
            <a:r>
              <a:rPr lang="en-US" baseline="0" dirty="0"/>
              <a:t> experience in purification and distribution but lack experience in social entrepreneurship</a:t>
            </a:r>
            <a:r>
              <a:rPr lang="en-US" baseline="0" dirty="0" smtClean="0"/>
              <a:t>. In their previous jobs they focused on profitability purely yet this enterprise focuses on improving livelihoods of the communities without prioritizing profits. </a:t>
            </a:r>
            <a:r>
              <a:rPr lang="en-US" baseline="0" dirty="0"/>
              <a:t>The enterprise is a capital intensive venture hence needs reliable financial back-up. </a:t>
            </a:r>
            <a:r>
              <a:rPr lang="en-US" baseline="0" dirty="0" smtClean="0"/>
              <a:t>Without sustainable financial support the business may collapse. Also</a:t>
            </a:r>
            <a:r>
              <a:rPr lang="en-US" baseline="0" dirty="0"/>
              <a:t>, due to humble beginnings, there is low chances of trust among most of the key stakeholders.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7</a:t>
            </a:fld>
            <a:endParaRPr lang="en-US"/>
          </a:p>
        </p:txBody>
      </p:sp>
    </p:spTree>
    <p:extLst>
      <p:ext uri="{BB962C8B-B14F-4D97-AF65-F5344CB8AC3E}">
        <p14:creationId xmlns:p14="http://schemas.microsoft.com/office/powerpoint/2010/main" val="2065350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enterprise will consider having</a:t>
            </a:r>
            <a:r>
              <a:rPr lang="en-US" baseline="0" dirty="0"/>
              <a:t> activists to assist in pushing for activities</a:t>
            </a:r>
            <a:r>
              <a:rPr lang="en-US" baseline="0" dirty="0" smtClean="0"/>
              <a:t>. There is the increase in number of activism groups that agitate for better living standards and provoke the action of national and local governments. Improving water standards and supply will then be promoted by the activists and the product will become popular. </a:t>
            </a:r>
            <a:r>
              <a:rPr lang="en-US" baseline="0" dirty="0"/>
              <a:t>The enterprise will consider its beneficiaries as part of the business implementation. Due to how the project will be community-based, the enterprise will have the opportunity to get valuable donors </a:t>
            </a:r>
            <a:r>
              <a:rPr lang="en-US" baseline="0" dirty="0" smtClean="0"/>
              <a:t>quickly because they focus on the livelihoods of people.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8</a:t>
            </a:fld>
            <a:endParaRPr lang="en-US"/>
          </a:p>
        </p:txBody>
      </p:sp>
    </p:spTree>
    <p:extLst>
      <p:ext uri="{BB962C8B-B14F-4D97-AF65-F5344CB8AC3E}">
        <p14:creationId xmlns:p14="http://schemas.microsoft.com/office/powerpoint/2010/main" val="3639901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a:t>
            </a:r>
            <a:r>
              <a:rPr lang="en-US" baseline="0" dirty="0"/>
              <a:t> of the political environments might affect the enterprise especially on capital acquisition. </a:t>
            </a:r>
            <a:r>
              <a:rPr lang="en-US" baseline="0" dirty="0" smtClean="0"/>
              <a:t>There are lot of political wrangles in the locality and there are political leaders that do not support the idea of social enterprises because they think that they take advantage of the local communities. Additionally</a:t>
            </a:r>
            <a:r>
              <a:rPr lang="en-US" baseline="0" dirty="0"/>
              <a:t>, there are several enterprises with activities in  the areas hence posing threat to the enterprise. </a:t>
            </a:r>
            <a:r>
              <a:rPr lang="en-US" baseline="0" dirty="0" smtClean="0"/>
              <a:t>Their primary focus is also water supply because the commodity is on high demand. Next</a:t>
            </a:r>
            <a:r>
              <a:rPr lang="en-US" baseline="0" dirty="0"/>
              <a:t>, there are some advanced technologies that are necessary but the business cannot acquire as at now.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9</a:t>
            </a:fld>
            <a:endParaRPr lang="en-US"/>
          </a:p>
        </p:txBody>
      </p:sp>
    </p:spTree>
    <p:extLst>
      <p:ext uri="{BB962C8B-B14F-4D97-AF65-F5344CB8AC3E}">
        <p14:creationId xmlns:p14="http://schemas.microsoft.com/office/powerpoint/2010/main" val="3200287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enterprise will have an initial capital of $500,000 that</a:t>
            </a:r>
            <a:r>
              <a:rPr lang="en-US" baseline="0" dirty="0"/>
              <a:t> </a:t>
            </a:r>
            <a:r>
              <a:rPr lang="en-US" dirty="0"/>
              <a:t>is</a:t>
            </a:r>
            <a:r>
              <a:rPr lang="en-US" baseline="0" dirty="0"/>
              <a:t> intended to help the business for the first and second year of investments. </a:t>
            </a:r>
            <a:r>
              <a:rPr lang="en-US" baseline="0" dirty="0" smtClean="0"/>
              <a:t>Various investors have shown interest in  the idea and they expected to raise roughly $400,000. the funds will cover the cost of licenses and permits for the business. The catch in investors is that they expect their money to be paid back plus profits. Additionally</a:t>
            </a:r>
            <a:r>
              <a:rPr lang="en-US" baseline="0" dirty="0"/>
              <a:t>, the enterprise will be aggressive in looking for private donors to donate more capital to the business. </a:t>
            </a:r>
            <a:r>
              <a:rPr lang="en-US" baseline="0" dirty="0" smtClean="0"/>
              <a:t>Donors do not need their monies to be repaid and they reduce the debt burden on the enterprise.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10</a:t>
            </a:fld>
            <a:endParaRPr lang="en-US"/>
          </a:p>
        </p:txBody>
      </p:sp>
    </p:spTree>
    <p:extLst>
      <p:ext uri="{BB962C8B-B14F-4D97-AF65-F5344CB8AC3E}">
        <p14:creationId xmlns:p14="http://schemas.microsoft.com/office/powerpoint/2010/main" val="933316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assumptions</a:t>
            </a:r>
            <a:r>
              <a:rPr lang="en-US" baseline="0" dirty="0"/>
              <a:t> have been made when coming up with the initial financials of the enterprise. First, the enterprise assumes that the economy will be favorable so that all activities are carried out. </a:t>
            </a:r>
            <a:r>
              <a:rPr lang="en-US" baseline="0" dirty="0" smtClean="0"/>
              <a:t>Factors like increased inflation have not been included and once they occur the enterprise will be negatively affected. Additionally</a:t>
            </a:r>
            <a:r>
              <a:rPr lang="en-US" baseline="0" dirty="0"/>
              <a:t>, it assumes that there will be many donors available in the local community. </a:t>
            </a:r>
            <a:r>
              <a:rPr lang="en-US" baseline="0" dirty="0" smtClean="0"/>
              <a:t>Donors will aid in raising the required funds and help in distribution of the product. Lastly</a:t>
            </a:r>
            <a:r>
              <a:rPr lang="en-US" baseline="0" dirty="0"/>
              <a:t>, the enterprise also assumes that the interest rate will be ranging around 10% for the first two tears.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11</a:t>
            </a:fld>
            <a:endParaRPr lang="en-US"/>
          </a:p>
        </p:txBody>
      </p:sp>
    </p:spTree>
    <p:extLst>
      <p:ext uri="{BB962C8B-B14F-4D97-AF65-F5344CB8AC3E}">
        <p14:creationId xmlns:p14="http://schemas.microsoft.com/office/powerpoint/2010/main" val="913536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a:t>
            </a:r>
            <a:r>
              <a:rPr lang="en-US" baseline="0" dirty="0"/>
              <a:t> it’s a start up business, the enterprise projects to incur several expenditures including rent, utilities, employees’ salaries, training, taxes, and marketing. </a:t>
            </a:r>
            <a:r>
              <a:rPr lang="en-US" baseline="0" dirty="0" smtClean="0"/>
              <a:t>All these expenditures are primary in business organization for it to thrive. Ignoring them will negatively affect the growth of the enterprise and it may fail offer sustainable products and services to the target market. More </a:t>
            </a:r>
            <a:r>
              <a:rPr lang="en-US" baseline="0" dirty="0"/>
              <a:t>capital will be allocated to the marketing department to ease the process of looking for new </a:t>
            </a:r>
            <a:r>
              <a:rPr lang="en-US" baseline="0" dirty="0" smtClean="0"/>
              <a:t>business partners and customers. Once these two are found and retained the market for the product grows exponentially.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12</a:t>
            </a:fld>
            <a:endParaRPr lang="en-US"/>
          </a:p>
        </p:txBody>
      </p:sp>
    </p:spTree>
    <p:extLst>
      <p:ext uri="{BB962C8B-B14F-4D97-AF65-F5344CB8AC3E}">
        <p14:creationId xmlns:p14="http://schemas.microsoft.com/office/powerpoint/2010/main" val="3790100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For the first two years, the depreciation cost is predicted to be low to the extend of being insignificant. </a:t>
            </a:r>
            <a:r>
              <a:rPr lang="en-US" dirty="0" smtClean="0"/>
              <a:t>There are machinery</a:t>
            </a:r>
            <a:r>
              <a:rPr lang="en-US" baseline="0" dirty="0" smtClean="0"/>
              <a:t> to be bought at the start of the enterprise. They include the office equipment and distilling products. These products depreciate after about five years. At that point is when the enterprise may think of replacing or repairing them. Initially, in the first two years, the replacement or repair cost may be high and negatively affect the financial performance of the company. However, after four years the enterprise will be thriving and the costs will not be high. </a:t>
            </a:r>
            <a:endParaRPr lang="en-US" dirty="0"/>
          </a:p>
          <a:p>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13</a:t>
            </a:fld>
            <a:endParaRPr lang="en-US"/>
          </a:p>
        </p:txBody>
      </p:sp>
    </p:spTree>
    <p:extLst>
      <p:ext uri="{BB962C8B-B14F-4D97-AF65-F5344CB8AC3E}">
        <p14:creationId xmlns:p14="http://schemas.microsoft.com/office/powerpoint/2010/main" val="33437601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a:t>
            </a:r>
            <a:r>
              <a:rPr lang="en-US" baseline="0" dirty="0"/>
              <a:t> the enterprise will serve the local community, there is need to involve the community members in the process of implementation. </a:t>
            </a:r>
            <a:r>
              <a:rPr lang="en-US" baseline="0" dirty="0" smtClean="0"/>
              <a:t>Once the local people are involved, they will be loyal to the product because it supports their economic growth and their livelihoods. The </a:t>
            </a:r>
            <a:r>
              <a:rPr lang="en-US" baseline="0" dirty="0"/>
              <a:t>enterprise targets the youths will the community to be the first source of labor </a:t>
            </a:r>
            <a:r>
              <a:rPr lang="en-US" baseline="0" dirty="0" smtClean="0"/>
              <a:t>force because they are energetic than the elderly population. The number of youths is higher than the rest of age brackets and once they feel prioritized, the product will become popular among them. Local labor is also cheap than imported labor and the enterprise can save production costs.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14</a:t>
            </a:fld>
            <a:endParaRPr lang="en-US"/>
          </a:p>
        </p:txBody>
      </p:sp>
    </p:spTree>
    <p:extLst>
      <p:ext uri="{BB962C8B-B14F-4D97-AF65-F5344CB8AC3E}">
        <p14:creationId xmlns:p14="http://schemas.microsoft.com/office/powerpoint/2010/main" val="2777545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market will be divided into three major segments</a:t>
            </a:r>
            <a:r>
              <a:rPr lang="en-US" baseline="0" dirty="0"/>
              <a:t> that is aged population, wholesalers and retailers. The aged population will have their bottled water delivered physically to their locations. </a:t>
            </a:r>
            <a:r>
              <a:rPr lang="en-US" baseline="0" dirty="0" smtClean="0"/>
              <a:t>The delivery will be done to their houses to ensure that there is order in the process. The </a:t>
            </a:r>
            <a:r>
              <a:rPr lang="en-US" baseline="0" dirty="0"/>
              <a:t>wholesalers will either have their orders delivered or visit the enterprise to collect their order. The enterprise will deliver bottled water to the local retailers. </a:t>
            </a:r>
            <a:r>
              <a:rPr lang="en-US" baseline="0" dirty="0" smtClean="0"/>
              <a:t>Some orders will be sent directly to the enterprise and they will be delivered to the local community centers while some will be delivered through the distribution channels.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15</a:t>
            </a:fld>
            <a:endParaRPr lang="en-US"/>
          </a:p>
        </p:txBody>
      </p:sp>
    </p:spTree>
    <p:extLst>
      <p:ext uri="{BB962C8B-B14F-4D97-AF65-F5344CB8AC3E}">
        <p14:creationId xmlns:p14="http://schemas.microsoft.com/office/powerpoint/2010/main" val="706832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first</a:t>
            </a:r>
            <a:r>
              <a:rPr lang="en-US" baseline="0" dirty="0"/>
              <a:t> two years of operation, the business will much depend on external </a:t>
            </a:r>
            <a:r>
              <a:rPr lang="en-US" baseline="0" dirty="0" smtClean="0"/>
              <a:t>funding, these are mainly investors and donors. A company has to operational before it receives any funds from government institutions and that is why the company has not factored the government as a financier. </a:t>
            </a:r>
            <a:r>
              <a:rPr lang="en-US" baseline="0" dirty="0"/>
              <a:t>The community members will be persuaded to become </a:t>
            </a:r>
            <a:r>
              <a:rPr lang="en-US" baseline="0" dirty="0" smtClean="0"/>
              <a:t>stakeholders and they will primarily give labor to the organization. </a:t>
            </a:r>
            <a:r>
              <a:rPr lang="en-US" baseline="0" dirty="0"/>
              <a:t>The stakeholders will be required to re-subscribe annually to ensure continuous funding. </a:t>
            </a:r>
            <a:r>
              <a:rPr lang="en-US" baseline="0" dirty="0" smtClean="0"/>
              <a:t>Through this model the enterprise can fund its primary activities.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16</a:t>
            </a:fld>
            <a:endParaRPr lang="en-US"/>
          </a:p>
        </p:txBody>
      </p:sp>
    </p:spTree>
    <p:extLst>
      <p:ext uri="{BB962C8B-B14F-4D97-AF65-F5344CB8AC3E}">
        <p14:creationId xmlns:p14="http://schemas.microsoft.com/office/powerpoint/2010/main" val="494734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Membership</a:t>
            </a:r>
            <a:r>
              <a:rPr lang="en-US" baseline="0" dirty="0"/>
              <a:t> to the enterprise will accrue some benefits including subsidized </a:t>
            </a:r>
            <a:r>
              <a:rPr lang="en-US" baseline="0" dirty="0" smtClean="0"/>
              <a:t>prices. This model will use the economies of scale to lower the costs of production and eventually the product can be given to the target market at lower costs. The </a:t>
            </a:r>
            <a:r>
              <a:rPr lang="en-US" baseline="0" dirty="0"/>
              <a:t>members will be able to receive some dividends at the end of every financial years as an appreciation token. </a:t>
            </a:r>
            <a:r>
              <a:rPr lang="en-US" baseline="0" dirty="0" smtClean="0"/>
              <a:t>Investors will be prioritized in the share of dividends so that they can continue supporting the enterprise. Prioritizing them will attract more outside financiers because they will be sure of their financial returns.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17</a:t>
            </a:fld>
            <a:endParaRPr lang="en-US"/>
          </a:p>
        </p:txBody>
      </p:sp>
    </p:spTree>
    <p:extLst>
      <p:ext uri="{BB962C8B-B14F-4D97-AF65-F5344CB8AC3E}">
        <p14:creationId xmlns:p14="http://schemas.microsoft.com/office/powerpoint/2010/main" val="22181181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staff of the enterprise will include management </a:t>
            </a:r>
            <a:r>
              <a:rPr lang="en-US" dirty="0" smtClean="0"/>
              <a:t>team that will coordinate</a:t>
            </a:r>
            <a:r>
              <a:rPr lang="en-US" baseline="0" dirty="0" smtClean="0"/>
              <a:t> all the activities from the production process to the delivery process. one team </a:t>
            </a:r>
            <a:r>
              <a:rPr lang="en-US" baseline="0" dirty="0"/>
              <a:t>will be involved in water </a:t>
            </a:r>
            <a:r>
              <a:rPr lang="en-US" baseline="0" dirty="0" smtClean="0"/>
              <a:t>purification. This process requires a large number of people to ensure that each stage requires the set standards of water purification before the water is given or sold to the public. Drivers are also crucial to the enterprise because they collect raw materials, transport workers and deliver orders. All these people need to coordinate to ensure that the process is sustainable and meets the highest standards required to run the enterprise.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18</a:t>
            </a:fld>
            <a:endParaRPr lang="en-US"/>
          </a:p>
        </p:txBody>
      </p:sp>
    </p:spTree>
    <p:extLst>
      <p:ext uri="{BB962C8B-B14F-4D97-AF65-F5344CB8AC3E}">
        <p14:creationId xmlns:p14="http://schemas.microsoft.com/office/powerpoint/2010/main" val="4159626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enterprise has several objectifies that it intends to achieve. Since it is a social entrepreneurship form of business, it intends to ensure availability of clean water to the community, provide more job opportunities to the community members, increase profit margins, offer better customer service, and capture a bigger market share. </a:t>
            </a:r>
            <a:r>
              <a:rPr lang="en-US" baseline="0" dirty="0" smtClean="0"/>
              <a:t>Meeting the highest standards of production and purification will grow the market share of the enterprise because people will be guaranteed that their health is a priority. Their loyalty grows and eventually the enterprise will become more profitable and serve a larger community. </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19</a:t>
            </a:fld>
            <a:endParaRPr lang="en-US"/>
          </a:p>
        </p:txBody>
      </p:sp>
    </p:spTree>
    <p:extLst>
      <p:ext uri="{BB962C8B-B14F-4D97-AF65-F5344CB8AC3E}">
        <p14:creationId xmlns:p14="http://schemas.microsoft.com/office/powerpoint/2010/main" val="3533356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marks the end of the</a:t>
            </a:r>
            <a:r>
              <a:rPr lang="en-US" baseline="0" dirty="0"/>
              <a:t> presentation. For more information about the business plan, kindly visit the above references. Thank you for your time</a:t>
            </a:r>
            <a:endParaRPr lang="en-US" dirty="0"/>
          </a:p>
        </p:txBody>
      </p:sp>
      <p:sp>
        <p:nvSpPr>
          <p:cNvPr id="4" name="Slide Number Placeholder 3"/>
          <p:cNvSpPr>
            <a:spLocks noGrp="1"/>
          </p:cNvSpPr>
          <p:nvPr>
            <p:ph type="sldNum" sz="quarter" idx="10"/>
          </p:nvPr>
        </p:nvSpPr>
        <p:spPr/>
        <p:txBody>
          <a:bodyPr/>
          <a:lstStyle/>
          <a:p>
            <a:fld id="{CC3E0D46-1842-49CA-A0CC-9A6103E833A3}" type="slidenum">
              <a:rPr lang="en-US" smtClean="0"/>
              <a:t>20</a:t>
            </a:fld>
            <a:endParaRPr lang="en-US"/>
          </a:p>
        </p:txBody>
      </p:sp>
    </p:spTree>
    <p:extLst>
      <p:ext uri="{BB962C8B-B14F-4D97-AF65-F5344CB8AC3E}">
        <p14:creationId xmlns:p14="http://schemas.microsoft.com/office/powerpoint/2010/main" val="274688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1EF764-C520-4846-AC24-97A467F29BA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1585556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7B1EF764-C520-4846-AC24-97A467F29BA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099933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1EF764-C520-4846-AC24-97A467F29BA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2217686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1EF764-C520-4846-AC24-97A467F29BAC}"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56459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1EF764-C520-4846-AC24-97A467F29BAC}" type="datetimeFigureOut">
              <a:rPr lang="en-US" smtClean="0"/>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2623768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7B1EF764-C520-4846-AC24-97A467F29BAC}" type="datetimeFigureOut">
              <a:rPr lang="en-US" smtClean="0"/>
              <a:t>4/21/2020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4110244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B1EF764-C520-4846-AC24-97A467F29BAC}" type="datetimeFigureOut">
              <a:rPr lang="en-US" smtClean="0"/>
              <a:t>4/21/2020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2089815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7B1EF764-C520-4846-AC24-97A467F29BAC}" type="datetimeFigureOut">
              <a:rPr lang="en-US" smtClean="0"/>
              <a:t>4/21/2020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561292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1EF764-C520-4846-AC24-97A467F29BAC}"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436882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1EF764-C520-4846-AC24-97A467F29BAC}" type="datetimeFigureOut">
              <a:rPr lang="en-US" smtClean="0"/>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236252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B1EF764-C520-4846-AC24-97A467F29BA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470543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7B1EF764-C520-4846-AC24-97A467F29BA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73750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1EF764-C520-4846-AC24-97A467F29BA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1215769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B1EF764-C520-4846-AC24-97A467F29BAC}" type="datetimeFigureOut">
              <a:rPr lang="en-US" smtClean="0"/>
              <a:t>4/21/2020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2601633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B1EF764-C520-4846-AC24-97A467F29BAC}" type="datetimeFigureOut">
              <a:rPr lang="en-US" smtClean="0"/>
              <a:t>4/21/2020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67098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1EF764-C520-4846-AC24-97A467F29BA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3777217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1EF764-C520-4846-AC24-97A467F29BAC}"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4BE2B-31E2-48E1-9C62-26C995580C16}" type="slidenum">
              <a:rPr lang="en-US" smtClean="0"/>
              <a:t>‹#›</a:t>
            </a:fld>
            <a:endParaRPr lang="en-US"/>
          </a:p>
        </p:txBody>
      </p:sp>
    </p:spTree>
    <p:extLst>
      <p:ext uri="{BB962C8B-B14F-4D97-AF65-F5344CB8AC3E}">
        <p14:creationId xmlns:p14="http://schemas.microsoft.com/office/powerpoint/2010/main" val="154752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B1EF764-C520-4846-AC24-97A467F29BAC}" type="datetimeFigureOut">
              <a:rPr lang="en-US" smtClean="0"/>
              <a:t>4/21/2020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B94BE2B-31E2-48E1-9C62-26C995580C16}" type="slidenum">
              <a:rPr lang="en-US" smtClean="0"/>
              <a:t>‹#›</a:t>
            </a:fld>
            <a:endParaRPr lang="en-US"/>
          </a:p>
        </p:txBody>
      </p:sp>
    </p:spTree>
    <p:extLst>
      <p:ext uri="{BB962C8B-B14F-4D97-AF65-F5344CB8AC3E}">
        <p14:creationId xmlns:p14="http://schemas.microsoft.com/office/powerpoint/2010/main" val="214456072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Business &amp; Financial Plan for Drizzling Investments</a:t>
            </a:r>
          </a:p>
        </p:txBody>
      </p:sp>
      <p:sp>
        <p:nvSpPr>
          <p:cNvPr id="3" name="Subtitle 2"/>
          <p:cNvSpPr>
            <a:spLocks noGrp="1"/>
          </p:cNvSpPr>
          <p:nvPr>
            <p:ph type="subTitle" idx="1"/>
          </p:nvPr>
        </p:nvSpPr>
        <p:spPr/>
        <p:txBody>
          <a:bodyPr/>
          <a:lstStyle/>
          <a:p>
            <a:r>
              <a:rPr lang="en-US" cap="none" dirty="0"/>
              <a:t>Ian Ki-</a:t>
            </a:r>
            <a:r>
              <a:rPr lang="en-US" cap="none" dirty="0" err="1"/>
              <a:t>Hoon</a:t>
            </a:r>
            <a:r>
              <a:rPr lang="en-US" cap="none" dirty="0"/>
              <a:t> Suh</a:t>
            </a:r>
          </a:p>
          <a:p>
            <a:r>
              <a:rPr lang="en-US" cap="none" dirty="0"/>
              <a:t>Penn State University</a:t>
            </a:r>
          </a:p>
        </p:txBody>
      </p:sp>
    </p:spTree>
    <p:extLst>
      <p:ext uri="{BB962C8B-B14F-4D97-AF65-F5344CB8AC3E}">
        <p14:creationId xmlns:p14="http://schemas.microsoft.com/office/powerpoint/2010/main" val="643515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Description</a:t>
            </a:r>
          </a:p>
        </p:txBody>
      </p:sp>
      <p:sp>
        <p:nvSpPr>
          <p:cNvPr id="3" name="Content Placeholder 2"/>
          <p:cNvSpPr>
            <a:spLocks noGrp="1"/>
          </p:cNvSpPr>
          <p:nvPr>
            <p:ph idx="1"/>
          </p:nvPr>
        </p:nvSpPr>
        <p:spPr>
          <a:xfrm>
            <a:off x="1103313" y="2052918"/>
            <a:ext cx="4941888" cy="4195481"/>
          </a:xfrm>
        </p:spPr>
        <p:txBody>
          <a:bodyPr>
            <a:normAutofit/>
          </a:bodyPr>
          <a:lstStyle/>
          <a:p>
            <a:r>
              <a:rPr lang="en-US" sz="2400" dirty="0"/>
              <a:t>Drizzling Investment will be the name of the business.</a:t>
            </a:r>
          </a:p>
          <a:p>
            <a:r>
              <a:rPr lang="en-US" sz="2400" dirty="0"/>
              <a:t>They business will be a social enterprise.</a:t>
            </a:r>
          </a:p>
          <a:p>
            <a:endParaRPr lang="en-US" sz="2400" dirty="0"/>
          </a:p>
        </p:txBody>
      </p:sp>
      <p:pic>
        <p:nvPicPr>
          <p:cNvPr id="4" name="Picture 3"/>
          <p:cNvPicPr>
            <a:picLocks noChangeAspect="1"/>
          </p:cNvPicPr>
          <p:nvPr/>
        </p:nvPicPr>
        <p:blipFill>
          <a:blip r:embed="rId3"/>
          <a:stretch>
            <a:fillRect/>
          </a:stretch>
        </p:blipFill>
        <p:spPr>
          <a:xfrm>
            <a:off x="6045200" y="2245657"/>
            <a:ext cx="4881879" cy="4002741"/>
          </a:xfrm>
          <a:prstGeom prst="rect">
            <a:avLst/>
          </a:prstGeom>
        </p:spPr>
      </p:pic>
    </p:spTree>
    <p:extLst>
      <p:ext uri="{BB962C8B-B14F-4D97-AF65-F5344CB8AC3E}">
        <p14:creationId xmlns:p14="http://schemas.microsoft.com/office/powerpoint/2010/main" val="2814423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 Selling</a:t>
            </a:r>
          </a:p>
        </p:txBody>
      </p:sp>
      <p:sp>
        <p:nvSpPr>
          <p:cNvPr id="3" name="Content Placeholder 2"/>
          <p:cNvSpPr>
            <a:spLocks noGrp="1"/>
          </p:cNvSpPr>
          <p:nvPr>
            <p:ph idx="1"/>
          </p:nvPr>
        </p:nvSpPr>
        <p:spPr>
          <a:xfrm>
            <a:off x="1103313" y="2052918"/>
            <a:ext cx="4510088" cy="4195481"/>
          </a:xfrm>
        </p:spPr>
        <p:txBody>
          <a:bodyPr>
            <a:normAutofit/>
          </a:bodyPr>
          <a:lstStyle/>
          <a:p>
            <a:r>
              <a:rPr lang="en-US" sz="2400" dirty="0"/>
              <a:t>Purification of water</a:t>
            </a:r>
          </a:p>
          <a:p>
            <a:r>
              <a:rPr lang="en-US" sz="2400" dirty="0"/>
              <a:t>Distribution of drinking water</a:t>
            </a:r>
          </a:p>
        </p:txBody>
      </p:sp>
      <p:pic>
        <p:nvPicPr>
          <p:cNvPr id="4" name="Picture 3"/>
          <p:cNvPicPr>
            <a:picLocks noChangeAspect="1"/>
          </p:cNvPicPr>
          <p:nvPr/>
        </p:nvPicPr>
        <p:blipFill>
          <a:blip r:embed="rId3"/>
          <a:stretch>
            <a:fillRect/>
          </a:stretch>
        </p:blipFill>
        <p:spPr>
          <a:xfrm>
            <a:off x="5613401" y="1956995"/>
            <a:ext cx="5466079" cy="4291403"/>
          </a:xfrm>
          <a:prstGeom prst="rect">
            <a:avLst/>
          </a:prstGeom>
        </p:spPr>
      </p:pic>
    </p:spTree>
    <p:extLst>
      <p:ext uri="{BB962C8B-B14F-4D97-AF65-F5344CB8AC3E}">
        <p14:creationId xmlns:p14="http://schemas.microsoft.com/office/powerpoint/2010/main" val="4229801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Market</a:t>
            </a:r>
          </a:p>
        </p:txBody>
      </p:sp>
      <p:sp>
        <p:nvSpPr>
          <p:cNvPr id="3" name="Content Placeholder 2"/>
          <p:cNvSpPr>
            <a:spLocks noGrp="1"/>
          </p:cNvSpPr>
          <p:nvPr>
            <p:ph idx="1"/>
          </p:nvPr>
        </p:nvSpPr>
        <p:spPr>
          <a:xfrm>
            <a:off x="1103313" y="2052918"/>
            <a:ext cx="4027488" cy="4195481"/>
          </a:xfrm>
        </p:spPr>
        <p:txBody>
          <a:bodyPr>
            <a:normAutofit/>
          </a:bodyPr>
          <a:lstStyle/>
          <a:p>
            <a:r>
              <a:rPr lang="en-US" sz="2400" dirty="0"/>
              <a:t>Institutions</a:t>
            </a:r>
          </a:p>
          <a:p>
            <a:r>
              <a:rPr lang="en-US" sz="2400" dirty="0"/>
              <a:t>Public and private offices</a:t>
            </a:r>
          </a:p>
          <a:p>
            <a:r>
              <a:rPr lang="en-US" sz="2400" dirty="0"/>
              <a:t>Local community</a:t>
            </a:r>
          </a:p>
        </p:txBody>
      </p:sp>
      <p:pic>
        <p:nvPicPr>
          <p:cNvPr id="5" name="Picture 4"/>
          <p:cNvPicPr>
            <a:picLocks noChangeAspect="1"/>
          </p:cNvPicPr>
          <p:nvPr/>
        </p:nvPicPr>
        <p:blipFill>
          <a:blip r:embed="rId3"/>
          <a:stretch>
            <a:fillRect/>
          </a:stretch>
        </p:blipFill>
        <p:spPr>
          <a:xfrm>
            <a:off x="5130800" y="1853247"/>
            <a:ext cx="5140959" cy="4395151"/>
          </a:xfrm>
          <a:prstGeom prst="rect">
            <a:avLst/>
          </a:prstGeom>
        </p:spPr>
      </p:pic>
    </p:spTree>
    <p:extLst>
      <p:ext uri="{BB962C8B-B14F-4D97-AF65-F5344CB8AC3E}">
        <p14:creationId xmlns:p14="http://schemas.microsoft.com/office/powerpoint/2010/main" val="3062090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 of Raw Materials</a:t>
            </a:r>
          </a:p>
        </p:txBody>
      </p:sp>
      <p:sp>
        <p:nvSpPr>
          <p:cNvPr id="3" name="Content Placeholder 2"/>
          <p:cNvSpPr>
            <a:spLocks noGrp="1"/>
          </p:cNvSpPr>
          <p:nvPr>
            <p:ph idx="1"/>
          </p:nvPr>
        </p:nvSpPr>
        <p:spPr>
          <a:xfrm>
            <a:off x="1103313" y="2052918"/>
            <a:ext cx="4713288" cy="4195481"/>
          </a:xfrm>
        </p:spPr>
        <p:txBody>
          <a:bodyPr>
            <a:normAutofit/>
          </a:bodyPr>
          <a:lstStyle/>
          <a:p>
            <a:r>
              <a:rPr lang="en-US" sz="2400" dirty="0"/>
              <a:t>Nearby Clean water sources </a:t>
            </a:r>
          </a:p>
          <a:p>
            <a:r>
              <a:rPr lang="en-US" sz="2400" dirty="0"/>
              <a:t>Rooftops</a:t>
            </a:r>
          </a:p>
        </p:txBody>
      </p:sp>
      <p:pic>
        <p:nvPicPr>
          <p:cNvPr id="4" name="Picture 3"/>
          <p:cNvPicPr>
            <a:picLocks noChangeAspect="1"/>
          </p:cNvPicPr>
          <p:nvPr/>
        </p:nvPicPr>
        <p:blipFill>
          <a:blip r:embed="rId3"/>
          <a:stretch>
            <a:fillRect/>
          </a:stretch>
        </p:blipFill>
        <p:spPr>
          <a:xfrm>
            <a:off x="5816601" y="2052918"/>
            <a:ext cx="4119879" cy="4195481"/>
          </a:xfrm>
          <a:prstGeom prst="rect">
            <a:avLst/>
          </a:prstGeom>
        </p:spPr>
      </p:pic>
    </p:spTree>
    <p:extLst>
      <p:ext uri="{BB962C8B-B14F-4D97-AF65-F5344CB8AC3E}">
        <p14:creationId xmlns:p14="http://schemas.microsoft.com/office/powerpoint/2010/main" val="618254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SWOT Analysis: Strengths</a:t>
            </a:r>
          </a:p>
        </p:txBody>
      </p:sp>
      <p:sp>
        <p:nvSpPr>
          <p:cNvPr id="3" name="Content Placeholder 2"/>
          <p:cNvSpPr>
            <a:spLocks noGrp="1"/>
          </p:cNvSpPr>
          <p:nvPr>
            <p:ph idx="1"/>
          </p:nvPr>
        </p:nvSpPr>
        <p:spPr>
          <a:xfrm>
            <a:off x="1103313" y="2052918"/>
            <a:ext cx="4129088" cy="4195481"/>
          </a:xfrm>
        </p:spPr>
        <p:txBody>
          <a:bodyPr>
            <a:normAutofit/>
          </a:bodyPr>
          <a:lstStyle/>
          <a:p>
            <a:r>
              <a:rPr lang="en-US" sz="2400" dirty="0"/>
              <a:t>Capital strength</a:t>
            </a:r>
          </a:p>
          <a:p>
            <a:r>
              <a:rPr lang="en-US" sz="2400" dirty="0"/>
              <a:t>Active Management</a:t>
            </a:r>
          </a:p>
          <a:p>
            <a:r>
              <a:rPr lang="en-US" sz="2400" dirty="0"/>
              <a:t>Marketing strength</a:t>
            </a:r>
          </a:p>
        </p:txBody>
      </p:sp>
      <p:pic>
        <p:nvPicPr>
          <p:cNvPr id="4" name="Picture 3"/>
          <p:cNvPicPr>
            <a:picLocks noChangeAspect="1"/>
          </p:cNvPicPr>
          <p:nvPr/>
        </p:nvPicPr>
        <p:blipFill>
          <a:blip r:embed="rId3"/>
          <a:stretch>
            <a:fillRect/>
          </a:stretch>
        </p:blipFill>
        <p:spPr>
          <a:xfrm>
            <a:off x="4907334" y="2052918"/>
            <a:ext cx="5730186" cy="4195481"/>
          </a:xfrm>
          <a:prstGeom prst="rect">
            <a:avLst/>
          </a:prstGeom>
        </p:spPr>
      </p:pic>
    </p:spTree>
    <p:extLst>
      <p:ext uri="{BB962C8B-B14F-4D97-AF65-F5344CB8AC3E}">
        <p14:creationId xmlns:p14="http://schemas.microsoft.com/office/powerpoint/2010/main" val="1216705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SWOT Analysis: Weaknesses</a:t>
            </a:r>
          </a:p>
        </p:txBody>
      </p:sp>
      <p:sp>
        <p:nvSpPr>
          <p:cNvPr id="3" name="Content Placeholder 2"/>
          <p:cNvSpPr>
            <a:spLocks noGrp="1"/>
          </p:cNvSpPr>
          <p:nvPr>
            <p:ph idx="1"/>
          </p:nvPr>
        </p:nvSpPr>
        <p:spPr>
          <a:xfrm>
            <a:off x="1103313" y="2052918"/>
            <a:ext cx="3875088" cy="4195481"/>
          </a:xfrm>
        </p:spPr>
        <p:txBody>
          <a:bodyPr>
            <a:normAutofit/>
          </a:bodyPr>
          <a:lstStyle/>
          <a:p>
            <a:r>
              <a:rPr lang="en-US" sz="2400" dirty="0"/>
              <a:t>Knowledge</a:t>
            </a:r>
          </a:p>
          <a:p>
            <a:r>
              <a:rPr lang="en-US" sz="2400" dirty="0"/>
              <a:t>Capital for a start-up</a:t>
            </a:r>
          </a:p>
          <a:p>
            <a:r>
              <a:rPr lang="en-US" sz="2400" dirty="0"/>
              <a:t>Trust</a:t>
            </a:r>
          </a:p>
        </p:txBody>
      </p:sp>
      <p:pic>
        <p:nvPicPr>
          <p:cNvPr id="4" name="Picture 3"/>
          <p:cNvPicPr>
            <a:picLocks noChangeAspect="1"/>
          </p:cNvPicPr>
          <p:nvPr/>
        </p:nvPicPr>
        <p:blipFill>
          <a:blip r:embed="rId3"/>
          <a:stretch>
            <a:fillRect/>
          </a:stretch>
        </p:blipFill>
        <p:spPr>
          <a:xfrm>
            <a:off x="4978400" y="1955446"/>
            <a:ext cx="5887719" cy="3988154"/>
          </a:xfrm>
          <a:prstGeom prst="rect">
            <a:avLst/>
          </a:prstGeom>
        </p:spPr>
      </p:pic>
    </p:spTree>
    <p:extLst>
      <p:ext uri="{BB962C8B-B14F-4D97-AF65-F5344CB8AC3E}">
        <p14:creationId xmlns:p14="http://schemas.microsoft.com/office/powerpoint/2010/main" val="2990973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SWOT Analysis: Opportunities</a:t>
            </a:r>
          </a:p>
        </p:txBody>
      </p:sp>
      <p:sp>
        <p:nvSpPr>
          <p:cNvPr id="3" name="Content Placeholder 2"/>
          <p:cNvSpPr>
            <a:spLocks noGrp="1"/>
          </p:cNvSpPr>
          <p:nvPr>
            <p:ph idx="1"/>
          </p:nvPr>
        </p:nvSpPr>
        <p:spPr>
          <a:xfrm>
            <a:off x="1103313" y="2052918"/>
            <a:ext cx="3925888" cy="4195481"/>
          </a:xfrm>
        </p:spPr>
        <p:txBody>
          <a:bodyPr>
            <a:normAutofit/>
          </a:bodyPr>
          <a:lstStyle/>
          <a:p>
            <a:r>
              <a:rPr lang="en-US" sz="2400" dirty="0"/>
              <a:t>Activism</a:t>
            </a:r>
          </a:p>
          <a:p>
            <a:r>
              <a:rPr lang="en-US" sz="2400" dirty="0"/>
              <a:t>Self-help</a:t>
            </a:r>
          </a:p>
          <a:p>
            <a:r>
              <a:rPr lang="en-US" sz="2400" dirty="0"/>
              <a:t>Donors</a:t>
            </a:r>
          </a:p>
        </p:txBody>
      </p:sp>
      <p:pic>
        <p:nvPicPr>
          <p:cNvPr id="4" name="Picture 3"/>
          <p:cNvPicPr>
            <a:picLocks noChangeAspect="1"/>
          </p:cNvPicPr>
          <p:nvPr/>
        </p:nvPicPr>
        <p:blipFill>
          <a:blip r:embed="rId3"/>
          <a:stretch>
            <a:fillRect/>
          </a:stretch>
        </p:blipFill>
        <p:spPr>
          <a:xfrm>
            <a:off x="4419600" y="2052918"/>
            <a:ext cx="5059680" cy="3784002"/>
          </a:xfrm>
          <a:prstGeom prst="rect">
            <a:avLst/>
          </a:prstGeom>
        </p:spPr>
      </p:pic>
    </p:spTree>
    <p:extLst>
      <p:ext uri="{BB962C8B-B14F-4D97-AF65-F5344CB8AC3E}">
        <p14:creationId xmlns:p14="http://schemas.microsoft.com/office/powerpoint/2010/main" val="1333346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SWOT Analysis: Threats</a:t>
            </a:r>
          </a:p>
        </p:txBody>
      </p:sp>
      <p:sp>
        <p:nvSpPr>
          <p:cNvPr id="3" name="Content Placeholder 2"/>
          <p:cNvSpPr>
            <a:spLocks noGrp="1"/>
          </p:cNvSpPr>
          <p:nvPr>
            <p:ph idx="1"/>
          </p:nvPr>
        </p:nvSpPr>
        <p:spPr>
          <a:xfrm>
            <a:off x="1011873" y="2068158"/>
            <a:ext cx="4510088" cy="4195481"/>
          </a:xfrm>
        </p:spPr>
        <p:txBody>
          <a:bodyPr/>
          <a:lstStyle/>
          <a:p>
            <a:r>
              <a:rPr lang="en-US" dirty="0"/>
              <a:t>Adverse political environment</a:t>
            </a:r>
          </a:p>
          <a:p>
            <a:r>
              <a:rPr lang="en-US" dirty="0"/>
              <a:t>Stiff Competition</a:t>
            </a:r>
          </a:p>
          <a:p>
            <a:r>
              <a:rPr lang="en-US" dirty="0"/>
              <a:t>Technological weaknesses</a:t>
            </a:r>
          </a:p>
        </p:txBody>
      </p:sp>
      <p:pic>
        <p:nvPicPr>
          <p:cNvPr id="4" name="Picture 3"/>
          <p:cNvPicPr>
            <a:picLocks noChangeAspect="1"/>
          </p:cNvPicPr>
          <p:nvPr/>
        </p:nvPicPr>
        <p:blipFill>
          <a:blip r:embed="rId3"/>
          <a:stretch>
            <a:fillRect/>
          </a:stretch>
        </p:blipFill>
        <p:spPr>
          <a:xfrm>
            <a:off x="5521960" y="2068158"/>
            <a:ext cx="4528873" cy="3646842"/>
          </a:xfrm>
          <a:prstGeom prst="rect">
            <a:avLst/>
          </a:prstGeom>
        </p:spPr>
      </p:pic>
    </p:spTree>
    <p:extLst>
      <p:ext uri="{BB962C8B-B14F-4D97-AF65-F5344CB8AC3E}">
        <p14:creationId xmlns:p14="http://schemas.microsoft.com/office/powerpoint/2010/main" val="2944217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Financials: Initial Capital</a:t>
            </a:r>
          </a:p>
        </p:txBody>
      </p:sp>
      <p:sp>
        <p:nvSpPr>
          <p:cNvPr id="3" name="Content Placeholder 2"/>
          <p:cNvSpPr>
            <a:spLocks noGrp="1"/>
          </p:cNvSpPr>
          <p:nvPr>
            <p:ph idx="1"/>
          </p:nvPr>
        </p:nvSpPr>
        <p:spPr>
          <a:xfrm>
            <a:off x="1103313" y="2052918"/>
            <a:ext cx="4586288" cy="4195481"/>
          </a:xfrm>
        </p:spPr>
        <p:txBody>
          <a:bodyPr>
            <a:normAutofit/>
          </a:bodyPr>
          <a:lstStyle/>
          <a:p>
            <a:r>
              <a:rPr lang="en-US" sz="2400" dirty="0"/>
              <a:t>First year and second year start up capital of $500,000</a:t>
            </a:r>
          </a:p>
          <a:p>
            <a:r>
              <a:rPr lang="en-US" sz="2400" dirty="0"/>
              <a:t>Donors</a:t>
            </a:r>
          </a:p>
        </p:txBody>
      </p:sp>
      <p:pic>
        <p:nvPicPr>
          <p:cNvPr id="4" name="Picture 3"/>
          <p:cNvPicPr>
            <a:picLocks noChangeAspect="1"/>
          </p:cNvPicPr>
          <p:nvPr/>
        </p:nvPicPr>
        <p:blipFill>
          <a:blip r:embed="rId3"/>
          <a:stretch>
            <a:fillRect/>
          </a:stretch>
        </p:blipFill>
        <p:spPr>
          <a:xfrm>
            <a:off x="5689600" y="1853248"/>
            <a:ext cx="4749799" cy="4136072"/>
          </a:xfrm>
          <a:prstGeom prst="rect">
            <a:avLst/>
          </a:prstGeom>
        </p:spPr>
      </p:pic>
    </p:spTree>
    <p:extLst>
      <p:ext uri="{BB962C8B-B14F-4D97-AF65-F5344CB8AC3E}">
        <p14:creationId xmlns:p14="http://schemas.microsoft.com/office/powerpoint/2010/main" val="2311448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Financials: Assumptions</a:t>
            </a:r>
          </a:p>
        </p:txBody>
      </p:sp>
      <p:sp>
        <p:nvSpPr>
          <p:cNvPr id="3" name="Content Placeholder 2"/>
          <p:cNvSpPr>
            <a:spLocks noGrp="1"/>
          </p:cNvSpPr>
          <p:nvPr>
            <p:ph idx="1"/>
          </p:nvPr>
        </p:nvSpPr>
        <p:spPr>
          <a:xfrm>
            <a:off x="1103313" y="2052918"/>
            <a:ext cx="4764088" cy="4195481"/>
          </a:xfrm>
        </p:spPr>
        <p:txBody>
          <a:bodyPr>
            <a:normAutofit/>
          </a:bodyPr>
          <a:lstStyle/>
          <a:p>
            <a:r>
              <a:rPr lang="en-US" sz="2400" dirty="0"/>
              <a:t>Favorable economy</a:t>
            </a:r>
          </a:p>
          <a:p>
            <a:r>
              <a:rPr lang="en-US" sz="2400" dirty="0"/>
              <a:t>Availability of donors</a:t>
            </a:r>
          </a:p>
          <a:p>
            <a:r>
              <a:rPr lang="en-US" sz="2400" dirty="0"/>
              <a:t>10% interest rate</a:t>
            </a:r>
          </a:p>
        </p:txBody>
      </p:sp>
      <p:pic>
        <p:nvPicPr>
          <p:cNvPr id="4" name="Picture 3"/>
          <p:cNvPicPr>
            <a:picLocks noChangeAspect="1"/>
          </p:cNvPicPr>
          <p:nvPr/>
        </p:nvPicPr>
        <p:blipFill>
          <a:blip r:embed="rId3"/>
          <a:stretch>
            <a:fillRect/>
          </a:stretch>
        </p:blipFill>
        <p:spPr>
          <a:xfrm>
            <a:off x="4846320" y="1870373"/>
            <a:ext cx="4907280" cy="4560570"/>
          </a:xfrm>
          <a:prstGeom prst="rect">
            <a:avLst/>
          </a:prstGeom>
        </p:spPr>
      </p:pic>
    </p:spTree>
    <p:extLst>
      <p:ext uri="{BB962C8B-B14F-4D97-AF65-F5344CB8AC3E}">
        <p14:creationId xmlns:p14="http://schemas.microsoft.com/office/powerpoint/2010/main" val="2127289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Financials: Expenditure</a:t>
            </a:r>
          </a:p>
        </p:txBody>
      </p:sp>
      <p:sp>
        <p:nvSpPr>
          <p:cNvPr id="3" name="Content Placeholder 2"/>
          <p:cNvSpPr>
            <a:spLocks noGrp="1"/>
          </p:cNvSpPr>
          <p:nvPr>
            <p:ph idx="1"/>
          </p:nvPr>
        </p:nvSpPr>
        <p:spPr>
          <a:xfrm>
            <a:off x="1103313" y="2052918"/>
            <a:ext cx="4891087" cy="4195481"/>
          </a:xfrm>
        </p:spPr>
        <p:txBody>
          <a:bodyPr>
            <a:normAutofit/>
          </a:bodyPr>
          <a:lstStyle/>
          <a:p>
            <a:r>
              <a:rPr lang="en-US" sz="2400" dirty="0"/>
              <a:t>Rent</a:t>
            </a:r>
          </a:p>
          <a:p>
            <a:r>
              <a:rPr lang="en-US" sz="2400" dirty="0"/>
              <a:t>Utilities</a:t>
            </a:r>
          </a:p>
          <a:p>
            <a:r>
              <a:rPr lang="en-US" sz="2400" dirty="0"/>
              <a:t>Employees’ Salaries</a:t>
            </a:r>
          </a:p>
          <a:p>
            <a:r>
              <a:rPr lang="en-US" sz="2400" dirty="0"/>
              <a:t>Training</a:t>
            </a:r>
          </a:p>
          <a:p>
            <a:r>
              <a:rPr lang="en-US" sz="2400" dirty="0"/>
              <a:t>Taxes </a:t>
            </a:r>
          </a:p>
          <a:p>
            <a:r>
              <a:rPr lang="en-US" sz="2400" dirty="0"/>
              <a:t>Marketing</a:t>
            </a:r>
          </a:p>
        </p:txBody>
      </p:sp>
      <p:pic>
        <p:nvPicPr>
          <p:cNvPr id="4" name="Picture 3"/>
          <p:cNvPicPr>
            <a:picLocks noChangeAspect="1"/>
          </p:cNvPicPr>
          <p:nvPr/>
        </p:nvPicPr>
        <p:blipFill>
          <a:blip r:embed="rId3"/>
          <a:stretch>
            <a:fillRect/>
          </a:stretch>
        </p:blipFill>
        <p:spPr>
          <a:xfrm>
            <a:off x="5994400" y="2052918"/>
            <a:ext cx="4505960" cy="3829722"/>
          </a:xfrm>
          <a:prstGeom prst="rect">
            <a:avLst/>
          </a:prstGeom>
        </p:spPr>
      </p:pic>
    </p:spTree>
    <p:extLst>
      <p:ext uri="{BB962C8B-B14F-4D97-AF65-F5344CB8AC3E}">
        <p14:creationId xmlns:p14="http://schemas.microsoft.com/office/powerpoint/2010/main" val="1385742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Financials: Depreciation Cost</a:t>
            </a:r>
          </a:p>
        </p:txBody>
      </p:sp>
      <p:sp>
        <p:nvSpPr>
          <p:cNvPr id="3" name="Content Placeholder 2"/>
          <p:cNvSpPr>
            <a:spLocks noGrp="1"/>
          </p:cNvSpPr>
          <p:nvPr>
            <p:ph idx="1"/>
          </p:nvPr>
        </p:nvSpPr>
        <p:spPr>
          <a:xfrm>
            <a:off x="1103313" y="2052918"/>
            <a:ext cx="3062288" cy="4195481"/>
          </a:xfrm>
        </p:spPr>
        <p:txBody>
          <a:bodyPr/>
          <a:lstStyle/>
          <a:p>
            <a:r>
              <a:rPr lang="en-US" dirty="0"/>
              <a:t>Low depreciation</a:t>
            </a:r>
          </a:p>
        </p:txBody>
      </p:sp>
      <p:pic>
        <p:nvPicPr>
          <p:cNvPr id="4" name="Picture 3"/>
          <p:cNvPicPr>
            <a:picLocks noChangeAspect="1"/>
          </p:cNvPicPr>
          <p:nvPr/>
        </p:nvPicPr>
        <p:blipFill>
          <a:blip r:embed="rId3"/>
          <a:stretch>
            <a:fillRect/>
          </a:stretch>
        </p:blipFill>
        <p:spPr>
          <a:xfrm>
            <a:off x="4862512" y="2500312"/>
            <a:ext cx="2466975" cy="1857375"/>
          </a:xfrm>
          <a:prstGeom prst="rect">
            <a:avLst/>
          </a:prstGeom>
        </p:spPr>
      </p:pic>
    </p:spTree>
    <p:extLst>
      <p:ext uri="{BB962C8B-B14F-4D97-AF65-F5344CB8AC3E}">
        <p14:creationId xmlns:p14="http://schemas.microsoft.com/office/powerpoint/2010/main" val="975289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Target Labor Force</a:t>
            </a:r>
          </a:p>
        </p:txBody>
      </p:sp>
      <p:sp>
        <p:nvSpPr>
          <p:cNvPr id="3" name="Content Placeholder 2"/>
          <p:cNvSpPr>
            <a:spLocks noGrp="1"/>
          </p:cNvSpPr>
          <p:nvPr>
            <p:ph idx="1"/>
          </p:nvPr>
        </p:nvSpPr>
        <p:spPr>
          <a:xfrm>
            <a:off x="1103313" y="2052918"/>
            <a:ext cx="4484688" cy="4195481"/>
          </a:xfrm>
        </p:spPr>
        <p:txBody>
          <a:bodyPr>
            <a:normAutofit/>
          </a:bodyPr>
          <a:lstStyle/>
          <a:p>
            <a:r>
              <a:rPr lang="en-US" sz="2400" dirty="0"/>
              <a:t>Local community youths</a:t>
            </a:r>
          </a:p>
        </p:txBody>
      </p:sp>
      <p:pic>
        <p:nvPicPr>
          <p:cNvPr id="4" name="Picture 3"/>
          <p:cNvPicPr>
            <a:picLocks noChangeAspect="1"/>
          </p:cNvPicPr>
          <p:nvPr/>
        </p:nvPicPr>
        <p:blipFill>
          <a:blip r:embed="rId3"/>
          <a:stretch>
            <a:fillRect/>
          </a:stretch>
        </p:blipFill>
        <p:spPr>
          <a:xfrm>
            <a:off x="5588001" y="2052918"/>
            <a:ext cx="4462833" cy="3840480"/>
          </a:xfrm>
          <a:prstGeom prst="rect">
            <a:avLst/>
          </a:prstGeom>
        </p:spPr>
      </p:pic>
    </p:spTree>
    <p:extLst>
      <p:ext uri="{BB962C8B-B14F-4D97-AF65-F5344CB8AC3E}">
        <p14:creationId xmlns:p14="http://schemas.microsoft.com/office/powerpoint/2010/main" val="441388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 Segmentation</a:t>
            </a:r>
          </a:p>
        </p:txBody>
      </p:sp>
      <p:sp>
        <p:nvSpPr>
          <p:cNvPr id="3" name="Content Placeholder 2"/>
          <p:cNvSpPr>
            <a:spLocks noGrp="1"/>
          </p:cNvSpPr>
          <p:nvPr>
            <p:ph idx="1"/>
          </p:nvPr>
        </p:nvSpPr>
        <p:spPr>
          <a:xfrm>
            <a:off x="1103313" y="2052918"/>
            <a:ext cx="4256088" cy="4195481"/>
          </a:xfrm>
        </p:spPr>
        <p:txBody>
          <a:bodyPr>
            <a:normAutofit/>
          </a:bodyPr>
          <a:lstStyle/>
          <a:p>
            <a:r>
              <a:rPr lang="en-US" sz="2400" dirty="0"/>
              <a:t>Aged Population</a:t>
            </a:r>
          </a:p>
          <a:p>
            <a:r>
              <a:rPr lang="en-US" sz="2400" dirty="0"/>
              <a:t>Wholesalers</a:t>
            </a:r>
          </a:p>
          <a:p>
            <a:r>
              <a:rPr lang="en-US" sz="2400" dirty="0"/>
              <a:t>Retailers </a:t>
            </a:r>
          </a:p>
        </p:txBody>
      </p:sp>
      <p:pic>
        <p:nvPicPr>
          <p:cNvPr id="4" name="Picture 3"/>
          <p:cNvPicPr>
            <a:picLocks noChangeAspect="1"/>
          </p:cNvPicPr>
          <p:nvPr/>
        </p:nvPicPr>
        <p:blipFill>
          <a:blip r:embed="rId3"/>
          <a:stretch>
            <a:fillRect/>
          </a:stretch>
        </p:blipFill>
        <p:spPr>
          <a:xfrm>
            <a:off x="5359401" y="2140883"/>
            <a:ext cx="5064759" cy="3635077"/>
          </a:xfrm>
          <a:prstGeom prst="rect">
            <a:avLst/>
          </a:prstGeom>
        </p:spPr>
      </p:pic>
    </p:spTree>
    <p:extLst>
      <p:ext uri="{BB962C8B-B14F-4D97-AF65-F5344CB8AC3E}">
        <p14:creationId xmlns:p14="http://schemas.microsoft.com/office/powerpoint/2010/main" val="3663797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Model and Scalability Plan</a:t>
            </a:r>
          </a:p>
        </p:txBody>
      </p:sp>
      <p:sp>
        <p:nvSpPr>
          <p:cNvPr id="3" name="Content Placeholder 2"/>
          <p:cNvSpPr>
            <a:spLocks noGrp="1"/>
          </p:cNvSpPr>
          <p:nvPr>
            <p:ph idx="1"/>
          </p:nvPr>
        </p:nvSpPr>
        <p:spPr>
          <a:xfrm>
            <a:off x="1103313" y="2052918"/>
            <a:ext cx="4205288" cy="4195481"/>
          </a:xfrm>
        </p:spPr>
        <p:txBody>
          <a:bodyPr>
            <a:normAutofit/>
          </a:bodyPr>
          <a:lstStyle/>
          <a:p>
            <a:r>
              <a:rPr lang="en-US" sz="2400" dirty="0"/>
              <a:t>External funding</a:t>
            </a:r>
          </a:p>
          <a:p>
            <a:r>
              <a:rPr lang="en-US" sz="2400" dirty="0"/>
              <a:t>Yearly subscription</a:t>
            </a:r>
          </a:p>
        </p:txBody>
      </p:sp>
      <p:pic>
        <p:nvPicPr>
          <p:cNvPr id="4" name="Picture 3"/>
          <p:cNvPicPr>
            <a:picLocks noChangeAspect="1"/>
          </p:cNvPicPr>
          <p:nvPr/>
        </p:nvPicPr>
        <p:blipFill>
          <a:blip r:embed="rId3"/>
          <a:stretch>
            <a:fillRect/>
          </a:stretch>
        </p:blipFill>
        <p:spPr>
          <a:xfrm>
            <a:off x="5308601" y="1853248"/>
            <a:ext cx="5303520" cy="3472815"/>
          </a:xfrm>
          <a:prstGeom prst="rect">
            <a:avLst/>
          </a:prstGeom>
        </p:spPr>
      </p:pic>
    </p:spTree>
    <p:extLst>
      <p:ext uri="{BB962C8B-B14F-4D97-AF65-F5344CB8AC3E}">
        <p14:creationId xmlns:p14="http://schemas.microsoft.com/office/powerpoint/2010/main" val="3472448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Stakeholder Benefits</a:t>
            </a:r>
          </a:p>
        </p:txBody>
      </p:sp>
      <p:sp>
        <p:nvSpPr>
          <p:cNvPr id="3" name="Content Placeholder 2"/>
          <p:cNvSpPr>
            <a:spLocks noGrp="1"/>
          </p:cNvSpPr>
          <p:nvPr>
            <p:ph idx="1"/>
          </p:nvPr>
        </p:nvSpPr>
        <p:spPr>
          <a:xfrm>
            <a:off x="1103313" y="2052918"/>
            <a:ext cx="4027488" cy="4195481"/>
          </a:xfrm>
        </p:spPr>
        <p:txBody>
          <a:bodyPr>
            <a:normAutofit/>
          </a:bodyPr>
          <a:lstStyle/>
          <a:p>
            <a:r>
              <a:rPr lang="en-US" sz="2400" dirty="0"/>
              <a:t>Subsidized prices</a:t>
            </a:r>
          </a:p>
        </p:txBody>
      </p:sp>
      <p:pic>
        <p:nvPicPr>
          <p:cNvPr id="4" name="Picture 3"/>
          <p:cNvPicPr>
            <a:picLocks noChangeAspect="1"/>
          </p:cNvPicPr>
          <p:nvPr/>
        </p:nvPicPr>
        <p:blipFill>
          <a:blip r:embed="rId3"/>
          <a:stretch>
            <a:fillRect/>
          </a:stretch>
        </p:blipFill>
        <p:spPr>
          <a:xfrm>
            <a:off x="5348472" y="1893233"/>
            <a:ext cx="4984248" cy="4514850"/>
          </a:xfrm>
          <a:prstGeom prst="rect">
            <a:avLst/>
          </a:prstGeom>
        </p:spPr>
      </p:pic>
    </p:spTree>
    <p:extLst>
      <p:ext uri="{BB962C8B-B14F-4D97-AF65-F5344CB8AC3E}">
        <p14:creationId xmlns:p14="http://schemas.microsoft.com/office/powerpoint/2010/main" val="1316657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Staffing</a:t>
            </a:r>
          </a:p>
        </p:txBody>
      </p:sp>
      <p:sp>
        <p:nvSpPr>
          <p:cNvPr id="3" name="Content Placeholder 2"/>
          <p:cNvSpPr>
            <a:spLocks noGrp="1"/>
          </p:cNvSpPr>
          <p:nvPr>
            <p:ph idx="1"/>
          </p:nvPr>
        </p:nvSpPr>
        <p:spPr>
          <a:xfrm>
            <a:off x="1103313" y="2052918"/>
            <a:ext cx="3925888" cy="4195481"/>
          </a:xfrm>
        </p:spPr>
        <p:txBody>
          <a:bodyPr>
            <a:normAutofit/>
          </a:bodyPr>
          <a:lstStyle/>
          <a:p>
            <a:r>
              <a:rPr lang="en-US" sz="2400" dirty="0"/>
              <a:t>Management</a:t>
            </a:r>
          </a:p>
          <a:p>
            <a:r>
              <a:rPr lang="en-US" sz="2400" dirty="0"/>
              <a:t>Purification employees</a:t>
            </a:r>
          </a:p>
          <a:p>
            <a:r>
              <a:rPr lang="en-US" sz="2400" dirty="0"/>
              <a:t>Drivers</a:t>
            </a:r>
          </a:p>
          <a:p>
            <a:r>
              <a:rPr lang="en-US" sz="2400" dirty="0"/>
              <a:t>Casual workers</a:t>
            </a:r>
          </a:p>
        </p:txBody>
      </p:sp>
      <p:pic>
        <p:nvPicPr>
          <p:cNvPr id="4" name="Picture 3"/>
          <p:cNvPicPr>
            <a:picLocks noChangeAspect="1"/>
          </p:cNvPicPr>
          <p:nvPr/>
        </p:nvPicPr>
        <p:blipFill>
          <a:blip r:embed="rId3"/>
          <a:stretch>
            <a:fillRect/>
          </a:stretch>
        </p:blipFill>
        <p:spPr>
          <a:xfrm>
            <a:off x="5229224" y="2052918"/>
            <a:ext cx="5194935" cy="3174402"/>
          </a:xfrm>
          <a:prstGeom prst="rect">
            <a:avLst/>
          </a:prstGeom>
        </p:spPr>
      </p:pic>
    </p:spTree>
    <p:extLst>
      <p:ext uri="{BB962C8B-B14F-4D97-AF65-F5344CB8AC3E}">
        <p14:creationId xmlns:p14="http://schemas.microsoft.com/office/powerpoint/2010/main" val="1161754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Enterprise Goals</a:t>
            </a:r>
          </a:p>
        </p:txBody>
      </p:sp>
      <p:sp>
        <p:nvSpPr>
          <p:cNvPr id="3" name="Content Placeholder 2"/>
          <p:cNvSpPr>
            <a:spLocks noGrp="1"/>
          </p:cNvSpPr>
          <p:nvPr>
            <p:ph idx="1"/>
          </p:nvPr>
        </p:nvSpPr>
        <p:spPr>
          <a:xfrm>
            <a:off x="1103313" y="2052918"/>
            <a:ext cx="5576888" cy="4195481"/>
          </a:xfrm>
        </p:spPr>
        <p:txBody>
          <a:bodyPr>
            <a:normAutofit/>
          </a:bodyPr>
          <a:lstStyle/>
          <a:p>
            <a:r>
              <a:rPr lang="en-US" sz="2400" dirty="0"/>
              <a:t>Ensure availability of clean water</a:t>
            </a:r>
          </a:p>
          <a:p>
            <a:r>
              <a:rPr lang="en-US" sz="2400" dirty="0"/>
              <a:t>Capture a bigger market share</a:t>
            </a:r>
          </a:p>
          <a:p>
            <a:r>
              <a:rPr lang="en-US" sz="2400" dirty="0"/>
              <a:t>Increase profit margin</a:t>
            </a:r>
          </a:p>
          <a:p>
            <a:r>
              <a:rPr lang="en-US" sz="2400" dirty="0"/>
              <a:t>Provide more employment opportunities to the community</a:t>
            </a:r>
          </a:p>
          <a:p>
            <a:r>
              <a:rPr lang="en-US" sz="2400" dirty="0"/>
              <a:t>Provide better customer service</a:t>
            </a:r>
          </a:p>
        </p:txBody>
      </p:sp>
      <p:pic>
        <p:nvPicPr>
          <p:cNvPr id="4" name="Picture 3"/>
          <p:cNvPicPr>
            <a:picLocks noChangeAspect="1"/>
          </p:cNvPicPr>
          <p:nvPr/>
        </p:nvPicPr>
        <p:blipFill>
          <a:blip r:embed="rId3"/>
          <a:stretch>
            <a:fillRect/>
          </a:stretch>
        </p:blipFill>
        <p:spPr>
          <a:xfrm>
            <a:off x="6996112" y="2052918"/>
            <a:ext cx="3838575" cy="4048125"/>
          </a:xfrm>
          <a:prstGeom prst="rect">
            <a:avLst/>
          </a:prstGeom>
        </p:spPr>
      </p:pic>
    </p:spTree>
    <p:extLst>
      <p:ext uri="{BB962C8B-B14F-4D97-AF65-F5344CB8AC3E}">
        <p14:creationId xmlns:p14="http://schemas.microsoft.com/office/powerpoint/2010/main" val="3154808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a:bodyPr>
          <a:lstStyle/>
          <a:p>
            <a:r>
              <a:rPr lang="en-US" sz="2400" dirty="0"/>
              <a:t>Berry, T. (2020, January 2). </a:t>
            </a:r>
            <a:r>
              <a:rPr lang="en-US" sz="2400" i="1" dirty="0"/>
              <a:t>A Standard Business Plan Outline [Updated for 2020] | </a:t>
            </a:r>
            <a:r>
              <a:rPr lang="en-US" sz="2400" i="1" dirty="0" err="1"/>
              <a:t>Bplans</a:t>
            </a:r>
            <a:r>
              <a:rPr lang="en-US" sz="2400" dirty="0"/>
              <a:t>. </a:t>
            </a:r>
            <a:r>
              <a:rPr lang="en-US" sz="2400" dirty="0" err="1"/>
              <a:t>Bplans</a:t>
            </a:r>
            <a:r>
              <a:rPr lang="en-US" sz="2400" dirty="0"/>
              <a:t> Blog. </a:t>
            </a:r>
            <a:r>
              <a:rPr lang="en-US" sz="2400" u="sng" dirty="0"/>
              <a:t>https://articles.bplans.com/a-standard-business-plan-outline/</a:t>
            </a:r>
            <a:endParaRPr lang="en-US" sz="2400" dirty="0"/>
          </a:p>
          <a:p>
            <a:r>
              <a:rPr lang="en-US" sz="2400" i="1" dirty="0"/>
              <a:t>SWOT Analysis</a:t>
            </a:r>
            <a:r>
              <a:rPr lang="en-US" sz="2400" dirty="0"/>
              <a:t>. (2019, July 2). </a:t>
            </a:r>
            <a:r>
              <a:rPr lang="en-US" sz="2400" dirty="0" err="1"/>
              <a:t>REDFworkshop</a:t>
            </a:r>
            <a:r>
              <a:rPr lang="en-US" sz="2400" dirty="0"/>
              <a:t>. </a:t>
            </a:r>
            <a:r>
              <a:rPr lang="en-US" sz="2400" u="sng" dirty="0"/>
              <a:t>https://redfworkshop.org/tool/swot-analysis/</a:t>
            </a:r>
            <a:endParaRPr lang="en-US" sz="2400" dirty="0"/>
          </a:p>
          <a:p>
            <a:r>
              <a:rPr lang="en-US" sz="2400" dirty="0"/>
              <a:t>Sector, F. (2007). A business planning guide for developing a social enterprise. </a:t>
            </a:r>
            <a:r>
              <a:rPr lang="en-US" sz="2400" i="1" dirty="0" err="1"/>
              <a:t>Dalam</a:t>
            </a:r>
            <a:r>
              <a:rPr lang="en-US" sz="2400" i="1" dirty="0"/>
              <a:t> www. </a:t>
            </a:r>
            <a:r>
              <a:rPr lang="en-US" sz="2400" i="1" dirty="0" err="1"/>
              <a:t>forthsector</a:t>
            </a:r>
            <a:r>
              <a:rPr lang="en-US" sz="2400" i="1" dirty="0"/>
              <a:t>. org. </a:t>
            </a:r>
            <a:r>
              <a:rPr lang="en-US" sz="2400" i="1" dirty="0" err="1"/>
              <a:t>uk</a:t>
            </a:r>
            <a:r>
              <a:rPr lang="en-US" sz="2400" dirty="0"/>
              <a:t>.</a:t>
            </a:r>
          </a:p>
        </p:txBody>
      </p:sp>
    </p:spTree>
    <p:extLst>
      <p:ext uri="{BB962C8B-B14F-4D97-AF65-F5344CB8AC3E}">
        <p14:creationId xmlns:p14="http://schemas.microsoft.com/office/powerpoint/2010/main" val="701538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1056</TotalTime>
  <Words>2152</Words>
  <Application>Microsoft Office PowerPoint</Application>
  <PresentationFormat>Widescreen</PresentationFormat>
  <Paragraphs>114</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Century Gothic</vt:lpstr>
      <vt:lpstr>Wingdings 3</vt:lpstr>
      <vt:lpstr>Ion</vt:lpstr>
      <vt:lpstr>Business &amp; Financial Plan for Drizzling Investments</vt:lpstr>
      <vt:lpstr>Business Description</vt:lpstr>
      <vt:lpstr>Product Selling</vt:lpstr>
      <vt:lpstr>Target Market</vt:lpstr>
      <vt:lpstr>Source of Raw Materials</vt:lpstr>
      <vt:lpstr>SWOT Analysis: Strengths</vt:lpstr>
      <vt:lpstr>SWOT Analysis: Weaknesses</vt:lpstr>
      <vt:lpstr>SWOT Analysis: Opportunities</vt:lpstr>
      <vt:lpstr>SWOT Analysis: Threats</vt:lpstr>
      <vt:lpstr>Initial Financials: Initial Capital</vt:lpstr>
      <vt:lpstr>Initial Financials: Assumptions</vt:lpstr>
      <vt:lpstr>Initial Financials: Expenditure</vt:lpstr>
      <vt:lpstr>Initial Financials: Depreciation Cost</vt:lpstr>
      <vt:lpstr>Target Labor Force</vt:lpstr>
      <vt:lpstr>Market Segmentation</vt:lpstr>
      <vt:lpstr>Funding Model and Scalability Plan</vt:lpstr>
      <vt:lpstr>Stakeholder Benefits</vt:lpstr>
      <vt:lpstr>Staffing</vt:lpstr>
      <vt:lpstr>Enterprise Goals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&amp; Financial Plan for Drizzling Investments</dc:title>
  <dc:creator>user</dc:creator>
  <cp:lastModifiedBy>user</cp:lastModifiedBy>
  <cp:revision>29</cp:revision>
  <dcterms:created xsi:type="dcterms:W3CDTF">2020-02-22T19:54:55Z</dcterms:created>
  <dcterms:modified xsi:type="dcterms:W3CDTF">2020-04-21T07:34:26Z</dcterms:modified>
</cp:coreProperties>
</file>