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854" r:id="rId1"/>
  </p:sldMasterIdLst>
  <p:notesMasterIdLst>
    <p:notesMasterId r:id="rId49"/>
  </p:notesMasterIdLst>
  <p:handoutMasterIdLst>
    <p:handoutMasterId r:id="rId50"/>
  </p:handoutMasterIdLst>
  <p:sldIdLst>
    <p:sldId id="299" r:id="rId2"/>
    <p:sldId id="257" r:id="rId3"/>
    <p:sldId id="259" r:id="rId4"/>
    <p:sldId id="293" r:id="rId5"/>
    <p:sldId id="294" r:id="rId6"/>
    <p:sldId id="295" r:id="rId7"/>
    <p:sldId id="260" r:id="rId8"/>
    <p:sldId id="261" r:id="rId9"/>
    <p:sldId id="300" r:id="rId10"/>
    <p:sldId id="301" r:id="rId11"/>
    <p:sldId id="262" r:id="rId12"/>
    <p:sldId id="263" r:id="rId13"/>
    <p:sldId id="264" r:id="rId14"/>
    <p:sldId id="265" r:id="rId15"/>
    <p:sldId id="266" r:id="rId16"/>
    <p:sldId id="267" r:id="rId17"/>
    <p:sldId id="268" r:id="rId18"/>
    <p:sldId id="302" r:id="rId19"/>
    <p:sldId id="269" r:id="rId20"/>
    <p:sldId id="303" r:id="rId21"/>
    <p:sldId id="270" r:id="rId22"/>
    <p:sldId id="271" r:id="rId23"/>
    <p:sldId id="272" r:id="rId24"/>
    <p:sldId id="273" r:id="rId25"/>
    <p:sldId id="298" r:id="rId26"/>
    <p:sldId id="274" r:id="rId27"/>
    <p:sldId id="275" r:id="rId28"/>
    <p:sldId id="276" r:id="rId29"/>
    <p:sldId id="277" r:id="rId30"/>
    <p:sldId id="278" r:id="rId31"/>
    <p:sldId id="279" r:id="rId32"/>
    <p:sldId id="304" r:id="rId33"/>
    <p:sldId id="280" r:id="rId34"/>
    <p:sldId id="281" r:id="rId35"/>
    <p:sldId id="282" r:id="rId36"/>
    <p:sldId id="283" r:id="rId37"/>
    <p:sldId id="284" r:id="rId38"/>
    <p:sldId id="285" r:id="rId39"/>
    <p:sldId id="286" r:id="rId40"/>
    <p:sldId id="287" r:id="rId41"/>
    <p:sldId id="288" r:id="rId42"/>
    <p:sldId id="289" r:id="rId43"/>
    <p:sldId id="290" r:id="rId44"/>
    <p:sldId id="291" r:id="rId45"/>
    <p:sldId id="305" r:id="rId46"/>
    <p:sldId id="292" r:id="rId47"/>
    <p:sldId id="297" r:id="rId48"/>
  </p:sldIdLst>
  <p:sldSz cx="9144000" cy="6858000" type="screen4x3"/>
  <p:notesSz cx="7010400" cy="9296400"/>
  <p:defaultTextStyle>
    <a:defPPr>
      <a:defRPr lang="en-US"/>
    </a:defPPr>
    <a:lvl1pPr algn="l" rtl="0" fontAlgn="base">
      <a:spcBef>
        <a:spcPct val="0"/>
      </a:spcBef>
      <a:spcAft>
        <a:spcPct val="0"/>
      </a:spcAft>
      <a:defRPr sz="2400" i="1" kern="1200">
        <a:solidFill>
          <a:schemeClr val="tx1"/>
        </a:solidFill>
        <a:latin typeface="Arial" charset="0"/>
        <a:ea typeface="ＭＳ Ｐゴシック" pitchFamily="1" charset="-128"/>
        <a:cs typeface="+mn-cs"/>
      </a:defRPr>
    </a:lvl1pPr>
    <a:lvl2pPr marL="457200" algn="l" rtl="0" fontAlgn="base">
      <a:spcBef>
        <a:spcPct val="0"/>
      </a:spcBef>
      <a:spcAft>
        <a:spcPct val="0"/>
      </a:spcAft>
      <a:defRPr sz="2400" i="1"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i="1"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i="1"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i="1" kern="1200">
        <a:solidFill>
          <a:schemeClr val="tx1"/>
        </a:solidFill>
        <a:latin typeface="Arial" charset="0"/>
        <a:ea typeface="ＭＳ Ｐゴシック" pitchFamily="1" charset="-128"/>
        <a:cs typeface="+mn-cs"/>
      </a:defRPr>
    </a:lvl5pPr>
    <a:lvl6pPr marL="2286000" algn="l" defTabSz="914400" rtl="0" eaLnBrk="1" latinLnBrk="0" hangingPunct="1">
      <a:defRPr sz="2400" i="1" kern="1200">
        <a:solidFill>
          <a:schemeClr val="tx1"/>
        </a:solidFill>
        <a:latin typeface="Arial" charset="0"/>
        <a:ea typeface="ＭＳ Ｐゴシック" pitchFamily="1" charset="-128"/>
        <a:cs typeface="+mn-cs"/>
      </a:defRPr>
    </a:lvl6pPr>
    <a:lvl7pPr marL="2743200" algn="l" defTabSz="914400" rtl="0" eaLnBrk="1" latinLnBrk="0" hangingPunct="1">
      <a:defRPr sz="2400" i="1" kern="1200">
        <a:solidFill>
          <a:schemeClr val="tx1"/>
        </a:solidFill>
        <a:latin typeface="Arial" charset="0"/>
        <a:ea typeface="ＭＳ Ｐゴシック" pitchFamily="1" charset="-128"/>
        <a:cs typeface="+mn-cs"/>
      </a:defRPr>
    </a:lvl7pPr>
    <a:lvl8pPr marL="3200400" algn="l" defTabSz="914400" rtl="0" eaLnBrk="1" latinLnBrk="0" hangingPunct="1">
      <a:defRPr sz="2400" i="1" kern="1200">
        <a:solidFill>
          <a:schemeClr val="tx1"/>
        </a:solidFill>
        <a:latin typeface="Arial" charset="0"/>
        <a:ea typeface="ＭＳ Ｐゴシック" pitchFamily="1" charset="-128"/>
        <a:cs typeface="+mn-cs"/>
      </a:defRPr>
    </a:lvl8pPr>
    <a:lvl9pPr marL="3657600" algn="l" defTabSz="914400" rtl="0" eaLnBrk="1" latinLnBrk="0" hangingPunct="1">
      <a:defRPr sz="2400" i="1" kern="1200">
        <a:solidFill>
          <a:schemeClr val="tx1"/>
        </a:solidFill>
        <a:latin typeface="Arial" charset="0"/>
        <a:ea typeface="ＭＳ Ｐゴシック" pitchFamily="1"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110C"/>
    <a:srgbClr val="6D6E70"/>
    <a:srgbClr val="A9C9FF"/>
    <a:srgbClr val="F3F3F3"/>
    <a:srgbClr val="F8F3D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18" autoAdjust="0"/>
    <p:restoredTop sz="91013" autoAdjust="0"/>
  </p:normalViewPr>
  <p:slideViewPr>
    <p:cSldViewPr>
      <p:cViewPr varScale="1">
        <p:scale>
          <a:sx n="95" d="100"/>
          <a:sy n="95" d="100"/>
        </p:scale>
        <p:origin x="1656" y="184"/>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eaLnBrk="0" hangingPunct="0">
              <a:defRPr sz="1200"/>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3177" tIns="46589" rIns="93177" bIns="46589" rtlCol="0"/>
          <a:lstStyle>
            <a:lvl1pPr algn="r" eaLnBrk="0" hangingPunct="0">
              <a:defRPr sz="1200" smtClean="0"/>
            </a:lvl1pPr>
          </a:lstStyle>
          <a:p>
            <a:pPr>
              <a:defRPr/>
            </a:pPr>
            <a:fld id="{76CDAEA0-87BE-465E-82BA-8A3CC328300B}" type="datetimeFigureOut">
              <a:rPr lang="en-US"/>
              <a:pPr>
                <a:defRPr/>
              </a:pPr>
              <a:t>3/19/21</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3177" tIns="46589" rIns="93177" bIns="46589" rtlCol="0" anchor="b"/>
          <a:lstStyle>
            <a:lvl1pPr algn="l" eaLnBrk="0" hangingPunct="0">
              <a:defRPr sz="1200"/>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3177" tIns="46589" rIns="93177" bIns="46589" rtlCol="0" anchor="b"/>
          <a:lstStyle>
            <a:lvl1pPr algn="r" eaLnBrk="0" hangingPunct="0">
              <a:defRPr sz="1200" smtClean="0"/>
            </a:lvl1pPr>
          </a:lstStyle>
          <a:p>
            <a:pPr>
              <a:defRPr/>
            </a:pPr>
            <a:fld id="{D1721277-0383-4BE6-B02F-027C244CB79B}" type="slidenum">
              <a:rPr lang="en-US"/>
              <a:pPr>
                <a:defRPr/>
              </a:pPr>
              <a:t>‹#›</a:t>
            </a:fld>
            <a:endParaRPr lang="en-US"/>
          </a:p>
        </p:txBody>
      </p:sp>
    </p:spTree>
    <p:extLst>
      <p:ext uri="{BB962C8B-B14F-4D97-AF65-F5344CB8AC3E}">
        <p14:creationId xmlns:p14="http://schemas.microsoft.com/office/powerpoint/2010/main" val="2012123430"/>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eaLnBrk="0" hangingPunct="0">
              <a:defRPr sz="1200" i="0"/>
            </a:lvl1pPr>
          </a:lstStyle>
          <a:p>
            <a:pPr>
              <a:defRPr/>
            </a:pPr>
            <a:endParaRPr lang="en-US"/>
          </a:p>
        </p:txBody>
      </p:sp>
      <p:sp>
        <p:nvSpPr>
          <p:cNvPr id="7171" name="Rectangle 3"/>
          <p:cNvSpPr>
            <a:spLocks noGrp="1" noChangeArrowheads="1"/>
          </p:cNvSpPr>
          <p:nvPr>
            <p:ph type="dt" idx="1"/>
          </p:nvPr>
        </p:nvSpPr>
        <p:spPr bwMode="auto">
          <a:xfrm>
            <a:off x="3971925"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lgn="r" eaLnBrk="0" hangingPunct="0">
              <a:defRPr sz="1200" i="0"/>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935038" y="4416425"/>
            <a:ext cx="5140325" cy="4183063"/>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174"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eaLnBrk="0" hangingPunct="0">
              <a:defRPr sz="1200" i="0"/>
            </a:lvl1pPr>
          </a:lstStyle>
          <a:p>
            <a:pPr>
              <a:defRPr/>
            </a:pPr>
            <a:endParaRPr lang="en-US"/>
          </a:p>
        </p:txBody>
      </p:sp>
      <p:sp>
        <p:nvSpPr>
          <p:cNvPr id="7175"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lgn="r" eaLnBrk="0" hangingPunct="0">
              <a:defRPr sz="1200" i="0"/>
            </a:lvl1pPr>
          </a:lstStyle>
          <a:p>
            <a:pPr>
              <a:defRPr/>
            </a:pPr>
            <a:fld id="{587087D4-6F4B-41A6-9554-3C1EF5F420D6}" type="slidenum">
              <a:rPr lang="en-US"/>
              <a:pPr>
                <a:defRPr/>
              </a:pPr>
              <a:t>‹#›</a:t>
            </a:fld>
            <a:endParaRPr lang="en-US"/>
          </a:p>
        </p:txBody>
      </p:sp>
    </p:spTree>
    <p:extLst>
      <p:ext uri="{BB962C8B-B14F-4D97-AF65-F5344CB8AC3E}">
        <p14:creationId xmlns:p14="http://schemas.microsoft.com/office/powerpoint/2010/main" val="3958461516"/>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charset="0"/>
        <a:ea typeface="ＭＳ Ｐゴシック" pitchFamily="1"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1"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1"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1"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1"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a:noFill/>
          <a:ln/>
        </p:spPr>
        <p:txBody>
          <a:bodyPr/>
          <a:lstStyle/>
          <a:p>
            <a:pPr eaLnBrk="1" hangingPunct="1"/>
            <a:r>
              <a:rPr lang="en-US" dirty="0"/>
              <a:t>I lined the words up</a:t>
            </a:r>
            <a:r>
              <a:rPr lang="en-US" baseline="0" dirty="0"/>
              <a:t> a bit more and alternated the color for easier readability…If there are 10 Cs do you want to make them numerical? Just a thought….</a:t>
            </a:r>
            <a:endParaRPr lang="en-US" dirty="0"/>
          </a:p>
        </p:txBody>
      </p:sp>
    </p:spTree>
    <p:extLst>
      <p:ext uri="{BB962C8B-B14F-4D97-AF65-F5344CB8AC3E}">
        <p14:creationId xmlns:p14="http://schemas.microsoft.com/office/powerpoint/2010/main" val="28357084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Again alternating color</a:t>
            </a:r>
            <a:r>
              <a:rPr lang="en-US" baseline="0" dirty="0"/>
              <a:t> and a simple “appear” animation so that you can present while you click along….</a:t>
            </a:r>
            <a:endParaRPr lang="en-US" dirty="0"/>
          </a:p>
        </p:txBody>
      </p:sp>
    </p:spTree>
    <p:extLst>
      <p:ext uri="{BB962C8B-B14F-4D97-AF65-F5344CB8AC3E}">
        <p14:creationId xmlns:p14="http://schemas.microsoft.com/office/powerpoint/2010/main" val="28811624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Larger bolder font (66</a:t>
            </a:r>
            <a:r>
              <a:rPr lang="en-US" baseline="0" dirty="0"/>
              <a:t>font </a:t>
            </a:r>
            <a:r>
              <a:rPr lang="en-US" baseline="0"/>
              <a:t>looks balanced)</a:t>
            </a:r>
            <a:r>
              <a:rPr lang="en-US"/>
              <a:t> </a:t>
            </a:r>
            <a:r>
              <a:rPr lang="en-US" dirty="0"/>
              <a:t>and</a:t>
            </a:r>
            <a:r>
              <a:rPr lang="en-US" baseline="0" dirty="0"/>
              <a:t> the word more in the center. Mirror approach is a frill that you may not like but I think it stands out. The more I think about it, I propose you keep the one large word bold approach </a:t>
            </a:r>
            <a:r>
              <a:rPr lang="en-US" baseline="0" dirty="0" err="1"/>
              <a:t>vs</a:t>
            </a:r>
            <a:r>
              <a:rPr lang="en-US" baseline="0" dirty="0"/>
              <a:t> each word appearing on the list. I tried it and the first few look small and “lonely”</a:t>
            </a:r>
            <a:endParaRPr lang="en-US" dirty="0"/>
          </a:p>
        </p:txBody>
      </p:sp>
    </p:spTree>
    <p:extLst>
      <p:ext uri="{BB962C8B-B14F-4D97-AF65-F5344CB8AC3E}">
        <p14:creationId xmlns:p14="http://schemas.microsoft.com/office/powerpoint/2010/main" val="38237901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Larger box</a:t>
            </a:r>
            <a:r>
              <a:rPr lang="en-US" baseline="0" dirty="0"/>
              <a:t> and a line in between makes it easier to read</a:t>
            </a:r>
            <a:endParaRPr lang="en-US" dirty="0"/>
          </a:p>
        </p:txBody>
      </p:sp>
    </p:spTree>
    <p:extLst>
      <p:ext uri="{BB962C8B-B14F-4D97-AF65-F5344CB8AC3E}">
        <p14:creationId xmlns:p14="http://schemas.microsoft.com/office/powerpoint/2010/main" val="38800112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5D2052B-DA3B-4DBE-BE63-B1CA90581ACD}" type="datetimeFigureOut">
              <a:rPr lang="en-US" smtClean="0"/>
              <a:t>3/19/21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B6BE1E-1EB9-461D-8050-07E11D72B223}" type="slidenum">
              <a:rPr lang="en-US" smtClean="0"/>
              <a:t>‹#›</a:t>
            </a:fld>
            <a:endParaRPr lang="en-US"/>
          </a:p>
        </p:txBody>
      </p:sp>
    </p:spTree>
    <p:extLst>
      <p:ext uri="{BB962C8B-B14F-4D97-AF65-F5344CB8AC3E}">
        <p14:creationId xmlns:p14="http://schemas.microsoft.com/office/powerpoint/2010/main" val="29487655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5D2052B-DA3B-4DBE-BE63-B1CA90581ACD}" type="datetimeFigureOut">
              <a:rPr lang="en-US" smtClean="0"/>
              <a:t>3/19/21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B6BE1E-1EB9-461D-8050-07E11D72B223}" type="slidenum">
              <a:rPr lang="en-US" smtClean="0"/>
              <a:t>‹#›</a:t>
            </a:fld>
            <a:endParaRPr lang="en-US"/>
          </a:p>
        </p:txBody>
      </p:sp>
    </p:spTree>
    <p:extLst>
      <p:ext uri="{BB962C8B-B14F-4D97-AF65-F5344CB8AC3E}">
        <p14:creationId xmlns:p14="http://schemas.microsoft.com/office/powerpoint/2010/main" val="3473290133"/>
      </p:ext>
    </p:extLst>
  </p:cSld>
  <p:clrMapOvr>
    <a:masterClrMapping/>
  </p:clrMapOvr>
  <p:hf sldNum="0" hdr="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5D2052B-DA3B-4DBE-BE63-B1CA90581ACD}" type="datetimeFigureOut">
              <a:rPr lang="en-US" smtClean="0"/>
              <a:t>3/19/21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B6BE1E-1EB9-461D-8050-07E11D72B223}"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719588179"/>
      </p:ext>
    </p:extLst>
  </p:cSld>
  <p:clrMapOvr>
    <a:masterClrMapping/>
  </p:clrMapOvr>
  <p:hf sldNum="0" hdr="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5D2052B-DA3B-4DBE-BE63-B1CA90581ACD}" type="datetimeFigureOut">
              <a:rPr lang="en-US" smtClean="0"/>
              <a:t>3/19/21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B6BE1E-1EB9-461D-8050-07E11D72B223}" type="slidenum">
              <a:rPr lang="en-US" smtClean="0"/>
              <a:t>‹#›</a:t>
            </a:fld>
            <a:endParaRPr lang="en-US"/>
          </a:p>
        </p:txBody>
      </p:sp>
    </p:spTree>
    <p:extLst>
      <p:ext uri="{BB962C8B-B14F-4D97-AF65-F5344CB8AC3E}">
        <p14:creationId xmlns:p14="http://schemas.microsoft.com/office/powerpoint/2010/main" val="4084725649"/>
      </p:ext>
    </p:extLst>
  </p:cSld>
  <p:clrMapOvr>
    <a:masterClrMapping/>
  </p:clrMapOvr>
  <p:hf sldNum="0" hdr="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5D2052B-DA3B-4DBE-BE63-B1CA90581ACD}" type="datetimeFigureOut">
              <a:rPr lang="en-US" smtClean="0"/>
              <a:t>3/19/21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B6BE1E-1EB9-461D-8050-07E11D72B223}"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619411694"/>
      </p:ext>
    </p:extLst>
  </p:cSld>
  <p:clrMapOvr>
    <a:masterClrMapping/>
  </p:clrMapOvr>
  <p:hf sldNum="0" hdr="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5D2052B-DA3B-4DBE-BE63-B1CA90581ACD}" type="datetimeFigureOut">
              <a:rPr lang="en-US" smtClean="0"/>
              <a:t>3/19/21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B6BE1E-1EB9-461D-8050-07E11D72B223}" type="slidenum">
              <a:rPr lang="en-US" smtClean="0"/>
              <a:t>‹#›</a:t>
            </a:fld>
            <a:endParaRPr lang="en-US"/>
          </a:p>
        </p:txBody>
      </p:sp>
    </p:spTree>
    <p:extLst>
      <p:ext uri="{BB962C8B-B14F-4D97-AF65-F5344CB8AC3E}">
        <p14:creationId xmlns:p14="http://schemas.microsoft.com/office/powerpoint/2010/main" val="3072973928"/>
      </p:ext>
    </p:extLst>
  </p:cSld>
  <p:clrMapOvr>
    <a:masterClrMapping/>
  </p:clrMapOvr>
  <p:hf sldNum="0" hdr="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D2052B-DA3B-4DBE-BE63-B1CA90581ACD}" type="datetimeFigureOut">
              <a:rPr lang="en-US" smtClean="0"/>
              <a:t>3/19/21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B6BE1E-1EB9-461D-8050-07E11D72B223}" type="slidenum">
              <a:rPr lang="en-US" smtClean="0"/>
              <a:t>‹#›</a:t>
            </a:fld>
            <a:endParaRPr lang="en-US"/>
          </a:p>
        </p:txBody>
      </p:sp>
    </p:spTree>
    <p:extLst>
      <p:ext uri="{BB962C8B-B14F-4D97-AF65-F5344CB8AC3E}">
        <p14:creationId xmlns:p14="http://schemas.microsoft.com/office/powerpoint/2010/main" val="5630677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D2052B-DA3B-4DBE-BE63-B1CA90581ACD}" type="datetimeFigureOut">
              <a:rPr lang="en-US" smtClean="0"/>
              <a:t>3/19/21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B6BE1E-1EB9-461D-8050-07E11D72B223}" type="slidenum">
              <a:rPr lang="en-US" smtClean="0"/>
              <a:t>‹#›</a:t>
            </a:fld>
            <a:endParaRPr lang="en-US"/>
          </a:p>
        </p:txBody>
      </p:sp>
    </p:spTree>
    <p:extLst>
      <p:ext uri="{BB962C8B-B14F-4D97-AF65-F5344CB8AC3E}">
        <p14:creationId xmlns:p14="http://schemas.microsoft.com/office/powerpoint/2010/main" val="11922551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D2052B-DA3B-4DBE-BE63-B1CA90581ACD}" type="datetimeFigureOut">
              <a:rPr lang="en-US" smtClean="0"/>
              <a:t>3/19/21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B6BE1E-1EB9-461D-8050-07E11D72B223}" type="slidenum">
              <a:rPr lang="en-US" smtClean="0"/>
              <a:t>‹#›</a:t>
            </a:fld>
            <a:endParaRPr lang="en-US"/>
          </a:p>
        </p:txBody>
      </p:sp>
    </p:spTree>
    <p:extLst>
      <p:ext uri="{BB962C8B-B14F-4D97-AF65-F5344CB8AC3E}">
        <p14:creationId xmlns:p14="http://schemas.microsoft.com/office/powerpoint/2010/main" val="148434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5D2052B-DA3B-4DBE-BE63-B1CA90581ACD}" type="datetimeFigureOut">
              <a:rPr lang="en-US" smtClean="0"/>
              <a:t>3/19/21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B6BE1E-1EB9-461D-8050-07E11D72B223}" type="slidenum">
              <a:rPr lang="en-US" smtClean="0"/>
              <a:t>‹#›</a:t>
            </a:fld>
            <a:endParaRPr lang="en-US"/>
          </a:p>
        </p:txBody>
      </p:sp>
    </p:spTree>
    <p:extLst>
      <p:ext uri="{BB962C8B-B14F-4D97-AF65-F5344CB8AC3E}">
        <p14:creationId xmlns:p14="http://schemas.microsoft.com/office/powerpoint/2010/main" val="1687777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5D2052B-DA3B-4DBE-BE63-B1CA90581ACD}" type="datetimeFigureOut">
              <a:rPr lang="en-US" smtClean="0"/>
              <a:t>3/19/21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B6BE1E-1EB9-461D-8050-07E11D72B223}" type="slidenum">
              <a:rPr lang="en-US" smtClean="0"/>
              <a:t>‹#›</a:t>
            </a:fld>
            <a:endParaRPr lang="en-US"/>
          </a:p>
        </p:txBody>
      </p:sp>
    </p:spTree>
    <p:extLst>
      <p:ext uri="{BB962C8B-B14F-4D97-AF65-F5344CB8AC3E}">
        <p14:creationId xmlns:p14="http://schemas.microsoft.com/office/powerpoint/2010/main" val="676381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5D2052B-DA3B-4DBE-BE63-B1CA90581ACD}" type="datetimeFigureOut">
              <a:rPr lang="en-US" smtClean="0"/>
              <a:t>3/19/21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B6BE1E-1EB9-461D-8050-07E11D72B223}" type="slidenum">
              <a:rPr lang="en-US" smtClean="0"/>
              <a:t>‹#›</a:t>
            </a:fld>
            <a:endParaRPr lang="en-US"/>
          </a:p>
        </p:txBody>
      </p:sp>
    </p:spTree>
    <p:extLst>
      <p:ext uri="{BB962C8B-B14F-4D97-AF65-F5344CB8AC3E}">
        <p14:creationId xmlns:p14="http://schemas.microsoft.com/office/powerpoint/2010/main" val="8112399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5D2052B-DA3B-4DBE-BE63-B1CA90581ACD}" type="datetimeFigureOut">
              <a:rPr lang="en-US" smtClean="0"/>
              <a:t>3/19/21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B6BE1E-1EB9-461D-8050-07E11D72B223}" type="slidenum">
              <a:rPr lang="en-US" smtClean="0"/>
              <a:t>‹#›</a:t>
            </a:fld>
            <a:endParaRPr lang="en-US"/>
          </a:p>
        </p:txBody>
      </p:sp>
    </p:spTree>
    <p:extLst>
      <p:ext uri="{BB962C8B-B14F-4D97-AF65-F5344CB8AC3E}">
        <p14:creationId xmlns:p14="http://schemas.microsoft.com/office/powerpoint/2010/main" val="2739011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D2052B-DA3B-4DBE-BE63-B1CA90581ACD}" type="datetimeFigureOut">
              <a:rPr lang="en-US" smtClean="0"/>
              <a:t>3/19/21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B6BE1E-1EB9-461D-8050-07E11D72B223}" type="slidenum">
              <a:rPr lang="en-US" smtClean="0"/>
              <a:t>‹#›</a:t>
            </a:fld>
            <a:endParaRPr lang="en-US"/>
          </a:p>
        </p:txBody>
      </p:sp>
    </p:spTree>
    <p:extLst>
      <p:ext uri="{BB962C8B-B14F-4D97-AF65-F5344CB8AC3E}">
        <p14:creationId xmlns:p14="http://schemas.microsoft.com/office/powerpoint/2010/main" val="966269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C5D2052B-DA3B-4DBE-BE63-B1CA90581ACD}" type="datetimeFigureOut">
              <a:rPr lang="en-US" smtClean="0"/>
              <a:t>3/19/21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B6BE1E-1EB9-461D-8050-07E11D72B223}" type="slidenum">
              <a:rPr lang="en-US" smtClean="0"/>
              <a:t>‹#›</a:t>
            </a:fld>
            <a:endParaRPr lang="en-US"/>
          </a:p>
        </p:txBody>
      </p:sp>
    </p:spTree>
    <p:extLst>
      <p:ext uri="{BB962C8B-B14F-4D97-AF65-F5344CB8AC3E}">
        <p14:creationId xmlns:p14="http://schemas.microsoft.com/office/powerpoint/2010/main" val="38346191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5D2052B-DA3B-4DBE-BE63-B1CA90581ACD}" type="datetimeFigureOut">
              <a:rPr lang="en-US" smtClean="0"/>
              <a:t>3/19/21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B6BE1E-1EB9-461D-8050-07E11D72B223}" type="slidenum">
              <a:rPr lang="en-US" smtClean="0"/>
              <a:t>‹#›</a:t>
            </a:fld>
            <a:endParaRPr lang="en-US"/>
          </a:p>
        </p:txBody>
      </p:sp>
    </p:spTree>
    <p:extLst>
      <p:ext uri="{BB962C8B-B14F-4D97-AF65-F5344CB8AC3E}">
        <p14:creationId xmlns:p14="http://schemas.microsoft.com/office/powerpoint/2010/main" val="25080844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5D2052B-DA3B-4DBE-BE63-B1CA90581ACD}" type="datetimeFigureOut">
              <a:rPr lang="en-US" smtClean="0"/>
              <a:t>3/19/21</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C6B6BE1E-1EB9-461D-8050-07E11D72B223}" type="slidenum">
              <a:rPr lang="en-US" smtClean="0"/>
              <a:t>‹#›</a:t>
            </a:fld>
            <a:endParaRPr lang="en-US"/>
          </a:p>
        </p:txBody>
      </p:sp>
    </p:spTree>
    <p:extLst>
      <p:ext uri="{BB962C8B-B14F-4D97-AF65-F5344CB8AC3E}">
        <p14:creationId xmlns:p14="http://schemas.microsoft.com/office/powerpoint/2010/main" val="4034404091"/>
      </p:ext>
    </p:extLst>
  </p:cSld>
  <p:clrMap bg1="lt1" tx1="dk1" bg2="lt2" tx2="dk2" accent1="accent1" accent2="accent2" accent3="accent3" accent4="accent4" accent5="accent5" accent6="accent6" hlink="hlink" folHlink="folHlink"/>
  <p:sldLayoutIdLst>
    <p:sldLayoutId id="2147483855" r:id="rId1"/>
    <p:sldLayoutId id="2147483856" r:id="rId2"/>
    <p:sldLayoutId id="2147483857" r:id="rId3"/>
    <p:sldLayoutId id="2147483858" r:id="rId4"/>
    <p:sldLayoutId id="2147483859" r:id="rId5"/>
    <p:sldLayoutId id="2147483860" r:id="rId6"/>
    <p:sldLayoutId id="2147483861" r:id="rId7"/>
    <p:sldLayoutId id="2147483862" r:id="rId8"/>
    <p:sldLayoutId id="2147483863" r:id="rId9"/>
    <p:sldLayoutId id="2147483864" r:id="rId10"/>
    <p:sldLayoutId id="2147483865" r:id="rId11"/>
    <p:sldLayoutId id="2147483866" r:id="rId12"/>
    <p:sldLayoutId id="2147483867" r:id="rId13"/>
    <p:sldLayoutId id="2147483868" r:id="rId14"/>
    <p:sldLayoutId id="2147483869" r:id="rId15"/>
    <p:sldLayoutId id="2147483870" r:id="rId16"/>
  </p:sldLayoutIdLst>
  <p:hf sldNum="0" hdr="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dirty="0"/>
              <a:t>Judy Steiner-Williams</a:t>
            </a:r>
          </a:p>
        </p:txBody>
      </p:sp>
      <p:sp>
        <p:nvSpPr>
          <p:cNvPr id="3" name="Content Placeholder 2"/>
          <p:cNvSpPr>
            <a:spLocks noGrp="1"/>
          </p:cNvSpPr>
          <p:nvPr>
            <p:ph idx="1"/>
          </p:nvPr>
        </p:nvSpPr>
        <p:spPr/>
        <p:txBody>
          <a:bodyPr/>
          <a:lstStyle/>
          <a:p>
            <a:pPr marL="0" indent="0">
              <a:buNone/>
            </a:pPr>
            <a:endParaRPr lang="en-US" dirty="0"/>
          </a:p>
          <a:p>
            <a:pPr marL="0" indent="0">
              <a:buNone/>
            </a:pPr>
            <a:endParaRPr lang="en-US" dirty="0"/>
          </a:p>
          <a:p>
            <a:pPr marL="0" indent="0" algn="ctr">
              <a:buNone/>
            </a:pPr>
            <a:r>
              <a:rPr lang="en-US" sz="5400" b="1" dirty="0">
                <a:solidFill>
                  <a:schemeClr val="accent1"/>
                </a:solidFill>
                <a:effectLst>
                  <a:outerShdw blurRad="38100" dist="38100" dir="2700000" algn="tl">
                    <a:srgbClr val="000000">
                      <a:alpha val="43137"/>
                    </a:srgbClr>
                  </a:outerShdw>
                </a:effectLst>
              </a:rPr>
              <a:t>THE “C’s” OF EFFECTIVE BUSINESS WRITING</a:t>
            </a:r>
            <a:endParaRPr lang="en-US" sz="5400" dirty="0">
              <a:solidFill>
                <a:schemeClr val="accent1"/>
              </a:solidFill>
            </a:endParaRPr>
          </a:p>
          <a:p>
            <a:pPr marL="0" indent="0" algn="ctr">
              <a:buNone/>
            </a:pPr>
            <a:endParaRPr lang="en-US" sz="3200" dirty="0">
              <a:solidFill>
                <a:schemeClr val="accent1"/>
              </a:solidFill>
            </a:endParaRPr>
          </a:p>
        </p:txBody>
      </p:sp>
      <p:sp>
        <p:nvSpPr>
          <p:cNvPr id="4" name="Date Placeholder 3"/>
          <p:cNvSpPr>
            <a:spLocks noGrp="1"/>
          </p:cNvSpPr>
          <p:nvPr>
            <p:ph type="dt" sz="half" idx="10"/>
          </p:nvPr>
        </p:nvSpPr>
        <p:spPr/>
        <p:txBody>
          <a:bodyPr/>
          <a:lstStyle/>
          <a:p>
            <a:fld id="{80C8BC4E-E258-4A93-AA87-4D5F3DEF3BCB}" type="datetime1">
              <a:rPr lang="en-US" smtClean="0"/>
              <a:t>3/19/21</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9199314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609599" y="609600"/>
            <a:ext cx="6347714" cy="5431763"/>
          </a:xfrm>
        </p:spPr>
        <p:txBody>
          <a:bodyPr>
            <a:normAutofit fontScale="92500" lnSpcReduction="20000"/>
          </a:bodyPr>
          <a:lstStyle/>
          <a:p>
            <a:pPr marL="0" indent="0">
              <a:buNone/>
            </a:pPr>
            <a:endParaRPr lang="en-US" dirty="0"/>
          </a:p>
          <a:p>
            <a:r>
              <a:rPr lang="en-US" sz="1900" dirty="0"/>
              <a:t>What is the primary purpose of the message? The most important point I need my reader to remember? </a:t>
            </a:r>
          </a:p>
          <a:p>
            <a:r>
              <a:rPr lang="en-US" sz="1900" dirty="0"/>
              <a:t>What information must the message include (who, what, when? where? Why? How“?) </a:t>
            </a:r>
          </a:p>
          <a:p>
            <a:r>
              <a:rPr lang="en-US" sz="1900" dirty="0"/>
              <a:t>What does the audience already know about this situation? </a:t>
            </a:r>
          </a:p>
          <a:p>
            <a:r>
              <a:rPr lang="en-US" sz="1900" dirty="0"/>
              <a:t>Will my reader need some background? </a:t>
            </a:r>
          </a:p>
          <a:p>
            <a:r>
              <a:rPr lang="en-US" sz="1900" dirty="0"/>
              <a:t>What does my reader want to know and or need to know? </a:t>
            </a:r>
          </a:p>
          <a:p>
            <a:r>
              <a:rPr lang="en-US" sz="1900" dirty="0"/>
              <a:t>How does the information impact the reader? What should the reader do with the information? </a:t>
            </a:r>
          </a:p>
          <a:p>
            <a:r>
              <a:rPr lang="en-US" sz="1900" dirty="0"/>
              <a:t>What actions do I want from the reader? </a:t>
            </a:r>
          </a:p>
          <a:p>
            <a:r>
              <a:rPr lang="en-US" sz="1900" dirty="0"/>
              <a:t>Is a follow-up necessary or is the message just to provide information? </a:t>
            </a:r>
          </a:p>
          <a:p>
            <a:r>
              <a:rPr lang="en-US" sz="1900" dirty="0"/>
              <a:t>What is the best way to share the message?</a:t>
            </a:r>
          </a:p>
          <a:p>
            <a:r>
              <a:rPr lang="en-US" sz="1900" dirty="0"/>
              <a:t>Do I know how the reader will react to the message? </a:t>
            </a:r>
          </a:p>
        </p:txBody>
      </p:sp>
      <p:sp>
        <p:nvSpPr>
          <p:cNvPr id="4" name="Date Placeholder 3"/>
          <p:cNvSpPr>
            <a:spLocks noGrp="1"/>
          </p:cNvSpPr>
          <p:nvPr>
            <p:ph type="dt" sz="half" idx="10"/>
          </p:nvPr>
        </p:nvSpPr>
        <p:spPr/>
        <p:txBody>
          <a:bodyPr/>
          <a:lstStyle/>
          <a:p>
            <a:fld id="{7414F071-5ED0-4966-981A-45229F45C5D1}" type="datetime1">
              <a:rPr lang="en-US" smtClean="0"/>
              <a:t>3/19/21</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990346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38188" y="914400"/>
            <a:ext cx="7110412" cy="4824413"/>
          </a:xfrm>
        </p:spPr>
        <p:txBody>
          <a:bodyPr>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buNone/>
            </a:pPr>
            <a:endParaRPr lang="en-US" sz="80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a:p>
            <a:pPr algn="ctr">
              <a:buNone/>
            </a:pPr>
            <a:r>
              <a:rPr lang="en-US" sz="66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CONCISE</a:t>
            </a:r>
            <a:endParaRPr lang="en-US" sz="80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a:p>
            <a:endParaRPr lang="en-US" sz="80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3">
                                            <p:txEl>
                                              <p:pRg st="1" end="1"/>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0"/>
            <a:ext cx="8331200" cy="4824413"/>
          </a:xfrm>
        </p:spPr>
        <p:txBody>
          <a:bodyPr numCol="2">
            <a:normAutofit lnSpcReduction="10000"/>
          </a:bodyPr>
          <a:lstStyle/>
          <a:p>
            <a:r>
              <a:rPr lang="en-US" sz="4000" dirty="0"/>
              <a:t>bad disaster</a:t>
            </a:r>
          </a:p>
          <a:p>
            <a:r>
              <a:rPr lang="en-US" sz="4000" dirty="0"/>
              <a:t>free gift</a:t>
            </a:r>
          </a:p>
          <a:p>
            <a:r>
              <a:rPr lang="en-US" sz="4000" dirty="0"/>
              <a:t>postpone until later</a:t>
            </a:r>
          </a:p>
          <a:p>
            <a:r>
              <a:rPr lang="en-US" sz="4000" dirty="0"/>
              <a:t>plan in advance</a:t>
            </a:r>
          </a:p>
          <a:p>
            <a:r>
              <a:rPr lang="en-US" sz="4000" dirty="0"/>
              <a:t>consensus of opinion</a:t>
            </a:r>
          </a:p>
          <a:p>
            <a:r>
              <a:rPr lang="en-US" sz="4000" dirty="0"/>
              <a:t>due to the fact that</a:t>
            </a:r>
          </a:p>
          <a:p>
            <a:r>
              <a:rPr lang="en-US" sz="4000" dirty="0"/>
              <a:t>feel free</a:t>
            </a:r>
          </a:p>
          <a:p>
            <a:r>
              <a:rPr lang="en-US" sz="4000" dirty="0"/>
              <a:t>I am writing to inform you. . .</a:t>
            </a:r>
          </a:p>
          <a:p>
            <a:r>
              <a:rPr lang="en-US" sz="4000" dirty="0"/>
              <a:t> I have received your letter.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762000"/>
            <a:ext cx="8255000" cy="4900613"/>
          </a:xfrm>
        </p:spPr>
        <p:txBody>
          <a:bodyPr/>
          <a:lstStyle/>
          <a:p>
            <a:r>
              <a:rPr lang="en-US" sz="3600" dirty="0"/>
              <a:t>You will be pleased to know. </a:t>
            </a:r>
          </a:p>
          <a:p>
            <a:r>
              <a:rPr lang="en-US" sz="3600" dirty="0"/>
              <a:t>I am happy to inform you</a:t>
            </a:r>
          </a:p>
          <a:p>
            <a:pPr>
              <a:buNone/>
            </a:pPr>
            <a:endParaRPr lang="en-US" sz="3600" dirty="0"/>
          </a:p>
          <a:p>
            <a:r>
              <a:rPr lang="en-US" sz="3600" dirty="0"/>
              <a:t>We are happy to inform you that we have approved your loan for $2,000.</a:t>
            </a:r>
          </a:p>
          <a:p>
            <a:pPr>
              <a:buNone/>
            </a:pPr>
            <a:endParaRPr lang="en-US" sz="3600" dirty="0"/>
          </a:p>
          <a:p>
            <a:r>
              <a:rPr lang="en-US" sz="3600" dirty="0">
                <a:solidFill>
                  <a:schemeClr val="accent1">
                    <a:lumMod val="75000"/>
                  </a:schemeClr>
                </a:solidFill>
              </a:rPr>
              <a:t>Your $2,000 loan has been approved!</a:t>
            </a:r>
          </a:p>
          <a:p>
            <a:endParaRPr lang="en-US" dirty="0">
              <a:solidFill>
                <a:schemeClr val="accent1">
                  <a:lumMod val="7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838200"/>
            <a:ext cx="8255000" cy="5053013"/>
          </a:xfrm>
        </p:spPr>
        <p:txBody>
          <a:bodyPr/>
          <a:lstStyle/>
          <a:p>
            <a:pPr algn="ctr">
              <a:buNone/>
            </a:pPr>
            <a:endParaRPr lang="en-US" b="1" dirty="0"/>
          </a:p>
          <a:p>
            <a:pPr algn="ctr">
              <a:buNone/>
            </a:pPr>
            <a:r>
              <a:rPr lang="en-US" sz="3200" b="1" dirty="0">
                <a:solidFill>
                  <a:schemeClr val="accent1">
                    <a:lumMod val="75000"/>
                  </a:schemeClr>
                </a:solidFill>
              </a:rPr>
              <a:t>Rubber Stamps/Stock Phrases/</a:t>
            </a:r>
            <a:r>
              <a:rPr lang="en-US" sz="3200" b="1" dirty="0" err="1">
                <a:solidFill>
                  <a:schemeClr val="accent1">
                    <a:lumMod val="75000"/>
                  </a:schemeClr>
                </a:solidFill>
              </a:rPr>
              <a:t>Cliches</a:t>
            </a:r>
            <a:endParaRPr lang="en-US" sz="3200" b="1" dirty="0">
              <a:solidFill>
                <a:schemeClr val="accent1">
                  <a:lumMod val="75000"/>
                </a:schemeClr>
              </a:solidFill>
            </a:endParaRPr>
          </a:p>
          <a:p>
            <a:r>
              <a:rPr lang="en-US" sz="3200" dirty="0"/>
              <a:t>If you have any further questions, don’t hesitate to contact me.</a:t>
            </a:r>
          </a:p>
          <a:p>
            <a:r>
              <a:rPr lang="en-US" sz="3200" dirty="0"/>
              <a:t>If you have any more questions about your </a:t>
            </a:r>
            <a:r>
              <a:rPr lang="en-US" sz="3200" b="1" dirty="0">
                <a:solidFill>
                  <a:schemeClr val="accent1">
                    <a:lumMod val="75000"/>
                  </a:schemeClr>
                </a:solidFill>
              </a:rPr>
              <a:t>insurance policy</a:t>
            </a:r>
            <a:r>
              <a:rPr lang="en-US" sz="3200" dirty="0"/>
              <a:t>, please call me.</a:t>
            </a:r>
          </a:p>
          <a:p>
            <a:r>
              <a:rPr lang="en-US" sz="3200" dirty="0"/>
              <a:t>If you need more information about our </a:t>
            </a:r>
            <a:r>
              <a:rPr lang="en-US" sz="3200" b="1" dirty="0">
                <a:solidFill>
                  <a:schemeClr val="accent1">
                    <a:lumMod val="75000"/>
                  </a:schemeClr>
                </a:solidFill>
              </a:rPr>
              <a:t>financial services</a:t>
            </a:r>
            <a:r>
              <a:rPr lang="en-US" sz="3200" dirty="0"/>
              <a:t>, call me at </a:t>
            </a:r>
            <a:r>
              <a:rPr lang="en-US" sz="3200" dirty="0" err="1"/>
              <a:t>xxx.xxx.xxxx</a:t>
            </a:r>
            <a:r>
              <a:rPr lang="en-US" sz="3200" dirty="0"/>
              <a:t>.</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066800"/>
            <a:ext cx="8255000" cy="4824413"/>
          </a:xfrm>
        </p:spPr>
        <p:txBody>
          <a:bodyPr/>
          <a:lstStyle/>
          <a:p>
            <a:r>
              <a:rPr lang="en-US" sz="4000" i="1" dirty="0"/>
              <a:t>You will need to </a:t>
            </a:r>
            <a:r>
              <a:rPr lang="en-US" sz="4000" b="1" i="1" dirty="0"/>
              <a:t>send your confirmation </a:t>
            </a:r>
            <a:r>
              <a:rPr lang="en-US" sz="4000" i="1" dirty="0"/>
              <a:t>for your appointment by Frida</a:t>
            </a:r>
            <a:r>
              <a:rPr lang="en-US" sz="4000" dirty="0"/>
              <a:t>y.   </a:t>
            </a:r>
          </a:p>
          <a:p>
            <a:endParaRPr lang="en-US" sz="4000" dirty="0"/>
          </a:p>
          <a:p>
            <a:pPr>
              <a:buNone/>
            </a:pPr>
            <a:r>
              <a:rPr lang="en-US" sz="4000" dirty="0"/>
              <a:t> </a:t>
            </a:r>
          </a:p>
          <a:p>
            <a:r>
              <a:rPr lang="en-US" sz="4000" dirty="0">
                <a:solidFill>
                  <a:srgbClr val="FF0000"/>
                </a:solidFill>
              </a:rPr>
              <a:t> </a:t>
            </a:r>
            <a:r>
              <a:rPr lang="en-US" sz="4000" i="1" dirty="0">
                <a:solidFill>
                  <a:schemeClr val="accent1">
                    <a:lumMod val="75000"/>
                  </a:schemeClr>
                </a:solidFill>
              </a:rPr>
              <a:t>Please</a:t>
            </a:r>
            <a:r>
              <a:rPr lang="en-US" sz="4000" b="1" i="1" dirty="0">
                <a:solidFill>
                  <a:schemeClr val="accent1">
                    <a:lumMod val="75000"/>
                  </a:schemeClr>
                </a:solidFill>
              </a:rPr>
              <a:t> confirm </a:t>
            </a:r>
            <a:r>
              <a:rPr lang="en-US" sz="4000" i="1" dirty="0">
                <a:solidFill>
                  <a:schemeClr val="accent1">
                    <a:lumMod val="75000"/>
                  </a:schemeClr>
                </a:solidFill>
              </a:rPr>
              <a:t>your appointment by Friday.</a:t>
            </a:r>
            <a:r>
              <a:rPr lang="en-US" sz="4000" dirty="0">
                <a:solidFill>
                  <a:schemeClr val="accent1">
                    <a:lumMod val="75000"/>
                  </a:schemeClr>
                </a:solidFill>
              </a:rPr>
              <a:t> </a:t>
            </a:r>
          </a:p>
          <a:p>
            <a:endParaRPr lang="en-US" dirty="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811213"/>
            <a:ext cx="7110413" cy="103187"/>
          </a:xfrm>
        </p:spPr>
        <p:txBody>
          <a:bodyPr>
            <a:normAutofit fontScale="90000"/>
          </a:bodyPr>
          <a:lstStyle/>
          <a:p>
            <a:endParaRPr lang="en-US" dirty="0"/>
          </a:p>
        </p:txBody>
      </p:sp>
      <p:sp>
        <p:nvSpPr>
          <p:cNvPr id="3" name="Content Placeholder 2"/>
          <p:cNvSpPr>
            <a:spLocks noGrp="1"/>
          </p:cNvSpPr>
          <p:nvPr>
            <p:ph idx="1"/>
          </p:nvPr>
        </p:nvSpPr>
        <p:spPr>
          <a:xfrm>
            <a:off x="1525588" y="914400"/>
            <a:ext cx="7110412" cy="4976813"/>
          </a:xfrm>
        </p:spPr>
        <p:txBody>
          <a:bodyPr/>
          <a:lstStyle/>
          <a:p>
            <a:r>
              <a:rPr lang="en-US" sz="2800" b="1" i="1" dirty="0"/>
              <a:t>It has been found that </a:t>
            </a:r>
            <a:r>
              <a:rPr lang="en-US" sz="2800" i="1" dirty="0"/>
              <a:t>all employees will be notified about the conference. </a:t>
            </a:r>
            <a:r>
              <a:rPr lang="en-US" sz="2800" dirty="0"/>
              <a:t>  </a:t>
            </a:r>
          </a:p>
          <a:p>
            <a:r>
              <a:rPr lang="en-US" sz="2800" dirty="0"/>
              <a:t> </a:t>
            </a:r>
            <a:r>
              <a:rPr lang="en-US" sz="2800" i="1" dirty="0">
                <a:solidFill>
                  <a:schemeClr val="accent1">
                    <a:lumMod val="75000"/>
                  </a:schemeClr>
                </a:solidFill>
              </a:rPr>
              <a:t>All employees will be notified about the conference. </a:t>
            </a:r>
            <a:endParaRPr lang="en-US" sz="2800" dirty="0">
              <a:solidFill>
                <a:schemeClr val="accent1">
                  <a:lumMod val="75000"/>
                </a:schemeClr>
              </a:solidFill>
            </a:endParaRPr>
          </a:p>
          <a:p>
            <a:r>
              <a:rPr lang="en-US" sz="2800" b="1" i="1" dirty="0"/>
              <a:t>There are </a:t>
            </a:r>
            <a:r>
              <a:rPr lang="en-US" sz="2800" i="1" dirty="0"/>
              <a:t>five people who will attend the conference.</a:t>
            </a:r>
            <a:r>
              <a:rPr lang="en-US" sz="2800" dirty="0"/>
              <a:t> </a:t>
            </a:r>
          </a:p>
          <a:p>
            <a:r>
              <a:rPr lang="en-US" sz="2800" dirty="0"/>
              <a:t> </a:t>
            </a:r>
            <a:r>
              <a:rPr lang="en-US" sz="2800" i="1" dirty="0">
                <a:solidFill>
                  <a:schemeClr val="accent1">
                    <a:lumMod val="75000"/>
                  </a:schemeClr>
                </a:solidFill>
              </a:rPr>
              <a:t>Five people will attend the conference.</a:t>
            </a:r>
            <a:r>
              <a:rPr lang="en-US" sz="2800" dirty="0">
                <a:solidFill>
                  <a:schemeClr val="accent1">
                    <a:lumMod val="75000"/>
                  </a:schemeClr>
                </a:solidFill>
              </a:rPr>
              <a:t>  </a:t>
            </a:r>
          </a:p>
          <a:p>
            <a:r>
              <a:rPr lang="en-US" sz="2800" b="1" dirty="0"/>
              <a:t>IT </a:t>
            </a:r>
            <a:r>
              <a:rPr lang="en-US" sz="2800" dirty="0"/>
              <a:t>(with no clear pronoun reference)</a:t>
            </a:r>
            <a:r>
              <a:rPr lang="en-US" sz="2800" b="1" dirty="0"/>
              <a:t> </a:t>
            </a:r>
            <a:r>
              <a:rPr lang="en-US" sz="2800" dirty="0"/>
              <a:t>and </a:t>
            </a:r>
            <a:r>
              <a:rPr lang="en-US" sz="2800" b="1" dirty="0"/>
              <a:t>THERE </a:t>
            </a:r>
            <a:r>
              <a:rPr lang="en-US" sz="2800" dirty="0"/>
              <a:t>(not referring to a location) are “fillers” which always cause wordiness.</a:t>
            </a:r>
            <a:endParaRPr lang="en-US" sz="2800" b="1" dirty="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1525588" y="990600"/>
            <a:ext cx="7110412" cy="4900613"/>
          </a:xfrm>
        </p:spPr>
        <p:txBody>
          <a:bodyPr/>
          <a:lstStyle/>
          <a:p>
            <a:pPr>
              <a:buNone/>
            </a:pPr>
            <a:endParaRPr lang="en-US" sz="6000" dirty="0"/>
          </a:p>
          <a:p>
            <a:pPr>
              <a:buNone/>
            </a:pPr>
            <a:r>
              <a:rPr lang="en-US" sz="66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       Clear</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3">
                                            <p:txEl>
                                              <p:pRg st="1" end="1"/>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609599" y="990600"/>
            <a:ext cx="6347714" cy="5050763"/>
          </a:xfrm>
        </p:spPr>
        <p:txBody>
          <a:bodyPr>
            <a:normAutofit fontScale="92500" lnSpcReduction="10000"/>
          </a:bodyPr>
          <a:lstStyle/>
          <a:p>
            <a:r>
              <a:rPr lang="en-US" sz="2800" dirty="0"/>
              <a:t>Have I used words or jargon known only to those who work in my department? </a:t>
            </a:r>
          </a:p>
          <a:p>
            <a:r>
              <a:rPr lang="en-US" sz="2800" dirty="0"/>
              <a:t>Are those words understood  outside a specific field? </a:t>
            </a:r>
          </a:p>
          <a:p>
            <a:r>
              <a:rPr lang="en-US" sz="2800" dirty="0"/>
              <a:t>Have I organized the information in a logical, easy to follow pattern with my main idea at the top of the paragraph? </a:t>
            </a:r>
          </a:p>
          <a:p>
            <a:r>
              <a:rPr lang="en-US" sz="2800" dirty="0"/>
              <a:t>Have I used transitional words such as first, second, although, furthermore?</a:t>
            </a:r>
          </a:p>
          <a:p>
            <a:r>
              <a:rPr lang="en-US" sz="2800" dirty="0"/>
              <a:t>Have I considered the words’ connotations? </a:t>
            </a:r>
          </a:p>
        </p:txBody>
      </p:sp>
      <p:sp>
        <p:nvSpPr>
          <p:cNvPr id="4" name="Date Placeholder 3"/>
          <p:cNvSpPr>
            <a:spLocks noGrp="1"/>
          </p:cNvSpPr>
          <p:nvPr>
            <p:ph type="dt" sz="half" idx="10"/>
          </p:nvPr>
        </p:nvSpPr>
        <p:spPr/>
        <p:txBody>
          <a:bodyPr/>
          <a:lstStyle/>
          <a:p>
            <a:fld id="{04F6230A-9F75-43BE-B371-4F15B83F8558}" type="datetime1">
              <a:rPr lang="en-US" smtClean="0"/>
              <a:t>3/19/21</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302046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811213"/>
            <a:ext cx="7110413" cy="179387"/>
          </a:xfrm>
        </p:spPr>
        <p:txBody>
          <a:bodyPr>
            <a:normAutofit fontScale="90000"/>
          </a:bodyPr>
          <a:lstStyle/>
          <a:p>
            <a:endParaRPr lang="en-US" dirty="0"/>
          </a:p>
        </p:txBody>
      </p:sp>
      <p:sp>
        <p:nvSpPr>
          <p:cNvPr id="3" name="Content Placeholder 2"/>
          <p:cNvSpPr>
            <a:spLocks noGrp="1"/>
          </p:cNvSpPr>
          <p:nvPr>
            <p:ph idx="1"/>
          </p:nvPr>
        </p:nvSpPr>
        <p:spPr>
          <a:xfrm>
            <a:off x="762000" y="533400"/>
            <a:ext cx="7874000" cy="6019800"/>
          </a:xfrm>
        </p:spPr>
        <p:txBody>
          <a:bodyPr>
            <a:normAutofit/>
          </a:bodyPr>
          <a:lstStyle/>
          <a:p>
            <a:pPr>
              <a:buNone/>
            </a:pPr>
            <a:endParaRPr lang="en-US" sz="2800" i="1" dirty="0"/>
          </a:p>
          <a:p>
            <a:pPr>
              <a:buNone/>
            </a:pPr>
            <a:endParaRPr lang="en-US" sz="2800" i="1" dirty="0"/>
          </a:p>
          <a:p>
            <a:pPr>
              <a:buNone/>
            </a:pPr>
            <a:r>
              <a:rPr lang="en-US" sz="2800" i="1" dirty="0"/>
              <a:t>We </a:t>
            </a:r>
            <a:r>
              <a:rPr lang="en-US" sz="2800" b="1" i="1" dirty="0"/>
              <a:t>do not care to </a:t>
            </a:r>
            <a:r>
              <a:rPr lang="en-US" sz="2800" i="1" dirty="0"/>
              <a:t>receive shipments after 5 p.m.</a:t>
            </a:r>
            <a:r>
              <a:rPr lang="en-US" sz="2800" dirty="0"/>
              <a:t> </a:t>
            </a:r>
          </a:p>
          <a:p>
            <a:pPr>
              <a:buNone/>
            </a:pPr>
            <a:r>
              <a:rPr lang="en-US" sz="2800" dirty="0"/>
              <a:t>		(“I don’t care to….” meaning </a:t>
            </a:r>
            <a:r>
              <a:rPr lang="en-US" sz="2800" dirty="0">
                <a:solidFill>
                  <a:schemeClr val="accent1">
                    <a:lumMod val="75000"/>
                  </a:schemeClr>
                </a:solidFill>
              </a:rPr>
              <a:t>I don’ t want 	to </a:t>
            </a:r>
            <a:r>
              <a:rPr lang="en-US" sz="2800" dirty="0">
                <a:solidFill>
                  <a:srgbClr val="FF0000"/>
                </a:solidFill>
              </a:rPr>
              <a:t> </a:t>
            </a:r>
            <a:r>
              <a:rPr lang="en-US" sz="2800" dirty="0"/>
              <a:t>OR  “I don’t care to…” </a:t>
            </a:r>
            <a:r>
              <a:rPr lang="en-US" sz="2800" dirty="0">
                <a:solidFill>
                  <a:schemeClr val="accent1">
                    <a:lumMod val="75000"/>
                  </a:schemeClr>
                </a:solidFill>
              </a:rPr>
              <a:t>meaning I’m 	agreeable to the idea</a:t>
            </a:r>
            <a:r>
              <a:rPr lang="en-US" sz="2800" dirty="0"/>
              <a:t>)</a:t>
            </a:r>
          </a:p>
          <a:p>
            <a:pPr marL="0" indent="0">
              <a:buNone/>
            </a:pP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idx="1"/>
          </p:nvPr>
        </p:nvSpPr>
        <p:spPr>
          <a:xfrm>
            <a:off x="533400" y="685800"/>
            <a:ext cx="8382000" cy="5181600"/>
          </a:xfrm>
        </p:spPr>
        <p:txBody>
          <a:bodyPr numCol="2"/>
          <a:lstStyle/>
          <a:p>
            <a:pPr marL="742950" indent="-742950">
              <a:buFont typeface="+mj-lt"/>
              <a:buAutoNum type="arabicPeriod"/>
            </a:pPr>
            <a:r>
              <a:rPr lang="en-US" sz="3600" b="1" dirty="0">
                <a:solidFill>
                  <a:schemeClr val="accent1">
                    <a:lumMod val="75000"/>
                  </a:schemeClr>
                </a:solidFill>
              </a:rPr>
              <a:t>Complete</a:t>
            </a:r>
          </a:p>
          <a:p>
            <a:pPr marL="742950" indent="-742950">
              <a:buFont typeface="+mj-lt"/>
              <a:buAutoNum type="arabicPeriod"/>
            </a:pPr>
            <a:r>
              <a:rPr lang="en-US" sz="3600" b="1" dirty="0">
                <a:solidFill>
                  <a:schemeClr val="accent1">
                    <a:lumMod val="75000"/>
                  </a:schemeClr>
                </a:solidFill>
              </a:rPr>
              <a:t>Concise</a:t>
            </a:r>
          </a:p>
          <a:p>
            <a:pPr marL="742950" indent="-742950">
              <a:buFont typeface="+mj-lt"/>
              <a:buAutoNum type="arabicPeriod"/>
            </a:pPr>
            <a:r>
              <a:rPr lang="en-US" sz="3600" b="1" dirty="0">
                <a:solidFill>
                  <a:schemeClr val="accent1">
                    <a:lumMod val="75000"/>
                  </a:schemeClr>
                </a:solidFill>
              </a:rPr>
              <a:t>Clear</a:t>
            </a:r>
          </a:p>
          <a:p>
            <a:pPr marL="742950" indent="-742950">
              <a:buFont typeface="+mj-lt"/>
              <a:buAutoNum type="arabicPeriod"/>
            </a:pPr>
            <a:r>
              <a:rPr lang="en-US" sz="3600" b="1" dirty="0">
                <a:solidFill>
                  <a:schemeClr val="accent1">
                    <a:lumMod val="75000"/>
                  </a:schemeClr>
                </a:solidFill>
              </a:rPr>
              <a:t>Conversational</a:t>
            </a:r>
          </a:p>
          <a:p>
            <a:pPr marL="742950" indent="-742950">
              <a:buFont typeface="+mj-lt"/>
              <a:buAutoNum type="arabicPeriod"/>
            </a:pPr>
            <a:r>
              <a:rPr lang="en-US" sz="3600" b="1" dirty="0">
                <a:solidFill>
                  <a:schemeClr val="accent1">
                    <a:lumMod val="75000"/>
                  </a:schemeClr>
                </a:solidFill>
              </a:rPr>
              <a:t>Correct</a:t>
            </a:r>
          </a:p>
          <a:p>
            <a:pPr marL="742950" indent="-742950">
              <a:buFont typeface="+mj-lt"/>
              <a:buAutoNum type="arabicPeriod"/>
            </a:pPr>
            <a:r>
              <a:rPr lang="en-US" sz="3600" b="1" dirty="0">
                <a:solidFill>
                  <a:schemeClr val="accent1">
                    <a:lumMod val="75000"/>
                  </a:schemeClr>
                </a:solidFill>
              </a:rPr>
              <a:t>Coherent</a:t>
            </a:r>
          </a:p>
          <a:p>
            <a:pPr marL="742950" indent="-742950">
              <a:buFont typeface="+mj-lt"/>
              <a:buAutoNum type="arabicPeriod"/>
            </a:pPr>
            <a:r>
              <a:rPr lang="en-US" sz="3600" b="1" dirty="0">
                <a:solidFill>
                  <a:schemeClr val="accent1">
                    <a:lumMod val="75000"/>
                  </a:schemeClr>
                </a:solidFill>
              </a:rPr>
              <a:t>Credible</a:t>
            </a:r>
          </a:p>
          <a:p>
            <a:pPr marL="742950" indent="-742950">
              <a:buFont typeface="+mj-lt"/>
              <a:buAutoNum type="arabicPeriod"/>
            </a:pPr>
            <a:r>
              <a:rPr lang="en-US" sz="3600" b="1" dirty="0">
                <a:solidFill>
                  <a:schemeClr val="accent1">
                    <a:lumMod val="75000"/>
                  </a:schemeClr>
                </a:solidFill>
              </a:rPr>
              <a:t>Concrete</a:t>
            </a:r>
          </a:p>
          <a:p>
            <a:pPr marL="742950" indent="-742950">
              <a:buFont typeface="+mj-lt"/>
              <a:buAutoNum type="arabicPeriod"/>
            </a:pPr>
            <a:r>
              <a:rPr lang="en-US" sz="3600" b="1" dirty="0">
                <a:solidFill>
                  <a:schemeClr val="accent1">
                    <a:lumMod val="75000"/>
                  </a:schemeClr>
                </a:solidFill>
              </a:rPr>
              <a:t>Courteous</a:t>
            </a:r>
          </a:p>
          <a:p>
            <a:pPr marL="742950" indent="-742950">
              <a:buFont typeface="+mj-lt"/>
              <a:buAutoNum type="arabicPeriod"/>
            </a:pPr>
            <a:r>
              <a:rPr lang="en-US" sz="3600" b="1" dirty="0">
                <a:solidFill>
                  <a:schemeClr val="accent1">
                    <a:lumMod val="75000"/>
                  </a:schemeClr>
                </a:solidFill>
              </a:rPr>
              <a:t>Considerate</a:t>
            </a:r>
            <a:endParaRPr lang="en-US" sz="3600" dirty="0">
              <a:solidFill>
                <a:schemeClr val="accent1">
                  <a:lumMod val="75000"/>
                </a:schemeClr>
              </a:solidFill>
            </a:endParaRPr>
          </a:p>
          <a:p>
            <a:pPr marL="0" indent="0">
              <a:buNone/>
            </a:pPr>
            <a:endParaRPr lang="en-US" dirty="0">
              <a:solidFill>
                <a:schemeClr val="accent1">
                  <a:lumMod val="75000"/>
                </a:schemeClr>
              </a:solidFill>
            </a:endParaRP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 calcmode="lin" valueType="num">
                                      <p:cBhvr additive="base">
                                        <p:cTn id="7" dur="500" fill="hold"/>
                                        <p:tgtEl>
                                          <p:spTgt spid="1126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26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267">
                                            <p:txEl>
                                              <p:pRg st="1" end="1"/>
                                            </p:txEl>
                                          </p:spTgt>
                                        </p:tgtEl>
                                        <p:attrNameLst>
                                          <p:attrName>style.visibility</p:attrName>
                                        </p:attrNameLst>
                                      </p:cBhvr>
                                      <p:to>
                                        <p:strVal val="visible"/>
                                      </p:to>
                                    </p:set>
                                    <p:anim calcmode="lin" valueType="num">
                                      <p:cBhvr additive="base">
                                        <p:cTn id="13" dur="500" fill="hold"/>
                                        <p:tgtEl>
                                          <p:spTgt spid="1126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26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267">
                                            <p:txEl>
                                              <p:pRg st="2" end="2"/>
                                            </p:txEl>
                                          </p:spTgt>
                                        </p:tgtEl>
                                        <p:attrNameLst>
                                          <p:attrName>style.visibility</p:attrName>
                                        </p:attrNameLst>
                                      </p:cBhvr>
                                      <p:to>
                                        <p:strVal val="visible"/>
                                      </p:to>
                                    </p:set>
                                    <p:anim calcmode="lin" valueType="num">
                                      <p:cBhvr additive="base">
                                        <p:cTn id="19" dur="500" fill="hold"/>
                                        <p:tgtEl>
                                          <p:spTgt spid="1126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26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267">
                                            <p:txEl>
                                              <p:pRg st="3" end="3"/>
                                            </p:txEl>
                                          </p:spTgt>
                                        </p:tgtEl>
                                        <p:attrNameLst>
                                          <p:attrName>style.visibility</p:attrName>
                                        </p:attrNameLst>
                                      </p:cBhvr>
                                      <p:to>
                                        <p:strVal val="visible"/>
                                      </p:to>
                                    </p:set>
                                    <p:anim calcmode="lin" valueType="num">
                                      <p:cBhvr additive="base">
                                        <p:cTn id="25" dur="500" fill="hold"/>
                                        <p:tgtEl>
                                          <p:spTgt spid="1126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26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267">
                                            <p:txEl>
                                              <p:pRg st="4" end="4"/>
                                            </p:txEl>
                                          </p:spTgt>
                                        </p:tgtEl>
                                        <p:attrNameLst>
                                          <p:attrName>style.visibility</p:attrName>
                                        </p:attrNameLst>
                                      </p:cBhvr>
                                      <p:to>
                                        <p:strVal val="visible"/>
                                      </p:to>
                                    </p:set>
                                    <p:anim calcmode="lin" valueType="num">
                                      <p:cBhvr additive="base">
                                        <p:cTn id="31" dur="500" fill="hold"/>
                                        <p:tgtEl>
                                          <p:spTgt spid="1126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126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1267">
                                            <p:txEl>
                                              <p:pRg st="5" end="5"/>
                                            </p:txEl>
                                          </p:spTgt>
                                        </p:tgtEl>
                                        <p:attrNameLst>
                                          <p:attrName>style.visibility</p:attrName>
                                        </p:attrNameLst>
                                      </p:cBhvr>
                                      <p:to>
                                        <p:strVal val="visible"/>
                                      </p:to>
                                    </p:set>
                                    <p:anim calcmode="lin" valueType="num">
                                      <p:cBhvr additive="base">
                                        <p:cTn id="37" dur="500" fill="hold"/>
                                        <p:tgtEl>
                                          <p:spTgt spid="11267">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126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1267">
                                            <p:txEl>
                                              <p:pRg st="6" end="6"/>
                                            </p:txEl>
                                          </p:spTgt>
                                        </p:tgtEl>
                                        <p:attrNameLst>
                                          <p:attrName>style.visibility</p:attrName>
                                        </p:attrNameLst>
                                      </p:cBhvr>
                                      <p:to>
                                        <p:strVal val="visible"/>
                                      </p:to>
                                    </p:set>
                                    <p:anim calcmode="lin" valueType="num">
                                      <p:cBhvr additive="base">
                                        <p:cTn id="43" dur="500" fill="hold"/>
                                        <p:tgtEl>
                                          <p:spTgt spid="11267">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126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1267">
                                            <p:txEl>
                                              <p:pRg st="7" end="7"/>
                                            </p:txEl>
                                          </p:spTgt>
                                        </p:tgtEl>
                                        <p:attrNameLst>
                                          <p:attrName>style.visibility</p:attrName>
                                        </p:attrNameLst>
                                      </p:cBhvr>
                                      <p:to>
                                        <p:strVal val="visible"/>
                                      </p:to>
                                    </p:set>
                                    <p:anim calcmode="lin" valueType="num">
                                      <p:cBhvr additive="base">
                                        <p:cTn id="49" dur="500" fill="hold"/>
                                        <p:tgtEl>
                                          <p:spTgt spid="11267">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1267">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1267">
                                            <p:txEl>
                                              <p:pRg st="8" end="8"/>
                                            </p:txEl>
                                          </p:spTgt>
                                        </p:tgtEl>
                                        <p:attrNameLst>
                                          <p:attrName>style.visibility</p:attrName>
                                        </p:attrNameLst>
                                      </p:cBhvr>
                                      <p:to>
                                        <p:strVal val="visible"/>
                                      </p:to>
                                    </p:set>
                                    <p:anim calcmode="lin" valueType="num">
                                      <p:cBhvr additive="base">
                                        <p:cTn id="55" dur="500" fill="hold"/>
                                        <p:tgtEl>
                                          <p:spTgt spid="11267">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1267">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1267">
                                            <p:txEl>
                                              <p:pRg st="9" end="9"/>
                                            </p:txEl>
                                          </p:spTgt>
                                        </p:tgtEl>
                                        <p:attrNameLst>
                                          <p:attrName>style.visibility</p:attrName>
                                        </p:attrNameLst>
                                      </p:cBhvr>
                                      <p:to>
                                        <p:strVal val="visible"/>
                                      </p:to>
                                    </p:set>
                                    <p:anim calcmode="lin" valueType="num">
                                      <p:cBhvr additive="base">
                                        <p:cTn id="61" dur="500" fill="hold"/>
                                        <p:tgtEl>
                                          <p:spTgt spid="11267">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11267">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811213"/>
            <a:ext cx="7110413" cy="179387"/>
          </a:xfrm>
        </p:spPr>
        <p:txBody>
          <a:bodyPr>
            <a:normAutofit fontScale="90000"/>
          </a:bodyPr>
          <a:lstStyle/>
          <a:p>
            <a:endParaRPr lang="en-US" dirty="0"/>
          </a:p>
        </p:txBody>
      </p:sp>
      <p:sp>
        <p:nvSpPr>
          <p:cNvPr id="3" name="Content Placeholder 2"/>
          <p:cNvSpPr>
            <a:spLocks noGrp="1"/>
          </p:cNvSpPr>
          <p:nvPr>
            <p:ph idx="1"/>
          </p:nvPr>
        </p:nvSpPr>
        <p:spPr>
          <a:xfrm>
            <a:off x="762000" y="533400"/>
            <a:ext cx="7874000" cy="6019800"/>
          </a:xfrm>
        </p:spPr>
        <p:txBody>
          <a:bodyPr>
            <a:normAutofit/>
          </a:bodyPr>
          <a:lstStyle/>
          <a:p>
            <a:pPr>
              <a:buNone/>
            </a:pPr>
            <a:r>
              <a:rPr lang="en-US" sz="2800" i="1" dirty="0"/>
              <a:t>I need your help in setting up the display by noon tomorrow.  </a:t>
            </a:r>
          </a:p>
          <a:p>
            <a:pPr>
              <a:buNone/>
            </a:pPr>
            <a:r>
              <a:rPr lang="en-US" sz="2800" i="1" dirty="0"/>
              <a:t>		</a:t>
            </a:r>
            <a:r>
              <a:rPr lang="en-US" sz="2800" i="1" dirty="0">
                <a:solidFill>
                  <a:schemeClr val="accent1">
                    <a:lumMod val="75000"/>
                  </a:schemeClr>
                </a:solidFill>
              </a:rPr>
              <a:t>YOU DO IT!</a:t>
            </a:r>
          </a:p>
          <a:p>
            <a:r>
              <a:rPr lang="en-US" sz="2800" dirty="0"/>
              <a:t>When you get to work tomorrow at 8:00, please put the display board in the hallway next to the conference room door. Sally and I will be there about 9:00. The three of us will be able to get the rest of the set-up completed by noon. </a:t>
            </a:r>
          </a:p>
        </p:txBody>
      </p:sp>
    </p:spTree>
    <p:extLst>
      <p:ext uri="{BB962C8B-B14F-4D97-AF65-F5344CB8AC3E}">
        <p14:creationId xmlns:p14="http://schemas.microsoft.com/office/powerpoint/2010/main" val="4143626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811213"/>
            <a:ext cx="7110413" cy="103187"/>
          </a:xfrm>
        </p:spPr>
        <p:txBody>
          <a:bodyPr>
            <a:normAutofit fontScale="90000"/>
          </a:bodyPr>
          <a:lstStyle/>
          <a:p>
            <a:endParaRPr lang="en-US" dirty="0"/>
          </a:p>
        </p:txBody>
      </p:sp>
      <p:sp>
        <p:nvSpPr>
          <p:cNvPr id="3" name="Content Placeholder 2"/>
          <p:cNvSpPr>
            <a:spLocks noGrp="1"/>
          </p:cNvSpPr>
          <p:nvPr>
            <p:ph idx="1"/>
          </p:nvPr>
        </p:nvSpPr>
        <p:spPr>
          <a:xfrm>
            <a:off x="0" y="990600"/>
            <a:ext cx="9372600" cy="4900613"/>
          </a:xfrm>
        </p:spPr>
        <p:txBody>
          <a:bodyPr/>
          <a:lstStyle/>
          <a:p>
            <a:pPr algn="ctr">
              <a:buNone/>
            </a:pPr>
            <a:endParaRPr lang="en-US" sz="5000" dirty="0"/>
          </a:p>
          <a:p>
            <a:pPr algn="ctr">
              <a:buNone/>
            </a:pPr>
            <a:endParaRPr lang="en-US" sz="50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a:p>
            <a:pPr>
              <a:buNone/>
            </a:pPr>
            <a:r>
              <a:rPr lang="en-US" sz="50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       </a:t>
            </a:r>
            <a:r>
              <a:rPr lang="en-US" sz="54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Conversational</a:t>
            </a:r>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3">
                                            <p:txEl>
                                              <p:pRg st="2" end="2"/>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14400"/>
            <a:ext cx="8331200" cy="5715000"/>
          </a:xfrm>
        </p:spPr>
        <p:txBody>
          <a:bodyPr/>
          <a:lstStyle/>
          <a:p>
            <a:r>
              <a:rPr lang="en-US" sz="3200" dirty="0"/>
              <a:t>Enclosed please find the following items:</a:t>
            </a:r>
          </a:p>
          <a:p>
            <a:pPr>
              <a:buNone/>
            </a:pPr>
            <a:r>
              <a:rPr lang="en-US" sz="3200" dirty="0"/>
              <a:t>	</a:t>
            </a:r>
            <a:r>
              <a:rPr lang="en-US" sz="3200" dirty="0">
                <a:solidFill>
                  <a:schemeClr val="accent1">
                    <a:lumMod val="75000"/>
                  </a:schemeClr>
                </a:solidFill>
              </a:rPr>
              <a:t>Here are the items you requested.</a:t>
            </a:r>
          </a:p>
          <a:p>
            <a:pPr>
              <a:buNone/>
            </a:pPr>
            <a:r>
              <a:rPr lang="en-US" sz="3200" dirty="0">
                <a:solidFill>
                  <a:schemeClr val="accent1">
                    <a:lumMod val="75000"/>
                  </a:schemeClr>
                </a:solidFill>
              </a:rPr>
              <a:t>	Enclosed are the materials you needed.</a:t>
            </a:r>
          </a:p>
          <a:p>
            <a:r>
              <a:rPr lang="en-US" sz="3200" dirty="0"/>
              <a:t>Hoping to hear from you in the near future.</a:t>
            </a:r>
          </a:p>
          <a:p>
            <a:pPr>
              <a:buNone/>
            </a:pPr>
            <a:r>
              <a:rPr lang="en-US" sz="3200" dirty="0"/>
              <a:t>	</a:t>
            </a:r>
            <a:r>
              <a:rPr lang="en-US" sz="3200" dirty="0">
                <a:solidFill>
                  <a:schemeClr val="accent1">
                    <a:lumMod val="75000"/>
                  </a:schemeClr>
                </a:solidFill>
              </a:rPr>
              <a:t>I hope to hear from you by Friday.</a:t>
            </a:r>
          </a:p>
          <a:p>
            <a:r>
              <a:rPr lang="en-US" sz="3200" dirty="0"/>
              <a:t>Per your request</a:t>
            </a:r>
          </a:p>
          <a:p>
            <a:pPr>
              <a:buNone/>
            </a:pPr>
            <a:r>
              <a:rPr lang="en-US" sz="3200" dirty="0"/>
              <a:t>	</a:t>
            </a:r>
            <a:r>
              <a:rPr lang="en-US" sz="3200" dirty="0">
                <a:solidFill>
                  <a:schemeClr val="accent1">
                    <a:lumMod val="75000"/>
                  </a:schemeClr>
                </a:solidFill>
              </a:rPr>
              <a:t>As you requested. .  .</a:t>
            </a:r>
          </a:p>
          <a:p>
            <a:endParaRPr lang="en-US" dirty="0">
              <a:solidFill>
                <a:schemeClr val="accent1">
                  <a:lumMod val="7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additive="base">
                                        <p:cTn id="3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 calcmode="lin" valueType="num">
                                      <p:cBhvr additive="base">
                                        <p:cTn id="4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811213"/>
            <a:ext cx="7110413" cy="179387"/>
          </a:xfrm>
        </p:spPr>
        <p:txBody>
          <a:bodyPr>
            <a:normAutofit fontScale="90000"/>
          </a:bodyPr>
          <a:lstStyle/>
          <a:p>
            <a:endParaRPr lang="en-US" dirty="0"/>
          </a:p>
        </p:txBody>
      </p:sp>
      <p:sp>
        <p:nvSpPr>
          <p:cNvPr id="3" name="Content Placeholder 2"/>
          <p:cNvSpPr>
            <a:spLocks noGrp="1"/>
          </p:cNvSpPr>
          <p:nvPr>
            <p:ph idx="1"/>
          </p:nvPr>
        </p:nvSpPr>
        <p:spPr>
          <a:xfrm>
            <a:off x="1525588" y="1066800"/>
            <a:ext cx="7110412" cy="4824413"/>
          </a:xfrm>
        </p:spPr>
        <p:txBody>
          <a:bodyPr/>
          <a:lstStyle/>
          <a:p>
            <a:pPr>
              <a:buNone/>
            </a:pPr>
            <a:endParaRPr lang="en-US" sz="6000" dirty="0"/>
          </a:p>
          <a:p>
            <a:pPr algn="ctr">
              <a:buNone/>
            </a:pPr>
            <a:r>
              <a:rPr lang="en-US" sz="66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Correct</a:t>
            </a:r>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3">
                                            <p:txEl>
                                              <p:pRg st="1" end="1"/>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5588" y="990600"/>
            <a:ext cx="7110412" cy="4900613"/>
          </a:xfrm>
        </p:spPr>
        <p:txBody>
          <a:bodyPr>
            <a:normAutofit fontScale="70000" lnSpcReduction="20000"/>
          </a:bodyPr>
          <a:lstStyle/>
          <a:p>
            <a:r>
              <a:rPr lang="en-US" sz="4000" dirty="0">
                <a:solidFill>
                  <a:schemeClr val="accent1">
                    <a:lumMod val="75000"/>
                  </a:schemeClr>
                </a:solidFill>
              </a:rPr>
              <a:t>Names</a:t>
            </a:r>
          </a:p>
          <a:p>
            <a:r>
              <a:rPr lang="en-US" sz="4000" dirty="0">
                <a:solidFill>
                  <a:schemeClr val="accent1">
                    <a:lumMod val="75000"/>
                  </a:schemeClr>
                </a:solidFill>
              </a:rPr>
              <a:t>Mechanics</a:t>
            </a:r>
          </a:p>
          <a:p>
            <a:pPr marL="0" indent="0">
              <a:buNone/>
            </a:pPr>
            <a:r>
              <a:rPr lang="en-US" sz="4000" dirty="0">
                <a:solidFill>
                  <a:schemeClr val="accent1">
                    <a:lumMod val="75000"/>
                  </a:schemeClr>
                </a:solidFill>
              </a:rPr>
              <a:t>        you vs. your</a:t>
            </a:r>
          </a:p>
          <a:p>
            <a:pPr marL="0" indent="0">
              <a:buNone/>
            </a:pPr>
            <a:r>
              <a:rPr lang="en-US" sz="4000" dirty="0">
                <a:solidFill>
                  <a:schemeClr val="accent1">
                    <a:lumMod val="75000"/>
                  </a:schemeClr>
                </a:solidFill>
              </a:rPr>
              <a:t>	    then vs. than</a:t>
            </a:r>
          </a:p>
          <a:p>
            <a:pPr marL="0" indent="0">
              <a:buNone/>
            </a:pPr>
            <a:r>
              <a:rPr lang="en-US" sz="4000" dirty="0">
                <a:solidFill>
                  <a:schemeClr val="accent1">
                    <a:lumMod val="75000"/>
                  </a:schemeClr>
                </a:solidFill>
              </a:rPr>
              <a:t>        omitted words</a:t>
            </a:r>
          </a:p>
          <a:p>
            <a:pPr marL="0" indent="0">
              <a:buNone/>
            </a:pPr>
            <a:r>
              <a:rPr lang="en-US" sz="4000" dirty="0">
                <a:solidFill>
                  <a:schemeClr val="accent1">
                    <a:lumMod val="75000"/>
                  </a:schemeClr>
                </a:solidFill>
              </a:rPr>
              <a:t>        homonyms</a:t>
            </a:r>
          </a:p>
          <a:p>
            <a:pPr marL="0" indent="0">
              <a:buNone/>
            </a:pPr>
            <a:r>
              <a:rPr lang="en-US" sz="4000" dirty="0">
                <a:solidFill>
                  <a:schemeClr val="accent1">
                    <a:lumMod val="75000"/>
                  </a:schemeClr>
                </a:solidFill>
              </a:rPr>
              <a:t>	    punctuation</a:t>
            </a:r>
          </a:p>
          <a:p>
            <a:pPr marL="0" indent="0">
              <a:buNone/>
            </a:pPr>
            <a:r>
              <a:rPr lang="en-US" sz="4000" dirty="0">
                <a:solidFill>
                  <a:schemeClr val="accent1">
                    <a:lumMod val="75000"/>
                  </a:schemeClr>
                </a:solidFill>
              </a:rPr>
              <a:t>         typos</a:t>
            </a:r>
          </a:p>
          <a:p>
            <a:pPr marL="0" indent="0">
              <a:buNone/>
            </a:pPr>
            <a:endParaRPr lang="en-US" sz="4000" dirty="0">
              <a:solidFill>
                <a:schemeClr val="accent1">
                  <a:lumMod val="75000"/>
                </a:schemeClr>
              </a:solidFill>
            </a:endParaRPr>
          </a:p>
          <a:p>
            <a:r>
              <a:rPr lang="en-US" sz="4000" dirty="0">
                <a:solidFill>
                  <a:schemeClr val="accent1">
                    <a:lumMod val="75000"/>
                  </a:schemeClr>
                </a:solidFill>
              </a:rPr>
              <a:t> Format</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 calcmode="lin" valueType="num">
                                      <p:cBhvr additive="base">
                                        <p:cTn id="5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811213"/>
            <a:ext cx="7110413" cy="179387"/>
          </a:xfrm>
        </p:spPr>
        <p:txBody>
          <a:bodyPr>
            <a:normAutofit fontScale="90000"/>
          </a:bodyPr>
          <a:lstStyle/>
          <a:p>
            <a:endParaRPr lang="en-US" dirty="0"/>
          </a:p>
        </p:txBody>
      </p:sp>
      <p:sp>
        <p:nvSpPr>
          <p:cNvPr id="3" name="Content Placeholder 2"/>
          <p:cNvSpPr>
            <a:spLocks noGrp="1"/>
          </p:cNvSpPr>
          <p:nvPr>
            <p:ph idx="1"/>
          </p:nvPr>
        </p:nvSpPr>
        <p:spPr>
          <a:xfrm>
            <a:off x="1525588" y="1295400"/>
            <a:ext cx="7110412" cy="4595813"/>
          </a:xfrm>
        </p:spPr>
        <p:txBody>
          <a:bodyPr/>
          <a:lstStyle/>
          <a:p>
            <a:pPr marL="0" indent="0">
              <a:buNone/>
            </a:pPr>
            <a:r>
              <a:rPr lang="en-US" sz="4400" i="1" dirty="0"/>
              <a:t>I know their are three new products being introduced.  Its unclear in what order they will be released.  Because of the previous production schedule.</a:t>
            </a:r>
            <a:endParaRPr lang="en-US" sz="4400" dirty="0"/>
          </a:p>
          <a:p>
            <a:pPr marL="0" indent="0">
              <a:buNone/>
            </a:pPr>
            <a:endParaRPr lang="en-US" dirty="0"/>
          </a:p>
        </p:txBody>
      </p:sp>
    </p:spTree>
    <p:extLst>
      <p:ext uri="{BB962C8B-B14F-4D97-AF65-F5344CB8AC3E}">
        <p14:creationId xmlns:p14="http://schemas.microsoft.com/office/powerpoint/2010/main" val="13665568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85800"/>
            <a:ext cx="8610600" cy="4900613"/>
          </a:xfrm>
        </p:spPr>
        <p:txBody>
          <a:bodyPr>
            <a:normAutofit fontScale="92500" lnSpcReduction="10000"/>
          </a:bodyPr>
          <a:lstStyle/>
          <a:p>
            <a:r>
              <a:rPr lang="en-US" sz="3600" dirty="0"/>
              <a:t>Lynn, Jan, Pat– Mr. or Ms. (correct gender)?</a:t>
            </a:r>
          </a:p>
          <a:p>
            <a:r>
              <a:rPr lang="en-US" sz="3600" dirty="0"/>
              <a:t>An email at 5:00 p.m. on Friday before a holiday to fire me?</a:t>
            </a:r>
          </a:p>
          <a:p>
            <a:r>
              <a:rPr lang="en-US" sz="3600" dirty="0"/>
              <a:t>Subject:  Procedure</a:t>
            </a:r>
          </a:p>
          <a:p>
            <a:r>
              <a:rPr lang="en-US" sz="3600" dirty="0"/>
              <a:t>Subject:  Meeting Procedure</a:t>
            </a:r>
          </a:p>
          <a:p>
            <a:r>
              <a:rPr lang="en-US" sz="3600" dirty="0">
                <a:solidFill>
                  <a:schemeClr val="accent1">
                    <a:lumMod val="75000"/>
                  </a:schemeClr>
                </a:solidFill>
              </a:rPr>
              <a:t>Subject:  New Procedures for 	Department  Meetings Effective 	Immediately</a:t>
            </a:r>
          </a:p>
          <a:p>
            <a:endParaRPr lang="en-US" dirty="0">
              <a:solidFill>
                <a:schemeClr val="accent1">
                  <a:lumMod val="7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811213"/>
            <a:ext cx="7110413" cy="103187"/>
          </a:xfrm>
        </p:spPr>
        <p:txBody>
          <a:bodyPr>
            <a:normAutofit fontScale="90000"/>
          </a:bodyPr>
          <a:lstStyle/>
          <a:p>
            <a:endParaRPr lang="en-US" dirty="0"/>
          </a:p>
        </p:txBody>
      </p:sp>
      <p:sp>
        <p:nvSpPr>
          <p:cNvPr id="3" name="Content Placeholder 2"/>
          <p:cNvSpPr>
            <a:spLocks noGrp="1"/>
          </p:cNvSpPr>
          <p:nvPr>
            <p:ph idx="1"/>
          </p:nvPr>
        </p:nvSpPr>
        <p:spPr>
          <a:xfrm>
            <a:off x="1525588" y="990600"/>
            <a:ext cx="7110412" cy="4900613"/>
          </a:xfrm>
        </p:spPr>
        <p:txBody>
          <a:bodyPr/>
          <a:lstStyle/>
          <a:p>
            <a:pPr algn="ctr">
              <a:buNone/>
            </a:pPr>
            <a:endParaRPr lang="en-US" sz="6000" dirty="0"/>
          </a:p>
          <a:p>
            <a:pPr algn="ctr">
              <a:buNone/>
            </a:pPr>
            <a:r>
              <a:rPr lang="en-US" sz="66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Coherent</a:t>
            </a:r>
          </a:p>
          <a:p>
            <a:pPr algn="ct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3">
                                            <p:txEl>
                                              <p:pRg st="1" end="1"/>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811213"/>
            <a:ext cx="7110413" cy="179387"/>
          </a:xfrm>
        </p:spPr>
        <p:txBody>
          <a:bodyPr>
            <a:normAutofit fontScale="90000"/>
          </a:bodyPr>
          <a:lstStyle/>
          <a:p>
            <a:endParaRPr lang="en-US" dirty="0"/>
          </a:p>
        </p:txBody>
      </p:sp>
      <p:sp>
        <p:nvSpPr>
          <p:cNvPr id="3" name="Content Placeholder 2"/>
          <p:cNvSpPr>
            <a:spLocks noGrp="1"/>
          </p:cNvSpPr>
          <p:nvPr>
            <p:ph idx="1"/>
          </p:nvPr>
        </p:nvSpPr>
        <p:spPr>
          <a:xfrm>
            <a:off x="609600" y="685800"/>
            <a:ext cx="8026400" cy="5205413"/>
          </a:xfrm>
        </p:spPr>
        <p:txBody>
          <a:bodyPr>
            <a:normAutofit fontScale="92500" lnSpcReduction="10000"/>
          </a:bodyPr>
          <a:lstStyle/>
          <a:p>
            <a:r>
              <a:rPr lang="en-US" sz="3200" u="sng" dirty="0">
                <a:solidFill>
                  <a:schemeClr val="accent1">
                    <a:lumMod val="75000"/>
                  </a:schemeClr>
                </a:solidFill>
              </a:rPr>
              <a:t>Transitional words</a:t>
            </a:r>
            <a:r>
              <a:rPr lang="en-US" sz="3200" dirty="0">
                <a:solidFill>
                  <a:schemeClr val="accent1">
                    <a:lumMod val="75000"/>
                  </a:schemeClr>
                </a:solidFill>
              </a:rPr>
              <a:t>:</a:t>
            </a:r>
            <a:r>
              <a:rPr lang="en-US" sz="3200" dirty="0">
                <a:solidFill>
                  <a:srgbClr val="FF0000"/>
                </a:solidFill>
              </a:rPr>
              <a:t>  </a:t>
            </a:r>
            <a:r>
              <a:rPr lang="en-US" sz="3200" dirty="0"/>
              <a:t>However, therefore, subsequently, consequently, first, second, next, last</a:t>
            </a:r>
          </a:p>
          <a:p>
            <a:r>
              <a:rPr lang="en-US" sz="3200" u="sng" dirty="0">
                <a:solidFill>
                  <a:schemeClr val="accent1">
                    <a:lumMod val="75000"/>
                  </a:schemeClr>
                </a:solidFill>
              </a:rPr>
              <a:t>Transitional phrases:  </a:t>
            </a:r>
            <a:r>
              <a:rPr lang="en-US" sz="3200" dirty="0"/>
              <a:t>On the other hand, the next point is, after the first step </a:t>
            </a:r>
          </a:p>
          <a:p>
            <a:r>
              <a:rPr lang="en-US" sz="3200" u="sng" dirty="0">
                <a:solidFill>
                  <a:schemeClr val="accent1">
                    <a:lumMod val="75000"/>
                  </a:schemeClr>
                </a:solidFill>
              </a:rPr>
              <a:t>Repetition of key words:</a:t>
            </a:r>
            <a:r>
              <a:rPr lang="en-US" sz="3200" dirty="0">
                <a:solidFill>
                  <a:schemeClr val="accent1">
                    <a:lumMod val="75000"/>
                  </a:schemeClr>
                </a:solidFill>
              </a:rPr>
              <a:t>  </a:t>
            </a:r>
            <a:r>
              <a:rPr lang="en-US" sz="3200" dirty="0"/>
              <a:t>All employees will receive three </a:t>
            </a:r>
            <a:r>
              <a:rPr lang="en-US" sz="3200" b="1" dirty="0"/>
              <a:t>benefits.</a:t>
            </a:r>
            <a:r>
              <a:rPr lang="en-US" sz="3200" dirty="0"/>
              <a:t> . .these </a:t>
            </a:r>
            <a:r>
              <a:rPr lang="en-US" sz="3200" b="1" dirty="0"/>
              <a:t>benefits</a:t>
            </a:r>
            <a:r>
              <a:rPr lang="en-US" sz="3200" dirty="0"/>
              <a:t> will begin. . . </a:t>
            </a:r>
          </a:p>
          <a:p>
            <a:r>
              <a:rPr lang="en-US" sz="3200" u="sng" dirty="0">
                <a:solidFill>
                  <a:schemeClr val="accent1">
                    <a:lumMod val="75000"/>
                  </a:schemeClr>
                </a:solidFill>
              </a:rPr>
              <a:t>Synonyms:</a:t>
            </a:r>
            <a:r>
              <a:rPr lang="en-US" sz="3200" dirty="0">
                <a:solidFill>
                  <a:schemeClr val="accent1">
                    <a:lumMod val="75000"/>
                  </a:schemeClr>
                </a:solidFill>
              </a:rPr>
              <a:t>   </a:t>
            </a:r>
            <a:r>
              <a:rPr lang="en-US" sz="3200" dirty="0"/>
              <a:t>This </a:t>
            </a:r>
            <a:r>
              <a:rPr lang="en-US" sz="3200" b="1" dirty="0"/>
              <a:t>company</a:t>
            </a:r>
            <a:r>
              <a:rPr lang="en-US" sz="3200" dirty="0"/>
              <a:t> will be expanding. . . the </a:t>
            </a:r>
            <a:r>
              <a:rPr lang="en-US" sz="3200" b="1" dirty="0"/>
              <a:t>organization </a:t>
            </a:r>
            <a:r>
              <a:rPr lang="en-US" sz="3200" dirty="0"/>
              <a:t>will hire five additional employees. . . </a:t>
            </a:r>
            <a:endParaRPr lang="en-US" sz="3200" b="1" dirty="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811213"/>
            <a:ext cx="7110413" cy="103187"/>
          </a:xfrm>
        </p:spPr>
        <p:txBody>
          <a:bodyPr>
            <a:normAutofit fontScale="90000"/>
          </a:bodyPr>
          <a:lstStyle/>
          <a:p>
            <a:endParaRPr lang="en-US" dirty="0"/>
          </a:p>
        </p:txBody>
      </p:sp>
      <p:sp>
        <p:nvSpPr>
          <p:cNvPr id="3" name="Content Placeholder 2"/>
          <p:cNvSpPr>
            <a:spLocks noGrp="1"/>
          </p:cNvSpPr>
          <p:nvPr>
            <p:ph idx="1"/>
          </p:nvPr>
        </p:nvSpPr>
        <p:spPr>
          <a:xfrm>
            <a:off x="1525588" y="0"/>
            <a:ext cx="7110412" cy="5891213"/>
          </a:xfrm>
        </p:spPr>
        <p:txBody>
          <a:bodyPr>
            <a:normAutofit fontScale="92500"/>
          </a:bodyPr>
          <a:lstStyle/>
          <a:p>
            <a:r>
              <a:rPr lang="en-US" sz="2800" i="1" dirty="0"/>
              <a:t>All employees are now eligible for a monthly productivity award. Work will begin next month on expanding the south parking lot.  </a:t>
            </a:r>
            <a:endParaRPr lang="en-US" sz="2800" dirty="0"/>
          </a:p>
          <a:p>
            <a:r>
              <a:rPr lang="en-US" sz="2800" b="1" i="1" dirty="0">
                <a:solidFill>
                  <a:schemeClr val="accent1">
                    <a:lumMod val="75000"/>
                  </a:schemeClr>
                </a:solidFill>
              </a:rPr>
              <a:t>Here are two company updates</a:t>
            </a:r>
            <a:r>
              <a:rPr lang="en-US" sz="2800" b="1" i="1" dirty="0"/>
              <a:t>.  </a:t>
            </a:r>
            <a:r>
              <a:rPr lang="en-US" sz="2800" i="1" dirty="0"/>
              <a:t>First, beginning immediately, all employees are eligible for a monthly productivity award.  </a:t>
            </a:r>
            <a:r>
              <a:rPr lang="en-US" sz="2800" b="1" i="1" dirty="0">
                <a:solidFill>
                  <a:schemeClr val="accent1">
                    <a:lumMod val="75000"/>
                  </a:schemeClr>
                </a:solidFill>
              </a:rPr>
              <a:t>In addition</a:t>
            </a:r>
            <a:r>
              <a:rPr lang="en-US" sz="2800" b="1" i="1" dirty="0"/>
              <a:t>,</a:t>
            </a:r>
            <a:r>
              <a:rPr lang="en-US" sz="2800" i="1" dirty="0"/>
              <a:t> as many of you have requested, work will begin next month on expanding the south parking</a:t>
            </a:r>
            <a:r>
              <a:rPr lang="en-US" sz="2800" dirty="0"/>
              <a:t> </a:t>
            </a:r>
            <a:r>
              <a:rPr lang="en-US" sz="2800" i="1" dirty="0"/>
              <a:t>lot.</a:t>
            </a:r>
            <a:r>
              <a:rPr lang="en-US" sz="2800" dirty="0"/>
              <a:t> </a:t>
            </a:r>
          </a:p>
          <a:p>
            <a:r>
              <a:rPr lang="en-US" sz="2800" b="1" i="1" dirty="0">
                <a:solidFill>
                  <a:schemeClr val="accent1">
                    <a:lumMod val="75000"/>
                  </a:schemeClr>
                </a:solidFill>
              </a:rPr>
              <a:t>Here are two company updates</a:t>
            </a:r>
            <a:r>
              <a:rPr lang="en-US" sz="2800" b="1" i="1" dirty="0"/>
              <a:t>:</a:t>
            </a:r>
          </a:p>
          <a:p>
            <a:r>
              <a:rPr lang="en-US" sz="2800" b="1" i="1" dirty="0"/>
              <a:t>1.  Beginning immediately, all. .  .</a:t>
            </a:r>
          </a:p>
          <a:p>
            <a:pPr marL="0" indent="0">
              <a:buNone/>
            </a:pPr>
            <a:r>
              <a:rPr lang="en-US" sz="2800" b="1" i="1" dirty="0"/>
              <a:t>    	2. Work will begin. .  .</a:t>
            </a:r>
          </a:p>
          <a:p>
            <a:pPr marL="0" indent="0">
              <a:buNone/>
            </a:pPr>
            <a:endParaRPr lang="en-US" sz="2800" dirty="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291" name="Content Placeholder 2"/>
          <p:cNvSpPr>
            <a:spLocks noGrp="1"/>
          </p:cNvSpPr>
          <p:nvPr>
            <p:ph idx="1"/>
          </p:nvPr>
        </p:nvSpPr>
        <p:spPr>
          <a:xfrm>
            <a:off x="228600" y="762000"/>
            <a:ext cx="8534400" cy="5053013"/>
          </a:xfrm>
        </p:spPr>
        <p:txBody>
          <a:bodyPr>
            <a:normAutofit fontScale="92500"/>
          </a:bodyPr>
          <a:lstStyle/>
          <a:p>
            <a:r>
              <a:rPr lang="en-US" sz="3200" b="1" dirty="0">
                <a:solidFill>
                  <a:schemeClr val="accent1">
                    <a:lumMod val="75000"/>
                  </a:schemeClr>
                </a:solidFill>
              </a:rPr>
              <a:t>Who is the reader?  Multiple readers?</a:t>
            </a:r>
          </a:p>
          <a:p>
            <a:r>
              <a:rPr lang="en-US" sz="3200" b="1" dirty="0">
                <a:solidFill>
                  <a:schemeClr val="accent1">
                    <a:lumMod val="75000"/>
                  </a:schemeClr>
                </a:solidFill>
              </a:rPr>
              <a:t>What does the reader want to know?</a:t>
            </a:r>
          </a:p>
          <a:p>
            <a:r>
              <a:rPr lang="en-US" sz="3200" b="1" dirty="0">
                <a:solidFill>
                  <a:schemeClr val="accent1">
                    <a:lumMod val="75000"/>
                  </a:schemeClr>
                </a:solidFill>
              </a:rPr>
              <a:t>What does the reader need to know?</a:t>
            </a:r>
          </a:p>
          <a:p>
            <a:r>
              <a:rPr lang="en-US" sz="3200" b="1" dirty="0">
                <a:solidFill>
                  <a:schemeClr val="accent1">
                    <a:lumMod val="75000"/>
                  </a:schemeClr>
                </a:solidFill>
              </a:rPr>
              <a:t>What doesn’t the reader know?</a:t>
            </a:r>
          </a:p>
          <a:p>
            <a:r>
              <a:rPr lang="en-US" sz="3200" b="1" dirty="0">
                <a:solidFill>
                  <a:schemeClr val="accent1">
                    <a:lumMod val="75000"/>
                  </a:schemeClr>
                </a:solidFill>
              </a:rPr>
              <a:t>What kind of reaction will the reader have?</a:t>
            </a:r>
          </a:p>
          <a:p>
            <a:r>
              <a:rPr lang="en-US" sz="3200" b="1" dirty="0">
                <a:solidFill>
                  <a:schemeClr val="accent1">
                    <a:lumMod val="75000"/>
                  </a:schemeClr>
                </a:solidFill>
              </a:rPr>
              <a:t>How eager (or not) is the reader to get the message?</a:t>
            </a:r>
          </a:p>
          <a:p>
            <a:r>
              <a:rPr lang="en-US" sz="3200" b="1" dirty="0">
                <a:solidFill>
                  <a:schemeClr val="accent1">
                    <a:lumMod val="75000"/>
                  </a:schemeClr>
                </a:solidFill>
              </a:rPr>
              <a:t>What do I want my reader to know or do after reading the message?</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fade">
                                      <p:cBhvr>
                                        <p:cTn id="7" dur="2000"/>
                                        <p:tgtEl>
                                          <p:spTgt spid="1229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291">
                                            <p:txEl>
                                              <p:pRg st="1" end="1"/>
                                            </p:txEl>
                                          </p:spTgt>
                                        </p:tgtEl>
                                        <p:attrNameLst>
                                          <p:attrName>style.visibility</p:attrName>
                                        </p:attrNameLst>
                                      </p:cBhvr>
                                      <p:to>
                                        <p:strVal val="visible"/>
                                      </p:to>
                                    </p:set>
                                    <p:animEffect transition="in" filter="fade">
                                      <p:cBhvr>
                                        <p:cTn id="12" dur="2000"/>
                                        <p:tgtEl>
                                          <p:spTgt spid="1229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291">
                                            <p:txEl>
                                              <p:pRg st="2" end="2"/>
                                            </p:txEl>
                                          </p:spTgt>
                                        </p:tgtEl>
                                        <p:attrNameLst>
                                          <p:attrName>style.visibility</p:attrName>
                                        </p:attrNameLst>
                                      </p:cBhvr>
                                      <p:to>
                                        <p:strVal val="visible"/>
                                      </p:to>
                                    </p:set>
                                    <p:animEffect transition="in" filter="fade">
                                      <p:cBhvr>
                                        <p:cTn id="17" dur="2000"/>
                                        <p:tgtEl>
                                          <p:spTgt spid="1229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2291">
                                            <p:txEl>
                                              <p:pRg st="3" end="3"/>
                                            </p:txEl>
                                          </p:spTgt>
                                        </p:tgtEl>
                                        <p:attrNameLst>
                                          <p:attrName>style.visibility</p:attrName>
                                        </p:attrNameLst>
                                      </p:cBhvr>
                                      <p:to>
                                        <p:strVal val="visible"/>
                                      </p:to>
                                    </p:set>
                                    <p:animEffect transition="in" filter="fade">
                                      <p:cBhvr>
                                        <p:cTn id="22" dur="2000"/>
                                        <p:tgtEl>
                                          <p:spTgt spid="1229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2291">
                                            <p:txEl>
                                              <p:pRg st="4" end="4"/>
                                            </p:txEl>
                                          </p:spTgt>
                                        </p:tgtEl>
                                        <p:attrNameLst>
                                          <p:attrName>style.visibility</p:attrName>
                                        </p:attrNameLst>
                                      </p:cBhvr>
                                      <p:to>
                                        <p:strVal val="visible"/>
                                      </p:to>
                                    </p:set>
                                    <p:animEffect transition="in" filter="fade">
                                      <p:cBhvr>
                                        <p:cTn id="27" dur="2000"/>
                                        <p:tgtEl>
                                          <p:spTgt spid="1229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2291">
                                            <p:txEl>
                                              <p:pRg st="5" end="5"/>
                                            </p:txEl>
                                          </p:spTgt>
                                        </p:tgtEl>
                                        <p:attrNameLst>
                                          <p:attrName>style.visibility</p:attrName>
                                        </p:attrNameLst>
                                      </p:cBhvr>
                                      <p:to>
                                        <p:strVal val="visible"/>
                                      </p:to>
                                    </p:set>
                                    <p:animEffect transition="in" filter="fade">
                                      <p:cBhvr>
                                        <p:cTn id="32" dur="2000"/>
                                        <p:tgtEl>
                                          <p:spTgt spid="12291">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2291">
                                            <p:txEl>
                                              <p:pRg st="6" end="6"/>
                                            </p:txEl>
                                          </p:spTgt>
                                        </p:tgtEl>
                                        <p:attrNameLst>
                                          <p:attrName>style.visibility</p:attrName>
                                        </p:attrNameLst>
                                      </p:cBhvr>
                                      <p:to>
                                        <p:strVal val="visible"/>
                                      </p:to>
                                    </p:set>
                                    <p:animEffect transition="in" filter="fade">
                                      <p:cBhvr>
                                        <p:cTn id="37" dur="2000"/>
                                        <p:tgtEl>
                                          <p:spTgt spid="12291">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1" nodeType="clickEffect">
                                  <p:stCondLst>
                                    <p:cond delay="0"/>
                                  </p:stCondLst>
                                  <p:childTnLst>
                                    <p:set>
                                      <p:cBhvr>
                                        <p:cTn id="41" dur="1" fill="hold">
                                          <p:stCondLst>
                                            <p:cond delay="0"/>
                                          </p:stCondLst>
                                        </p:cTn>
                                        <p:tgtEl>
                                          <p:spTgt spid="12291">
                                            <p:txEl>
                                              <p:pRg st="0" end="0"/>
                                            </p:txEl>
                                          </p:spTgt>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1" nodeType="clickEffect">
                                  <p:stCondLst>
                                    <p:cond delay="0"/>
                                  </p:stCondLst>
                                  <p:childTnLst>
                                    <p:set>
                                      <p:cBhvr>
                                        <p:cTn id="45"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grpId="1" nodeType="clickEffect">
                                  <p:stCondLst>
                                    <p:cond delay="0"/>
                                  </p:stCondLst>
                                  <p:childTnLst>
                                    <p:set>
                                      <p:cBhvr>
                                        <p:cTn id="49" dur="1" fill="hold">
                                          <p:stCondLst>
                                            <p:cond delay="0"/>
                                          </p:stCondLst>
                                        </p:cTn>
                                        <p:tgtEl>
                                          <p:spTgt spid="12291">
                                            <p:txEl>
                                              <p:pRg st="2" end="2"/>
                                            </p:txEl>
                                          </p:spTgt>
                                        </p:tgtEl>
                                        <p:attrNameLst>
                                          <p:attrName>style.visibility</p:attrName>
                                        </p:attrNameLst>
                                      </p:cBhvr>
                                      <p:to>
                                        <p:strVal val="visible"/>
                                      </p:to>
                                    </p:se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grpId="1" nodeType="clickEffect">
                                  <p:stCondLst>
                                    <p:cond delay="0"/>
                                  </p:stCondLst>
                                  <p:childTnLst>
                                    <p:set>
                                      <p:cBhvr>
                                        <p:cTn id="53" dur="1" fill="hold">
                                          <p:stCondLst>
                                            <p:cond delay="0"/>
                                          </p:stCondLst>
                                        </p:cTn>
                                        <p:tgtEl>
                                          <p:spTgt spid="12291">
                                            <p:txEl>
                                              <p:pRg st="3" end="3"/>
                                            </p:txEl>
                                          </p:spTgt>
                                        </p:tgtEl>
                                        <p:attrNameLst>
                                          <p:attrName>style.visibility</p:attrName>
                                        </p:attrNameLst>
                                      </p:cBhvr>
                                      <p:to>
                                        <p:strVal val="visible"/>
                                      </p:to>
                                    </p:set>
                                  </p:childTnLst>
                                </p:cTn>
                              </p:par>
                            </p:childTnLst>
                          </p:cTn>
                        </p:par>
                      </p:childTnLst>
                    </p:cTn>
                  </p:par>
                  <p:par>
                    <p:cTn id="54" fill="hold">
                      <p:stCondLst>
                        <p:cond delay="indefinite"/>
                      </p:stCondLst>
                      <p:childTnLst>
                        <p:par>
                          <p:cTn id="55" fill="hold">
                            <p:stCondLst>
                              <p:cond delay="0"/>
                            </p:stCondLst>
                            <p:childTnLst>
                              <p:par>
                                <p:cTn id="56" presetID="1" presetClass="entr" presetSubtype="0" fill="hold" grpId="1" nodeType="clickEffect">
                                  <p:stCondLst>
                                    <p:cond delay="0"/>
                                  </p:stCondLst>
                                  <p:childTnLst>
                                    <p:set>
                                      <p:cBhvr>
                                        <p:cTn id="57" dur="1" fill="hold">
                                          <p:stCondLst>
                                            <p:cond delay="0"/>
                                          </p:stCondLst>
                                        </p:cTn>
                                        <p:tgtEl>
                                          <p:spTgt spid="12291">
                                            <p:txEl>
                                              <p:pRg st="4" end="4"/>
                                            </p:txEl>
                                          </p:spTgt>
                                        </p:tgtEl>
                                        <p:attrNameLst>
                                          <p:attrName>style.visibility</p:attrName>
                                        </p:attrNameLst>
                                      </p:cBhvr>
                                      <p:to>
                                        <p:strVal val="visible"/>
                                      </p:to>
                                    </p:set>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grpId="1" nodeType="clickEffect">
                                  <p:stCondLst>
                                    <p:cond delay="0"/>
                                  </p:stCondLst>
                                  <p:childTnLst>
                                    <p:set>
                                      <p:cBhvr>
                                        <p:cTn id="61" dur="1" fill="hold">
                                          <p:stCondLst>
                                            <p:cond delay="0"/>
                                          </p:stCondLst>
                                        </p:cTn>
                                        <p:tgtEl>
                                          <p:spTgt spid="12291">
                                            <p:txEl>
                                              <p:pRg st="5" end="5"/>
                                            </p:txEl>
                                          </p:spTgt>
                                        </p:tgtEl>
                                        <p:attrNameLst>
                                          <p:attrName>style.visibility</p:attrName>
                                        </p:attrNameLst>
                                      </p:cBhvr>
                                      <p:to>
                                        <p:strVal val="visible"/>
                                      </p:to>
                                    </p:set>
                                  </p:childTnLst>
                                </p:cTn>
                              </p:par>
                            </p:childTnLst>
                          </p:cTn>
                        </p:par>
                      </p:childTnLst>
                    </p:cTn>
                  </p:par>
                  <p:par>
                    <p:cTn id="62" fill="hold">
                      <p:stCondLst>
                        <p:cond delay="indefinite"/>
                      </p:stCondLst>
                      <p:childTnLst>
                        <p:par>
                          <p:cTn id="63" fill="hold">
                            <p:stCondLst>
                              <p:cond delay="0"/>
                            </p:stCondLst>
                            <p:childTnLst>
                              <p:par>
                                <p:cTn id="64" presetID="1" presetClass="entr" presetSubtype="0" fill="hold" grpId="1" nodeType="clickEffect">
                                  <p:stCondLst>
                                    <p:cond delay="0"/>
                                  </p:stCondLst>
                                  <p:childTnLst>
                                    <p:set>
                                      <p:cBhvr>
                                        <p:cTn id="65" dur="1" fill="hold">
                                          <p:stCondLst>
                                            <p:cond delay="0"/>
                                          </p:stCondLst>
                                        </p:cTn>
                                        <p:tgtEl>
                                          <p:spTgt spid="1229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P spid="12291" grpI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811213"/>
            <a:ext cx="7110413" cy="179387"/>
          </a:xfrm>
        </p:spPr>
        <p:txBody>
          <a:bodyPr>
            <a:normAutofit fontScale="90000"/>
          </a:bodyPr>
          <a:lstStyle/>
          <a:p>
            <a:endParaRPr lang="en-US" dirty="0"/>
          </a:p>
        </p:txBody>
      </p:sp>
      <p:sp>
        <p:nvSpPr>
          <p:cNvPr id="3" name="Content Placeholder 2"/>
          <p:cNvSpPr>
            <a:spLocks noGrp="1"/>
          </p:cNvSpPr>
          <p:nvPr>
            <p:ph idx="1"/>
          </p:nvPr>
        </p:nvSpPr>
        <p:spPr>
          <a:xfrm>
            <a:off x="1525588" y="990600"/>
            <a:ext cx="7110412" cy="4900613"/>
          </a:xfrm>
        </p:spPr>
        <p:txBody>
          <a:bodyPr/>
          <a:lstStyle/>
          <a:p>
            <a:pPr algn="ctr">
              <a:buNone/>
            </a:pPr>
            <a:endParaRPr lang="en-US" sz="6000" dirty="0"/>
          </a:p>
          <a:p>
            <a:pPr algn="ctr">
              <a:buNone/>
            </a:pPr>
            <a:r>
              <a:rPr lang="en-US" sz="66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Credible</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3">
                                            <p:txEl>
                                              <p:pRg st="1" end="1"/>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14400"/>
            <a:ext cx="8331200" cy="4976813"/>
          </a:xfrm>
        </p:spPr>
        <p:txBody>
          <a:bodyPr>
            <a:noAutofit/>
          </a:bodyPr>
          <a:lstStyle/>
          <a:p>
            <a:r>
              <a:rPr lang="en-US" sz="3200" dirty="0"/>
              <a:t>I recommend that a beverage machine be installed on the fifth floor because I talked with several employees and most of them said they would use it.</a:t>
            </a:r>
          </a:p>
          <a:p>
            <a:endParaRPr lang="en-US" sz="3200" dirty="0"/>
          </a:p>
          <a:p>
            <a:pPr marL="0" indent="0">
              <a:buNone/>
            </a:pPr>
            <a:endParaRPr lang="en-US" sz="3200" dirty="0"/>
          </a:p>
          <a:p>
            <a:r>
              <a:rPr lang="en-US" sz="3200" dirty="0"/>
              <a:t>I recommend that a beverage machine be installed on the fifth floor because 120 employees, 80% of the employees on that floor, said they would use it at least twice a day.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609599" y="838200"/>
            <a:ext cx="6347714" cy="5203163"/>
          </a:xfrm>
        </p:spPr>
        <p:txBody>
          <a:bodyPr/>
          <a:lstStyle/>
          <a:p>
            <a:r>
              <a:rPr lang="en-US" sz="2800" dirty="0"/>
              <a:t>How were the data collected? </a:t>
            </a:r>
          </a:p>
          <a:p>
            <a:r>
              <a:rPr lang="en-US" sz="2800" dirty="0"/>
              <a:t>Were objective questions or biased questions asked?</a:t>
            </a:r>
          </a:p>
          <a:p>
            <a:r>
              <a:rPr lang="en-US" sz="2800" dirty="0"/>
              <a:t>What was the sample size? </a:t>
            </a:r>
          </a:p>
          <a:p>
            <a:r>
              <a:rPr lang="en-US" sz="2800" dirty="0"/>
              <a:t>Did the person reporting the data have a bias?</a:t>
            </a:r>
          </a:p>
          <a:p>
            <a:r>
              <a:rPr lang="en-US" sz="2800" dirty="0"/>
              <a:t>How current is the information?</a:t>
            </a:r>
          </a:p>
          <a:p>
            <a:r>
              <a:rPr lang="en-US" sz="2800" dirty="0"/>
              <a:t>What are the credentials of the person reporting the information?</a:t>
            </a:r>
          </a:p>
          <a:p>
            <a:pPr marL="0" indent="0">
              <a:buNone/>
            </a:pPr>
            <a:endParaRPr lang="en-US" dirty="0"/>
          </a:p>
        </p:txBody>
      </p:sp>
      <p:sp>
        <p:nvSpPr>
          <p:cNvPr id="4" name="Date Placeholder 3"/>
          <p:cNvSpPr>
            <a:spLocks noGrp="1"/>
          </p:cNvSpPr>
          <p:nvPr>
            <p:ph type="dt" sz="half" idx="10"/>
          </p:nvPr>
        </p:nvSpPr>
        <p:spPr/>
        <p:txBody>
          <a:bodyPr/>
          <a:lstStyle/>
          <a:p>
            <a:fld id="{70CEA77B-E18C-413F-909E-A7F19B190ED8}" type="datetime1">
              <a:rPr lang="en-US" smtClean="0"/>
              <a:t>3/19/21</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170979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811213"/>
            <a:ext cx="7110413" cy="103187"/>
          </a:xfrm>
        </p:spPr>
        <p:txBody>
          <a:bodyPr>
            <a:normAutofit fontScale="90000"/>
          </a:bodyPr>
          <a:lstStyle/>
          <a:p>
            <a:endParaRPr lang="en-US" dirty="0"/>
          </a:p>
        </p:txBody>
      </p:sp>
      <p:sp>
        <p:nvSpPr>
          <p:cNvPr id="3" name="Content Placeholder 2"/>
          <p:cNvSpPr>
            <a:spLocks noGrp="1"/>
          </p:cNvSpPr>
          <p:nvPr>
            <p:ph idx="1"/>
          </p:nvPr>
        </p:nvSpPr>
        <p:spPr>
          <a:xfrm>
            <a:off x="1525588" y="838200"/>
            <a:ext cx="7110412" cy="5053013"/>
          </a:xfrm>
        </p:spPr>
        <p:txBody>
          <a:bodyPr/>
          <a:lstStyle/>
          <a:p>
            <a:pPr algn="ctr">
              <a:buNone/>
            </a:pPr>
            <a:endParaRPr lang="en-US" sz="6000" dirty="0"/>
          </a:p>
          <a:p>
            <a:pPr algn="ctr">
              <a:buNone/>
            </a:pPr>
            <a:r>
              <a:rPr lang="en-US" sz="6600" b="1" cap="all" dirty="0" err="1">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COncrete</a:t>
            </a:r>
            <a:endParaRPr lang="en-US" sz="66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3">
                                            <p:txEl>
                                              <p:pRg st="1" end="1"/>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811213"/>
            <a:ext cx="7110413" cy="103187"/>
          </a:xfrm>
        </p:spPr>
        <p:txBody>
          <a:bodyPr>
            <a:normAutofit fontScale="90000"/>
          </a:bodyPr>
          <a:lstStyle/>
          <a:p>
            <a:endParaRPr lang="en-US" dirty="0"/>
          </a:p>
        </p:txBody>
      </p:sp>
      <p:sp>
        <p:nvSpPr>
          <p:cNvPr id="3" name="Content Placeholder 2"/>
          <p:cNvSpPr>
            <a:spLocks noGrp="1"/>
          </p:cNvSpPr>
          <p:nvPr>
            <p:ph idx="1"/>
          </p:nvPr>
        </p:nvSpPr>
        <p:spPr>
          <a:xfrm>
            <a:off x="685800" y="838200"/>
            <a:ext cx="7950200" cy="5053013"/>
          </a:xfrm>
        </p:spPr>
        <p:txBody>
          <a:bodyPr>
            <a:normAutofit lnSpcReduction="10000"/>
          </a:bodyPr>
          <a:lstStyle/>
          <a:p>
            <a:pPr lvl="0"/>
            <a:r>
              <a:rPr lang="en-US" sz="3600" dirty="0"/>
              <a:t>I’ll be a </a:t>
            </a:r>
            <a:r>
              <a:rPr lang="en-US" sz="3600" u="sng" dirty="0"/>
              <a:t>few</a:t>
            </a:r>
            <a:r>
              <a:rPr lang="en-US" sz="3600" dirty="0"/>
              <a:t> minutes late.  </a:t>
            </a:r>
          </a:p>
          <a:p>
            <a:r>
              <a:rPr lang="en-US" sz="3600" dirty="0"/>
              <a:t>Get </a:t>
            </a:r>
            <a:r>
              <a:rPr lang="en-US" sz="3600" u="sng" dirty="0"/>
              <a:t>several</a:t>
            </a:r>
            <a:r>
              <a:rPr lang="en-US" sz="3600" dirty="0"/>
              <a:t> chairs set up for the meeting.  </a:t>
            </a:r>
          </a:p>
          <a:p>
            <a:r>
              <a:rPr lang="en-US" sz="3600" u="sng" dirty="0"/>
              <a:t>Many</a:t>
            </a:r>
            <a:r>
              <a:rPr lang="en-US" sz="3600" dirty="0"/>
              <a:t> people will be attending.  </a:t>
            </a:r>
          </a:p>
          <a:p>
            <a:r>
              <a:rPr lang="en-US" sz="3600" dirty="0"/>
              <a:t>Get the report to me </a:t>
            </a:r>
            <a:r>
              <a:rPr lang="en-US" sz="3600" u="sng" dirty="0"/>
              <a:t>as soon as possible.  </a:t>
            </a:r>
          </a:p>
          <a:p>
            <a:r>
              <a:rPr lang="en-US" sz="3600" dirty="0"/>
              <a:t>Please set up 30 chairs by 5 p.m. Friday, March 30, in Conference Room 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811213"/>
            <a:ext cx="7110413" cy="45719"/>
          </a:xfrm>
        </p:spPr>
        <p:txBody>
          <a:bodyPr>
            <a:normAutofit fontScale="90000"/>
          </a:bodyPr>
          <a:lstStyle/>
          <a:p>
            <a:endParaRPr lang="en-US" dirty="0"/>
          </a:p>
        </p:txBody>
      </p:sp>
      <p:sp>
        <p:nvSpPr>
          <p:cNvPr id="3" name="Content Placeholder 2"/>
          <p:cNvSpPr>
            <a:spLocks noGrp="1"/>
          </p:cNvSpPr>
          <p:nvPr>
            <p:ph idx="1"/>
          </p:nvPr>
        </p:nvSpPr>
        <p:spPr>
          <a:xfrm>
            <a:off x="228600" y="914400"/>
            <a:ext cx="8407400" cy="4976813"/>
          </a:xfrm>
        </p:spPr>
        <p:txBody>
          <a:bodyPr/>
          <a:lstStyle/>
          <a:p>
            <a:r>
              <a:rPr lang="en-US" sz="3600" dirty="0">
                <a:solidFill>
                  <a:schemeClr val="accent1">
                    <a:lumMod val="75000"/>
                  </a:schemeClr>
                </a:solidFill>
              </a:rPr>
              <a:t>Few</a:t>
            </a:r>
            <a:r>
              <a:rPr lang="en-US" sz="3600" dirty="0"/>
              <a:t>—1 to 2 minutes—or 15 to 20?</a:t>
            </a:r>
          </a:p>
          <a:p>
            <a:r>
              <a:rPr lang="en-US" sz="3600" dirty="0">
                <a:solidFill>
                  <a:schemeClr val="accent1">
                    <a:lumMod val="75000"/>
                  </a:schemeClr>
                </a:solidFill>
              </a:rPr>
              <a:t>Several</a:t>
            </a:r>
            <a:r>
              <a:rPr lang="en-US" sz="3600" dirty="0"/>
              <a:t>—5 or 6 chairs—or 25 to 30?</a:t>
            </a:r>
          </a:p>
          <a:p>
            <a:r>
              <a:rPr lang="en-US" sz="3600" dirty="0">
                <a:solidFill>
                  <a:schemeClr val="accent1">
                    <a:lumMod val="75000"/>
                  </a:schemeClr>
                </a:solidFill>
              </a:rPr>
              <a:t>Many</a:t>
            </a:r>
            <a:r>
              <a:rPr lang="en-US" sz="3600" dirty="0"/>
              <a:t>—25 people or 125 people?</a:t>
            </a:r>
          </a:p>
          <a:p>
            <a:r>
              <a:rPr lang="en-US" sz="3600" dirty="0">
                <a:solidFill>
                  <a:schemeClr val="accent1">
                    <a:lumMod val="75000"/>
                  </a:schemeClr>
                </a:solidFill>
              </a:rPr>
              <a:t>As soon as possible</a:t>
            </a:r>
            <a:r>
              <a:rPr lang="en-US" sz="3600" dirty="0"/>
              <a:t>—in</a:t>
            </a:r>
            <a:r>
              <a:rPr lang="en-US" sz="3600" dirty="0">
                <a:solidFill>
                  <a:srgbClr val="FF0000"/>
                </a:solidFill>
              </a:rPr>
              <a:t> </a:t>
            </a:r>
            <a:r>
              <a:rPr lang="en-US" sz="3600" dirty="0"/>
              <a:t>15 minutes or this month?</a:t>
            </a:r>
          </a:p>
          <a:p>
            <a:r>
              <a:rPr lang="en-US" sz="3600" dirty="0">
                <a:solidFill>
                  <a:schemeClr val="accent1">
                    <a:lumMod val="75000"/>
                  </a:schemeClr>
                </a:solidFill>
              </a:rPr>
              <a:t>Older</a:t>
            </a:r>
            <a:r>
              <a:rPr lang="en-US" sz="3600" dirty="0"/>
              <a:t>—35-year-old Mr. </a:t>
            </a:r>
            <a:r>
              <a:rPr lang="en-US" sz="3600" dirty="0" err="1"/>
              <a:t>Smithers</a:t>
            </a:r>
            <a:r>
              <a:rPr lang="en-US" sz="3600" dirty="0"/>
              <a:t> or 70-year-old Mr. </a:t>
            </a:r>
            <a:r>
              <a:rPr lang="en-US" sz="3600" dirty="0" err="1"/>
              <a:t>Smithers</a:t>
            </a:r>
            <a:r>
              <a:rPr lang="en-US" sz="3600" dirty="0"/>
              <a:t>?</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811213"/>
            <a:ext cx="7110413" cy="103187"/>
          </a:xfrm>
        </p:spPr>
        <p:txBody>
          <a:bodyPr>
            <a:normAutofit fontScale="90000"/>
          </a:bodyPr>
          <a:lstStyle/>
          <a:p>
            <a:endParaRPr lang="en-US" dirty="0"/>
          </a:p>
        </p:txBody>
      </p:sp>
      <p:sp>
        <p:nvSpPr>
          <p:cNvPr id="3" name="Content Placeholder 2"/>
          <p:cNvSpPr>
            <a:spLocks noGrp="1"/>
          </p:cNvSpPr>
          <p:nvPr>
            <p:ph idx="1"/>
          </p:nvPr>
        </p:nvSpPr>
        <p:spPr>
          <a:xfrm>
            <a:off x="228600" y="1066800"/>
            <a:ext cx="8407400" cy="4824413"/>
          </a:xfrm>
        </p:spPr>
        <p:txBody>
          <a:bodyPr>
            <a:normAutofit lnSpcReduction="10000"/>
          </a:bodyPr>
          <a:lstStyle/>
          <a:p>
            <a:r>
              <a:rPr lang="en-US" sz="3600" dirty="0"/>
              <a:t>I’ll be at the meeting in </a:t>
            </a:r>
            <a:r>
              <a:rPr lang="en-US" sz="3600" dirty="0">
                <a:solidFill>
                  <a:schemeClr val="accent1">
                    <a:lumMod val="75000"/>
                  </a:schemeClr>
                </a:solidFill>
              </a:rPr>
              <a:t>ten minutes</a:t>
            </a:r>
            <a:r>
              <a:rPr lang="en-US" sz="3600" dirty="0"/>
              <a:t>.</a:t>
            </a:r>
          </a:p>
          <a:p>
            <a:r>
              <a:rPr lang="en-US" sz="3600" dirty="0"/>
              <a:t>We need </a:t>
            </a:r>
            <a:r>
              <a:rPr lang="en-US" sz="3600" dirty="0">
                <a:solidFill>
                  <a:schemeClr val="accent1">
                    <a:lumMod val="75000"/>
                  </a:schemeClr>
                </a:solidFill>
              </a:rPr>
              <a:t>25-30 chairs </a:t>
            </a:r>
            <a:r>
              <a:rPr lang="en-US" sz="3600" dirty="0"/>
              <a:t>set up for the meeting.</a:t>
            </a:r>
          </a:p>
          <a:p>
            <a:r>
              <a:rPr lang="en-US" sz="3600" dirty="0"/>
              <a:t>About </a:t>
            </a:r>
            <a:r>
              <a:rPr lang="en-US" sz="3600" dirty="0">
                <a:solidFill>
                  <a:schemeClr val="accent1">
                    <a:lumMod val="75000"/>
                  </a:schemeClr>
                </a:solidFill>
              </a:rPr>
              <a:t>100 employees </a:t>
            </a:r>
            <a:r>
              <a:rPr lang="en-US" sz="3600" dirty="0"/>
              <a:t>will attend.</a:t>
            </a:r>
          </a:p>
          <a:p>
            <a:r>
              <a:rPr lang="en-US" sz="3600" dirty="0"/>
              <a:t>Please get the </a:t>
            </a:r>
            <a:r>
              <a:rPr lang="en-US" sz="3600" dirty="0">
                <a:solidFill>
                  <a:schemeClr val="accent1">
                    <a:lumMod val="75000"/>
                  </a:schemeClr>
                </a:solidFill>
              </a:rPr>
              <a:t>Riley report </a:t>
            </a:r>
            <a:r>
              <a:rPr lang="en-US" sz="3600" dirty="0"/>
              <a:t>to</a:t>
            </a:r>
            <a:r>
              <a:rPr lang="en-US" sz="3600" dirty="0">
                <a:solidFill>
                  <a:srgbClr val="FF0000"/>
                </a:solidFill>
              </a:rPr>
              <a:t> </a:t>
            </a:r>
            <a:r>
              <a:rPr lang="en-US" sz="3600" dirty="0"/>
              <a:t>me by </a:t>
            </a:r>
            <a:r>
              <a:rPr lang="en-US" sz="3600" dirty="0">
                <a:solidFill>
                  <a:schemeClr val="accent1">
                    <a:lumMod val="75000"/>
                  </a:schemeClr>
                </a:solidFill>
              </a:rPr>
              <a:t>5:00 p.m., August 3.</a:t>
            </a:r>
          </a:p>
          <a:p>
            <a:r>
              <a:rPr lang="en-US" sz="3600" dirty="0"/>
              <a:t>Mr. </a:t>
            </a:r>
            <a:r>
              <a:rPr lang="en-US" sz="3600" dirty="0" err="1"/>
              <a:t>Smithers</a:t>
            </a:r>
            <a:r>
              <a:rPr lang="en-US" sz="3600" dirty="0"/>
              <a:t> is </a:t>
            </a:r>
            <a:r>
              <a:rPr lang="en-US" sz="3600" dirty="0">
                <a:solidFill>
                  <a:schemeClr val="accent1">
                    <a:lumMod val="75000"/>
                  </a:schemeClr>
                </a:solidFill>
              </a:rPr>
              <a:t>65</a:t>
            </a:r>
            <a:r>
              <a:rPr lang="en-US" sz="3600" dirty="0"/>
              <a:t>—nearing retirement age.</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811213"/>
            <a:ext cx="7110413" cy="179387"/>
          </a:xfrm>
        </p:spPr>
        <p:txBody>
          <a:bodyPr>
            <a:normAutofit fontScale="90000"/>
          </a:bodyPr>
          <a:lstStyle/>
          <a:p>
            <a:endParaRPr lang="en-US" dirty="0"/>
          </a:p>
        </p:txBody>
      </p:sp>
      <p:sp>
        <p:nvSpPr>
          <p:cNvPr id="3" name="Content Placeholder 2"/>
          <p:cNvSpPr>
            <a:spLocks noGrp="1"/>
          </p:cNvSpPr>
          <p:nvPr>
            <p:ph idx="1"/>
          </p:nvPr>
        </p:nvSpPr>
        <p:spPr>
          <a:xfrm>
            <a:off x="1525588" y="1143000"/>
            <a:ext cx="7110412" cy="4748213"/>
          </a:xfrm>
        </p:spPr>
        <p:txBody>
          <a:bodyPr/>
          <a:lstStyle/>
          <a:p>
            <a:pPr algn="ctr">
              <a:buNone/>
            </a:pPr>
            <a:endParaRPr lang="en-US" sz="6000" dirty="0"/>
          </a:p>
          <a:p>
            <a:pPr algn="ctr">
              <a:buNone/>
            </a:pPr>
            <a:r>
              <a:rPr lang="en-US" sz="6600" b="1" cap="all" dirty="0" err="1">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COurteous</a:t>
            </a:r>
            <a:endParaRPr lang="en-US" sz="66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3">
                                            <p:txEl>
                                              <p:pRg st="1" end="1"/>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811213"/>
            <a:ext cx="7110413" cy="103187"/>
          </a:xfrm>
        </p:spPr>
        <p:txBody>
          <a:bodyPr>
            <a:normAutofit fontScale="90000"/>
          </a:bodyPr>
          <a:lstStyle/>
          <a:p>
            <a:endParaRPr lang="en-US" dirty="0"/>
          </a:p>
        </p:txBody>
      </p:sp>
      <p:sp>
        <p:nvSpPr>
          <p:cNvPr id="3" name="Content Placeholder 2"/>
          <p:cNvSpPr>
            <a:spLocks noGrp="1"/>
          </p:cNvSpPr>
          <p:nvPr>
            <p:ph idx="1"/>
          </p:nvPr>
        </p:nvSpPr>
        <p:spPr>
          <a:xfrm>
            <a:off x="228600" y="685800"/>
            <a:ext cx="8407400" cy="4824413"/>
          </a:xfrm>
        </p:spPr>
        <p:txBody>
          <a:bodyPr>
            <a:normAutofit lnSpcReduction="10000"/>
          </a:bodyPr>
          <a:lstStyle/>
          <a:p>
            <a:pPr>
              <a:buNone/>
            </a:pPr>
            <a:r>
              <a:rPr lang="en-US" sz="3600" dirty="0"/>
              <a:t>Positive focus</a:t>
            </a:r>
          </a:p>
          <a:p>
            <a:r>
              <a:rPr lang="en-US" sz="3600" dirty="0"/>
              <a:t>Focus on </a:t>
            </a:r>
            <a:r>
              <a:rPr lang="en-US" sz="3600" dirty="0">
                <a:solidFill>
                  <a:schemeClr val="accent1">
                    <a:lumMod val="75000"/>
                  </a:schemeClr>
                </a:solidFill>
              </a:rPr>
              <a:t>what is or can be </a:t>
            </a:r>
            <a:r>
              <a:rPr lang="en-US" sz="3600" dirty="0"/>
              <a:t>rather than on what isn’t or can’t be.</a:t>
            </a:r>
          </a:p>
          <a:p>
            <a:pPr>
              <a:buNone/>
            </a:pPr>
            <a:endParaRPr lang="en-US" sz="3600" dirty="0"/>
          </a:p>
          <a:p>
            <a:pPr>
              <a:buNone/>
            </a:pPr>
            <a:r>
              <a:rPr lang="en-US" sz="3600" dirty="0"/>
              <a:t>Reader focus</a:t>
            </a:r>
          </a:p>
          <a:p>
            <a:pPr>
              <a:buNone/>
            </a:pPr>
            <a:endParaRPr lang="en-US" sz="3600" dirty="0"/>
          </a:p>
          <a:p>
            <a:r>
              <a:rPr lang="en-US" sz="3600" dirty="0"/>
              <a:t>What’s in it </a:t>
            </a:r>
            <a:r>
              <a:rPr lang="en-US" sz="3600" dirty="0">
                <a:solidFill>
                  <a:schemeClr val="accent1">
                    <a:lumMod val="75000"/>
                  </a:schemeClr>
                </a:solidFill>
              </a:rPr>
              <a:t>for the reader</a:t>
            </a:r>
            <a:r>
              <a:rPr lang="en-US" sz="3600" dirty="0"/>
              <a:t>, the audience?</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811213"/>
            <a:ext cx="7110413" cy="255587"/>
          </a:xfrm>
        </p:spPr>
        <p:txBody>
          <a:bodyPr>
            <a:normAutofit fontScale="90000"/>
          </a:bodyPr>
          <a:lstStyle/>
          <a:p>
            <a:endParaRPr lang="en-US" dirty="0"/>
          </a:p>
        </p:txBody>
      </p:sp>
      <p:sp>
        <p:nvSpPr>
          <p:cNvPr id="3" name="Content Placeholder 2"/>
          <p:cNvSpPr>
            <a:spLocks noGrp="1"/>
          </p:cNvSpPr>
          <p:nvPr>
            <p:ph idx="1"/>
          </p:nvPr>
        </p:nvSpPr>
        <p:spPr>
          <a:xfrm>
            <a:off x="304800" y="533400"/>
            <a:ext cx="8458200" cy="5357813"/>
          </a:xfrm>
        </p:spPr>
        <p:txBody>
          <a:bodyPr/>
          <a:lstStyle/>
          <a:p>
            <a:pPr marL="457200" indent="-457200"/>
            <a:r>
              <a:rPr lang="en-US" sz="2400" b="1" dirty="0">
                <a:solidFill>
                  <a:schemeClr val="accent1">
                    <a:lumMod val="75000"/>
                  </a:schemeClr>
                </a:solidFill>
              </a:rPr>
              <a:t>Negative words</a:t>
            </a:r>
            <a:r>
              <a:rPr lang="en-US" sz="2400" b="1" dirty="0"/>
              <a:t>:  can’t, won’t, didn’t, shouldn’t, failed, forgot</a:t>
            </a:r>
          </a:p>
          <a:p>
            <a:pPr marL="457200" indent="-457200"/>
            <a:r>
              <a:rPr lang="en-US" sz="2400" b="1" dirty="0">
                <a:solidFill>
                  <a:schemeClr val="accent1">
                    <a:lumMod val="75000"/>
                  </a:schemeClr>
                </a:solidFill>
              </a:rPr>
              <a:t>Negative connotations</a:t>
            </a:r>
            <a:r>
              <a:rPr lang="en-US" sz="2400" b="1" dirty="0"/>
              <a:t>:  claim, grant, permit, contend, allow</a:t>
            </a:r>
          </a:p>
          <a:p>
            <a:pPr marL="457200" indent="-457200"/>
            <a:r>
              <a:rPr lang="en-US" sz="2400" b="1" dirty="0">
                <a:solidFill>
                  <a:schemeClr val="accent1">
                    <a:lumMod val="75000"/>
                  </a:schemeClr>
                </a:solidFill>
              </a:rPr>
              <a:t>Reminder of negative</a:t>
            </a:r>
            <a:r>
              <a:rPr lang="en-US" sz="2400" b="1" dirty="0"/>
              <a:t>:  problem, broken, dissatisfied, complaint</a:t>
            </a:r>
          </a:p>
          <a:p>
            <a:pPr marL="457200" indent="-457200"/>
            <a:r>
              <a:rPr lang="en-US" sz="2400" b="1" dirty="0">
                <a:solidFill>
                  <a:schemeClr val="accent1">
                    <a:lumMod val="75000"/>
                  </a:schemeClr>
                </a:solidFill>
              </a:rPr>
              <a:t>“Power” words</a:t>
            </a:r>
            <a:r>
              <a:rPr lang="en-US" sz="2400" b="1" dirty="0"/>
              <a:t>:  must, have no choice</a:t>
            </a:r>
          </a:p>
          <a:p>
            <a:pPr marL="457200" indent="-457200"/>
            <a:r>
              <a:rPr lang="en-US" sz="2400" b="1" dirty="0">
                <a:solidFill>
                  <a:schemeClr val="accent1">
                    <a:lumMod val="75000"/>
                  </a:schemeClr>
                </a:solidFill>
              </a:rPr>
              <a:t>Doubtful words</a:t>
            </a:r>
            <a:r>
              <a:rPr lang="en-US" sz="2400" b="1" dirty="0"/>
              <a:t>: </a:t>
            </a:r>
            <a:r>
              <a:rPr lang="en-US" sz="2400" b="1" dirty="0">
                <a:solidFill>
                  <a:srgbClr val="FF0000"/>
                </a:solidFill>
              </a:rPr>
              <a:t> </a:t>
            </a:r>
            <a:r>
              <a:rPr lang="en-US" sz="2400" b="1" dirty="0"/>
              <a:t>hope, if</a:t>
            </a:r>
          </a:p>
          <a:p>
            <a:r>
              <a:rPr lang="en-US" sz="2400" b="1" dirty="0">
                <a:solidFill>
                  <a:schemeClr val="accent1">
                    <a:lumMod val="75000"/>
                  </a:schemeClr>
                </a:solidFill>
              </a:rPr>
              <a:t>Insults</a:t>
            </a:r>
            <a:r>
              <a:rPr lang="en-US" sz="2400" b="1" dirty="0"/>
              <a:t>:  If you had read. . ., if you had followed the instructions. . .</a:t>
            </a:r>
          </a:p>
          <a:p>
            <a:r>
              <a:rPr lang="en-US" sz="2400" b="1" dirty="0">
                <a:solidFill>
                  <a:schemeClr val="accent1">
                    <a:lumMod val="75000"/>
                  </a:schemeClr>
                </a:solidFill>
              </a:rPr>
              <a:t>“Cop out” words</a:t>
            </a:r>
            <a:r>
              <a:rPr lang="en-US" sz="2400" b="1" dirty="0"/>
              <a:t>:  company policy, “they” won’t let me</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852613"/>
            <a:ext cx="8915400" cy="4038600"/>
          </a:xfrm>
        </p:spPr>
        <p:txBody>
          <a:bodyPr/>
          <a:lstStyle/>
          <a:p>
            <a:pPr>
              <a:buNone/>
            </a:pPr>
            <a:r>
              <a:rPr lang="en-US" sz="3200" dirty="0">
                <a:solidFill>
                  <a:schemeClr val="accent1">
                    <a:lumMod val="75000"/>
                  </a:schemeClr>
                </a:solidFill>
              </a:rPr>
              <a:t>WHAT REACTION WILL THE READER HAVE?</a:t>
            </a:r>
          </a:p>
          <a:p>
            <a:pPr>
              <a:buFont typeface="Arial" pitchFamily="34" charset="0"/>
              <a:buChar char="•"/>
            </a:pPr>
            <a:r>
              <a:rPr lang="en-US" dirty="0"/>
              <a:t>ROUTINE—NEUTRAL REACTION</a:t>
            </a:r>
          </a:p>
          <a:p>
            <a:pPr>
              <a:buFont typeface="Arial" pitchFamily="34" charset="0"/>
              <a:buChar char="•"/>
            </a:pPr>
            <a:r>
              <a:rPr lang="en-US" dirty="0"/>
              <a:t>GOOD NEWS—POSITIVE REACTION</a:t>
            </a:r>
          </a:p>
          <a:p>
            <a:pPr>
              <a:buFont typeface="Arial" pitchFamily="34" charset="0"/>
              <a:buChar char="•"/>
            </a:pPr>
            <a:r>
              <a:rPr lang="en-US" dirty="0"/>
              <a:t>BAD NEWS—NEGATIVE REACTION</a:t>
            </a:r>
          </a:p>
          <a:p>
            <a:pPr>
              <a:buFont typeface="Arial" pitchFamily="34" charset="0"/>
              <a:buChar char="•"/>
            </a:pPr>
            <a:r>
              <a:rPr lang="en-US" dirty="0"/>
              <a:t>PERSUASIVE—HESITANT REACTION</a:t>
            </a:r>
            <a:endParaRPr lang="en-US" sz="3200" dirty="0"/>
          </a:p>
          <a:p>
            <a:endParaRPr lang="en-US" sz="3200" dirty="0">
              <a:solidFill>
                <a:srgbClr val="FF0000"/>
              </a:solidFill>
            </a:endParaRP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811213"/>
            <a:ext cx="7110413" cy="179387"/>
          </a:xfrm>
        </p:spPr>
        <p:txBody>
          <a:bodyPr>
            <a:normAutofit fontScale="90000"/>
          </a:bodyPr>
          <a:lstStyle/>
          <a:p>
            <a:endParaRPr lang="en-US" dirty="0"/>
          </a:p>
        </p:txBody>
      </p:sp>
      <p:sp>
        <p:nvSpPr>
          <p:cNvPr id="3" name="Content Placeholder 2"/>
          <p:cNvSpPr>
            <a:spLocks noGrp="1"/>
          </p:cNvSpPr>
          <p:nvPr>
            <p:ph idx="1"/>
          </p:nvPr>
        </p:nvSpPr>
        <p:spPr>
          <a:xfrm>
            <a:off x="762000" y="990600"/>
            <a:ext cx="7467600" cy="4976813"/>
          </a:xfrm>
        </p:spPr>
        <p:txBody>
          <a:bodyPr/>
          <a:lstStyle/>
          <a:p>
            <a:pPr>
              <a:buNone/>
            </a:pPr>
            <a:r>
              <a:rPr lang="en-US" sz="2800" b="1" i="1" dirty="0">
                <a:solidFill>
                  <a:schemeClr val="accent1">
                    <a:lumMod val="75000"/>
                  </a:schemeClr>
                </a:solidFill>
              </a:rPr>
              <a:t>You won’t </a:t>
            </a:r>
            <a:r>
              <a:rPr lang="en-US" sz="2800" i="1" dirty="0"/>
              <a:t>get your supplies until Friday</a:t>
            </a:r>
            <a:r>
              <a:rPr lang="en-US" sz="2800" dirty="0"/>
              <a:t>. </a:t>
            </a:r>
          </a:p>
          <a:p>
            <a:pPr>
              <a:buNone/>
            </a:pPr>
            <a:r>
              <a:rPr lang="en-US" sz="2800" b="1" i="1" dirty="0">
                <a:solidFill>
                  <a:schemeClr val="accent1">
                    <a:lumMod val="75000"/>
                  </a:schemeClr>
                </a:solidFill>
              </a:rPr>
              <a:t>You will </a:t>
            </a:r>
            <a:r>
              <a:rPr lang="en-US" sz="2800" i="1" dirty="0"/>
              <a:t>receive your supplies on  Friday.   </a:t>
            </a:r>
          </a:p>
          <a:p>
            <a:pPr>
              <a:buNone/>
            </a:pPr>
            <a:endParaRPr lang="en-US" sz="2800" i="1" dirty="0"/>
          </a:p>
          <a:p>
            <a:pPr>
              <a:buNone/>
            </a:pPr>
            <a:r>
              <a:rPr lang="en-US" sz="2800" b="1" i="1" dirty="0">
                <a:solidFill>
                  <a:schemeClr val="accent1">
                    <a:lumMod val="75000"/>
                  </a:schemeClr>
                </a:solidFill>
              </a:rPr>
              <a:t>You can’t </a:t>
            </a:r>
            <a:r>
              <a:rPr lang="en-US" sz="2800" i="1" dirty="0"/>
              <a:t>reserve Room 111 on June 10</a:t>
            </a:r>
            <a:r>
              <a:rPr lang="en-US" sz="2800" dirty="0"/>
              <a:t>. </a:t>
            </a:r>
          </a:p>
          <a:p>
            <a:pPr>
              <a:buNone/>
            </a:pPr>
            <a:r>
              <a:rPr lang="en-US" sz="2800" i="1" dirty="0"/>
              <a:t>You’ll have to reserve Room 111 on June 9</a:t>
            </a:r>
          </a:p>
          <a:p>
            <a:pPr>
              <a:buNone/>
            </a:pPr>
            <a:r>
              <a:rPr lang="en-US" sz="2800" i="1" dirty="0"/>
              <a:t>or 11 because </a:t>
            </a:r>
            <a:r>
              <a:rPr lang="en-US" sz="2800" b="1" i="1" dirty="0">
                <a:solidFill>
                  <a:schemeClr val="accent1">
                    <a:lumMod val="75000"/>
                  </a:schemeClr>
                </a:solidFill>
              </a:rPr>
              <a:t>you can’t </a:t>
            </a:r>
            <a:r>
              <a:rPr lang="en-US" sz="2800" i="1" dirty="0"/>
              <a:t>have it on June 10.</a:t>
            </a:r>
            <a:endParaRPr lang="en-US" sz="2800" i="1" baseline="30000" dirty="0"/>
          </a:p>
          <a:p>
            <a:pPr>
              <a:buNone/>
            </a:pPr>
            <a:endParaRPr lang="en-US" sz="2800" i="1" dirty="0"/>
          </a:p>
          <a:p>
            <a:pPr>
              <a:buNone/>
            </a:pPr>
            <a:r>
              <a:rPr lang="en-US" sz="2800" i="1" dirty="0">
                <a:solidFill>
                  <a:schemeClr val="accent1">
                    <a:lumMod val="75000"/>
                  </a:schemeClr>
                </a:solidFill>
              </a:rPr>
              <a:t>Room 111 is already reserved for June 10,</a:t>
            </a:r>
          </a:p>
          <a:p>
            <a:pPr>
              <a:buNone/>
            </a:pPr>
            <a:r>
              <a:rPr lang="en-US" sz="2800" i="1" dirty="0">
                <a:solidFill>
                  <a:schemeClr val="accent1">
                    <a:lumMod val="75000"/>
                  </a:schemeClr>
                </a:solidFill>
              </a:rPr>
              <a:t>but it </a:t>
            </a:r>
            <a:r>
              <a:rPr lang="en-US" sz="2800" b="1" i="1" dirty="0">
                <a:solidFill>
                  <a:schemeClr val="accent1">
                    <a:lumMod val="75000"/>
                  </a:schemeClr>
                </a:solidFill>
              </a:rPr>
              <a:t>is available </a:t>
            </a:r>
            <a:r>
              <a:rPr lang="en-US" sz="2800" i="1" dirty="0">
                <a:solidFill>
                  <a:schemeClr val="accent1">
                    <a:lumMod val="75000"/>
                  </a:schemeClr>
                </a:solidFill>
              </a:rPr>
              <a:t>on June 9 or 11. </a:t>
            </a:r>
            <a:endParaRPr lang="en-US" sz="2800" dirty="0">
              <a:solidFill>
                <a:schemeClr val="accent1">
                  <a:lumMod val="75000"/>
                </a:schemeClr>
              </a:solidFill>
            </a:endParaRP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 calcmode="lin" valueType="num">
                                      <p:cBhvr additive="base">
                                        <p:cTn id="2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 calcmode="lin" valueType="num">
                                      <p:cBhvr additive="base">
                                        <p:cTn id="2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7" end="7"/>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811213"/>
            <a:ext cx="7110413" cy="103187"/>
          </a:xfrm>
        </p:spPr>
        <p:txBody>
          <a:bodyPr>
            <a:normAutofit fontScale="90000"/>
          </a:bodyPr>
          <a:lstStyle/>
          <a:p>
            <a:endParaRPr lang="en-US" dirty="0"/>
          </a:p>
        </p:txBody>
      </p:sp>
      <p:sp>
        <p:nvSpPr>
          <p:cNvPr id="3" name="Content Placeholder 2"/>
          <p:cNvSpPr>
            <a:spLocks noGrp="1"/>
          </p:cNvSpPr>
          <p:nvPr>
            <p:ph idx="1"/>
          </p:nvPr>
        </p:nvSpPr>
        <p:spPr>
          <a:xfrm>
            <a:off x="914400" y="609600"/>
            <a:ext cx="7721600" cy="6248400"/>
          </a:xfrm>
        </p:spPr>
        <p:txBody>
          <a:bodyPr>
            <a:normAutofit lnSpcReduction="10000"/>
          </a:bodyPr>
          <a:lstStyle/>
          <a:p>
            <a:pPr>
              <a:buNone/>
            </a:pPr>
            <a:endParaRPr lang="en-US" dirty="0"/>
          </a:p>
          <a:p>
            <a:r>
              <a:rPr lang="en-US" b="1" i="1" dirty="0">
                <a:solidFill>
                  <a:schemeClr val="accent1">
                    <a:lumMod val="75000"/>
                  </a:schemeClr>
                </a:solidFill>
              </a:rPr>
              <a:t>We can’t allow you </a:t>
            </a:r>
            <a:r>
              <a:rPr lang="en-US" i="1" dirty="0"/>
              <a:t>a refund after 30 days.</a:t>
            </a:r>
          </a:p>
          <a:p>
            <a:r>
              <a:rPr lang="en-US" i="1" dirty="0"/>
              <a:t>Your item </a:t>
            </a:r>
            <a:r>
              <a:rPr lang="en-US" b="1" i="1" dirty="0">
                <a:solidFill>
                  <a:schemeClr val="accent1">
                    <a:lumMod val="75000"/>
                  </a:schemeClr>
                </a:solidFill>
              </a:rPr>
              <a:t>is eligible </a:t>
            </a:r>
            <a:r>
              <a:rPr lang="en-US" i="1" dirty="0"/>
              <a:t>for a refund for 30 days after the purchase date.  </a:t>
            </a:r>
            <a:endParaRPr lang="en-US" dirty="0"/>
          </a:p>
          <a:p>
            <a:pPr>
              <a:buNone/>
            </a:pPr>
            <a:endParaRPr lang="en-US" dirty="0"/>
          </a:p>
          <a:p>
            <a:r>
              <a:rPr lang="en-US" dirty="0"/>
              <a:t>We will permit you to return your item for a replacement.</a:t>
            </a:r>
          </a:p>
          <a:p>
            <a:r>
              <a:rPr lang="en-US" dirty="0"/>
              <a:t>Your item qualifies to be replaced.</a:t>
            </a:r>
          </a:p>
          <a:p>
            <a:endParaRPr lang="en-US" dirty="0"/>
          </a:p>
          <a:p>
            <a:r>
              <a:rPr lang="en-US" dirty="0"/>
              <a:t>The broken computer you sent is now repaired. We are sorry for the inconvenience.</a:t>
            </a:r>
          </a:p>
          <a:p>
            <a:r>
              <a:rPr lang="en-US" dirty="0"/>
              <a:t>Your repaired computer will be delivered tomorrow.</a:t>
            </a:r>
          </a:p>
          <a:p>
            <a:endParaRPr lang="en-US" dirty="0"/>
          </a:p>
          <a:p>
            <a:r>
              <a:rPr lang="en-US" dirty="0"/>
              <a:t>You must fill out this form if you want to enroll in the program.</a:t>
            </a:r>
          </a:p>
          <a:p>
            <a:r>
              <a:rPr lang="en-US" dirty="0"/>
              <a:t>Please fill out the form so that you will be enrolled in the program.</a:t>
            </a:r>
          </a:p>
          <a:p>
            <a:endParaRPr lang="en-US" dirty="0"/>
          </a:p>
          <a:p>
            <a:r>
              <a:rPr lang="en-US" dirty="0"/>
              <a:t>Here’s a 10% off coupon if you ever do business with us again.</a:t>
            </a:r>
          </a:p>
          <a:p>
            <a:r>
              <a:rPr lang="en-US" dirty="0"/>
              <a:t>Use the enclosed 10% off coupon the next time you are in the store.</a:t>
            </a:r>
          </a:p>
          <a:p>
            <a:endParaRPr lang="en-US" dirty="0"/>
          </a:p>
          <a:p>
            <a:endParaRPr lang="en-US" dirty="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 calcmode="lin" valueType="num">
                                      <p:cBhvr additive="base">
                                        <p:cTn id="3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anim calcmode="lin" valueType="num">
                                      <p:cBhvr additive="base">
                                        <p:cTn id="4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11" end="11"/>
                                            </p:txEl>
                                          </p:spTgt>
                                        </p:tgtEl>
                                        <p:attrNameLst>
                                          <p:attrName>style.visibility</p:attrName>
                                        </p:attrNameLst>
                                      </p:cBhvr>
                                      <p:to>
                                        <p:strVal val="visible"/>
                                      </p:to>
                                    </p:set>
                                    <p:anim calcmode="lin" valueType="num">
                                      <p:cBhvr additive="base">
                                        <p:cTn id="4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13" end="13"/>
                                            </p:txEl>
                                          </p:spTgt>
                                        </p:tgtEl>
                                        <p:attrNameLst>
                                          <p:attrName>style.visibility</p:attrName>
                                        </p:attrNameLst>
                                      </p:cBhvr>
                                      <p:to>
                                        <p:strVal val="visible"/>
                                      </p:to>
                                    </p:set>
                                    <p:anim calcmode="lin" valueType="num">
                                      <p:cBhvr additive="base">
                                        <p:cTn id="55"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14" end="14"/>
                                            </p:txEl>
                                          </p:spTgt>
                                        </p:tgtEl>
                                        <p:attrNameLst>
                                          <p:attrName>style.visibility</p:attrName>
                                        </p:attrNameLst>
                                      </p:cBhvr>
                                      <p:to>
                                        <p:strVal val="visible"/>
                                      </p:to>
                                    </p:set>
                                    <p:anim calcmode="lin" valueType="num">
                                      <p:cBhvr additive="base">
                                        <p:cTn id="61"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811213"/>
            <a:ext cx="7110413" cy="255587"/>
          </a:xfrm>
        </p:spPr>
        <p:txBody>
          <a:bodyPr>
            <a:normAutofit fontScale="90000"/>
          </a:bodyPr>
          <a:lstStyle/>
          <a:p>
            <a:endParaRPr lang="en-US" dirty="0"/>
          </a:p>
        </p:txBody>
      </p:sp>
      <p:sp>
        <p:nvSpPr>
          <p:cNvPr id="3" name="Content Placeholder 2"/>
          <p:cNvSpPr>
            <a:spLocks noGrp="1"/>
          </p:cNvSpPr>
          <p:nvPr>
            <p:ph idx="1"/>
          </p:nvPr>
        </p:nvSpPr>
        <p:spPr>
          <a:xfrm>
            <a:off x="609600" y="685800"/>
            <a:ext cx="8026400" cy="5205413"/>
          </a:xfrm>
        </p:spPr>
        <p:txBody>
          <a:bodyPr>
            <a:normAutofit/>
          </a:bodyPr>
          <a:lstStyle/>
          <a:p>
            <a:pPr algn="ctr"/>
            <a:r>
              <a:rPr lang="en-US" sz="2400" dirty="0"/>
              <a:t>READER BENEFIT</a:t>
            </a:r>
          </a:p>
          <a:p>
            <a:endParaRPr lang="en-US" sz="2400" b="1" dirty="0">
              <a:solidFill>
                <a:schemeClr val="accent1">
                  <a:lumMod val="75000"/>
                </a:schemeClr>
              </a:solidFill>
            </a:endParaRPr>
          </a:p>
          <a:p>
            <a:endParaRPr lang="en-US" sz="2400" b="1" dirty="0">
              <a:solidFill>
                <a:schemeClr val="accent1">
                  <a:lumMod val="75000"/>
                </a:schemeClr>
              </a:solidFill>
            </a:endParaRPr>
          </a:p>
          <a:p>
            <a:r>
              <a:rPr lang="en-US" sz="2400" dirty="0"/>
              <a:t>We have had to raise our prices because we've had a decline in profits and can't continue to lose money.</a:t>
            </a:r>
          </a:p>
          <a:p>
            <a:r>
              <a:rPr lang="en-US" sz="2400" dirty="0"/>
              <a:t>So that you may continue to receive high-quality service, the minimum charge on your account is now $10. </a:t>
            </a:r>
          </a:p>
          <a:p>
            <a:r>
              <a:rPr lang="en-US" sz="2400" b="1" dirty="0">
                <a:solidFill>
                  <a:schemeClr val="accent1">
                    <a:lumMod val="75000"/>
                  </a:schemeClr>
                </a:solidFill>
              </a:rPr>
              <a:t>We </a:t>
            </a:r>
            <a:r>
              <a:rPr lang="en-US" sz="2400" dirty="0"/>
              <a:t>have extended our office hours.  </a:t>
            </a:r>
          </a:p>
          <a:p>
            <a:r>
              <a:rPr lang="en-US" sz="2400" dirty="0"/>
              <a:t>For</a:t>
            </a:r>
            <a:r>
              <a:rPr lang="en-US" sz="2400" b="1" dirty="0"/>
              <a:t> </a:t>
            </a:r>
            <a:r>
              <a:rPr lang="en-US" sz="2400" b="1" dirty="0">
                <a:solidFill>
                  <a:schemeClr val="accent1">
                    <a:lumMod val="75000"/>
                  </a:schemeClr>
                </a:solidFill>
              </a:rPr>
              <a:t>your convenience</a:t>
            </a:r>
            <a:r>
              <a:rPr lang="en-US" sz="2400" dirty="0"/>
              <a:t>, you may now shop from 8 a.m. to 8 p.m. </a:t>
            </a:r>
          </a:p>
          <a:p>
            <a:pPr marL="0" indent="0">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811213"/>
            <a:ext cx="7110413" cy="179387"/>
          </a:xfrm>
        </p:spPr>
        <p:txBody>
          <a:bodyPr>
            <a:normAutofit fontScale="90000"/>
          </a:bodyPr>
          <a:lstStyle/>
          <a:p>
            <a:endParaRPr lang="en-US" dirty="0"/>
          </a:p>
        </p:txBody>
      </p:sp>
      <p:sp>
        <p:nvSpPr>
          <p:cNvPr id="3" name="Content Placeholder 2"/>
          <p:cNvSpPr>
            <a:spLocks noGrp="1"/>
          </p:cNvSpPr>
          <p:nvPr>
            <p:ph idx="1"/>
          </p:nvPr>
        </p:nvSpPr>
        <p:spPr>
          <a:xfrm>
            <a:off x="609600" y="1066800"/>
            <a:ext cx="8305800" cy="4824413"/>
          </a:xfrm>
        </p:spPr>
        <p:txBody>
          <a:bodyPr/>
          <a:lstStyle/>
          <a:p>
            <a:pPr algn="ctr">
              <a:buNone/>
            </a:pPr>
            <a:endParaRPr lang="en-US" sz="6000" dirty="0"/>
          </a:p>
          <a:p>
            <a:pPr>
              <a:buNone/>
            </a:pPr>
            <a:r>
              <a:rPr lang="en-US" sz="66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   </a:t>
            </a:r>
            <a:r>
              <a:rPr lang="en-US" sz="6600" b="1" cap="all" dirty="0" err="1">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COnsiderate</a:t>
            </a:r>
            <a:endParaRPr lang="en-US" sz="6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3">
                                            <p:txEl>
                                              <p:pRg st="1" end="1"/>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811213"/>
            <a:ext cx="7110413" cy="255587"/>
          </a:xfrm>
        </p:spPr>
        <p:txBody>
          <a:bodyPr>
            <a:normAutofit fontScale="90000"/>
          </a:bodyPr>
          <a:lstStyle/>
          <a:p>
            <a:endParaRPr lang="en-US" dirty="0"/>
          </a:p>
        </p:txBody>
      </p:sp>
      <p:sp>
        <p:nvSpPr>
          <p:cNvPr id="3" name="Content Placeholder 2"/>
          <p:cNvSpPr>
            <a:spLocks noGrp="1"/>
          </p:cNvSpPr>
          <p:nvPr>
            <p:ph idx="1"/>
          </p:nvPr>
        </p:nvSpPr>
        <p:spPr>
          <a:xfrm>
            <a:off x="304800" y="533400"/>
            <a:ext cx="8331200" cy="5562600"/>
          </a:xfrm>
        </p:spPr>
        <p:txBody>
          <a:bodyPr>
            <a:normAutofit fontScale="92500" lnSpcReduction="20000"/>
          </a:bodyPr>
          <a:lstStyle/>
          <a:p>
            <a:pPr marL="0">
              <a:lnSpc>
                <a:spcPts val="3840"/>
              </a:lnSpc>
              <a:spcBef>
                <a:spcPts val="0"/>
              </a:spcBef>
              <a:buNone/>
            </a:pPr>
            <a:r>
              <a:rPr lang="en-US" sz="2500" dirty="0"/>
              <a:t>There are several steps to getting your request approved. You first have to see your supervisor to pick up the form; then you have to fill out the form.  Next you must attach all receipts to the form, have it signed by your division chair, and then wait 30 days.</a:t>
            </a:r>
          </a:p>
          <a:p>
            <a:pPr marL="0">
              <a:lnSpc>
                <a:spcPts val="3840"/>
              </a:lnSpc>
              <a:spcBef>
                <a:spcPts val="0"/>
              </a:spcBef>
              <a:buNone/>
            </a:pPr>
            <a:endParaRPr lang="en-US" sz="2500" dirty="0"/>
          </a:p>
          <a:p>
            <a:pPr>
              <a:buNone/>
            </a:pPr>
            <a:r>
              <a:rPr lang="en-US" sz="2500" dirty="0">
                <a:solidFill>
                  <a:schemeClr val="accent1">
                    <a:lumMod val="75000"/>
                  </a:schemeClr>
                </a:solidFill>
              </a:rPr>
              <a:t>Please follow these five steps for request approval:</a:t>
            </a:r>
          </a:p>
          <a:p>
            <a:pPr marL="0" lvl="0" indent="0">
              <a:buNone/>
            </a:pPr>
            <a:r>
              <a:rPr lang="en-US" sz="2500" dirty="0">
                <a:solidFill>
                  <a:schemeClr val="accent1">
                    <a:lumMod val="75000"/>
                  </a:schemeClr>
                </a:solidFill>
              </a:rPr>
              <a:t>1.Obtain the form from your supervisor.</a:t>
            </a:r>
          </a:p>
          <a:p>
            <a:pPr marL="0" lvl="0" indent="0">
              <a:buNone/>
            </a:pPr>
            <a:r>
              <a:rPr lang="en-US" sz="2500" dirty="0">
                <a:solidFill>
                  <a:schemeClr val="accent1">
                    <a:lumMod val="75000"/>
                  </a:schemeClr>
                </a:solidFill>
              </a:rPr>
              <a:t>2.Fill it out completely.</a:t>
            </a:r>
          </a:p>
          <a:p>
            <a:pPr marL="0" lvl="0" indent="0">
              <a:buNone/>
            </a:pPr>
            <a:r>
              <a:rPr lang="en-US" sz="2500" dirty="0">
                <a:solidFill>
                  <a:schemeClr val="accent1">
                    <a:lumMod val="75000"/>
                  </a:schemeClr>
                </a:solidFill>
              </a:rPr>
              <a:t>3.Attach all receipts.</a:t>
            </a:r>
          </a:p>
          <a:p>
            <a:pPr marL="0" lvl="0" indent="0">
              <a:buNone/>
            </a:pPr>
            <a:r>
              <a:rPr lang="en-US" sz="2500" dirty="0">
                <a:solidFill>
                  <a:schemeClr val="accent1">
                    <a:lumMod val="75000"/>
                  </a:schemeClr>
                </a:solidFill>
              </a:rPr>
              <a:t>4.Get your department supervisor’s signature.</a:t>
            </a:r>
          </a:p>
          <a:p>
            <a:pPr marL="0" lvl="0" indent="0">
              <a:buNone/>
            </a:pPr>
            <a:r>
              <a:rPr lang="en-US" sz="2500" dirty="0">
                <a:solidFill>
                  <a:schemeClr val="accent1">
                    <a:lumMod val="75000"/>
                  </a:schemeClr>
                </a:solidFill>
              </a:rPr>
              <a:t>5.Wait 30 days for approval.</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 calcmode="lin" valueType="num">
                                      <p:cBhvr additive="base">
                                        <p:cTn id="2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 calcmode="lin" valueType="num">
                                      <p:cBhvr additive="base">
                                        <p:cTn id="3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609599" y="914400"/>
            <a:ext cx="6347714" cy="5126963"/>
          </a:xfrm>
        </p:spPr>
        <p:txBody>
          <a:bodyPr>
            <a:normAutofit/>
          </a:bodyPr>
          <a:lstStyle/>
          <a:p>
            <a:r>
              <a:rPr lang="en-US" sz="2800" dirty="0"/>
              <a:t>Subject lines</a:t>
            </a:r>
          </a:p>
          <a:p>
            <a:pPr marL="0" indent="0">
              <a:buNone/>
            </a:pPr>
            <a:r>
              <a:rPr lang="en-US" sz="2800" dirty="0"/>
              <a:t>		Policy</a:t>
            </a:r>
          </a:p>
          <a:p>
            <a:pPr marL="0" indent="0">
              <a:buNone/>
            </a:pPr>
            <a:r>
              <a:rPr lang="en-US" sz="2800" dirty="0"/>
              <a:t>		Attendance Policy</a:t>
            </a:r>
          </a:p>
          <a:p>
            <a:pPr marL="0" indent="0">
              <a:buNone/>
            </a:pPr>
            <a:r>
              <a:rPr lang="en-US" sz="2800" dirty="0"/>
              <a:t>		Updated Attendance Policy</a:t>
            </a:r>
          </a:p>
          <a:p>
            <a:r>
              <a:rPr lang="en-US" sz="2800" dirty="0"/>
              <a:t>Readable Sentences and Paragraphs</a:t>
            </a:r>
          </a:p>
          <a:p>
            <a:pPr marL="0" indent="0">
              <a:buNone/>
            </a:pPr>
            <a:r>
              <a:rPr lang="en-US" sz="2800" dirty="0"/>
              <a:t>		6-8 lines = average paragraph      			length</a:t>
            </a:r>
          </a:p>
          <a:p>
            <a:pPr marL="0" indent="0">
              <a:buNone/>
            </a:pPr>
            <a:r>
              <a:rPr lang="en-US" sz="2800" dirty="0"/>
              <a:t>		20 words = average sentence 				length</a:t>
            </a:r>
          </a:p>
        </p:txBody>
      </p:sp>
      <p:sp>
        <p:nvSpPr>
          <p:cNvPr id="4" name="Date Placeholder 3"/>
          <p:cNvSpPr>
            <a:spLocks noGrp="1"/>
          </p:cNvSpPr>
          <p:nvPr>
            <p:ph type="dt" sz="half" idx="10"/>
          </p:nvPr>
        </p:nvSpPr>
        <p:spPr/>
        <p:txBody>
          <a:bodyPr/>
          <a:lstStyle/>
          <a:p>
            <a:fld id="{752407DB-10DF-4379-B2ED-CFE1D02E7320}" type="datetime1">
              <a:rPr lang="en-US" smtClean="0"/>
              <a:t>3/19/21</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09753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811213"/>
            <a:ext cx="7110413" cy="103187"/>
          </a:xfrm>
        </p:spPr>
        <p:txBody>
          <a:bodyPr>
            <a:normAutofit fontScale="90000"/>
          </a:bodyPr>
          <a:lstStyle/>
          <a:p>
            <a:endParaRPr lang="en-US" dirty="0"/>
          </a:p>
        </p:txBody>
      </p:sp>
      <p:sp>
        <p:nvSpPr>
          <p:cNvPr id="3" name="Content Placeholder 2"/>
          <p:cNvSpPr>
            <a:spLocks noGrp="1"/>
          </p:cNvSpPr>
          <p:nvPr>
            <p:ph idx="1"/>
          </p:nvPr>
        </p:nvSpPr>
        <p:spPr>
          <a:xfrm>
            <a:off x="457200" y="914400"/>
            <a:ext cx="8610600" cy="5105400"/>
          </a:xfrm>
        </p:spPr>
        <p:txBody>
          <a:bodyPr numCol="2"/>
          <a:lstStyle/>
          <a:p>
            <a:pPr marL="514350" indent="-514350">
              <a:buFont typeface="+mj-lt"/>
              <a:buAutoNum type="arabicPeriod"/>
            </a:pPr>
            <a:r>
              <a:rPr lang="en-US" sz="4000" b="1" dirty="0">
                <a:solidFill>
                  <a:schemeClr val="accent1">
                    <a:lumMod val="75000"/>
                  </a:schemeClr>
                </a:solidFill>
              </a:rPr>
              <a:t>Complete	</a:t>
            </a:r>
          </a:p>
          <a:p>
            <a:pPr marL="514350" indent="-514350">
              <a:buFont typeface="+mj-lt"/>
              <a:buAutoNum type="arabicPeriod"/>
            </a:pPr>
            <a:r>
              <a:rPr lang="en-US" sz="4000" b="1" dirty="0">
                <a:solidFill>
                  <a:schemeClr val="accent1">
                    <a:lumMod val="75000"/>
                  </a:schemeClr>
                </a:solidFill>
              </a:rPr>
              <a:t>Concise</a:t>
            </a:r>
          </a:p>
          <a:p>
            <a:pPr marL="514350" indent="-514350">
              <a:buFont typeface="+mj-lt"/>
              <a:buAutoNum type="arabicPeriod"/>
            </a:pPr>
            <a:r>
              <a:rPr lang="en-US" sz="4000" b="1" dirty="0">
                <a:solidFill>
                  <a:schemeClr val="accent1">
                    <a:lumMod val="75000"/>
                  </a:schemeClr>
                </a:solidFill>
              </a:rPr>
              <a:t>Clear</a:t>
            </a:r>
          </a:p>
          <a:p>
            <a:pPr marL="514350" indent="-514350">
              <a:buFont typeface="+mj-lt"/>
              <a:buAutoNum type="arabicPeriod"/>
            </a:pPr>
            <a:r>
              <a:rPr lang="en-US" sz="4000" b="1" dirty="0">
                <a:solidFill>
                  <a:schemeClr val="accent1">
                    <a:lumMod val="75000"/>
                  </a:schemeClr>
                </a:solidFill>
              </a:rPr>
              <a:t>Conversational</a:t>
            </a:r>
          </a:p>
          <a:p>
            <a:pPr marL="514350" indent="-514350">
              <a:buFont typeface="+mj-lt"/>
              <a:buAutoNum type="arabicPeriod"/>
            </a:pPr>
            <a:r>
              <a:rPr lang="en-US" sz="4000" b="1" dirty="0">
                <a:solidFill>
                  <a:schemeClr val="accent1">
                    <a:lumMod val="75000"/>
                  </a:schemeClr>
                </a:solidFill>
              </a:rPr>
              <a:t>Correct</a:t>
            </a:r>
          </a:p>
          <a:p>
            <a:pPr marL="514350" indent="-514350">
              <a:buFont typeface="+mj-lt"/>
              <a:buAutoNum type="arabicPeriod"/>
            </a:pPr>
            <a:r>
              <a:rPr lang="en-US" sz="4000" b="1" dirty="0">
                <a:solidFill>
                  <a:schemeClr val="accent1">
                    <a:lumMod val="75000"/>
                  </a:schemeClr>
                </a:solidFill>
              </a:rPr>
              <a:t>Coherent</a:t>
            </a:r>
          </a:p>
          <a:p>
            <a:pPr marL="514350" indent="-514350">
              <a:buFont typeface="+mj-lt"/>
              <a:buAutoNum type="arabicPeriod"/>
            </a:pPr>
            <a:r>
              <a:rPr lang="en-US" sz="4000" b="1" dirty="0">
                <a:solidFill>
                  <a:schemeClr val="accent1">
                    <a:lumMod val="75000"/>
                  </a:schemeClr>
                </a:solidFill>
              </a:rPr>
              <a:t>Credible</a:t>
            </a:r>
          </a:p>
          <a:p>
            <a:pPr marL="514350" indent="-514350">
              <a:buFont typeface="+mj-lt"/>
              <a:buAutoNum type="arabicPeriod"/>
            </a:pPr>
            <a:r>
              <a:rPr lang="en-US" sz="4000" b="1" dirty="0">
                <a:solidFill>
                  <a:schemeClr val="accent1">
                    <a:lumMod val="75000"/>
                  </a:schemeClr>
                </a:solidFill>
              </a:rPr>
              <a:t>Concrete</a:t>
            </a:r>
          </a:p>
          <a:p>
            <a:pPr marL="514350" indent="-514350">
              <a:buFont typeface="+mj-lt"/>
              <a:buAutoNum type="arabicPeriod"/>
            </a:pPr>
            <a:r>
              <a:rPr lang="en-US" sz="4000" b="1" dirty="0">
                <a:solidFill>
                  <a:schemeClr val="accent1">
                    <a:lumMod val="75000"/>
                  </a:schemeClr>
                </a:solidFill>
              </a:rPr>
              <a:t>Courteous</a:t>
            </a:r>
          </a:p>
          <a:p>
            <a:pPr marL="514350" indent="-514350">
              <a:buFont typeface="+mj-lt"/>
              <a:buAutoNum type="arabicPeriod"/>
            </a:pPr>
            <a:r>
              <a:rPr lang="en-US" sz="4000" b="1" dirty="0">
                <a:solidFill>
                  <a:schemeClr val="accent1">
                    <a:lumMod val="75000"/>
                  </a:schemeClr>
                </a:solidFill>
              </a:rPr>
              <a:t>Considerate</a:t>
            </a:r>
            <a:endParaRPr lang="en-US" sz="4000" dirty="0">
              <a:solidFill>
                <a:schemeClr val="accent1">
                  <a:lumMod val="75000"/>
                </a:schemeClr>
              </a:solidFill>
            </a:endParaRPr>
          </a:p>
          <a:p>
            <a:endParaRPr lang="en-US" dirty="0">
              <a:solidFill>
                <a:schemeClr val="accent1">
                  <a:lumMod val="7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685800"/>
            <a:ext cx="8001000" cy="5205413"/>
          </a:xfrm>
        </p:spPr>
        <p:txBody>
          <a:bodyPr/>
          <a:lstStyle/>
          <a:p>
            <a:r>
              <a:rPr lang="en-US" b="1" dirty="0"/>
              <a:t>Now you are ready to apply these effective writing principles to this week’s graded exercise. Make each revision the best it can be.  Even though we’ve discussed the C’s in categories, they are not mutually exclusive.  </a:t>
            </a:r>
          </a:p>
          <a:p>
            <a:r>
              <a:rPr lang="en-US" b="1" dirty="0"/>
              <a:t>If you want to further discuss the “C’s” or want additional examples, let me know.  </a:t>
            </a:r>
          </a:p>
          <a:p>
            <a:r>
              <a:rPr lang="en-US" b="1" dirty="0"/>
              <a:t>You will also be applying all these “C’s” to the written portion of the Capstone project.</a:t>
            </a:r>
            <a:endParaRPr lang="en-US" dirty="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5588" y="914400"/>
            <a:ext cx="7110412" cy="4976813"/>
          </a:xfrm>
        </p:spPr>
        <p:txBody>
          <a:bodyPr/>
          <a:lstStyle/>
          <a:p>
            <a:pPr>
              <a:buNone/>
            </a:pPr>
            <a:r>
              <a:rPr lang="en-US" sz="4000" dirty="0">
                <a:solidFill>
                  <a:schemeClr val="accent1">
                    <a:lumMod val="75000"/>
                  </a:schemeClr>
                </a:solidFill>
              </a:rPr>
              <a:t>DIRECT ORDER</a:t>
            </a:r>
          </a:p>
          <a:p>
            <a:pPr lvl="2">
              <a:buFont typeface="Arial" pitchFamily="34" charset="0"/>
              <a:buChar char="•"/>
            </a:pPr>
            <a:r>
              <a:rPr lang="en-US" sz="4000" dirty="0">
                <a:solidFill>
                  <a:schemeClr val="tx1">
                    <a:lumMod val="95000"/>
                    <a:lumOff val="5000"/>
                  </a:schemeClr>
                </a:solidFill>
              </a:rPr>
              <a:t>Begin with the purpose</a:t>
            </a:r>
          </a:p>
          <a:p>
            <a:pPr>
              <a:buFont typeface="Arial" pitchFamily="34" charset="0"/>
              <a:buChar char="•"/>
            </a:pPr>
            <a:endParaRPr lang="en-US" sz="4000" dirty="0">
              <a:solidFill>
                <a:srgbClr val="C00000"/>
              </a:solidFill>
            </a:endParaRPr>
          </a:p>
          <a:p>
            <a:pPr>
              <a:buFont typeface="Arial" pitchFamily="34" charset="0"/>
              <a:buChar char="•"/>
            </a:pPr>
            <a:endParaRPr lang="en-US" sz="4000" dirty="0">
              <a:solidFill>
                <a:srgbClr val="C00000"/>
              </a:solidFill>
            </a:endParaRPr>
          </a:p>
          <a:p>
            <a:pPr>
              <a:buNone/>
            </a:pPr>
            <a:r>
              <a:rPr lang="en-US" sz="4000" dirty="0">
                <a:solidFill>
                  <a:schemeClr val="accent1">
                    <a:lumMod val="75000"/>
                  </a:schemeClr>
                </a:solidFill>
              </a:rPr>
              <a:t>INDIRECT ORDER</a:t>
            </a:r>
          </a:p>
          <a:p>
            <a:pPr lvl="2">
              <a:buFont typeface="Arial" pitchFamily="34" charset="0"/>
              <a:buChar char="•"/>
            </a:pPr>
            <a:r>
              <a:rPr lang="en-US" sz="4000" dirty="0">
                <a:solidFill>
                  <a:schemeClr val="tx1">
                    <a:lumMod val="95000"/>
                    <a:lumOff val="5000"/>
                  </a:schemeClr>
                </a:solidFill>
              </a:rPr>
              <a:t>Delay the purpose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 calcmode="lin" valueType="num">
                                      <p:cBhvr additive="base">
                                        <p:cTn id="2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838200"/>
            <a:ext cx="8001000" cy="5053013"/>
          </a:xfrm>
        </p:spPr>
        <p:txBody>
          <a:bodyPr/>
          <a:lstStyle/>
          <a:p>
            <a:r>
              <a:rPr lang="en-US" sz="2400" dirty="0">
                <a:solidFill>
                  <a:schemeClr val="accent1">
                    <a:lumMod val="75000"/>
                  </a:schemeClr>
                </a:solidFill>
              </a:rPr>
              <a:t>Your proposal has been accepted. </a:t>
            </a:r>
          </a:p>
          <a:p>
            <a:r>
              <a:rPr lang="en-US" sz="2400" dirty="0"/>
              <a:t>“We received your proposal last week and Ms. Garner has had an opportunity to review it.  As you recall, Ms. Garner’s organization was most concerned about the upcoming company expansion.  That company expansion will begin at the end of next year.  Ms. Garner called yesterday to report that </a:t>
            </a:r>
            <a:r>
              <a:rPr lang="en-US" sz="2400" dirty="0">
                <a:solidFill>
                  <a:schemeClr val="accent1">
                    <a:lumMod val="75000"/>
                  </a:schemeClr>
                </a:solidFill>
              </a:rPr>
              <a:t>the proposal will be accepted.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0"/>
            <a:ext cx="7110412" cy="4976813"/>
          </a:xfrm>
          <a:noFill/>
          <a:ln>
            <a:noFill/>
          </a:ln>
        </p:spPr>
        <p:style>
          <a:lnRef idx="2">
            <a:schemeClr val="accent1"/>
          </a:lnRef>
          <a:fillRef idx="1">
            <a:schemeClr val="lt1"/>
          </a:fillRef>
          <a:effectRef idx="0">
            <a:schemeClr val="accent1"/>
          </a:effectRef>
          <a:fontRef idx="minor">
            <a:schemeClr val="dk1"/>
          </a:fontRef>
        </p:style>
        <p:txBody>
          <a:bodyPr>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buNone/>
            </a:pPr>
            <a:endParaRPr lang="en-US" sz="32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a:p>
            <a:pPr>
              <a:buNone/>
            </a:pPr>
            <a:endParaRPr lang="en-US" sz="32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a:p>
            <a:pPr>
              <a:buNone/>
            </a:pPr>
            <a:endParaRPr lang="en-US" sz="32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a:p>
            <a:pPr>
              <a:buNone/>
            </a:pPr>
            <a:endParaRPr lang="en-US" sz="32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a:p>
            <a:pPr algn="ctr">
              <a:buNone/>
            </a:pPr>
            <a:r>
              <a:rPr lang="en-US" sz="66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COMPLETE</a:t>
            </a:r>
          </a:p>
          <a:p>
            <a:endParaRPr lang="en-US" sz="32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3">
                                            <p:txEl>
                                              <p:pRg st="4" end="4"/>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762000"/>
            <a:ext cx="8153400" cy="4900613"/>
          </a:xfrm>
        </p:spPr>
        <p:txBody>
          <a:bodyPr/>
          <a:lstStyle/>
          <a:p>
            <a:pPr>
              <a:spcBef>
                <a:spcPts val="0"/>
              </a:spcBef>
              <a:buNone/>
            </a:pPr>
            <a:r>
              <a:rPr lang="en-US" dirty="0"/>
              <a:t>Will you please speak at our upcoming</a:t>
            </a:r>
          </a:p>
          <a:p>
            <a:pPr>
              <a:spcBef>
                <a:spcPts val="0"/>
              </a:spcBef>
              <a:buNone/>
            </a:pPr>
            <a:r>
              <a:rPr lang="en-US" dirty="0"/>
              <a:t>conference on the topic of Women in the</a:t>
            </a:r>
          </a:p>
          <a:p>
            <a:pPr>
              <a:spcBef>
                <a:spcPts val="0"/>
              </a:spcBef>
              <a:buNone/>
            </a:pPr>
            <a:r>
              <a:rPr lang="en-US" dirty="0"/>
              <a:t>Workplace from 2:00 p.m. to 3:45 p.m.? </a:t>
            </a:r>
          </a:p>
          <a:p>
            <a:pPr>
              <a:spcBef>
                <a:spcPts val="0"/>
              </a:spcBef>
              <a:buNone/>
            </a:pPr>
            <a:endParaRPr lang="en-US" dirty="0"/>
          </a:p>
          <a:p>
            <a:pPr>
              <a:spcBef>
                <a:spcPts val="0"/>
              </a:spcBef>
              <a:buNone/>
            </a:pPr>
            <a:r>
              <a:rPr lang="en-US" dirty="0"/>
              <a:t>The conference will be at The Village,</a:t>
            </a:r>
          </a:p>
          <a:p>
            <a:pPr>
              <a:spcBef>
                <a:spcPts val="0"/>
              </a:spcBef>
              <a:buNone/>
            </a:pPr>
            <a:r>
              <a:rPr lang="en-US" dirty="0"/>
              <a:t>Room 3B which has a computer and a</a:t>
            </a:r>
          </a:p>
          <a:p>
            <a:pPr>
              <a:spcBef>
                <a:spcPts val="0"/>
              </a:spcBef>
              <a:buNone/>
            </a:pPr>
            <a:r>
              <a:rPr lang="en-US" dirty="0"/>
              <a:t>screen for Power Point.  We are expecting</a:t>
            </a:r>
          </a:p>
          <a:p>
            <a:pPr>
              <a:spcBef>
                <a:spcPts val="0"/>
              </a:spcBef>
              <a:buNone/>
            </a:pPr>
            <a:r>
              <a:rPr lang="en-US" dirty="0"/>
              <a:t>about 150 attendees.  A contract for the</a:t>
            </a:r>
          </a:p>
          <a:p>
            <a:pPr>
              <a:spcBef>
                <a:spcPts val="0"/>
              </a:spcBef>
              <a:buNone/>
            </a:pPr>
            <a:r>
              <a:rPr lang="en-US" dirty="0"/>
              <a:t>stipend and the facility's directions are</a:t>
            </a:r>
          </a:p>
          <a:p>
            <a:pPr>
              <a:spcBef>
                <a:spcPts val="0"/>
              </a:spcBef>
              <a:buNone/>
            </a:pPr>
            <a:r>
              <a:rPr lang="en-US" dirty="0"/>
              <a:t>enclosed. Please let us know by the end of the</a:t>
            </a:r>
          </a:p>
          <a:p>
            <a:pPr>
              <a:spcBef>
                <a:spcPts val="0"/>
              </a:spcBef>
              <a:buNone/>
            </a:pPr>
            <a:r>
              <a:rPr lang="en-US" dirty="0"/>
              <a:t>month if you will speak at our conference.</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800" dirty="0"/>
              <a:t>Just a reminder that our monthly meeting Friday will begin promptly at 10:00 a.m. Be sure to bring your latest sales figures and come prepared to discuss the three products for which I've attached updated changes. As always, bagels and coffee will be provided.</a:t>
            </a:r>
          </a:p>
        </p:txBody>
      </p:sp>
      <p:sp>
        <p:nvSpPr>
          <p:cNvPr id="4" name="Date Placeholder 3"/>
          <p:cNvSpPr>
            <a:spLocks noGrp="1"/>
          </p:cNvSpPr>
          <p:nvPr>
            <p:ph type="dt" sz="half" idx="10"/>
          </p:nvPr>
        </p:nvSpPr>
        <p:spPr/>
        <p:txBody>
          <a:bodyPr/>
          <a:lstStyle/>
          <a:p>
            <a:fld id="{E7091D90-A78A-4D03-B2F0-F2EB58488B0D}" type="datetime1">
              <a:rPr lang="en-US" smtClean="0"/>
              <a:t>3/19/21</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64032948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459</TotalTime>
  <Words>2222</Words>
  <Application>Microsoft Macintosh PowerPoint</Application>
  <PresentationFormat>On-screen Show (4:3)</PresentationFormat>
  <Paragraphs>262</Paragraphs>
  <Slides>47</Slides>
  <Notes>4</Notes>
  <HiddenSlides>9</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47</vt:i4>
      </vt:variant>
    </vt:vector>
  </HeadingPairs>
  <TitlesOfParts>
    <vt:vector size="51" baseType="lpstr">
      <vt:lpstr>Arial</vt:lpstr>
      <vt:lpstr>Trebuchet MS</vt:lpstr>
      <vt:lpstr>Wingdings 3</vt:lpstr>
      <vt:lpstr>Facet</vt:lpstr>
      <vt:lpstr>Judy Steiner-Williams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Williams</dc:creator>
  <cp:lastModifiedBy>weber Claude Lyncée</cp:lastModifiedBy>
  <cp:revision>52</cp:revision>
  <cp:lastPrinted>2006-11-16T20:01:38Z</cp:lastPrinted>
  <dcterms:created xsi:type="dcterms:W3CDTF">2008-06-05T14:53:34Z</dcterms:created>
  <dcterms:modified xsi:type="dcterms:W3CDTF">2021-03-19T14:10:32Z</dcterms:modified>
</cp:coreProperties>
</file>