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9.1 should be Figure 8.1</a:t>
            </a:r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14" name="Shape 11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Shape 1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30" name="Shape 130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Shape 13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CRIMINAL</a:t>
            </a:r>
            <a:r>
              <a:rPr lang="en-US" sz="72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VIOLENCE</a:t>
            </a: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PATTERNS, EXPLANATIONS, AND INTERVENTIONS</a:t>
            </a:r>
            <a:endParaRPr/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en-US" sz="2000" b="0" i="1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FOURTH EDITION</a:t>
            </a: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8523172" y="3112590"/>
            <a:ext cx="13901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CHAPTER 8</a:t>
            </a:r>
            <a:endParaRPr/>
          </a:p>
        </p:txBody>
      </p:sp>
      <p:pic>
        <p:nvPicPr>
          <p:cNvPr id="154" name="Shape 154" descr="A textbook titled Criminal Violence: Patterns, Explanations, and Interventions featuring a woman on the cover, behind shattered glass." title="Criminal Violence textbook co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5412" y="554389"/>
            <a:ext cx="2045644" cy="2525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1981200" y="277814"/>
            <a:ext cx="8229600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Explanations</a:t>
            </a:r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1981200" y="9144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4876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endParaRPr sz="2400" b="0" i="0" u="sng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09600" marR="0" lvl="0" indent="-609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Patriarchy</a:t>
            </a: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(Feminist Theory)</a:t>
            </a:r>
            <a:endParaRPr/>
          </a:p>
          <a:p>
            <a:pPr marL="990600" marR="0" lvl="1" indent="-533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Historical and physical advantages enjoyed by males facilitate greater power and control</a:t>
            </a:r>
            <a:endParaRPr/>
          </a:p>
          <a:p>
            <a:pPr marL="1390650" marR="0" lvl="2" indent="-533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Isolation</a:t>
            </a:r>
            <a:endParaRPr/>
          </a:p>
          <a:p>
            <a:pPr marL="1390650" marR="0" lvl="2" indent="-533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Economic Dependence</a:t>
            </a:r>
            <a:endParaRPr/>
          </a:p>
          <a:p>
            <a:pPr marL="609600" marR="0" lvl="0" indent="-609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Psychological problems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(e.g., severe depression or mental illness)</a:t>
            </a:r>
            <a:endParaRPr/>
          </a:p>
          <a:p>
            <a:pPr marL="609600" marR="0" lvl="0" indent="-609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Substance Abuse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(strong correlation, but not a causal fact)</a:t>
            </a:r>
            <a:endParaRPr/>
          </a:p>
          <a:p>
            <a:pPr marL="609600" marR="0" lvl="0" indent="-609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Learning </a:t>
            </a:r>
            <a:endParaRPr/>
          </a:p>
          <a:p>
            <a:pPr marL="990600" marR="0" lvl="1" indent="-533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Cycle of Violence: childhood history of physical abuse predisposes the survivor to violence in later years.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Cycle of Violence</a:t>
            </a:r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1104293" y="1530404"/>
            <a:ext cx="8946541" cy="464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of battered intimate partners has shown there is a cycle of violence consisting of three stages: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Tension Building Phase</a:t>
            </a:r>
            <a:endParaRPr/>
          </a:p>
          <a:p>
            <a:pPr marL="68580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Gradual increase in tension-inducing activities, i.e., verbal and physical intimidation or aggression by the offender.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Actual Battering Incident Phase</a:t>
            </a:r>
            <a:endParaRPr/>
          </a:p>
          <a:p>
            <a:pPr marL="68580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abuser unleashes his aggression and a violent incident occurs.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Loving Contrition Phase</a:t>
            </a:r>
            <a:endParaRPr/>
          </a:p>
          <a:p>
            <a:pPr marL="68580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Abuser apologizes, shows remorse and numerous kindnesses, and promises that it will never happen again.</a:t>
            </a:r>
            <a:endParaRPr/>
          </a:p>
          <a:p>
            <a:pPr marL="685800" marR="0" lvl="1" indent="-1841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1559976" y="1524000"/>
            <a:ext cx="8838891" cy="5042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“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cycle of violence” hypothesis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suggests that a childhood history of physical abuse predisposes the survivor to violence in later years.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individuals in both groups had no juvenile or adult criminal record, </a:t>
            </a:r>
            <a:r>
              <a:rPr lang="en-US" sz="2000" b="0" i="1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abused or neglected as a child  increased the likelihood of: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•"/>
            </a:pPr>
            <a:r>
              <a:rPr lang="en-US" sz="20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Arrest as a juvenile (by 59 %)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•"/>
            </a:pPr>
            <a:r>
              <a:rPr lang="en-US" sz="20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Arrest as an adult (by 28 %)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•"/>
            </a:pPr>
            <a:r>
              <a:rPr lang="en-US" sz="20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Arrest for a violent crime (by 30%)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study showed that victims of 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neglect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were also likely to develop later violent criminal behavior.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violence is begotten not only by violence, but also by neglect,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 more attention needs to be devoted to the families of children who are abandoned and neglected.</a:t>
            </a:r>
            <a:endParaRPr dirty="0"/>
          </a:p>
          <a:p>
            <a:pPr marL="342900" marR="0" lvl="0" indent="-2413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Cycle of Violence </a:t>
            </a:r>
            <a:r>
              <a:rPr lang="en-US" sz="1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continued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1981200" y="277814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Interventions</a:t>
            </a:r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88423" y="1577112"/>
            <a:ext cx="10215154" cy="46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rgbClr val="86D1D8"/>
              </a:buClr>
              <a:buSzPts val="256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FFFF00"/>
                </a:solidFill>
                <a:sym typeface="Century Gothic"/>
              </a:rPr>
              <a:t>Criminal Legal Sanctions </a:t>
            </a:r>
            <a:r>
              <a:rPr lang="en-US" sz="2400" b="0" i="0" u="none" strike="noStrike" cap="none" dirty="0">
                <a:solidFill>
                  <a:schemeClr val="lt1"/>
                </a:solidFill>
                <a:sym typeface="Century Gothic"/>
              </a:rPr>
              <a:t>(e.g., mandatory arrest → deterrence?)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rgbClr val="86D1D8"/>
              </a:buClr>
              <a:buSzPts val="256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FFFF00"/>
                </a:solidFill>
                <a:sym typeface="Century Gothic"/>
              </a:rPr>
              <a:t>Batterer Treatment </a:t>
            </a:r>
            <a:r>
              <a:rPr lang="en-US" sz="2400" b="0" i="0" u="none" strike="noStrike" cap="none" dirty="0">
                <a:solidFill>
                  <a:schemeClr val="lt1"/>
                </a:solidFill>
                <a:sym typeface="Century Gothic"/>
              </a:rPr>
              <a:t>(e.g., anger control, awareness about power and control issues)</a:t>
            </a:r>
            <a:endParaRPr sz="2400" dirty="0"/>
          </a:p>
          <a:p>
            <a:pPr marL="742950" marR="0" lvl="1" indent="-285750" algn="l" rtl="0">
              <a:spcBef>
                <a:spcPts val="0"/>
              </a:spcBef>
              <a:spcAft>
                <a:spcPts val="600"/>
              </a:spcAft>
              <a:buClr>
                <a:srgbClr val="86D1D8"/>
              </a:buClr>
              <a:buSzPts val="2560"/>
              <a:buFont typeface="Noto Sans Symbols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sym typeface="Century Gothic"/>
              </a:rPr>
              <a:t>Evaluation results so far have been disappointing.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rgbClr val="86D1D8"/>
              </a:buClr>
              <a:buSzPts val="256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FFFF00"/>
                </a:solidFill>
                <a:sym typeface="Century Gothic"/>
              </a:rPr>
              <a:t>Civil Legal Sanctions </a:t>
            </a:r>
            <a:r>
              <a:rPr lang="en-US" sz="2400" b="0" i="0" u="none" strike="noStrike" cap="none" dirty="0">
                <a:solidFill>
                  <a:schemeClr val="lt1"/>
                </a:solidFill>
                <a:sym typeface="Century Gothic"/>
              </a:rPr>
              <a:t>(e.g., restraining orders)</a:t>
            </a:r>
            <a:endParaRPr sz="2400" dirty="0"/>
          </a:p>
          <a:p>
            <a:pPr marL="742950" marR="0" lvl="1" indent="-285750" algn="l" rtl="0">
              <a:spcBef>
                <a:spcPts val="0"/>
              </a:spcBef>
              <a:spcAft>
                <a:spcPts val="600"/>
              </a:spcAft>
              <a:buClr>
                <a:srgbClr val="86D1D8"/>
              </a:buClr>
              <a:buSzPts val="2560"/>
              <a:buFont typeface="Noto Sans Symbols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sym typeface="Century Gothic"/>
              </a:rPr>
              <a:t>Have not proven very effective in preventing violence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Interventions </a:t>
            </a:r>
            <a:r>
              <a:rPr lang="en-US" sz="1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continued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46111" y="1624520"/>
            <a:ext cx="10548758" cy="310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rgbClr val="86D1D8"/>
              </a:buClr>
              <a:buSzPts val="2560"/>
              <a:buFont typeface="Noto Sans Symbols"/>
              <a:buNone/>
            </a:pPr>
            <a:r>
              <a:rPr lang="en-US" sz="2400" b="0" i="0" u="sng" strike="noStrike" cap="none" dirty="0">
                <a:solidFill>
                  <a:srgbClr val="FFFF00"/>
                </a:solidFill>
                <a:sym typeface="Century Gothic"/>
              </a:rPr>
              <a:t>Exposure Reduction Theory</a:t>
            </a:r>
            <a:endParaRPr sz="2400" b="0" i="0" u="none" strike="noStrike" cap="none" dirty="0">
              <a:solidFill>
                <a:srgbClr val="FFFF00"/>
              </a:solidFill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rgbClr val="86D1D8"/>
              </a:buClr>
              <a:buSzPts val="2560"/>
              <a:buFont typeface="Noto Sans Symbols"/>
              <a:buChar char="▶"/>
            </a:pPr>
            <a:r>
              <a:rPr lang="en-US" sz="2400" b="0" i="0" u="none" strike="noStrike" cap="none" dirty="0">
                <a:solidFill>
                  <a:schemeClr val="lt1"/>
                </a:solidFill>
                <a:sym typeface="Century Gothic"/>
              </a:rPr>
              <a:t>Factors that reduce </a:t>
            </a:r>
            <a:r>
              <a:rPr lang="en-US" sz="2400" b="0" i="1" u="none" strike="noStrike" cap="none" dirty="0">
                <a:solidFill>
                  <a:srgbClr val="FFFF00"/>
                </a:solidFill>
                <a:sym typeface="Century Gothic"/>
              </a:rPr>
              <a:t>exposure</a:t>
            </a:r>
            <a:r>
              <a:rPr lang="en-US" sz="2400" b="0" i="0" u="none" strike="noStrike" cap="none" dirty="0">
                <a:solidFill>
                  <a:schemeClr val="lt1"/>
                </a:solidFill>
                <a:sym typeface="Century Gothic"/>
              </a:rPr>
              <a:t> to violent relationships (e.g., higher divorce rate, lower marriage rate, greater economic independence of women) and provide </a:t>
            </a:r>
            <a:r>
              <a:rPr lang="en-US" sz="2400" b="0" i="1" u="none" strike="noStrike" cap="none" dirty="0">
                <a:solidFill>
                  <a:srgbClr val="FFFF00"/>
                </a:solidFill>
                <a:sym typeface="Century Gothic"/>
              </a:rPr>
              <a:t>alternatives</a:t>
            </a:r>
            <a:r>
              <a:rPr lang="en-US" sz="2400" b="0" i="0" u="none" strike="noStrike" cap="none" dirty="0">
                <a:solidFill>
                  <a:schemeClr val="lt1"/>
                </a:solidFill>
                <a:sym typeface="Century Gothic"/>
              </a:rPr>
              <a:t> to violence (e.g., shelters, hotlines, legal advocacy) have all helped to reduce domestic violence. 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981200" y="277814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 sz="40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Patterns</a:t>
            </a: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66206" y="1682932"/>
            <a:ext cx="10567850" cy="40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Survey of Violence Against Women (NSVAW)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Interviews with a random sample of 8,000 men and 8,000 women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About </a:t>
            </a:r>
            <a:r>
              <a:rPr lang="en-US" sz="28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22% of women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were victims of physical assaults by their partners, in contrast to </a:t>
            </a:r>
            <a:r>
              <a:rPr lang="en-US" sz="28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7% of men</a:t>
            </a: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those who reported partner assaults, </a:t>
            </a:r>
            <a:r>
              <a:rPr lang="en-US" sz="28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42% of women were injured</a:t>
            </a: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compared to 20% of the men. 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Women were also more likely to require medical care.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US" sz="3200" b="0" i="0" u="sng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Victim/Offender Relationships, NCVS, 2008</a:t>
            </a:r>
            <a:endParaRPr/>
          </a:p>
        </p:txBody>
      </p:sp>
      <p:grpSp>
        <p:nvGrpSpPr>
          <p:cNvPr id="168" name="Shape 168" descr="A table expressing the relationships between victims and offenders, organized by the gender of the victims, 2008."/>
          <p:cNvGrpSpPr/>
          <p:nvPr/>
        </p:nvGrpSpPr>
        <p:grpSpPr>
          <a:xfrm>
            <a:off x="1524000" y="1066800"/>
            <a:ext cx="9143999" cy="5789452"/>
            <a:chOff x="-1170" y="672"/>
            <a:chExt cx="6930" cy="3312"/>
          </a:xfrm>
        </p:grpSpPr>
        <p:sp>
          <p:nvSpPr>
            <p:cNvPr id="169" name="Shape 169"/>
            <p:cNvSpPr/>
            <p:nvPr/>
          </p:nvSpPr>
          <p:spPr>
            <a:xfrm>
              <a:off x="0" y="816"/>
              <a:ext cx="5760" cy="3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-1125" y="702"/>
              <a:ext cx="6840" cy="31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-1170" y="672"/>
              <a:ext cx="6930" cy="32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7"/>
                  </a:moveTo>
                  <a:cubicBezTo>
                    <a:pt x="0" y="36"/>
                    <a:pt x="25" y="0"/>
                    <a:pt x="56" y="0"/>
                  </a:cubicBezTo>
                  <a:lnTo>
                    <a:pt x="119949" y="0"/>
                  </a:lnTo>
                  <a:cubicBezTo>
                    <a:pt x="119981" y="0"/>
                    <a:pt x="120000" y="36"/>
                    <a:pt x="120000" y="97"/>
                  </a:cubicBezTo>
                  <a:lnTo>
                    <a:pt x="120000" y="119902"/>
                  </a:lnTo>
                  <a:cubicBezTo>
                    <a:pt x="120000" y="119951"/>
                    <a:pt x="119981" y="120000"/>
                    <a:pt x="119949" y="120000"/>
                  </a:cubicBezTo>
                  <a:lnTo>
                    <a:pt x="56" y="120000"/>
                  </a:lnTo>
                  <a:cubicBezTo>
                    <a:pt x="25" y="120000"/>
                    <a:pt x="0" y="119951"/>
                    <a:pt x="0" y="119902"/>
                  </a:cubicBezTo>
                  <a:lnTo>
                    <a:pt x="0" y="97"/>
                  </a:lnTo>
                  <a:close/>
                  <a:moveTo>
                    <a:pt x="106" y="119902"/>
                  </a:moveTo>
                  <a:lnTo>
                    <a:pt x="56" y="119792"/>
                  </a:lnTo>
                  <a:lnTo>
                    <a:pt x="119949" y="119792"/>
                  </a:lnTo>
                  <a:lnTo>
                    <a:pt x="119899" y="119902"/>
                  </a:lnTo>
                  <a:lnTo>
                    <a:pt x="119899" y="97"/>
                  </a:lnTo>
                  <a:lnTo>
                    <a:pt x="119949" y="195"/>
                  </a:lnTo>
                  <a:lnTo>
                    <a:pt x="56" y="195"/>
                  </a:lnTo>
                  <a:lnTo>
                    <a:pt x="106" y="97"/>
                  </a:lnTo>
                  <a:lnTo>
                    <a:pt x="106" y="119902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-308" y="871"/>
              <a:ext cx="4254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Table 6. Relationship between victim and offender, by gender of victim, 2008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182" y="1170"/>
              <a:ext cx="4422" cy="7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1182" y="1287"/>
              <a:ext cx="4422" cy="7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219" y="3479"/>
              <a:ext cx="5385" cy="8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25" y="1191"/>
              <a:ext cx="1131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Relationship to victim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1326" y="1040"/>
              <a:ext cx="703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Violent crime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2026" y="1040"/>
              <a:ext cx="107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Rape/sexual assault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160" y="1040"/>
              <a:ext cx="471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Robbery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3776" y="1040"/>
              <a:ext cx="102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Aggravated assault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4808" y="1040"/>
              <a:ext cx="7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Simple assault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1246" y="1184"/>
              <a:ext cx="446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Number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1694" y="1184"/>
              <a:ext cx="434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Percent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2101" y="1184"/>
              <a:ext cx="446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Number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2540" y="1184"/>
              <a:ext cx="434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Percent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2975" y="1184"/>
              <a:ext cx="446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Number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3397" y="1184"/>
              <a:ext cx="434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Percent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3834" y="1184"/>
              <a:ext cx="446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Number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4295" y="1184"/>
              <a:ext cx="434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Percent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4760" y="1184"/>
              <a:ext cx="446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Number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5236" y="1184"/>
              <a:ext cx="434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Percent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162" y="1336"/>
              <a:ext cx="72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Male victims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354" y="1521"/>
              <a:ext cx="304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Total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1215" y="1523"/>
              <a:ext cx="54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2,626,000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1779" y="1523"/>
              <a:ext cx="32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2155" y="1523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39,590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2582" y="1523"/>
              <a:ext cx="32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3003" y="1523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328,690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3411" y="1523"/>
              <a:ext cx="32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3901" y="1523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476,390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4332" y="1523"/>
              <a:ext cx="32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4738" y="1523"/>
              <a:ext cx="54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1,781,330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5267" y="1523"/>
              <a:ext cx="32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215" y="1684"/>
              <a:ext cx="67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Nonstranger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1215" y="1684"/>
              <a:ext cx="54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1,286,170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1833" y="1684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49%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2155" y="1684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39,590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2601" y="1684"/>
              <a:ext cx="351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100%'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3007" y="1684"/>
              <a:ext cx="443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112,230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3485" y="1684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34%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3901" y="1684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241,900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4386" y="1684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51%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4819" y="1684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892,440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5322" y="1684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282" y="1812"/>
              <a:ext cx="893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Intimate partner*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1349" y="1812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88,120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1925" y="1812"/>
              <a:ext cx="97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2208" y="1812"/>
              <a:ext cx="323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8,310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2703" y="1812"/>
              <a:ext cx="183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21'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3296" y="1812"/>
              <a:ext cx="97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3501" y="1812"/>
              <a:ext cx="11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3954" y="1812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37,430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4506" y="1812"/>
              <a:ext cx="11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4872" y="1812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42,380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5341" y="1812"/>
              <a:ext cx="97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300" y="1924"/>
              <a:ext cx="731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Other relative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1349" y="1924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83,630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1925" y="1924"/>
              <a:ext cx="97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2395" y="1924"/>
              <a:ext cx="97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2756" y="1924"/>
              <a:ext cx="11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3296" y="1924"/>
              <a:ext cx="97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3501" y="1924"/>
              <a:ext cx="11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3954" y="1924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25,560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4506" y="1924"/>
              <a:ext cx="11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4872" y="1924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58,070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5341" y="1924"/>
              <a:ext cx="97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262" y="2035"/>
              <a:ext cx="108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Friend/acquaintance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1220" y="2035"/>
              <a:ext cx="540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1,114,410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1872" y="2035"/>
              <a:ext cx="16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42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2155" y="2035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31,280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2703" y="2035"/>
              <a:ext cx="183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79'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3007" y="2035"/>
              <a:ext cx="443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112,230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3497" y="2035"/>
              <a:ext cx="16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34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3901" y="2035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178,910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4427" y="2035"/>
              <a:ext cx="16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38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4819" y="2035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791,990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5287" y="2035"/>
              <a:ext cx="16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44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237" y="2154"/>
              <a:ext cx="47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Stranger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1215" y="2154"/>
              <a:ext cx="54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1,163,410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1833" y="2154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44%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2395" y="2154"/>
              <a:ext cx="97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2661" y="2154"/>
              <a:ext cx="22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0%'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3003" y="2154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200,150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3485" y="2154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61%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3901" y="2154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206,300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4386" y="2154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43%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4819" y="2154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756,970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5275" y="2154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42%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160" y="2292"/>
              <a:ext cx="1167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Relationship unknown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1296" y="2292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176,420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1885" y="2292"/>
              <a:ext cx="200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2395" y="2292"/>
              <a:ext cx="97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2661" y="2292"/>
              <a:ext cx="22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0%'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3056" y="2292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16,310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89" y="2292"/>
              <a:ext cx="22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5%'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3954" y="2292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28,190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4467" y="2292"/>
              <a:ext cx="22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6%'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4819" y="2292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131,920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5328" y="2292"/>
              <a:ext cx="200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141" y="2464"/>
              <a:ext cx="867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Female victims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339" y="2640"/>
              <a:ext cx="304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Total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1215" y="2668"/>
              <a:ext cx="54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2,230,500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1779" y="2668"/>
              <a:ext cx="32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2102" y="2668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164,240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2582" y="2668"/>
              <a:ext cx="32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3003" y="2668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223,140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3411" y="2668"/>
              <a:ext cx="32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3901" y="2668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363,550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4332" y="2668"/>
              <a:ext cx="32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4738" y="2668"/>
              <a:ext cx="54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1,479,580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5267" y="2668"/>
              <a:ext cx="32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15" y="2791"/>
              <a:ext cx="67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Nonstranger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1215" y="2791"/>
              <a:ext cx="54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1,556,790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1833" y="2791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70%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2102" y="2791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102,950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2636" y="2791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63%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3007" y="2791"/>
              <a:ext cx="443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118,220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3485" y="2791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53%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3901" y="2791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250,190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4386" y="2791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69%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4738" y="2791"/>
              <a:ext cx="54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1,085,430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5322" y="2791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73%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282" y="2920"/>
              <a:ext cx="893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Intimate partner*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1296" y="2920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504,980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1872" y="2920"/>
              <a:ext cx="16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2155" y="2920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29,060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2668" y="2920"/>
              <a:ext cx="16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18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3056" y="2920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34,830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3497" y="2920"/>
              <a:ext cx="16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3954" y="2920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61,170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4427" y="2920"/>
              <a:ext cx="16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17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4819" y="2920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379,920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5334" y="2920"/>
              <a:ext cx="16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26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300" y="3029"/>
              <a:ext cx="731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Other relative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1296" y="3029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196,070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1925" y="3029"/>
              <a:ext cx="97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2208" y="3029"/>
              <a:ext cx="323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5,220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2756" y="3029"/>
              <a:ext cx="11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3056" y="3029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33,210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3494" y="3029"/>
              <a:ext cx="183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15'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3954" y="3029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28,150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4506" y="3029"/>
              <a:ext cx="11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4819" y="3029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129,490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5341" y="3029"/>
              <a:ext cx="97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262" y="3141"/>
              <a:ext cx="108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Friend/acquaintance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1296" y="3141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855,740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1872" y="3141"/>
              <a:ext cx="16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38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2155" y="3141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68,680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2622" y="3141"/>
              <a:ext cx="16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42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3056" y="3141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50,180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3497" y="3141"/>
              <a:ext cx="16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22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3901" y="3141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160,860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4427" y="3141"/>
              <a:ext cx="16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44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4819" y="3141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576,010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5334" y="3141"/>
              <a:ext cx="16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39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237" y="3250"/>
              <a:ext cx="479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Stranger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1296" y="3250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592,570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1833" y="3250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27%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2155" y="3250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52,890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2636" y="3250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32%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3056" y="3250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99,450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3485" y="3250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45%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3901" y="3250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104,410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4386" y="3250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29%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4819" y="3250"/>
              <a:ext cx="45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335,810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5322" y="3250"/>
              <a:ext cx="265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7" name="Shape 337"/>
            <p:cNvSpPr/>
            <p:nvPr/>
          </p:nvSpPr>
          <p:spPr>
            <a:xfrm>
              <a:off x="160" y="3370"/>
              <a:ext cx="1167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Relationship unknown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8" name="Shape 338"/>
            <p:cNvSpPr/>
            <p:nvPr/>
          </p:nvSpPr>
          <p:spPr>
            <a:xfrm>
              <a:off x="1349" y="3370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81,150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1885" y="3370"/>
              <a:ext cx="200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4%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2208" y="3370"/>
              <a:ext cx="323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8,390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2661" y="3370"/>
              <a:ext cx="22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5%'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3109" y="3370"/>
              <a:ext cx="323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5,470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3489" y="3370"/>
              <a:ext cx="22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2%'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4007" y="3370"/>
              <a:ext cx="323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8,950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4467" y="3370"/>
              <a:ext cx="22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2%'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4872" y="3370"/>
              <a:ext cx="388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58,340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5326" y="3370"/>
              <a:ext cx="222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4%'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-195" y="3534"/>
              <a:ext cx="3273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Note: Percentages may not total to 100% because of rounding.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-44" y="3635"/>
              <a:ext cx="1937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'Based on 10 or fewer sample cases.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-202" y="3743"/>
              <a:ext cx="3337" cy="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*Defined as current or former spouses, boyfriends, or girlfriends.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Intimate Violence in Other Countries</a:t>
            </a: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46111" y="1378131"/>
            <a:ext cx="10099731" cy="484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en-US" sz="28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World Health Organization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completed a survey of 10 counties and asked 24,000 women about physical and sexual violence victimization.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frequent form of intimate partner violence was slapping, ranging from 9% in Japan to 52% in Peru.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hit, dragged, threatened with a weapon, or having weapons used against her was most severe form of violence.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Rate of severe physical violence ranged from 4% in Japan to 49% in Peru.</a:t>
            </a:r>
            <a:endParaRPr/>
          </a:p>
          <a:p>
            <a:pPr marL="342900" marR="0" lvl="0" indent="-2006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Intimate Violence in Other Countries </a:t>
            </a:r>
            <a:r>
              <a:rPr lang="en-US" sz="1800" b="0" i="1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continued</a:t>
            </a:r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46112" y="1345474"/>
            <a:ext cx="10899778" cy="490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1200"/>
              </a:spcAft>
              <a:buClr>
                <a:srgbClr val="86D1D8"/>
              </a:buClr>
              <a:buSzPts val="2560"/>
              <a:buFont typeface="Noto Sans Symbols"/>
              <a:buChar char="▶"/>
            </a:pPr>
            <a:r>
              <a:rPr lang="en-US" sz="2400" b="0" i="0" u="none" strike="noStrike" cap="none" dirty="0">
                <a:solidFill>
                  <a:schemeClr val="lt1"/>
                </a:solidFill>
                <a:sym typeface="Century Gothic"/>
              </a:rPr>
              <a:t>Percent of intimate partners forced to have sex ranged from 4% in Serbia and Montenegro to 46% in Bangladesh and Ethiopia.</a:t>
            </a:r>
            <a:endParaRPr sz="2400" dirty="0"/>
          </a:p>
          <a:p>
            <a:pPr marL="742950" marR="0" lvl="2" indent="-342900" algn="l" rtl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ts val="2560"/>
              <a:buFont typeface="Noto Sans Symbols"/>
              <a:buChar char="▶"/>
            </a:pPr>
            <a:r>
              <a:rPr lang="en-US" sz="2400" b="0" i="0" u="none" strike="noStrike" cap="none" dirty="0">
                <a:solidFill>
                  <a:schemeClr val="lt1"/>
                </a:solidFill>
                <a:sym typeface="Century Gothic"/>
              </a:rPr>
              <a:t>Forced sex is problematic in light of the AIDS epidemic and difficulty women have protecting themselves against HIV virus.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1200"/>
              </a:spcAft>
              <a:buClr>
                <a:srgbClr val="86D1D8"/>
              </a:buClr>
              <a:buSzPts val="2560"/>
              <a:buFont typeface="Noto Sans Symbols"/>
              <a:buChar char="▶"/>
            </a:pPr>
            <a:r>
              <a:rPr lang="en-US" sz="2400" b="0" i="0" u="none" strike="noStrike" cap="none" dirty="0">
                <a:solidFill>
                  <a:schemeClr val="lt1"/>
                </a:solidFill>
                <a:sym typeface="Century Gothic"/>
              </a:rPr>
              <a:t>In all settings, some women reported being forced into sexual behavior they found degrading or humiliating.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7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38200" marR="0" lvl="0" indent="-838200" algn="l" rtl="0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rPr lang="en-US" sz="28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Sex Ratios of Killing (SROK</a:t>
            </a:r>
            <a:r>
              <a:rPr lang="en-US" sz="2800" b="0" i="0" u="none" strike="noStrike" cap="none" dirty="0" smtClean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98876" y="1072284"/>
            <a:ext cx="8974682" cy="1292224"/>
          </a:xfrm>
        </p:spPr>
        <p:txBody>
          <a:bodyPr/>
          <a:lstStyle/>
          <a:p>
            <a:pPr marL="137160" indent="0">
              <a:buNone/>
            </a:pPr>
            <a:r>
              <a:rPr lang="en-US" dirty="0">
                <a:solidFill>
                  <a:schemeClr val="bg1"/>
                </a:solidFill>
              </a:rPr>
              <a:t>SROK = # of homicides committed by women per 100 homicides committed by men. 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Shows </a:t>
            </a:r>
            <a:r>
              <a:rPr lang="en-US" dirty="0">
                <a:solidFill>
                  <a:schemeClr val="bg1"/>
                </a:solidFill>
              </a:rPr>
              <a:t>gender and cultural differences for intimate homicides.</a:t>
            </a:r>
            <a:endParaRPr lang="en-US" dirty="0"/>
          </a:p>
        </p:txBody>
      </p:sp>
      <p:pic>
        <p:nvPicPr>
          <p:cNvPr id="371" name="Shape 371" descr="A table expressing SROK for relationships by Race/Ethnicity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8394" y="2453410"/>
            <a:ext cx="8229600" cy="386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Violence Toward Other Family Members</a:t>
            </a:r>
            <a:endParaRPr/>
          </a:p>
        </p:txBody>
      </p:sp>
      <p:pic>
        <p:nvPicPr>
          <p:cNvPr id="378" name="Shape 378" descr="A table expressing Victim/Offender relationships for Victims over age 18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1371601"/>
            <a:ext cx="6934200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Violence Toward Other Family Members </a:t>
            </a:r>
            <a:r>
              <a:rPr lang="en-US" sz="1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continued</a:t>
            </a:r>
            <a:endParaRPr sz="3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46111" y="1919299"/>
            <a:ext cx="10169935" cy="336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120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lang="en-US" sz="2400" b="0" i="0" u="none" strike="noStrike" cap="none" dirty="0">
                <a:solidFill>
                  <a:schemeClr val="lt1"/>
                </a:solidFill>
                <a:sym typeface="Century Gothic"/>
              </a:rPr>
              <a:t>Table 8.2 shows no frequencies for intimate partners or parents in violence toward infants</a:t>
            </a:r>
            <a:endParaRPr sz="2400" dirty="0"/>
          </a:p>
          <a:p>
            <a:pPr marL="742950" marR="0" lvl="1" indent="-285750" algn="l" rtl="0">
              <a:spcBef>
                <a:spcPts val="0"/>
              </a:spcBef>
              <a:spcAft>
                <a:spcPts val="120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lang="en-US" sz="2400" b="0" i="0" u="none" strike="noStrike" cap="none" dirty="0">
                <a:solidFill>
                  <a:schemeClr val="lt1"/>
                </a:solidFill>
                <a:sym typeface="Century Gothic"/>
              </a:rPr>
              <a:t>Should be viewed with caution as violence toward infants other than accidental is seriously underreported.</a:t>
            </a:r>
            <a:endParaRPr sz="2400" dirty="0"/>
          </a:p>
          <a:p>
            <a:pPr marL="1143000" marR="0" lvl="2" indent="-228600" algn="l" rtl="0">
              <a:spcBef>
                <a:spcPts val="0"/>
              </a:spcBef>
              <a:spcAft>
                <a:spcPts val="120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lang="en-US" sz="2400" b="0" i="0" u="none" strike="noStrike" cap="none" dirty="0">
                <a:solidFill>
                  <a:schemeClr val="lt1"/>
                </a:solidFill>
                <a:sym typeface="Century Gothic"/>
              </a:rPr>
              <a:t>Conditions like Shaken Baby Syndrome difficult to diagnose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120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lang="en-US" sz="2400" b="0" i="0" u="none" strike="noStrike" cap="none" dirty="0">
                <a:solidFill>
                  <a:schemeClr val="lt1"/>
                </a:solidFill>
                <a:sym typeface="Century Gothic"/>
              </a:rPr>
              <a:t>In general, the older the child, the more socially distant the relationship between victim and offender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sym typeface="Century Gothic"/>
              </a:rPr>
              <a:t>.</a:t>
            </a: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16383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1981200" y="277814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Figure 8.1: # of homicides involving intimate partners dropped significantly from 1976-2004 (</a:t>
            </a: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spouses: - 64%)</a:t>
            </a:r>
            <a:r>
              <a:rPr lang="en-US" sz="24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pic>
        <p:nvPicPr>
          <p:cNvPr id="392" name="Shape 392" descr="A line graph expressing homicides of intimates by Victim/offender relationship between 1976 and 2004."/>
          <p:cNvPicPr preferRelativeResize="0"/>
          <p:nvPr/>
        </p:nvPicPr>
        <p:blipFill rotWithShape="1">
          <a:blip r:embed="rId3">
            <a:alphaModFix/>
          </a:blip>
          <a:stretch/>
        </p:blipFill>
        <p:spPr>
          <a:xfrm>
            <a:off x="3702704" y="1398181"/>
            <a:ext cx="4786591" cy="5232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1046</Words>
  <Application>Microsoft Office PowerPoint</Application>
  <PresentationFormat>Widescreen</PresentationFormat>
  <Paragraphs>254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Noto Sans Symbols</vt:lpstr>
      <vt:lpstr>Arial</vt:lpstr>
      <vt:lpstr>Century Gothic</vt:lpstr>
      <vt:lpstr>Calibri</vt:lpstr>
      <vt:lpstr>Ion</vt:lpstr>
      <vt:lpstr>CRIMINAL VIOLENCE</vt:lpstr>
      <vt:lpstr>Patterns</vt:lpstr>
      <vt:lpstr>Victim/Offender Relationships, NCVS, 2008</vt:lpstr>
      <vt:lpstr>Intimate Violence in Other Countries</vt:lpstr>
      <vt:lpstr>Intimate Violence in Other Countries continued</vt:lpstr>
      <vt:lpstr>Sex Ratios of Killing (SROK)</vt:lpstr>
      <vt:lpstr>Violence Toward Other Family Members</vt:lpstr>
      <vt:lpstr>Violence Toward Other Family Members continued</vt:lpstr>
      <vt:lpstr>Figure 8.1: # of homicides involving intimate partners dropped significantly from 1976-2004 (spouses: - 64%).</vt:lpstr>
      <vt:lpstr>Explanations</vt:lpstr>
      <vt:lpstr>Cycle of Violence</vt:lpstr>
      <vt:lpstr>Cycle of Violence continued</vt:lpstr>
      <vt:lpstr>Interventions</vt:lpstr>
      <vt:lpstr>Interventions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CRIMINAL VIOLENCE</dc:title>
  <dc:creator>Kathleen McPherson</dc:creator>
  <cp:lastModifiedBy>Kathleen McPherson</cp:lastModifiedBy>
  <cp:revision>2</cp:revision>
  <dcterms:modified xsi:type="dcterms:W3CDTF">2018-04-13T18:33:42Z</dcterms:modified>
</cp:coreProperties>
</file>