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65" d="100"/>
          <a:sy n="65" d="100"/>
        </p:scale>
        <p:origin x="53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968B-C963-4665-AB16-596EE00D42D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953E246-4FB5-4236-B5F6-19562296C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743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968B-C963-4665-AB16-596EE00D42D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53E246-4FB5-4236-B5F6-19562296C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93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968B-C963-4665-AB16-596EE00D42D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53E246-4FB5-4236-B5F6-19562296C97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4892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968B-C963-4665-AB16-596EE00D42D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53E246-4FB5-4236-B5F6-19562296C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20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968B-C963-4665-AB16-596EE00D42D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53E246-4FB5-4236-B5F6-19562296C97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3583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968B-C963-4665-AB16-596EE00D42D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53E246-4FB5-4236-B5F6-19562296C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224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968B-C963-4665-AB16-596EE00D42D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3E246-4FB5-4236-B5F6-19562296C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641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968B-C963-4665-AB16-596EE00D42D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3E246-4FB5-4236-B5F6-19562296C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806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968B-C963-4665-AB16-596EE00D42D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3E246-4FB5-4236-B5F6-19562296C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88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968B-C963-4665-AB16-596EE00D42D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53E246-4FB5-4236-B5F6-19562296C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414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968B-C963-4665-AB16-596EE00D42D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953E246-4FB5-4236-B5F6-19562296C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22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968B-C963-4665-AB16-596EE00D42D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953E246-4FB5-4236-B5F6-19562296C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28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968B-C963-4665-AB16-596EE00D42D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3E246-4FB5-4236-B5F6-19562296C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182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968B-C963-4665-AB16-596EE00D42D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3E246-4FB5-4236-B5F6-19562296C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003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968B-C963-4665-AB16-596EE00D42D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3E246-4FB5-4236-B5F6-19562296C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653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968B-C963-4665-AB16-596EE00D42D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53E246-4FB5-4236-B5F6-19562296C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3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8968B-C963-4665-AB16-596EE00D42D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953E246-4FB5-4236-B5F6-19562296C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632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cmeFont" pitchFamily="2" charset="0"/>
              </a:rPr>
              <a:t>Cover slide </a:t>
            </a:r>
            <a:endParaRPr lang="en-US" dirty="0">
              <a:latin typeface="AcmeFont" pitchFamily="2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373187" y="2153265"/>
            <a:ext cx="10131425" cy="3146322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dirty="0" smtClean="0">
                <a:latin typeface="18thCentury" pitchFamily="2" charset="0"/>
              </a:rPr>
              <a:t>Name </a:t>
            </a:r>
          </a:p>
          <a:p>
            <a:pPr marL="0" indent="0" algn="ctr">
              <a:buNone/>
            </a:pPr>
            <a:r>
              <a:rPr lang="en-US" sz="3200" dirty="0" smtClean="0">
                <a:latin typeface="18thCentury" pitchFamily="2" charset="0"/>
              </a:rPr>
              <a:t>Institution </a:t>
            </a:r>
          </a:p>
          <a:p>
            <a:pPr marL="0" indent="0" algn="ctr">
              <a:buNone/>
            </a:pPr>
            <a:r>
              <a:rPr lang="en-US" sz="3200" dirty="0" smtClean="0">
                <a:latin typeface="18thCentury" pitchFamily="2" charset="0"/>
              </a:rPr>
              <a:t>Course </a:t>
            </a:r>
          </a:p>
          <a:p>
            <a:pPr marL="0" indent="0" algn="ctr">
              <a:buNone/>
            </a:pPr>
            <a:r>
              <a:rPr lang="en-US" sz="3200" dirty="0" smtClean="0">
                <a:latin typeface="18thCentury" pitchFamily="2" charset="0"/>
              </a:rPr>
              <a:t>Instructor </a:t>
            </a:r>
            <a:endParaRPr lang="en-US" sz="32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45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cmeFont" pitchFamily="2" charset="0"/>
              </a:rPr>
              <a:t>Benefiting during social distance</a:t>
            </a:r>
            <a:endParaRPr lang="en-US" dirty="0">
              <a:latin typeface="AcmeFon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142067"/>
            <a:ext cx="10607841" cy="4338944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r>
              <a:rPr lang="en-US" sz="3200" dirty="0" smtClean="0">
                <a:latin typeface="18thCentury" pitchFamily="2" charset="0"/>
              </a:rPr>
              <a:t>The programs help people searching for kidney donors from online. </a:t>
            </a:r>
          </a:p>
          <a:p>
            <a:r>
              <a:rPr lang="en-US" sz="3200" dirty="0" smtClean="0">
                <a:latin typeface="18thCentury" pitchFamily="2" charset="0"/>
              </a:rPr>
              <a:t>People considering social distancing can also use online platforms to schedule special appointments with the doctors (Marsh</a:t>
            </a:r>
            <a:r>
              <a:rPr lang="en-US" sz="3200" dirty="0">
                <a:latin typeface="18thCentury" pitchFamily="2" charset="0"/>
              </a:rPr>
              <a:t>, </a:t>
            </a:r>
            <a:r>
              <a:rPr lang="en-US" sz="3200" i="1" dirty="0" smtClean="0">
                <a:latin typeface="18thCentury" pitchFamily="2" charset="0"/>
              </a:rPr>
              <a:t>et al, </a:t>
            </a:r>
            <a:r>
              <a:rPr lang="en-US" sz="3200" dirty="0" smtClean="0">
                <a:latin typeface="18thCentury" pitchFamily="2" charset="0"/>
              </a:rPr>
              <a:t>2017).</a:t>
            </a:r>
          </a:p>
          <a:p>
            <a:pPr lvl="1"/>
            <a:r>
              <a:rPr lang="en-US" sz="3200" dirty="0" smtClean="0">
                <a:latin typeface="18thCentury" pitchFamily="2" charset="0"/>
              </a:rPr>
              <a:t>Consultations with the doctors for medical management are available through online programs. </a:t>
            </a:r>
            <a:r>
              <a:rPr lang="en-US" sz="3200" dirty="0" err="1" smtClean="0">
                <a:latin typeface="18thCentury" pitchFamily="2" charset="0"/>
              </a:rPr>
              <a:t>Eg</a:t>
            </a:r>
            <a:r>
              <a:rPr lang="en-US" sz="3200" dirty="0" smtClean="0">
                <a:latin typeface="18thCentury" pitchFamily="2" charset="0"/>
              </a:rPr>
              <a:t> zoom </a:t>
            </a:r>
          </a:p>
          <a:p>
            <a:r>
              <a:rPr lang="en-US" sz="3200" dirty="0" smtClean="0">
                <a:latin typeface="18thCentury" pitchFamily="2" charset="0"/>
              </a:rPr>
              <a:t>The programs also provide the dialysis services at different time schedules which can also help the people to avoid crowding at the hospitals. </a:t>
            </a:r>
            <a:endParaRPr lang="en-US" sz="32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08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cmeFont" pitchFamily="2" charset="0"/>
              </a:rPr>
              <a:t>conclusion</a:t>
            </a:r>
            <a:endParaRPr lang="en-US" dirty="0">
              <a:latin typeface="AcmeFon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668379"/>
            <a:ext cx="10131425" cy="4122821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en-US" sz="2800" dirty="0" smtClean="0">
                <a:latin typeface="18thCentury" pitchFamily="2" charset="0"/>
              </a:rPr>
              <a:t>The stage 5 kidney disease is a disease which can lead to further health </a:t>
            </a:r>
            <a:r>
              <a:rPr lang="en-US" sz="2400" dirty="0" err="1" smtClean="0">
                <a:latin typeface="18thCentury" pitchFamily="2" charset="0"/>
              </a:rPr>
              <a:t>compications</a:t>
            </a:r>
            <a:r>
              <a:rPr lang="en-US" sz="2400" dirty="0">
                <a:latin typeface="18thCentury" pitchFamily="2" charset="0"/>
              </a:rPr>
              <a:t> </a:t>
            </a:r>
            <a:r>
              <a:rPr lang="en-US" sz="2400" dirty="0">
                <a:latin typeface="18thCentury" pitchFamily="2" charset="0"/>
              </a:rPr>
              <a:t>(</a:t>
            </a:r>
            <a:r>
              <a:rPr lang="en-US" sz="2400" dirty="0" err="1">
                <a:latin typeface="18thCentury" pitchFamily="2" charset="0"/>
              </a:rPr>
              <a:t>Murtagh</a:t>
            </a:r>
            <a:r>
              <a:rPr lang="en-US" sz="2400" dirty="0">
                <a:latin typeface="18thCentury" pitchFamily="2" charset="0"/>
              </a:rPr>
              <a:t>, </a:t>
            </a:r>
            <a:r>
              <a:rPr lang="en-US" sz="2400" i="1" dirty="0">
                <a:latin typeface="18thCentury" pitchFamily="2" charset="0"/>
              </a:rPr>
              <a:t>et al, </a:t>
            </a:r>
            <a:r>
              <a:rPr lang="en-US" sz="2400" dirty="0">
                <a:latin typeface="18thCentury" pitchFamily="2" charset="0"/>
              </a:rPr>
              <a:t>2017</a:t>
            </a:r>
            <a:r>
              <a:rPr lang="en-US" sz="2400" dirty="0" smtClean="0">
                <a:latin typeface="18thCentury" pitchFamily="2" charset="0"/>
              </a:rPr>
              <a:t>).</a:t>
            </a:r>
          </a:p>
          <a:p>
            <a:r>
              <a:rPr lang="en-US" sz="2800" dirty="0" smtClean="0">
                <a:latin typeface="18thCentury" pitchFamily="2" charset="0"/>
              </a:rPr>
              <a:t>Complications such as anemia, fluid buildup, heart failure and metabolic acidosis are common with the CDK.</a:t>
            </a:r>
          </a:p>
          <a:p>
            <a:r>
              <a:rPr lang="en-US" sz="2800" dirty="0" smtClean="0">
                <a:latin typeface="18thCentury" pitchFamily="2" charset="0"/>
              </a:rPr>
              <a:t>There are community resources which can help the individuals suffering from these diseases such as dialysis, transplant as well as medical management. </a:t>
            </a:r>
          </a:p>
          <a:p>
            <a:r>
              <a:rPr lang="en-US" sz="2800" dirty="0" smtClean="0">
                <a:latin typeface="18thCentury" pitchFamily="2" charset="0"/>
              </a:rPr>
              <a:t>Most patients are eligible to these resources at a subsidized cost. </a:t>
            </a:r>
          </a:p>
        </p:txBody>
      </p:sp>
    </p:spTree>
    <p:extLst>
      <p:ext uri="{BB962C8B-B14F-4D97-AF65-F5344CB8AC3E}">
        <p14:creationId xmlns:p14="http://schemas.microsoft.com/office/powerpoint/2010/main" val="226332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cmeFont" pitchFamily="2" charset="0"/>
              </a:rPr>
              <a:t>References </a:t>
            </a:r>
            <a:endParaRPr lang="en-US" dirty="0">
              <a:latin typeface="AcmeFon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53497"/>
            <a:ext cx="8915400" cy="4857135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r>
              <a:rPr lang="en-US" sz="2400" dirty="0" err="1">
                <a:latin typeface="18thCentury" pitchFamily="2" charset="0"/>
              </a:rPr>
              <a:t>Murtagh</a:t>
            </a:r>
            <a:r>
              <a:rPr lang="en-US" sz="2400" dirty="0">
                <a:latin typeface="18thCentury" pitchFamily="2" charset="0"/>
              </a:rPr>
              <a:t>, F. E., Addington-Hall, J., Edmonds, P., </a:t>
            </a:r>
            <a:r>
              <a:rPr lang="en-US" sz="2400" dirty="0" err="1">
                <a:latin typeface="18thCentury" pitchFamily="2" charset="0"/>
              </a:rPr>
              <a:t>Donohoe</a:t>
            </a:r>
            <a:r>
              <a:rPr lang="en-US" sz="2400" dirty="0">
                <a:latin typeface="18thCentury" pitchFamily="2" charset="0"/>
              </a:rPr>
              <a:t>, P., Carey, I., Jenkins, K., &amp; 	Higginson, I. J. 	(2017). Symptoms in the month before death for stage 5 chronic 	kidney disease patients 	managed without dialysis. </a:t>
            </a:r>
            <a:r>
              <a:rPr lang="en-US" sz="2400" i="1" dirty="0">
                <a:latin typeface="18thCentury" pitchFamily="2" charset="0"/>
              </a:rPr>
              <a:t>Journal of pain and symptom 	management</a:t>
            </a:r>
            <a:r>
              <a:rPr lang="en-US" sz="2400" dirty="0">
                <a:latin typeface="18thCentury" pitchFamily="2" charset="0"/>
              </a:rPr>
              <a:t>, </a:t>
            </a:r>
            <a:r>
              <a:rPr lang="en-US" sz="2400" i="1" dirty="0">
                <a:latin typeface="18thCentury" pitchFamily="2" charset="0"/>
              </a:rPr>
              <a:t>40</a:t>
            </a:r>
            <a:r>
              <a:rPr lang="en-US" sz="2400" dirty="0">
                <a:latin typeface="18thCentury" pitchFamily="2" charset="0"/>
              </a:rPr>
              <a:t>(3), 342-352</a:t>
            </a:r>
            <a:r>
              <a:rPr lang="en-US" sz="2400" dirty="0" smtClean="0">
                <a:latin typeface="18thCentury" pitchFamily="2" charset="0"/>
              </a:rPr>
              <a:t>.</a:t>
            </a:r>
          </a:p>
          <a:p>
            <a:r>
              <a:rPr lang="en-US" sz="2400" dirty="0" err="1">
                <a:latin typeface="18thCentury" pitchFamily="2" charset="0"/>
              </a:rPr>
              <a:t>Zurowska</a:t>
            </a:r>
            <a:r>
              <a:rPr lang="en-US" sz="2400" dirty="0">
                <a:latin typeface="18thCentury" pitchFamily="2" charset="0"/>
              </a:rPr>
              <a:t>, A. M., </a:t>
            </a:r>
            <a:r>
              <a:rPr lang="en-US" sz="2400" dirty="0" err="1">
                <a:latin typeface="18thCentury" pitchFamily="2" charset="0"/>
              </a:rPr>
              <a:t>Fischbach</a:t>
            </a:r>
            <a:r>
              <a:rPr lang="en-US" sz="2400" dirty="0">
                <a:latin typeface="18thCentury" pitchFamily="2" charset="0"/>
              </a:rPr>
              <a:t>, M., Watson, A. R., </a:t>
            </a:r>
            <a:r>
              <a:rPr lang="en-US" sz="2400" dirty="0" err="1">
                <a:latin typeface="18thCentury" pitchFamily="2" charset="0"/>
              </a:rPr>
              <a:t>Edefonti</a:t>
            </a:r>
            <a:r>
              <a:rPr lang="en-US" sz="2400" dirty="0">
                <a:latin typeface="18thCentury" pitchFamily="2" charset="0"/>
              </a:rPr>
              <a:t>, A., </a:t>
            </a:r>
            <a:r>
              <a:rPr lang="en-US" sz="2400" dirty="0" err="1">
                <a:latin typeface="18thCentury" pitchFamily="2" charset="0"/>
              </a:rPr>
              <a:t>Stefanidis</a:t>
            </a:r>
            <a:r>
              <a:rPr lang="en-US" sz="2400" dirty="0">
                <a:latin typeface="18thCentury" pitchFamily="2" charset="0"/>
              </a:rPr>
              <a:t>, C. J., &amp; European </a:t>
            </a:r>
            <a:r>
              <a:rPr lang="en-US" sz="2400" dirty="0" err="1">
                <a:latin typeface="18thCentury" pitchFamily="2" charset="0"/>
              </a:rPr>
              <a:t>Paediatric</a:t>
            </a:r>
            <a:r>
              <a:rPr lang="en-US" sz="2400" dirty="0">
                <a:latin typeface="18thCentury" pitchFamily="2" charset="0"/>
              </a:rPr>
              <a:t> Dialysis Working Group. (</a:t>
            </a:r>
            <a:r>
              <a:rPr lang="en-US" sz="2400" dirty="0" smtClean="0">
                <a:latin typeface="18thCentury" pitchFamily="2" charset="0"/>
              </a:rPr>
              <a:t>2018). </a:t>
            </a:r>
            <a:r>
              <a:rPr lang="en-US" sz="2400" dirty="0">
                <a:latin typeface="18thCentury" pitchFamily="2" charset="0"/>
              </a:rPr>
              <a:t>Clinical practice recommendations for the care of </a:t>
            </a:r>
            <a:r>
              <a:rPr lang="en-US" sz="2400" dirty="0" smtClean="0">
                <a:latin typeface="18thCentury" pitchFamily="2" charset="0"/>
              </a:rPr>
              <a:t>elderly with </a:t>
            </a:r>
            <a:r>
              <a:rPr lang="en-US" sz="2400" dirty="0">
                <a:latin typeface="18thCentury" pitchFamily="2" charset="0"/>
              </a:rPr>
              <a:t>stage 5 chronic kidney disease (CKD5). </a:t>
            </a:r>
            <a:r>
              <a:rPr lang="en-US" sz="2400" i="1" dirty="0">
                <a:latin typeface="18thCentury" pitchFamily="2" charset="0"/>
              </a:rPr>
              <a:t>Pediatric Nephrology</a:t>
            </a:r>
            <a:r>
              <a:rPr lang="en-US" sz="2400" dirty="0">
                <a:latin typeface="18thCentury" pitchFamily="2" charset="0"/>
              </a:rPr>
              <a:t>, </a:t>
            </a:r>
            <a:r>
              <a:rPr lang="en-US" sz="2400" i="1" dirty="0">
                <a:latin typeface="18thCentury" pitchFamily="2" charset="0"/>
              </a:rPr>
              <a:t>28</a:t>
            </a:r>
            <a:r>
              <a:rPr lang="en-US" sz="2400" dirty="0">
                <a:latin typeface="18thCentury" pitchFamily="2" charset="0"/>
              </a:rPr>
              <a:t>(9), 1739-1748</a:t>
            </a:r>
            <a:r>
              <a:rPr lang="en-US" sz="2400" dirty="0" smtClean="0">
                <a:latin typeface="18thCentury" pitchFamily="2" charset="0"/>
              </a:rPr>
              <a:t>.</a:t>
            </a:r>
          </a:p>
          <a:p>
            <a:r>
              <a:rPr lang="en-US" sz="2400" dirty="0" smtClean="0">
                <a:latin typeface="18thCentury" pitchFamily="2" charset="0"/>
              </a:rPr>
              <a:t>Marsh</a:t>
            </a:r>
            <a:r>
              <a:rPr lang="en-US" sz="2400" dirty="0">
                <a:latin typeface="18thCentury" pitchFamily="2" charset="0"/>
              </a:rPr>
              <a:t>, J. E., </a:t>
            </a:r>
            <a:r>
              <a:rPr lang="en-US" sz="2400" dirty="0" err="1">
                <a:latin typeface="18thCentury" pitchFamily="2" charset="0"/>
              </a:rPr>
              <a:t>Donohoe</a:t>
            </a:r>
            <a:r>
              <a:rPr lang="en-US" sz="2400" dirty="0">
                <a:latin typeface="18thCentury" pitchFamily="2" charset="0"/>
              </a:rPr>
              <a:t>, P., </a:t>
            </a:r>
            <a:r>
              <a:rPr lang="en-US" sz="2400" dirty="0" err="1">
                <a:latin typeface="18thCentury" pitchFamily="2" charset="0"/>
              </a:rPr>
              <a:t>Ekbal</a:t>
            </a:r>
            <a:r>
              <a:rPr lang="en-US" sz="2400" dirty="0">
                <a:latin typeface="18thCentury" pitchFamily="2" charset="0"/>
              </a:rPr>
              <a:t>, N. J., Sheerin, N. S., &amp; Harris, F. E. (</a:t>
            </a:r>
            <a:r>
              <a:rPr lang="en-US" sz="2400" dirty="0" smtClean="0">
                <a:latin typeface="18thCentury" pitchFamily="2" charset="0"/>
              </a:rPr>
              <a:t>2017</a:t>
            </a:r>
            <a:r>
              <a:rPr lang="en-US" sz="2400" dirty="0">
                <a:latin typeface="18thCentury" pitchFamily="2" charset="0"/>
              </a:rPr>
              <a:t>). Dialysis or not? A comparative survival study of patients over 75 years with chronic kidney disease stage 5. </a:t>
            </a:r>
            <a:r>
              <a:rPr lang="en-US" sz="2400" i="1" dirty="0">
                <a:latin typeface="18thCentury" pitchFamily="2" charset="0"/>
              </a:rPr>
              <a:t>Nephrology Dialysis Transplantation</a:t>
            </a:r>
            <a:r>
              <a:rPr lang="en-US" sz="2400" dirty="0">
                <a:latin typeface="18thCentury" pitchFamily="2" charset="0"/>
              </a:rPr>
              <a:t>, </a:t>
            </a:r>
            <a:r>
              <a:rPr lang="en-US" sz="2400" i="1" dirty="0">
                <a:latin typeface="18thCentury" pitchFamily="2" charset="0"/>
              </a:rPr>
              <a:t>22</a:t>
            </a:r>
            <a:r>
              <a:rPr lang="en-US" sz="2400" dirty="0">
                <a:latin typeface="18thCentury" pitchFamily="2" charset="0"/>
              </a:rPr>
              <a:t>(7), 1955-1962.</a:t>
            </a:r>
          </a:p>
          <a:p>
            <a:endParaRPr lang="en-US" sz="24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75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cmeFont" pitchFamily="2" charset="0"/>
              </a:rPr>
              <a:t>Compromised health state </a:t>
            </a:r>
            <a:endParaRPr lang="en-US" dirty="0">
              <a:latin typeface="AcmeFont" pitchFamily="2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5801" y="1877961"/>
            <a:ext cx="10131425" cy="3913239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r>
              <a:rPr lang="en-US" sz="3200" dirty="0" smtClean="0">
                <a:latin typeface="18thCentury" pitchFamily="2" charset="0"/>
              </a:rPr>
              <a:t>The interviewed patient suffered from stage 5 kidney disease </a:t>
            </a:r>
            <a:r>
              <a:rPr lang="en-US" sz="3200" dirty="0">
                <a:latin typeface="18thCentury" pitchFamily="2" charset="0"/>
              </a:rPr>
              <a:t>(</a:t>
            </a:r>
            <a:r>
              <a:rPr lang="en-US" sz="3200" dirty="0" err="1">
                <a:latin typeface="18thCentury" pitchFamily="2" charset="0"/>
              </a:rPr>
              <a:t>Murtagh</a:t>
            </a:r>
            <a:r>
              <a:rPr lang="en-US" sz="3200" dirty="0">
                <a:latin typeface="18thCentury" pitchFamily="2" charset="0"/>
              </a:rPr>
              <a:t>, </a:t>
            </a:r>
            <a:r>
              <a:rPr lang="en-US" sz="3200" i="1" dirty="0">
                <a:latin typeface="18thCentury" pitchFamily="2" charset="0"/>
              </a:rPr>
              <a:t>et al, </a:t>
            </a:r>
            <a:r>
              <a:rPr lang="en-US" sz="3200" dirty="0">
                <a:latin typeface="18thCentury" pitchFamily="2" charset="0"/>
              </a:rPr>
              <a:t>2017</a:t>
            </a:r>
            <a:r>
              <a:rPr lang="en-US" sz="3200" dirty="0" smtClean="0">
                <a:latin typeface="18thCentury" pitchFamily="2" charset="0"/>
              </a:rPr>
              <a:t>).</a:t>
            </a:r>
          </a:p>
          <a:p>
            <a:r>
              <a:rPr lang="en-US" sz="3200" dirty="0">
                <a:latin typeface="18thCentury" pitchFamily="2" charset="0"/>
              </a:rPr>
              <a:t>he disease is, also known as chronic Kidney disease(CDK) interferes with the general functioning of the body. </a:t>
            </a:r>
            <a:endParaRPr lang="en-US" sz="3200" dirty="0" smtClean="0">
              <a:latin typeface="18thCentury" pitchFamily="2" charset="0"/>
            </a:endParaRPr>
          </a:p>
          <a:p>
            <a:r>
              <a:rPr lang="en-US" sz="3200" dirty="0" smtClean="0">
                <a:latin typeface="18thCentury" pitchFamily="2" charset="0"/>
              </a:rPr>
              <a:t>The individual was diagnosed with the chronic kidney disease(CDK) in 2016.</a:t>
            </a:r>
          </a:p>
          <a:p>
            <a:r>
              <a:rPr lang="en-US" sz="3200" dirty="0" smtClean="0">
                <a:latin typeface="18thCentury" pitchFamily="2" charset="0"/>
              </a:rPr>
              <a:t>The individual has experienced various compilations since then due to the disease.</a:t>
            </a:r>
            <a:endParaRPr lang="en-US" sz="32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12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459" y="353961"/>
            <a:ext cx="10131425" cy="1456267"/>
          </a:xfrm>
        </p:spPr>
        <p:txBody>
          <a:bodyPr/>
          <a:lstStyle/>
          <a:p>
            <a:pPr algn="ctr"/>
            <a:r>
              <a:rPr lang="en-US" dirty="0" smtClean="0">
                <a:latin typeface="AcmeFont" pitchFamily="2" charset="0"/>
              </a:rPr>
              <a:t>complications</a:t>
            </a:r>
            <a:endParaRPr lang="en-US" dirty="0">
              <a:latin typeface="AcmeFon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681317"/>
            <a:ext cx="10131425" cy="4109884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en-US" sz="2400" dirty="0" smtClean="0">
                <a:latin typeface="18thCentury" pitchFamily="2" charset="0"/>
              </a:rPr>
              <a:t>The </a:t>
            </a:r>
            <a:r>
              <a:rPr lang="en-US" sz="2400" dirty="0">
                <a:latin typeface="18thCentury" pitchFamily="2" charset="0"/>
              </a:rPr>
              <a:t>individual has had to endure numerous health challenges to lack of normal body </a:t>
            </a:r>
            <a:r>
              <a:rPr lang="en-US" sz="2400" dirty="0" smtClean="0">
                <a:latin typeface="18thCentury" pitchFamily="2" charset="0"/>
              </a:rPr>
              <a:t>processes.</a:t>
            </a:r>
          </a:p>
          <a:p>
            <a:r>
              <a:rPr lang="en-US" sz="2400" dirty="0">
                <a:latin typeface="18thCentury" pitchFamily="2" charset="0"/>
              </a:rPr>
              <a:t>Metabolic acidosis is one of the conditions the patient was diagnosed </a:t>
            </a:r>
            <a:r>
              <a:rPr lang="en-US" sz="2400" dirty="0" smtClean="0">
                <a:latin typeface="18thCentury" pitchFamily="2" charset="0"/>
              </a:rPr>
              <a:t>with</a:t>
            </a:r>
          </a:p>
          <a:p>
            <a:pPr lvl="1"/>
            <a:r>
              <a:rPr lang="en-US" sz="2400" dirty="0">
                <a:latin typeface="18thCentury" pitchFamily="2" charset="0"/>
              </a:rPr>
              <a:t>. It includes increased acid build up in the body when the kidneys cannot effectively manage acid levels in the </a:t>
            </a:r>
            <a:r>
              <a:rPr lang="en-US" sz="2400" dirty="0" smtClean="0">
                <a:latin typeface="18thCentury" pitchFamily="2" charset="0"/>
              </a:rPr>
              <a:t>body </a:t>
            </a:r>
            <a:r>
              <a:rPr lang="en-US" sz="2400" dirty="0">
                <a:latin typeface="18thCentury" pitchFamily="2" charset="0"/>
              </a:rPr>
              <a:t>(</a:t>
            </a:r>
            <a:r>
              <a:rPr lang="en-US" sz="2400" dirty="0" err="1">
                <a:latin typeface="18thCentury" pitchFamily="2" charset="0"/>
              </a:rPr>
              <a:t>Murtagh</a:t>
            </a:r>
            <a:r>
              <a:rPr lang="en-US" sz="2400" dirty="0">
                <a:latin typeface="18thCentury" pitchFamily="2" charset="0"/>
              </a:rPr>
              <a:t>, </a:t>
            </a:r>
            <a:r>
              <a:rPr lang="en-US" sz="2400" i="1" dirty="0">
                <a:latin typeface="18thCentury" pitchFamily="2" charset="0"/>
              </a:rPr>
              <a:t>et al, </a:t>
            </a:r>
            <a:r>
              <a:rPr lang="en-US" sz="2400" dirty="0">
                <a:latin typeface="18thCentury" pitchFamily="2" charset="0"/>
              </a:rPr>
              <a:t>2017</a:t>
            </a:r>
            <a:r>
              <a:rPr lang="en-US" sz="2400" dirty="0" smtClean="0">
                <a:latin typeface="18thCentury" pitchFamily="2" charset="0"/>
              </a:rPr>
              <a:t>).</a:t>
            </a:r>
          </a:p>
          <a:p>
            <a:r>
              <a:rPr lang="en-US" sz="2400" dirty="0">
                <a:latin typeface="18thCentury" pitchFamily="2" charset="0"/>
              </a:rPr>
              <a:t>The individual was also diagnosed with the heart disease in 2018. </a:t>
            </a:r>
            <a:endParaRPr lang="en-US" sz="2400" dirty="0" smtClean="0">
              <a:latin typeface="18thCentury" pitchFamily="2" charset="0"/>
            </a:endParaRPr>
          </a:p>
          <a:p>
            <a:r>
              <a:rPr lang="en-US" sz="2400" dirty="0">
                <a:latin typeface="18thCentury" pitchFamily="2" charset="0"/>
              </a:rPr>
              <a:t>The patient has also been experiencing frequent fluid buildup due to the kidney failure. </a:t>
            </a:r>
            <a:endParaRPr lang="en-US" sz="2400" dirty="0" smtClean="0">
              <a:latin typeface="18thCentury" pitchFamily="2" charset="0"/>
            </a:endParaRPr>
          </a:p>
          <a:p>
            <a:pPr lvl="1"/>
            <a:r>
              <a:rPr lang="en-US" sz="2400" dirty="0">
                <a:latin typeface="18thCentury" pitchFamily="2" charset="0"/>
              </a:rPr>
              <a:t>The fluid buildup has also resulted to breathing difficulties frequently </a:t>
            </a:r>
            <a:endParaRPr lang="en-US" sz="2400" dirty="0" smtClean="0">
              <a:latin typeface="18thCentury" pitchFamily="2" charset="0"/>
            </a:endParaRPr>
          </a:p>
          <a:p>
            <a:endParaRPr lang="en-US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96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1219200"/>
          </a:xfrm>
        </p:spPr>
        <p:txBody>
          <a:bodyPr/>
          <a:lstStyle/>
          <a:p>
            <a:pPr algn="ctr"/>
            <a:r>
              <a:rPr lang="en-US" dirty="0" smtClean="0">
                <a:latin typeface="Adobe Caslon Pro Bold" panose="0205070206050A020403" pitchFamily="18" charset="0"/>
              </a:rPr>
              <a:t>Available community resources </a:t>
            </a:r>
            <a:endParaRPr lang="en-US" dirty="0"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602659"/>
            <a:ext cx="10131425" cy="4188542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r>
              <a:rPr lang="en-US" sz="3200" dirty="0">
                <a:latin typeface="18thCentury" pitchFamily="2" charset="0"/>
              </a:rPr>
              <a:t>There are different community resources which can help the patient. </a:t>
            </a:r>
            <a:endParaRPr lang="en-US" sz="3200" dirty="0" smtClean="0">
              <a:latin typeface="18thCentury" pitchFamily="2" charset="0"/>
            </a:endParaRPr>
          </a:p>
          <a:p>
            <a:r>
              <a:rPr lang="en-US" sz="3200" dirty="0" smtClean="0">
                <a:latin typeface="18thCentury" pitchFamily="2" charset="0"/>
              </a:rPr>
              <a:t>Medical management resources (</a:t>
            </a:r>
            <a:r>
              <a:rPr lang="en-US" sz="3200" dirty="0" err="1" smtClean="0">
                <a:latin typeface="18thCentury" pitchFamily="2" charset="0"/>
              </a:rPr>
              <a:t>Zurowska</a:t>
            </a:r>
            <a:r>
              <a:rPr lang="en-US" sz="3200" dirty="0">
                <a:latin typeface="18thCentury" pitchFamily="2" charset="0"/>
              </a:rPr>
              <a:t>, </a:t>
            </a:r>
            <a:r>
              <a:rPr lang="en-US" sz="3200" i="1" dirty="0" smtClean="0">
                <a:latin typeface="18thCentury" pitchFamily="2" charset="0"/>
              </a:rPr>
              <a:t>et al,</a:t>
            </a:r>
            <a:r>
              <a:rPr lang="en-US" sz="3200" dirty="0" smtClean="0">
                <a:latin typeface="18thCentury" pitchFamily="2" charset="0"/>
              </a:rPr>
              <a:t> 2018).</a:t>
            </a:r>
          </a:p>
          <a:p>
            <a:r>
              <a:rPr lang="en-US" sz="3200" dirty="0" smtClean="0">
                <a:latin typeface="18thCentury" pitchFamily="2" charset="0"/>
              </a:rPr>
              <a:t>Kidney donation and transplant programs</a:t>
            </a:r>
          </a:p>
          <a:p>
            <a:pPr lvl="1"/>
            <a:r>
              <a:rPr lang="en-US" sz="2800" dirty="0" smtClean="0">
                <a:latin typeface="18thCentury" pitchFamily="2" charset="0"/>
              </a:rPr>
              <a:t>Different donors alive and disease participate in the programs</a:t>
            </a:r>
          </a:p>
          <a:p>
            <a:r>
              <a:rPr lang="en-US" sz="3200" dirty="0" smtClean="0">
                <a:latin typeface="18thCentury" pitchFamily="2" charset="0"/>
              </a:rPr>
              <a:t>Kidney dialysis programs </a:t>
            </a:r>
          </a:p>
          <a:p>
            <a:pPr lvl="1"/>
            <a:r>
              <a:rPr lang="en-US" sz="2800" dirty="0" smtClean="0">
                <a:latin typeface="18thCentury" pitchFamily="2" charset="0"/>
              </a:rPr>
              <a:t>Peritoneal dialysis</a:t>
            </a:r>
          </a:p>
          <a:p>
            <a:pPr lvl="1"/>
            <a:r>
              <a:rPr lang="en-US" sz="2800" dirty="0" smtClean="0">
                <a:latin typeface="18thCentury" pitchFamily="2" charset="0"/>
              </a:rPr>
              <a:t>Home hemodialysis </a:t>
            </a:r>
          </a:p>
        </p:txBody>
      </p:sp>
    </p:spTree>
    <p:extLst>
      <p:ext uri="{BB962C8B-B14F-4D97-AF65-F5344CB8AC3E}">
        <p14:creationId xmlns:p14="http://schemas.microsoft.com/office/powerpoint/2010/main" val="183143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cmeFont" pitchFamily="2" charset="0"/>
              </a:rPr>
              <a:t>Benefits of the resources </a:t>
            </a:r>
            <a:endParaRPr lang="en-US" dirty="0">
              <a:latin typeface="AcmeFon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917291"/>
            <a:ext cx="10131425" cy="4562168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en-US" sz="2800" dirty="0" smtClean="0">
                <a:latin typeface="18thCentury" pitchFamily="2" charset="0"/>
              </a:rPr>
              <a:t>Medical management resources help the patients to manage the symptoms of kidney failure helping them to live comfortably with the kidney disease </a:t>
            </a:r>
            <a:r>
              <a:rPr lang="en-US" sz="2800" dirty="0">
                <a:latin typeface="18thCentury" pitchFamily="2" charset="0"/>
              </a:rPr>
              <a:t>(</a:t>
            </a:r>
            <a:r>
              <a:rPr lang="en-US" sz="2800" dirty="0" err="1">
                <a:latin typeface="18thCentury" pitchFamily="2" charset="0"/>
              </a:rPr>
              <a:t>Zurowska</a:t>
            </a:r>
            <a:r>
              <a:rPr lang="en-US" sz="2800" dirty="0">
                <a:latin typeface="18thCentury" pitchFamily="2" charset="0"/>
              </a:rPr>
              <a:t>, </a:t>
            </a:r>
            <a:r>
              <a:rPr lang="en-US" sz="2800" i="1" dirty="0">
                <a:latin typeface="18thCentury" pitchFamily="2" charset="0"/>
              </a:rPr>
              <a:t>et al,</a:t>
            </a:r>
            <a:r>
              <a:rPr lang="en-US" sz="2800" dirty="0">
                <a:latin typeface="18thCentury" pitchFamily="2" charset="0"/>
              </a:rPr>
              <a:t> 2018</a:t>
            </a:r>
            <a:r>
              <a:rPr lang="en-US" sz="2800" dirty="0" smtClean="0">
                <a:latin typeface="18thCentury" pitchFamily="2" charset="0"/>
              </a:rPr>
              <a:t>).</a:t>
            </a:r>
          </a:p>
          <a:p>
            <a:r>
              <a:rPr lang="en-US" sz="2800" dirty="0" smtClean="0">
                <a:latin typeface="18thCentury" pitchFamily="2" charset="0"/>
              </a:rPr>
              <a:t>Kidney donations and transplant help individuals to receive a new functioning kidney from a donor to  help them survive with the kidney disease.</a:t>
            </a:r>
          </a:p>
          <a:p>
            <a:r>
              <a:rPr lang="en-US" sz="2800" dirty="0" smtClean="0">
                <a:latin typeface="18thCentury" pitchFamily="2" charset="0"/>
              </a:rPr>
              <a:t>Dialysis is a simple way of cleaning individual’s body and removing the toxic materials from the body when the kidney does not function. </a:t>
            </a:r>
          </a:p>
          <a:p>
            <a:pPr lvl="1"/>
            <a:r>
              <a:rPr lang="en-US" sz="2800" dirty="0" smtClean="0">
                <a:latin typeface="18thCentury" pitchFamily="2" charset="0"/>
              </a:rPr>
              <a:t>An individual suffering from stage 5 kidney disease can benefit from these resources as they can substitute the failed kidneys in the body. </a:t>
            </a:r>
          </a:p>
          <a:p>
            <a:endParaRPr lang="en-US" sz="28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57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cmeFont" pitchFamily="2" charset="0"/>
              </a:rPr>
              <a:t>Article summary </a:t>
            </a:r>
            <a:endParaRPr lang="en-US" dirty="0">
              <a:latin typeface="AcmeFon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779639"/>
            <a:ext cx="10131425" cy="4699819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>
                <a:latin typeface="18thCentury" pitchFamily="2" charset="0"/>
              </a:rPr>
              <a:t>Narva</a:t>
            </a:r>
            <a:r>
              <a:rPr lang="en-US" sz="2000" dirty="0">
                <a:latin typeface="18thCentury" pitchFamily="2" charset="0"/>
              </a:rPr>
              <a:t>, A. S., Norton, J. M., &amp; </a:t>
            </a:r>
            <a:r>
              <a:rPr lang="en-US" sz="2000" dirty="0" err="1">
                <a:latin typeface="18thCentury" pitchFamily="2" charset="0"/>
              </a:rPr>
              <a:t>Boulware</a:t>
            </a:r>
            <a:r>
              <a:rPr lang="en-US" sz="2000" dirty="0">
                <a:latin typeface="18thCentury" pitchFamily="2" charset="0"/>
              </a:rPr>
              <a:t>, L. E. (2016). Educating patients about CKD: the path to </a:t>
            </a:r>
            <a:r>
              <a:rPr lang="en-US" sz="2000" dirty="0" smtClean="0">
                <a:latin typeface="18thCentury" pitchFamily="2" charset="0"/>
              </a:rPr>
              <a:t>self-	management </a:t>
            </a:r>
            <a:r>
              <a:rPr lang="en-US" sz="2000" dirty="0">
                <a:latin typeface="18thCentury" pitchFamily="2" charset="0"/>
              </a:rPr>
              <a:t>and patient-centered care. </a:t>
            </a:r>
            <a:r>
              <a:rPr lang="en-US" sz="2000" i="1" dirty="0">
                <a:latin typeface="18thCentury" pitchFamily="2" charset="0"/>
              </a:rPr>
              <a:t>Clinical journal of the American Society of Nephrology</a:t>
            </a:r>
            <a:r>
              <a:rPr lang="en-US" sz="2000" dirty="0">
                <a:latin typeface="18thCentury" pitchFamily="2" charset="0"/>
              </a:rPr>
              <a:t>, </a:t>
            </a:r>
            <a:r>
              <a:rPr lang="en-US" sz="2000" i="1" dirty="0">
                <a:latin typeface="18thCentury" pitchFamily="2" charset="0"/>
              </a:rPr>
              <a:t>11</a:t>
            </a:r>
            <a:r>
              <a:rPr lang="en-US" sz="2000" dirty="0">
                <a:latin typeface="18thCentury" pitchFamily="2" charset="0"/>
              </a:rPr>
              <a:t>(4), </a:t>
            </a:r>
            <a:r>
              <a:rPr lang="en-US" sz="2000" dirty="0" smtClean="0">
                <a:latin typeface="18thCentury" pitchFamily="2" charset="0"/>
              </a:rPr>
              <a:t>	694-703.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18thCentury" pitchFamily="2" charset="0"/>
              </a:rPr>
              <a:t>The article explains educational programs which can help the patient to cope with the chronic kidney disease.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18thCentury" pitchFamily="2" charset="0"/>
              </a:rPr>
              <a:t>Public health administrators can provide education to the patients and help them locate the favorable resources to help with their condition.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18thCentury" pitchFamily="2" charset="0"/>
              </a:rPr>
              <a:t>With the help of the public health administrators one can manage to locate the hospitals within the community which provide these resources. </a:t>
            </a:r>
            <a:r>
              <a:rPr lang="en-US" sz="2000" dirty="0" err="1" smtClean="0">
                <a:latin typeface="18thCentury" pitchFamily="2" charset="0"/>
              </a:rPr>
              <a:t>Eg</a:t>
            </a:r>
            <a:r>
              <a:rPr lang="en-US" sz="2000" dirty="0" smtClean="0">
                <a:latin typeface="18thCentury" pitchFamily="2" charset="0"/>
              </a:rPr>
              <a:t>. Dialysis, kidney transplant, medical management.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18thCentury" pitchFamily="2" charset="0"/>
              </a:rPr>
              <a:t>Some of the resources can be availed at the patient’s home such as dialysis.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18thCentury" pitchFamily="2" charset="0"/>
              </a:rPr>
              <a:t>The benefits of the resources help the individuals to improve their state of health and effectively deal with the kidney disease. </a:t>
            </a:r>
            <a:endParaRPr lang="en-US" sz="20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69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cmeFont" pitchFamily="2" charset="0"/>
              </a:rPr>
              <a:t>Access to these resources </a:t>
            </a:r>
            <a:endParaRPr lang="en-US" dirty="0">
              <a:latin typeface="AcmeFon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779639"/>
            <a:ext cx="10131425" cy="4699819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3200" dirty="0" smtClean="0">
                <a:latin typeface="18thCentury" pitchFamily="2" charset="0"/>
              </a:rPr>
              <a:t>The resources are provided through community programs.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 smtClean="0">
                <a:latin typeface="18thCentury" pitchFamily="2" charset="0"/>
              </a:rPr>
              <a:t>Individuals are evaluated to determine people eligible to the different services </a:t>
            </a:r>
            <a:r>
              <a:rPr lang="en-US" sz="3200" dirty="0">
                <a:latin typeface="18thCentury" pitchFamily="2" charset="0"/>
              </a:rPr>
              <a:t>(</a:t>
            </a:r>
            <a:r>
              <a:rPr lang="en-US" sz="3200" dirty="0" err="1">
                <a:latin typeface="18thCentury" pitchFamily="2" charset="0"/>
              </a:rPr>
              <a:t>Zurowska</a:t>
            </a:r>
            <a:r>
              <a:rPr lang="en-US" sz="3200" dirty="0">
                <a:latin typeface="18thCentury" pitchFamily="2" charset="0"/>
              </a:rPr>
              <a:t>, </a:t>
            </a:r>
            <a:r>
              <a:rPr lang="en-US" sz="3200" i="1" dirty="0">
                <a:latin typeface="18thCentury" pitchFamily="2" charset="0"/>
              </a:rPr>
              <a:t>et al,</a:t>
            </a:r>
            <a:r>
              <a:rPr lang="en-US" sz="3200" dirty="0">
                <a:latin typeface="18thCentury" pitchFamily="2" charset="0"/>
              </a:rPr>
              <a:t> 2018</a:t>
            </a:r>
            <a:r>
              <a:rPr lang="en-US" sz="3200" dirty="0" smtClean="0">
                <a:latin typeface="18thCentury" pitchFamily="2" charset="0"/>
              </a:rPr>
              <a:t>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 smtClean="0">
                <a:latin typeface="18thCentury" pitchFamily="2" charset="0"/>
              </a:rPr>
              <a:t>The community hospital program is responsible for acquiring these donations from both live donors or families of the diseased willing to help people with kidney failures.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 smtClean="0">
                <a:latin typeface="18thCentury" pitchFamily="2" charset="0"/>
              </a:rPr>
              <a:t>Kidney dialysis is available for the people based on the health condition of the individual. </a:t>
            </a:r>
            <a:endParaRPr lang="en-US" sz="32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72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cmeFont" pitchFamily="2" charset="0"/>
              </a:rPr>
              <a:t>Financial restrictions </a:t>
            </a:r>
            <a:endParaRPr lang="en-US" dirty="0">
              <a:latin typeface="AcmeFon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en-US" sz="3200" dirty="0" smtClean="0">
                <a:latin typeface="18thCentury" pitchFamily="2" charset="0"/>
              </a:rPr>
              <a:t>Financial restrictions may include the affordability of the dialysis services to low income families </a:t>
            </a:r>
            <a:r>
              <a:rPr lang="en-US" sz="3200" dirty="0">
                <a:latin typeface="18thCentury" pitchFamily="2" charset="0"/>
              </a:rPr>
              <a:t>(Marsh, </a:t>
            </a:r>
            <a:r>
              <a:rPr lang="en-US" sz="3200" i="1" dirty="0">
                <a:latin typeface="18thCentury" pitchFamily="2" charset="0"/>
              </a:rPr>
              <a:t>et al, </a:t>
            </a:r>
            <a:r>
              <a:rPr lang="en-US" sz="3200" dirty="0">
                <a:latin typeface="18thCentury" pitchFamily="2" charset="0"/>
              </a:rPr>
              <a:t>2017</a:t>
            </a:r>
            <a:r>
              <a:rPr lang="en-US" sz="3200" dirty="0" smtClean="0">
                <a:latin typeface="18thCentury" pitchFamily="2" charset="0"/>
              </a:rPr>
              <a:t>).</a:t>
            </a:r>
          </a:p>
          <a:p>
            <a:r>
              <a:rPr lang="en-US" sz="3200" dirty="0" smtClean="0">
                <a:latin typeface="18thCentury" pitchFamily="2" charset="0"/>
              </a:rPr>
              <a:t>Kidney donations are cheaper when one is selected as a recipient to a kidney donation based on the programs. </a:t>
            </a:r>
          </a:p>
          <a:p>
            <a:r>
              <a:rPr lang="en-US" sz="3200" dirty="0" smtClean="0">
                <a:latin typeface="18thCentury" pitchFamily="2" charset="0"/>
              </a:rPr>
              <a:t>Medical management prices may be higher as people may require regular visits which may be costly. The costs are however subsidized.</a:t>
            </a:r>
            <a:endParaRPr lang="en-US" sz="32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49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cmeFont" pitchFamily="2" charset="0"/>
              </a:rPr>
              <a:t>Eligibility of the patient </a:t>
            </a:r>
            <a:endParaRPr lang="en-US" dirty="0">
              <a:latin typeface="AcmeFon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716505"/>
            <a:ext cx="10131425" cy="4283242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en-US" sz="2800" dirty="0" smtClean="0">
                <a:latin typeface="18thCentury" pitchFamily="2" charset="0"/>
              </a:rPr>
              <a:t>The patient is eligible to the medical management program provided to all people suffering from chronic kidney disease </a:t>
            </a:r>
            <a:r>
              <a:rPr lang="en-US" sz="2800" dirty="0">
                <a:latin typeface="18thCentury" pitchFamily="2" charset="0"/>
              </a:rPr>
              <a:t>(Marsh, </a:t>
            </a:r>
            <a:r>
              <a:rPr lang="en-US" sz="2800" i="1" dirty="0">
                <a:latin typeface="18thCentury" pitchFamily="2" charset="0"/>
              </a:rPr>
              <a:t>et al, </a:t>
            </a:r>
            <a:r>
              <a:rPr lang="en-US" sz="2800" dirty="0">
                <a:latin typeface="18thCentury" pitchFamily="2" charset="0"/>
              </a:rPr>
              <a:t>2017</a:t>
            </a:r>
            <a:r>
              <a:rPr lang="en-US" sz="2800" dirty="0" smtClean="0">
                <a:latin typeface="18thCentury" pitchFamily="2" charset="0"/>
              </a:rPr>
              <a:t>).</a:t>
            </a:r>
          </a:p>
          <a:p>
            <a:r>
              <a:rPr lang="en-US" sz="2800" dirty="0" smtClean="0">
                <a:latin typeface="18thCentury" pitchFamily="2" charset="0"/>
              </a:rPr>
              <a:t>Dialysis program is provided to all individuals with non-functioning kidneys. </a:t>
            </a:r>
            <a:endParaRPr lang="en-US" sz="2800" dirty="0">
              <a:latin typeface="18thCentury" pitchFamily="2" charset="0"/>
            </a:endParaRPr>
          </a:p>
          <a:p>
            <a:pPr lvl="1"/>
            <a:r>
              <a:rPr lang="en-US" sz="2800" dirty="0" smtClean="0">
                <a:latin typeface="18thCentury" pitchFamily="2" charset="0"/>
              </a:rPr>
              <a:t>The patient’s kidneys are still functioning which makes him in ineligible for this resource. </a:t>
            </a:r>
          </a:p>
          <a:p>
            <a:r>
              <a:rPr lang="en-US" sz="2800" dirty="0" smtClean="0">
                <a:latin typeface="18thCentury" pitchFamily="2" charset="0"/>
              </a:rPr>
              <a:t>The patient is eligible to the kidney donations and transplant.</a:t>
            </a:r>
          </a:p>
          <a:p>
            <a:pPr lvl="1"/>
            <a:r>
              <a:rPr lang="en-US" sz="2800" dirty="0" smtClean="0">
                <a:latin typeface="18thCentury" pitchFamily="2" charset="0"/>
              </a:rPr>
              <a:t>The donors can select the recipients making it possible for any patient.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53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117</TotalTime>
  <Words>758</Words>
  <Application>Microsoft Office PowerPoint</Application>
  <PresentationFormat>Widescreen</PresentationFormat>
  <Paragraphs>66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18thCentury</vt:lpstr>
      <vt:lpstr>AcmeFont</vt:lpstr>
      <vt:lpstr>Adobe Caslon Pro Bold</vt:lpstr>
      <vt:lpstr>Arial</vt:lpstr>
      <vt:lpstr>Century Gothic</vt:lpstr>
      <vt:lpstr>Wingdings</vt:lpstr>
      <vt:lpstr>Wingdings 3</vt:lpstr>
      <vt:lpstr>Wisp</vt:lpstr>
      <vt:lpstr>Cover slide </vt:lpstr>
      <vt:lpstr>Compromised health state </vt:lpstr>
      <vt:lpstr>complications</vt:lpstr>
      <vt:lpstr>Available community resources </vt:lpstr>
      <vt:lpstr>Benefits of the resources </vt:lpstr>
      <vt:lpstr>Article summary </vt:lpstr>
      <vt:lpstr>Access to these resources </vt:lpstr>
      <vt:lpstr>Financial restrictions </vt:lpstr>
      <vt:lpstr>Eligibility of the patient </vt:lpstr>
      <vt:lpstr>Benefiting during social distance</vt:lpstr>
      <vt:lpstr>conclusion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48</cp:revision>
  <dcterms:created xsi:type="dcterms:W3CDTF">2021-02-12T13:57:25Z</dcterms:created>
  <dcterms:modified xsi:type="dcterms:W3CDTF">2021-02-12T15:55:18Z</dcterms:modified>
</cp:coreProperties>
</file>