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42"/>
  </p:notesMasterIdLst>
  <p:handoutMasterIdLst>
    <p:handoutMasterId r:id="rId43"/>
  </p:handoutMasterIdLst>
  <p:sldIdLst>
    <p:sldId id="419" r:id="rId2"/>
    <p:sldId id="264" r:id="rId3"/>
    <p:sldId id="370" r:id="rId4"/>
    <p:sldId id="424" r:id="rId5"/>
    <p:sldId id="405" r:id="rId6"/>
    <p:sldId id="399" r:id="rId7"/>
    <p:sldId id="401" r:id="rId8"/>
    <p:sldId id="345" r:id="rId9"/>
    <p:sldId id="402" r:id="rId10"/>
    <p:sldId id="403" r:id="rId11"/>
    <p:sldId id="348" r:id="rId12"/>
    <p:sldId id="406" r:id="rId13"/>
    <p:sldId id="407" r:id="rId14"/>
    <p:sldId id="408" r:id="rId15"/>
    <p:sldId id="409" r:id="rId16"/>
    <p:sldId id="410" r:id="rId17"/>
    <p:sldId id="411" r:id="rId18"/>
    <p:sldId id="414" r:id="rId19"/>
    <p:sldId id="412" r:id="rId20"/>
    <p:sldId id="421" r:id="rId21"/>
    <p:sldId id="355" r:id="rId22"/>
    <p:sldId id="377" r:id="rId23"/>
    <p:sldId id="378" r:id="rId24"/>
    <p:sldId id="379" r:id="rId25"/>
    <p:sldId id="359" r:id="rId26"/>
    <p:sldId id="422" r:id="rId27"/>
    <p:sldId id="382" r:id="rId28"/>
    <p:sldId id="383" r:id="rId29"/>
    <p:sldId id="423" r:id="rId30"/>
    <p:sldId id="385" r:id="rId31"/>
    <p:sldId id="387" r:id="rId32"/>
    <p:sldId id="392" r:id="rId33"/>
    <p:sldId id="393" r:id="rId34"/>
    <p:sldId id="394" r:id="rId35"/>
    <p:sldId id="395" r:id="rId36"/>
    <p:sldId id="418" r:id="rId37"/>
    <p:sldId id="415" r:id="rId38"/>
    <p:sldId id="416" r:id="rId39"/>
    <p:sldId id="417" r:id="rId40"/>
    <p:sldId id="39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tty wilson" initials="kw" lastIdx="5"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0" autoAdjust="0"/>
    <p:restoredTop sz="94514" autoAdjust="0"/>
  </p:normalViewPr>
  <p:slideViewPr>
    <p:cSldViewPr>
      <p:cViewPr>
        <p:scale>
          <a:sx n="76" d="100"/>
          <a:sy n="76" d="100"/>
        </p:scale>
        <p:origin x="-282"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616"/>
    </p:cViewPr>
  </p:sorterViewPr>
  <p:notesViewPr>
    <p:cSldViewPr showGuides="1">
      <p:cViewPr varScale="1">
        <p:scale>
          <a:sx n="85" d="100"/>
          <a:sy n="85" d="100"/>
        </p:scale>
        <p:origin x="-32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20697D-9FAB-4B3A-A70A-1D62C906C4DB}" type="datetimeFigureOut">
              <a:rPr lang="en-US" smtClean="0"/>
              <a:t>9/20/2016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CC7948-574B-4A85-88D7-DE2530B525D2}" type="slidenum">
              <a:rPr lang="en-US" smtClean="0"/>
              <a:t>‹#›</a:t>
            </a:fld>
            <a:endParaRPr lang="en-US" dirty="0"/>
          </a:p>
        </p:txBody>
      </p:sp>
    </p:spTree>
    <p:extLst>
      <p:ext uri="{BB962C8B-B14F-4D97-AF65-F5344CB8AC3E}">
        <p14:creationId xmlns:p14="http://schemas.microsoft.com/office/powerpoint/2010/main" val="2065360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22C16C-0260-4B39-96A8-73E8B504E071}" type="datetimeFigureOut">
              <a:rPr lang="en-US" smtClean="0"/>
              <a:t>9/20/2016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004E23-57C8-46BF-A38E-3B9709954C77}" type="slidenum">
              <a:rPr lang="en-US" smtClean="0"/>
              <a:t>‹#›</a:t>
            </a:fld>
            <a:endParaRPr lang="en-US" dirty="0"/>
          </a:p>
        </p:txBody>
      </p:sp>
    </p:spTree>
    <p:extLst>
      <p:ext uri="{BB962C8B-B14F-4D97-AF65-F5344CB8AC3E}">
        <p14:creationId xmlns:p14="http://schemas.microsoft.com/office/powerpoint/2010/main" val="3490503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1</a:t>
            </a:fld>
            <a:endParaRPr lang="en-US" dirty="0"/>
          </a:p>
        </p:txBody>
      </p:sp>
    </p:spTree>
    <p:extLst>
      <p:ext uri="{BB962C8B-B14F-4D97-AF65-F5344CB8AC3E}">
        <p14:creationId xmlns:p14="http://schemas.microsoft.com/office/powerpoint/2010/main" val="2970410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a:t>
            </a:fld>
            <a:endParaRPr lang="en-US" dirty="0"/>
          </a:p>
        </p:txBody>
      </p:sp>
    </p:spTree>
    <p:extLst>
      <p:ext uri="{BB962C8B-B14F-4D97-AF65-F5344CB8AC3E}">
        <p14:creationId xmlns:p14="http://schemas.microsoft.com/office/powerpoint/2010/main" val="3322931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a:t>
            </a:fld>
            <a:endParaRPr lang="en-US" dirty="0"/>
          </a:p>
        </p:txBody>
      </p:sp>
    </p:spTree>
    <p:extLst>
      <p:ext uri="{BB962C8B-B14F-4D97-AF65-F5344CB8AC3E}">
        <p14:creationId xmlns:p14="http://schemas.microsoft.com/office/powerpoint/2010/main" val="2458907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4</a:t>
            </a:fld>
            <a:endParaRPr lang="en-US" dirty="0"/>
          </a:p>
        </p:txBody>
      </p:sp>
    </p:spTree>
    <p:extLst>
      <p:ext uri="{BB962C8B-B14F-4D97-AF65-F5344CB8AC3E}">
        <p14:creationId xmlns:p14="http://schemas.microsoft.com/office/powerpoint/2010/main" val="3521073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6</a:t>
            </a:fld>
            <a:endParaRPr lang="en-US" dirty="0"/>
          </a:p>
        </p:txBody>
      </p:sp>
    </p:spTree>
    <p:extLst>
      <p:ext uri="{BB962C8B-B14F-4D97-AF65-F5344CB8AC3E}">
        <p14:creationId xmlns:p14="http://schemas.microsoft.com/office/powerpoint/2010/main" val="4128545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7</a:t>
            </a:fld>
            <a:endParaRPr lang="en-US" dirty="0"/>
          </a:p>
        </p:txBody>
      </p:sp>
    </p:spTree>
    <p:extLst>
      <p:ext uri="{BB962C8B-B14F-4D97-AF65-F5344CB8AC3E}">
        <p14:creationId xmlns:p14="http://schemas.microsoft.com/office/powerpoint/2010/main" val="14181097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004E23-57C8-46BF-A38E-3B9709954C77}" type="slidenum">
              <a:rPr lang="en-US" smtClean="0"/>
              <a:t>8</a:t>
            </a:fld>
            <a:endParaRPr lang="en-US" dirty="0"/>
          </a:p>
        </p:txBody>
      </p:sp>
    </p:spTree>
    <p:extLst>
      <p:ext uri="{BB962C8B-B14F-4D97-AF65-F5344CB8AC3E}">
        <p14:creationId xmlns:p14="http://schemas.microsoft.com/office/powerpoint/2010/main" val="3898975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9</a:t>
            </a:fld>
            <a:endParaRPr lang="en-US" dirty="0"/>
          </a:p>
        </p:txBody>
      </p:sp>
    </p:spTree>
    <p:extLst>
      <p:ext uri="{BB962C8B-B14F-4D97-AF65-F5344CB8AC3E}">
        <p14:creationId xmlns:p14="http://schemas.microsoft.com/office/powerpoint/2010/main" val="61491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10</a:t>
            </a:fld>
            <a:endParaRPr lang="en-US" dirty="0"/>
          </a:p>
        </p:txBody>
      </p:sp>
    </p:spTree>
    <p:extLst>
      <p:ext uri="{BB962C8B-B14F-4D97-AF65-F5344CB8AC3E}">
        <p14:creationId xmlns:p14="http://schemas.microsoft.com/office/powerpoint/2010/main" val="1913915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11</a:t>
            </a:fld>
            <a:endParaRPr lang="en-US" dirty="0"/>
          </a:p>
        </p:txBody>
      </p:sp>
    </p:spTree>
    <p:extLst>
      <p:ext uri="{BB962C8B-B14F-4D97-AF65-F5344CB8AC3E}">
        <p14:creationId xmlns:p14="http://schemas.microsoft.com/office/powerpoint/2010/main" val="897575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13</a:t>
            </a:fld>
            <a:endParaRPr lang="en-US" dirty="0"/>
          </a:p>
        </p:txBody>
      </p:sp>
    </p:spTree>
    <p:extLst>
      <p:ext uri="{BB962C8B-B14F-4D97-AF65-F5344CB8AC3E}">
        <p14:creationId xmlns:p14="http://schemas.microsoft.com/office/powerpoint/2010/main" val="1409422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14</a:t>
            </a:fld>
            <a:endParaRPr lang="en-US" dirty="0"/>
          </a:p>
        </p:txBody>
      </p:sp>
    </p:spTree>
    <p:extLst>
      <p:ext uri="{BB962C8B-B14F-4D97-AF65-F5344CB8AC3E}">
        <p14:creationId xmlns:p14="http://schemas.microsoft.com/office/powerpoint/2010/main" val="3352744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15</a:t>
            </a:fld>
            <a:endParaRPr lang="en-US" dirty="0"/>
          </a:p>
        </p:txBody>
      </p:sp>
    </p:spTree>
    <p:extLst>
      <p:ext uri="{BB962C8B-B14F-4D97-AF65-F5344CB8AC3E}">
        <p14:creationId xmlns:p14="http://schemas.microsoft.com/office/powerpoint/2010/main" val="162606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16</a:t>
            </a:fld>
            <a:endParaRPr lang="en-US" dirty="0"/>
          </a:p>
        </p:txBody>
      </p:sp>
    </p:spTree>
    <p:extLst>
      <p:ext uri="{BB962C8B-B14F-4D97-AF65-F5344CB8AC3E}">
        <p14:creationId xmlns:p14="http://schemas.microsoft.com/office/powerpoint/2010/main" val="13815122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17</a:t>
            </a:fld>
            <a:endParaRPr lang="en-US" dirty="0"/>
          </a:p>
        </p:txBody>
      </p:sp>
    </p:spTree>
    <p:extLst>
      <p:ext uri="{BB962C8B-B14F-4D97-AF65-F5344CB8AC3E}">
        <p14:creationId xmlns:p14="http://schemas.microsoft.com/office/powerpoint/2010/main" val="37309334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18</a:t>
            </a:fld>
            <a:endParaRPr lang="en-US" dirty="0"/>
          </a:p>
        </p:txBody>
      </p:sp>
    </p:spTree>
    <p:extLst>
      <p:ext uri="{BB962C8B-B14F-4D97-AF65-F5344CB8AC3E}">
        <p14:creationId xmlns:p14="http://schemas.microsoft.com/office/powerpoint/2010/main" val="723535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19</a:t>
            </a:fld>
            <a:endParaRPr lang="en-US" dirty="0"/>
          </a:p>
        </p:txBody>
      </p:sp>
    </p:spTree>
    <p:extLst>
      <p:ext uri="{BB962C8B-B14F-4D97-AF65-F5344CB8AC3E}">
        <p14:creationId xmlns:p14="http://schemas.microsoft.com/office/powerpoint/2010/main" val="30255167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20</a:t>
            </a:fld>
            <a:endParaRPr lang="en-US" dirty="0"/>
          </a:p>
        </p:txBody>
      </p:sp>
    </p:spTree>
    <p:extLst>
      <p:ext uri="{BB962C8B-B14F-4D97-AF65-F5344CB8AC3E}">
        <p14:creationId xmlns:p14="http://schemas.microsoft.com/office/powerpoint/2010/main" val="1300989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21</a:t>
            </a:fld>
            <a:endParaRPr lang="en-US" dirty="0"/>
          </a:p>
        </p:txBody>
      </p:sp>
    </p:spTree>
    <p:extLst>
      <p:ext uri="{BB962C8B-B14F-4D97-AF65-F5344CB8AC3E}">
        <p14:creationId xmlns:p14="http://schemas.microsoft.com/office/powerpoint/2010/main" val="23114011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22</a:t>
            </a:fld>
            <a:endParaRPr lang="en-US" dirty="0"/>
          </a:p>
        </p:txBody>
      </p:sp>
    </p:spTree>
    <p:extLst>
      <p:ext uri="{BB962C8B-B14F-4D97-AF65-F5344CB8AC3E}">
        <p14:creationId xmlns:p14="http://schemas.microsoft.com/office/powerpoint/2010/main" val="1675441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23</a:t>
            </a:fld>
            <a:endParaRPr lang="en-US" dirty="0"/>
          </a:p>
        </p:txBody>
      </p:sp>
    </p:spTree>
    <p:extLst>
      <p:ext uri="{BB962C8B-B14F-4D97-AF65-F5344CB8AC3E}">
        <p14:creationId xmlns:p14="http://schemas.microsoft.com/office/powerpoint/2010/main" val="3951573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004E23-57C8-46BF-A38E-3B9709954C77}" type="slidenum">
              <a:rPr lang="en-US" smtClean="0"/>
              <a:t>24</a:t>
            </a:fld>
            <a:endParaRPr lang="en-US" dirty="0"/>
          </a:p>
        </p:txBody>
      </p:sp>
    </p:spTree>
    <p:extLst>
      <p:ext uri="{BB962C8B-B14F-4D97-AF65-F5344CB8AC3E}">
        <p14:creationId xmlns:p14="http://schemas.microsoft.com/office/powerpoint/2010/main" val="2841141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25</a:t>
            </a:fld>
            <a:endParaRPr lang="en-US" dirty="0"/>
          </a:p>
        </p:txBody>
      </p:sp>
    </p:spTree>
    <p:extLst>
      <p:ext uri="{BB962C8B-B14F-4D97-AF65-F5344CB8AC3E}">
        <p14:creationId xmlns:p14="http://schemas.microsoft.com/office/powerpoint/2010/main" val="4051681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26</a:t>
            </a:fld>
            <a:endParaRPr lang="en-US" dirty="0"/>
          </a:p>
        </p:txBody>
      </p:sp>
    </p:spTree>
    <p:extLst>
      <p:ext uri="{BB962C8B-B14F-4D97-AF65-F5344CB8AC3E}">
        <p14:creationId xmlns:p14="http://schemas.microsoft.com/office/powerpoint/2010/main" val="1471696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27</a:t>
            </a:fld>
            <a:endParaRPr lang="en-US" dirty="0"/>
          </a:p>
        </p:txBody>
      </p:sp>
    </p:spTree>
    <p:extLst>
      <p:ext uri="{BB962C8B-B14F-4D97-AF65-F5344CB8AC3E}">
        <p14:creationId xmlns:p14="http://schemas.microsoft.com/office/powerpoint/2010/main" val="2829159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28</a:t>
            </a:fld>
            <a:endParaRPr lang="en-US" dirty="0"/>
          </a:p>
        </p:txBody>
      </p:sp>
    </p:spTree>
    <p:extLst>
      <p:ext uri="{BB962C8B-B14F-4D97-AF65-F5344CB8AC3E}">
        <p14:creationId xmlns:p14="http://schemas.microsoft.com/office/powerpoint/2010/main" val="8712841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29</a:t>
            </a:fld>
            <a:endParaRPr lang="en-US" dirty="0"/>
          </a:p>
        </p:txBody>
      </p:sp>
    </p:spTree>
    <p:extLst>
      <p:ext uri="{BB962C8B-B14F-4D97-AF65-F5344CB8AC3E}">
        <p14:creationId xmlns:p14="http://schemas.microsoft.com/office/powerpoint/2010/main" val="127946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30</a:t>
            </a:fld>
            <a:endParaRPr lang="en-US" dirty="0"/>
          </a:p>
        </p:txBody>
      </p:sp>
    </p:spTree>
    <p:extLst>
      <p:ext uri="{BB962C8B-B14F-4D97-AF65-F5344CB8AC3E}">
        <p14:creationId xmlns:p14="http://schemas.microsoft.com/office/powerpoint/2010/main" val="2645974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31</a:t>
            </a:fld>
            <a:endParaRPr lang="en-US" dirty="0"/>
          </a:p>
        </p:txBody>
      </p:sp>
    </p:spTree>
    <p:extLst>
      <p:ext uri="{BB962C8B-B14F-4D97-AF65-F5344CB8AC3E}">
        <p14:creationId xmlns:p14="http://schemas.microsoft.com/office/powerpoint/2010/main" val="27734516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32</a:t>
            </a:fld>
            <a:endParaRPr lang="en-US" dirty="0"/>
          </a:p>
        </p:txBody>
      </p:sp>
    </p:spTree>
    <p:extLst>
      <p:ext uri="{BB962C8B-B14F-4D97-AF65-F5344CB8AC3E}">
        <p14:creationId xmlns:p14="http://schemas.microsoft.com/office/powerpoint/2010/main" val="22751495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33</a:t>
            </a:fld>
            <a:endParaRPr lang="en-US" dirty="0"/>
          </a:p>
        </p:txBody>
      </p:sp>
    </p:spTree>
    <p:extLst>
      <p:ext uri="{BB962C8B-B14F-4D97-AF65-F5344CB8AC3E}">
        <p14:creationId xmlns:p14="http://schemas.microsoft.com/office/powerpoint/2010/main" val="14326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34</a:t>
            </a:fld>
            <a:endParaRPr lang="en-US" dirty="0"/>
          </a:p>
        </p:txBody>
      </p:sp>
    </p:spTree>
    <p:extLst>
      <p:ext uri="{BB962C8B-B14F-4D97-AF65-F5344CB8AC3E}">
        <p14:creationId xmlns:p14="http://schemas.microsoft.com/office/powerpoint/2010/main" val="2124507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35</a:t>
            </a:fld>
            <a:endParaRPr lang="en-US" dirty="0"/>
          </a:p>
        </p:txBody>
      </p:sp>
    </p:spTree>
    <p:extLst>
      <p:ext uri="{BB962C8B-B14F-4D97-AF65-F5344CB8AC3E}">
        <p14:creationId xmlns:p14="http://schemas.microsoft.com/office/powerpoint/2010/main" val="14402350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004E23-57C8-46BF-A38E-3B9709954C77}" type="slidenum">
              <a:rPr lang="en-US" smtClean="0"/>
              <a:t>36</a:t>
            </a:fld>
            <a:endParaRPr lang="en-US" dirty="0"/>
          </a:p>
        </p:txBody>
      </p:sp>
    </p:spTree>
    <p:extLst>
      <p:ext uri="{BB962C8B-B14F-4D97-AF65-F5344CB8AC3E}">
        <p14:creationId xmlns:p14="http://schemas.microsoft.com/office/powerpoint/2010/main" val="40726946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37</a:t>
            </a:fld>
            <a:endParaRPr lang="en-US" dirty="0"/>
          </a:p>
        </p:txBody>
      </p:sp>
    </p:spTree>
    <p:extLst>
      <p:ext uri="{BB962C8B-B14F-4D97-AF65-F5344CB8AC3E}">
        <p14:creationId xmlns:p14="http://schemas.microsoft.com/office/powerpoint/2010/main" val="2000812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38</a:t>
            </a:fld>
            <a:endParaRPr lang="en-US" dirty="0"/>
          </a:p>
        </p:txBody>
      </p:sp>
    </p:spTree>
    <p:extLst>
      <p:ext uri="{BB962C8B-B14F-4D97-AF65-F5344CB8AC3E}">
        <p14:creationId xmlns:p14="http://schemas.microsoft.com/office/powerpoint/2010/main" val="40943506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39</a:t>
            </a:fld>
            <a:endParaRPr lang="en-US" dirty="0"/>
          </a:p>
        </p:txBody>
      </p:sp>
    </p:spTree>
    <p:extLst>
      <p:ext uri="{BB962C8B-B14F-4D97-AF65-F5344CB8AC3E}">
        <p14:creationId xmlns:p14="http://schemas.microsoft.com/office/powerpoint/2010/main" val="23289222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004E23-57C8-46BF-A38E-3B9709954C77}" type="slidenum">
              <a:rPr lang="en-US" smtClean="0"/>
              <a:t>40</a:t>
            </a:fld>
            <a:endParaRPr lang="en-US" dirty="0"/>
          </a:p>
        </p:txBody>
      </p:sp>
    </p:spTree>
    <p:extLst>
      <p:ext uri="{BB962C8B-B14F-4D97-AF65-F5344CB8AC3E}">
        <p14:creationId xmlns:p14="http://schemas.microsoft.com/office/powerpoint/2010/main" val="18336367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a:xfrm>
            <a:off x="274605" y="6508775"/>
            <a:ext cx="8401308" cy="235463"/>
          </a:xfrm>
          <a:prstGeom prst="rect">
            <a:avLst/>
          </a:prstGeom>
        </p:spPr>
        <p:txBody>
          <a:bodyPr/>
          <a:lstStyle/>
          <a:p>
            <a:endParaRPr lang="en-US" dirty="0"/>
          </a:p>
        </p:txBody>
      </p:sp>
      <p:sp>
        <p:nvSpPr>
          <p:cNvPr id="5" name="Slide Number Placeholder 4"/>
          <p:cNvSpPr>
            <a:spLocks noGrp="1"/>
          </p:cNvSpPr>
          <p:nvPr>
            <p:ph type="sldNum" sz="quarter" idx="12"/>
          </p:nvPr>
        </p:nvSpPr>
        <p:spPr>
          <a:xfrm>
            <a:off x="8382000" y="6553200"/>
            <a:ext cx="551783" cy="182880"/>
          </a:xfrm>
          <a:prstGeom prst="rect">
            <a:avLst/>
          </a:prstGeom>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5-</a:t>
            </a:r>
            <a:fld id="{CCCDB388-9340-4FD2-A520-1C193286466A}" type="slidenum">
              <a:rPr lang="en-US" sz="1100" smtClean="0">
                <a:solidFill>
                  <a:schemeClr val="bg1"/>
                </a:solidFill>
              </a:rPr>
              <a:t>‹#›</a:t>
            </a:fld>
            <a:endParaRPr lang="en-US" sz="1100" dirty="0" smtClean="0">
              <a:solidFill>
                <a:schemeClr val="bg1"/>
              </a:solidFill>
            </a:endParaRPr>
          </a:p>
        </p:txBody>
      </p:sp>
      <p:pic>
        <p:nvPicPr>
          <p:cNvPr id="14" name="Pearson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536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a:xfrm>
            <a:off x="274605" y="6508775"/>
            <a:ext cx="8401308" cy="235463"/>
          </a:xfrm>
          <a:prstGeom prst="rect">
            <a:avLst/>
          </a:prstGeom>
        </p:spPr>
        <p:txBody>
          <a:bodyPr/>
          <a:lstStyle/>
          <a:p>
            <a:endParaRPr lang="en-US" dirty="0"/>
          </a:p>
        </p:txBody>
      </p:sp>
      <p:sp>
        <p:nvSpPr>
          <p:cNvPr id="5" name="Slide Number Placeholder 4"/>
          <p:cNvSpPr>
            <a:spLocks noGrp="1"/>
          </p:cNvSpPr>
          <p:nvPr>
            <p:ph type="sldNum" sz="quarter" idx="12"/>
          </p:nvPr>
        </p:nvSpPr>
        <p:spPr>
          <a:xfrm>
            <a:off x="8382000" y="6553200"/>
            <a:ext cx="551783" cy="182880"/>
          </a:xfrm>
          <a:prstGeom prst="rect">
            <a:avLst/>
          </a:prstGeom>
        </p:spPr>
        <p:txBody>
          <a:bodyPr/>
          <a:lstStyle/>
          <a:p>
            <a:fld id="{200B2350-5261-4F5C-9DF5-EF0D264FC8D2}" type="slidenum">
              <a:rPr lang="en-US" smtClean="0"/>
              <a:pPr/>
              <a:t>‹#›</a:t>
            </a:fld>
            <a:endParaRPr lang="en-US" dirty="0"/>
          </a:p>
        </p:txBody>
      </p:sp>
      <p:sp>
        <p:nvSpPr>
          <p:cNvPr id="12" name="Rectangle 11"/>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earson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5-</a:t>
            </a:r>
            <a:fld id="{CCCDB388-9340-4FD2-A520-1C193286466A}" type="slidenum">
              <a:rPr lang="en-US" sz="1100" smtClean="0">
                <a:solidFill>
                  <a:schemeClr val="bg1"/>
                </a:solidFill>
              </a:rPr>
              <a:t>‹#›</a:t>
            </a:fld>
            <a:endParaRPr lang="en-US" sz="1100" dirty="0" smtClean="0">
              <a:solidFill>
                <a:schemeClr val="bg1"/>
              </a:solidFill>
            </a:endParaRPr>
          </a:p>
        </p:txBody>
      </p:sp>
    </p:spTree>
    <p:extLst>
      <p:ext uri="{BB962C8B-B14F-4D97-AF65-F5344CB8AC3E}">
        <p14:creationId xmlns:p14="http://schemas.microsoft.com/office/powerpoint/2010/main" val="1042524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91440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609600" y="2209800"/>
            <a:ext cx="3657600" cy="1752600"/>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3" name="Text Placeholder 2"/>
          <p:cNvSpPr>
            <a:spLocks noGrp="1"/>
          </p:cNvSpPr>
          <p:nvPr>
            <p:ph type="body" sz="quarter" idx="15"/>
          </p:nvPr>
        </p:nvSpPr>
        <p:spPr>
          <a:xfrm>
            <a:off x="914400" y="4876800"/>
            <a:ext cx="7086600" cy="1295400"/>
          </a:xfrm>
        </p:spPr>
        <p:txBody>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0049575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8382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4" name="Content Placeholder 2"/>
          <p:cNvSpPr>
            <a:spLocks noGrp="1"/>
          </p:cNvSpPr>
          <p:nvPr>
            <p:ph idx="10"/>
          </p:nvPr>
        </p:nvSpPr>
        <p:spPr>
          <a:xfrm>
            <a:off x="457200" y="2743200"/>
            <a:ext cx="8229600" cy="8382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5" name="Content Placeholder 2"/>
          <p:cNvSpPr>
            <a:spLocks noGrp="1"/>
          </p:cNvSpPr>
          <p:nvPr>
            <p:ph idx="11"/>
          </p:nvPr>
        </p:nvSpPr>
        <p:spPr>
          <a:xfrm>
            <a:off x="457200" y="3810000"/>
            <a:ext cx="8229600" cy="8382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6" name="Content Placeholder 2"/>
          <p:cNvSpPr>
            <a:spLocks noGrp="1"/>
          </p:cNvSpPr>
          <p:nvPr>
            <p:ph idx="12"/>
          </p:nvPr>
        </p:nvSpPr>
        <p:spPr>
          <a:xfrm>
            <a:off x="457200" y="4953000"/>
            <a:ext cx="8229600" cy="8382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762706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600201"/>
            <a:ext cx="8229600" cy="838199"/>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p:txBody>
      </p:sp>
      <p:sp>
        <p:nvSpPr>
          <p:cNvPr id="4" name="Content Placeholder 2"/>
          <p:cNvSpPr>
            <a:spLocks noGrp="1"/>
          </p:cNvSpPr>
          <p:nvPr>
            <p:ph idx="10"/>
          </p:nvPr>
        </p:nvSpPr>
        <p:spPr>
          <a:xfrm>
            <a:off x="457200" y="2667000"/>
            <a:ext cx="8229600" cy="7620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Content Placeholder 2"/>
          <p:cNvSpPr>
            <a:spLocks noGrp="1"/>
          </p:cNvSpPr>
          <p:nvPr>
            <p:ph idx="11"/>
          </p:nvPr>
        </p:nvSpPr>
        <p:spPr>
          <a:xfrm>
            <a:off x="457200" y="3962400"/>
            <a:ext cx="8229600" cy="7620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6" name="Content Placeholder 2"/>
          <p:cNvSpPr>
            <a:spLocks noGrp="1"/>
          </p:cNvSpPr>
          <p:nvPr>
            <p:ph idx="12"/>
          </p:nvPr>
        </p:nvSpPr>
        <p:spPr>
          <a:xfrm>
            <a:off x="457200" y="5257800"/>
            <a:ext cx="8229600" cy="762000"/>
          </a:xfrm>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0381231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Tree>
    <p:extLst>
      <p:ext uri="{BB962C8B-B14F-4D97-AF65-F5344CB8AC3E}">
        <p14:creationId xmlns:p14="http://schemas.microsoft.com/office/powerpoint/2010/main" val="1317548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st0">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5-</a:t>
            </a:r>
            <a:fld id="{CCCDB388-9340-4FD2-A520-1C193286466A}" type="slidenum">
              <a:rPr lang="en-US" sz="1100" smtClean="0">
                <a:solidFill>
                  <a:schemeClr val="bg1"/>
                </a:solidFill>
              </a:rPr>
              <a:t>‹#›</a:t>
            </a:fld>
            <a:endParaRPr lang="en-US" sz="1100" dirty="0" smtClean="0">
              <a:solidFill>
                <a:schemeClr val="bg1"/>
              </a:solidFill>
            </a:endParaRPr>
          </a:p>
        </p:txBody>
      </p:sp>
      <p:grpSp>
        <p:nvGrpSpPr>
          <p:cNvPr id="12" name="Group 11"/>
          <p:cNvGrpSpPr/>
          <p:nvPr userDrawn="1"/>
        </p:nvGrpSpPr>
        <p:grpSpPr>
          <a:xfrm>
            <a:off x="0" y="6443895"/>
            <a:ext cx="7740772" cy="422044"/>
            <a:chOff x="-7938" y="6434137"/>
            <a:chExt cx="7740772" cy="431801"/>
          </a:xfrm>
          <a:solidFill>
            <a:srgbClr val="0070C0"/>
          </a:solidFill>
        </p:grpSpPr>
        <p:sp>
          <p:nvSpPr>
            <p:cNvPr id="13" name="Copyright" descr="Pearson: Copyright 2015, 2012, 2009"/>
            <p:cNvSpPr txBox="1">
              <a:spLocks noChangeArrowheads="1"/>
            </p:cNvSpPr>
            <p:nvPr/>
          </p:nvSpPr>
          <p:spPr bwMode="auto">
            <a:xfrm>
              <a:off x="1411165" y="6434137"/>
              <a:ext cx="6321669" cy="423863"/>
            </a:xfrm>
            <a:prstGeom prst="rect">
              <a:avLst/>
            </a:prstGeom>
            <a:grp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4" name="Pearson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938" y="6435725"/>
              <a:ext cx="1441450" cy="430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3" name="Content Placeholder 2"/>
          <p:cNvSpPr>
            <a:spLocks noGrp="1"/>
          </p:cNvSpPr>
          <p:nvPr>
            <p:ph sz="quarter" idx="10"/>
          </p:nvPr>
        </p:nvSpPr>
        <p:spPr>
          <a:xfrm>
            <a:off x="228600" y="228600"/>
            <a:ext cx="4038600" cy="121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11"/>
          </p:nvPr>
        </p:nvSpPr>
        <p:spPr>
          <a:xfrm>
            <a:off x="5029200" y="228600"/>
            <a:ext cx="3886200" cy="1295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 Placeholder 8"/>
          <p:cNvSpPr>
            <a:spLocks noGrp="1"/>
          </p:cNvSpPr>
          <p:nvPr>
            <p:ph type="body" sz="quarter" idx="12"/>
          </p:nvPr>
        </p:nvSpPr>
        <p:spPr>
          <a:xfrm>
            <a:off x="304800" y="3733800"/>
            <a:ext cx="4114800"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3"/>
          </p:nvPr>
        </p:nvSpPr>
        <p:spPr>
          <a:xfrm>
            <a:off x="4876800" y="3810000"/>
            <a:ext cx="4156075"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603438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st">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33400" y="1600200"/>
            <a:ext cx="3505200" cy="1371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1"/>
          </p:nvPr>
        </p:nvSpPr>
        <p:spPr>
          <a:xfrm>
            <a:off x="4953000" y="1524000"/>
            <a:ext cx="4038600" cy="144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6"/>
          <p:cNvSpPr>
            <a:spLocks noGrp="1"/>
          </p:cNvSpPr>
          <p:nvPr>
            <p:ph type="body" sz="quarter" idx="12"/>
          </p:nvPr>
        </p:nvSpPr>
        <p:spPr>
          <a:xfrm>
            <a:off x="762000" y="5410200"/>
            <a:ext cx="3048000" cy="76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ext Placeholder 8"/>
          <p:cNvSpPr>
            <a:spLocks noGrp="1"/>
          </p:cNvSpPr>
          <p:nvPr>
            <p:ph type="body" sz="quarter" idx="13"/>
          </p:nvPr>
        </p:nvSpPr>
        <p:spPr>
          <a:xfrm>
            <a:off x="5715000" y="5181600"/>
            <a:ext cx="2743200" cy="121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3963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Content Placeholder 3"/>
          <p:cNvSpPr>
            <a:spLocks noGrp="1"/>
          </p:cNvSpPr>
          <p:nvPr>
            <p:ph sz="quarter" idx="10"/>
          </p:nvPr>
        </p:nvSpPr>
        <p:spPr>
          <a:xfrm>
            <a:off x="685800" y="1676400"/>
            <a:ext cx="7391400" cy="838200"/>
          </a:xfrm>
        </p:spPr>
        <p:txBody>
          <a:bodyPr/>
          <a:lstStyle/>
          <a:p>
            <a:pPr lvl="0"/>
            <a:r>
              <a:rPr lang="en-US" dirty="0" smtClean="0"/>
              <a:t>Click to edit Master text styles</a:t>
            </a:r>
          </a:p>
        </p:txBody>
      </p:sp>
      <p:sp>
        <p:nvSpPr>
          <p:cNvPr id="6" name="Content Placeholder 5"/>
          <p:cNvSpPr>
            <a:spLocks noGrp="1"/>
          </p:cNvSpPr>
          <p:nvPr>
            <p:ph sz="quarter" idx="11"/>
          </p:nvPr>
        </p:nvSpPr>
        <p:spPr>
          <a:xfrm>
            <a:off x="685800" y="2895600"/>
            <a:ext cx="7467600" cy="914400"/>
          </a:xfrm>
        </p:spPr>
        <p:txBody>
          <a:bodyPr/>
          <a:lstStyle/>
          <a:p>
            <a:pPr lvl="0"/>
            <a:r>
              <a:rPr lang="en-US" dirty="0" smtClean="0"/>
              <a:t>Click to edit Master text styles</a:t>
            </a:r>
          </a:p>
          <a:p>
            <a:pPr lvl="1"/>
            <a:r>
              <a:rPr lang="en-US" dirty="0" smtClean="0"/>
              <a:t>Second level</a:t>
            </a:r>
          </a:p>
        </p:txBody>
      </p:sp>
      <p:sp>
        <p:nvSpPr>
          <p:cNvPr id="8" name="Content Placeholder 7"/>
          <p:cNvSpPr>
            <a:spLocks noGrp="1"/>
          </p:cNvSpPr>
          <p:nvPr>
            <p:ph sz="quarter" idx="12"/>
          </p:nvPr>
        </p:nvSpPr>
        <p:spPr>
          <a:xfrm>
            <a:off x="762000" y="4343400"/>
            <a:ext cx="7162800" cy="914400"/>
          </a:xfrm>
        </p:spPr>
        <p:txBody>
          <a:body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30203662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bwMode="white">
          <a:xfrm>
            <a:off x="-7938" y="6435725"/>
            <a:ext cx="9161464" cy="4302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endParaRPr>
          </a:p>
        </p:txBody>
      </p:sp>
      <p:sp>
        <p:nvSpPr>
          <p:cNvPr id="8" name="Rectangle 7"/>
          <p:cNvSpPr/>
          <p:nvPr/>
        </p:nvSpPr>
        <p:spPr bwMode="white">
          <a:xfrm>
            <a:off x="0" y="0"/>
            <a:ext cx="9144000" cy="1371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4" name="TextBox 3"/>
          <p:cNvSpPr txBox="1"/>
          <p:nvPr userDrawn="1"/>
        </p:nvSpPr>
        <p:spPr>
          <a:xfrm>
            <a:off x="8341450" y="6515263"/>
            <a:ext cx="690700" cy="261610"/>
          </a:xfrm>
          <a:prstGeom prst="rect">
            <a:avLst/>
          </a:prstGeom>
          <a:noFill/>
        </p:spPr>
        <p:txBody>
          <a:bodyPr wrap="square" rtlCol="0">
            <a:spAutoFit/>
          </a:bodyPr>
          <a:lstStyle/>
          <a:p>
            <a:r>
              <a:rPr lang="en-US" sz="1100" dirty="0" smtClean="0">
                <a:solidFill>
                  <a:schemeClr val="bg1"/>
                </a:solidFill>
              </a:rPr>
              <a:t>5-</a:t>
            </a:r>
            <a:fld id="{CCCDB388-9340-4FD2-A520-1C193286466A}" type="slidenum">
              <a:rPr lang="en-US" sz="1100" smtClean="0">
                <a:solidFill>
                  <a:schemeClr val="bg1"/>
                </a:solidFill>
              </a:rPr>
              <a:t>‹#›</a:t>
            </a:fld>
            <a:endParaRPr lang="en-US" sz="1100" dirty="0" smtClean="0">
              <a:solidFill>
                <a:schemeClr val="bg1"/>
              </a:solidFill>
            </a:endParaRPr>
          </a:p>
        </p:txBody>
      </p:sp>
      <p:grpSp>
        <p:nvGrpSpPr>
          <p:cNvPr id="5" name="Group 4"/>
          <p:cNvGrpSpPr/>
          <p:nvPr userDrawn="1"/>
        </p:nvGrpSpPr>
        <p:grpSpPr>
          <a:xfrm>
            <a:off x="13063" y="6435725"/>
            <a:ext cx="7727709" cy="422455"/>
            <a:chOff x="13063" y="6435725"/>
            <a:chExt cx="7727709" cy="422455"/>
          </a:xfrm>
        </p:grpSpPr>
        <p:sp>
          <p:nvSpPr>
            <p:cNvPr id="13" name="Copyright" descr="Pearson: Copyright 2015, 2012, 2009"/>
            <p:cNvSpPr txBox="1">
              <a:spLocks noChangeArrowheads="1"/>
            </p:cNvSpPr>
            <p:nvPr/>
          </p:nvSpPr>
          <p:spPr bwMode="auto">
            <a:xfrm>
              <a:off x="1419103" y="6443895"/>
              <a:ext cx="6321669" cy="414285"/>
            </a:xfrm>
            <a:prstGeom prst="rect">
              <a:avLst/>
            </a:prstGeom>
            <a:solidFill>
              <a:srgbClr val="0070C0"/>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Pearson Logo"/>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black">
            <a:xfrm>
              <a:off x="13063" y="6435725"/>
              <a:ext cx="1390555" cy="415023"/>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37889169"/>
      </p:ext>
    </p:extLst>
  </p:cSld>
  <p:clrMap bg1="lt1" tx1="dk1" bg2="lt2" tx2="dk2" accent1="accent1" accent2="accent2" accent3="accent3" accent4="accent4" accent5="accent5" accent6="accent6" hlink="hlink" folHlink="folHlink"/>
  <p:sldLayoutIdLst>
    <p:sldLayoutId id="2147483664" r:id="rId1"/>
    <p:sldLayoutId id="2147483674" r:id="rId2"/>
    <p:sldLayoutId id="2147483665" r:id="rId3"/>
    <p:sldLayoutId id="2147483666" r:id="rId4"/>
    <p:sldLayoutId id="2147483673" r:id="rId5"/>
    <p:sldLayoutId id="2147483667" r:id="rId6"/>
    <p:sldLayoutId id="2147483668" r:id="rId7"/>
    <p:sldLayoutId id="2147483671" r:id="rId8"/>
    <p:sldLayoutId id="2147483672" r:id="rId9"/>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ftr="0" dt="0"/>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rgbClr val="0070C0"/>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rgbClr val="0070C0"/>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rgbClr val="0070C0"/>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rgbClr val="0070C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rgbClr val="0070C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rgbClr val="0070C0"/>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5.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0.wmf"/><Relationship Id="rId2" Type="http://schemas.openxmlformats.org/officeDocument/2006/relationships/slideLayout" Target="../slideLayouts/slideLayout4.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9.w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2.wmf"/><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11.w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vmlDrawing" Target="../drawings/vmlDrawing5.vml"/><Relationship Id="rId5" Type="http://schemas.openxmlformats.org/officeDocument/2006/relationships/image" Target="../media/image13.wmf"/><Relationship Id="rId4"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5.wmf"/><Relationship Id="rId2" Type="http://schemas.openxmlformats.org/officeDocument/2006/relationships/slideLayout" Target="../slideLayouts/slideLayout4.xml"/><Relationship Id="rId1" Type="http://schemas.openxmlformats.org/officeDocument/2006/relationships/vmlDrawing" Target="../drawings/vmlDrawing6.vml"/><Relationship Id="rId6" Type="http://schemas.openxmlformats.org/officeDocument/2006/relationships/oleObject" Target="../embeddings/oleObject9.bin"/><Relationship Id="rId5" Type="http://schemas.openxmlformats.org/officeDocument/2006/relationships/image" Target="../media/image14.wmf"/><Relationship Id="rId4" Type="http://schemas.openxmlformats.org/officeDocument/2006/relationships/oleObject" Target="../embeddings/oleObject8.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7.wmf"/><Relationship Id="rId2" Type="http://schemas.openxmlformats.org/officeDocument/2006/relationships/slideLayout" Target="../slideLayouts/slideLayout5.xml"/><Relationship Id="rId1" Type="http://schemas.openxmlformats.org/officeDocument/2006/relationships/vmlDrawing" Target="../drawings/vmlDrawing7.vml"/><Relationship Id="rId6" Type="http://schemas.openxmlformats.org/officeDocument/2006/relationships/oleObject" Target="../embeddings/oleObject11.bin"/><Relationship Id="rId5" Type="http://schemas.openxmlformats.org/officeDocument/2006/relationships/image" Target="../media/image16.wmf"/><Relationship Id="rId4" Type="http://schemas.openxmlformats.org/officeDocument/2006/relationships/oleObject" Target="../embeddings/oleObject10.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wmf"/><Relationship Id="rId2" Type="http://schemas.openxmlformats.org/officeDocument/2006/relationships/slideLayout" Target="../slideLayouts/slideLayout9.xml"/><Relationship Id="rId1" Type="http://schemas.openxmlformats.org/officeDocument/2006/relationships/vmlDrawing" Target="../drawings/vmlDrawing8.vml"/><Relationship Id="rId6" Type="http://schemas.openxmlformats.org/officeDocument/2006/relationships/oleObject" Target="../embeddings/oleObject13.bin"/><Relationship Id="rId5" Type="http://schemas.openxmlformats.org/officeDocument/2006/relationships/image" Target="../media/image18.wmf"/><Relationship Id="rId4" Type="http://schemas.openxmlformats.org/officeDocument/2006/relationships/oleObject" Target="../embeddings/oleObject12.bin"/></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notesSlide" Target="../notesSlides/notesSlide19.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0.wmf"/></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20.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5.wm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21.xml"/><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23.png"/><Relationship Id="rId5" Type="http://schemas.openxmlformats.org/officeDocument/2006/relationships/image" Target="../media/image21.png"/><Relationship Id="rId4" Type="http://schemas.openxmlformats.org/officeDocument/2006/relationships/image" Target="../media/image22.png"/><Relationship Id="rId9" Type="http://schemas.openxmlformats.org/officeDocument/2006/relationships/image" Target="../media/image26.wmf"/></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notesSlide" Target="../notesSlides/notesSlide24.xml"/><Relationship Id="rId7" Type="http://schemas.openxmlformats.org/officeDocument/2006/relationships/image" Target="../media/image30.wmf"/><Relationship Id="rId2" Type="http://schemas.openxmlformats.org/officeDocument/2006/relationships/slideLayout" Target="../slideLayouts/slideLayout5.xml"/><Relationship Id="rId1" Type="http://schemas.openxmlformats.org/officeDocument/2006/relationships/vmlDrawing" Target="../drawings/vmlDrawing12.vml"/><Relationship Id="rId6" Type="http://schemas.openxmlformats.org/officeDocument/2006/relationships/oleObject" Target="../embeddings/oleObject18.bin"/><Relationship Id="rId11" Type="http://schemas.openxmlformats.org/officeDocument/2006/relationships/image" Target="../media/image32.wmf"/><Relationship Id="rId5" Type="http://schemas.openxmlformats.org/officeDocument/2006/relationships/image" Target="../media/image29.wmf"/><Relationship Id="rId10" Type="http://schemas.openxmlformats.org/officeDocument/2006/relationships/oleObject" Target="../embeddings/oleObject20.bin"/><Relationship Id="rId4" Type="http://schemas.openxmlformats.org/officeDocument/2006/relationships/oleObject" Target="../embeddings/oleObject17.bin"/><Relationship Id="rId9" Type="http://schemas.openxmlformats.org/officeDocument/2006/relationships/image" Target="../media/image31.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mlDrawing" Target="../drawings/vmlDrawing13.vml"/><Relationship Id="rId5" Type="http://schemas.openxmlformats.org/officeDocument/2006/relationships/image" Target="../media/image33.wmf"/><Relationship Id="rId4" Type="http://schemas.openxmlformats.org/officeDocument/2006/relationships/oleObject" Target="../embeddings/oleObject2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vmlDrawing" Target="../drawings/vmlDrawing14.vml"/><Relationship Id="rId5" Type="http://schemas.openxmlformats.org/officeDocument/2006/relationships/image" Target="../media/image34.wmf"/><Relationship Id="rId4" Type="http://schemas.openxmlformats.org/officeDocument/2006/relationships/oleObject" Target="../embeddings/oleObject22.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6.wmf"/><Relationship Id="rId2" Type="http://schemas.openxmlformats.org/officeDocument/2006/relationships/slideLayout" Target="../slideLayouts/slideLayout4.xml"/><Relationship Id="rId1" Type="http://schemas.openxmlformats.org/officeDocument/2006/relationships/vmlDrawing" Target="../drawings/vmlDrawing15.vml"/><Relationship Id="rId6" Type="http://schemas.openxmlformats.org/officeDocument/2006/relationships/oleObject" Target="../embeddings/oleObject24.bin"/><Relationship Id="rId5" Type="http://schemas.openxmlformats.org/officeDocument/2006/relationships/image" Target="../media/image35.wmf"/><Relationship Id="rId4" Type="http://schemas.openxmlformats.org/officeDocument/2006/relationships/oleObject" Target="../embeddings/oleObject23.bin"/></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4.xml"/><Relationship Id="rId1" Type="http://schemas.openxmlformats.org/officeDocument/2006/relationships/vmlDrawing" Target="../drawings/vmlDrawing16.vml"/><Relationship Id="rId5" Type="http://schemas.openxmlformats.org/officeDocument/2006/relationships/image" Target="../media/image38.wmf"/><Relationship Id="rId4" Type="http://schemas.openxmlformats.org/officeDocument/2006/relationships/oleObject" Target="../embeddings/oleObject25.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4.xml"/><Relationship Id="rId1" Type="http://schemas.openxmlformats.org/officeDocument/2006/relationships/vmlDrawing" Target="../drawings/vmlDrawing17.vml"/><Relationship Id="rId5" Type="http://schemas.openxmlformats.org/officeDocument/2006/relationships/image" Target="../media/image39.wmf"/><Relationship Id="rId4" Type="http://schemas.openxmlformats.org/officeDocument/2006/relationships/oleObject" Target="../embeddings/oleObject26.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41.wmf"/><Relationship Id="rId2" Type="http://schemas.openxmlformats.org/officeDocument/2006/relationships/slideLayout" Target="../slideLayouts/slideLayout4.xml"/><Relationship Id="rId1" Type="http://schemas.openxmlformats.org/officeDocument/2006/relationships/vmlDrawing" Target="../drawings/vmlDrawing18.vml"/><Relationship Id="rId6" Type="http://schemas.openxmlformats.org/officeDocument/2006/relationships/oleObject" Target="../embeddings/oleObject28.bin"/><Relationship Id="rId5" Type="http://schemas.openxmlformats.org/officeDocument/2006/relationships/image" Target="../media/image40.wmf"/><Relationship Id="rId4" Type="http://schemas.openxmlformats.org/officeDocument/2006/relationships/oleObject" Target="../embeddings/oleObject27.bin"/></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Principles of Economics</a:t>
            </a:r>
          </a:p>
        </p:txBody>
      </p:sp>
      <p:sp>
        <p:nvSpPr>
          <p:cNvPr id="3" name="Text Placeholder 2"/>
          <p:cNvSpPr>
            <a:spLocks noGrp="1"/>
          </p:cNvSpPr>
          <p:nvPr>
            <p:ph type="body" sz="quarter" idx="13"/>
          </p:nvPr>
        </p:nvSpPr>
        <p:spPr/>
        <p:txBody>
          <a:bodyPr/>
          <a:lstStyle/>
          <a:p>
            <a:r>
              <a:rPr lang="en-US" dirty="0" smtClean="0"/>
              <a:t>Twelfth </a:t>
            </a:r>
            <a:r>
              <a:rPr lang="en-US" dirty="0"/>
              <a:t>Edition</a:t>
            </a:r>
          </a:p>
        </p:txBody>
      </p:sp>
      <p:pic>
        <p:nvPicPr>
          <p:cNvPr id="14" name="Picture 2" descr="Roman Numeral 12;&#10;Case; Fair; Oster.&#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57400"/>
            <a:ext cx="44196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quarter" idx="14"/>
          </p:nvPr>
        </p:nvSpPr>
        <p:spPr/>
        <p:txBody>
          <a:bodyPr/>
          <a:lstStyle/>
          <a:p>
            <a:r>
              <a:rPr lang="en-US" dirty="0" smtClean="0"/>
              <a:t>Chapter 5</a:t>
            </a:r>
            <a:endParaRPr lang="en-US" dirty="0"/>
          </a:p>
        </p:txBody>
      </p:sp>
      <p:sp>
        <p:nvSpPr>
          <p:cNvPr id="5" name="Text Placeholder 4"/>
          <p:cNvSpPr>
            <a:spLocks noGrp="1"/>
          </p:cNvSpPr>
          <p:nvPr>
            <p:ph type="body" sz="quarter" idx="15"/>
          </p:nvPr>
        </p:nvSpPr>
        <p:spPr/>
        <p:txBody>
          <a:bodyPr/>
          <a:lstStyle/>
          <a:p>
            <a:r>
              <a:rPr lang="en-IN" dirty="0" smtClean="0"/>
              <a:t>Elasticity</a:t>
            </a:r>
            <a:endParaRPr lang="en-IN" dirty="0"/>
          </a:p>
        </p:txBody>
      </p:sp>
      <p:sp>
        <p:nvSpPr>
          <p:cNvPr id="9" name="Copyright" descr="Copyright 2015, 2012, 2009"/>
          <p:cNvSpPr txBox="1">
            <a:spLocks noChangeArrowheads="1"/>
          </p:cNvSpPr>
          <p:nvPr/>
        </p:nvSpPr>
        <p:spPr bwMode="auto">
          <a:xfrm>
            <a:off x="1456104" y="6442685"/>
            <a:ext cx="6036469" cy="423862"/>
          </a:xfrm>
          <a:prstGeom prst="rect">
            <a:avLst/>
          </a:prstGeom>
          <a:solidFill>
            <a:srgbClr val="0070C0"/>
          </a:solid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2017</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endPar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604762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Copyright</a:t>
            </a:r>
            <a:endParaRPr lang="en-IN" dirty="0"/>
          </a:p>
        </p:txBody>
      </p:sp>
      <p:pic>
        <p:nvPicPr>
          <p:cNvPr id="4" name="Picture 3" descr="Copyright_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8850" y="2349500"/>
            <a:ext cx="7226300" cy="215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6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15372"/>
            <a:ext cx="8534400" cy="1097280"/>
          </a:xfrm>
        </p:spPr>
        <p:txBody>
          <a:bodyPr/>
          <a:lstStyle/>
          <a:p>
            <a:pPr lvl="0">
              <a:spcBef>
                <a:spcPct val="10000"/>
              </a:spcBef>
              <a:spcAft>
                <a:spcPct val="10000"/>
              </a:spcAft>
              <a:defRPr/>
            </a:pPr>
            <a:r>
              <a:rPr lang="en-US" dirty="0" smtClean="0"/>
              <a:t>Chapter Outline and Learning Objectives </a:t>
            </a:r>
            <a:r>
              <a:rPr lang="en-US" sz="2000" i="1" kern="0" dirty="0">
                <a:solidFill>
                  <a:prstClr val="white"/>
                </a:solidFill>
              </a:rPr>
              <a:t>(1 of </a:t>
            </a:r>
            <a:r>
              <a:rPr lang="en-US" sz="2000" i="1" kern="0" dirty="0" smtClean="0">
                <a:solidFill>
                  <a:prstClr val="white"/>
                </a:solidFill>
              </a:rPr>
              <a:t>2)</a:t>
            </a:r>
            <a:endParaRPr lang="en-US" dirty="0"/>
          </a:p>
        </p:txBody>
      </p:sp>
      <p:sp>
        <p:nvSpPr>
          <p:cNvPr id="8" name="Content Placeholder 7"/>
          <p:cNvSpPr>
            <a:spLocks noGrp="1"/>
          </p:cNvSpPr>
          <p:nvPr>
            <p:ph idx="1"/>
          </p:nvPr>
        </p:nvSpPr>
        <p:spPr/>
        <p:txBody>
          <a:bodyPr>
            <a:normAutofit fontScale="25000" lnSpcReduction="20000"/>
          </a:bodyPr>
          <a:lstStyle/>
          <a:p>
            <a:pPr marL="0" indent="0">
              <a:buNone/>
            </a:pPr>
            <a:r>
              <a:rPr lang="en-IN" sz="8000" b="1" dirty="0">
                <a:solidFill>
                  <a:srgbClr val="0070C0"/>
                </a:solidFill>
              </a:rPr>
              <a:t>5.1 </a:t>
            </a:r>
            <a:r>
              <a:rPr lang="en-IN" sz="8000" b="1" dirty="0"/>
              <a:t>Price Elasticity of Demand</a:t>
            </a:r>
          </a:p>
          <a:p>
            <a:pPr marL="342900" indent="-342900"/>
            <a:r>
              <a:rPr lang="en-US" sz="8000" dirty="0"/>
              <a:t>Understand why elasticity is preferable as a measure of responsiveness to slope and how to measure it</a:t>
            </a:r>
            <a:r>
              <a:rPr lang="en-IN" sz="8000" dirty="0"/>
              <a:t>.</a:t>
            </a:r>
          </a:p>
          <a:p>
            <a:pPr marL="0" indent="0">
              <a:buNone/>
            </a:pPr>
            <a:endParaRPr lang="en-US" sz="2000" dirty="0"/>
          </a:p>
        </p:txBody>
      </p:sp>
      <p:sp>
        <p:nvSpPr>
          <p:cNvPr id="5" name="Content Placeholder 4"/>
          <p:cNvSpPr>
            <a:spLocks noGrp="1"/>
          </p:cNvSpPr>
          <p:nvPr>
            <p:ph idx="10"/>
          </p:nvPr>
        </p:nvSpPr>
        <p:spPr>
          <a:xfrm>
            <a:off x="457200" y="2819400"/>
            <a:ext cx="8001000" cy="1600200"/>
          </a:xfrm>
        </p:spPr>
        <p:txBody>
          <a:bodyPr/>
          <a:lstStyle/>
          <a:p>
            <a:pPr marL="0" indent="0">
              <a:buNone/>
            </a:pPr>
            <a:r>
              <a:rPr lang="en-US" sz="2000" b="1" dirty="0">
                <a:solidFill>
                  <a:srgbClr val="0070C0"/>
                </a:solidFill>
              </a:rPr>
              <a:t>5.2 </a:t>
            </a:r>
            <a:r>
              <a:rPr lang="en-US" sz="2000" b="1" dirty="0"/>
              <a:t>Calculating </a:t>
            </a:r>
            <a:r>
              <a:rPr lang="en-US" sz="2000" b="1" dirty="0" err="1"/>
              <a:t>Elasticities</a:t>
            </a:r>
            <a:endParaRPr lang="en-US" sz="2000" b="1" dirty="0"/>
          </a:p>
          <a:p>
            <a:pPr marL="342900" indent="-342900">
              <a:lnSpc>
                <a:spcPct val="80000"/>
              </a:lnSpc>
            </a:pPr>
            <a:r>
              <a:rPr lang="en-US" sz="2000" dirty="0"/>
              <a:t>Calculate </a:t>
            </a:r>
            <a:r>
              <a:rPr lang="en-US" sz="2000" dirty="0" err="1"/>
              <a:t>elasticities</a:t>
            </a:r>
            <a:r>
              <a:rPr lang="en-US" sz="2000" dirty="0"/>
              <a:t> using several different methods and understand the eco­nomic relationship between revenues and elasticity.</a:t>
            </a:r>
          </a:p>
        </p:txBody>
      </p:sp>
      <p:sp>
        <p:nvSpPr>
          <p:cNvPr id="7" name="Content Placeholder 6"/>
          <p:cNvSpPr>
            <a:spLocks noGrp="1"/>
          </p:cNvSpPr>
          <p:nvPr>
            <p:ph idx="11"/>
          </p:nvPr>
        </p:nvSpPr>
        <p:spPr>
          <a:xfrm>
            <a:off x="457200" y="4572000"/>
            <a:ext cx="8229600" cy="1066800"/>
          </a:xfrm>
        </p:spPr>
        <p:txBody>
          <a:bodyPr/>
          <a:lstStyle/>
          <a:p>
            <a:pPr marL="0" indent="0">
              <a:buNone/>
            </a:pPr>
            <a:r>
              <a:rPr lang="en-US" sz="2000" b="1" dirty="0">
                <a:solidFill>
                  <a:srgbClr val="0070C0"/>
                </a:solidFill>
              </a:rPr>
              <a:t>5.3 </a:t>
            </a:r>
            <a:r>
              <a:rPr lang="en-US" sz="2000" b="1" dirty="0"/>
              <a:t>The Determinants of Demand Elasticity</a:t>
            </a:r>
          </a:p>
          <a:p>
            <a:pPr marL="342900" indent="-342900"/>
            <a:r>
              <a:rPr lang="en-US" sz="2000" dirty="0"/>
              <a:t>Identify the determinants of demand elasticity.</a:t>
            </a:r>
          </a:p>
          <a:p>
            <a:endParaRPr lang="en-US" dirty="0"/>
          </a:p>
        </p:txBody>
      </p:sp>
    </p:spTree>
    <p:extLst>
      <p:ext uri="{BB962C8B-B14F-4D97-AF65-F5344CB8AC3E}">
        <p14:creationId xmlns:p14="http://schemas.microsoft.com/office/powerpoint/2010/main" val="10292002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spcBef>
                <a:spcPct val="10000"/>
              </a:spcBef>
              <a:spcAft>
                <a:spcPct val="10000"/>
              </a:spcAft>
              <a:defRPr/>
            </a:pPr>
            <a:r>
              <a:rPr lang="en-US" dirty="0" smtClean="0"/>
              <a:t>Chapter Outline and Learning Objectives </a:t>
            </a:r>
            <a:r>
              <a:rPr lang="en-US" sz="2000" i="1" kern="0" dirty="0" smtClean="0">
                <a:solidFill>
                  <a:prstClr val="white"/>
                </a:solidFill>
              </a:rPr>
              <a:t>(2 of 2)</a:t>
            </a:r>
            <a:endParaRPr lang="en-US" dirty="0"/>
          </a:p>
        </p:txBody>
      </p:sp>
      <p:sp>
        <p:nvSpPr>
          <p:cNvPr id="5" name="Text Placeholder 4"/>
          <p:cNvSpPr>
            <a:spLocks noGrp="1"/>
          </p:cNvSpPr>
          <p:nvPr>
            <p:ph idx="1"/>
          </p:nvPr>
        </p:nvSpPr>
        <p:spPr/>
        <p:txBody>
          <a:bodyPr/>
          <a:lstStyle/>
          <a:p>
            <a:pPr marL="0" indent="0">
              <a:spcBef>
                <a:spcPts val="1500"/>
              </a:spcBef>
              <a:buNone/>
            </a:pPr>
            <a:r>
              <a:rPr lang="en-US" sz="2000" b="1" dirty="0" smtClean="0">
                <a:solidFill>
                  <a:srgbClr val="0070C0"/>
                </a:solidFill>
              </a:rPr>
              <a:t>5.4  </a:t>
            </a:r>
            <a:r>
              <a:rPr lang="en-US" sz="2000" b="1" dirty="0" smtClean="0"/>
              <a:t>Other Important </a:t>
            </a:r>
            <a:r>
              <a:rPr lang="en-US" sz="2000" b="1" dirty="0" err="1" smtClean="0"/>
              <a:t>Elasticities</a:t>
            </a:r>
            <a:r>
              <a:rPr lang="en-US" sz="2000" b="1" dirty="0" smtClean="0"/>
              <a:t> </a:t>
            </a:r>
          </a:p>
          <a:p>
            <a:pPr marL="342900" indent="-342900">
              <a:spcBef>
                <a:spcPts val="1500"/>
              </a:spcBef>
              <a:buFont typeface="Arial" panose="020B0604020202020204" pitchFamily="34" charset="0"/>
              <a:buChar char="•"/>
            </a:pPr>
            <a:r>
              <a:rPr lang="en-US" sz="2000" dirty="0" smtClean="0"/>
              <a:t>Define and give examples of income elasticity, cross­-price elasticity, and supply elasticity.</a:t>
            </a:r>
            <a:endParaRPr lang="en-US" sz="2400" b="1" dirty="0" smtClean="0">
              <a:solidFill>
                <a:srgbClr val="0070C0"/>
              </a:solidFill>
            </a:endParaRPr>
          </a:p>
        </p:txBody>
      </p:sp>
      <p:sp>
        <p:nvSpPr>
          <p:cNvPr id="4" name="Content Placeholder 3"/>
          <p:cNvSpPr>
            <a:spLocks noGrp="1"/>
          </p:cNvSpPr>
          <p:nvPr>
            <p:ph idx="11"/>
          </p:nvPr>
        </p:nvSpPr>
        <p:spPr>
          <a:xfrm>
            <a:off x="457200" y="3048000"/>
            <a:ext cx="8229600" cy="838200"/>
          </a:xfrm>
        </p:spPr>
        <p:txBody>
          <a:bodyPr/>
          <a:lstStyle/>
          <a:p>
            <a:pPr marL="0" indent="0">
              <a:buNone/>
            </a:pPr>
            <a:r>
              <a:rPr lang="en-US" sz="2000" b="1" dirty="0">
                <a:solidFill>
                  <a:srgbClr val="0070C0"/>
                </a:solidFill>
              </a:rPr>
              <a:t>5.5  </a:t>
            </a:r>
            <a:r>
              <a:rPr lang="en-US" sz="2000" b="1" dirty="0"/>
              <a:t>What Happens When We Raise Taxes: Using Elasticity</a:t>
            </a:r>
          </a:p>
          <a:p>
            <a:pPr marL="342900" indent="-342900"/>
            <a:r>
              <a:rPr lang="en-US" sz="2000" dirty="0"/>
              <a:t>Understand the way excise taxes can be shifted to consumers.</a:t>
            </a:r>
          </a:p>
        </p:txBody>
      </p:sp>
      <p:sp>
        <p:nvSpPr>
          <p:cNvPr id="6" name="Content Placeholder 5"/>
          <p:cNvSpPr>
            <a:spLocks noGrp="1"/>
          </p:cNvSpPr>
          <p:nvPr>
            <p:ph idx="12"/>
          </p:nvPr>
        </p:nvSpPr>
        <p:spPr>
          <a:xfrm>
            <a:off x="457200" y="4191000"/>
            <a:ext cx="8229600" cy="838200"/>
          </a:xfrm>
        </p:spPr>
        <p:txBody>
          <a:bodyPr/>
          <a:lstStyle/>
          <a:p>
            <a:pPr marL="0" indent="0">
              <a:buNone/>
            </a:pPr>
            <a:r>
              <a:rPr lang="en-US" sz="2000" b="1" dirty="0">
                <a:solidFill>
                  <a:srgbClr val="0070C0"/>
                </a:solidFill>
              </a:rPr>
              <a:t>Looking Ahead</a:t>
            </a:r>
            <a:endParaRPr lang="en-IN" sz="2000" dirty="0"/>
          </a:p>
          <a:p>
            <a:endParaRPr lang="en-US" dirty="0"/>
          </a:p>
        </p:txBody>
      </p:sp>
    </p:spTree>
    <p:extLst>
      <p:ext uri="{BB962C8B-B14F-4D97-AF65-F5344CB8AC3E}">
        <p14:creationId xmlns:p14="http://schemas.microsoft.com/office/powerpoint/2010/main" val="1987056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21920"/>
            <a:ext cx="8229600" cy="1097280"/>
          </a:xfrm>
        </p:spPr>
        <p:txBody>
          <a:bodyPr/>
          <a:lstStyle/>
          <a:p>
            <a:pPr lvl="0">
              <a:spcBef>
                <a:spcPct val="10000"/>
              </a:spcBef>
              <a:spcAft>
                <a:spcPct val="10000"/>
              </a:spcAft>
              <a:defRPr/>
            </a:pPr>
            <a:r>
              <a:rPr lang="en-US" dirty="0" smtClean="0"/>
              <a:t>Chapter 5  Elasticity </a:t>
            </a:r>
            <a:r>
              <a:rPr lang="en-US" sz="2000" i="1" kern="0" dirty="0">
                <a:solidFill>
                  <a:prstClr val="white"/>
                </a:solidFill>
              </a:rPr>
              <a:t>(1 of </a:t>
            </a:r>
            <a:r>
              <a:rPr lang="en-US" sz="2000" i="1" kern="0" dirty="0" smtClean="0">
                <a:solidFill>
                  <a:prstClr val="white"/>
                </a:solidFill>
              </a:rPr>
              <a:t>2)</a:t>
            </a:r>
            <a:endParaRPr lang="en-US" dirty="0"/>
          </a:p>
        </p:txBody>
      </p:sp>
      <p:sp>
        <p:nvSpPr>
          <p:cNvPr id="3" name="Content Placeholder 2"/>
          <p:cNvSpPr>
            <a:spLocks noGrp="1"/>
          </p:cNvSpPr>
          <p:nvPr>
            <p:ph idx="1"/>
          </p:nvPr>
        </p:nvSpPr>
        <p:spPr>
          <a:xfrm>
            <a:off x="457200" y="1600201"/>
            <a:ext cx="8229600" cy="2743200"/>
          </a:xfrm>
        </p:spPr>
        <p:txBody>
          <a:bodyPr/>
          <a:lstStyle/>
          <a:p>
            <a:r>
              <a:rPr lang="en-US" sz="2400" dirty="0" smtClean="0"/>
              <a:t>The model of supply and demand tells us a good deal about how a change in the price of a good affects behavior.</a:t>
            </a:r>
          </a:p>
          <a:p>
            <a:r>
              <a:rPr lang="en-US" sz="2400" dirty="0" smtClean="0"/>
              <a:t>But knowing the direction of a change is not enough.</a:t>
            </a:r>
          </a:p>
          <a:p>
            <a:r>
              <a:rPr lang="en-US" sz="2400" dirty="0" smtClean="0"/>
              <a:t>Economists measure market responsiveness using the concept of elasticity.</a:t>
            </a:r>
            <a:endParaRPr lang="en-US" sz="2400" b="1" dirty="0">
              <a:solidFill>
                <a:srgbClr val="0070C0"/>
              </a:solidFill>
            </a:endParaRPr>
          </a:p>
        </p:txBody>
      </p:sp>
    </p:spTree>
    <p:extLst>
      <p:ext uri="{BB962C8B-B14F-4D97-AF65-F5344CB8AC3E}">
        <p14:creationId xmlns:p14="http://schemas.microsoft.com/office/powerpoint/2010/main" val="14731283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pPr lvl="0">
              <a:spcBef>
                <a:spcPct val="10000"/>
              </a:spcBef>
              <a:spcAft>
                <a:spcPct val="10000"/>
              </a:spcAft>
              <a:defRPr/>
            </a:pPr>
            <a:r>
              <a:rPr lang="en-US" dirty="0" smtClean="0"/>
              <a:t>Chapter 5  Elasticity </a:t>
            </a:r>
            <a:r>
              <a:rPr lang="en-US" sz="2000" i="1" kern="0" dirty="0" smtClean="0">
                <a:solidFill>
                  <a:prstClr val="white"/>
                </a:solidFill>
              </a:rPr>
              <a:t>(2 </a:t>
            </a:r>
            <a:r>
              <a:rPr lang="en-US" sz="2000" i="1" kern="0" dirty="0">
                <a:solidFill>
                  <a:prstClr val="white"/>
                </a:solidFill>
              </a:rPr>
              <a:t>of </a:t>
            </a:r>
            <a:r>
              <a:rPr lang="en-US" sz="2000" i="1" kern="0" dirty="0" smtClean="0">
                <a:solidFill>
                  <a:prstClr val="white"/>
                </a:solidFill>
              </a:rPr>
              <a:t>2)</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sz="2400" b="1" dirty="0" smtClean="0"/>
                  <a:t>elasticity</a:t>
                </a:r>
                <a:r>
                  <a:rPr lang="en-US" sz="2400" dirty="0" smtClean="0"/>
                  <a:t>  A general concept used to quantify the response in one variable when another variable changes.</a:t>
                </a:r>
              </a:p>
              <a:p>
                <a:pPr marL="0" indent="0">
                  <a:buNone/>
                </a:pPr>
                <a:endParaRPr lang="en-US" sz="2400" dirty="0" smtClean="0"/>
              </a:p>
              <a:p>
                <a:pPr marL="0" indent="0">
                  <a:buNone/>
                </a:pPr>
                <a:r>
                  <a:rPr lang="en-US" sz="2400" dirty="0"/>
                  <a:t>	</a:t>
                </a:r>
                <a14:m>
                  <m:oMath xmlns:m="http://schemas.openxmlformats.org/officeDocument/2006/math">
                    <m:r>
                      <m:rPr>
                        <m:sty m:val="p"/>
                      </m:rPr>
                      <a:rPr lang="en-US">
                        <a:latin typeface="Cambria Math"/>
                      </a:rPr>
                      <m:t>elasticity</m:t>
                    </m:r>
                    <m:r>
                      <a:rPr lang="en-US" b="0" i="0" smtClean="0">
                        <a:latin typeface="Cambria Math"/>
                      </a:rPr>
                      <m:t> </m:t>
                    </m:r>
                    <m:r>
                      <m:rPr>
                        <m:sty m:val="p"/>
                      </m:rPr>
                      <a:rPr lang="en-US">
                        <a:latin typeface="Cambria Math"/>
                      </a:rPr>
                      <m:t>of</m:t>
                    </m:r>
                    <m:r>
                      <a:rPr lang="en-US" b="0" i="0" smtClean="0">
                        <a:latin typeface="Cambria Math"/>
                      </a:rPr>
                      <m:t> </m:t>
                    </m:r>
                    <m:r>
                      <m:rPr>
                        <m:sty m:val="p"/>
                      </m:rPr>
                      <a:rPr lang="en-US">
                        <a:latin typeface="Cambria Math"/>
                      </a:rPr>
                      <m:t>A</m:t>
                    </m:r>
                    <m:r>
                      <a:rPr lang="en-US" b="0" i="0" smtClean="0">
                        <a:latin typeface="Cambria Math"/>
                      </a:rPr>
                      <m:t> </m:t>
                    </m:r>
                    <m:r>
                      <m:rPr>
                        <m:sty m:val="p"/>
                      </m:rPr>
                      <a:rPr lang="en-US">
                        <a:latin typeface="Cambria Math"/>
                      </a:rPr>
                      <m:t>with</m:t>
                    </m:r>
                    <m:r>
                      <a:rPr lang="en-US" b="0" i="0" smtClean="0">
                        <a:latin typeface="Cambria Math"/>
                      </a:rPr>
                      <m:t> </m:t>
                    </m:r>
                    <m:r>
                      <m:rPr>
                        <m:sty m:val="p"/>
                      </m:rPr>
                      <a:rPr lang="en-US">
                        <a:latin typeface="Cambria Math"/>
                      </a:rPr>
                      <m:t>respect</m:t>
                    </m:r>
                    <m:r>
                      <a:rPr lang="en-US" b="0" i="0" smtClean="0">
                        <a:latin typeface="Cambria Math"/>
                      </a:rPr>
                      <m:t> </m:t>
                    </m:r>
                    <m:r>
                      <m:rPr>
                        <m:sty m:val="p"/>
                      </m:rPr>
                      <a:rPr lang="en-US">
                        <a:latin typeface="Cambria Math"/>
                      </a:rPr>
                      <m:t>to</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2074" t="-2022"/>
                </a:stretch>
              </a:blipFill>
            </p:spPr>
            <p:txBody>
              <a:bodyPr/>
              <a:lstStyle/>
              <a:p>
                <a:r>
                  <a:rPr lang="en-US">
                    <a:noFill/>
                  </a:rPr>
                  <a:t> </a:t>
                </a:r>
              </a:p>
            </p:txBody>
          </p:sp>
        </mc:Fallback>
      </mc:AlternateContent>
      <p:graphicFrame>
        <p:nvGraphicFramePr>
          <p:cNvPr id="4" name="Object 3" descr=" B equals % delta A over % delta B"/>
          <p:cNvGraphicFramePr>
            <a:graphicFrameLocks noChangeAspect="1"/>
          </p:cNvGraphicFramePr>
          <p:nvPr>
            <p:extLst>
              <p:ext uri="{D42A27DB-BD31-4B8C-83A1-F6EECF244321}">
                <p14:modId xmlns:p14="http://schemas.microsoft.com/office/powerpoint/2010/main" val="3326036769"/>
              </p:ext>
            </p:extLst>
          </p:nvPr>
        </p:nvGraphicFramePr>
        <p:xfrm>
          <a:off x="5867400" y="2667000"/>
          <a:ext cx="2286000" cy="1231900"/>
        </p:xfrm>
        <a:graphic>
          <a:graphicData uri="http://schemas.openxmlformats.org/presentationml/2006/ole">
            <mc:AlternateContent xmlns:mc="http://schemas.openxmlformats.org/markup-compatibility/2006">
              <mc:Choice xmlns:v="urn:schemas-microsoft-com:vml" Requires="v">
                <p:oleObj spid="_x0000_s1107" name="Equation" r:id="rId5" imgW="685800" imgH="393480" progId="Equation.DSMT4">
                  <p:embed/>
                </p:oleObj>
              </mc:Choice>
              <mc:Fallback>
                <p:oleObj name="Equation" r:id="rId5" imgW="685800" imgH="393480" progId="Equation.DSMT4">
                  <p:embed/>
                  <p:pic>
                    <p:nvPicPr>
                      <p:cNvPr id="0" name=""/>
                      <p:cNvPicPr/>
                      <p:nvPr/>
                    </p:nvPicPr>
                    <p:blipFill>
                      <a:blip r:embed="rId6"/>
                      <a:stretch>
                        <a:fillRect/>
                      </a:stretch>
                    </p:blipFill>
                    <p:spPr>
                      <a:xfrm>
                        <a:off x="5867400" y="2667000"/>
                        <a:ext cx="2286000" cy="1231900"/>
                      </a:xfrm>
                      <a:prstGeom prst="rect">
                        <a:avLst/>
                      </a:prstGeom>
                    </p:spPr>
                  </p:pic>
                </p:oleObj>
              </mc:Fallback>
            </mc:AlternateContent>
          </a:graphicData>
        </a:graphic>
      </p:graphicFrame>
    </p:spTree>
    <p:extLst>
      <p:ext uri="{BB962C8B-B14F-4D97-AF65-F5344CB8AC3E}">
        <p14:creationId xmlns:p14="http://schemas.microsoft.com/office/powerpoint/2010/main" val="46812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p:spPr>
        <p:txBody>
          <a:bodyPr/>
          <a:lstStyle/>
          <a:p>
            <a:r>
              <a:rPr lang="en-US" dirty="0" smtClean="0"/>
              <a:t>Price Elasticity of Demand</a:t>
            </a:r>
            <a:endParaRPr lang="en-US" dirty="0"/>
          </a:p>
        </p:txBody>
      </p:sp>
      <p:sp>
        <p:nvSpPr>
          <p:cNvPr id="3" name="Content Placeholder 2"/>
          <p:cNvSpPr>
            <a:spLocks noGrp="1"/>
          </p:cNvSpPr>
          <p:nvPr>
            <p:ph idx="1"/>
          </p:nvPr>
        </p:nvSpPr>
        <p:spPr>
          <a:xfrm>
            <a:off x="457200" y="1600201"/>
            <a:ext cx="8229600" cy="1600200"/>
          </a:xfrm>
        </p:spPr>
        <p:txBody>
          <a:bodyPr/>
          <a:lstStyle/>
          <a:p>
            <a:pPr marL="457200" indent="-457200">
              <a:spcBef>
                <a:spcPct val="0"/>
              </a:spcBef>
              <a:spcAft>
                <a:spcPct val="0"/>
              </a:spcAft>
            </a:pPr>
            <a:r>
              <a:rPr lang="en-US" sz="2400" b="1" dirty="0" smtClean="0"/>
              <a:t>price elasticity </a:t>
            </a:r>
            <a:r>
              <a:rPr lang="en-US" sz="2400" b="1" dirty="0"/>
              <a:t>of demand  </a:t>
            </a:r>
            <a:r>
              <a:rPr lang="en-US" sz="2400" dirty="0"/>
              <a:t>The ratio of the percentage </a:t>
            </a:r>
            <a:r>
              <a:rPr lang="en-US" sz="2400" dirty="0" smtClean="0"/>
              <a:t>change </a:t>
            </a:r>
            <a:r>
              <a:rPr lang="en-US" sz="2400" dirty="0"/>
              <a:t>in quantity demanded to the percentage </a:t>
            </a:r>
            <a:r>
              <a:rPr lang="en-US" sz="2400" dirty="0" smtClean="0"/>
              <a:t>change </a:t>
            </a:r>
            <a:r>
              <a:rPr lang="en-US" sz="2400" dirty="0"/>
              <a:t>in price; measures the responsiveness of quantity demanded to changes in price</a:t>
            </a:r>
            <a:r>
              <a:rPr lang="en-US" sz="2400" dirty="0" smtClean="0"/>
              <a:t>.</a:t>
            </a:r>
          </a:p>
          <a:p>
            <a:pPr marL="0" indent="0">
              <a:spcBef>
                <a:spcPct val="0"/>
              </a:spcBef>
              <a:spcAft>
                <a:spcPct val="0"/>
              </a:spcAft>
              <a:buNone/>
            </a:pPr>
            <a:endParaRPr lang="en-US" sz="2400" dirty="0" smtClean="0"/>
          </a:p>
          <a:p>
            <a:pPr marL="0" indent="0">
              <a:spcBef>
                <a:spcPct val="0"/>
              </a:spcBef>
              <a:spcAft>
                <a:spcPct val="0"/>
              </a:spcAft>
              <a:buNone/>
            </a:pPr>
            <a:endParaRPr lang="en-US" sz="2400" dirty="0"/>
          </a:p>
        </p:txBody>
      </p:sp>
      <p:graphicFrame>
        <p:nvGraphicFramePr>
          <p:cNvPr id="5" name="Object 4" descr="price elasticity of demand equals % change in quantity demanded over % change in price"/>
          <p:cNvGraphicFramePr>
            <a:graphicFrameLocks noChangeAspect="1"/>
          </p:cNvGraphicFramePr>
          <p:nvPr>
            <p:extLst>
              <p:ext uri="{D42A27DB-BD31-4B8C-83A1-F6EECF244321}">
                <p14:modId xmlns:p14="http://schemas.microsoft.com/office/powerpoint/2010/main" val="3724343493"/>
              </p:ext>
            </p:extLst>
          </p:nvPr>
        </p:nvGraphicFramePr>
        <p:xfrm>
          <a:off x="377825" y="3454400"/>
          <a:ext cx="8386763" cy="982663"/>
        </p:xfrm>
        <a:graphic>
          <a:graphicData uri="http://schemas.openxmlformats.org/presentationml/2006/ole">
            <mc:AlternateContent xmlns:mc="http://schemas.openxmlformats.org/markup-compatibility/2006">
              <mc:Choice xmlns:v="urn:schemas-microsoft-com:vml" Requires="v">
                <p:oleObj spid="_x0000_s2142" name="Equation" r:id="rId4" imgW="3632040" imgH="431640" progId="Equation.DSMT4">
                  <p:embed/>
                </p:oleObj>
              </mc:Choice>
              <mc:Fallback>
                <p:oleObj name="Equation" r:id="rId4" imgW="3632040" imgH="431640" progId="Equation.DSMT4">
                  <p:embed/>
                  <p:pic>
                    <p:nvPicPr>
                      <p:cNvPr id="0" name=""/>
                      <p:cNvPicPr/>
                      <p:nvPr/>
                    </p:nvPicPr>
                    <p:blipFill>
                      <a:blip r:embed="rId5"/>
                      <a:stretch>
                        <a:fillRect/>
                      </a:stretch>
                    </p:blipFill>
                    <p:spPr>
                      <a:xfrm>
                        <a:off x="377825" y="3454400"/>
                        <a:ext cx="8386763" cy="982663"/>
                      </a:xfrm>
                      <a:prstGeom prst="rect">
                        <a:avLst/>
                      </a:prstGeom>
                    </p:spPr>
                  </p:pic>
                </p:oleObj>
              </mc:Fallback>
            </mc:AlternateContent>
          </a:graphicData>
        </a:graphic>
      </p:graphicFrame>
    </p:spTree>
    <p:extLst>
      <p:ext uri="{BB962C8B-B14F-4D97-AF65-F5344CB8AC3E}">
        <p14:creationId xmlns:p14="http://schemas.microsoft.com/office/powerpoint/2010/main" val="3582941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3400" y="76200"/>
            <a:ext cx="8229600" cy="533400"/>
          </a:xfrm>
        </p:spPr>
        <p:txBody>
          <a:bodyPr/>
          <a:lstStyle/>
          <a:p>
            <a:r>
              <a:rPr lang="en-US" sz="2000" b="1" dirty="0">
                <a:solidFill>
                  <a:schemeClr val="tx1"/>
                </a:solidFill>
              </a:rPr>
              <a:t>FIGURE 5.1  Slope Is Not a Useful Measure of Responsiveness</a:t>
            </a:r>
          </a:p>
        </p:txBody>
      </p:sp>
      <p:pic>
        <p:nvPicPr>
          <p:cNvPr id="3" name="Picture 2" descr="Two x-y graphs demonstrate how slope is not a useful measure of responsiveness.&#10;&#10;Both graphs&#10;Y-axis (P): Price per pound ($)&#10;X-axis (Q): Pounds of steak per month&#10;&#10;Graph a&#10;Line D is drawn through points (Q1 = 5, P1 = 3) and (Q2 = 10, P2 = 2)&#10;Equation&#10;Slope: Delta Y over Delta X = the fraction P2 minus P1 over Q2 minus Q1 = the fraction 2 minus 3 over 10 minus 5 = negative one-fifth.&#10;&#10;Graph b&#10;Line D is drawn through points (Q1 = 80, P1 = 3) and (Q2 = 160, P2 = 2)&#10;Equation&#10;Slope: Delta Y over Delta X = the fraction P2 minus P1 over Q2 minus Q1 = the fraction 2 minus 3 over 160 minus 80 = negative 1 over 80.&#10;"/>
          <p:cNvPicPr>
            <a:picLocks noChangeAspect="1"/>
          </p:cNvPicPr>
          <p:nvPr/>
        </p:nvPicPr>
        <p:blipFill>
          <a:blip r:embed="rId3"/>
          <a:stretch>
            <a:fillRect/>
          </a:stretch>
        </p:blipFill>
        <p:spPr>
          <a:xfrm>
            <a:off x="533400" y="609600"/>
            <a:ext cx="7467600" cy="4724400"/>
          </a:xfrm>
          <a:prstGeom prst="rect">
            <a:avLst/>
          </a:prstGeom>
        </p:spPr>
      </p:pic>
      <p:sp>
        <p:nvSpPr>
          <p:cNvPr id="4" name="Text Placeholder 3"/>
          <p:cNvSpPr>
            <a:spLocks noGrp="1"/>
          </p:cNvSpPr>
          <p:nvPr>
            <p:ph type="body" sz="quarter" idx="4294967295"/>
          </p:nvPr>
        </p:nvSpPr>
        <p:spPr>
          <a:xfrm>
            <a:off x="533400" y="5486400"/>
            <a:ext cx="8229600" cy="916856"/>
          </a:xfrm>
        </p:spPr>
        <p:txBody>
          <a:bodyPr/>
          <a:lstStyle/>
          <a:p>
            <a:pPr marR="0" indent="0" fontAlgn="auto">
              <a:lnSpc>
                <a:spcPct val="105000"/>
              </a:lnSpc>
              <a:spcBef>
                <a:spcPct val="0"/>
              </a:spcBef>
              <a:spcAft>
                <a:spcPct val="0"/>
              </a:spcAft>
              <a:buClr>
                <a:srgbClr val="0070C0"/>
              </a:buClr>
              <a:buSzTx/>
              <a:buFont typeface="Arial" panose="020B0604020202020204" pitchFamily="34" charset="0"/>
              <a:buNone/>
              <a:tabLst/>
              <a:defRPr/>
            </a:pPr>
            <a:r>
              <a:rPr lang="en-US" sz="1800" dirty="0">
                <a:latin typeface="Arial" panose="020B0604020202020204" pitchFamily="34" charset="0"/>
                <a:sym typeface="Wingdings 3" panose="05040102010807070707" pitchFamily="18" charset="2"/>
              </a:rPr>
              <a:t>Changing the unit of measure from pounds to ounces changes the numerical value of the demand slope dramatically, but the behavior of buyers in the two diagrams is identical</a:t>
            </a:r>
            <a:r>
              <a:rPr lang="en-US" sz="1800" dirty="0" smtClean="0">
                <a:latin typeface="Arial" panose="020B0604020202020204" pitchFamily="34" charset="0"/>
                <a:sym typeface="Wingdings 3" panose="05040102010807070707" pitchFamily="18" charset="2"/>
              </a:rPr>
              <a:t>.</a:t>
            </a:r>
            <a:endParaRPr lang="en-US" dirty="0"/>
          </a:p>
        </p:txBody>
      </p:sp>
    </p:spTree>
    <p:extLst>
      <p:ext uri="{BB962C8B-B14F-4D97-AF65-F5344CB8AC3E}">
        <p14:creationId xmlns:p14="http://schemas.microsoft.com/office/powerpoint/2010/main" val="1950595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pPr lvl="0">
              <a:spcBef>
                <a:spcPct val="10000"/>
              </a:spcBef>
              <a:spcAft>
                <a:spcPct val="10000"/>
              </a:spcAft>
              <a:defRPr/>
            </a:pPr>
            <a:r>
              <a:rPr lang="en-US" dirty="0" smtClean="0"/>
              <a:t>Types of Elasticity </a:t>
            </a:r>
            <a:r>
              <a:rPr lang="en-US" sz="2000" i="1" kern="0" dirty="0">
                <a:solidFill>
                  <a:prstClr val="white"/>
                </a:solidFill>
              </a:rPr>
              <a:t>(1 of 4</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524000"/>
            <a:ext cx="8229600" cy="4525963"/>
          </a:xfrm>
        </p:spPr>
        <p:txBody>
          <a:bodyPr/>
          <a:lstStyle/>
          <a:p>
            <a:r>
              <a:rPr lang="en-US" sz="2400" b="1" dirty="0" smtClean="0"/>
              <a:t>perfectly </a:t>
            </a:r>
            <a:r>
              <a:rPr lang="en-US" sz="2400" b="1" dirty="0"/>
              <a:t>inelastic demand  </a:t>
            </a:r>
            <a:r>
              <a:rPr lang="en-US" sz="2400" dirty="0"/>
              <a:t>Demand in which quantity demanded does not respond at all to a change in price</a:t>
            </a:r>
            <a:r>
              <a:rPr lang="en-US" sz="2400" dirty="0" smtClean="0"/>
              <a:t>.</a:t>
            </a:r>
          </a:p>
          <a:p>
            <a:pPr lvl="0"/>
            <a:r>
              <a:rPr lang="en-US" sz="2400" b="1" dirty="0" smtClean="0">
                <a:solidFill>
                  <a:prstClr val="black"/>
                </a:solidFill>
              </a:rPr>
              <a:t>perfectly </a:t>
            </a:r>
            <a:r>
              <a:rPr lang="en-US" sz="2400" b="1" dirty="0">
                <a:solidFill>
                  <a:prstClr val="black"/>
                </a:solidFill>
              </a:rPr>
              <a:t>elastic demand  </a:t>
            </a:r>
            <a:r>
              <a:rPr lang="en-US" sz="2400" dirty="0">
                <a:solidFill>
                  <a:prstClr val="black"/>
                </a:solidFill>
              </a:rPr>
              <a:t>Demand in which quantity drops to zero at the slightest increase in price</a:t>
            </a:r>
            <a:r>
              <a:rPr lang="en-US" sz="2400" dirty="0" smtClean="0">
                <a:solidFill>
                  <a:prstClr val="black"/>
                </a:solidFill>
              </a:rPr>
              <a:t>.</a:t>
            </a:r>
            <a:endParaRPr lang="en-US" dirty="0"/>
          </a:p>
        </p:txBody>
      </p:sp>
    </p:spTree>
    <p:extLst>
      <p:ext uri="{BB962C8B-B14F-4D97-AF65-F5344CB8AC3E}">
        <p14:creationId xmlns:p14="http://schemas.microsoft.com/office/powerpoint/2010/main" val="3235574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97280"/>
          </a:xfrm>
        </p:spPr>
        <p:txBody>
          <a:bodyPr/>
          <a:lstStyle/>
          <a:p>
            <a:pPr lvl="0">
              <a:spcBef>
                <a:spcPct val="10000"/>
              </a:spcBef>
              <a:spcAft>
                <a:spcPct val="10000"/>
              </a:spcAft>
              <a:defRPr/>
            </a:pPr>
            <a:r>
              <a:rPr lang="en-US" dirty="0" smtClean="0"/>
              <a:t>Types of Elasticity </a:t>
            </a:r>
            <a:r>
              <a:rPr lang="en-US" sz="2000" i="1" kern="0" dirty="0" smtClean="0">
                <a:solidFill>
                  <a:prstClr val="white"/>
                </a:solidFill>
              </a:rPr>
              <a:t>(2 </a:t>
            </a:r>
            <a:r>
              <a:rPr lang="en-US" sz="2000" i="1" kern="0" dirty="0">
                <a:solidFill>
                  <a:prstClr val="white"/>
                </a:solidFill>
              </a:rPr>
              <a:t>of 4</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600201"/>
            <a:ext cx="8153400" cy="1066800"/>
          </a:xfrm>
        </p:spPr>
        <p:txBody>
          <a:bodyPr/>
          <a:lstStyle/>
          <a:p>
            <a:r>
              <a:rPr lang="en-US" sz="2400" dirty="0" smtClean="0"/>
              <a:t>A </a:t>
            </a:r>
            <a:r>
              <a:rPr lang="en-US" sz="2400" dirty="0"/>
              <a:t>good way to remember the difference between the two perfect elasticities </a:t>
            </a:r>
            <a:r>
              <a:rPr lang="en-US" sz="2400" dirty="0" smtClean="0"/>
              <a:t>is:</a:t>
            </a:r>
            <a:endParaRPr lang="en-US" dirty="0"/>
          </a:p>
        </p:txBody>
      </p:sp>
      <p:pic>
        <p:nvPicPr>
          <p:cNvPr id="4" name="Picture 11" descr="Two types of elasticity: Perfectly Elastic and Perfectly Inelast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048000"/>
            <a:ext cx="5038725" cy="12668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92057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609600"/>
          </a:xfrm>
        </p:spPr>
        <p:txBody>
          <a:bodyPr/>
          <a:lstStyle/>
          <a:p>
            <a:r>
              <a:rPr lang="en-US" sz="2000" b="1" dirty="0">
                <a:solidFill>
                  <a:schemeClr val="tx1"/>
                </a:solidFill>
              </a:rPr>
              <a:t>FIGURE 5.2  Perfectly Inelastic and Perfectly Elastic Demand </a:t>
            </a:r>
            <a:r>
              <a:rPr lang="en-US" sz="2000" b="1" dirty="0" smtClean="0">
                <a:solidFill>
                  <a:schemeClr val="tx1"/>
                </a:solidFill>
              </a:rPr>
              <a:t>Curves</a:t>
            </a:r>
            <a:endParaRPr lang="en-US" sz="2000" b="1" dirty="0">
              <a:solidFill>
                <a:schemeClr val="tx1"/>
              </a:solidFill>
            </a:endParaRPr>
          </a:p>
        </p:txBody>
      </p:sp>
      <p:pic>
        <p:nvPicPr>
          <p:cNvPr id="3" name="Picture 2" descr="Two x-y graphs present types of elasticity.&#10;&#10;Graph a. Perfectly inelastic demand&#10;Y-axis (P): Price&#10;X-axis (Q): Quantity of insulin demanded&#10;Line D is drawn vertically on the graph&#10;No numerical values are given on the graph.&#10;&#10;Graph b. Perfectly elastic demand&#10;Y-axis (P): Price&#10;X-axis (Q): Quantity of wheat demanded&#10;Line D is drawn horizontally on the graph&#10;No numerical values are given on the graph.&#10;"/>
          <p:cNvPicPr>
            <a:picLocks noChangeAspect="1"/>
          </p:cNvPicPr>
          <p:nvPr/>
        </p:nvPicPr>
        <p:blipFill>
          <a:blip r:embed="rId3"/>
          <a:stretch>
            <a:fillRect/>
          </a:stretch>
        </p:blipFill>
        <p:spPr>
          <a:xfrm>
            <a:off x="609600" y="914399"/>
            <a:ext cx="7086600" cy="3613697"/>
          </a:xfrm>
          <a:prstGeom prst="rect">
            <a:avLst/>
          </a:prstGeom>
        </p:spPr>
      </p:pic>
      <p:sp>
        <p:nvSpPr>
          <p:cNvPr id="4" name="Text Placeholder 3"/>
          <p:cNvSpPr>
            <a:spLocks noGrp="1"/>
          </p:cNvSpPr>
          <p:nvPr>
            <p:ph type="body" sz="quarter" idx="4294967295"/>
          </p:nvPr>
        </p:nvSpPr>
        <p:spPr>
          <a:xfrm>
            <a:off x="457200" y="4724400"/>
            <a:ext cx="8305800" cy="1752600"/>
          </a:xfrm>
        </p:spPr>
        <p:txBody>
          <a:bodyPr/>
          <a:lstStyle/>
          <a:p>
            <a:pPr>
              <a:lnSpc>
                <a:spcPct val="105000"/>
              </a:lnSpc>
              <a:spcAft>
                <a:spcPct val="0"/>
              </a:spcAft>
            </a:pPr>
            <a:r>
              <a:rPr lang="en-US" sz="1600" dirty="0" smtClean="0">
                <a:sym typeface="Wingdings 3" panose="05040102010807070707" pitchFamily="18" charset="2"/>
              </a:rPr>
              <a:t>Panel (a) shows </a:t>
            </a:r>
            <a:r>
              <a:rPr lang="en-US" sz="1600" dirty="0">
                <a:sym typeface="Wingdings 3" panose="05040102010807070707" pitchFamily="18" charset="2"/>
              </a:rPr>
              <a:t>a perfectly inelastic demand curve for insulin. Price elasticity of demand is zero. Quantity demanded is fixed; it does not change at all when price changes.</a:t>
            </a:r>
          </a:p>
          <a:p>
            <a:pPr>
              <a:lnSpc>
                <a:spcPct val="105000"/>
              </a:lnSpc>
              <a:spcAft>
                <a:spcPct val="0"/>
              </a:spcAft>
            </a:pPr>
            <a:r>
              <a:rPr lang="en-US" sz="1600" dirty="0">
                <a:sym typeface="Wingdings 3" panose="05040102010807070707" pitchFamily="18" charset="2"/>
              </a:rPr>
              <a:t>Panel (b) shows a perfectly elastic demand curve facing a wheat farmer. A tiny price increase drives the quantity demanded to zero. In essence, perfectly elastic demand implies that individual producers can sell all they want at the going market price but cannot charge a higher price. </a:t>
            </a:r>
            <a:endParaRPr lang="en-US" sz="1600" dirty="0"/>
          </a:p>
        </p:txBody>
      </p:sp>
    </p:spTree>
    <p:extLst>
      <p:ext uri="{BB962C8B-B14F-4D97-AF65-F5344CB8AC3E}">
        <p14:creationId xmlns:p14="http://schemas.microsoft.com/office/powerpoint/2010/main" val="2571917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
            <a:ext cx="8229600" cy="1097280"/>
          </a:xfrm>
        </p:spPr>
        <p:txBody>
          <a:bodyPr/>
          <a:lstStyle/>
          <a:p>
            <a:pPr lvl="0">
              <a:spcBef>
                <a:spcPct val="10000"/>
              </a:spcBef>
              <a:spcAft>
                <a:spcPct val="10000"/>
              </a:spcAft>
              <a:defRPr/>
            </a:pPr>
            <a:r>
              <a:rPr lang="en-US" dirty="0" smtClean="0"/>
              <a:t>Types of Elasticity </a:t>
            </a:r>
            <a:r>
              <a:rPr lang="en-US" sz="2000" i="1" kern="0" dirty="0" smtClean="0">
                <a:solidFill>
                  <a:prstClr val="white"/>
                </a:solidFill>
              </a:rPr>
              <a:t>(3 </a:t>
            </a:r>
            <a:r>
              <a:rPr lang="en-US" sz="2000" i="1" kern="0" dirty="0">
                <a:solidFill>
                  <a:prstClr val="white"/>
                </a:solidFill>
              </a:rPr>
              <a:t>of 4</a:t>
            </a:r>
            <a:r>
              <a:rPr lang="en-US" sz="2000" i="1" kern="0" dirty="0" smtClean="0">
                <a:solidFill>
                  <a:prstClr val="white"/>
                </a:solidFill>
              </a:rPr>
              <a:t>)</a:t>
            </a:r>
            <a:endParaRPr lang="en-US" dirty="0"/>
          </a:p>
        </p:txBody>
      </p:sp>
      <p:sp>
        <p:nvSpPr>
          <p:cNvPr id="3" name="Content Placeholder 2"/>
          <p:cNvSpPr>
            <a:spLocks noGrp="1"/>
          </p:cNvSpPr>
          <p:nvPr>
            <p:ph idx="1"/>
          </p:nvPr>
        </p:nvSpPr>
        <p:spPr/>
        <p:txBody>
          <a:bodyPr/>
          <a:lstStyle/>
          <a:p>
            <a:r>
              <a:rPr lang="en-US" sz="2400" b="1" dirty="0" smtClean="0"/>
              <a:t>elastic </a:t>
            </a:r>
            <a:r>
              <a:rPr lang="en-US" sz="2400" b="1" dirty="0"/>
              <a:t>demand  </a:t>
            </a:r>
            <a:r>
              <a:rPr lang="en-US" sz="2400" dirty="0"/>
              <a:t>A demand relationship in which the percentage change in quantity demanded is larger than the percentage change in price in absolute value (a demand elasticity with an absolute value greater than 1). </a:t>
            </a:r>
          </a:p>
          <a:p>
            <a:r>
              <a:rPr lang="en-US" sz="2400" b="1" dirty="0" smtClean="0"/>
              <a:t>inelastic </a:t>
            </a:r>
            <a:r>
              <a:rPr lang="en-US" sz="2400" b="1" dirty="0"/>
              <a:t>demand  </a:t>
            </a:r>
            <a:r>
              <a:rPr lang="en-US" sz="2400" dirty="0"/>
              <a:t>Demand that responds somewhat, but not a great deal, to changes in price. Inelastic demand always has a numerical value between </a:t>
            </a:r>
            <a:r>
              <a:rPr lang="en-US" sz="2400" dirty="0" smtClean="0"/>
              <a:t>0 and </a:t>
            </a:r>
            <a:r>
              <a:rPr lang="en-US" sz="2400" dirty="0"/>
              <a:t>1</a:t>
            </a:r>
            <a:r>
              <a:rPr lang="en-US" sz="2400" dirty="0" smtClean="0"/>
              <a:t>.</a:t>
            </a:r>
            <a:endParaRPr lang="en-US" dirty="0"/>
          </a:p>
        </p:txBody>
      </p:sp>
    </p:spTree>
    <p:extLst>
      <p:ext uri="{BB962C8B-B14F-4D97-AF65-F5344CB8AC3E}">
        <p14:creationId xmlns:p14="http://schemas.microsoft.com/office/powerpoint/2010/main" val="40932793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pPr lvl="0">
              <a:spcBef>
                <a:spcPct val="10000"/>
              </a:spcBef>
              <a:spcAft>
                <a:spcPct val="10000"/>
              </a:spcAft>
              <a:defRPr/>
            </a:pPr>
            <a:r>
              <a:rPr lang="en-US" dirty="0" smtClean="0"/>
              <a:t>Types of Elasticity </a:t>
            </a:r>
            <a:r>
              <a:rPr lang="en-US" sz="2000" i="1" kern="0" dirty="0" smtClean="0">
                <a:solidFill>
                  <a:prstClr val="white"/>
                </a:solidFill>
              </a:rPr>
              <a:t>(4 </a:t>
            </a:r>
            <a:r>
              <a:rPr lang="en-US" sz="2000" i="1" kern="0" dirty="0">
                <a:solidFill>
                  <a:prstClr val="white"/>
                </a:solidFill>
              </a:rPr>
              <a:t>of 4</a:t>
            </a:r>
            <a:r>
              <a:rPr lang="en-US" sz="2000" i="1" kern="0" dirty="0" smtClean="0">
                <a:solidFill>
                  <a:prstClr val="white"/>
                </a:solidFill>
              </a:rPr>
              <a:t>)</a:t>
            </a:r>
            <a:endParaRPr lang="en-US" dirty="0"/>
          </a:p>
        </p:txBody>
      </p:sp>
      <p:sp>
        <p:nvSpPr>
          <p:cNvPr id="3" name="Content Placeholder 2"/>
          <p:cNvSpPr>
            <a:spLocks noGrp="1"/>
          </p:cNvSpPr>
          <p:nvPr>
            <p:ph idx="1"/>
          </p:nvPr>
        </p:nvSpPr>
        <p:spPr/>
        <p:txBody>
          <a:bodyPr/>
          <a:lstStyle/>
          <a:p>
            <a:pPr>
              <a:spcBef>
                <a:spcPct val="0"/>
              </a:spcBef>
              <a:spcAft>
                <a:spcPct val="0"/>
              </a:spcAft>
            </a:pPr>
            <a:r>
              <a:rPr lang="en-US" sz="2400" b="1" dirty="0" smtClean="0"/>
              <a:t>unitary </a:t>
            </a:r>
            <a:r>
              <a:rPr lang="en-US" sz="2400" b="1" dirty="0"/>
              <a:t>elasticity  </a:t>
            </a:r>
            <a:r>
              <a:rPr lang="en-US" sz="2400" dirty="0"/>
              <a:t>A demand relationship in which the percentage change in quantity of a product demanded is the same as the percentage change in price in absolute value (a demand </a:t>
            </a:r>
            <a:r>
              <a:rPr lang="en-US" sz="2400" dirty="0" smtClean="0"/>
              <a:t>elasticity with an absolute value of </a:t>
            </a:r>
            <a:r>
              <a:rPr lang="en-US" sz="2400" dirty="0"/>
              <a:t>1).</a:t>
            </a:r>
          </a:p>
          <a:p>
            <a:r>
              <a:rPr lang="en-US" sz="2400" dirty="0" smtClean="0"/>
              <a:t>Because it </a:t>
            </a:r>
            <a:r>
              <a:rPr lang="en-US" sz="2400" dirty="0"/>
              <a:t>is generally understood that demand elasticities are negative (demand curves have a negative slope), they are often reported and discussed without the negative sign</a:t>
            </a:r>
            <a:r>
              <a:rPr lang="en-US" sz="2400" dirty="0" smtClean="0"/>
              <a:t>.</a:t>
            </a:r>
            <a:endParaRPr lang="en-US" sz="2400" dirty="0"/>
          </a:p>
        </p:txBody>
      </p:sp>
    </p:spTree>
    <p:extLst>
      <p:ext uri="{BB962C8B-B14F-4D97-AF65-F5344CB8AC3E}">
        <p14:creationId xmlns:p14="http://schemas.microsoft.com/office/powerpoint/2010/main" val="789730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kern="0" dirty="0"/>
              <a:t>Calculating </a:t>
            </a:r>
            <a:r>
              <a:rPr lang="en-US" kern="0" dirty="0" err="1" smtClean="0"/>
              <a:t>Elasticities</a:t>
            </a:r>
            <a:r>
              <a:rPr lang="en-US" kern="0" dirty="0" smtClean="0"/>
              <a:t> </a:t>
            </a:r>
            <a:r>
              <a:rPr lang="en-US" sz="2000" i="1" kern="0" dirty="0">
                <a:solidFill>
                  <a:prstClr val="white"/>
                </a:solidFill>
              </a:rPr>
              <a:t>(1 of 2</a:t>
            </a:r>
            <a:r>
              <a:rPr lang="en-US" sz="2000" i="1" kern="0" dirty="0" smtClean="0">
                <a:solidFill>
                  <a:prstClr val="white"/>
                </a:solidFill>
              </a:rPr>
              <a:t>)</a:t>
            </a:r>
            <a:endParaRPr lang="en-US" dirty="0"/>
          </a:p>
        </p:txBody>
      </p:sp>
      <p:sp>
        <p:nvSpPr>
          <p:cNvPr id="4" name="Rectangle 4"/>
          <p:cNvSpPr txBox="1">
            <a:spLocks noGrp="1" noChangeArrowheads="1"/>
          </p:cNvSpPr>
          <p:nvPr>
            <p:ph idx="1"/>
          </p:nvPr>
        </p:nvSpPr>
        <p:spPr bwMode="auto">
          <a:xfrm>
            <a:off x="457200" y="1600201"/>
            <a:ext cx="8153400" cy="1447800"/>
          </a:xfrm>
          <a:prstGeom prst="rect">
            <a:avLst/>
          </a:prstGeom>
          <a:noFill/>
          <a:ln>
            <a:miter lim="800000"/>
            <a:headEnd/>
            <a:tailEnd/>
          </a:ln>
        </p:spPr>
        <p:txBody>
          <a:bodyPr/>
          <a:lstStyle/>
          <a:p>
            <a:pPr marL="0" indent="0">
              <a:buNone/>
              <a:defRPr/>
            </a:pPr>
            <a:r>
              <a:rPr lang="en-US" sz="2400" b="1" kern="0" dirty="0" smtClean="0">
                <a:latin typeface="+mn-lt"/>
              </a:rPr>
              <a:t>Calculating Percentage Changes</a:t>
            </a:r>
          </a:p>
          <a:p>
            <a:pPr marL="457200" indent="-457200">
              <a:defRPr/>
            </a:pPr>
            <a:r>
              <a:rPr lang="en-US" sz="2400" dirty="0" smtClean="0"/>
              <a:t>Here is how we calculate </a:t>
            </a:r>
            <a:r>
              <a:rPr lang="en-US" sz="2400" dirty="0"/>
              <a:t>percentage change in quantity demanded using the initial value as the </a:t>
            </a:r>
            <a:r>
              <a:rPr lang="en-US" sz="2400" dirty="0" smtClean="0"/>
              <a:t>base:</a:t>
            </a:r>
          </a:p>
          <a:p>
            <a:pPr marL="0" indent="0">
              <a:buNone/>
              <a:defRPr/>
            </a:pPr>
            <a:endParaRPr lang="en-US" sz="2400" dirty="0" smtClean="0"/>
          </a:p>
        </p:txBody>
      </p:sp>
      <p:graphicFrame>
        <p:nvGraphicFramePr>
          <p:cNvPr id="3" name="Object 2" descr="% change in quantity demanded equals the fraction change in quantity demanded over Q1 (end fraction) times 100% "/>
          <p:cNvGraphicFramePr>
            <a:graphicFrameLocks noChangeAspect="1"/>
          </p:cNvGraphicFramePr>
          <p:nvPr>
            <p:extLst>
              <p:ext uri="{D42A27DB-BD31-4B8C-83A1-F6EECF244321}">
                <p14:modId xmlns:p14="http://schemas.microsoft.com/office/powerpoint/2010/main" val="1918304535"/>
              </p:ext>
            </p:extLst>
          </p:nvPr>
        </p:nvGraphicFramePr>
        <p:xfrm>
          <a:off x="228600" y="3281363"/>
          <a:ext cx="8689975" cy="674687"/>
        </p:xfrm>
        <a:graphic>
          <a:graphicData uri="http://schemas.openxmlformats.org/presentationml/2006/ole">
            <mc:AlternateContent xmlns:mc="http://schemas.openxmlformats.org/markup-compatibility/2006">
              <mc:Choice xmlns:v="urn:schemas-microsoft-com:vml" Requires="v">
                <p:oleObj spid="_x0000_s3243" name="Equation" r:id="rId4" imgW="4254480" imgH="431640" progId="Equation.DSMT4">
                  <p:embed/>
                </p:oleObj>
              </mc:Choice>
              <mc:Fallback>
                <p:oleObj name="Equation" r:id="rId4" imgW="4254480" imgH="431640" progId="Equation.DSMT4">
                  <p:embed/>
                  <p:pic>
                    <p:nvPicPr>
                      <p:cNvPr id="0" name=""/>
                      <p:cNvPicPr/>
                      <p:nvPr/>
                    </p:nvPicPr>
                    <p:blipFill>
                      <a:blip r:embed="rId5"/>
                      <a:stretch>
                        <a:fillRect/>
                      </a:stretch>
                    </p:blipFill>
                    <p:spPr>
                      <a:xfrm>
                        <a:off x="228600" y="3281363"/>
                        <a:ext cx="8689975" cy="674687"/>
                      </a:xfrm>
                      <a:prstGeom prst="rect">
                        <a:avLst/>
                      </a:prstGeom>
                    </p:spPr>
                  </p:pic>
                </p:oleObj>
              </mc:Fallback>
            </mc:AlternateContent>
          </a:graphicData>
        </a:graphic>
      </p:graphicFrame>
      <p:graphicFrame>
        <p:nvGraphicFramePr>
          <p:cNvPr id="5" name="Object 4" descr="equals the fraction Q2 minus Q1 over Q"/>
          <p:cNvGraphicFramePr>
            <a:graphicFrameLocks noChangeAspect="1"/>
          </p:cNvGraphicFramePr>
          <p:nvPr>
            <p:extLst>
              <p:ext uri="{D42A27DB-BD31-4B8C-83A1-F6EECF244321}">
                <p14:modId xmlns:p14="http://schemas.microsoft.com/office/powerpoint/2010/main" val="3981514663"/>
              </p:ext>
            </p:extLst>
          </p:nvPr>
        </p:nvGraphicFramePr>
        <p:xfrm>
          <a:off x="4168775" y="4664075"/>
          <a:ext cx="2633663" cy="1035050"/>
        </p:xfrm>
        <a:graphic>
          <a:graphicData uri="http://schemas.openxmlformats.org/presentationml/2006/ole">
            <mc:AlternateContent xmlns:mc="http://schemas.openxmlformats.org/markup-compatibility/2006">
              <mc:Choice xmlns:v="urn:schemas-microsoft-com:vml" Requires="v">
                <p:oleObj spid="_x0000_s3244" name="Equation" r:id="rId6" imgW="609480" imgH="419040" progId="Equation.DSMT4">
                  <p:embed/>
                </p:oleObj>
              </mc:Choice>
              <mc:Fallback>
                <p:oleObj name="Equation" r:id="rId6" imgW="609480" imgH="419040" progId="Equation.DSMT4">
                  <p:embed/>
                  <p:pic>
                    <p:nvPicPr>
                      <p:cNvPr id="0" name=""/>
                      <p:cNvPicPr/>
                      <p:nvPr/>
                    </p:nvPicPr>
                    <p:blipFill>
                      <a:blip r:embed="rId7"/>
                      <a:stretch>
                        <a:fillRect/>
                      </a:stretch>
                    </p:blipFill>
                    <p:spPr>
                      <a:xfrm>
                        <a:off x="4168775" y="4664075"/>
                        <a:ext cx="2633663" cy="1035050"/>
                      </a:xfrm>
                      <a:prstGeom prst="rect">
                        <a:avLst/>
                      </a:prstGeom>
                    </p:spPr>
                  </p:pic>
                </p:oleObj>
              </mc:Fallback>
            </mc:AlternateContent>
          </a:graphicData>
        </a:graphic>
      </p:graphicFrame>
    </p:spTree>
    <p:extLst>
      <p:ext uri="{BB962C8B-B14F-4D97-AF65-F5344CB8AC3E}">
        <p14:creationId xmlns:p14="http://schemas.microsoft.com/office/powerpoint/2010/main" val="4176609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
            <a:ext cx="8229600" cy="1097280"/>
          </a:xfrm>
        </p:spPr>
        <p:txBody>
          <a:bodyPr/>
          <a:lstStyle/>
          <a:p>
            <a:r>
              <a:rPr lang="en-US" kern="0" dirty="0"/>
              <a:t>Calculating </a:t>
            </a:r>
            <a:r>
              <a:rPr lang="en-US" kern="0" dirty="0" err="1" smtClean="0"/>
              <a:t>Elasticities</a:t>
            </a:r>
            <a:r>
              <a:rPr lang="en-US" kern="0" dirty="0" smtClean="0"/>
              <a:t> </a:t>
            </a:r>
            <a:r>
              <a:rPr lang="en-US" sz="2000" i="1" kern="0" dirty="0" smtClean="0">
                <a:solidFill>
                  <a:prstClr val="white"/>
                </a:solidFill>
              </a:rPr>
              <a:t>(2 </a:t>
            </a:r>
            <a:r>
              <a:rPr lang="en-US" sz="2000" i="1" kern="0" dirty="0">
                <a:solidFill>
                  <a:prstClr val="white"/>
                </a:solidFill>
              </a:rPr>
              <a:t>of 2</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600201"/>
            <a:ext cx="8229600" cy="1524000"/>
          </a:xfrm>
        </p:spPr>
        <p:txBody>
          <a:bodyPr/>
          <a:lstStyle/>
          <a:p>
            <a:pPr marL="285750" indent="-285750">
              <a:spcAft>
                <a:spcPct val="0"/>
              </a:spcAft>
            </a:pPr>
            <a:r>
              <a:rPr lang="en-US" sz="2400" dirty="0" smtClean="0"/>
              <a:t>We can calculate the percentage change in price in a similar way. </a:t>
            </a:r>
          </a:p>
          <a:p>
            <a:pPr marL="285750" indent="-285750">
              <a:spcAft>
                <a:spcPct val="0"/>
              </a:spcAft>
            </a:pPr>
            <a:r>
              <a:rPr lang="en-US" sz="2400" dirty="0"/>
              <a:t>By using </a:t>
            </a:r>
            <a:r>
              <a:rPr lang="en-US" sz="2400" i="1" dirty="0"/>
              <a:t>P</a:t>
            </a:r>
            <a:r>
              <a:rPr lang="en-US" sz="2400" baseline="-25000" dirty="0"/>
              <a:t>1</a:t>
            </a:r>
            <a:r>
              <a:rPr lang="en-US" sz="2400" dirty="0"/>
              <a:t> as the base, </a:t>
            </a:r>
            <a:r>
              <a:rPr lang="en-US" sz="2400" dirty="0" smtClean="0"/>
              <a:t>the </a:t>
            </a:r>
            <a:r>
              <a:rPr lang="en-US" sz="2400" dirty="0"/>
              <a:t>percentage of change in </a:t>
            </a:r>
            <a:r>
              <a:rPr lang="en-US" sz="2400" i="1" dirty="0"/>
              <a:t>P</a:t>
            </a:r>
            <a:r>
              <a:rPr lang="en-US" sz="2400" dirty="0"/>
              <a:t> </a:t>
            </a:r>
            <a:r>
              <a:rPr lang="en-US" sz="2400" dirty="0" smtClean="0"/>
              <a:t>is:</a:t>
            </a:r>
            <a:endParaRPr lang="en-US" sz="2400" dirty="0"/>
          </a:p>
          <a:p>
            <a:pPr marL="0" indent="0">
              <a:buNone/>
            </a:pPr>
            <a:endParaRPr lang="en-US" sz="2400" i="1" dirty="0" smtClean="0">
              <a:latin typeface="Cambria Math"/>
            </a:endParaRPr>
          </a:p>
          <a:p>
            <a:pPr marL="0" indent="0">
              <a:buNone/>
            </a:pPr>
            <a:r>
              <a:rPr lang="en-US" sz="2600" dirty="0" smtClean="0"/>
              <a:t>				</a:t>
            </a:r>
            <a:endParaRPr lang="en-US" sz="2600" dirty="0"/>
          </a:p>
        </p:txBody>
      </p:sp>
      <p:graphicFrame>
        <p:nvGraphicFramePr>
          <p:cNvPr id="6" name="Object 5" descr="Equation: % change in price equals the fraction change in price over P1 (end fraction) times 100%"/>
          <p:cNvGraphicFramePr>
            <a:graphicFrameLocks noChangeAspect="1"/>
          </p:cNvGraphicFramePr>
          <p:nvPr>
            <p:extLst>
              <p:ext uri="{D42A27DB-BD31-4B8C-83A1-F6EECF244321}">
                <p14:modId xmlns:p14="http://schemas.microsoft.com/office/powerpoint/2010/main" val="3176675129"/>
              </p:ext>
            </p:extLst>
          </p:nvPr>
        </p:nvGraphicFramePr>
        <p:xfrm>
          <a:off x="730250" y="3200400"/>
          <a:ext cx="6694488" cy="990600"/>
        </p:xfrm>
        <a:graphic>
          <a:graphicData uri="http://schemas.openxmlformats.org/presentationml/2006/ole">
            <mc:AlternateContent xmlns:mc="http://schemas.openxmlformats.org/markup-compatibility/2006">
              <mc:Choice xmlns:v="urn:schemas-microsoft-com:vml" Requires="v">
                <p:oleObj spid="_x0000_s4264" name="Equation" r:id="rId4" imgW="2577960" imgH="431640" progId="Equation.DSMT4">
                  <p:embed/>
                </p:oleObj>
              </mc:Choice>
              <mc:Fallback>
                <p:oleObj name="Equation" r:id="rId4" imgW="2577960" imgH="431640" progId="Equation.DSMT4">
                  <p:embed/>
                  <p:pic>
                    <p:nvPicPr>
                      <p:cNvPr id="0" name=""/>
                      <p:cNvPicPr/>
                      <p:nvPr/>
                    </p:nvPicPr>
                    <p:blipFill>
                      <a:blip r:embed="rId5"/>
                      <a:stretch>
                        <a:fillRect/>
                      </a:stretch>
                    </p:blipFill>
                    <p:spPr>
                      <a:xfrm>
                        <a:off x="730250" y="3200400"/>
                        <a:ext cx="6694488" cy="990600"/>
                      </a:xfrm>
                      <a:prstGeom prst="rect">
                        <a:avLst/>
                      </a:prstGeom>
                    </p:spPr>
                  </p:pic>
                </p:oleObj>
              </mc:Fallback>
            </mc:AlternateContent>
          </a:graphicData>
        </a:graphic>
      </p:graphicFrame>
      <p:graphicFrame>
        <p:nvGraphicFramePr>
          <p:cNvPr id="8" name="Object 7" descr="equals the fraction P2 minus P1 over P1 (end fraction) times 100%"/>
          <p:cNvGraphicFramePr>
            <a:graphicFrameLocks noChangeAspect="1"/>
          </p:cNvGraphicFramePr>
          <p:nvPr>
            <p:extLst>
              <p:ext uri="{D42A27DB-BD31-4B8C-83A1-F6EECF244321}">
                <p14:modId xmlns:p14="http://schemas.microsoft.com/office/powerpoint/2010/main" val="3941653758"/>
              </p:ext>
            </p:extLst>
          </p:nvPr>
        </p:nvGraphicFramePr>
        <p:xfrm>
          <a:off x="3632200" y="4495800"/>
          <a:ext cx="2809875" cy="877888"/>
        </p:xfrm>
        <a:graphic>
          <a:graphicData uri="http://schemas.openxmlformats.org/presentationml/2006/ole">
            <mc:AlternateContent xmlns:mc="http://schemas.openxmlformats.org/markup-compatibility/2006">
              <mc:Choice xmlns:v="urn:schemas-microsoft-com:vml" Requires="v">
                <p:oleObj spid="_x0000_s4265" name="Equation" r:id="rId6" imgW="1041120" imgH="431640" progId="Equation.DSMT4">
                  <p:embed/>
                </p:oleObj>
              </mc:Choice>
              <mc:Fallback>
                <p:oleObj name="Equation" r:id="rId6" imgW="1041120" imgH="431640" progId="Equation.DSMT4">
                  <p:embed/>
                  <p:pic>
                    <p:nvPicPr>
                      <p:cNvPr id="0" name=""/>
                      <p:cNvPicPr/>
                      <p:nvPr/>
                    </p:nvPicPr>
                    <p:blipFill>
                      <a:blip r:embed="rId7"/>
                      <a:stretch>
                        <a:fillRect/>
                      </a:stretch>
                    </p:blipFill>
                    <p:spPr>
                      <a:xfrm>
                        <a:off x="3632200" y="4495800"/>
                        <a:ext cx="2809875" cy="877888"/>
                      </a:xfrm>
                      <a:prstGeom prst="rect">
                        <a:avLst/>
                      </a:prstGeom>
                    </p:spPr>
                  </p:pic>
                </p:oleObj>
              </mc:Fallback>
            </mc:AlternateContent>
          </a:graphicData>
        </a:graphic>
      </p:graphicFrame>
    </p:spTree>
    <p:extLst>
      <p:ext uri="{BB962C8B-B14F-4D97-AF65-F5344CB8AC3E}">
        <p14:creationId xmlns:p14="http://schemas.microsoft.com/office/powerpoint/2010/main" val="1189460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t>Elasticity Is a Ratio of </a:t>
            </a:r>
            <a:r>
              <a:rPr lang="en-US" kern="0" dirty="0" smtClean="0"/>
              <a:t>Percentages</a:t>
            </a:r>
            <a:endParaRPr lang="en-US" dirty="0"/>
          </a:p>
        </p:txBody>
      </p:sp>
      <p:sp>
        <p:nvSpPr>
          <p:cNvPr id="3" name="Content Placeholder 2"/>
          <p:cNvSpPr>
            <a:spLocks noGrp="1"/>
          </p:cNvSpPr>
          <p:nvPr>
            <p:ph idx="1"/>
          </p:nvPr>
        </p:nvSpPr>
        <p:spPr>
          <a:xfrm>
            <a:off x="457200" y="1600201"/>
            <a:ext cx="7543800" cy="533400"/>
          </a:xfrm>
        </p:spPr>
        <p:txBody>
          <a:bodyPr/>
          <a:lstStyle/>
          <a:p>
            <a:r>
              <a:rPr lang="en-US" sz="2400" dirty="0" smtClean="0"/>
              <a:t>Recall </a:t>
            </a:r>
            <a:r>
              <a:rPr lang="en-US" sz="2400" dirty="0"/>
              <a:t>the formal definition of elasticity</a:t>
            </a:r>
            <a:r>
              <a:rPr lang="en-US" sz="2400" dirty="0" smtClean="0"/>
              <a:t>:</a:t>
            </a:r>
          </a:p>
        </p:txBody>
      </p:sp>
      <p:graphicFrame>
        <p:nvGraphicFramePr>
          <p:cNvPr id="4" name="Object 3" descr="price elasticity of demand equals the fraction % change in quantity demanded over % change in price (end fraction) times 100%"/>
          <p:cNvGraphicFramePr>
            <a:graphicFrameLocks noChangeAspect="1"/>
          </p:cNvGraphicFramePr>
          <p:nvPr>
            <p:extLst>
              <p:ext uri="{D42A27DB-BD31-4B8C-83A1-F6EECF244321}">
                <p14:modId xmlns:p14="http://schemas.microsoft.com/office/powerpoint/2010/main" val="940218697"/>
              </p:ext>
            </p:extLst>
          </p:nvPr>
        </p:nvGraphicFramePr>
        <p:xfrm>
          <a:off x="366713" y="2881313"/>
          <a:ext cx="8256587" cy="1001712"/>
        </p:xfrm>
        <a:graphic>
          <a:graphicData uri="http://schemas.openxmlformats.org/presentationml/2006/ole">
            <mc:AlternateContent xmlns:mc="http://schemas.openxmlformats.org/markup-compatibility/2006">
              <mc:Choice xmlns:v="urn:schemas-microsoft-com:vml" Requires="v">
                <p:oleObj spid="_x0000_s5204" name="Equation" r:id="rId4" imgW="4089240" imgH="431640" progId="Equation.DSMT4">
                  <p:embed/>
                </p:oleObj>
              </mc:Choice>
              <mc:Fallback>
                <p:oleObj name="Equation" r:id="rId4" imgW="4089240" imgH="431640" progId="Equation.DSMT4">
                  <p:embed/>
                  <p:pic>
                    <p:nvPicPr>
                      <p:cNvPr id="0" name=""/>
                      <p:cNvPicPr/>
                      <p:nvPr/>
                    </p:nvPicPr>
                    <p:blipFill>
                      <a:blip r:embed="rId5"/>
                      <a:stretch>
                        <a:fillRect/>
                      </a:stretch>
                    </p:blipFill>
                    <p:spPr>
                      <a:xfrm>
                        <a:off x="366713" y="2881313"/>
                        <a:ext cx="8256587" cy="1001712"/>
                      </a:xfrm>
                      <a:prstGeom prst="rect">
                        <a:avLst/>
                      </a:prstGeom>
                    </p:spPr>
                  </p:pic>
                </p:oleObj>
              </mc:Fallback>
            </mc:AlternateContent>
          </a:graphicData>
        </a:graphic>
      </p:graphicFrame>
    </p:spTree>
    <p:extLst>
      <p:ext uri="{BB962C8B-B14F-4D97-AF65-F5344CB8AC3E}">
        <p14:creationId xmlns:p14="http://schemas.microsoft.com/office/powerpoint/2010/main" val="2130997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kern="0" dirty="0"/>
              <a:t>The Midpoint </a:t>
            </a:r>
            <a:r>
              <a:rPr lang="en-US" kern="0" dirty="0" smtClean="0"/>
              <a:t>Formula</a:t>
            </a:r>
            <a:endParaRPr lang="en-US" dirty="0"/>
          </a:p>
        </p:txBody>
      </p:sp>
      <p:sp>
        <p:nvSpPr>
          <p:cNvPr id="3" name="Content Placeholder 2"/>
          <p:cNvSpPr>
            <a:spLocks noGrp="1"/>
          </p:cNvSpPr>
          <p:nvPr>
            <p:ph idx="1"/>
          </p:nvPr>
        </p:nvSpPr>
        <p:spPr>
          <a:xfrm>
            <a:off x="457200" y="1524000"/>
            <a:ext cx="8229600" cy="2057400"/>
          </a:xfrm>
        </p:spPr>
        <p:txBody>
          <a:bodyPr/>
          <a:lstStyle/>
          <a:p>
            <a:r>
              <a:rPr lang="en-US" sz="2400" b="1" dirty="0" smtClean="0"/>
              <a:t>midpoint </a:t>
            </a:r>
            <a:r>
              <a:rPr lang="en-US" sz="2400" b="1" dirty="0"/>
              <a:t>formula  </a:t>
            </a:r>
            <a:r>
              <a:rPr lang="en-US" sz="2400" dirty="0"/>
              <a:t>A more precise way of calculating percentages using the value halfway </a:t>
            </a:r>
            <a:r>
              <a:rPr lang="en-US" sz="2400" dirty="0" smtClean="0"/>
              <a:t>between P</a:t>
            </a:r>
            <a:r>
              <a:rPr lang="en-US" sz="2400" baseline="-25000" dirty="0" smtClean="0"/>
              <a:t>1</a:t>
            </a:r>
            <a:r>
              <a:rPr lang="en-US" sz="2400" dirty="0"/>
              <a:t> </a:t>
            </a:r>
            <a:r>
              <a:rPr lang="en-US" sz="2400" dirty="0" smtClean="0"/>
              <a:t>and P</a:t>
            </a:r>
            <a:r>
              <a:rPr lang="en-US" sz="2400" baseline="-25000" dirty="0" smtClean="0"/>
              <a:t>2</a:t>
            </a:r>
            <a:r>
              <a:rPr lang="en-US" sz="2400" dirty="0" smtClean="0"/>
              <a:t>   for </a:t>
            </a:r>
            <a:r>
              <a:rPr lang="en-US" sz="2400" dirty="0"/>
              <a:t>the base in calculating the percentage change in price and the value halfway </a:t>
            </a:r>
            <a:r>
              <a:rPr lang="en-US" sz="2400" dirty="0" smtClean="0"/>
              <a:t>between Q</a:t>
            </a:r>
            <a:r>
              <a:rPr lang="en-US" sz="2400" baseline="-25000" dirty="0" smtClean="0"/>
              <a:t>1</a:t>
            </a:r>
            <a:r>
              <a:rPr lang="en-US" sz="2400" dirty="0"/>
              <a:t> </a:t>
            </a:r>
            <a:r>
              <a:rPr lang="en-US" sz="2400" dirty="0" smtClean="0"/>
              <a:t>and Q</a:t>
            </a:r>
            <a:r>
              <a:rPr lang="en-US" sz="2400" baseline="-25000" dirty="0" smtClean="0"/>
              <a:t>2</a:t>
            </a:r>
            <a:r>
              <a:rPr lang="en-US" sz="2400" dirty="0" smtClean="0"/>
              <a:t> as </a:t>
            </a:r>
            <a:r>
              <a:rPr lang="en-US" sz="2400" dirty="0"/>
              <a:t>the base for calculating the percentage change in quantity </a:t>
            </a:r>
            <a:r>
              <a:rPr lang="en-US" sz="2400" dirty="0" smtClean="0"/>
              <a:t>demanded.</a:t>
            </a:r>
          </a:p>
          <a:p>
            <a:pPr marL="0" indent="0">
              <a:buNone/>
            </a:pPr>
            <a:endParaRPr lang="en-US" sz="2400" kern="0" dirty="0" smtClean="0">
              <a:solidFill>
                <a:schemeClr val="bg1"/>
              </a:solidFill>
            </a:endParaRPr>
          </a:p>
          <a:p>
            <a:pPr marL="0" indent="0">
              <a:buNone/>
              <a:defRPr/>
            </a:pPr>
            <a:r>
              <a:rPr lang="en-US" sz="2000" dirty="0"/>
              <a:t>				</a:t>
            </a:r>
            <a:endParaRPr lang="en-US" sz="2600" dirty="0"/>
          </a:p>
        </p:txBody>
      </p:sp>
      <p:graphicFrame>
        <p:nvGraphicFramePr>
          <p:cNvPr id="4" name="Object 3" descr="% change in quantity demanded equals the fraction change in quantity demanded over Q1 (end fraction) times 100%"/>
          <p:cNvGraphicFramePr>
            <a:graphicFrameLocks noChangeAspect="1"/>
          </p:cNvGraphicFramePr>
          <p:nvPr>
            <p:extLst>
              <p:ext uri="{D42A27DB-BD31-4B8C-83A1-F6EECF244321}">
                <p14:modId xmlns:p14="http://schemas.microsoft.com/office/powerpoint/2010/main" val="3489130842"/>
              </p:ext>
            </p:extLst>
          </p:nvPr>
        </p:nvGraphicFramePr>
        <p:xfrm>
          <a:off x="630238" y="3810000"/>
          <a:ext cx="7883525" cy="838200"/>
        </p:xfrm>
        <a:graphic>
          <a:graphicData uri="http://schemas.openxmlformats.org/presentationml/2006/ole">
            <mc:AlternateContent xmlns:mc="http://schemas.openxmlformats.org/markup-compatibility/2006">
              <mc:Choice xmlns:v="urn:schemas-microsoft-com:vml" Requires="v">
                <p:oleObj spid="_x0000_s6595" name="Equation" r:id="rId4" imgW="4267080" imgH="431640" progId="Equation.DSMT4">
                  <p:embed/>
                </p:oleObj>
              </mc:Choice>
              <mc:Fallback>
                <p:oleObj name="Equation" r:id="rId4" imgW="4267080" imgH="431640" progId="Equation.DSMT4">
                  <p:embed/>
                  <p:pic>
                    <p:nvPicPr>
                      <p:cNvPr id="0" name=""/>
                      <p:cNvPicPr/>
                      <p:nvPr/>
                    </p:nvPicPr>
                    <p:blipFill>
                      <a:blip r:embed="rId5"/>
                      <a:stretch>
                        <a:fillRect/>
                      </a:stretch>
                    </p:blipFill>
                    <p:spPr>
                      <a:xfrm>
                        <a:off x="630238" y="3810000"/>
                        <a:ext cx="7883525" cy="838200"/>
                      </a:xfrm>
                      <a:prstGeom prst="rect">
                        <a:avLst/>
                      </a:prstGeom>
                    </p:spPr>
                  </p:pic>
                </p:oleObj>
              </mc:Fallback>
            </mc:AlternateContent>
          </a:graphicData>
        </a:graphic>
      </p:graphicFrame>
      <p:graphicFrame>
        <p:nvGraphicFramePr>
          <p:cNvPr id="6" name="Object 5" descr="equals the fraction Q2 minus Q1 over Q1 (end fraction) times 100%"/>
          <p:cNvGraphicFramePr>
            <a:graphicFrameLocks noChangeAspect="1"/>
          </p:cNvGraphicFramePr>
          <p:nvPr>
            <p:extLst>
              <p:ext uri="{D42A27DB-BD31-4B8C-83A1-F6EECF244321}">
                <p14:modId xmlns:p14="http://schemas.microsoft.com/office/powerpoint/2010/main" val="974225714"/>
              </p:ext>
            </p:extLst>
          </p:nvPr>
        </p:nvGraphicFramePr>
        <p:xfrm>
          <a:off x="4148138" y="4800600"/>
          <a:ext cx="2840037" cy="928688"/>
        </p:xfrm>
        <a:graphic>
          <a:graphicData uri="http://schemas.openxmlformats.org/presentationml/2006/ole">
            <mc:AlternateContent xmlns:mc="http://schemas.openxmlformats.org/markup-compatibility/2006">
              <mc:Choice xmlns:v="urn:schemas-microsoft-com:vml" Requires="v">
                <p:oleObj spid="_x0000_s6596" name="Equation" r:id="rId6" imgW="1066680" imgH="431640" progId="Equation.DSMT4">
                  <p:embed/>
                </p:oleObj>
              </mc:Choice>
              <mc:Fallback>
                <p:oleObj name="Equation" r:id="rId6" imgW="1066680" imgH="431640" progId="Equation.DSMT4">
                  <p:embed/>
                  <p:pic>
                    <p:nvPicPr>
                      <p:cNvPr id="0" name=""/>
                      <p:cNvPicPr/>
                      <p:nvPr/>
                    </p:nvPicPr>
                    <p:blipFill>
                      <a:blip r:embed="rId7"/>
                      <a:stretch>
                        <a:fillRect/>
                      </a:stretch>
                    </p:blipFill>
                    <p:spPr>
                      <a:xfrm>
                        <a:off x="4148138" y="4800600"/>
                        <a:ext cx="2840037" cy="928688"/>
                      </a:xfrm>
                      <a:prstGeom prst="rect">
                        <a:avLst/>
                      </a:prstGeom>
                    </p:spPr>
                  </p:pic>
                </p:oleObj>
              </mc:Fallback>
            </mc:AlternateContent>
          </a:graphicData>
        </a:graphic>
      </p:graphicFrame>
    </p:spTree>
    <p:extLst>
      <p:ext uri="{BB962C8B-B14F-4D97-AF65-F5344CB8AC3E}">
        <p14:creationId xmlns:p14="http://schemas.microsoft.com/office/powerpoint/2010/main" val="876885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dirty="0"/>
              <a:t>Point </a:t>
            </a:r>
            <a:r>
              <a:rPr lang="en-US" dirty="0" smtClean="0"/>
              <a:t>Elasticity </a:t>
            </a:r>
            <a:r>
              <a:rPr lang="en-US" sz="2000" i="1" kern="0" dirty="0">
                <a:solidFill>
                  <a:prstClr val="white"/>
                </a:solidFill>
              </a:rPr>
              <a:t>(1 of </a:t>
            </a:r>
            <a:r>
              <a:rPr lang="en-US" sz="2000" i="1" kern="0" dirty="0" smtClean="0">
                <a:solidFill>
                  <a:prstClr val="white"/>
                </a:solidFill>
              </a:rPr>
              <a:t>3)</a:t>
            </a:r>
            <a:endParaRPr lang="en-US" dirty="0"/>
          </a:p>
        </p:txBody>
      </p:sp>
      <p:sp>
        <p:nvSpPr>
          <p:cNvPr id="3" name="Content Placeholder 2"/>
          <p:cNvSpPr>
            <a:spLocks noGrp="1"/>
          </p:cNvSpPr>
          <p:nvPr>
            <p:ph idx="1"/>
          </p:nvPr>
        </p:nvSpPr>
        <p:spPr>
          <a:xfrm>
            <a:off x="457200" y="1600201"/>
            <a:ext cx="8229600" cy="1600200"/>
          </a:xfrm>
        </p:spPr>
        <p:txBody>
          <a:bodyPr/>
          <a:lstStyle/>
          <a:p>
            <a:r>
              <a:rPr lang="en-US" sz="2400" b="1" dirty="0" smtClean="0"/>
              <a:t>point </a:t>
            </a:r>
            <a:r>
              <a:rPr lang="en-US" sz="2400" b="1" dirty="0"/>
              <a:t>elasticity  </a:t>
            </a:r>
            <a:r>
              <a:rPr lang="en-US" sz="2400" dirty="0"/>
              <a:t>A measure of elasticity that uses the slope measurement</a:t>
            </a:r>
            <a:r>
              <a:rPr lang="en-US" sz="2400" dirty="0" smtClean="0"/>
              <a:t>.</a:t>
            </a:r>
          </a:p>
        </p:txBody>
      </p:sp>
    </p:spTree>
    <p:extLst>
      <p:ext uri="{BB962C8B-B14F-4D97-AF65-F5344CB8AC3E}">
        <p14:creationId xmlns:p14="http://schemas.microsoft.com/office/powerpoint/2010/main" val="292318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Point </a:t>
            </a:r>
            <a:r>
              <a:rPr lang="en-US" dirty="0" smtClean="0"/>
              <a:t>Elasticity </a:t>
            </a:r>
            <a:r>
              <a:rPr lang="en-US" sz="2000" i="1" kern="0" dirty="0" smtClean="0">
                <a:solidFill>
                  <a:prstClr val="white"/>
                </a:solidFill>
              </a:rPr>
              <a:t>(2 </a:t>
            </a:r>
            <a:r>
              <a:rPr lang="en-US" sz="2000" i="1" kern="0" dirty="0">
                <a:solidFill>
                  <a:prstClr val="white"/>
                </a:solidFill>
              </a:rPr>
              <a:t>of </a:t>
            </a:r>
            <a:r>
              <a:rPr lang="en-US" sz="2000" i="1" kern="0" dirty="0" smtClean="0">
                <a:solidFill>
                  <a:prstClr val="white"/>
                </a:solidFill>
              </a:rPr>
              <a:t>3)</a:t>
            </a:r>
            <a:endParaRPr lang="en-US" dirty="0"/>
          </a:p>
        </p:txBody>
      </p:sp>
      <p:sp>
        <p:nvSpPr>
          <p:cNvPr id="3" name="Content Placeholder 2"/>
          <p:cNvSpPr>
            <a:spLocks noGrp="1"/>
          </p:cNvSpPr>
          <p:nvPr>
            <p:ph idx="1"/>
          </p:nvPr>
        </p:nvSpPr>
        <p:spPr/>
        <p:txBody>
          <a:bodyPr/>
          <a:lstStyle/>
          <a:p>
            <a:r>
              <a:rPr lang="en-US" sz="2400" dirty="0" smtClean="0"/>
              <a:t>Elasticity is </a:t>
            </a:r>
            <a:r>
              <a:rPr lang="en-US" sz="2400" dirty="0"/>
              <a:t>the percentage change in quantity demanded divided by the percentage change in </a:t>
            </a:r>
            <a:r>
              <a:rPr lang="en-US" sz="2400" dirty="0" smtClean="0"/>
              <a:t>price, i.e.,</a:t>
            </a:r>
          </a:p>
          <a:p>
            <a:pPr marL="0" indent="0">
              <a:buNone/>
            </a:pPr>
            <a:endParaRPr lang="en-US" sz="2400" dirty="0" smtClean="0"/>
          </a:p>
          <a:p>
            <a:pPr marL="0" indent="0">
              <a:buNone/>
            </a:pPr>
            <a:endParaRPr lang="en-US" sz="2000" dirty="0" smtClean="0"/>
          </a:p>
          <a:p>
            <a:pPr marL="0" lvl="1" indent="0">
              <a:spcBef>
                <a:spcPts val="1500"/>
              </a:spcBef>
              <a:buSzPct val="100000"/>
              <a:buFont typeface="Arial" panose="020B0604020202020204" pitchFamily="34" charset="0"/>
              <a:buNone/>
            </a:pPr>
            <a:endParaRPr lang="en-US" dirty="0" smtClean="0"/>
          </a:p>
        </p:txBody>
      </p:sp>
      <p:graphicFrame>
        <p:nvGraphicFramePr>
          <p:cNvPr id="4" name="Object 3" descr="delta Q over Q1 divided by delta P over P1"/>
          <p:cNvGraphicFramePr>
            <a:graphicFrameLocks noChangeAspect="1"/>
          </p:cNvGraphicFramePr>
          <p:nvPr>
            <p:extLst>
              <p:ext uri="{D42A27DB-BD31-4B8C-83A1-F6EECF244321}">
                <p14:modId xmlns:p14="http://schemas.microsoft.com/office/powerpoint/2010/main" val="702486811"/>
              </p:ext>
            </p:extLst>
          </p:nvPr>
        </p:nvGraphicFramePr>
        <p:xfrm>
          <a:off x="4019550" y="2578100"/>
          <a:ext cx="877888" cy="1460500"/>
        </p:xfrm>
        <a:graphic>
          <a:graphicData uri="http://schemas.openxmlformats.org/presentationml/2006/ole">
            <mc:AlternateContent xmlns:mc="http://schemas.openxmlformats.org/markup-compatibility/2006">
              <mc:Choice xmlns:v="urn:schemas-microsoft-com:vml" Requires="v">
                <p:oleObj spid="_x0000_s7261" name="Equation" r:id="rId4" imgW="279360" imgH="888840" progId="Equation.DSMT4">
                  <p:embed/>
                </p:oleObj>
              </mc:Choice>
              <mc:Fallback>
                <p:oleObj name="Equation" r:id="rId4" imgW="279360" imgH="888840" progId="Equation.DSMT4">
                  <p:embed/>
                  <p:pic>
                    <p:nvPicPr>
                      <p:cNvPr id="0" name=""/>
                      <p:cNvPicPr/>
                      <p:nvPr/>
                    </p:nvPicPr>
                    <p:blipFill>
                      <a:blip r:embed="rId5"/>
                      <a:stretch>
                        <a:fillRect/>
                      </a:stretch>
                    </p:blipFill>
                    <p:spPr>
                      <a:xfrm>
                        <a:off x="4019550" y="2578100"/>
                        <a:ext cx="877888" cy="1460500"/>
                      </a:xfrm>
                      <a:prstGeom prst="rect">
                        <a:avLst/>
                      </a:prstGeom>
                    </p:spPr>
                  </p:pic>
                </p:oleObj>
              </mc:Fallback>
            </mc:AlternateContent>
          </a:graphicData>
        </a:graphic>
      </p:graphicFrame>
      <p:graphicFrame>
        <p:nvGraphicFramePr>
          <p:cNvPr id="6" name="Object 5" descr="where delta"/>
          <p:cNvGraphicFramePr>
            <a:graphicFrameLocks noChangeAspect="1"/>
          </p:cNvGraphicFramePr>
          <p:nvPr>
            <p:extLst>
              <p:ext uri="{D42A27DB-BD31-4B8C-83A1-F6EECF244321}">
                <p14:modId xmlns:p14="http://schemas.microsoft.com/office/powerpoint/2010/main" val="1703460611"/>
              </p:ext>
            </p:extLst>
          </p:nvPr>
        </p:nvGraphicFramePr>
        <p:xfrm>
          <a:off x="685800" y="4114800"/>
          <a:ext cx="1828800" cy="381000"/>
        </p:xfrm>
        <a:graphic>
          <a:graphicData uri="http://schemas.openxmlformats.org/presentationml/2006/ole">
            <mc:AlternateContent xmlns:mc="http://schemas.openxmlformats.org/markup-compatibility/2006">
              <mc:Choice xmlns:v="urn:schemas-microsoft-com:vml" Requires="v">
                <p:oleObj spid="_x0000_s7262" name="Equation" r:id="rId6" imgW="583920" imgH="177480" progId="Equation.DSMT4">
                  <p:embed/>
                </p:oleObj>
              </mc:Choice>
              <mc:Fallback>
                <p:oleObj name="Equation" r:id="rId6" imgW="583920" imgH="177480" progId="Equation.DSMT4">
                  <p:embed/>
                  <p:pic>
                    <p:nvPicPr>
                      <p:cNvPr id="0" name=""/>
                      <p:cNvPicPr/>
                      <p:nvPr/>
                    </p:nvPicPr>
                    <p:blipFill>
                      <a:blip r:embed="rId7"/>
                      <a:stretch>
                        <a:fillRect/>
                      </a:stretch>
                    </p:blipFill>
                    <p:spPr>
                      <a:xfrm>
                        <a:off x="685800" y="4114800"/>
                        <a:ext cx="1828800" cy="381000"/>
                      </a:xfrm>
                      <a:prstGeom prst="rect">
                        <a:avLst/>
                      </a:prstGeom>
                    </p:spPr>
                  </p:pic>
                </p:oleObj>
              </mc:Fallback>
            </mc:AlternateContent>
          </a:graphicData>
        </a:graphic>
      </p:graphicFrame>
      <p:sp>
        <p:nvSpPr>
          <p:cNvPr id="5" name="Content Placeholder 4"/>
          <p:cNvSpPr>
            <a:spLocks noGrp="1"/>
          </p:cNvSpPr>
          <p:nvPr>
            <p:ph idx="10"/>
          </p:nvPr>
        </p:nvSpPr>
        <p:spPr>
          <a:xfrm>
            <a:off x="685800" y="4572000"/>
            <a:ext cx="7467600" cy="762000"/>
          </a:xfrm>
        </p:spPr>
        <p:txBody>
          <a:bodyPr/>
          <a:lstStyle/>
          <a:p>
            <a:pPr marL="0" lvl="1" indent="0">
              <a:spcBef>
                <a:spcPts val="1500"/>
              </a:spcBef>
              <a:buSzPct val="100000"/>
              <a:buNone/>
            </a:pPr>
            <a:r>
              <a:rPr lang="en-US" dirty="0"/>
              <a:t>denotes a small change and Q1 and P1 refer to the original price and quantity demanded</a:t>
            </a:r>
            <a:r>
              <a:rPr lang="en-US" dirty="0" smtClean="0"/>
              <a:t>.</a:t>
            </a:r>
            <a:endParaRPr lang="en-US" dirty="0"/>
          </a:p>
        </p:txBody>
      </p:sp>
    </p:spTree>
    <p:extLst>
      <p:ext uri="{BB962C8B-B14F-4D97-AF65-F5344CB8AC3E}">
        <p14:creationId xmlns:p14="http://schemas.microsoft.com/office/powerpoint/2010/main" val="149493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a:spLocks noGrp="1"/>
          </p:cNvSpPr>
          <p:nvPr>
            <p:ph type="title"/>
          </p:nvPr>
        </p:nvSpPr>
        <p:spPr/>
        <p:txBody>
          <a:bodyPr/>
          <a:lstStyle/>
          <a:p>
            <a:r>
              <a:rPr lang="en-US" dirty="0"/>
              <a:t>Point </a:t>
            </a:r>
            <a:r>
              <a:rPr lang="en-US" dirty="0" smtClean="0"/>
              <a:t>Elasticity </a:t>
            </a:r>
            <a:r>
              <a:rPr lang="en-US" sz="2000" i="1" kern="0" dirty="0" smtClean="0">
                <a:solidFill>
                  <a:prstClr val="white"/>
                </a:solidFill>
              </a:rPr>
              <a:t>(3 </a:t>
            </a:r>
            <a:r>
              <a:rPr lang="en-US" sz="2000" i="1" kern="0" dirty="0">
                <a:solidFill>
                  <a:prstClr val="white"/>
                </a:solidFill>
              </a:rPr>
              <a:t>of </a:t>
            </a:r>
            <a:r>
              <a:rPr lang="en-US" sz="2000" i="1" kern="0" dirty="0" smtClean="0">
                <a:solidFill>
                  <a:prstClr val="white"/>
                </a:solidFill>
              </a:rPr>
              <a:t>3)</a:t>
            </a:r>
            <a:endParaRPr lang="en-US" dirty="0"/>
          </a:p>
        </p:txBody>
      </p:sp>
      <p:sp>
        <p:nvSpPr>
          <p:cNvPr id="8" name="Content Placeholder 7"/>
          <p:cNvSpPr>
            <a:spLocks noGrp="1"/>
          </p:cNvSpPr>
          <p:nvPr>
            <p:ph sz="quarter" idx="10"/>
          </p:nvPr>
        </p:nvSpPr>
        <p:spPr>
          <a:xfrm>
            <a:off x="685800" y="1524000"/>
            <a:ext cx="7391400" cy="1447800"/>
          </a:xfrm>
        </p:spPr>
        <p:txBody>
          <a:bodyPr/>
          <a:lstStyle/>
          <a:p>
            <a:r>
              <a:rPr lang="en-US" dirty="0"/>
              <a:t>The formula can be rearranged and written as</a:t>
            </a:r>
            <a:r>
              <a:rPr lang="en-US" dirty="0" smtClean="0"/>
              <a:t>:</a:t>
            </a:r>
          </a:p>
          <a:p>
            <a:r>
              <a:rPr lang="en-US" dirty="0"/>
              <a:t>Notice </a:t>
            </a:r>
            <a:r>
              <a:rPr lang="en-US" dirty="0" smtClean="0"/>
              <a:t>that </a:t>
            </a:r>
            <a:endParaRPr lang="en-US" dirty="0"/>
          </a:p>
          <a:p>
            <a:endParaRPr lang="en-US" dirty="0"/>
          </a:p>
        </p:txBody>
      </p:sp>
      <p:graphicFrame>
        <p:nvGraphicFramePr>
          <p:cNvPr id="15" name="Object 14" descr="delta p over  divided by delta q "/>
          <p:cNvGraphicFramePr>
            <a:graphicFrameLocks noChangeAspect="1"/>
          </p:cNvGraphicFramePr>
          <p:nvPr>
            <p:extLst>
              <p:ext uri="{D42A27DB-BD31-4B8C-83A1-F6EECF244321}">
                <p14:modId xmlns:p14="http://schemas.microsoft.com/office/powerpoint/2010/main" val="3622643806"/>
              </p:ext>
            </p:extLst>
          </p:nvPr>
        </p:nvGraphicFramePr>
        <p:xfrm>
          <a:off x="2857500" y="2590800"/>
          <a:ext cx="515252" cy="458002"/>
        </p:xfrm>
        <a:graphic>
          <a:graphicData uri="http://schemas.openxmlformats.org/presentationml/2006/ole">
            <mc:AlternateContent xmlns:mc="http://schemas.openxmlformats.org/markup-compatibility/2006">
              <mc:Choice xmlns:v="urn:schemas-microsoft-com:vml" Requires="v">
                <p:oleObj spid="_x0000_s21637" name="Equation" r:id="rId4" imgW="241200" imgH="419040" progId="Equation.DSMT4">
                  <p:embed/>
                </p:oleObj>
              </mc:Choice>
              <mc:Fallback>
                <p:oleObj name="Equation" r:id="rId4" imgW="241200" imgH="419040" progId="Equation.DSMT4">
                  <p:embed/>
                  <p:pic>
                    <p:nvPicPr>
                      <p:cNvPr id="0" name=""/>
                      <p:cNvPicPr/>
                      <p:nvPr/>
                    </p:nvPicPr>
                    <p:blipFill>
                      <a:blip r:embed="rId5"/>
                      <a:stretch>
                        <a:fillRect/>
                      </a:stretch>
                    </p:blipFill>
                    <p:spPr>
                      <a:xfrm>
                        <a:off x="2857500" y="2590800"/>
                        <a:ext cx="515252" cy="458002"/>
                      </a:xfrm>
                      <a:prstGeom prst="rect">
                        <a:avLst/>
                      </a:prstGeom>
                    </p:spPr>
                  </p:pic>
                </p:oleObj>
              </mc:Fallback>
            </mc:AlternateContent>
          </a:graphicData>
        </a:graphic>
      </p:graphicFrame>
      <p:sp>
        <p:nvSpPr>
          <p:cNvPr id="9" name="Content Placeholder 8"/>
          <p:cNvSpPr>
            <a:spLocks noGrp="1"/>
          </p:cNvSpPr>
          <p:nvPr>
            <p:ph sz="quarter" idx="11"/>
          </p:nvPr>
        </p:nvSpPr>
        <p:spPr>
          <a:xfrm>
            <a:off x="3429000" y="2578767"/>
            <a:ext cx="5100471" cy="469233"/>
          </a:xfrm>
        </p:spPr>
        <p:txBody>
          <a:bodyPr/>
          <a:lstStyle/>
          <a:p>
            <a:pPr marL="0" indent="0">
              <a:buNone/>
            </a:pPr>
            <a:r>
              <a:rPr lang="en-US" dirty="0">
                <a:cs typeface="Arial" panose="020B0604020202020204" pitchFamily="34" charset="0"/>
              </a:rPr>
              <a:t>is the reciprocal of the slope</a:t>
            </a:r>
            <a:r>
              <a:rPr lang="en-US" dirty="0" smtClean="0">
                <a:cs typeface="Arial" panose="020B0604020202020204" pitchFamily="34" charset="0"/>
              </a:rPr>
              <a:t>.</a:t>
            </a:r>
            <a:endParaRPr lang="en-US" dirty="0"/>
          </a:p>
          <a:p>
            <a:endParaRPr lang="en-US" dirty="0"/>
          </a:p>
        </p:txBody>
      </p:sp>
      <p:graphicFrame>
        <p:nvGraphicFramePr>
          <p:cNvPr id="16" name="Object 15" descr="delta Q over delta P times P1 over Q1"/>
          <p:cNvGraphicFramePr>
            <a:graphicFrameLocks noChangeAspect="1"/>
          </p:cNvGraphicFramePr>
          <p:nvPr>
            <p:extLst>
              <p:ext uri="{D42A27DB-BD31-4B8C-83A1-F6EECF244321}">
                <p14:modId xmlns:p14="http://schemas.microsoft.com/office/powerpoint/2010/main" val="2803212122"/>
              </p:ext>
            </p:extLst>
          </p:nvPr>
        </p:nvGraphicFramePr>
        <p:xfrm>
          <a:off x="3657600" y="4495800"/>
          <a:ext cx="1243013" cy="1335088"/>
        </p:xfrm>
        <a:graphic>
          <a:graphicData uri="http://schemas.openxmlformats.org/presentationml/2006/ole">
            <mc:AlternateContent xmlns:mc="http://schemas.openxmlformats.org/markup-compatibility/2006">
              <mc:Choice xmlns:v="urn:schemas-microsoft-com:vml" Requires="v">
                <p:oleObj spid="_x0000_s21638" name="Equation" r:id="rId6" imgW="507960" imgH="431640" progId="Equation.DSMT4">
                  <p:embed/>
                </p:oleObj>
              </mc:Choice>
              <mc:Fallback>
                <p:oleObj name="Equation" r:id="rId6" imgW="507960" imgH="431640" progId="Equation.DSMT4">
                  <p:embed/>
                  <p:pic>
                    <p:nvPicPr>
                      <p:cNvPr id="0" name="Object 3"/>
                      <p:cNvPicPr>
                        <a:picLocks noChangeAspect="1" noChangeArrowheads="1"/>
                      </p:cNvPicPr>
                      <p:nvPr/>
                    </p:nvPicPr>
                    <p:blipFill>
                      <a:blip r:embed="rId7"/>
                      <a:srcRect/>
                      <a:stretch>
                        <a:fillRect/>
                      </a:stretch>
                    </p:blipFill>
                    <p:spPr bwMode="auto">
                      <a:xfrm>
                        <a:off x="3657600" y="4495800"/>
                        <a:ext cx="1243013"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372769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89000" y="101600"/>
            <a:ext cx="8077200" cy="381000"/>
          </a:xfrm>
        </p:spPr>
        <p:txBody>
          <a:bodyPr/>
          <a:lstStyle/>
          <a:p>
            <a:pPr rtl="0" eaLnBrk="1" latinLnBrk="0" hangingPunct="1"/>
            <a:r>
              <a:rPr lang="en-US" sz="2000" b="1" dirty="0" smtClean="0">
                <a:solidFill>
                  <a:srgbClr val="000000"/>
                </a:solidFill>
                <a:effectLst/>
                <a:latin typeface="Arial"/>
              </a:rPr>
              <a:t>Elasticity Changes along a Straight-Line Demand Curve</a:t>
            </a:r>
            <a:endParaRPr lang="en-US" dirty="0"/>
          </a:p>
        </p:txBody>
      </p:sp>
      <p:sp>
        <p:nvSpPr>
          <p:cNvPr id="11" name="Content Placeholder 10"/>
          <p:cNvSpPr>
            <a:spLocks noGrp="1"/>
          </p:cNvSpPr>
          <p:nvPr>
            <p:ph sz="quarter" idx="10"/>
          </p:nvPr>
        </p:nvSpPr>
        <p:spPr>
          <a:xfrm>
            <a:off x="228600" y="685800"/>
            <a:ext cx="4038600" cy="609600"/>
          </a:xfrm>
        </p:spPr>
        <p:txBody>
          <a:bodyPr/>
          <a:lstStyle/>
          <a:p>
            <a:r>
              <a:rPr lang="en-US" sz="1600" dirty="0"/>
              <a:t>TABLE 5.1  Demand Schedule for Office Dining Room Lunches</a:t>
            </a:r>
          </a:p>
          <a:p>
            <a:endParaRPr lang="en-US" sz="1600" dirty="0"/>
          </a:p>
        </p:txBody>
      </p:sp>
      <p:graphicFrame>
        <p:nvGraphicFramePr>
          <p:cNvPr id="1268786" name="Group 50" descr="Price&#10;(per&#10;Lunch) Quantity&#10; Demanded&#10;(Lunches per Month)&#10;$11 0&#10;10 2&#10;9 4&#10;8 6&#10;7 8&#10;6 10&#10;5 12&#10;4 14&#10;3 16&#10;2 18&#10;1 20&#10;0 22&#10;"/>
          <p:cNvGraphicFramePr>
            <a:graphicFrameLocks noGrp="1"/>
          </p:cNvGraphicFramePr>
          <p:nvPr>
            <p:extLst>
              <p:ext uri="{D42A27DB-BD31-4B8C-83A1-F6EECF244321}">
                <p14:modId xmlns:p14="http://schemas.microsoft.com/office/powerpoint/2010/main" val="2020183561"/>
              </p:ext>
            </p:extLst>
          </p:nvPr>
        </p:nvGraphicFramePr>
        <p:xfrm>
          <a:off x="254000" y="1295400"/>
          <a:ext cx="2971800" cy="3931868"/>
        </p:xfrm>
        <a:graphic>
          <a:graphicData uri="http://schemas.openxmlformats.org/drawingml/2006/table">
            <a:tbl>
              <a:tblPr firstRow="1">
                <a:tableStyleId>{5940675A-B579-460E-94D1-54222C63F5DA}</a:tableStyleId>
              </a:tblPr>
              <a:tblGrid>
                <a:gridCol w="938463"/>
                <a:gridCol w="2033337"/>
              </a:tblGrid>
              <a:tr h="606429">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Price</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(per</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Quantity</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 Demanded</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(Lunches per Month)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u="none" strike="noStrike" cap="none" normalizeH="0" baseline="0" dirty="0" smtClean="0">
                          <a:ln>
                            <a:noFill/>
                          </a:ln>
                          <a:effectLst/>
                        </a:rPr>
                        <a:t>$11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u="none" strike="noStrike" cap="none" normalizeH="0" baseline="0" dirty="0" smtClean="0">
                          <a:ln>
                            <a:noFill/>
                          </a:ln>
                          <a:effectLst/>
                        </a:rPr>
                        <a:t>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9</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8</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7</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6</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5</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4</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3</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2</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22</a:t>
                      </a:r>
                    </a:p>
                  </a:txBody>
                  <a:tcPr marR="868680" marT="45718" marB="45718" horzOverflow="overflow"/>
                </a:tc>
              </a:tr>
            </a:tbl>
          </a:graphicData>
        </a:graphic>
      </p:graphicFrame>
      <p:sp>
        <p:nvSpPr>
          <p:cNvPr id="12" name="Content Placeholder 11"/>
          <p:cNvSpPr>
            <a:spLocks noGrp="1"/>
          </p:cNvSpPr>
          <p:nvPr>
            <p:ph sz="quarter" idx="11"/>
          </p:nvPr>
        </p:nvSpPr>
        <p:spPr>
          <a:xfrm>
            <a:off x="4724400" y="685800"/>
            <a:ext cx="3886200" cy="590550"/>
          </a:xfrm>
        </p:spPr>
        <p:txBody>
          <a:bodyPr/>
          <a:lstStyle/>
          <a:p>
            <a:r>
              <a:rPr lang="en-US" sz="1600" dirty="0" smtClean="0"/>
              <a:t>FIGURE 5.3  Demand Curve for Lunch at the Office Dining Room</a:t>
            </a:r>
          </a:p>
          <a:p>
            <a:endParaRPr lang="en-US" dirty="0"/>
          </a:p>
        </p:txBody>
      </p:sp>
      <p:pic>
        <p:nvPicPr>
          <p:cNvPr id="1268763" name="Picture 27" descr="fig5_3_1p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1400175"/>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4" name="Picture 28" descr="Y-axis: Price per lunch ($)&#10;X-axis: Number of lunches per month at the office dining room&#10;Point A: (2, 10) also labeled (Q1, P1)&#10;Point B: (4, 9) also labeled (Q2, P2)&#10;Point C: (16, 3)&#10;Point D: (18, 2)&#10;A lines labeled &quot;Demand&quot; connects all four points.&#10;An arrow points down along the line from point A to point B.&#10;An arrow points down along the line from point C to point D.&#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5" name="Picture 29" descr="fig5_3_3pp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81450" y="14287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6" name="Picture 30" descr="An x-y graph presents the demand curve for lunch at the office dining room.&#10;Y-axis: Price per lunch ($)&#10;X-axis: Number of lunches per month at the office dining room&#10;Point A: (2, 10) also labeled (Q1, P1)&#10;Point B: (4, 9) also labeled (Q2, P2)&#10;A line labeled &quot;Demand&quot; connects the two points.&#10;An arrow points down along the line from point A to point B.&#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3642" y="1524000"/>
            <a:ext cx="401355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2"/>
          </p:nvPr>
        </p:nvSpPr>
        <p:spPr>
          <a:xfrm>
            <a:off x="304800" y="5486400"/>
            <a:ext cx="8459788" cy="533400"/>
          </a:xfrm>
        </p:spPr>
        <p:txBody>
          <a:bodyPr/>
          <a:lstStyle/>
          <a:p>
            <a:r>
              <a:rPr lang="en-US" sz="1600" b="0" kern="1200" dirty="0" smtClean="0">
                <a:solidFill>
                  <a:schemeClr val="tx1"/>
                </a:solidFill>
                <a:effectLst/>
                <a:latin typeface="+mn-lt"/>
                <a:ea typeface="+mn-ea"/>
                <a:cs typeface="+mn-cs"/>
              </a:rPr>
              <a:t>To calculate price elasticity of demand between points </a:t>
            </a:r>
            <a:r>
              <a:rPr lang="en-US" sz="1600" b="0" i="1" kern="1200" dirty="0" smtClean="0">
                <a:solidFill>
                  <a:schemeClr val="tx1"/>
                </a:solidFill>
                <a:effectLst/>
                <a:latin typeface="+mn-lt"/>
                <a:ea typeface="+mn-ea"/>
                <a:cs typeface="+mn-cs"/>
              </a:rPr>
              <a:t>A</a:t>
            </a:r>
            <a:r>
              <a:rPr lang="en-US" sz="1600" b="0" kern="1200" dirty="0" smtClean="0">
                <a:solidFill>
                  <a:schemeClr val="tx1"/>
                </a:solidFill>
                <a:effectLst/>
                <a:latin typeface="+mn-lt"/>
                <a:ea typeface="+mn-ea"/>
                <a:cs typeface="+mn-cs"/>
              </a:rPr>
              <a:t> and </a:t>
            </a:r>
            <a:r>
              <a:rPr lang="en-US" sz="1600" b="0" i="1" kern="1200" dirty="0" smtClean="0">
                <a:solidFill>
                  <a:schemeClr val="tx1"/>
                </a:solidFill>
                <a:effectLst/>
                <a:latin typeface="+mn-lt"/>
                <a:ea typeface="+mn-ea"/>
                <a:cs typeface="+mn-cs"/>
              </a:rPr>
              <a:t>B</a:t>
            </a:r>
            <a:r>
              <a:rPr lang="en-US" sz="1600" b="0" kern="1200" dirty="0" smtClean="0">
                <a:solidFill>
                  <a:schemeClr val="tx1"/>
                </a:solidFill>
                <a:effectLst/>
                <a:latin typeface="+mn-lt"/>
                <a:ea typeface="+mn-ea"/>
                <a:cs typeface="+mn-cs"/>
              </a:rPr>
              <a:t> on the demand curve, first calculate the percentage change in quantity demanded:</a:t>
            </a:r>
          </a:p>
        </p:txBody>
      </p:sp>
      <p:graphicFrame>
        <p:nvGraphicFramePr>
          <p:cNvPr id="4" name="Object 3" descr="% change in quantity demanded equals the fraction 4 minus 2 over open parens 2 plus 4 close parens divided by 2 (end fraction) times 100% equals two-thirds times 100% equals 66.7%"/>
          <p:cNvGraphicFramePr>
            <a:graphicFrameLocks noChangeAspect="1"/>
          </p:cNvGraphicFramePr>
          <p:nvPr>
            <p:extLst>
              <p:ext uri="{D42A27DB-BD31-4B8C-83A1-F6EECF244321}">
                <p14:modId xmlns:p14="http://schemas.microsoft.com/office/powerpoint/2010/main" val="969261695"/>
              </p:ext>
            </p:extLst>
          </p:nvPr>
        </p:nvGraphicFramePr>
        <p:xfrm>
          <a:off x="381000" y="5943600"/>
          <a:ext cx="8077200" cy="431800"/>
        </p:xfrm>
        <a:graphic>
          <a:graphicData uri="http://schemas.openxmlformats.org/presentationml/2006/ole">
            <mc:AlternateContent xmlns:mc="http://schemas.openxmlformats.org/markup-compatibility/2006">
              <mc:Choice xmlns:v="urn:schemas-microsoft-com:vml" Requires="v">
                <p:oleObj spid="_x0000_s9305" name="Equation" r:id="rId8" imgW="3632040" imgH="431640" progId="Equation.DSMT4">
                  <p:embed/>
                </p:oleObj>
              </mc:Choice>
              <mc:Fallback>
                <p:oleObj name="Equation" r:id="rId8" imgW="3632040" imgH="431640" progId="Equation.DSMT4">
                  <p:embed/>
                  <p:pic>
                    <p:nvPicPr>
                      <p:cNvPr id="0" name=""/>
                      <p:cNvPicPr/>
                      <p:nvPr/>
                    </p:nvPicPr>
                    <p:blipFill>
                      <a:blip r:embed="rId9"/>
                      <a:stretch>
                        <a:fillRect/>
                      </a:stretch>
                    </p:blipFill>
                    <p:spPr>
                      <a:xfrm>
                        <a:off x="381000" y="5943600"/>
                        <a:ext cx="8077200" cy="431800"/>
                      </a:xfrm>
                      <a:prstGeom prst="rect">
                        <a:avLst/>
                      </a:prstGeom>
                    </p:spPr>
                  </p:pic>
                </p:oleObj>
              </mc:Fallback>
            </mc:AlternateContent>
          </a:graphicData>
        </a:graphic>
      </p:graphicFrame>
    </p:spTree>
    <p:extLst>
      <p:ext uri="{BB962C8B-B14F-4D97-AF65-F5344CB8AC3E}">
        <p14:creationId xmlns:p14="http://schemas.microsoft.com/office/powerpoint/2010/main" val="17826514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89000" y="25400"/>
            <a:ext cx="8077200" cy="457200"/>
          </a:xfrm>
        </p:spPr>
        <p:txBody>
          <a:bodyPr/>
          <a:lstStyle/>
          <a:p>
            <a:pPr rtl="0" eaLnBrk="1" latinLnBrk="0" hangingPunct="1"/>
            <a:r>
              <a:rPr lang="en-US" sz="2000" b="1" dirty="0" smtClean="0">
                <a:solidFill>
                  <a:srgbClr val="000000"/>
                </a:solidFill>
                <a:effectLst/>
                <a:latin typeface="Arial"/>
              </a:rPr>
              <a:t>Elasticity Changes along a Straight-Line Demand Curve (1 of 3)</a:t>
            </a:r>
            <a:endParaRPr lang="en-US" dirty="0"/>
          </a:p>
        </p:txBody>
      </p:sp>
      <p:sp>
        <p:nvSpPr>
          <p:cNvPr id="6" name="Content Placeholder 5"/>
          <p:cNvSpPr>
            <a:spLocks noGrp="1"/>
          </p:cNvSpPr>
          <p:nvPr>
            <p:ph sz="quarter" idx="10"/>
          </p:nvPr>
        </p:nvSpPr>
        <p:spPr>
          <a:xfrm>
            <a:off x="228600" y="838200"/>
            <a:ext cx="4038600" cy="609600"/>
          </a:xfrm>
        </p:spPr>
        <p:txBody>
          <a:bodyPr/>
          <a:lstStyle/>
          <a:p>
            <a:r>
              <a:rPr lang="en-US" sz="1600" dirty="0"/>
              <a:t>TABLE 5.1  Demand Schedule for Office Dining Room Lunches</a:t>
            </a:r>
          </a:p>
          <a:p>
            <a:endParaRPr lang="en-US" sz="1600" dirty="0"/>
          </a:p>
        </p:txBody>
      </p:sp>
      <p:graphicFrame>
        <p:nvGraphicFramePr>
          <p:cNvPr id="14" name="Group 50" descr="Price&#10;(per&#10;Lunch) Quantity&#10; Demanded&#10;(Lunches per Month)&#10;$11 0&#10;10 2&#10;9 4&#10;8 6&#10;7 8&#10;6 10&#10;5 12&#10;4 14&#10;3 16&#10;2 18&#10;1 20&#10;0 22&#10;"/>
          <p:cNvGraphicFramePr>
            <a:graphicFrameLocks noGrp="1"/>
          </p:cNvGraphicFramePr>
          <p:nvPr>
            <p:extLst>
              <p:ext uri="{D42A27DB-BD31-4B8C-83A1-F6EECF244321}">
                <p14:modId xmlns:p14="http://schemas.microsoft.com/office/powerpoint/2010/main" val="2791010382"/>
              </p:ext>
            </p:extLst>
          </p:nvPr>
        </p:nvGraphicFramePr>
        <p:xfrm>
          <a:off x="254000" y="1402132"/>
          <a:ext cx="2971800" cy="3931868"/>
        </p:xfrm>
        <a:graphic>
          <a:graphicData uri="http://schemas.openxmlformats.org/drawingml/2006/table">
            <a:tbl>
              <a:tblPr firstRow="1">
                <a:tableStyleId>{5940675A-B579-460E-94D1-54222C63F5DA}</a:tableStyleId>
              </a:tblPr>
              <a:tblGrid>
                <a:gridCol w="938463"/>
                <a:gridCol w="2033337"/>
              </a:tblGrid>
              <a:tr h="606429">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Price</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(per</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Quantity</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 Demanded</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(Lunches per Month)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u="none" strike="noStrike" cap="none" normalizeH="0" baseline="0" dirty="0" smtClean="0">
                          <a:ln>
                            <a:noFill/>
                          </a:ln>
                          <a:effectLst/>
                        </a:rPr>
                        <a:t>$11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u="none" strike="noStrike" cap="none" normalizeH="0" baseline="0" dirty="0" smtClean="0">
                          <a:ln>
                            <a:noFill/>
                          </a:ln>
                          <a:effectLst/>
                        </a:rPr>
                        <a:t>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9</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8</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7</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6</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5</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4</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3</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2</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22</a:t>
                      </a:r>
                    </a:p>
                  </a:txBody>
                  <a:tcPr marR="868680" marT="45718" marB="45718" horzOverflow="overflow"/>
                </a:tc>
              </a:tr>
            </a:tbl>
          </a:graphicData>
        </a:graphic>
      </p:graphicFrame>
      <p:sp>
        <p:nvSpPr>
          <p:cNvPr id="7" name="Content Placeholder 6"/>
          <p:cNvSpPr>
            <a:spLocks noGrp="1"/>
          </p:cNvSpPr>
          <p:nvPr>
            <p:ph sz="quarter" idx="11"/>
          </p:nvPr>
        </p:nvSpPr>
        <p:spPr>
          <a:xfrm>
            <a:off x="4724400" y="838200"/>
            <a:ext cx="3886200" cy="590550"/>
          </a:xfrm>
        </p:spPr>
        <p:txBody>
          <a:bodyPr/>
          <a:lstStyle/>
          <a:p>
            <a:r>
              <a:rPr lang="en-US" sz="1600" dirty="0"/>
              <a:t>FIGURE 5.3  Demand Curve for Lunch at the Office Dining Room</a:t>
            </a:r>
          </a:p>
          <a:p>
            <a:endParaRPr lang="en-US" sz="1600" dirty="0"/>
          </a:p>
        </p:txBody>
      </p:sp>
      <p:pic>
        <p:nvPicPr>
          <p:cNvPr id="1268763" name="Picture 27" descr="fig5_3_1pp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4" name="Picture 28" descr="Y-axis: Price per lunch ($)&#10;X-axis: Number of lunches per month at the office dining room&#10;Point A: (2, 10) also labeled (Q1, P1)&#10;Point B: (4, 9) also labeled (Q2, P2)&#10;Point C: (16, 3)&#10;Point D: (18, 2)&#10;A lines labeled &quot;Demand&quot; connects all four points.&#10;An arrow points down along the line from point A to point B.&#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5" name="Picture 29" descr="fig5_3_3pp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6" name="Picture 30" descr="Y-axis: Price per lunch ($)&#10;X-axis: Number of lunches per month at the office dining room&#10;Point A: (2, 10) also labeled (Q1, P1)&#10;Point B: (4, 9) also labeled (Q2, P2)&#10;A lines labeled &quot;Demand&quot; connects the two points.&#10;An arrow points down along the line from point A to point B.&#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2"/>
          </p:nvPr>
        </p:nvSpPr>
        <p:spPr>
          <a:xfrm>
            <a:off x="1143000" y="5562600"/>
            <a:ext cx="7391400" cy="533400"/>
          </a:xfrm>
        </p:spPr>
        <p:txBody>
          <a:bodyPr/>
          <a:lstStyle/>
          <a:p>
            <a:pPr marL="0" marR="0" indent="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None/>
              <a:tabLst/>
              <a:defRPr/>
            </a:pPr>
            <a:r>
              <a:rPr lang="en-US" sz="1600" b="0" kern="1200" dirty="0" smtClean="0">
                <a:solidFill>
                  <a:schemeClr val="tx1"/>
                </a:solidFill>
                <a:effectLst/>
                <a:latin typeface="+mn-lt"/>
                <a:ea typeface="+mn-ea"/>
                <a:cs typeface="+mn-cs"/>
              </a:rPr>
              <a:t>Next, calculate the percentage change in price:</a:t>
            </a:r>
          </a:p>
        </p:txBody>
      </p:sp>
      <p:graphicFrame>
        <p:nvGraphicFramePr>
          <p:cNvPr id="5" name="Object 4" descr="% change in price equals the fraction 9 minus 10 over open parens 10 plus 9 close parens divided by 2 (end fraction) times 100% equals negative 1 over 9.5 (end fraction) times 100% equals -10.5%"/>
          <p:cNvGraphicFramePr>
            <a:graphicFrameLocks noChangeAspect="1"/>
          </p:cNvGraphicFramePr>
          <p:nvPr>
            <p:extLst>
              <p:ext uri="{D42A27DB-BD31-4B8C-83A1-F6EECF244321}">
                <p14:modId xmlns:p14="http://schemas.microsoft.com/office/powerpoint/2010/main" val="1052159191"/>
              </p:ext>
            </p:extLst>
          </p:nvPr>
        </p:nvGraphicFramePr>
        <p:xfrm>
          <a:off x="349250" y="5937250"/>
          <a:ext cx="8216900" cy="393700"/>
        </p:xfrm>
        <a:graphic>
          <a:graphicData uri="http://schemas.openxmlformats.org/presentationml/2006/ole">
            <mc:AlternateContent xmlns:mc="http://schemas.openxmlformats.org/markup-compatibility/2006">
              <mc:Choice xmlns:v="urn:schemas-microsoft-com:vml" Requires="v">
                <p:oleObj spid="_x0000_s10346" name="Equation" r:id="rId8" imgW="4012920" imgH="431640" progId="Equation.DSMT4">
                  <p:embed/>
                </p:oleObj>
              </mc:Choice>
              <mc:Fallback>
                <p:oleObj name="Equation" r:id="rId8" imgW="4012920" imgH="431640" progId="Equation.DSMT4">
                  <p:embed/>
                  <p:pic>
                    <p:nvPicPr>
                      <p:cNvPr id="0" name=""/>
                      <p:cNvPicPr/>
                      <p:nvPr/>
                    </p:nvPicPr>
                    <p:blipFill>
                      <a:blip r:embed="rId9"/>
                      <a:stretch>
                        <a:fillRect/>
                      </a:stretch>
                    </p:blipFill>
                    <p:spPr>
                      <a:xfrm>
                        <a:off x="349250" y="5937250"/>
                        <a:ext cx="8216900" cy="393700"/>
                      </a:xfrm>
                      <a:prstGeom prst="rect">
                        <a:avLst/>
                      </a:prstGeom>
                    </p:spPr>
                  </p:pic>
                </p:oleObj>
              </mc:Fallback>
            </mc:AlternateContent>
          </a:graphicData>
        </a:graphic>
      </p:graphicFrame>
    </p:spTree>
    <p:extLst>
      <p:ext uri="{BB962C8B-B14F-4D97-AF65-F5344CB8AC3E}">
        <p14:creationId xmlns:p14="http://schemas.microsoft.com/office/powerpoint/2010/main" val="2495586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89000" y="254000"/>
            <a:ext cx="8229600" cy="228600"/>
          </a:xfrm>
        </p:spPr>
        <p:txBody>
          <a:bodyPr/>
          <a:lstStyle/>
          <a:p>
            <a:pPr rtl="0" eaLnBrk="1" latinLnBrk="0" hangingPunct="1"/>
            <a:r>
              <a:rPr lang="en-US" sz="2000" b="1" dirty="0" smtClean="0">
                <a:solidFill>
                  <a:srgbClr val="000000"/>
                </a:solidFill>
                <a:effectLst/>
                <a:latin typeface="Arial"/>
              </a:rPr>
              <a:t>Elasticity Changes along a Straight-Line Demand Curve (2 of 3)</a:t>
            </a:r>
            <a:endParaRPr lang="en-US" dirty="0"/>
          </a:p>
        </p:txBody>
      </p:sp>
      <p:sp>
        <p:nvSpPr>
          <p:cNvPr id="5" name="Content Placeholder 4"/>
          <p:cNvSpPr>
            <a:spLocks noGrp="1"/>
          </p:cNvSpPr>
          <p:nvPr>
            <p:ph sz="quarter" idx="10"/>
          </p:nvPr>
        </p:nvSpPr>
        <p:spPr>
          <a:xfrm>
            <a:off x="228600" y="838200"/>
            <a:ext cx="4038600" cy="609600"/>
          </a:xfrm>
        </p:spPr>
        <p:txBody>
          <a:bodyPr/>
          <a:lstStyle/>
          <a:p>
            <a:r>
              <a:rPr lang="en-US" sz="1600" dirty="0"/>
              <a:t>TABLE 5.1  Demand Schedule for Office Dining Room Lunches</a:t>
            </a:r>
          </a:p>
          <a:p>
            <a:endParaRPr lang="en-US" sz="1600" dirty="0"/>
          </a:p>
        </p:txBody>
      </p:sp>
      <p:graphicFrame>
        <p:nvGraphicFramePr>
          <p:cNvPr id="12" name="Group 50" descr="Price&#10;(per&#10;Lunch) Quantity&#10; Demanded&#10;(Lunches per Month)&#10;$11 0&#10;10 2&#10;9 4&#10;8 6&#10;7 8&#10;6 10&#10;5 12&#10;4 14&#10;3 16&#10;2 18&#10;1 20&#10;0 22&#10;"/>
          <p:cNvGraphicFramePr>
            <a:graphicFrameLocks noGrp="1"/>
          </p:cNvGraphicFramePr>
          <p:nvPr>
            <p:extLst>
              <p:ext uri="{D42A27DB-BD31-4B8C-83A1-F6EECF244321}">
                <p14:modId xmlns:p14="http://schemas.microsoft.com/office/powerpoint/2010/main" val="3672557078"/>
              </p:ext>
            </p:extLst>
          </p:nvPr>
        </p:nvGraphicFramePr>
        <p:xfrm>
          <a:off x="254000" y="1399566"/>
          <a:ext cx="2971800" cy="3931868"/>
        </p:xfrm>
        <a:graphic>
          <a:graphicData uri="http://schemas.openxmlformats.org/drawingml/2006/table">
            <a:tbl>
              <a:tblPr firstRow="1">
                <a:tableStyleId>{5940675A-B579-460E-94D1-54222C63F5DA}</a:tableStyleId>
              </a:tblPr>
              <a:tblGrid>
                <a:gridCol w="938463"/>
                <a:gridCol w="2033337"/>
              </a:tblGrid>
              <a:tr h="606429">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Price</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(per</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Quantity</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 Demanded</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(Lunches per Month)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u="none" strike="noStrike" cap="none" normalizeH="0" baseline="0" dirty="0" smtClean="0">
                          <a:ln>
                            <a:noFill/>
                          </a:ln>
                          <a:effectLst/>
                        </a:rPr>
                        <a:t>$11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u="none" strike="noStrike" cap="none" normalizeH="0" baseline="0" dirty="0" smtClean="0">
                          <a:ln>
                            <a:noFill/>
                          </a:ln>
                          <a:effectLst/>
                        </a:rPr>
                        <a:t>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9</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8</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7</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6</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5</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4</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3</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2</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22</a:t>
                      </a:r>
                    </a:p>
                  </a:txBody>
                  <a:tcPr marR="868680" marT="45718" marB="45718" horzOverflow="overflow"/>
                </a:tc>
              </a:tr>
            </a:tbl>
          </a:graphicData>
        </a:graphic>
      </p:graphicFrame>
      <p:sp>
        <p:nvSpPr>
          <p:cNvPr id="6" name="Content Placeholder 5"/>
          <p:cNvSpPr>
            <a:spLocks noGrp="1"/>
          </p:cNvSpPr>
          <p:nvPr>
            <p:ph sz="quarter" idx="11"/>
          </p:nvPr>
        </p:nvSpPr>
        <p:spPr>
          <a:xfrm>
            <a:off x="4724400" y="838200"/>
            <a:ext cx="3886200" cy="685800"/>
          </a:xfrm>
        </p:spPr>
        <p:txBody>
          <a:bodyPr/>
          <a:lstStyle/>
          <a:p>
            <a:r>
              <a:rPr lang="en-US" sz="1600" dirty="0"/>
              <a:t>FIGURE 5.3  Demand Curve for Lunch at the Office Dining Room</a:t>
            </a:r>
          </a:p>
          <a:p>
            <a:endParaRPr lang="en-US" sz="1600" dirty="0"/>
          </a:p>
        </p:txBody>
      </p:sp>
      <p:pic>
        <p:nvPicPr>
          <p:cNvPr id="1268764" name="Picture 28" descr="Y-axis: Price per lunch ($)&#10;X-axis: Number of lunches per month at the office dining room&#10;Point A: (2, 10) also labeled (Q1, P1)&#10;Point B: (4, 9) also labeled (Q2, P2)&#10;Point C: (16, 3)&#10;Point D: (18, 2)&#10;A lines labeled &quot;Demand&quot; connects all four points.&#10;An arrow points down along the line from point A to point B.&#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3" name="Picture 27" descr="fig5_3_1pp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5" name="Picture 29" descr="fig5_3_3pp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68766" name="Picture 30" descr="Y-axis: Price per lunch ($)&#10;X-axis: Number of lunches per month at the office dining room&#10;Point A: (2, 10) also labeled (Q1, P1)&#10;Point B: (4, 9) also labeled (Q2, P2)&#10;A line labeled &quot;Demand&quot; connects the two points.&#10;An arrow points down along the line from point A to point B.&#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1276350"/>
            <a:ext cx="432435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2"/>
          </p:nvPr>
        </p:nvSpPr>
        <p:spPr>
          <a:xfrm>
            <a:off x="381000" y="5562600"/>
            <a:ext cx="4114800" cy="381000"/>
          </a:xfrm>
        </p:spPr>
        <p:txBody>
          <a:bodyPr/>
          <a:lstStyle/>
          <a:p>
            <a:pPr marL="0" marR="0" indent="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None/>
              <a:tabLst/>
              <a:defRPr/>
            </a:pPr>
            <a:r>
              <a:rPr lang="en-US" sz="1600" b="0" kern="1200" dirty="0" smtClean="0">
                <a:solidFill>
                  <a:schemeClr val="tx1"/>
                </a:solidFill>
                <a:effectLst/>
                <a:latin typeface="+mn-lt"/>
                <a:ea typeface="+mn-ea"/>
                <a:cs typeface="+mn-cs"/>
              </a:rPr>
              <a:t>Finally, calculate elasticity:</a:t>
            </a:r>
          </a:p>
        </p:txBody>
      </p:sp>
      <p:graphicFrame>
        <p:nvGraphicFramePr>
          <p:cNvPr id="4" name="Object 3" descr="elasticity of demand equals the fraction % change in quantity demanded over % change in price equals 66.7% over -10.5% equals -6.33"/>
          <p:cNvGraphicFramePr>
            <a:graphicFrameLocks noChangeAspect="1"/>
          </p:cNvGraphicFramePr>
          <p:nvPr>
            <p:extLst>
              <p:ext uri="{D42A27DB-BD31-4B8C-83A1-F6EECF244321}">
                <p14:modId xmlns:p14="http://schemas.microsoft.com/office/powerpoint/2010/main" val="1629939783"/>
              </p:ext>
            </p:extLst>
          </p:nvPr>
        </p:nvGraphicFramePr>
        <p:xfrm>
          <a:off x="1781175" y="5765800"/>
          <a:ext cx="6040438" cy="585788"/>
        </p:xfrm>
        <a:graphic>
          <a:graphicData uri="http://schemas.openxmlformats.org/presentationml/2006/ole">
            <mc:AlternateContent xmlns:mc="http://schemas.openxmlformats.org/markup-compatibility/2006">
              <mc:Choice xmlns:v="urn:schemas-microsoft-com:vml" Requires="v">
                <p:oleObj spid="_x0000_s11352" name="Equation" r:id="rId8" imgW="2400120" imgH="431640" progId="Equation.DSMT4">
                  <p:embed/>
                </p:oleObj>
              </mc:Choice>
              <mc:Fallback>
                <p:oleObj name="Equation" r:id="rId8" imgW="2400120" imgH="431640" progId="Equation.DSMT4">
                  <p:embed/>
                  <p:pic>
                    <p:nvPicPr>
                      <p:cNvPr id="0" name=""/>
                      <p:cNvPicPr/>
                      <p:nvPr/>
                    </p:nvPicPr>
                    <p:blipFill>
                      <a:blip r:embed="rId9"/>
                      <a:stretch>
                        <a:fillRect/>
                      </a:stretch>
                    </p:blipFill>
                    <p:spPr>
                      <a:xfrm>
                        <a:off x="1781175" y="5765800"/>
                        <a:ext cx="6040438" cy="585788"/>
                      </a:xfrm>
                      <a:prstGeom prst="rect">
                        <a:avLst/>
                      </a:prstGeom>
                    </p:spPr>
                  </p:pic>
                </p:oleObj>
              </mc:Fallback>
            </mc:AlternateContent>
          </a:graphicData>
        </a:graphic>
      </p:graphicFrame>
    </p:spTree>
    <p:extLst>
      <p:ext uri="{BB962C8B-B14F-4D97-AF65-F5344CB8AC3E}">
        <p14:creationId xmlns:p14="http://schemas.microsoft.com/office/powerpoint/2010/main" val="3428150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90588" y="25400"/>
            <a:ext cx="8229600" cy="457200"/>
          </a:xfrm>
        </p:spPr>
        <p:txBody>
          <a:bodyPr/>
          <a:lstStyle/>
          <a:p>
            <a:pPr rtl="0" eaLnBrk="1" latinLnBrk="0" hangingPunct="1"/>
            <a:r>
              <a:rPr lang="en-US" sz="2000" b="1" dirty="0" smtClean="0">
                <a:solidFill>
                  <a:srgbClr val="000000"/>
                </a:solidFill>
                <a:effectLst/>
                <a:latin typeface="Arial"/>
              </a:rPr>
              <a:t>Elasticity Changes along a Straight-Line Demand Curve (3 of 3)</a:t>
            </a:r>
            <a:endParaRPr lang="en-US" dirty="0"/>
          </a:p>
        </p:txBody>
      </p:sp>
      <p:sp>
        <p:nvSpPr>
          <p:cNvPr id="5" name="Content Placeholder 4"/>
          <p:cNvSpPr>
            <a:spLocks noGrp="1"/>
          </p:cNvSpPr>
          <p:nvPr>
            <p:ph sz="quarter" idx="10"/>
          </p:nvPr>
        </p:nvSpPr>
        <p:spPr>
          <a:xfrm>
            <a:off x="228600" y="833157"/>
            <a:ext cx="4038600" cy="468594"/>
          </a:xfrm>
        </p:spPr>
        <p:txBody>
          <a:bodyPr/>
          <a:lstStyle/>
          <a:p>
            <a:r>
              <a:rPr lang="en-US" sz="1600" dirty="0"/>
              <a:t>TABLE 5.1  Demand Schedule for Office Dining Room Lunches</a:t>
            </a:r>
          </a:p>
          <a:p>
            <a:endParaRPr lang="en-US" sz="1600" dirty="0"/>
          </a:p>
        </p:txBody>
      </p:sp>
      <p:graphicFrame>
        <p:nvGraphicFramePr>
          <p:cNvPr id="12" name="Group 50" descr="Price&#10;(per&#10;Lunch) Quantity&#10; Demanded&#10;(Lunches per Month)&#10;$11 0&#10;10 2&#10;9 4&#10;8 6&#10;7 8&#10;6 10&#10;5 12&#10;4 14&#10;3 16&#10;2 18&#10;1 20&#10;0 22&#10;"/>
          <p:cNvGraphicFramePr>
            <a:graphicFrameLocks noGrp="1"/>
          </p:cNvGraphicFramePr>
          <p:nvPr>
            <p:extLst>
              <p:ext uri="{D42A27DB-BD31-4B8C-83A1-F6EECF244321}">
                <p14:modId xmlns:p14="http://schemas.microsoft.com/office/powerpoint/2010/main" val="1695056530"/>
              </p:ext>
            </p:extLst>
          </p:nvPr>
        </p:nvGraphicFramePr>
        <p:xfrm>
          <a:off x="254000" y="1402132"/>
          <a:ext cx="2971800" cy="3931868"/>
        </p:xfrm>
        <a:graphic>
          <a:graphicData uri="http://schemas.openxmlformats.org/drawingml/2006/table">
            <a:tbl>
              <a:tblPr firstRow="1">
                <a:tableStyleId>{5940675A-B579-460E-94D1-54222C63F5DA}</a:tableStyleId>
              </a:tblPr>
              <a:tblGrid>
                <a:gridCol w="938463"/>
                <a:gridCol w="2033337"/>
              </a:tblGrid>
              <a:tr h="606429">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Price</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(per</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c>
                  <a:txBody>
                    <a:bodyPr/>
                    <a:lstStyle/>
                    <a:p>
                      <a:pPr marL="0" marR="0" lvl="0" indent="0" algn="ctr" defTabSz="914400" rtl="0" eaLnBrk="1" fontAlgn="base" latinLnBrk="0" hangingPunct="1">
                        <a:lnSpc>
                          <a:spcPct val="100000"/>
                        </a:lnSpc>
                        <a:spcBef>
                          <a:spcPct val="10000"/>
                        </a:spcBef>
                        <a:spcAft>
                          <a:spcPct val="10000"/>
                        </a:spcAft>
                        <a:buClrTx/>
                        <a:buSzTx/>
                        <a:buFontTx/>
                        <a:buNone/>
                        <a:tabLst/>
                      </a:pPr>
                      <a:r>
                        <a:rPr kumimoji="0" lang="en-US" sz="1200" u="none" strike="noStrike" cap="none" normalizeH="0" baseline="0" dirty="0" smtClean="0">
                          <a:ln>
                            <a:noFill/>
                          </a:ln>
                          <a:effectLst/>
                        </a:rPr>
                        <a:t>Quantity</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 Demanded</a:t>
                      </a:r>
                      <a:br>
                        <a:rPr kumimoji="0" lang="en-US" sz="1200" u="none" strike="noStrike" cap="none" normalizeH="0" baseline="0" dirty="0" smtClean="0">
                          <a:ln>
                            <a:noFill/>
                          </a:ln>
                          <a:effectLst/>
                        </a:rPr>
                      </a:br>
                      <a:r>
                        <a:rPr kumimoji="0" lang="en-US" sz="1200" u="none" strike="noStrike" cap="none" normalizeH="0" baseline="0" dirty="0" smtClean="0">
                          <a:ln>
                            <a:noFill/>
                          </a:ln>
                          <a:effectLst/>
                        </a:rPr>
                        <a:t>(Lunches per Month)</a:t>
                      </a:r>
                      <a:endParaRPr kumimoji="0" lang="en-US" sz="1200" b="1" i="0" u="none" strike="noStrike" cap="none" normalizeH="0" baseline="0" dirty="0" smtClean="0">
                        <a:ln>
                          <a:noFill/>
                        </a:ln>
                        <a:solidFill>
                          <a:schemeClr val="tx1"/>
                        </a:solidFill>
                        <a:effectLst/>
                        <a:latin typeface="Arial" pitchFamily="34" charset="0"/>
                      </a:endParaRPr>
                    </a:p>
                  </a:txBody>
                  <a:tcPr marR="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u="none" strike="noStrike" cap="none" normalizeH="0" baseline="0" dirty="0" smtClean="0">
                          <a:ln>
                            <a:noFill/>
                          </a:ln>
                          <a:effectLst/>
                        </a:rPr>
                        <a:t>$11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u="none" strike="noStrike" cap="none" normalizeH="0" baseline="0" dirty="0" smtClean="0">
                          <a:ln>
                            <a:noFill/>
                          </a:ln>
                          <a:effectLst/>
                        </a:rPr>
                        <a:t>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9</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8</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7</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6</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5</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12</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4</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14</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3</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16</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2</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18</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1</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20</a:t>
                      </a:r>
                    </a:p>
                  </a:txBody>
                  <a:tcPr marR="868680" marT="45718" marB="45718" horzOverflow="overflow"/>
                </a:tc>
              </a:tr>
              <a:tr h="252677">
                <a:tc>
                  <a:txBody>
                    <a:bodyPr/>
                    <a:lstStyle/>
                    <a:p>
                      <a:pPr marL="0" marR="0" lvl="0" indent="0" algn="r" defTabSz="914400" rtl="0" eaLnBrk="1" fontAlgn="base" latinLnBrk="0" hangingPunct="1">
                        <a:lnSpc>
                          <a:spcPct val="100000"/>
                        </a:lnSpc>
                        <a:spcBef>
                          <a:spcPct val="1000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pitchFamily="34" charset="0"/>
                        </a:rPr>
                        <a:t>0</a:t>
                      </a:r>
                    </a:p>
                  </a:txBody>
                  <a:tcPr marR="274320" marT="45718" marB="45718" horzOverflow="overflow"/>
                </a:tc>
                <a:tc>
                  <a:txBody>
                    <a:bodyPr/>
                    <a:lstStyle/>
                    <a:p>
                      <a:pPr marL="0" marR="0" lvl="0" indent="0" algn="r" defTabSz="914400" rtl="0" eaLnBrk="0" fontAlgn="base" latinLnBrk="0" hangingPunct="0">
                        <a:lnSpc>
                          <a:spcPct val="100000"/>
                        </a:lnSpc>
                        <a:spcBef>
                          <a:spcPct val="10000"/>
                        </a:spcBef>
                        <a:spcAft>
                          <a:spcPct val="0"/>
                        </a:spcAft>
                        <a:buClrTx/>
                        <a:buSzTx/>
                        <a:buFontTx/>
                        <a:buNone/>
                        <a:tabLst/>
                      </a:pPr>
                      <a:r>
                        <a:rPr kumimoji="0" lang="pt-BR" sz="1200" b="0" i="0" u="none" strike="noStrike" cap="none" normalizeH="0" baseline="0" dirty="0" smtClean="0">
                          <a:ln>
                            <a:noFill/>
                          </a:ln>
                          <a:solidFill>
                            <a:schemeClr val="tx1"/>
                          </a:solidFill>
                          <a:effectLst/>
                          <a:latin typeface="Arial" pitchFamily="34" charset="0"/>
                        </a:rPr>
                        <a:t>22</a:t>
                      </a:r>
                    </a:p>
                  </a:txBody>
                  <a:tcPr marR="868680" marT="45718" marB="45718" horzOverflow="overflow"/>
                </a:tc>
              </a:tr>
            </a:tbl>
          </a:graphicData>
        </a:graphic>
      </p:graphicFrame>
      <p:sp>
        <p:nvSpPr>
          <p:cNvPr id="6" name="Content Placeholder 5"/>
          <p:cNvSpPr>
            <a:spLocks noGrp="1"/>
          </p:cNvSpPr>
          <p:nvPr>
            <p:ph sz="quarter" idx="11"/>
          </p:nvPr>
        </p:nvSpPr>
        <p:spPr>
          <a:xfrm>
            <a:off x="4724400" y="842058"/>
            <a:ext cx="3886200" cy="459692"/>
          </a:xfrm>
        </p:spPr>
        <p:txBody>
          <a:bodyPr/>
          <a:lstStyle/>
          <a:p>
            <a:r>
              <a:rPr lang="en-US" sz="1600" dirty="0"/>
              <a:t>FIGURE 5.3  Demand Curve for Lunch at the Office Dining Room</a:t>
            </a:r>
          </a:p>
          <a:p>
            <a:endParaRPr lang="en-US" sz="1600" dirty="0"/>
          </a:p>
        </p:txBody>
      </p:sp>
      <p:pic>
        <p:nvPicPr>
          <p:cNvPr id="22531" name="Picture 3" descr="Y-axis: Price per lunch ($)&#10;X-axis: Number of lunches per month at the office dining room&#10;Point A: (2, 10) also labeled (Q1, P1)&#10;Point B: (4, 9) also labeled (Q2, P2)&#10;Point C: (16, 3)&#10;Point D: (18, 2)&#10;A line labeled &quot;Demand&quot; connects all four points.&#10;An arrow points down along the line from point A to point B.&#10;An arrow points down along the line from point C to point 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1447800"/>
            <a:ext cx="4022728" cy="3830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p:cNvSpPr>
            <a:spLocks noGrp="1"/>
          </p:cNvSpPr>
          <p:nvPr>
            <p:ph type="body" sz="quarter" idx="12"/>
          </p:nvPr>
        </p:nvSpPr>
        <p:spPr>
          <a:xfrm>
            <a:off x="152400" y="5562600"/>
            <a:ext cx="8686800" cy="762000"/>
          </a:xfrm>
        </p:spPr>
        <p:txBody>
          <a:bodyPr/>
          <a:lstStyle/>
          <a:p>
            <a:pPr>
              <a:spcBef>
                <a:spcPct val="0"/>
              </a:spcBef>
              <a:spcAft>
                <a:spcPct val="0"/>
              </a:spcAft>
            </a:pPr>
            <a:r>
              <a:rPr lang="en-US" sz="2400" dirty="0">
                <a:latin typeface="Arial" panose="020B0604020202020204" pitchFamily="34" charset="0"/>
                <a:sym typeface="Wingdings 3" panose="05040102010807070707" pitchFamily="18" charset="2"/>
              </a:rPr>
              <a:t>Between points A and B, demand is quite elastic, at −6.33</a:t>
            </a:r>
            <a:r>
              <a:rPr lang="en-US" sz="2400" dirty="0" smtClean="0">
                <a:latin typeface="Arial" panose="020B0604020202020204" pitchFamily="34" charset="0"/>
                <a:sym typeface="Wingdings 3" panose="05040102010807070707" pitchFamily="18" charset="2"/>
              </a:rPr>
              <a:t>.</a:t>
            </a:r>
            <a:endParaRPr lang="en-US" sz="2400" dirty="0">
              <a:latin typeface="Arial" panose="020B0604020202020204" pitchFamily="34" charset="0"/>
              <a:sym typeface="Wingdings 3" panose="05040102010807070707" pitchFamily="18" charset="2"/>
            </a:endParaRPr>
          </a:p>
          <a:p>
            <a:pPr>
              <a:spcBef>
                <a:spcPct val="0"/>
              </a:spcBef>
              <a:spcAft>
                <a:spcPct val="0"/>
              </a:spcAft>
            </a:pPr>
            <a:r>
              <a:rPr lang="en-US" sz="2400" dirty="0">
                <a:latin typeface="Arial" panose="020B0604020202020204" pitchFamily="34" charset="0"/>
                <a:sym typeface="Wingdings 3" panose="05040102010807070707" pitchFamily="18" charset="2"/>
              </a:rPr>
              <a:t>Between points C and D, demand is quite inelastic, at  −.294</a:t>
            </a:r>
            <a:r>
              <a:rPr lang="en-US" sz="2400" dirty="0" smtClean="0">
                <a:latin typeface="Arial" panose="020B0604020202020204" pitchFamily="34" charset="0"/>
                <a:sym typeface="Wingdings 3" panose="05040102010807070707" pitchFamily="18" charset="2"/>
              </a:rPr>
              <a:t>.</a:t>
            </a:r>
            <a:endParaRPr lang="en-US" sz="2400" dirty="0"/>
          </a:p>
        </p:txBody>
      </p:sp>
    </p:spTree>
    <p:extLst>
      <p:ext uri="{BB962C8B-B14F-4D97-AF65-F5344CB8AC3E}">
        <p14:creationId xmlns:p14="http://schemas.microsoft.com/office/powerpoint/2010/main" val="3185895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533400" y="409947"/>
            <a:ext cx="8229600" cy="373907"/>
          </a:xfrm>
        </p:spPr>
        <p:txBody>
          <a:bodyPr/>
          <a:lstStyle/>
          <a:p>
            <a:r>
              <a:rPr lang="en-US" sz="2000" b="1" dirty="0">
                <a:solidFill>
                  <a:schemeClr val="tx1"/>
                </a:solidFill>
                <a:latin typeface="Arial" panose="020B0604020202020204" pitchFamily="34" charset="0"/>
                <a:ea typeface="+mn-ea"/>
                <a:cs typeface="+mn-cs"/>
                <a:sym typeface="Wingdings 3" panose="05040102010807070707" pitchFamily="18" charset="2"/>
              </a:rPr>
              <a:t>FIGURE 5.4  Point Elasticity Changes along a Demand </a:t>
            </a:r>
            <a:r>
              <a:rPr lang="en-US" sz="2000" b="1" dirty="0" smtClean="0">
                <a:solidFill>
                  <a:schemeClr val="tx1"/>
                </a:solidFill>
                <a:latin typeface="Arial" panose="020B0604020202020204" pitchFamily="34" charset="0"/>
                <a:ea typeface="+mn-ea"/>
                <a:cs typeface="+mn-cs"/>
                <a:sym typeface="Wingdings 3" panose="05040102010807070707" pitchFamily="18" charset="2"/>
              </a:rPr>
              <a:t>Curve</a:t>
            </a:r>
            <a:endParaRPr lang="en-US" dirty="0">
              <a:solidFill>
                <a:schemeClr val="tx1"/>
              </a:solidFill>
            </a:endParaRPr>
          </a:p>
        </p:txBody>
      </p:sp>
      <p:pic>
        <p:nvPicPr>
          <p:cNvPr id="2" name="Picture 1" descr="An x-y graph presents point elasticity changes along a demand curve&#10;Y-axis (P): Price per unit&#10;X-axis (Q): Units of output&#10;A line labeled &quot;Demand&quot; is drawn angling down from left to right.&#10;At the horizontal midpoint of the line is a point labeled &quot;Unitary elasticity&quot;&#10;Along the line above the point is the label &quot;Elastic&quot;&#10;Along the line below the point is the label &quot;Inelastic&quot;&#10;No numerical values are given on the graph.&#10;"/>
          <p:cNvPicPr>
            <a:picLocks noChangeAspect="1"/>
          </p:cNvPicPr>
          <p:nvPr/>
        </p:nvPicPr>
        <p:blipFill>
          <a:blip r:embed="rId3"/>
          <a:stretch>
            <a:fillRect/>
          </a:stretch>
        </p:blipFill>
        <p:spPr>
          <a:xfrm>
            <a:off x="1371600" y="1524000"/>
            <a:ext cx="5940911" cy="4007757"/>
          </a:xfrm>
          <a:prstGeom prst="rect">
            <a:avLst/>
          </a:prstGeom>
        </p:spPr>
      </p:pic>
    </p:spTree>
    <p:extLst>
      <p:ext uri="{BB962C8B-B14F-4D97-AF65-F5344CB8AC3E}">
        <p14:creationId xmlns:p14="http://schemas.microsoft.com/office/powerpoint/2010/main" val="17253505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Elasticity and Total Revenue </a:t>
            </a:r>
            <a:r>
              <a:rPr lang="en-US" sz="2000" i="1" kern="0" dirty="0">
                <a:solidFill>
                  <a:prstClr val="white"/>
                </a:solidFill>
              </a:rPr>
              <a:t>(1 of 4</a:t>
            </a:r>
            <a:r>
              <a:rPr lang="en-US" sz="2000" i="1" kern="0" dirty="0" smtClean="0">
                <a:solidFill>
                  <a:prstClr val="white"/>
                </a:solidFill>
              </a:rPr>
              <a:t>)</a:t>
            </a:r>
            <a:r>
              <a:rPr lang="en-US" dirty="0" smtClean="0"/>
              <a:t> </a:t>
            </a:r>
            <a:endParaRPr lang="en-US" dirty="0"/>
          </a:p>
        </p:txBody>
      </p:sp>
      <p:sp>
        <p:nvSpPr>
          <p:cNvPr id="3" name="Content Placeholder 2"/>
          <p:cNvSpPr>
            <a:spLocks noGrp="1"/>
          </p:cNvSpPr>
          <p:nvPr>
            <p:ph idx="1"/>
          </p:nvPr>
        </p:nvSpPr>
        <p:spPr>
          <a:xfrm>
            <a:off x="457200" y="1676400"/>
            <a:ext cx="8229600" cy="761999"/>
          </a:xfrm>
        </p:spPr>
        <p:txBody>
          <a:bodyPr/>
          <a:lstStyle/>
          <a:p>
            <a:r>
              <a:rPr lang="en-US" sz="2400" dirty="0" smtClean="0"/>
              <a:t>In any </a:t>
            </a:r>
            <a:r>
              <a:rPr lang="en-US" sz="2400" dirty="0"/>
              <a:t>market, </a:t>
            </a:r>
            <a:r>
              <a:rPr lang="en-US" sz="2400" i="1" dirty="0"/>
              <a:t>P</a:t>
            </a:r>
            <a:r>
              <a:rPr lang="en-US" sz="2400" dirty="0"/>
              <a:t> </a:t>
            </a:r>
            <a:r>
              <a:rPr lang="en-US" sz="2400" dirty="0">
                <a:cs typeface="Arial" panose="020B0604020202020204" pitchFamily="34" charset="0"/>
              </a:rPr>
              <a:t>×</a:t>
            </a:r>
            <a:r>
              <a:rPr lang="en-US" sz="2400" dirty="0"/>
              <a:t> </a:t>
            </a:r>
            <a:r>
              <a:rPr lang="en-US" sz="2400" i="1" dirty="0"/>
              <a:t>Q</a:t>
            </a:r>
            <a:r>
              <a:rPr lang="en-US" sz="2400" dirty="0"/>
              <a:t> is total revenue (</a:t>
            </a:r>
            <a:r>
              <a:rPr lang="en-US" sz="2400" i="1" dirty="0"/>
              <a:t>TR</a:t>
            </a:r>
            <a:r>
              <a:rPr lang="en-US" sz="2400" dirty="0"/>
              <a:t>) received by producers</a:t>
            </a:r>
            <a:r>
              <a:rPr lang="en-US" sz="2400" dirty="0" smtClean="0"/>
              <a:t>:</a:t>
            </a:r>
          </a:p>
          <a:p>
            <a:pPr marL="486918" lvl="1" indent="0">
              <a:buNone/>
            </a:pPr>
            <a:r>
              <a:rPr lang="en-US" sz="2000" i="1" dirty="0" smtClean="0"/>
              <a:t>				         </a:t>
            </a:r>
          </a:p>
          <a:p>
            <a:pPr marL="486918" lvl="1" indent="0">
              <a:buNone/>
            </a:pPr>
            <a:r>
              <a:rPr lang="en-US" sz="2000" dirty="0" smtClean="0"/>
              <a:t>					    </a:t>
            </a:r>
          </a:p>
          <a:p>
            <a:pPr marL="486918" lvl="1" indent="0">
              <a:buNone/>
            </a:pPr>
            <a:r>
              <a:rPr lang="en-US" sz="2000" dirty="0"/>
              <a:t>	</a:t>
            </a:r>
            <a:r>
              <a:rPr lang="en-US" sz="2000" dirty="0" smtClean="0"/>
              <a:t>			    				</a:t>
            </a:r>
          </a:p>
        </p:txBody>
      </p:sp>
      <p:graphicFrame>
        <p:nvGraphicFramePr>
          <p:cNvPr id="4" name="Object 3" descr="TR equals P times q"/>
          <p:cNvGraphicFramePr>
            <a:graphicFrameLocks noChangeAspect="1"/>
          </p:cNvGraphicFramePr>
          <p:nvPr>
            <p:extLst>
              <p:ext uri="{D42A27DB-BD31-4B8C-83A1-F6EECF244321}">
                <p14:modId xmlns:p14="http://schemas.microsoft.com/office/powerpoint/2010/main" val="659838443"/>
              </p:ext>
            </p:extLst>
          </p:nvPr>
        </p:nvGraphicFramePr>
        <p:xfrm>
          <a:off x="2914650" y="2133600"/>
          <a:ext cx="1670050" cy="458787"/>
        </p:xfrm>
        <a:graphic>
          <a:graphicData uri="http://schemas.openxmlformats.org/presentationml/2006/ole">
            <mc:AlternateContent xmlns:mc="http://schemas.openxmlformats.org/markup-compatibility/2006">
              <mc:Choice xmlns:v="urn:schemas-microsoft-com:vml" Requires="v">
                <p:oleObj spid="_x0000_s22566" name="Equation" r:id="rId4" imgW="698400" imgH="203040" progId="Equation.DSMT4">
                  <p:embed/>
                </p:oleObj>
              </mc:Choice>
              <mc:Fallback>
                <p:oleObj name="Equation" r:id="rId4" imgW="698400" imgH="203040" progId="Equation.DSMT4">
                  <p:embed/>
                  <p:pic>
                    <p:nvPicPr>
                      <p:cNvPr id="0" name=""/>
                      <p:cNvPicPr/>
                      <p:nvPr/>
                    </p:nvPicPr>
                    <p:blipFill>
                      <a:blip r:embed="rId5"/>
                      <a:stretch>
                        <a:fillRect/>
                      </a:stretch>
                    </p:blipFill>
                    <p:spPr>
                      <a:xfrm>
                        <a:off x="2914650" y="2133600"/>
                        <a:ext cx="1670050" cy="458787"/>
                      </a:xfrm>
                      <a:prstGeom prst="rect">
                        <a:avLst/>
                      </a:prstGeom>
                    </p:spPr>
                  </p:pic>
                </p:oleObj>
              </mc:Fallback>
            </mc:AlternateContent>
          </a:graphicData>
        </a:graphic>
      </p:graphicFrame>
      <p:graphicFrame>
        <p:nvGraphicFramePr>
          <p:cNvPr id="5" name="Object 4" descr="Total revenue equals price times quantity"/>
          <p:cNvGraphicFramePr>
            <a:graphicFrameLocks noChangeAspect="1"/>
          </p:cNvGraphicFramePr>
          <p:nvPr>
            <p:extLst>
              <p:ext uri="{D42A27DB-BD31-4B8C-83A1-F6EECF244321}">
                <p14:modId xmlns:p14="http://schemas.microsoft.com/office/powerpoint/2010/main" val="491665594"/>
              </p:ext>
            </p:extLst>
          </p:nvPr>
        </p:nvGraphicFramePr>
        <p:xfrm>
          <a:off x="1524000" y="2667000"/>
          <a:ext cx="5867400" cy="457200"/>
        </p:xfrm>
        <a:graphic>
          <a:graphicData uri="http://schemas.openxmlformats.org/presentationml/2006/ole">
            <mc:AlternateContent xmlns:mc="http://schemas.openxmlformats.org/markup-compatibility/2006">
              <mc:Choice xmlns:v="urn:schemas-microsoft-com:vml" Requires="v">
                <p:oleObj spid="_x0000_s22567" name="Equation" r:id="rId6" imgW="1917360" imgH="203040" progId="Equation.DSMT4">
                  <p:embed/>
                </p:oleObj>
              </mc:Choice>
              <mc:Fallback>
                <p:oleObj name="Equation" r:id="rId6" imgW="1917360" imgH="203040" progId="Equation.DSMT4">
                  <p:embed/>
                  <p:pic>
                    <p:nvPicPr>
                      <p:cNvPr id="0" name=""/>
                      <p:cNvPicPr/>
                      <p:nvPr/>
                    </p:nvPicPr>
                    <p:blipFill>
                      <a:blip r:embed="rId7"/>
                      <a:stretch>
                        <a:fillRect/>
                      </a:stretch>
                    </p:blipFill>
                    <p:spPr>
                      <a:xfrm>
                        <a:off x="1524000" y="2667000"/>
                        <a:ext cx="5867400" cy="457200"/>
                      </a:xfrm>
                      <a:prstGeom prst="rect">
                        <a:avLst/>
                      </a:prstGeom>
                    </p:spPr>
                  </p:pic>
                </p:oleObj>
              </mc:Fallback>
            </mc:AlternateContent>
          </a:graphicData>
        </a:graphic>
      </p:graphicFrame>
      <p:sp>
        <p:nvSpPr>
          <p:cNvPr id="8" name="Content Placeholder 7"/>
          <p:cNvSpPr>
            <a:spLocks noGrp="1"/>
          </p:cNvSpPr>
          <p:nvPr>
            <p:ph idx="10"/>
          </p:nvPr>
        </p:nvSpPr>
        <p:spPr>
          <a:xfrm>
            <a:off x="228600" y="2743200"/>
            <a:ext cx="3606763" cy="579975"/>
          </a:xfrm>
        </p:spPr>
        <p:txBody>
          <a:bodyPr/>
          <a:lstStyle/>
          <a:p>
            <a:pPr marL="486918" lvl="1" indent="0">
              <a:buNone/>
            </a:pPr>
            <a:endParaRPr lang="en-US" sz="2000" dirty="0"/>
          </a:p>
          <a:p>
            <a:pPr marL="486918" lvl="1" indent="0">
              <a:buNone/>
            </a:pPr>
            <a:r>
              <a:rPr lang="en-US" sz="2000" dirty="0"/>
              <a:t>Effects of price changes</a:t>
            </a:r>
            <a:br>
              <a:rPr lang="en-US" sz="2000" dirty="0"/>
            </a:br>
            <a:r>
              <a:rPr lang="en-US" sz="2000" dirty="0"/>
              <a:t>on quantity </a:t>
            </a:r>
            <a:r>
              <a:rPr lang="en-US" sz="2000" dirty="0" smtClean="0"/>
              <a:t>demanded</a:t>
            </a:r>
            <a:r>
              <a:rPr lang="en-US" dirty="0" smtClean="0"/>
              <a:t>:</a:t>
            </a:r>
            <a:endParaRPr lang="en-US" dirty="0"/>
          </a:p>
        </p:txBody>
      </p:sp>
      <p:graphicFrame>
        <p:nvGraphicFramePr>
          <p:cNvPr id="6" name="Object 5" descr="When P increases QD decreases. and"/>
          <p:cNvGraphicFramePr>
            <a:graphicFrameLocks noChangeAspect="1"/>
          </p:cNvGraphicFramePr>
          <p:nvPr>
            <p:extLst>
              <p:ext uri="{D42A27DB-BD31-4B8C-83A1-F6EECF244321}">
                <p14:modId xmlns:p14="http://schemas.microsoft.com/office/powerpoint/2010/main" val="244016286"/>
              </p:ext>
            </p:extLst>
          </p:nvPr>
        </p:nvGraphicFramePr>
        <p:xfrm>
          <a:off x="3886200" y="3429000"/>
          <a:ext cx="1768475" cy="819150"/>
        </p:xfrm>
        <a:graphic>
          <a:graphicData uri="http://schemas.openxmlformats.org/presentationml/2006/ole">
            <mc:AlternateContent xmlns:mc="http://schemas.openxmlformats.org/markup-compatibility/2006">
              <mc:Choice xmlns:v="urn:schemas-microsoft-com:vml" Requires="v">
                <p:oleObj spid="_x0000_s22568" name="Equation" r:id="rId8" imgW="736560" imgH="431640" progId="Equation.DSMT4">
                  <p:embed/>
                </p:oleObj>
              </mc:Choice>
              <mc:Fallback>
                <p:oleObj name="Equation" r:id="rId8" imgW="736560" imgH="431640" progId="Equation.DSMT4">
                  <p:embed/>
                  <p:pic>
                    <p:nvPicPr>
                      <p:cNvPr id="0" name=""/>
                      <p:cNvPicPr/>
                      <p:nvPr/>
                    </p:nvPicPr>
                    <p:blipFill>
                      <a:blip r:embed="rId9"/>
                      <a:stretch>
                        <a:fillRect/>
                      </a:stretch>
                    </p:blipFill>
                    <p:spPr>
                      <a:xfrm>
                        <a:off x="3886200" y="3429000"/>
                        <a:ext cx="1768475" cy="819150"/>
                      </a:xfrm>
                      <a:prstGeom prst="rect">
                        <a:avLst/>
                      </a:prstGeom>
                    </p:spPr>
                  </p:pic>
                </p:oleObj>
              </mc:Fallback>
            </mc:AlternateContent>
          </a:graphicData>
        </a:graphic>
      </p:graphicFrame>
      <p:graphicFrame>
        <p:nvGraphicFramePr>
          <p:cNvPr id="7" name="Object 6" descr="When P decreases QD increases."/>
          <p:cNvGraphicFramePr>
            <a:graphicFrameLocks noChangeAspect="1"/>
          </p:cNvGraphicFramePr>
          <p:nvPr>
            <p:extLst>
              <p:ext uri="{D42A27DB-BD31-4B8C-83A1-F6EECF244321}">
                <p14:modId xmlns:p14="http://schemas.microsoft.com/office/powerpoint/2010/main" val="1282943850"/>
              </p:ext>
            </p:extLst>
          </p:nvPr>
        </p:nvGraphicFramePr>
        <p:xfrm>
          <a:off x="3886200" y="4419600"/>
          <a:ext cx="1916113" cy="477838"/>
        </p:xfrm>
        <a:graphic>
          <a:graphicData uri="http://schemas.openxmlformats.org/presentationml/2006/ole">
            <mc:AlternateContent xmlns:mc="http://schemas.openxmlformats.org/markup-compatibility/2006">
              <mc:Choice xmlns:v="urn:schemas-microsoft-com:vml" Requires="v">
                <p:oleObj spid="_x0000_s22569" name="Equation" r:id="rId10" imgW="736560" imgH="241200" progId="Equation.DSMT4">
                  <p:embed/>
                </p:oleObj>
              </mc:Choice>
              <mc:Fallback>
                <p:oleObj name="Equation" r:id="rId10" imgW="736560" imgH="241200" progId="Equation.DSMT4">
                  <p:embed/>
                  <p:pic>
                    <p:nvPicPr>
                      <p:cNvPr id="0" name=""/>
                      <p:cNvPicPr/>
                      <p:nvPr/>
                    </p:nvPicPr>
                    <p:blipFill>
                      <a:blip r:embed="rId11"/>
                      <a:stretch>
                        <a:fillRect/>
                      </a:stretch>
                    </p:blipFill>
                    <p:spPr>
                      <a:xfrm>
                        <a:off x="3886200" y="4419600"/>
                        <a:ext cx="1916113" cy="477838"/>
                      </a:xfrm>
                      <a:prstGeom prst="rect">
                        <a:avLst/>
                      </a:prstGeom>
                    </p:spPr>
                  </p:pic>
                </p:oleObj>
              </mc:Fallback>
            </mc:AlternateContent>
          </a:graphicData>
        </a:graphic>
      </p:graphicFrame>
      <p:sp>
        <p:nvSpPr>
          <p:cNvPr id="9" name="Content Placeholder 8"/>
          <p:cNvSpPr>
            <a:spLocks noGrp="1"/>
          </p:cNvSpPr>
          <p:nvPr>
            <p:ph idx="11"/>
          </p:nvPr>
        </p:nvSpPr>
        <p:spPr>
          <a:xfrm>
            <a:off x="457200" y="5029200"/>
            <a:ext cx="8229600" cy="1143000"/>
          </a:xfrm>
        </p:spPr>
        <p:txBody>
          <a:bodyPr/>
          <a:lstStyle/>
          <a:p>
            <a:pPr marL="256032" lvl="1" indent="-256032">
              <a:spcBef>
                <a:spcPts val="1500"/>
              </a:spcBef>
              <a:buSzPct val="100000"/>
              <a:buFont typeface="Arial" panose="020B0604020202020204" pitchFamily="34" charset="0"/>
              <a:buChar char="•"/>
            </a:pPr>
            <a:r>
              <a:rPr lang="en-US" dirty="0"/>
              <a:t>When price (</a:t>
            </a:r>
            <a:r>
              <a:rPr lang="en-US" i="1" dirty="0"/>
              <a:t>P</a:t>
            </a:r>
            <a:r>
              <a:rPr lang="en-US" dirty="0"/>
              <a:t>) declines, quantity demanded (</a:t>
            </a:r>
            <a:r>
              <a:rPr lang="en-US" i="1" dirty="0"/>
              <a:t>Q</a:t>
            </a:r>
            <a:r>
              <a:rPr lang="en-US" i="1" baseline="-25000" dirty="0"/>
              <a:t>D</a:t>
            </a:r>
            <a:r>
              <a:rPr lang="en-US" dirty="0"/>
              <a:t>) increases. The two factors, </a:t>
            </a:r>
            <a:r>
              <a:rPr lang="en-US" i="1" dirty="0"/>
              <a:t>P</a:t>
            </a:r>
            <a:r>
              <a:rPr lang="en-US" dirty="0"/>
              <a:t> and </a:t>
            </a:r>
            <a:r>
              <a:rPr lang="en-US" i="1" dirty="0"/>
              <a:t>Q</a:t>
            </a:r>
            <a:r>
              <a:rPr lang="en-US" i="1" baseline="-25000" dirty="0"/>
              <a:t>D</a:t>
            </a:r>
            <a:r>
              <a:rPr lang="en-US" dirty="0"/>
              <a:t>, move in opposite directions.</a:t>
            </a:r>
          </a:p>
          <a:p>
            <a:endParaRPr lang="en-US" dirty="0"/>
          </a:p>
        </p:txBody>
      </p:sp>
    </p:spTree>
    <p:extLst>
      <p:ext uri="{BB962C8B-B14F-4D97-AF65-F5344CB8AC3E}">
        <p14:creationId xmlns:p14="http://schemas.microsoft.com/office/powerpoint/2010/main" val="901263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dirty="0"/>
              <a:t>Elasticity and Total </a:t>
            </a:r>
            <a:r>
              <a:rPr lang="en-US" dirty="0" smtClean="0"/>
              <a:t>Revenue </a:t>
            </a:r>
            <a:r>
              <a:rPr lang="en-US" sz="2000" i="1" kern="0" dirty="0" smtClean="0">
                <a:solidFill>
                  <a:prstClr val="white"/>
                </a:solidFill>
              </a:rPr>
              <a:t>(2 </a:t>
            </a:r>
            <a:r>
              <a:rPr lang="en-US" sz="2000" i="1" kern="0" dirty="0">
                <a:solidFill>
                  <a:prstClr val="white"/>
                </a:solidFill>
              </a:rPr>
              <a:t>of 4</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524000"/>
            <a:ext cx="8229600" cy="4525963"/>
          </a:xfrm>
        </p:spPr>
        <p:txBody>
          <a:bodyPr/>
          <a:lstStyle/>
          <a:p>
            <a:r>
              <a:rPr lang="en-US" sz="2400" dirty="0" smtClean="0">
                <a:latin typeface="Arial" panose="020B0604020202020204" pitchFamily="34" charset="0"/>
              </a:rPr>
              <a:t>Because total revenue is the product of </a:t>
            </a:r>
            <a:r>
              <a:rPr lang="en-US" sz="2400" i="1" dirty="0" smtClean="0">
                <a:latin typeface="Arial" panose="020B0604020202020204" pitchFamily="34" charset="0"/>
              </a:rPr>
              <a:t>P</a:t>
            </a:r>
            <a:r>
              <a:rPr lang="en-US" sz="2400" dirty="0" smtClean="0">
                <a:latin typeface="Arial" panose="020B0604020202020204" pitchFamily="34" charset="0"/>
              </a:rPr>
              <a:t> and </a:t>
            </a:r>
            <a:r>
              <a:rPr lang="en-US" sz="2400" i="1" dirty="0" smtClean="0">
                <a:latin typeface="Arial" panose="020B0604020202020204" pitchFamily="34" charset="0"/>
              </a:rPr>
              <a:t>Q</a:t>
            </a:r>
            <a:r>
              <a:rPr lang="en-US" sz="2400" dirty="0" smtClean="0">
                <a:latin typeface="Arial" panose="020B0604020202020204" pitchFamily="34" charset="0"/>
              </a:rPr>
              <a:t>, whether </a:t>
            </a:r>
            <a:r>
              <a:rPr lang="en-US" sz="2400" i="1" dirty="0" smtClean="0">
                <a:latin typeface="Arial" panose="020B0604020202020204" pitchFamily="34" charset="0"/>
              </a:rPr>
              <a:t>TR</a:t>
            </a:r>
            <a:r>
              <a:rPr lang="en-US" sz="2400" dirty="0" smtClean="0">
                <a:latin typeface="Arial" panose="020B0604020202020204" pitchFamily="34" charset="0"/>
              </a:rPr>
              <a:t> rises or falls in response to a price increase depends on which is bigger: the percentage increase in price or the percentage decrease in quantity demanded.</a:t>
            </a:r>
          </a:p>
          <a:p>
            <a:endParaRPr lang="en-US" sz="2400" dirty="0" smtClean="0">
              <a:latin typeface="Arial" panose="020B0604020202020204" pitchFamily="34" charset="0"/>
            </a:endParaRPr>
          </a:p>
          <a:p>
            <a:r>
              <a:rPr lang="en-US" sz="2000" dirty="0" smtClean="0">
                <a:latin typeface="Arial" panose="020B0604020202020204" pitchFamily="34" charset="0"/>
                <a:sym typeface="Wingdings 3" panose="05040102010807070707" pitchFamily="18" charset="2"/>
              </a:rPr>
              <a:t>Effect </a:t>
            </a:r>
            <a:r>
              <a:rPr lang="en-US" sz="2000" dirty="0">
                <a:latin typeface="Arial" panose="020B0604020202020204" pitchFamily="34" charset="0"/>
                <a:sym typeface="Wingdings 3" panose="05040102010807070707" pitchFamily="18" charset="2"/>
              </a:rPr>
              <a:t>of price increase on</a:t>
            </a:r>
            <a:br>
              <a:rPr lang="en-US" sz="2000" dirty="0">
                <a:latin typeface="Arial" panose="020B0604020202020204" pitchFamily="34" charset="0"/>
                <a:sym typeface="Wingdings 3" panose="05040102010807070707" pitchFamily="18" charset="2"/>
              </a:rPr>
            </a:br>
            <a:r>
              <a:rPr lang="en-US" sz="2000" dirty="0">
                <a:latin typeface="Arial" panose="020B0604020202020204" pitchFamily="34" charset="0"/>
                <a:sym typeface="Wingdings 3" panose="05040102010807070707" pitchFamily="18" charset="2"/>
              </a:rPr>
              <a:t>a product with inelastic demand</a:t>
            </a:r>
            <a:r>
              <a:rPr lang="en-US" sz="2000" dirty="0" smtClean="0">
                <a:latin typeface="Arial" panose="020B0604020202020204" pitchFamily="34" charset="0"/>
                <a:sym typeface="Wingdings 3" panose="05040102010807070707" pitchFamily="18" charset="2"/>
              </a:rPr>
              <a:t>:</a:t>
            </a:r>
            <a:endParaRPr lang="en-US" sz="2600" b="1" dirty="0">
              <a:latin typeface="Arial" panose="020B0604020202020204" pitchFamily="34" charset="0"/>
            </a:endParaRPr>
          </a:p>
        </p:txBody>
      </p:sp>
      <p:graphicFrame>
        <p:nvGraphicFramePr>
          <p:cNvPr id="4" name="Object 3" descr=" increased P times QD decrease equals TR increase"/>
          <p:cNvGraphicFramePr>
            <a:graphicFrameLocks noChangeAspect="1"/>
          </p:cNvGraphicFramePr>
          <p:nvPr>
            <p:extLst>
              <p:ext uri="{D42A27DB-BD31-4B8C-83A1-F6EECF244321}">
                <p14:modId xmlns:p14="http://schemas.microsoft.com/office/powerpoint/2010/main" val="360639269"/>
              </p:ext>
            </p:extLst>
          </p:nvPr>
        </p:nvGraphicFramePr>
        <p:xfrm>
          <a:off x="4506913" y="3746500"/>
          <a:ext cx="2046287" cy="503238"/>
        </p:xfrm>
        <a:graphic>
          <a:graphicData uri="http://schemas.openxmlformats.org/presentationml/2006/ole">
            <mc:AlternateContent xmlns:mc="http://schemas.openxmlformats.org/markup-compatibility/2006">
              <mc:Choice xmlns:v="urn:schemas-microsoft-com:vml" Requires="v">
                <p:oleObj spid="_x0000_s14420" name="Equation" r:id="rId4" imgW="838080" imgH="253800" progId="Equation.DSMT4">
                  <p:embed/>
                </p:oleObj>
              </mc:Choice>
              <mc:Fallback>
                <p:oleObj name="Equation" r:id="rId4" imgW="838080" imgH="253800" progId="Equation.DSMT4">
                  <p:embed/>
                  <p:pic>
                    <p:nvPicPr>
                      <p:cNvPr id="0" name=""/>
                      <p:cNvPicPr/>
                      <p:nvPr/>
                    </p:nvPicPr>
                    <p:blipFill>
                      <a:blip r:embed="rId5"/>
                      <a:stretch>
                        <a:fillRect/>
                      </a:stretch>
                    </p:blipFill>
                    <p:spPr>
                      <a:xfrm>
                        <a:off x="4506913" y="3746500"/>
                        <a:ext cx="2046287" cy="503238"/>
                      </a:xfrm>
                      <a:prstGeom prst="rect">
                        <a:avLst/>
                      </a:prstGeom>
                    </p:spPr>
                  </p:pic>
                </p:oleObj>
              </mc:Fallback>
            </mc:AlternateContent>
          </a:graphicData>
        </a:graphic>
      </p:graphicFrame>
    </p:spTree>
    <p:extLst>
      <p:ext uri="{BB962C8B-B14F-4D97-AF65-F5344CB8AC3E}">
        <p14:creationId xmlns:p14="http://schemas.microsoft.com/office/powerpoint/2010/main" val="2232934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Elasticity and Total </a:t>
            </a:r>
            <a:r>
              <a:rPr lang="en-US" dirty="0" smtClean="0"/>
              <a:t>Revenue </a:t>
            </a:r>
            <a:r>
              <a:rPr lang="en-US" sz="2000" i="1" kern="0" dirty="0" smtClean="0">
                <a:solidFill>
                  <a:prstClr val="white"/>
                </a:solidFill>
              </a:rPr>
              <a:t>(3 </a:t>
            </a:r>
            <a:r>
              <a:rPr lang="en-US" sz="2000" i="1" kern="0" dirty="0">
                <a:solidFill>
                  <a:prstClr val="white"/>
                </a:solidFill>
              </a:rPr>
              <a:t>of 4</a:t>
            </a:r>
            <a:r>
              <a:rPr lang="en-US" sz="2000" i="1" kern="0" dirty="0" smtClean="0">
                <a:solidFill>
                  <a:prstClr val="white"/>
                </a:solidFill>
              </a:rPr>
              <a:t>)</a:t>
            </a:r>
            <a:r>
              <a:rPr lang="en-US" dirty="0" smtClean="0"/>
              <a:t> </a:t>
            </a:r>
            <a:endParaRPr lang="en-US" dirty="0"/>
          </a:p>
        </p:txBody>
      </p:sp>
      <p:sp>
        <p:nvSpPr>
          <p:cNvPr id="3" name="Content Placeholder 2"/>
          <p:cNvSpPr>
            <a:spLocks noGrp="1"/>
          </p:cNvSpPr>
          <p:nvPr>
            <p:ph idx="1"/>
          </p:nvPr>
        </p:nvSpPr>
        <p:spPr/>
        <p:txBody>
          <a:bodyPr/>
          <a:lstStyle/>
          <a:p>
            <a:r>
              <a:rPr lang="en-US" sz="2400" dirty="0" smtClean="0"/>
              <a:t>If the percentage </a:t>
            </a:r>
            <a:r>
              <a:rPr lang="en-US" sz="2400" dirty="0"/>
              <a:t>decline in quantity demanded following a price increase is larger than the percentage increase in price, total revenue will fall</a:t>
            </a:r>
            <a:r>
              <a:rPr lang="en-US" sz="2400" dirty="0" smtClean="0"/>
              <a:t>.</a:t>
            </a:r>
          </a:p>
          <a:p>
            <a:endParaRPr lang="en-US" sz="2400" dirty="0"/>
          </a:p>
        </p:txBody>
      </p:sp>
      <p:sp>
        <p:nvSpPr>
          <p:cNvPr id="4" name="Content Placeholder 3"/>
          <p:cNvSpPr>
            <a:spLocks noGrp="1"/>
          </p:cNvSpPr>
          <p:nvPr>
            <p:ph idx="10"/>
          </p:nvPr>
        </p:nvSpPr>
        <p:spPr>
          <a:xfrm>
            <a:off x="457200" y="3048000"/>
            <a:ext cx="8229600" cy="762000"/>
          </a:xfrm>
        </p:spPr>
        <p:txBody>
          <a:bodyPr/>
          <a:lstStyle/>
          <a:p>
            <a:r>
              <a:rPr lang="en-US" dirty="0">
                <a:latin typeface="Arial" panose="020B0604020202020204" pitchFamily="34" charset="0"/>
                <a:sym typeface="Wingdings 3" panose="05040102010807070707" pitchFamily="18" charset="2"/>
              </a:rPr>
              <a:t>Effect of price increase on</a:t>
            </a:r>
            <a:br>
              <a:rPr lang="en-US" dirty="0">
                <a:latin typeface="Arial" panose="020B0604020202020204" pitchFamily="34" charset="0"/>
                <a:sym typeface="Wingdings 3" panose="05040102010807070707" pitchFamily="18" charset="2"/>
              </a:rPr>
            </a:br>
            <a:r>
              <a:rPr lang="en-US" dirty="0">
                <a:latin typeface="Arial" panose="020B0604020202020204" pitchFamily="34" charset="0"/>
                <a:sym typeface="Wingdings 3" panose="05040102010807070707" pitchFamily="18" charset="2"/>
              </a:rPr>
              <a:t>a product with elastic demand</a:t>
            </a:r>
            <a:r>
              <a:rPr lang="en-US" dirty="0" smtClean="0">
                <a:latin typeface="Arial" panose="020B0604020202020204" pitchFamily="34" charset="0"/>
                <a:sym typeface="Wingdings 3" panose="05040102010807070707" pitchFamily="18" charset="2"/>
              </a:rPr>
              <a:t>:</a:t>
            </a:r>
            <a:endParaRPr lang="en-US" dirty="0"/>
          </a:p>
        </p:txBody>
      </p:sp>
      <p:graphicFrame>
        <p:nvGraphicFramePr>
          <p:cNvPr id="6" name="Object 5" descr="increased P times QD decrease equals TR decrease"/>
          <p:cNvGraphicFramePr>
            <a:graphicFrameLocks noChangeAspect="1"/>
          </p:cNvGraphicFramePr>
          <p:nvPr>
            <p:extLst>
              <p:ext uri="{D42A27DB-BD31-4B8C-83A1-F6EECF244321}">
                <p14:modId xmlns:p14="http://schemas.microsoft.com/office/powerpoint/2010/main" val="2357195136"/>
              </p:ext>
            </p:extLst>
          </p:nvPr>
        </p:nvGraphicFramePr>
        <p:xfrm>
          <a:off x="3962400" y="4419600"/>
          <a:ext cx="2351087" cy="546100"/>
        </p:xfrm>
        <a:graphic>
          <a:graphicData uri="http://schemas.openxmlformats.org/presentationml/2006/ole">
            <mc:AlternateContent xmlns:mc="http://schemas.openxmlformats.org/markup-compatibility/2006">
              <mc:Choice xmlns:v="urn:schemas-microsoft-com:vml" Requires="v">
                <p:oleObj spid="_x0000_s15445" name="Equation" r:id="rId4" imgW="1066680" imgH="241200" progId="Equation.DSMT4">
                  <p:embed/>
                </p:oleObj>
              </mc:Choice>
              <mc:Fallback>
                <p:oleObj name="Equation" r:id="rId4" imgW="1066680" imgH="241200" progId="Equation.DSMT4">
                  <p:embed/>
                  <p:pic>
                    <p:nvPicPr>
                      <p:cNvPr id="0" name=""/>
                      <p:cNvPicPr/>
                      <p:nvPr/>
                    </p:nvPicPr>
                    <p:blipFill>
                      <a:blip r:embed="rId5"/>
                      <a:stretch>
                        <a:fillRect/>
                      </a:stretch>
                    </p:blipFill>
                    <p:spPr>
                      <a:xfrm>
                        <a:off x="3962400" y="4419600"/>
                        <a:ext cx="2351087" cy="546100"/>
                      </a:xfrm>
                      <a:prstGeom prst="rect">
                        <a:avLst/>
                      </a:prstGeom>
                    </p:spPr>
                  </p:pic>
                </p:oleObj>
              </mc:Fallback>
            </mc:AlternateContent>
          </a:graphicData>
        </a:graphic>
      </p:graphicFrame>
    </p:spTree>
    <p:extLst>
      <p:ext uri="{BB962C8B-B14F-4D97-AF65-F5344CB8AC3E}">
        <p14:creationId xmlns:p14="http://schemas.microsoft.com/office/powerpoint/2010/main" val="36712784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Elasticity and Total </a:t>
            </a:r>
            <a:r>
              <a:rPr lang="en-US" dirty="0" smtClean="0"/>
              <a:t>Revenue </a:t>
            </a:r>
            <a:r>
              <a:rPr lang="en-US" sz="2000" i="1" kern="0" dirty="0" smtClean="0">
                <a:solidFill>
                  <a:prstClr val="white"/>
                </a:solidFill>
              </a:rPr>
              <a:t>(4 </a:t>
            </a:r>
            <a:r>
              <a:rPr lang="en-US" sz="2000" i="1" kern="0" dirty="0">
                <a:solidFill>
                  <a:prstClr val="white"/>
                </a:solidFill>
              </a:rPr>
              <a:t>of </a:t>
            </a:r>
            <a:r>
              <a:rPr lang="en-US" sz="2000" i="1" kern="0" dirty="0" smtClean="0">
                <a:solidFill>
                  <a:prstClr val="white"/>
                </a:solidFill>
              </a:rPr>
              <a:t>4)</a:t>
            </a:r>
            <a:r>
              <a:rPr lang="en-US" dirty="0" smtClean="0"/>
              <a:t> </a:t>
            </a:r>
            <a:endParaRPr lang="en-US" dirty="0"/>
          </a:p>
        </p:txBody>
      </p:sp>
      <p:sp>
        <p:nvSpPr>
          <p:cNvPr id="3" name="Content Placeholder 2"/>
          <p:cNvSpPr>
            <a:spLocks noGrp="1"/>
          </p:cNvSpPr>
          <p:nvPr>
            <p:ph idx="1"/>
          </p:nvPr>
        </p:nvSpPr>
        <p:spPr/>
        <p:txBody>
          <a:bodyPr/>
          <a:lstStyle/>
          <a:p>
            <a:r>
              <a:rPr lang="en-US" sz="2400" dirty="0" smtClean="0"/>
              <a:t>The </a:t>
            </a:r>
            <a:r>
              <a:rPr lang="en-US" sz="2400" dirty="0"/>
              <a:t>opposite is true for a price cut. When demand is elastic, a cut in price increases total </a:t>
            </a:r>
            <a:r>
              <a:rPr lang="en-US" sz="2400" dirty="0" smtClean="0"/>
              <a:t>revenue.</a:t>
            </a:r>
          </a:p>
          <a:p>
            <a:pPr marL="0" indent="0">
              <a:spcBef>
                <a:spcPct val="0"/>
              </a:spcBef>
              <a:spcAft>
                <a:spcPct val="0"/>
              </a:spcAft>
              <a:buNone/>
            </a:pPr>
            <a:endParaRPr lang="en-US" sz="2400" i="1" dirty="0" smtClean="0"/>
          </a:p>
          <a:p>
            <a:pPr marL="0" indent="0">
              <a:spcBef>
                <a:spcPct val="0"/>
              </a:spcBef>
              <a:spcAft>
                <a:spcPct val="0"/>
              </a:spcAft>
              <a:buNone/>
            </a:pPr>
            <a:endParaRPr lang="en-US" sz="2400" dirty="0" smtClean="0"/>
          </a:p>
          <a:p>
            <a:pPr marL="0" indent="0">
              <a:spcBef>
                <a:spcPct val="0"/>
              </a:spcBef>
              <a:spcAft>
                <a:spcPct val="0"/>
              </a:spcAft>
              <a:buNone/>
            </a:pPr>
            <a:r>
              <a:rPr lang="en-US" sz="2000" dirty="0" smtClean="0">
                <a:latin typeface="Arial" panose="020B0604020202020204" pitchFamily="34" charset="0"/>
              </a:rPr>
              <a:t>	</a:t>
            </a:r>
            <a:endParaRPr lang="en-US" sz="2400" dirty="0" smtClean="0"/>
          </a:p>
          <a:p>
            <a:pPr marL="0" indent="0">
              <a:spcBef>
                <a:spcPct val="0"/>
              </a:spcBef>
              <a:spcAft>
                <a:spcPct val="0"/>
              </a:spcAft>
              <a:buNone/>
            </a:pPr>
            <a:endParaRPr lang="en-US" sz="2400" dirty="0" smtClean="0"/>
          </a:p>
        </p:txBody>
      </p:sp>
      <p:sp>
        <p:nvSpPr>
          <p:cNvPr id="6" name="Content Placeholder 5"/>
          <p:cNvSpPr>
            <a:spLocks noGrp="1"/>
          </p:cNvSpPr>
          <p:nvPr>
            <p:ph idx="10"/>
          </p:nvPr>
        </p:nvSpPr>
        <p:spPr>
          <a:xfrm>
            <a:off x="1219200" y="2667000"/>
            <a:ext cx="6172200" cy="457200"/>
          </a:xfrm>
        </p:spPr>
        <p:txBody>
          <a:bodyPr/>
          <a:lstStyle/>
          <a:p>
            <a:pPr marL="0" indent="0">
              <a:spcBef>
                <a:spcPct val="0"/>
              </a:spcBef>
              <a:spcAft>
                <a:spcPct val="0"/>
              </a:spcAft>
              <a:buNone/>
            </a:pPr>
            <a:r>
              <a:rPr lang="en-US" sz="2000" dirty="0" smtClean="0">
                <a:latin typeface="Arial" panose="020B0604020202020204" pitchFamily="34" charset="0"/>
                <a:sym typeface="Wingdings 3" panose="05040102010807070707" pitchFamily="18" charset="2"/>
              </a:rPr>
              <a:t>Effect </a:t>
            </a:r>
            <a:r>
              <a:rPr lang="en-US" sz="2000" dirty="0">
                <a:latin typeface="Arial" panose="020B0604020202020204" pitchFamily="34" charset="0"/>
                <a:sym typeface="Wingdings 3" panose="05040102010807070707" pitchFamily="18" charset="2"/>
              </a:rPr>
              <a:t>of price cut on a product with elastic demand</a:t>
            </a:r>
            <a:r>
              <a:rPr lang="en-US" sz="2000" dirty="0" smtClean="0">
                <a:latin typeface="Arial" panose="020B0604020202020204" pitchFamily="34" charset="0"/>
                <a:sym typeface="Wingdings 3" panose="05040102010807070707" pitchFamily="18" charset="2"/>
              </a:rPr>
              <a:t>:</a:t>
            </a:r>
            <a:endParaRPr lang="en-US" sz="2000" dirty="0">
              <a:latin typeface="Arial" panose="020B0604020202020204" pitchFamily="34" charset="0"/>
              <a:sym typeface="Wingdings 3" panose="05040102010807070707" pitchFamily="18" charset="2"/>
            </a:endParaRPr>
          </a:p>
          <a:p>
            <a:pPr marL="0" indent="0">
              <a:buNone/>
            </a:pPr>
            <a:endParaRPr lang="en-US" dirty="0"/>
          </a:p>
        </p:txBody>
      </p:sp>
      <p:graphicFrame>
        <p:nvGraphicFramePr>
          <p:cNvPr id="4" name="Object 3" descr="decreased P times QD increase equals TR increase"/>
          <p:cNvGraphicFramePr>
            <a:graphicFrameLocks noChangeAspect="1"/>
          </p:cNvGraphicFramePr>
          <p:nvPr>
            <p:extLst>
              <p:ext uri="{D42A27DB-BD31-4B8C-83A1-F6EECF244321}">
                <p14:modId xmlns:p14="http://schemas.microsoft.com/office/powerpoint/2010/main" val="812483233"/>
              </p:ext>
            </p:extLst>
          </p:nvPr>
        </p:nvGraphicFramePr>
        <p:xfrm>
          <a:off x="3335337" y="3162300"/>
          <a:ext cx="2473325" cy="533400"/>
        </p:xfrm>
        <a:graphic>
          <a:graphicData uri="http://schemas.openxmlformats.org/presentationml/2006/ole">
            <mc:AlternateContent xmlns:mc="http://schemas.openxmlformats.org/markup-compatibility/2006">
              <mc:Choice xmlns:v="urn:schemas-microsoft-com:vml" Requires="v">
                <p:oleObj spid="_x0000_s23572" name="Equation" r:id="rId4" imgW="1066680" imgH="241200" progId="Equation.DSMT4">
                  <p:embed/>
                </p:oleObj>
              </mc:Choice>
              <mc:Fallback>
                <p:oleObj name="Equation" r:id="rId4" imgW="1066680" imgH="241200" progId="Equation.DSMT4">
                  <p:embed/>
                  <p:pic>
                    <p:nvPicPr>
                      <p:cNvPr id="0" name=""/>
                      <p:cNvPicPr/>
                      <p:nvPr/>
                    </p:nvPicPr>
                    <p:blipFill>
                      <a:blip r:embed="rId5"/>
                      <a:stretch>
                        <a:fillRect/>
                      </a:stretch>
                    </p:blipFill>
                    <p:spPr>
                      <a:xfrm>
                        <a:off x="3335337" y="3162300"/>
                        <a:ext cx="2473325" cy="533400"/>
                      </a:xfrm>
                      <a:prstGeom prst="rect">
                        <a:avLst/>
                      </a:prstGeom>
                    </p:spPr>
                  </p:pic>
                </p:oleObj>
              </mc:Fallback>
            </mc:AlternateContent>
          </a:graphicData>
        </a:graphic>
      </p:graphicFrame>
      <p:sp>
        <p:nvSpPr>
          <p:cNvPr id="7" name="Content Placeholder 6"/>
          <p:cNvSpPr>
            <a:spLocks noGrp="1"/>
          </p:cNvSpPr>
          <p:nvPr>
            <p:ph idx="11"/>
          </p:nvPr>
        </p:nvSpPr>
        <p:spPr>
          <a:xfrm>
            <a:off x="1219200" y="3733800"/>
            <a:ext cx="6183021" cy="458002"/>
          </a:xfrm>
        </p:spPr>
        <p:txBody>
          <a:bodyPr/>
          <a:lstStyle/>
          <a:p>
            <a:pPr marL="0" indent="0">
              <a:buNone/>
            </a:pPr>
            <a:r>
              <a:rPr lang="en-US" sz="2000" dirty="0">
                <a:latin typeface="Arial" panose="020B0604020202020204" pitchFamily="34" charset="0"/>
              </a:rPr>
              <a:t>Effect of price cut on a product with inelastic demand:</a:t>
            </a:r>
          </a:p>
          <a:p>
            <a:pPr marL="0" indent="0">
              <a:buNone/>
            </a:pPr>
            <a:endParaRPr lang="en-US" sz="2000" dirty="0"/>
          </a:p>
        </p:txBody>
      </p:sp>
      <p:graphicFrame>
        <p:nvGraphicFramePr>
          <p:cNvPr id="5" name="Object 4" descr="decreased P times QD increase equals TR increase"/>
          <p:cNvGraphicFramePr>
            <a:graphicFrameLocks noChangeAspect="1"/>
          </p:cNvGraphicFramePr>
          <p:nvPr>
            <p:extLst>
              <p:ext uri="{D42A27DB-BD31-4B8C-83A1-F6EECF244321}">
                <p14:modId xmlns:p14="http://schemas.microsoft.com/office/powerpoint/2010/main" val="919278158"/>
              </p:ext>
            </p:extLst>
          </p:nvPr>
        </p:nvGraphicFramePr>
        <p:xfrm>
          <a:off x="3505200" y="4191000"/>
          <a:ext cx="2400300" cy="533400"/>
        </p:xfrm>
        <a:graphic>
          <a:graphicData uri="http://schemas.openxmlformats.org/presentationml/2006/ole">
            <mc:AlternateContent xmlns:mc="http://schemas.openxmlformats.org/markup-compatibility/2006">
              <mc:Choice xmlns:v="urn:schemas-microsoft-com:vml" Requires="v">
                <p:oleObj spid="_x0000_s23573" name="Equation" r:id="rId6" imgW="1066680" imgH="241200" progId="Equation.DSMT4">
                  <p:embed/>
                </p:oleObj>
              </mc:Choice>
              <mc:Fallback>
                <p:oleObj name="Equation" r:id="rId6" imgW="1066680" imgH="241200" progId="Equation.DSMT4">
                  <p:embed/>
                  <p:pic>
                    <p:nvPicPr>
                      <p:cNvPr id="0" name=""/>
                      <p:cNvPicPr/>
                      <p:nvPr/>
                    </p:nvPicPr>
                    <p:blipFill>
                      <a:blip r:embed="rId7"/>
                      <a:stretch>
                        <a:fillRect/>
                      </a:stretch>
                    </p:blipFill>
                    <p:spPr>
                      <a:xfrm>
                        <a:off x="3505200" y="4191000"/>
                        <a:ext cx="2400300" cy="533400"/>
                      </a:xfrm>
                      <a:prstGeom prst="rect">
                        <a:avLst/>
                      </a:prstGeom>
                    </p:spPr>
                  </p:pic>
                </p:oleObj>
              </mc:Fallback>
            </mc:AlternateContent>
          </a:graphicData>
        </a:graphic>
      </p:graphicFrame>
      <p:sp>
        <p:nvSpPr>
          <p:cNvPr id="8" name="Content Placeholder 7"/>
          <p:cNvSpPr>
            <a:spLocks noGrp="1"/>
          </p:cNvSpPr>
          <p:nvPr>
            <p:ph idx="12"/>
          </p:nvPr>
        </p:nvSpPr>
        <p:spPr>
          <a:xfrm>
            <a:off x="457200" y="4953000"/>
            <a:ext cx="8229600" cy="685800"/>
          </a:xfrm>
        </p:spPr>
        <p:txBody>
          <a:bodyPr/>
          <a:lstStyle/>
          <a:p>
            <a:r>
              <a:rPr lang="en-US" sz="2400" dirty="0"/>
              <a:t>When demand is inelastic, a cut in price </a:t>
            </a:r>
            <a:r>
              <a:rPr lang="en-US" sz="2400" dirty="0" err="1" smtClean="0"/>
              <a:t>reduce`s</a:t>
            </a:r>
            <a:r>
              <a:rPr lang="en-US" sz="2400" dirty="0" smtClean="0"/>
              <a:t> </a:t>
            </a:r>
            <a:r>
              <a:rPr lang="en-US" sz="2400" dirty="0"/>
              <a:t>total revenue</a:t>
            </a:r>
            <a:r>
              <a:rPr lang="en-US" sz="2400" dirty="0" smtClean="0"/>
              <a:t>.</a:t>
            </a:r>
            <a:endParaRPr lang="en-US" sz="2400" dirty="0"/>
          </a:p>
        </p:txBody>
      </p:sp>
    </p:spTree>
    <p:extLst>
      <p:ext uri="{BB962C8B-B14F-4D97-AF65-F5344CB8AC3E}">
        <p14:creationId xmlns:p14="http://schemas.microsoft.com/office/powerpoint/2010/main" val="31855554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dirty="0" smtClean="0"/>
              <a:t>The Determinants of Demand Elasticity </a:t>
            </a:r>
            <a:r>
              <a:rPr lang="en-US" sz="2000" i="1" kern="0" dirty="0" smtClean="0">
                <a:solidFill>
                  <a:prstClr val="white"/>
                </a:solidFill>
              </a:rPr>
              <a:t>(1 </a:t>
            </a:r>
            <a:r>
              <a:rPr lang="en-US" sz="2000" i="1" kern="0" dirty="0">
                <a:solidFill>
                  <a:prstClr val="white"/>
                </a:solidFill>
              </a:rPr>
              <a:t>of 2</a:t>
            </a:r>
            <a:r>
              <a:rPr lang="en-US" sz="2000" i="1" kern="0" dirty="0" smtClean="0">
                <a:solidFill>
                  <a:prstClr val="white"/>
                </a:solidFill>
              </a:rPr>
              <a:t>)</a:t>
            </a:r>
            <a:endParaRPr lang="en-US" dirty="0"/>
          </a:p>
        </p:txBody>
      </p:sp>
      <p:sp>
        <p:nvSpPr>
          <p:cNvPr id="3" name="Content Placeholder 2"/>
          <p:cNvSpPr>
            <a:spLocks noGrp="1"/>
          </p:cNvSpPr>
          <p:nvPr>
            <p:ph idx="1"/>
          </p:nvPr>
        </p:nvSpPr>
        <p:spPr/>
        <p:txBody>
          <a:bodyPr/>
          <a:lstStyle/>
          <a:p>
            <a:pPr marL="0" indent="0">
              <a:buNone/>
            </a:pPr>
            <a:r>
              <a:rPr lang="en-US" sz="2400" b="1" dirty="0" smtClean="0">
                <a:latin typeface="Arial" panose="020B0604020202020204" pitchFamily="34" charset="0"/>
              </a:rPr>
              <a:t>Availability of Substitutes</a:t>
            </a:r>
            <a:endParaRPr lang="en-US" sz="2400" b="1" dirty="0">
              <a:latin typeface="Arial" panose="020B0604020202020204" pitchFamily="34" charset="0"/>
            </a:endParaRPr>
          </a:p>
          <a:p>
            <a:r>
              <a:rPr lang="en-US" sz="2400" dirty="0" smtClean="0">
                <a:latin typeface="Arial" panose="020B0604020202020204" pitchFamily="34" charset="0"/>
              </a:rPr>
              <a:t>Perhaps </a:t>
            </a:r>
            <a:r>
              <a:rPr lang="en-US" sz="2400" dirty="0">
                <a:latin typeface="Arial" panose="020B0604020202020204" pitchFamily="34" charset="0"/>
              </a:rPr>
              <a:t>the most obvious factor affecting demand elasticity is the availability of substitutes.</a:t>
            </a:r>
          </a:p>
          <a:p>
            <a:pPr marL="0" indent="0">
              <a:spcBef>
                <a:spcPts val="3000"/>
              </a:spcBef>
              <a:buNone/>
            </a:pPr>
            <a:r>
              <a:rPr lang="en-US" sz="2400" b="1" kern="0" dirty="0" smtClean="0">
                <a:latin typeface="Arial" panose="020B0604020202020204" pitchFamily="34" charset="0"/>
              </a:rPr>
              <a:t>The </a:t>
            </a:r>
            <a:r>
              <a:rPr lang="en-US" sz="2400" b="1" kern="0" dirty="0">
                <a:latin typeface="Arial" panose="020B0604020202020204" pitchFamily="34" charset="0"/>
              </a:rPr>
              <a:t>Importance of Being Unimportant</a:t>
            </a:r>
          </a:p>
          <a:p>
            <a:r>
              <a:rPr lang="en-US" sz="2400" dirty="0">
                <a:latin typeface="Arial" panose="020B0604020202020204" pitchFamily="34" charset="0"/>
              </a:rPr>
              <a:t>When an item represents a relatively small part of our total budget, we tend to pay little attention to its price</a:t>
            </a:r>
            <a:r>
              <a:rPr lang="en-US" sz="2400" dirty="0" smtClean="0">
                <a:latin typeface="Arial" panose="020B0604020202020204" pitchFamily="34" charset="0"/>
              </a:rPr>
              <a:t>.</a:t>
            </a:r>
            <a:endParaRPr lang="en-US" dirty="0"/>
          </a:p>
        </p:txBody>
      </p:sp>
    </p:spTree>
    <p:extLst>
      <p:ext uri="{BB962C8B-B14F-4D97-AF65-F5344CB8AC3E}">
        <p14:creationId xmlns:p14="http://schemas.microsoft.com/office/powerpoint/2010/main" val="14905560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Determinants </a:t>
            </a:r>
            <a:r>
              <a:rPr lang="en-US" dirty="0"/>
              <a:t>of Demand </a:t>
            </a:r>
            <a:r>
              <a:rPr lang="en-US" dirty="0" smtClean="0"/>
              <a:t>Elasticity </a:t>
            </a:r>
            <a:r>
              <a:rPr lang="en-US" sz="2000" i="1" kern="0" dirty="0" smtClean="0">
                <a:solidFill>
                  <a:prstClr val="white"/>
                </a:solidFill>
              </a:rPr>
              <a:t>(2 </a:t>
            </a:r>
            <a:r>
              <a:rPr lang="en-US" sz="2000" i="1" kern="0" dirty="0">
                <a:solidFill>
                  <a:prstClr val="white"/>
                </a:solidFill>
              </a:rPr>
              <a:t>of 2</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778001"/>
            <a:ext cx="8229600" cy="1905000"/>
          </a:xfrm>
        </p:spPr>
        <p:txBody>
          <a:bodyPr/>
          <a:lstStyle/>
          <a:p>
            <a:pPr marL="0" indent="0">
              <a:buNone/>
            </a:pPr>
            <a:r>
              <a:rPr lang="en-US" sz="2400" b="1" kern="0" dirty="0" smtClean="0">
                <a:latin typeface="Arial" panose="020B0604020202020204" pitchFamily="34" charset="0"/>
              </a:rPr>
              <a:t>Luxuries versus Necessities</a:t>
            </a:r>
            <a:endParaRPr lang="en-US" sz="2400" b="1" kern="0" dirty="0">
              <a:latin typeface="Arial" panose="020B0604020202020204" pitchFamily="34" charset="0"/>
            </a:endParaRPr>
          </a:p>
          <a:p>
            <a:r>
              <a:rPr lang="en-US" sz="2400" dirty="0" smtClean="0">
                <a:latin typeface="Arial" panose="020B0604020202020204" pitchFamily="34" charset="0"/>
              </a:rPr>
              <a:t>Luxury goods (e.g., yachts) tend to have relatively elastic demand, and necessities (e.g., food) have inelastic demand.</a:t>
            </a:r>
            <a:endParaRPr lang="en-US" sz="2400" kern="0" dirty="0" smtClean="0">
              <a:latin typeface="Arial" panose="020B0604020202020204" pitchFamily="34" charset="0"/>
            </a:endParaRPr>
          </a:p>
        </p:txBody>
      </p:sp>
      <p:sp>
        <p:nvSpPr>
          <p:cNvPr id="6" name="Content Placeholder 5"/>
          <p:cNvSpPr>
            <a:spLocks noGrp="1"/>
          </p:cNvSpPr>
          <p:nvPr>
            <p:ph idx="10"/>
          </p:nvPr>
        </p:nvSpPr>
        <p:spPr>
          <a:xfrm>
            <a:off x="457200" y="3886200"/>
            <a:ext cx="8229600" cy="1752600"/>
          </a:xfrm>
        </p:spPr>
        <p:txBody>
          <a:bodyPr/>
          <a:lstStyle/>
          <a:p>
            <a:pPr marL="0" lvl="0" indent="0">
              <a:spcBef>
                <a:spcPts val="3000"/>
              </a:spcBef>
              <a:buNone/>
            </a:pPr>
            <a:r>
              <a:rPr lang="en-US" sz="2400" b="1" kern="0" dirty="0">
                <a:solidFill>
                  <a:prstClr val="black"/>
                </a:solidFill>
                <a:latin typeface="Arial" panose="020B0604020202020204" pitchFamily="34" charset="0"/>
              </a:rPr>
              <a:t>The Time Dimension</a:t>
            </a:r>
          </a:p>
          <a:p>
            <a:pPr lvl="0"/>
            <a:r>
              <a:rPr lang="en-US" sz="2400" dirty="0">
                <a:solidFill>
                  <a:prstClr val="black"/>
                </a:solidFill>
                <a:latin typeface="Arial" panose="020B0604020202020204" pitchFamily="34" charset="0"/>
              </a:rPr>
              <a:t>In the longer run, demand is likely to become more elastic because households make adjustments over time, and producers develop substitute goods. </a:t>
            </a:r>
            <a:endParaRPr lang="en-US" sz="2400" dirty="0">
              <a:solidFill>
                <a:prstClr val="black"/>
              </a:solidFill>
            </a:endParaRPr>
          </a:p>
        </p:txBody>
      </p:sp>
    </p:spTree>
    <p:extLst>
      <p:ext uri="{BB962C8B-B14F-4D97-AF65-F5344CB8AC3E}">
        <p14:creationId xmlns:p14="http://schemas.microsoft.com/office/powerpoint/2010/main" val="2907602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pt-BR" sz="3200" dirty="0"/>
              <a:t>ECONOMICS IN </a:t>
            </a:r>
            <a:r>
              <a:rPr lang="pt-BR" sz="3200" dirty="0" smtClean="0"/>
              <a:t>PRACTICE</a:t>
            </a:r>
            <a:br>
              <a:rPr lang="pt-BR" sz="3200" dirty="0" smtClean="0"/>
            </a:br>
            <a:r>
              <a:rPr lang="en-US" sz="2400" dirty="0" err="1" smtClean="0">
                <a:solidFill>
                  <a:schemeClr val="bg1"/>
                </a:solidFill>
                <a:latin typeface="+mj-lt"/>
              </a:rPr>
              <a:t>Elasticities</a:t>
            </a:r>
            <a:r>
              <a:rPr lang="en-US" sz="2400" dirty="0" smtClean="0">
                <a:solidFill>
                  <a:schemeClr val="bg1"/>
                </a:solidFill>
                <a:latin typeface="+mj-lt"/>
              </a:rPr>
              <a:t> at a Delicatessen in the Short Run and Long Run</a:t>
            </a:r>
            <a:endParaRPr lang="en-US" dirty="0"/>
          </a:p>
        </p:txBody>
      </p:sp>
      <p:sp>
        <p:nvSpPr>
          <p:cNvPr id="14" name="Content Placeholder 13"/>
          <p:cNvSpPr>
            <a:spLocks noGrp="1"/>
          </p:cNvSpPr>
          <p:nvPr>
            <p:ph sz="quarter" idx="14"/>
          </p:nvPr>
        </p:nvSpPr>
        <p:spPr>
          <a:xfrm>
            <a:off x="457200" y="1524000"/>
            <a:ext cx="3657600" cy="3581400"/>
          </a:xfrm>
        </p:spPr>
        <p:txBody>
          <a:bodyPr/>
          <a:lstStyle/>
          <a:p>
            <a:pPr lvl="0">
              <a:spcBef>
                <a:spcPct val="50000"/>
              </a:spcBef>
              <a:spcAft>
                <a:spcPct val="0"/>
              </a:spcAft>
            </a:pPr>
            <a:r>
              <a:rPr lang="en-US" sz="2000" dirty="0">
                <a:solidFill>
                  <a:prstClr val="black"/>
                </a:solidFill>
                <a:latin typeface="Arial" panose="020B0604020202020204" pitchFamily="34" charset="0"/>
                <a:sym typeface="Wingdings 3" panose="05040102010807070707" pitchFamily="18" charset="2"/>
              </a:rPr>
              <a:t>The graph shows the expected relationship between long-run and short-run demand for Frank’s sandwiches. </a:t>
            </a:r>
            <a:r>
              <a:rPr lang="en-US" sz="2000" dirty="0" smtClean="0">
                <a:solidFill>
                  <a:prstClr val="black"/>
                </a:solidFill>
                <a:latin typeface="Arial" panose="020B0604020202020204" pitchFamily="34" charset="0"/>
                <a:sym typeface="Wingdings 3" panose="05040102010807070707" pitchFamily="18" charset="2"/>
              </a:rPr>
              <a:t>		</a:t>
            </a:r>
            <a:endParaRPr lang="en-US" sz="2000" dirty="0">
              <a:solidFill>
                <a:prstClr val="black"/>
              </a:solidFill>
              <a:latin typeface="Arial" panose="020B0604020202020204" pitchFamily="34" charset="0"/>
              <a:sym typeface="Wingdings 3" panose="05040102010807070707" pitchFamily="18" charset="2"/>
            </a:endParaRPr>
          </a:p>
          <a:p>
            <a:pPr lvl="0">
              <a:spcBef>
                <a:spcPct val="50000"/>
              </a:spcBef>
              <a:spcAft>
                <a:spcPct val="0"/>
              </a:spcAft>
            </a:pPr>
            <a:r>
              <a:rPr lang="en-US" sz="2000" dirty="0">
                <a:solidFill>
                  <a:prstClr val="black"/>
                </a:solidFill>
                <a:latin typeface="Arial" panose="020B0604020202020204" pitchFamily="34" charset="0"/>
                <a:sym typeface="Wingdings 3" panose="05040102010807070707" pitchFamily="18" charset="2"/>
              </a:rPr>
              <a:t>Notice that if you raise prices above the current level, the expected quantity change read from the short-run curve is less than that from the long-run curve. </a:t>
            </a:r>
          </a:p>
          <a:p>
            <a:endParaRPr lang="en-US" dirty="0"/>
          </a:p>
        </p:txBody>
      </p:sp>
      <p:pic>
        <p:nvPicPr>
          <p:cNvPr id="2" name="Picture 1" descr="Y-axis: Price, X-axis: Quantity of Sandwiches&#10;Two lines are drawn on the graph&#10;Line DLR = Long run demand curve&#10;Line DSR = Short run demand curve&#10;Line DLR goes through points (New Q in LR, New Price) and (Current Q, Current Price)&#10;Line DSR goes through points (New Q in SR, New Price) and (Current Q, Current Price)"/>
          <p:cNvPicPr>
            <a:picLocks noChangeAspect="1"/>
          </p:cNvPicPr>
          <p:nvPr/>
        </p:nvPicPr>
        <p:blipFill>
          <a:blip r:embed="rId3"/>
          <a:stretch>
            <a:fillRect/>
          </a:stretch>
        </p:blipFill>
        <p:spPr>
          <a:xfrm>
            <a:off x="4148415" y="1817550"/>
            <a:ext cx="4843185" cy="3364050"/>
          </a:xfrm>
          <a:prstGeom prst="rect">
            <a:avLst/>
          </a:prstGeom>
        </p:spPr>
      </p:pic>
      <p:sp>
        <p:nvSpPr>
          <p:cNvPr id="15" name="Text Placeholder 14"/>
          <p:cNvSpPr>
            <a:spLocks noGrp="1"/>
          </p:cNvSpPr>
          <p:nvPr>
            <p:ph type="body" sz="quarter" idx="15"/>
          </p:nvPr>
        </p:nvSpPr>
        <p:spPr>
          <a:xfrm>
            <a:off x="685800" y="5181600"/>
            <a:ext cx="7239000" cy="1066800"/>
          </a:xfrm>
        </p:spPr>
        <p:txBody>
          <a:bodyPr/>
          <a:lstStyle/>
          <a:p>
            <a:pPr marL="0" indent="0">
              <a:spcBef>
                <a:spcPts val="1800"/>
              </a:spcBef>
              <a:spcAft>
                <a:spcPct val="10000"/>
              </a:spcAft>
              <a:buNone/>
              <a:defRPr/>
            </a:pPr>
            <a:r>
              <a:rPr lang="en-US" sz="1600" dirty="0">
                <a:solidFill>
                  <a:schemeClr val="tx2"/>
                </a:solidFill>
              </a:rPr>
              <a:t>THINKING PRACTICALLY</a:t>
            </a:r>
          </a:p>
          <a:p>
            <a:pPr marL="342900" indent="-342900">
              <a:spcBef>
                <a:spcPts val="1800"/>
              </a:spcBef>
              <a:buFontTx/>
              <a:buAutoNum type="arabicPeriod"/>
              <a:defRPr/>
            </a:pPr>
            <a:r>
              <a:rPr lang="en-US" sz="1600" dirty="0" smtClean="0">
                <a:latin typeface="Arial" charset="0"/>
              </a:rPr>
              <a:t>Provide </a:t>
            </a:r>
            <a:r>
              <a:rPr lang="en-US" sz="1600" dirty="0">
                <a:latin typeface="Arial" charset="0"/>
              </a:rPr>
              <a:t>an example of a purchasing situation in which you think your own short- and long-run </a:t>
            </a:r>
            <a:r>
              <a:rPr lang="en-US" sz="1600" dirty="0" err="1">
                <a:latin typeface="Arial" charset="0"/>
              </a:rPr>
              <a:t>elasticities</a:t>
            </a:r>
            <a:r>
              <a:rPr lang="en-US" sz="1600" dirty="0">
                <a:latin typeface="Arial" charset="0"/>
              </a:rPr>
              <a:t> differ a lot and a second in which they are similar. What drives those differences?</a:t>
            </a:r>
            <a:endParaRPr lang="en-US" sz="1600" dirty="0"/>
          </a:p>
          <a:p>
            <a:endParaRPr lang="en-US" dirty="0"/>
          </a:p>
        </p:txBody>
      </p:sp>
    </p:spTree>
    <p:extLst>
      <p:ext uri="{BB962C8B-B14F-4D97-AF65-F5344CB8AC3E}">
        <p14:creationId xmlns:p14="http://schemas.microsoft.com/office/powerpoint/2010/main" val="38658567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97280"/>
          </a:xfrm>
        </p:spPr>
        <p:txBody>
          <a:bodyPr/>
          <a:lstStyle/>
          <a:p>
            <a:r>
              <a:rPr lang="en-US" dirty="0" smtClean="0"/>
              <a:t>Other Important </a:t>
            </a:r>
            <a:r>
              <a:rPr lang="en-US" dirty="0" err="1" smtClean="0"/>
              <a:t>Elasticities</a:t>
            </a:r>
            <a:r>
              <a:rPr lang="en-US" dirty="0" smtClean="0"/>
              <a:t> </a:t>
            </a:r>
            <a:r>
              <a:rPr lang="en-US" sz="2000" i="1" kern="0" dirty="0">
                <a:solidFill>
                  <a:prstClr val="white"/>
                </a:solidFill>
              </a:rPr>
              <a:t>(1 of 2</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45770" y="1523999"/>
            <a:ext cx="7555230" cy="1524002"/>
          </a:xfrm>
        </p:spPr>
        <p:txBody>
          <a:bodyPr/>
          <a:lstStyle/>
          <a:p>
            <a:pPr marL="0" indent="0">
              <a:buNone/>
            </a:pPr>
            <a:r>
              <a:rPr lang="en-US" sz="2400" b="1" kern="0" dirty="0" smtClean="0"/>
              <a:t>Income Elasticity of Demand</a:t>
            </a:r>
          </a:p>
          <a:p>
            <a:r>
              <a:rPr lang="en-US" sz="2400" b="1" dirty="0" smtClean="0"/>
              <a:t>income elasticity </a:t>
            </a:r>
            <a:r>
              <a:rPr lang="en-US" sz="2400" b="1" dirty="0"/>
              <a:t>of demand  </a:t>
            </a:r>
            <a:r>
              <a:rPr lang="en-US" sz="2400" dirty="0"/>
              <a:t>A measure of the responsiveness of demand to changes in income</a:t>
            </a:r>
            <a:r>
              <a:rPr lang="en-US" sz="2400" dirty="0" smtClean="0"/>
              <a:t>.</a:t>
            </a:r>
          </a:p>
          <a:p>
            <a:pPr marL="0" indent="0">
              <a:buNone/>
            </a:pPr>
            <a:endParaRPr lang="en-US" sz="2400" dirty="0" smtClean="0"/>
          </a:p>
        </p:txBody>
      </p:sp>
      <p:graphicFrame>
        <p:nvGraphicFramePr>
          <p:cNvPr id="4" name="Object 3" descr="income elasticity of demand = % change in quantity demanded over % change in price"/>
          <p:cNvGraphicFramePr>
            <a:graphicFrameLocks noChangeAspect="1"/>
          </p:cNvGraphicFramePr>
          <p:nvPr>
            <p:extLst>
              <p:ext uri="{D42A27DB-BD31-4B8C-83A1-F6EECF244321}">
                <p14:modId xmlns:p14="http://schemas.microsoft.com/office/powerpoint/2010/main" val="1629793513"/>
              </p:ext>
            </p:extLst>
          </p:nvPr>
        </p:nvGraphicFramePr>
        <p:xfrm>
          <a:off x="808038" y="3416300"/>
          <a:ext cx="7678737" cy="903288"/>
        </p:xfrm>
        <a:graphic>
          <a:graphicData uri="http://schemas.openxmlformats.org/presentationml/2006/ole">
            <mc:AlternateContent xmlns:mc="http://schemas.openxmlformats.org/markup-compatibility/2006">
              <mc:Choice xmlns:v="urn:schemas-microsoft-com:vml" Requires="v">
                <p:oleObj spid="_x0000_s17492" name="Equation" r:id="rId4" imgW="3670200" imgH="431640" progId="Equation.DSMT4">
                  <p:embed/>
                </p:oleObj>
              </mc:Choice>
              <mc:Fallback>
                <p:oleObj name="Equation" r:id="rId4" imgW="3670200" imgH="431640" progId="Equation.DSMT4">
                  <p:embed/>
                  <p:pic>
                    <p:nvPicPr>
                      <p:cNvPr id="0" name=""/>
                      <p:cNvPicPr/>
                      <p:nvPr/>
                    </p:nvPicPr>
                    <p:blipFill>
                      <a:blip r:embed="rId5"/>
                      <a:stretch>
                        <a:fillRect/>
                      </a:stretch>
                    </p:blipFill>
                    <p:spPr>
                      <a:xfrm>
                        <a:off x="808038" y="3416300"/>
                        <a:ext cx="7678737" cy="903288"/>
                      </a:xfrm>
                      <a:prstGeom prst="rect">
                        <a:avLst/>
                      </a:prstGeom>
                    </p:spPr>
                  </p:pic>
                </p:oleObj>
              </mc:Fallback>
            </mc:AlternateContent>
          </a:graphicData>
        </a:graphic>
      </p:graphicFrame>
    </p:spTree>
    <p:extLst>
      <p:ext uri="{BB962C8B-B14F-4D97-AF65-F5344CB8AC3E}">
        <p14:creationId xmlns:p14="http://schemas.microsoft.com/office/powerpoint/2010/main" val="10419833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120"/>
            <a:ext cx="8229600" cy="1097280"/>
          </a:xfrm>
        </p:spPr>
        <p:txBody>
          <a:bodyPr/>
          <a:lstStyle/>
          <a:p>
            <a:r>
              <a:rPr lang="en-US" dirty="0" smtClean="0"/>
              <a:t>Other Important </a:t>
            </a:r>
            <a:r>
              <a:rPr lang="en-US" dirty="0" err="1" smtClean="0"/>
              <a:t>Elasticities</a:t>
            </a:r>
            <a:r>
              <a:rPr lang="en-US" dirty="0" smtClean="0"/>
              <a:t> </a:t>
            </a:r>
            <a:r>
              <a:rPr lang="en-US" sz="2000" i="1" kern="0" dirty="0" smtClean="0">
                <a:solidFill>
                  <a:prstClr val="white"/>
                </a:solidFill>
              </a:rPr>
              <a:t>(2 </a:t>
            </a:r>
            <a:r>
              <a:rPr lang="en-US" sz="2000" i="1" kern="0" dirty="0">
                <a:solidFill>
                  <a:prstClr val="white"/>
                </a:solidFill>
              </a:rPr>
              <a:t>of 2</a:t>
            </a:r>
            <a:r>
              <a:rPr lang="en-US" sz="2000" i="1" kern="0" dirty="0" smtClean="0">
                <a:solidFill>
                  <a:prstClr val="white"/>
                </a:solidFill>
              </a:rPr>
              <a:t>)</a:t>
            </a:r>
            <a:endParaRPr lang="en-US" dirty="0"/>
          </a:p>
        </p:txBody>
      </p:sp>
      <p:sp>
        <p:nvSpPr>
          <p:cNvPr id="3" name="Content Placeholder 2"/>
          <p:cNvSpPr>
            <a:spLocks noGrp="1"/>
          </p:cNvSpPr>
          <p:nvPr>
            <p:ph idx="1"/>
          </p:nvPr>
        </p:nvSpPr>
        <p:spPr>
          <a:xfrm>
            <a:off x="457200" y="1600201"/>
            <a:ext cx="8229600" cy="1981200"/>
          </a:xfrm>
        </p:spPr>
        <p:txBody>
          <a:bodyPr/>
          <a:lstStyle/>
          <a:p>
            <a:pPr marL="0" indent="0">
              <a:buNone/>
            </a:pPr>
            <a:r>
              <a:rPr lang="en-US" sz="2400" b="1" kern="0" dirty="0" smtClean="0"/>
              <a:t>Cross-Price </a:t>
            </a:r>
            <a:r>
              <a:rPr lang="en-US" sz="2400" b="1" kern="0" dirty="0"/>
              <a:t>Elasticity of Demand</a:t>
            </a:r>
          </a:p>
          <a:p>
            <a:r>
              <a:rPr lang="en-US" sz="2400" b="1" dirty="0" smtClean="0"/>
              <a:t>cross-price elasticity </a:t>
            </a:r>
            <a:r>
              <a:rPr lang="en-US" sz="2400" b="1" dirty="0"/>
              <a:t>of demand  </a:t>
            </a:r>
            <a:r>
              <a:rPr lang="en-US" sz="2400" dirty="0"/>
              <a:t>A measure of the response of the quantity of one good demanded to a change in the price of another good</a:t>
            </a:r>
            <a:r>
              <a:rPr lang="en-US" sz="2400" dirty="0" smtClean="0"/>
              <a:t>.</a:t>
            </a:r>
          </a:p>
          <a:p>
            <a:pPr marL="0" indent="0">
              <a:buNone/>
            </a:pPr>
            <a:endParaRPr lang="en-US" sz="2400" dirty="0"/>
          </a:p>
        </p:txBody>
      </p:sp>
      <p:graphicFrame>
        <p:nvGraphicFramePr>
          <p:cNvPr id="4" name="Object 3" descr="cross-price elasticity of demand = % change in quantity of Y demanded over % change in price of X"/>
          <p:cNvGraphicFramePr>
            <a:graphicFrameLocks noChangeAspect="1"/>
          </p:cNvGraphicFramePr>
          <p:nvPr>
            <p:extLst>
              <p:ext uri="{D42A27DB-BD31-4B8C-83A1-F6EECF244321}">
                <p14:modId xmlns:p14="http://schemas.microsoft.com/office/powerpoint/2010/main" val="3140352143"/>
              </p:ext>
            </p:extLst>
          </p:nvPr>
        </p:nvGraphicFramePr>
        <p:xfrm>
          <a:off x="463550" y="3875088"/>
          <a:ext cx="8369300" cy="823912"/>
        </p:xfrm>
        <a:graphic>
          <a:graphicData uri="http://schemas.openxmlformats.org/presentationml/2006/ole">
            <mc:AlternateContent xmlns:mc="http://schemas.openxmlformats.org/markup-compatibility/2006">
              <mc:Choice xmlns:v="urn:schemas-microsoft-com:vml" Requires="v">
                <p:oleObj spid="_x0000_s18516" name="Equation" r:id="rId4" imgW="4356000" imgH="431640" progId="Equation.DSMT4">
                  <p:embed/>
                </p:oleObj>
              </mc:Choice>
              <mc:Fallback>
                <p:oleObj name="Equation" r:id="rId4" imgW="4356000" imgH="431640" progId="Equation.DSMT4">
                  <p:embed/>
                  <p:pic>
                    <p:nvPicPr>
                      <p:cNvPr id="0" name=""/>
                      <p:cNvPicPr/>
                      <p:nvPr/>
                    </p:nvPicPr>
                    <p:blipFill>
                      <a:blip r:embed="rId5"/>
                      <a:stretch>
                        <a:fillRect/>
                      </a:stretch>
                    </p:blipFill>
                    <p:spPr>
                      <a:xfrm>
                        <a:off x="463550" y="3875088"/>
                        <a:ext cx="8369300" cy="823912"/>
                      </a:xfrm>
                      <a:prstGeom prst="rect">
                        <a:avLst/>
                      </a:prstGeom>
                    </p:spPr>
                  </p:pic>
                </p:oleObj>
              </mc:Fallback>
            </mc:AlternateContent>
          </a:graphicData>
        </a:graphic>
      </p:graphicFrame>
    </p:spTree>
    <p:extLst>
      <p:ext uri="{BB962C8B-B14F-4D97-AF65-F5344CB8AC3E}">
        <p14:creationId xmlns:p14="http://schemas.microsoft.com/office/powerpoint/2010/main" val="1089493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mn-lt"/>
              </a:rPr>
              <a:t>Elasticity of Supply</a:t>
            </a:r>
            <a:endParaRPr lang="en-US" dirty="0">
              <a:latin typeface="+mn-lt"/>
            </a:endParaRPr>
          </a:p>
        </p:txBody>
      </p:sp>
      <p:sp>
        <p:nvSpPr>
          <p:cNvPr id="3" name="Content Placeholder 2"/>
          <p:cNvSpPr>
            <a:spLocks noGrp="1"/>
          </p:cNvSpPr>
          <p:nvPr>
            <p:ph idx="1"/>
          </p:nvPr>
        </p:nvSpPr>
        <p:spPr/>
        <p:txBody>
          <a:bodyPr/>
          <a:lstStyle/>
          <a:p>
            <a:r>
              <a:rPr lang="en-US" sz="2400" b="1" dirty="0" smtClean="0"/>
              <a:t>elasticity of supply  </a:t>
            </a:r>
            <a:r>
              <a:rPr lang="en-US" sz="2400" dirty="0" smtClean="0"/>
              <a:t>A measure of the response of quantity of a good supplied to a change in price of that good. Likely to be positive in output markets.</a:t>
            </a:r>
          </a:p>
          <a:p>
            <a:pPr marL="0" indent="0">
              <a:buNone/>
            </a:pPr>
            <a:endParaRPr lang="en-US" sz="2400" dirty="0" smtClean="0"/>
          </a:p>
          <a:p>
            <a:pPr marL="0" indent="0">
              <a:buNone/>
            </a:pPr>
            <a:endParaRPr lang="en-US" sz="2400" dirty="0" smtClean="0"/>
          </a:p>
          <a:p>
            <a:pPr marL="0" indent="0">
              <a:buNone/>
            </a:pPr>
            <a:endParaRPr lang="en-US" sz="2400" dirty="0"/>
          </a:p>
        </p:txBody>
      </p:sp>
      <p:graphicFrame>
        <p:nvGraphicFramePr>
          <p:cNvPr id="6" name="Object 5" descr="elasticity of supply = % change in quantity supplied over % change in price"/>
          <p:cNvGraphicFramePr>
            <a:graphicFrameLocks noChangeAspect="1"/>
          </p:cNvGraphicFramePr>
          <p:nvPr>
            <p:extLst>
              <p:ext uri="{D42A27DB-BD31-4B8C-83A1-F6EECF244321}">
                <p14:modId xmlns:p14="http://schemas.microsoft.com/office/powerpoint/2010/main" val="80207819"/>
              </p:ext>
            </p:extLst>
          </p:nvPr>
        </p:nvGraphicFramePr>
        <p:xfrm>
          <a:off x="728663" y="2806700"/>
          <a:ext cx="8067675" cy="941388"/>
        </p:xfrm>
        <a:graphic>
          <a:graphicData uri="http://schemas.openxmlformats.org/presentationml/2006/ole">
            <mc:AlternateContent xmlns:mc="http://schemas.openxmlformats.org/markup-compatibility/2006">
              <mc:Choice xmlns:v="urn:schemas-microsoft-com:vml" Requires="v">
                <p:oleObj spid="_x0000_s19629" name="Equation" r:id="rId4" imgW="3098520" imgH="431640" progId="Equation.DSMT4">
                  <p:embed/>
                </p:oleObj>
              </mc:Choice>
              <mc:Fallback>
                <p:oleObj name="Equation" r:id="rId4" imgW="3098520" imgH="431640" progId="Equation.DSMT4">
                  <p:embed/>
                  <p:pic>
                    <p:nvPicPr>
                      <p:cNvPr id="0" name=""/>
                      <p:cNvPicPr/>
                      <p:nvPr/>
                    </p:nvPicPr>
                    <p:blipFill>
                      <a:blip r:embed="rId5"/>
                      <a:stretch>
                        <a:fillRect/>
                      </a:stretch>
                    </p:blipFill>
                    <p:spPr>
                      <a:xfrm>
                        <a:off x="728663" y="2806700"/>
                        <a:ext cx="8067675" cy="941388"/>
                      </a:xfrm>
                      <a:prstGeom prst="rect">
                        <a:avLst/>
                      </a:prstGeom>
                    </p:spPr>
                  </p:pic>
                </p:oleObj>
              </mc:Fallback>
            </mc:AlternateContent>
          </a:graphicData>
        </a:graphic>
      </p:graphicFrame>
      <p:sp>
        <p:nvSpPr>
          <p:cNvPr id="4" name="Content Placeholder 3"/>
          <p:cNvSpPr>
            <a:spLocks noGrp="1"/>
          </p:cNvSpPr>
          <p:nvPr>
            <p:ph idx="10"/>
          </p:nvPr>
        </p:nvSpPr>
        <p:spPr>
          <a:xfrm>
            <a:off x="457200" y="4038600"/>
            <a:ext cx="8229600" cy="838200"/>
          </a:xfrm>
        </p:spPr>
        <p:txBody>
          <a:bodyPr/>
          <a:lstStyle/>
          <a:p>
            <a:r>
              <a:rPr lang="en-US" sz="2400" b="1" dirty="0"/>
              <a:t>elasticity of labor supply  </a:t>
            </a:r>
            <a:r>
              <a:rPr lang="en-US" sz="2400" dirty="0"/>
              <a:t>A measure of the response of labor supplied to a change in the price of labor</a:t>
            </a:r>
            <a:r>
              <a:rPr lang="en-US" sz="2400" dirty="0" smtClean="0"/>
              <a:t>.	</a:t>
            </a:r>
            <a:endParaRPr lang="en-US" sz="2400" dirty="0"/>
          </a:p>
          <a:p>
            <a:endParaRPr lang="en-US" dirty="0"/>
          </a:p>
        </p:txBody>
      </p:sp>
      <p:graphicFrame>
        <p:nvGraphicFramePr>
          <p:cNvPr id="7" name="Object 6" descr="elasticity of labor supply = % change in quantity of labor supplied over % change in the wage rate"/>
          <p:cNvGraphicFramePr>
            <a:graphicFrameLocks noChangeAspect="1"/>
          </p:cNvGraphicFramePr>
          <p:nvPr>
            <p:extLst>
              <p:ext uri="{D42A27DB-BD31-4B8C-83A1-F6EECF244321}">
                <p14:modId xmlns:p14="http://schemas.microsoft.com/office/powerpoint/2010/main" val="3673323739"/>
              </p:ext>
            </p:extLst>
          </p:nvPr>
        </p:nvGraphicFramePr>
        <p:xfrm>
          <a:off x="315925" y="4971517"/>
          <a:ext cx="8523275" cy="1035582"/>
        </p:xfrm>
        <a:graphic>
          <a:graphicData uri="http://schemas.openxmlformats.org/presentationml/2006/ole">
            <mc:AlternateContent xmlns:mc="http://schemas.openxmlformats.org/markup-compatibility/2006">
              <mc:Choice xmlns:v="urn:schemas-microsoft-com:vml" Requires="v">
                <p:oleObj spid="_x0000_s19630" name="Equation" r:id="rId6" imgW="4114800" imgH="431640" progId="Equation.DSMT4">
                  <p:embed/>
                </p:oleObj>
              </mc:Choice>
              <mc:Fallback>
                <p:oleObj name="Equation" r:id="rId6" imgW="4114800" imgH="431640" progId="Equation.DSMT4">
                  <p:embed/>
                  <p:pic>
                    <p:nvPicPr>
                      <p:cNvPr id="0" name=""/>
                      <p:cNvPicPr/>
                      <p:nvPr/>
                    </p:nvPicPr>
                    <p:blipFill>
                      <a:blip r:embed="rId7"/>
                      <a:stretch>
                        <a:fillRect/>
                      </a:stretch>
                    </p:blipFill>
                    <p:spPr>
                      <a:xfrm>
                        <a:off x="315925" y="4971517"/>
                        <a:ext cx="8523275" cy="1035582"/>
                      </a:xfrm>
                      <a:prstGeom prst="rect">
                        <a:avLst/>
                      </a:prstGeom>
                    </p:spPr>
                  </p:pic>
                </p:oleObj>
              </mc:Fallback>
            </mc:AlternateContent>
          </a:graphicData>
        </a:graphic>
      </p:graphicFrame>
    </p:spTree>
    <p:extLst>
      <p:ext uri="{BB962C8B-B14F-4D97-AF65-F5344CB8AC3E}">
        <p14:creationId xmlns:p14="http://schemas.microsoft.com/office/powerpoint/2010/main" val="2574353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R="0" fontAlgn="auto">
              <a:lnSpc>
                <a:spcPct val="150000"/>
              </a:lnSpc>
              <a:spcBef>
                <a:spcPct val="50000"/>
              </a:spcBef>
              <a:spcAft>
                <a:spcPct val="0"/>
              </a:spcAft>
              <a:buClr>
                <a:srgbClr val="0070C0"/>
              </a:buClr>
              <a:buSzTx/>
              <a:tabLst/>
              <a:defRPr/>
            </a:pPr>
            <a:r>
              <a:rPr lang="pt-BR" sz="3200" dirty="0" smtClean="0"/>
              <a:t>ECONOMICS IN PRACTICE </a:t>
            </a:r>
            <a:br>
              <a:rPr lang="pt-BR" sz="3200" dirty="0" smtClean="0"/>
            </a:br>
            <a:r>
              <a:rPr lang="en-US" sz="2400" dirty="0">
                <a:latin typeface="+mn-lt"/>
                <a:ea typeface="+mn-ea"/>
                <a:cs typeface="+mn-cs"/>
              </a:rPr>
              <a:t>Tax Rates and Migration in </a:t>
            </a:r>
            <a:r>
              <a:rPr lang="en-US" sz="2400" dirty="0" smtClean="0">
                <a:latin typeface="+mn-lt"/>
                <a:ea typeface="+mn-ea"/>
                <a:cs typeface="+mn-cs"/>
              </a:rPr>
              <a:t>Europe</a:t>
            </a:r>
            <a:endParaRPr lang="pt-BR" sz="3200" dirty="0"/>
          </a:p>
        </p:txBody>
      </p:sp>
      <p:sp>
        <p:nvSpPr>
          <p:cNvPr id="3" name="Text Placeholder 2"/>
          <p:cNvSpPr>
            <a:spLocks noGrp="1"/>
          </p:cNvSpPr>
          <p:nvPr>
            <p:ph idx="1"/>
          </p:nvPr>
        </p:nvSpPr>
        <p:spPr>
          <a:xfrm>
            <a:off x="457200" y="1689101"/>
            <a:ext cx="4267200" cy="2362199"/>
          </a:xfrm>
        </p:spPr>
        <p:txBody>
          <a:bodyPr/>
          <a:lstStyle/>
          <a:p>
            <a:pPr rtl="0" eaLnBrk="1" latinLnBrk="0" hangingPunct="1"/>
            <a:r>
              <a:rPr lang="en-US" sz="1600" b="0" kern="1200" dirty="0" smtClean="0">
                <a:solidFill>
                  <a:schemeClr val="tx2"/>
                </a:solidFill>
                <a:effectLst/>
              </a:rPr>
              <a:t>Denmark is part of the European Union (EU).</a:t>
            </a:r>
            <a:endParaRPr lang="en-US" sz="1600" dirty="0" smtClean="0">
              <a:solidFill>
                <a:schemeClr val="tx2"/>
              </a:solidFill>
              <a:effectLst/>
            </a:endParaRPr>
          </a:p>
          <a:p>
            <a:pPr rtl="0" eaLnBrk="1" latinLnBrk="0" hangingPunct="1"/>
            <a:r>
              <a:rPr lang="en-US" sz="1600" b="0" kern="1200" dirty="0" smtClean="0">
                <a:solidFill>
                  <a:schemeClr val="tx2"/>
                </a:solidFill>
                <a:effectLst/>
              </a:rPr>
              <a:t>In 2009, Denmark enacted a tax relief law aimed at luring highly skilled immigrants.</a:t>
            </a:r>
            <a:endParaRPr lang="en-US" sz="1600" dirty="0" smtClean="0">
              <a:solidFill>
                <a:schemeClr val="tx2"/>
              </a:solidFill>
              <a:effectLst/>
            </a:endParaRPr>
          </a:p>
          <a:p>
            <a:pPr rtl="0" eaLnBrk="1" latinLnBrk="0" hangingPunct="1"/>
            <a:r>
              <a:rPr lang="en-US" sz="1600" b="0" kern="1200" dirty="0" smtClean="0">
                <a:solidFill>
                  <a:schemeClr val="tx2"/>
                </a:solidFill>
                <a:effectLst/>
              </a:rPr>
              <a:t>Researchers found an elasticity of almost 2 for the increase in migration to the reduction in the tax rate.</a:t>
            </a:r>
            <a:endParaRPr lang="en-US" sz="1600" dirty="0">
              <a:solidFill>
                <a:schemeClr val="tx2"/>
              </a:solidFill>
              <a:effectLst/>
            </a:endParaRPr>
          </a:p>
        </p:txBody>
      </p:sp>
      <p:pic>
        <p:nvPicPr>
          <p:cNvPr id="4" name="Picture 3" descr="An office set up where people are working on desktop."/>
          <p:cNvPicPr>
            <a:picLocks noChangeAspect="1"/>
          </p:cNvPicPr>
          <p:nvPr/>
        </p:nvPicPr>
        <p:blipFill>
          <a:blip r:embed="rId3"/>
          <a:stretch>
            <a:fillRect/>
          </a:stretch>
        </p:blipFill>
        <p:spPr>
          <a:xfrm>
            <a:off x="5029200" y="1965008"/>
            <a:ext cx="3495675" cy="2343150"/>
          </a:xfrm>
          <a:prstGeom prst="rect">
            <a:avLst/>
          </a:prstGeom>
        </p:spPr>
      </p:pic>
      <p:sp>
        <p:nvSpPr>
          <p:cNvPr id="9" name="Content Placeholder 5"/>
          <p:cNvSpPr>
            <a:spLocks noGrp="1"/>
          </p:cNvSpPr>
          <p:nvPr>
            <p:ph idx="10"/>
          </p:nvPr>
        </p:nvSpPr>
        <p:spPr>
          <a:xfrm>
            <a:off x="431800" y="4749800"/>
            <a:ext cx="7797800" cy="1117600"/>
          </a:xfrm>
        </p:spPr>
        <p:txBody>
          <a:bodyPr/>
          <a:lstStyle/>
          <a:p>
            <a:pPr marL="0" indent="0">
              <a:spcBef>
                <a:spcPts val="1800"/>
              </a:spcBef>
              <a:spcAft>
                <a:spcPct val="10000"/>
              </a:spcAft>
              <a:buNone/>
              <a:defRPr/>
            </a:pPr>
            <a:r>
              <a:rPr lang="en-US" sz="1600" dirty="0">
                <a:solidFill>
                  <a:schemeClr val="tx2"/>
                </a:solidFill>
              </a:rPr>
              <a:t>THINKING PRACTICALLY</a:t>
            </a:r>
          </a:p>
          <a:p>
            <a:pPr marL="0" indent="0">
              <a:spcBef>
                <a:spcPts val="1800"/>
              </a:spcBef>
              <a:buNone/>
              <a:defRPr/>
            </a:pPr>
            <a:r>
              <a:rPr lang="en-IN" sz="1600" kern="0" dirty="0" smtClean="0">
                <a:solidFill>
                  <a:srgbClr val="0070C0"/>
                </a:solidFill>
                <a:cs typeface="Times New Roman" pitchFamily="18" charset="0"/>
              </a:rPr>
              <a:t>1. </a:t>
            </a:r>
            <a:r>
              <a:rPr lang="en-US" sz="1600" dirty="0" smtClean="0">
                <a:solidFill>
                  <a:schemeClr val="tx2"/>
                </a:solidFill>
                <a:latin typeface="Arial" charset="0"/>
              </a:rPr>
              <a:t>What </a:t>
            </a:r>
            <a:r>
              <a:rPr lang="en-US" sz="1600" dirty="0">
                <a:solidFill>
                  <a:schemeClr val="tx2"/>
                </a:solidFill>
                <a:latin typeface="Arial" charset="0"/>
              </a:rPr>
              <a:t>features of the EU do you think increase the labor elasticity?</a:t>
            </a:r>
            <a:endParaRPr lang="en-US" sz="1600" dirty="0">
              <a:solidFill>
                <a:schemeClr val="tx2"/>
              </a:solidFill>
            </a:endParaRPr>
          </a:p>
          <a:p>
            <a:endParaRPr lang="en-US" dirty="0"/>
          </a:p>
        </p:txBody>
      </p:sp>
    </p:spTree>
    <p:extLst>
      <p:ext uri="{BB962C8B-B14F-4D97-AF65-F5344CB8AC3E}">
        <p14:creationId xmlns:p14="http://schemas.microsoft.com/office/powerpoint/2010/main" val="40490243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Happens When We Raise Taxes: Using Elasticity</a:t>
            </a:r>
            <a:endParaRPr lang="en-US" dirty="0"/>
          </a:p>
        </p:txBody>
      </p:sp>
      <p:sp>
        <p:nvSpPr>
          <p:cNvPr id="3" name="Content Placeholder 2"/>
          <p:cNvSpPr>
            <a:spLocks noGrp="1"/>
          </p:cNvSpPr>
          <p:nvPr>
            <p:ph idx="1"/>
          </p:nvPr>
        </p:nvSpPr>
        <p:spPr/>
        <p:txBody>
          <a:bodyPr/>
          <a:lstStyle/>
          <a:p>
            <a:pPr>
              <a:spcAft>
                <a:spcPct val="0"/>
              </a:spcAft>
            </a:pPr>
            <a:r>
              <a:rPr lang="en-US" sz="2400" b="1" dirty="0" smtClean="0"/>
              <a:t>excise tax  </a:t>
            </a:r>
            <a:r>
              <a:rPr lang="en-US" sz="2400" dirty="0" smtClean="0"/>
              <a:t>A per-unit tax on a specific good.</a:t>
            </a:r>
            <a:endParaRPr lang="en-US" sz="2400" dirty="0"/>
          </a:p>
          <a:p>
            <a:pPr>
              <a:spcAft>
                <a:spcPct val="0"/>
              </a:spcAft>
            </a:pPr>
            <a:r>
              <a:rPr lang="en-US" sz="2400" dirty="0" smtClean="0"/>
              <a:t>In the United States, we have excise taxes on </a:t>
            </a:r>
            <a:r>
              <a:rPr lang="en-US" sz="2400" dirty="0"/>
              <a:t>g</a:t>
            </a:r>
            <a:r>
              <a:rPr lang="en-US" sz="2400" dirty="0" smtClean="0"/>
              <a:t>asoline and cigarettes.</a:t>
            </a:r>
          </a:p>
          <a:p>
            <a:pPr>
              <a:spcAft>
                <a:spcPct val="0"/>
              </a:spcAft>
            </a:pPr>
            <a:r>
              <a:rPr lang="en-US" sz="2400" dirty="0" smtClean="0"/>
              <a:t>Example: A mayor of a city imposes a tax of $1.00 per avocado in a city where 1,000 avocados are sold per day. Will the city add $365,000 per year in taxes?</a:t>
            </a:r>
            <a:endParaRPr lang="en-US" sz="2400" dirty="0"/>
          </a:p>
        </p:txBody>
      </p:sp>
    </p:spTree>
    <p:extLst>
      <p:ext uri="{BB962C8B-B14F-4D97-AF65-F5344CB8AC3E}">
        <p14:creationId xmlns:p14="http://schemas.microsoft.com/office/powerpoint/2010/main" val="3416190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57200" y="540494"/>
            <a:ext cx="8229600" cy="373906"/>
          </a:xfrm>
        </p:spPr>
        <p:txBody>
          <a:bodyPr/>
          <a:lstStyle/>
          <a:p>
            <a:r>
              <a:rPr lang="en-US" sz="2000" b="1" dirty="0" smtClean="0">
                <a:solidFill>
                  <a:schemeClr val="tx1"/>
                </a:solidFill>
              </a:rPr>
              <a:t>FIGURE 5.5  Original Equilibrium in the Avocado Market</a:t>
            </a:r>
            <a:endParaRPr lang="en-US" sz="2000" b="1" dirty="0">
              <a:solidFill>
                <a:schemeClr val="tx1"/>
              </a:solidFill>
            </a:endParaRPr>
          </a:p>
        </p:txBody>
      </p:sp>
      <p:pic>
        <p:nvPicPr>
          <p:cNvPr id="6" name="Picture 5" descr="An x-y graph presents original equilibrium in the avocado market&#10;Y-axis: Price ($)&#10;X-axis: Quantity of avocados&#10;Point A: (1000, 2.00)&#10;A line is drawn angling down from left to right through point A labeled &quot;Demand&quot;&#10;A line is drawn angling up from left to right through point A labeled &quot;Supply 1&quot;&#10;"/>
          <p:cNvPicPr>
            <a:picLocks noChangeAspect="1"/>
          </p:cNvPicPr>
          <p:nvPr/>
        </p:nvPicPr>
        <p:blipFill>
          <a:blip r:embed="rId3"/>
          <a:stretch>
            <a:fillRect/>
          </a:stretch>
        </p:blipFill>
        <p:spPr>
          <a:xfrm>
            <a:off x="1295400" y="1371600"/>
            <a:ext cx="5767844" cy="3352800"/>
          </a:xfrm>
          <a:prstGeom prst="rect">
            <a:avLst/>
          </a:prstGeom>
        </p:spPr>
      </p:pic>
      <p:sp>
        <p:nvSpPr>
          <p:cNvPr id="5" name="Text Placeholder 4"/>
          <p:cNvSpPr>
            <a:spLocks noGrp="1"/>
          </p:cNvSpPr>
          <p:nvPr>
            <p:ph type="body" sz="quarter" idx="4294967295"/>
          </p:nvPr>
        </p:nvSpPr>
        <p:spPr>
          <a:xfrm>
            <a:off x="461010" y="5029200"/>
            <a:ext cx="8229600" cy="916856"/>
          </a:xfrm>
        </p:spPr>
        <p:txBody>
          <a:bodyPr/>
          <a:lstStyle/>
          <a:p>
            <a:r>
              <a:rPr lang="en-US" dirty="0" smtClean="0"/>
              <a:t>Store owners in the city sells 1,000 avocados per day at the market price of $2.00.</a:t>
            </a:r>
            <a:endParaRPr lang="en-US" dirty="0"/>
          </a:p>
        </p:txBody>
      </p:sp>
    </p:spTree>
    <p:extLst>
      <p:ext uri="{BB962C8B-B14F-4D97-AF65-F5344CB8AC3E}">
        <p14:creationId xmlns:p14="http://schemas.microsoft.com/office/powerpoint/2010/main" val="1083717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457200" y="406522"/>
            <a:ext cx="8229600" cy="355478"/>
          </a:xfrm>
        </p:spPr>
        <p:txBody>
          <a:bodyPr/>
          <a:lstStyle/>
          <a:p>
            <a:r>
              <a:rPr lang="en-US" sz="2000" b="1" dirty="0" smtClean="0">
                <a:solidFill>
                  <a:schemeClr val="tx1"/>
                </a:solidFill>
              </a:rPr>
              <a:t>FIGURE 5.6  Equilibrium in the Avocado Market after the $1.00 Tax</a:t>
            </a:r>
            <a:endParaRPr lang="en-US" sz="2000" b="1" dirty="0">
              <a:solidFill>
                <a:schemeClr val="tx1"/>
              </a:solidFill>
            </a:endParaRPr>
          </a:p>
        </p:txBody>
      </p:sp>
      <p:pic>
        <p:nvPicPr>
          <p:cNvPr id="2" name="Picture 1" descr="An x-y graph presents equilibrium in the avocado market after the $1.00 tax.&#10;Y-axis: Price ($)&#10;X-axis: Quantity of avocados&#10;Point A: (1000, 2.00)&#10;Point B: (500, 2.50)&#10;A line is drawn angling down from left to right through points A and B labeled &quot;Demand&quot;&#10;A line is drawn angling up from left to right through point A labeled &quot;Supply 1&quot;&#10;A line is drawn angling up from left to right through point B and (1000, 3.00) labeled &quot;Supply 2&quot;&#10;Line Supply 2 is $1.00 higher than line Supply 1. The two lines are parallel.&#10;"/>
          <p:cNvPicPr>
            <a:picLocks noChangeAspect="1"/>
          </p:cNvPicPr>
          <p:nvPr/>
        </p:nvPicPr>
        <p:blipFill>
          <a:blip r:embed="rId3"/>
          <a:stretch>
            <a:fillRect/>
          </a:stretch>
        </p:blipFill>
        <p:spPr>
          <a:xfrm>
            <a:off x="1600200" y="762000"/>
            <a:ext cx="5486400" cy="3761362"/>
          </a:xfrm>
          <a:prstGeom prst="rect">
            <a:avLst/>
          </a:prstGeom>
        </p:spPr>
      </p:pic>
      <p:sp>
        <p:nvSpPr>
          <p:cNvPr id="5" name="Text Placeholder 4"/>
          <p:cNvSpPr>
            <a:spLocks noGrp="1"/>
          </p:cNvSpPr>
          <p:nvPr>
            <p:ph type="body" sz="quarter" idx="4294967295"/>
          </p:nvPr>
        </p:nvSpPr>
        <p:spPr>
          <a:xfrm>
            <a:off x="457200" y="4876800"/>
            <a:ext cx="8229600" cy="1219200"/>
          </a:xfrm>
        </p:spPr>
        <p:txBody>
          <a:bodyPr/>
          <a:lstStyle/>
          <a:p>
            <a:r>
              <a:rPr lang="en-US" sz="1600" dirty="0" smtClean="0"/>
              <a:t>After the mayor imposes a tax of $1.00 per avocado, the supply curve shifts up by $1.00, and there is a new equilibrium where supply equals demand at point </a:t>
            </a:r>
            <a:r>
              <a:rPr lang="en-US" sz="1600" i="1" dirty="0" smtClean="0"/>
              <a:t>B</a:t>
            </a:r>
            <a:r>
              <a:rPr lang="en-US" sz="1600" dirty="0" smtClean="0"/>
              <a:t>.</a:t>
            </a:r>
          </a:p>
          <a:p>
            <a:pPr>
              <a:spcBef>
                <a:spcPts val="1500"/>
              </a:spcBef>
            </a:pPr>
            <a:r>
              <a:rPr lang="en-US" sz="1600" dirty="0" smtClean="0"/>
              <a:t>At the new equilibrium, 500 avocados are sold; the equilibrium price rises to $2.50, and storeowners receive $1.50 per avocado.</a:t>
            </a:r>
            <a:endParaRPr lang="en-US" sz="1600" dirty="0"/>
          </a:p>
        </p:txBody>
      </p:sp>
    </p:spTree>
    <p:extLst>
      <p:ext uri="{BB962C8B-B14F-4D97-AF65-F5344CB8AC3E}">
        <p14:creationId xmlns:p14="http://schemas.microsoft.com/office/powerpoint/2010/main" val="2197205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TERMS AND CONCEPTS</a:t>
            </a:r>
            <a:endParaRPr lang="en-US" dirty="0"/>
          </a:p>
        </p:txBody>
      </p:sp>
      <p:sp>
        <p:nvSpPr>
          <p:cNvPr id="3" name="Content Placeholder 2"/>
          <p:cNvSpPr>
            <a:spLocks noGrp="1"/>
          </p:cNvSpPr>
          <p:nvPr>
            <p:ph idx="1"/>
          </p:nvPr>
        </p:nvSpPr>
        <p:spPr>
          <a:xfrm>
            <a:off x="285750" y="1475872"/>
            <a:ext cx="7943850" cy="5257800"/>
          </a:xfrm>
        </p:spPr>
        <p:txBody>
          <a:bodyPr/>
          <a:lstStyle/>
          <a:p>
            <a:pPr>
              <a:spcBef>
                <a:spcPts val="600"/>
              </a:spcBef>
              <a:spcAft>
                <a:spcPct val="0"/>
              </a:spcAft>
            </a:pPr>
            <a:r>
              <a:rPr lang="en-US" sz="1800" dirty="0" smtClean="0"/>
              <a:t>cross-price </a:t>
            </a:r>
            <a:r>
              <a:rPr lang="en-US" sz="1800" dirty="0"/>
              <a:t>elasticity of demand</a:t>
            </a:r>
          </a:p>
          <a:p>
            <a:pPr>
              <a:spcBef>
                <a:spcPts val="600"/>
              </a:spcBef>
              <a:spcAft>
                <a:spcPct val="0"/>
              </a:spcAft>
            </a:pPr>
            <a:r>
              <a:rPr lang="en-US" sz="1800" dirty="0"/>
              <a:t>elastic demand</a:t>
            </a:r>
          </a:p>
          <a:p>
            <a:pPr>
              <a:spcBef>
                <a:spcPts val="600"/>
              </a:spcBef>
              <a:spcAft>
                <a:spcPct val="0"/>
              </a:spcAft>
            </a:pPr>
            <a:r>
              <a:rPr lang="en-US" sz="1800" dirty="0"/>
              <a:t>elasticity</a:t>
            </a:r>
          </a:p>
          <a:p>
            <a:pPr>
              <a:spcBef>
                <a:spcPts val="600"/>
              </a:spcBef>
              <a:spcAft>
                <a:spcPct val="0"/>
              </a:spcAft>
            </a:pPr>
            <a:r>
              <a:rPr lang="en-US" sz="1800" dirty="0"/>
              <a:t>elasticity of labor supply</a:t>
            </a:r>
          </a:p>
          <a:p>
            <a:pPr>
              <a:spcBef>
                <a:spcPts val="600"/>
              </a:spcBef>
              <a:spcAft>
                <a:spcPct val="0"/>
              </a:spcAft>
            </a:pPr>
            <a:r>
              <a:rPr lang="en-US" sz="1800" dirty="0"/>
              <a:t>elasticity of supply</a:t>
            </a:r>
          </a:p>
          <a:p>
            <a:pPr>
              <a:spcBef>
                <a:spcPts val="600"/>
              </a:spcBef>
              <a:spcAft>
                <a:spcPct val="0"/>
              </a:spcAft>
            </a:pPr>
            <a:r>
              <a:rPr lang="en-US" sz="1800" dirty="0" smtClean="0"/>
              <a:t>excise tax</a:t>
            </a:r>
          </a:p>
          <a:p>
            <a:pPr>
              <a:spcBef>
                <a:spcPts val="600"/>
              </a:spcBef>
              <a:spcAft>
                <a:spcPct val="0"/>
              </a:spcAft>
            </a:pPr>
            <a:r>
              <a:rPr lang="en-US" sz="1800" dirty="0" smtClean="0"/>
              <a:t>income </a:t>
            </a:r>
            <a:r>
              <a:rPr lang="en-US" sz="1800" dirty="0"/>
              <a:t>elasticity of </a:t>
            </a:r>
            <a:r>
              <a:rPr lang="en-US" sz="1800" dirty="0" smtClean="0"/>
              <a:t>demand</a:t>
            </a:r>
          </a:p>
          <a:p>
            <a:pPr>
              <a:spcBef>
                <a:spcPts val="600"/>
              </a:spcBef>
              <a:spcAft>
                <a:spcPct val="0"/>
              </a:spcAft>
            </a:pPr>
            <a:r>
              <a:rPr lang="en-US" sz="1800" kern="1200" dirty="0" smtClean="0">
                <a:solidFill>
                  <a:schemeClr val="tx1"/>
                </a:solidFill>
                <a:effectLst/>
              </a:rPr>
              <a:t>inelastic demand</a:t>
            </a:r>
          </a:p>
          <a:p>
            <a:pPr>
              <a:spcBef>
                <a:spcPts val="600"/>
              </a:spcBef>
              <a:spcAft>
                <a:spcPct val="0"/>
              </a:spcAft>
            </a:pPr>
            <a:r>
              <a:rPr lang="en-US" sz="1800" kern="1200" dirty="0" smtClean="0">
                <a:solidFill>
                  <a:schemeClr val="tx1"/>
                </a:solidFill>
                <a:effectLst/>
              </a:rPr>
              <a:t>midpoint formula</a:t>
            </a:r>
          </a:p>
          <a:p>
            <a:pPr>
              <a:spcBef>
                <a:spcPts val="600"/>
              </a:spcBef>
              <a:spcAft>
                <a:spcPct val="0"/>
              </a:spcAft>
            </a:pPr>
            <a:r>
              <a:rPr lang="en-US" sz="1800" kern="1200" dirty="0" smtClean="0">
                <a:solidFill>
                  <a:schemeClr val="tx1"/>
                </a:solidFill>
                <a:effectLst/>
              </a:rPr>
              <a:t>perfectly elastic demand</a:t>
            </a:r>
          </a:p>
          <a:p>
            <a:pPr>
              <a:spcBef>
                <a:spcPts val="600"/>
              </a:spcBef>
              <a:spcAft>
                <a:spcPct val="0"/>
              </a:spcAft>
            </a:pPr>
            <a:r>
              <a:rPr lang="en-US" sz="1800" kern="1200" dirty="0" smtClean="0">
                <a:solidFill>
                  <a:schemeClr val="tx1"/>
                </a:solidFill>
                <a:effectLst/>
              </a:rPr>
              <a:t>perfectly inelastic demand</a:t>
            </a:r>
          </a:p>
          <a:p>
            <a:pPr>
              <a:spcBef>
                <a:spcPts val="600"/>
              </a:spcBef>
              <a:spcAft>
                <a:spcPct val="0"/>
              </a:spcAft>
            </a:pPr>
            <a:r>
              <a:rPr lang="en-US" sz="1800" kern="1200" dirty="0" smtClean="0">
                <a:solidFill>
                  <a:schemeClr val="tx1"/>
                </a:solidFill>
                <a:effectLst/>
              </a:rPr>
              <a:t>point elasticity</a:t>
            </a:r>
          </a:p>
          <a:p>
            <a:pPr>
              <a:spcBef>
                <a:spcPts val="600"/>
              </a:spcBef>
              <a:spcAft>
                <a:spcPct val="0"/>
              </a:spcAft>
            </a:pPr>
            <a:r>
              <a:rPr lang="en-US" sz="1800" kern="1200" dirty="0" smtClean="0">
                <a:solidFill>
                  <a:schemeClr val="tx1"/>
                </a:solidFill>
                <a:effectLst/>
              </a:rPr>
              <a:t>price elasticity of demand</a:t>
            </a:r>
          </a:p>
          <a:p>
            <a:pPr>
              <a:spcBef>
                <a:spcPts val="600"/>
              </a:spcBef>
              <a:spcAft>
                <a:spcPct val="0"/>
              </a:spcAft>
            </a:pPr>
            <a:r>
              <a:rPr lang="en-US" sz="1800" kern="1200" dirty="0" smtClean="0">
                <a:solidFill>
                  <a:schemeClr val="tx1"/>
                </a:solidFill>
                <a:effectLst/>
              </a:rPr>
              <a:t>unitary elasticity</a:t>
            </a:r>
          </a:p>
          <a:p>
            <a:endParaRPr lang="en-US" sz="1800" dirty="0"/>
          </a:p>
        </p:txBody>
      </p:sp>
    </p:spTree>
    <p:extLst>
      <p:ext uri="{BB962C8B-B14F-4D97-AF65-F5344CB8AC3E}">
        <p14:creationId xmlns:p14="http://schemas.microsoft.com/office/powerpoint/2010/main" val="2663120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3385</TotalTime>
  <Words>1952</Words>
  <Application>Microsoft Office PowerPoint</Application>
  <PresentationFormat>On-screen Show (4:3)</PresentationFormat>
  <Paragraphs>307</Paragraphs>
  <Slides>40</Slides>
  <Notes>38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2" baseType="lpstr">
      <vt:lpstr>508 Lecture</vt:lpstr>
      <vt:lpstr>Equation</vt:lpstr>
      <vt:lpstr>Principles of Economics</vt:lpstr>
      <vt:lpstr>Copyright</vt:lpstr>
      <vt:lpstr>Chapter Outline and Learning Objectives (1 of 2)</vt:lpstr>
      <vt:lpstr>Chapter Outline and Learning Objectives (2 of 2)</vt:lpstr>
      <vt:lpstr>Chapter 5  Elasticity (1 of 2)</vt:lpstr>
      <vt:lpstr>Chapter 5  Elasticity (2 of 2)</vt:lpstr>
      <vt:lpstr>Price Elasticity of Demand</vt:lpstr>
      <vt:lpstr>FIGURE 5.1  Slope Is Not a Useful Measure of Responsiveness</vt:lpstr>
      <vt:lpstr>Types of Elasticity (1 of 4)</vt:lpstr>
      <vt:lpstr>Types of Elasticity (2 of 4)</vt:lpstr>
      <vt:lpstr>FIGURE 5.2  Perfectly Inelastic and Perfectly Elastic Demand Curves</vt:lpstr>
      <vt:lpstr>Types of Elasticity (3 of 4)</vt:lpstr>
      <vt:lpstr>Types of Elasticity (4 of 4)</vt:lpstr>
      <vt:lpstr>Calculating Elasticities (1 of 2)</vt:lpstr>
      <vt:lpstr>Calculating Elasticities (2 of 2)</vt:lpstr>
      <vt:lpstr>Elasticity Is a Ratio of Percentages</vt:lpstr>
      <vt:lpstr>The Midpoint Formula</vt:lpstr>
      <vt:lpstr>Point Elasticity (1 of 3)</vt:lpstr>
      <vt:lpstr>Point Elasticity (2 of 3)</vt:lpstr>
      <vt:lpstr>Point Elasticity (3 of 3)</vt:lpstr>
      <vt:lpstr>Elasticity Changes along a Straight-Line Demand Curve</vt:lpstr>
      <vt:lpstr>Elasticity Changes along a Straight-Line Demand Curve (1 of 3)</vt:lpstr>
      <vt:lpstr>Elasticity Changes along a Straight-Line Demand Curve (2 of 3)</vt:lpstr>
      <vt:lpstr>Elasticity Changes along a Straight-Line Demand Curve (3 of 3)</vt:lpstr>
      <vt:lpstr>FIGURE 5.4  Point Elasticity Changes along a Demand Curve</vt:lpstr>
      <vt:lpstr>Elasticity and Total Revenue (1 of 4) </vt:lpstr>
      <vt:lpstr>Elasticity and Total Revenue (2 of 4)</vt:lpstr>
      <vt:lpstr>Elasticity and Total Revenue (3 of 4) </vt:lpstr>
      <vt:lpstr>Elasticity and Total Revenue (4 of 4) </vt:lpstr>
      <vt:lpstr>The Determinants of Demand Elasticity (1 of 2)</vt:lpstr>
      <vt:lpstr>The Determinants of Demand Elasticity (2 of 2)</vt:lpstr>
      <vt:lpstr>ECONOMICS IN PRACTICE Elasticities at a Delicatessen in the Short Run and Long Run</vt:lpstr>
      <vt:lpstr>Other Important Elasticities (1 of 2)</vt:lpstr>
      <vt:lpstr>Other Important Elasticities (2 of 2)</vt:lpstr>
      <vt:lpstr>Elasticity of Supply</vt:lpstr>
      <vt:lpstr>ECONOMICS IN PRACTICE  Tax Rates and Migration in Europe</vt:lpstr>
      <vt:lpstr>What Happens When We Raise Taxes: Using Elasticity</vt:lpstr>
      <vt:lpstr>FIGURE 5.5  Original Equilibrium in the Avocado Market</vt:lpstr>
      <vt:lpstr>FIGURE 5.6  Equilibrium in the Avocado Market after the $1.00 Tax</vt:lpstr>
      <vt:lpstr>REVIEW TERMS AND CONCEPTS</vt:lpstr>
    </vt:vector>
  </TitlesOfParts>
  <Company>Pearson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Economics, Case/Fair/Oster, Eleventh Edition</dc:title>
  <dc:subject>Chapter 2  The Scope and Method of Economics</dc:subject>
  <dc:creator>Jim Lee</dc:creator>
  <cp:keywords>Economics</cp:keywords>
  <cp:lastModifiedBy>Naveen Kumar, Integra-PDY, IN</cp:lastModifiedBy>
  <cp:revision>522</cp:revision>
  <dcterms:created xsi:type="dcterms:W3CDTF">2014-10-10T17:07:42Z</dcterms:created>
  <dcterms:modified xsi:type="dcterms:W3CDTF">2016-09-20T05:42:56Z</dcterms:modified>
</cp:coreProperties>
</file>