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6" r:id="rId1"/>
  </p:sldMasterIdLst>
  <p:notesMasterIdLst>
    <p:notesMasterId r:id="rId46"/>
  </p:notesMasterIdLst>
  <p:sldIdLst>
    <p:sldId id="366" r:id="rId2"/>
    <p:sldId id="324" r:id="rId3"/>
    <p:sldId id="356" r:id="rId4"/>
    <p:sldId id="284" r:id="rId5"/>
    <p:sldId id="283" r:id="rId6"/>
    <p:sldId id="328" r:id="rId7"/>
    <p:sldId id="357" r:id="rId8"/>
    <p:sldId id="287" r:id="rId9"/>
    <p:sldId id="338" r:id="rId10"/>
    <p:sldId id="359" r:id="rId11"/>
    <p:sldId id="285" r:id="rId12"/>
    <p:sldId id="306" r:id="rId13"/>
    <p:sldId id="340" r:id="rId14"/>
    <p:sldId id="360" r:id="rId15"/>
    <p:sldId id="309" r:id="rId16"/>
    <p:sldId id="342" r:id="rId17"/>
    <p:sldId id="361" r:id="rId18"/>
    <p:sldId id="288" r:id="rId19"/>
    <p:sldId id="362" r:id="rId20"/>
    <p:sldId id="325" r:id="rId21"/>
    <p:sldId id="291" r:id="rId22"/>
    <p:sldId id="292" r:id="rId23"/>
    <p:sldId id="345" r:id="rId24"/>
    <p:sldId id="346" r:id="rId25"/>
    <p:sldId id="314" r:id="rId26"/>
    <p:sldId id="293" r:id="rId27"/>
    <p:sldId id="347" r:id="rId28"/>
    <p:sldId id="363" r:id="rId29"/>
    <p:sldId id="294" r:id="rId30"/>
    <p:sldId id="364" r:id="rId31"/>
    <p:sldId id="319" r:id="rId32"/>
    <p:sldId id="354" r:id="rId33"/>
    <p:sldId id="326" r:id="rId34"/>
    <p:sldId id="327" r:id="rId35"/>
    <p:sldId id="350" r:id="rId36"/>
    <p:sldId id="351" r:id="rId37"/>
    <p:sldId id="329" r:id="rId38"/>
    <p:sldId id="316" r:id="rId39"/>
    <p:sldId id="315" r:id="rId40"/>
    <p:sldId id="331" r:id="rId41"/>
    <p:sldId id="365" r:id="rId42"/>
    <p:sldId id="296" r:id="rId43"/>
    <p:sldId id="353" r:id="rId44"/>
    <p:sldId id="367" r:id="rId4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71" autoAdjust="0"/>
  </p:normalViewPr>
  <p:slideViewPr>
    <p:cSldViewPr>
      <p:cViewPr varScale="1">
        <p:scale>
          <a:sx n="68" d="100"/>
          <a:sy n="68" d="100"/>
        </p:scale>
        <p:origin x="1446" y="78"/>
      </p:cViewPr>
      <p:guideLst>
        <p:guide orient="horz" pos="2160"/>
        <p:guide pos="2880"/>
      </p:guideLst>
    </p:cSldViewPr>
  </p:slideViewPr>
  <p:outlineViewPr>
    <p:cViewPr>
      <p:scale>
        <a:sx n="33" d="100"/>
        <a:sy n="33" d="100"/>
      </p:scale>
      <p:origin x="42"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529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530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530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530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34278679-EA7E-4226-9A49-941E35B5C20F}" type="slidenum">
              <a:rPr lang="en-US"/>
              <a:pPr/>
              <a:t>‹#›</a:t>
            </a:fld>
            <a:endParaRPr lang="en-US"/>
          </a:p>
        </p:txBody>
      </p:sp>
    </p:spTree>
    <p:extLst>
      <p:ext uri="{BB962C8B-B14F-4D97-AF65-F5344CB8AC3E}">
        <p14:creationId xmlns:p14="http://schemas.microsoft.com/office/powerpoint/2010/main" val="38333069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085B2E4-CAA2-4088-9D8E-20C1ECAFA3D4}" type="slidenum">
              <a:rPr lang="en-US" sz="1200"/>
              <a:pPr/>
              <a:t>4</a:t>
            </a:fld>
            <a:endParaRPr lang="en-US" sz="1200"/>
          </a:p>
        </p:txBody>
      </p:sp>
      <p:sp>
        <p:nvSpPr>
          <p:cNvPr id="16386"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B385E63-C504-4578-927C-BD7C2489DF0D}" type="slidenum">
              <a:rPr lang="en-US" sz="1200"/>
              <a:pPr/>
              <a:t>5</a:t>
            </a:fld>
            <a:endParaRPr lang="en-US" sz="1200"/>
          </a:p>
        </p:txBody>
      </p:sp>
      <p:sp>
        <p:nvSpPr>
          <p:cNvPr id="20482"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7</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8EFF1C7-79F5-4B73-961F-5ABC0ADB3075}" type="slidenum">
              <a:rPr lang="en-US" sz="1200"/>
              <a:pPr/>
              <a:t>8</a:t>
            </a:fld>
            <a:endParaRPr lang="en-US" sz="1200"/>
          </a:p>
        </p:txBody>
      </p:sp>
      <p:sp>
        <p:nvSpPr>
          <p:cNvPr id="25602"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47473DD-D0F2-4738-ADFB-EBD833FCA11E}" type="slidenum">
              <a:rPr lang="en-US" sz="1200"/>
              <a:pPr/>
              <a:t>9</a:t>
            </a:fld>
            <a:endParaRPr lang="en-US" sz="1200"/>
          </a:p>
        </p:txBody>
      </p:sp>
      <p:sp>
        <p:nvSpPr>
          <p:cNvPr id="29698"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1D1EBB3-CC1F-479E-B2F1-3F3821E06A26}" type="slidenum">
              <a:rPr lang="en-US" sz="1200"/>
              <a:pPr/>
              <a:t>11</a:t>
            </a:fld>
            <a:endParaRPr lang="en-US" sz="1200"/>
          </a:p>
        </p:txBody>
      </p:sp>
      <p:sp>
        <p:nvSpPr>
          <p:cNvPr id="33794"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9AA9936-141C-49F7-8196-3B51CF7FD7BA}" type="slidenum">
              <a:rPr lang="en-US" sz="1200"/>
              <a:pPr/>
              <a:t>12</a:t>
            </a:fld>
            <a:endParaRPr lang="en-US" sz="1200"/>
          </a:p>
        </p:txBody>
      </p:sp>
      <p:sp>
        <p:nvSpPr>
          <p:cNvPr id="35842"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32DDB40-7E42-4A40-93AC-EEFAA31E5FA1}" type="slidenum">
              <a:rPr lang="en-US" sz="1200"/>
              <a:pPr/>
              <a:t>13</a:t>
            </a:fld>
            <a:endParaRPr lang="en-US" sz="1200"/>
          </a:p>
        </p:txBody>
      </p:sp>
      <p:sp>
        <p:nvSpPr>
          <p:cNvPr id="37890"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CD23B19-B7B5-4C51-A911-3777480C45CF}" type="slidenum">
              <a:rPr lang="en-US" sz="1200"/>
              <a:pPr/>
              <a:t>15</a:t>
            </a:fld>
            <a:endParaRPr lang="en-US" sz="1200"/>
          </a:p>
        </p:txBody>
      </p:sp>
      <p:sp>
        <p:nvSpPr>
          <p:cNvPr id="41986"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E49DF71-7310-4917-9444-27046E3DD014}" type="slidenum">
              <a:rPr lang="en-US" sz="1200"/>
              <a:pPr/>
              <a:t>16</a:t>
            </a:fld>
            <a:endParaRPr lang="en-US" sz="1200"/>
          </a:p>
        </p:txBody>
      </p:sp>
      <p:sp>
        <p:nvSpPr>
          <p:cNvPr id="44034"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17</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311BEDE-83F5-4FB7-9725-F13A159C783C}" type="slidenum">
              <a:rPr lang="en-US" sz="1200"/>
              <a:pPr/>
              <a:t>18</a:t>
            </a:fld>
            <a:endParaRPr lang="en-US" sz="1200"/>
          </a:p>
        </p:txBody>
      </p:sp>
      <p:sp>
        <p:nvSpPr>
          <p:cNvPr id="49154"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2BA5841-38C6-40BF-AC26-8844BC902773}" type="slidenum">
              <a:rPr lang="en-US" sz="1200"/>
              <a:pPr/>
              <a:t>21</a:t>
            </a:fld>
            <a:endParaRPr lang="en-US" sz="1200"/>
          </a:p>
        </p:txBody>
      </p:sp>
      <p:sp>
        <p:nvSpPr>
          <p:cNvPr id="54274"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41A2CC8-88DA-4628-BA96-D1357057E5BE}" type="slidenum">
              <a:rPr lang="en-US" sz="1200"/>
              <a:pPr/>
              <a:t>22</a:t>
            </a:fld>
            <a:endParaRPr lang="en-US" sz="1200"/>
          </a:p>
        </p:txBody>
      </p:sp>
      <p:sp>
        <p:nvSpPr>
          <p:cNvPr id="56322"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1A91D81-3E91-4594-B071-1F6909D997BF}" type="slidenum">
              <a:rPr lang="en-US" sz="1200"/>
              <a:pPr/>
              <a:t>23</a:t>
            </a:fld>
            <a:endParaRPr lang="en-US" sz="1200"/>
          </a:p>
        </p:txBody>
      </p:sp>
      <p:sp>
        <p:nvSpPr>
          <p:cNvPr id="58370"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FCE2BA1-3470-459B-B8F0-52EE99B1C886}" type="slidenum">
              <a:rPr lang="en-US" sz="1200"/>
              <a:pPr/>
              <a:t>24</a:t>
            </a:fld>
            <a:endParaRPr lang="en-US" sz="1200"/>
          </a:p>
        </p:txBody>
      </p:sp>
      <p:sp>
        <p:nvSpPr>
          <p:cNvPr id="60418"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F3DDA9E-F99E-40A1-ABE6-A628E94D8F39}" type="slidenum">
              <a:rPr lang="en-US" sz="1200"/>
              <a:pPr/>
              <a:t>25</a:t>
            </a:fld>
            <a:endParaRPr lang="en-US" sz="1200"/>
          </a:p>
        </p:txBody>
      </p:sp>
      <p:sp>
        <p:nvSpPr>
          <p:cNvPr id="62466"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F73863E-2094-4818-A673-7783D34C9D33}" type="slidenum">
              <a:rPr lang="en-US" sz="1200"/>
              <a:pPr/>
              <a:t>26</a:t>
            </a:fld>
            <a:endParaRPr lang="en-US" sz="1200"/>
          </a:p>
        </p:txBody>
      </p:sp>
      <p:sp>
        <p:nvSpPr>
          <p:cNvPr id="64514"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AEC502A-72BE-4BDC-B503-3E3A448F9813}" type="slidenum">
              <a:rPr lang="en-US" sz="1200"/>
              <a:pPr/>
              <a:t>27</a:t>
            </a:fld>
            <a:endParaRPr lang="en-US" sz="1200"/>
          </a:p>
        </p:txBody>
      </p:sp>
      <p:sp>
        <p:nvSpPr>
          <p:cNvPr id="66562"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9E44DAE-BE74-4131-B4FF-9F8C1C4E16AE}" type="slidenum">
              <a:rPr lang="en-US" sz="1200"/>
              <a:pPr/>
              <a:t>29</a:t>
            </a:fld>
            <a:endParaRPr lang="en-US" sz="1200"/>
          </a:p>
        </p:txBody>
      </p:sp>
      <p:sp>
        <p:nvSpPr>
          <p:cNvPr id="70658"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244A28B-0345-4E67-8156-73476CF79E82}" type="slidenum">
              <a:rPr lang="en-US" sz="1200"/>
              <a:pPr/>
              <a:t>31</a:t>
            </a:fld>
            <a:endParaRPr lang="en-US" sz="1200"/>
          </a:p>
        </p:txBody>
      </p:sp>
      <p:sp>
        <p:nvSpPr>
          <p:cNvPr id="74754"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A52D5A2-6485-4A8D-8840-775D055AA5FB}" type="slidenum">
              <a:rPr lang="en-US" sz="1200"/>
              <a:pPr/>
              <a:t>34</a:t>
            </a:fld>
            <a:endParaRPr lang="en-US" sz="1200"/>
          </a:p>
        </p:txBody>
      </p:sp>
      <p:sp>
        <p:nvSpPr>
          <p:cNvPr id="78850"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889D4590-C381-4818-A7EE-91FAE30DFCA7}" type="slidenum">
              <a:rPr lang="en-US" sz="1200"/>
              <a:pPr/>
              <a:t>35</a:t>
            </a:fld>
            <a:endParaRPr lang="en-US" sz="1200"/>
          </a:p>
        </p:txBody>
      </p:sp>
      <p:sp>
        <p:nvSpPr>
          <p:cNvPr id="80898"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941CDED-FA41-48AB-A8AF-04E8EB4E7915}" type="slidenum">
              <a:rPr lang="en-US" sz="1200"/>
              <a:pPr/>
              <a:t>38</a:t>
            </a:fld>
            <a:endParaRPr lang="en-US" sz="1200"/>
          </a:p>
        </p:txBody>
      </p:sp>
      <p:sp>
        <p:nvSpPr>
          <p:cNvPr id="84994"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55B0C83-31CE-4246-BADC-CD4D567C921B}" type="slidenum">
              <a:rPr lang="en-US" sz="1200"/>
              <a:pPr/>
              <a:t>39</a:t>
            </a:fld>
            <a:endParaRPr lang="en-US" sz="1200"/>
          </a:p>
        </p:txBody>
      </p:sp>
      <p:sp>
        <p:nvSpPr>
          <p:cNvPr id="87042"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41</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7CB83A7-DA65-4B97-9CCD-37E3F01BA4F3}" type="slidenum">
              <a:rPr lang="en-US" sz="1200"/>
              <a:pPr/>
              <a:t>42</a:t>
            </a:fld>
            <a:endParaRPr lang="en-US" sz="1200"/>
          </a:p>
        </p:txBody>
      </p:sp>
      <p:sp>
        <p:nvSpPr>
          <p:cNvPr id="92162"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8A92226-D4FB-4F5D-94B6-994CE938F358}" type="slidenum">
              <a:rPr lang="en-US" sz="1200"/>
              <a:pPr/>
              <a:t>43</a:t>
            </a:fld>
            <a:endParaRPr lang="en-US" sz="1200"/>
          </a:p>
        </p:txBody>
      </p:sp>
      <p:sp>
        <p:nvSpPr>
          <p:cNvPr id="94210"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3033373"/>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11957688"/>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853232814"/>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9315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04AC391F-14D2-45B8-800B-57B0223503B7}" type="slidenum">
              <a:rPr lang="en-US"/>
              <a:pPr/>
              <a:t>‹#›</a:t>
            </a:fld>
            <a:endParaRPr lang="en-US"/>
          </a:p>
        </p:txBody>
      </p:sp>
    </p:spTree>
    <p:extLst>
      <p:ext uri="{BB962C8B-B14F-4D97-AF65-F5344CB8AC3E}">
        <p14:creationId xmlns:p14="http://schemas.microsoft.com/office/powerpoint/2010/main" val="2076184074"/>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825743997"/>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vl1pPr>
          </a:lstStyle>
          <a:p>
            <a:fld id="{0DC798CF-CAD4-4840-8E69-6F8E6260F5B0}" type="slidenum">
              <a:rPr lang="en-US"/>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a:t>© 2016 Cengage Learning. All Rights Reserved.</a:t>
            </a:r>
          </a:p>
        </p:txBody>
      </p:sp>
    </p:spTree>
    <p:extLst>
      <p:ext uri="{BB962C8B-B14F-4D97-AF65-F5344CB8AC3E}">
        <p14:creationId xmlns:p14="http://schemas.microsoft.com/office/powerpoint/2010/main" val="1607021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2124734763"/>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0"/>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0" r:id="rId4"/>
    <p:sldLayoutId id="2147484094" r:id="rId5"/>
    <p:sldLayoutId id="2147484095" r:id="rId6"/>
    <p:sldLayoutId id="2147484096" r:id="rId7"/>
    <p:sldLayoutId id="2147484098" r:id="rId8"/>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3" name="Title 2"/>
          <p:cNvSpPr>
            <a:spLocks noGrp="1"/>
          </p:cNvSpPr>
          <p:nvPr>
            <p:ph type="title"/>
          </p:nvPr>
        </p:nvSpPr>
        <p:spPr>
          <a:xfrm>
            <a:off x="4480472" y="1709741"/>
            <a:ext cx="4018121" cy="2371719"/>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Victimology</a:t>
            </a:r>
          </a:p>
        </p:txBody>
      </p:sp>
      <p:sp>
        <p:nvSpPr>
          <p:cNvPr id="8194" name="Text Placeholder 3"/>
          <p:cNvSpPr>
            <a:spLocks noGrp="1"/>
          </p:cNvSpPr>
          <p:nvPr>
            <p:ph type="body" sz="quarter" idx="14"/>
          </p:nvPr>
        </p:nvSpPr>
        <p:spPr>
          <a:xfrm>
            <a:off x="4095434" y="3894504"/>
            <a:ext cx="4788197" cy="2078890"/>
          </a:xfrm>
        </p:spPr>
        <p:txBody>
          <a:bodyPr anchor="ctr"/>
          <a:lstStyle/>
          <a:p>
            <a:pPr eaLnBrk="1" hangingPunct="1">
              <a:spcBef>
                <a:spcPct val="0"/>
              </a:spcBef>
            </a:pPr>
            <a:r>
              <a:rPr sz="4000" b="1" dirty="0">
                <a:latin typeface="Arial" pitchFamily="34" charset="0"/>
                <a:cs typeface="Arial" pitchFamily="34" charset="0"/>
              </a:rPr>
              <a:t>Chapter 10</a:t>
            </a:r>
          </a:p>
          <a:p>
            <a:pPr eaLnBrk="1" hangingPunct="1">
              <a:spcBef>
                <a:spcPct val="0"/>
              </a:spcBef>
            </a:pPr>
            <a:r>
              <a:rPr lang="en-US" dirty="0"/>
              <a:t>Victims of Rape and Other Sexual Assault</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Cengage. All rights reserved.</a:t>
            </a:r>
          </a:p>
        </p:txBody>
      </p:sp>
    </p:spTree>
    <p:extLst>
      <p:ext uri="{BB962C8B-B14F-4D97-AF65-F5344CB8AC3E}">
        <p14:creationId xmlns:p14="http://schemas.microsoft.com/office/powerpoint/2010/main" val="65438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3"/>
          <p:cNvSpPr>
            <a:spLocks noGrp="1"/>
          </p:cNvSpPr>
          <p:nvPr>
            <p:ph type="title"/>
          </p:nvPr>
        </p:nvSpPr>
        <p:spPr/>
        <p:txBody>
          <a:bodyPr/>
          <a:lstStyle/>
          <a:p>
            <a:pPr eaLnBrk="1" hangingPunct="1"/>
            <a:r>
              <a:rPr lang="en-US" sz="3200" dirty="0">
                <a:ea typeface="MS PGothic" pitchFamily="34" charset="-128"/>
              </a:rPr>
              <a:t>Learning Objectives </a:t>
            </a:r>
          </a:p>
        </p:txBody>
      </p:sp>
      <p:sp>
        <p:nvSpPr>
          <p:cNvPr id="11266" name="Content Placeholder 4"/>
          <p:cNvSpPr>
            <a:spLocks noGrp="1"/>
          </p:cNvSpPr>
          <p:nvPr>
            <p:ph idx="1"/>
          </p:nvPr>
        </p:nvSpPr>
        <p:spPr>
          <a:xfrm>
            <a:off x="0" y="1143000"/>
            <a:ext cx="8991600" cy="4983163"/>
          </a:xfrm>
        </p:spPr>
        <p:txBody>
          <a:bodyPr/>
          <a:lstStyle/>
          <a:p>
            <a:pPr eaLnBrk="1" hangingPunct="1">
              <a:buSzTx/>
            </a:pPr>
            <a:r>
              <a:rPr sz="2400" dirty="0"/>
              <a:t>L01. Summarize the major developments in the rediscovery of the plight of rape victims since the 1970s.</a:t>
            </a:r>
          </a:p>
          <a:p>
            <a:pPr eaLnBrk="1" hangingPunct="1">
              <a:buSzTx/>
            </a:pPr>
            <a:r>
              <a:rPr sz="2400" dirty="0"/>
              <a:t>L02. Distinguish between stranger rapes, acquaintance rapes, and date rapes. </a:t>
            </a:r>
          </a:p>
          <a:p>
            <a:pPr eaLnBrk="1" hangingPunct="1">
              <a:buSzTx/>
            </a:pPr>
            <a:r>
              <a:rPr sz="2400" dirty="0"/>
              <a:t>L03. Contrast victim-blaming viewpoints and victim-defending perspectives about sexual assaults. </a:t>
            </a:r>
          </a:p>
          <a:p>
            <a:pPr eaLnBrk="1" hangingPunct="1">
              <a:buSzTx/>
            </a:pPr>
            <a:r>
              <a:rPr sz="2400" dirty="0"/>
              <a:t>L04. Discuss the shortcomings in the way the CJ system handled rape cases prior to the victims</a:t>
            </a:r>
            <a:r>
              <a:rPr altLang="en-US" sz="2400" dirty="0"/>
              <a:t>’</a:t>
            </a:r>
            <a:r>
              <a:rPr sz="2400" dirty="0"/>
              <a:t> rights movement.</a:t>
            </a:r>
          </a:p>
          <a:p>
            <a:pPr eaLnBrk="1" hangingPunct="1">
              <a:buSzTx/>
            </a:pPr>
            <a:r>
              <a:rPr lang="en-US" sz="2400" dirty="0"/>
              <a:t>L05. Describe the special problems faced by sexual assault victims on college campuses; victims in the military; victims of male on male assault and victims in correctional institutions.</a:t>
            </a:r>
          </a:p>
          <a:p>
            <a:pPr eaLnBrk="1" hangingPunct="1">
              <a:buSzTx/>
            </a:pPr>
            <a:r>
              <a:rPr lang="en-US" sz="2400" dirty="0"/>
              <a:t>L06. Describe the problem facing women who are subjected to marital rape.</a:t>
            </a:r>
          </a:p>
          <a:p>
            <a:pPr eaLnBrk="1" hangingPunct="1">
              <a:buSzTx/>
            </a:pP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The rediscovery of the plight of rape victims</a:t>
            </a:r>
          </a:p>
        </p:txBody>
      </p:sp>
    </p:spTree>
    <p:extLst>
      <p:ext uri="{BB962C8B-B14F-4D97-AF65-F5344CB8AC3E}">
        <p14:creationId xmlns:p14="http://schemas.microsoft.com/office/powerpoint/2010/main" val="1648307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Social Definitions of Rape Have Changed over Time</a:t>
            </a:r>
          </a:p>
        </p:txBody>
      </p:sp>
      <p:sp>
        <p:nvSpPr>
          <p:cNvPr id="15362" name="Content Placeholder 4"/>
          <p:cNvSpPr>
            <a:spLocks noGrp="1" noRot="1"/>
          </p:cNvSpPr>
          <p:nvPr>
            <p:ph idx="1"/>
          </p:nvPr>
        </p:nvSpPr>
        <p:spPr/>
        <p:txBody>
          <a:bodyPr/>
          <a:lstStyle/>
          <a:p>
            <a:pPr eaLnBrk="1" hangingPunct="1">
              <a:buSzTx/>
            </a:pPr>
            <a:r>
              <a:rPr dirty="0"/>
              <a:t>Latin </a:t>
            </a:r>
            <a:r>
              <a:rPr i="1" dirty="0" err="1"/>
              <a:t>rapere</a:t>
            </a:r>
            <a:r>
              <a:rPr dirty="0"/>
              <a:t> means </a:t>
            </a:r>
            <a:r>
              <a:rPr altLang="en-US" dirty="0"/>
              <a:t>“</a:t>
            </a:r>
            <a:r>
              <a:rPr dirty="0"/>
              <a:t>to seize or take by force"</a:t>
            </a:r>
          </a:p>
          <a:p>
            <a:pPr eaLnBrk="1" hangingPunct="1">
              <a:buSzTx/>
            </a:pPr>
            <a:r>
              <a:rPr dirty="0"/>
              <a:t>English Common Law used term </a:t>
            </a:r>
            <a:r>
              <a:rPr b="1" dirty="0"/>
              <a:t>carnal knowledge</a:t>
            </a:r>
          </a:p>
          <a:p>
            <a:pPr lvl="1" eaLnBrk="1" hangingPunct="1"/>
            <a:r>
              <a:rPr lang="en-US" dirty="0"/>
              <a:t>Unwanted intrusion could be committed only by a male against a female who was not </a:t>
            </a:r>
            <a:r>
              <a:rPr lang="en-US"/>
              <a:t>his wife</a:t>
            </a:r>
            <a:endParaRPr dirty="0"/>
          </a:p>
          <a:p>
            <a:pPr eaLnBrk="1" hangingPunct="1">
              <a:buSzTx/>
            </a:pPr>
            <a:r>
              <a:rPr dirty="0"/>
              <a:t>Contemporary definitions</a:t>
            </a:r>
          </a:p>
          <a:p>
            <a:pPr lvl="1" eaLnBrk="1" hangingPunct="1"/>
            <a:r>
              <a:rPr dirty="0"/>
              <a:t>Gender-neutral</a:t>
            </a:r>
          </a:p>
          <a:p>
            <a:pPr lvl="1" eaLnBrk="1" hangingPunct="1"/>
            <a:r>
              <a:rPr dirty="0"/>
              <a:t>Punish activities besides intercourse</a:t>
            </a:r>
          </a:p>
          <a:p>
            <a:pPr lvl="1" eaLnBrk="1" hangingPunct="1"/>
            <a:r>
              <a:rPr dirty="0"/>
              <a:t>Require lack of consent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Social Reactions Change Focus from Offender to Victim</a:t>
            </a:r>
          </a:p>
        </p:txBody>
      </p:sp>
      <p:sp>
        <p:nvSpPr>
          <p:cNvPr id="19458" name="Content Placeholder 4"/>
          <p:cNvSpPr>
            <a:spLocks noGrp="1" noRot="1"/>
          </p:cNvSpPr>
          <p:nvPr>
            <p:ph idx="1"/>
          </p:nvPr>
        </p:nvSpPr>
        <p:spPr/>
        <p:txBody>
          <a:bodyPr/>
          <a:lstStyle/>
          <a:p>
            <a:pPr eaLnBrk="1" hangingPunct="1">
              <a:buSzTx/>
            </a:pPr>
            <a:r>
              <a:rPr dirty="0"/>
              <a:t>Society historically focused on the offender</a:t>
            </a:r>
          </a:p>
          <a:p>
            <a:pPr lvl="1" eaLnBrk="1" hangingPunct="1"/>
            <a:r>
              <a:rPr dirty="0"/>
              <a:t>For centuries, rape was an offense to men</a:t>
            </a:r>
            <a:r>
              <a:rPr altLang="en-US" dirty="0"/>
              <a:t>’</a:t>
            </a:r>
            <a:r>
              <a:rPr dirty="0"/>
              <a:t>s interests</a:t>
            </a:r>
          </a:p>
          <a:p>
            <a:pPr lvl="1" eaLnBrk="1" hangingPunct="1"/>
            <a:r>
              <a:rPr dirty="0"/>
              <a:t>In biblical times, only raping a virgin was a crime</a:t>
            </a:r>
          </a:p>
          <a:p>
            <a:pPr lvl="1" eaLnBrk="1" hangingPunct="1"/>
            <a:r>
              <a:rPr dirty="0"/>
              <a:t>In medieval times, men engaged in </a:t>
            </a:r>
            <a:r>
              <a:rPr b="1" dirty="0"/>
              <a:t>heiress stealing</a:t>
            </a:r>
          </a:p>
          <a:p>
            <a:pPr lvl="1" eaLnBrk="1" hangingPunct="1">
              <a:spcAft>
                <a:spcPts val="1800"/>
              </a:spcAft>
            </a:pPr>
            <a:r>
              <a:rPr dirty="0"/>
              <a:t>In warfare, raping enemy women was considered a spoil</a:t>
            </a:r>
          </a:p>
          <a:p>
            <a:pPr eaLnBrk="1" hangingPunct="1">
              <a:buSzTx/>
            </a:pPr>
            <a:r>
              <a:rPr dirty="0"/>
              <a:t>In the 1970s, feminists brought focus to rape victims</a:t>
            </a:r>
          </a:p>
          <a:p>
            <a:pPr lvl="1" eaLnBrk="1" hangingPunct="1"/>
            <a:r>
              <a:rPr dirty="0"/>
              <a:t>Rape was a social and political problem</a:t>
            </a:r>
          </a:p>
          <a:p>
            <a:pPr lvl="1" eaLnBrk="1" hangingPunct="1"/>
            <a:r>
              <a:rPr dirty="0"/>
              <a:t>2017</a:t>
            </a:r>
            <a:r>
              <a:rPr altLang="en-US" dirty="0"/>
              <a:t>’</a:t>
            </a:r>
            <a:r>
              <a:rPr dirty="0"/>
              <a:t>s #</a:t>
            </a:r>
            <a:r>
              <a:rPr dirty="0" err="1"/>
              <a:t>MeToo</a:t>
            </a:r>
            <a:r>
              <a:rPr dirty="0"/>
              <a:t> movement brought awareness of workplace issues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Use your critical thinking skills….</a:t>
            </a:r>
          </a:p>
        </p:txBody>
      </p:sp>
      <p:sp>
        <p:nvSpPr>
          <p:cNvPr id="21506" name="Content Placeholder 2"/>
          <p:cNvSpPr>
            <a:spLocks noGrp="1"/>
          </p:cNvSpPr>
          <p:nvPr>
            <p:ph idx="1"/>
          </p:nvPr>
        </p:nvSpPr>
        <p:spPr/>
        <p:txBody>
          <a:bodyPr/>
          <a:lstStyle/>
          <a:p>
            <a:pPr eaLnBrk="1" hangingPunct="1">
              <a:buSzTx/>
            </a:pPr>
            <a:r>
              <a:t>How have the #MeToo, #HimToo, and #TimesUp movements affected the way the public views and discusses sexual assaults and rapes?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The consequences of being sexually assaulted</a:t>
            </a:r>
          </a:p>
        </p:txBody>
      </p:sp>
    </p:spTree>
    <p:extLst>
      <p:ext uri="{BB962C8B-B14F-4D97-AF65-F5344CB8AC3E}">
        <p14:creationId xmlns:p14="http://schemas.microsoft.com/office/powerpoint/2010/main" val="128699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Victimologists Seek to Speed the Recovery Process</a:t>
            </a:r>
          </a:p>
        </p:txBody>
      </p:sp>
      <p:sp>
        <p:nvSpPr>
          <p:cNvPr id="24578" name="Content Placeholder 4"/>
          <p:cNvSpPr>
            <a:spLocks noGrp="1" noRot="1"/>
          </p:cNvSpPr>
          <p:nvPr>
            <p:ph idx="1"/>
          </p:nvPr>
        </p:nvSpPr>
        <p:spPr/>
        <p:txBody>
          <a:bodyPr/>
          <a:lstStyle/>
          <a:p>
            <a:pPr eaLnBrk="1" hangingPunct="1">
              <a:buSzTx/>
            </a:pPr>
            <a:r>
              <a:rPr dirty="0"/>
              <a:t>Consequences of Sexual Assault</a:t>
            </a:r>
          </a:p>
          <a:p>
            <a:pPr lvl="1" eaLnBrk="1" hangingPunct="1"/>
            <a:r>
              <a:rPr b="1" dirty="0"/>
              <a:t>Rape crisis syndrome</a:t>
            </a:r>
          </a:p>
          <a:p>
            <a:pPr lvl="2" eaLnBrk="1" hangingPunct="1"/>
            <a:r>
              <a:rPr lang="en-US" dirty="0"/>
              <a:t>R</a:t>
            </a:r>
            <a:r>
              <a:rPr dirty="0"/>
              <a:t>evulsion, shock, anger, fury, self-recriminati</a:t>
            </a:r>
            <a:r>
              <a:rPr lang="en-US" dirty="0"/>
              <a:t>on, fear, sorrow, total disorientation</a:t>
            </a:r>
            <a:endParaRPr b="1" dirty="0"/>
          </a:p>
          <a:p>
            <a:pPr lvl="1" eaLnBrk="1" hangingPunct="1"/>
            <a:r>
              <a:rPr b="1" dirty="0"/>
              <a:t>Posttraumatic stress disorder (PTSD)</a:t>
            </a:r>
          </a:p>
          <a:p>
            <a:pPr lvl="2" eaLnBrk="1" hangingPunct="1"/>
            <a:r>
              <a:rPr dirty="0"/>
              <a:t>Re-experience the attack (flashbacks, nightmares)</a:t>
            </a:r>
          </a:p>
          <a:p>
            <a:pPr lvl="2" eaLnBrk="1" hangingPunct="1"/>
            <a:r>
              <a:rPr lang="en-US" dirty="0"/>
              <a:t>Avoid reminders, lack of enthusiasm, unable to concentrate</a:t>
            </a:r>
            <a:endParaRPr dirty="0"/>
          </a:p>
          <a:p>
            <a:pPr lvl="2" eaLnBrk="1" hangingPunct="1"/>
            <a:r>
              <a:rPr dirty="0"/>
              <a:t>Increase risk of suicide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Pregnancies from Rapes</a:t>
            </a:r>
          </a:p>
        </p:txBody>
      </p:sp>
      <p:sp>
        <p:nvSpPr>
          <p:cNvPr id="28674" name="Content Placeholder 4"/>
          <p:cNvSpPr>
            <a:spLocks noGrp="1" noRot="1"/>
          </p:cNvSpPr>
          <p:nvPr>
            <p:ph idx="1"/>
          </p:nvPr>
        </p:nvSpPr>
        <p:spPr/>
        <p:txBody>
          <a:bodyPr/>
          <a:lstStyle/>
          <a:p>
            <a:pPr eaLnBrk="1" hangingPunct="1">
              <a:buSzTx/>
            </a:pPr>
            <a:r>
              <a:rPr dirty="0"/>
              <a:t>Researchers must determine </a:t>
            </a:r>
          </a:p>
          <a:p>
            <a:pPr lvl="1" eaLnBrk="1" hangingPunct="1"/>
            <a:r>
              <a:rPr dirty="0"/>
              <a:t>The likelihood of pregnancies resulting from rape</a:t>
            </a:r>
          </a:p>
          <a:p>
            <a:pPr lvl="2" eaLnBrk="1" hangingPunct="1">
              <a:spcAft>
                <a:spcPts val="1200"/>
              </a:spcAft>
            </a:pPr>
            <a:r>
              <a:rPr dirty="0"/>
              <a:t>Est. 300,000 pregnancies yearly</a:t>
            </a:r>
          </a:p>
          <a:p>
            <a:pPr lvl="1" eaLnBrk="1" hangingPunct="1"/>
            <a:r>
              <a:rPr dirty="0"/>
              <a:t>How to assist or support victims</a:t>
            </a:r>
          </a:p>
          <a:p>
            <a:pPr lvl="2" eaLnBrk="1" hangingPunct="1"/>
            <a:r>
              <a:rPr dirty="0"/>
              <a:t>Emergency contraception, abortions</a:t>
            </a:r>
          </a:p>
          <a:p>
            <a:pPr lvl="2" eaLnBrk="1" hangingPunct="1"/>
            <a:r>
              <a:rPr dirty="0"/>
              <a:t>If rapists encounter no legal trouble, can sue for visitation rights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The controversy Surrounding questions of shared responsibility</a:t>
            </a:r>
          </a:p>
        </p:txBody>
      </p:sp>
    </p:spTree>
    <p:extLst>
      <p:ext uri="{BB962C8B-B14F-4D97-AF65-F5344CB8AC3E}">
        <p14:creationId xmlns:p14="http://schemas.microsoft.com/office/powerpoint/2010/main" val="903259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noRot="1" noChangeArrowheads="1"/>
          </p:cNvSpPr>
          <p:nvPr>
            <p:ph type="title"/>
          </p:nvPr>
        </p:nvSpPr>
        <p:spPr/>
        <p:txBody>
          <a:bodyPr/>
          <a:lstStyle/>
          <a:p>
            <a:pPr eaLnBrk="1" hangingPunct="1">
              <a:spcAft>
                <a:spcPts val="1200"/>
              </a:spcAft>
            </a:pPr>
            <a:r>
              <a:rPr lang="en-US" altLang="en-US" sz="2900" dirty="0">
                <a:ea typeface="MS PGothic" pitchFamily="34" charset="-128"/>
              </a:rPr>
              <a:t>“</a:t>
            </a:r>
            <a:r>
              <a:rPr lang="en-US" sz="2900" dirty="0">
                <a:ea typeface="MS PGothic" pitchFamily="34" charset="-128"/>
              </a:rPr>
              <a:t>Real Rapes</a:t>
            </a:r>
            <a:r>
              <a:rPr lang="en-US" altLang="en-US" sz="2900" dirty="0">
                <a:ea typeface="MS PGothic" pitchFamily="34" charset="-128"/>
              </a:rPr>
              <a:t>”</a:t>
            </a:r>
            <a:r>
              <a:rPr lang="en-US" sz="2900" dirty="0">
                <a:ea typeface="MS PGothic" pitchFamily="34" charset="-128"/>
              </a:rPr>
              <a:t> as Compared to </a:t>
            </a:r>
            <a:r>
              <a:rPr lang="en-US" altLang="en-US" sz="2900" dirty="0">
                <a:ea typeface="MS PGothic" pitchFamily="34" charset="-128"/>
              </a:rPr>
              <a:t>“</a:t>
            </a:r>
            <a:r>
              <a:rPr lang="en-US" sz="2900" dirty="0">
                <a:ea typeface="MS PGothic" pitchFamily="34" charset="-128"/>
              </a:rPr>
              <a:t>Acquaintance Rapes</a:t>
            </a:r>
            <a:r>
              <a:rPr lang="en-US" altLang="en-US" sz="2900" dirty="0">
                <a:ea typeface="MS PGothic" pitchFamily="34" charset="-128"/>
              </a:rPr>
              <a:t>”</a:t>
            </a:r>
            <a:r>
              <a:rPr lang="en-US" sz="2900" dirty="0">
                <a:ea typeface="MS PGothic" pitchFamily="34" charset="-128"/>
              </a:rPr>
              <a:t> and </a:t>
            </a:r>
            <a:r>
              <a:rPr lang="en-US" altLang="en-US" sz="2900" dirty="0">
                <a:ea typeface="MS PGothic" pitchFamily="34" charset="-128"/>
              </a:rPr>
              <a:t>“</a:t>
            </a:r>
            <a:r>
              <a:rPr lang="en-US" sz="2900" dirty="0">
                <a:ea typeface="MS PGothic" pitchFamily="34" charset="-128"/>
              </a:rPr>
              <a:t>Date Rapes</a:t>
            </a:r>
            <a:r>
              <a:rPr lang="en-US" altLang="en-US" sz="2900" dirty="0">
                <a:ea typeface="MS PGothic" pitchFamily="34" charset="-128"/>
              </a:rPr>
              <a:t>”</a:t>
            </a:r>
            <a:r>
              <a:rPr lang="en-US" sz="2900" dirty="0">
                <a:ea typeface="MS PGothic" pitchFamily="34" charset="-128"/>
              </a:rPr>
              <a:t>	</a:t>
            </a:r>
          </a:p>
        </p:txBody>
      </p:sp>
      <p:sp>
        <p:nvSpPr>
          <p:cNvPr id="32770" name="Content Placeholder 4"/>
          <p:cNvSpPr>
            <a:spLocks noGrp="1" noRot="1"/>
          </p:cNvSpPr>
          <p:nvPr>
            <p:ph idx="1"/>
          </p:nvPr>
        </p:nvSpPr>
        <p:spPr>
          <a:xfrm>
            <a:off x="228600" y="1295400"/>
            <a:ext cx="8763000" cy="4830763"/>
          </a:xfrm>
        </p:spPr>
        <p:txBody>
          <a:bodyPr/>
          <a:lstStyle/>
          <a:p>
            <a:pPr eaLnBrk="1" hangingPunct="1">
              <a:buSzTx/>
            </a:pPr>
            <a:r>
              <a:rPr dirty="0"/>
              <a:t>Real rapes (a.k.a. </a:t>
            </a:r>
            <a:r>
              <a:rPr b="1" dirty="0"/>
              <a:t>ideal types-clearest example</a:t>
            </a:r>
            <a:r>
              <a:rPr dirty="0"/>
              <a:t>) are defined by</a:t>
            </a:r>
          </a:p>
          <a:p>
            <a:pPr lvl="1" eaLnBrk="1" hangingPunct="1"/>
            <a:r>
              <a:rPr dirty="0"/>
              <a:t>Unsuspecting female assaulted by armed stranger</a:t>
            </a:r>
          </a:p>
          <a:p>
            <a:pPr lvl="1" eaLnBrk="1" hangingPunct="1"/>
            <a:r>
              <a:rPr dirty="0"/>
              <a:t>Virtuous victim fights back, struggles, and suffers injuries</a:t>
            </a:r>
          </a:p>
          <a:p>
            <a:pPr lvl="1" eaLnBrk="1" hangingPunct="1"/>
            <a:r>
              <a:rPr dirty="0"/>
              <a:t>Victim involved in wholesome activity when occurred</a:t>
            </a:r>
          </a:p>
          <a:p>
            <a:pPr lvl="1" eaLnBrk="1" hangingPunct="1">
              <a:spcAft>
                <a:spcPts val="1800"/>
              </a:spcAft>
            </a:pPr>
            <a:r>
              <a:rPr dirty="0"/>
              <a:t>Victim reports to police who find forensic evidence</a:t>
            </a:r>
          </a:p>
          <a:p>
            <a:pPr eaLnBrk="1" hangingPunct="1">
              <a:buSzTx/>
            </a:pPr>
            <a:r>
              <a:rPr b="1" dirty="0"/>
              <a:t>Acquaintance rapes </a:t>
            </a:r>
          </a:p>
          <a:p>
            <a:pPr lvl="1" eaLnBrk="1" hangingPunct="1"/>
            <a:r>
              <a:rPr dirty="0"/>
              <a:t>Involve questions about the woman</a:t>
            </a:r>
            <a:r>
              <a:rPr altLang="en-US" dirty="0"/>
              <a:t>’</a:t>
            </a:r>
            <a:r>
              <a:rPr dirty="0"/>
              <a:t>s version of events</a:t>
            </a:r>
          </a:p>
          <a:p>
            <a:pPr lvl="1" eaLnBrk="1" hangingPunct="1"/>
            <a:r>
              <a:rPr dirty="0"/>
              <a:t>Until 1980, prosecutors were unwilling to press charges</a:t>
            </a:r>
          </a:p>
          <a:p>
            <a:pPr lvl="1" eaLnBrk="1" hangingPunct="1"/>
            <a:r>
              <a:rPr dirty="0"/>
              <a:t>Controversy surrounds contrasting interpretations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noRot="1"/>
          </p:cNvSpPr>
          <p:nvPr>
            <p:ph type="title"/>
          </p:nvPr>
        </p:nvSpPr>
        <p:spPr/>
        <p:txBody>
          <a:bodyPr/>
          <a:lstStyle/>
          <a:p>
            <a:pPr eaLnBrk="1" hangingPunct="1"/>
            <a:r>
              <a:rPr lang="en-US" sz="3200">
                <a:ea typeface="MS PGothic" pitchFamily="34" charset="-128"/>
              </a:rPr>
              <a:t>Victim-Blaming Viewpoints</a:t>
            </a:r>
          </a:p>
        </p:txBody>
      </p:sp>
      <p:sp>
        <p:nvSpPr>
          <p:cNvPr id="34818" name="Content Placeholder 4"/>
          <p:cNvSpPr>
            <a:spLocks noGrp="1" noRot="1"/>
          </p:cNvSpPr>
          <p:nvPr>
            <p:ph idx="1"/>
          </p:nvPr>
        </p:nvSpPr>
        <p:spPr/>
        <p:txBody>
          <a:bodyPr/>
          <a:lstStyle/>
          <a:p>
            <a:pPr eaLnBrk="1" hangingPunct="1">
              <a:buSzTx/>
            </a:pPr>
            <a:r>
              <a:rPr dirty="0"/>
              <a:t>Some victims are </a:t>
            </a:r>
            <a:r>
              <a:rPr altLang="en-US" dirty="0"/>
              <a:t>“</a:t>
            </a:r>
            <a:r>
              <a:rPr dirty="0"/>
              <a:t>asking for it</a:t>
            </a:r>
            <a:r>
              <a:rPr altLang="en-US" dirty="0"/>
              <a:t>”</a:t>
            </a:r>
            <a:endParaRPr dirty="0"/>
          </a:p>
          <a:p>
            <a:pPr lvl="1" eaLnBrk="1" hangingPunct="1"/>
            <a:r>
              <a:rPr dirty="0"/>
              <a:t>Seductive behavior is a sign of </a:t>
            </a:r>
            <a:r>
              <a:rPr b="1" dirty="0"/>
              <a:t>implied consent</a:t>
            </a:r>
          </a:p>
          <a:p>
            <a:pPr eaLnBrk="1" hangingPunct="1">
              <a:buSzTx/>
            </a:pPr>
            <a:r>
              <a:rPr dirty="0"/>
              <a:t>Miscommunication results from mixed messages</a:t>
            </a:r>
          </a:p>
          <a:p>
            <a:pPr eaLnBrk="1" hangingPunct="1">
              <a:buSzTx/>
            </a:pPr>
            <a:r>
              <a:rPr dirty="0"/>
              <a:t>She agreed but later retracted her consent</a:t>
            </a:r>
          </a:p>
          <a:p>
            <a:pPr eaLnBrk="1" hangingPunct="1">
              <a:buSzTx/>
            </a:pPr>
            <a:r>
              <a:rPr dirty="0"/>
              <a:t>Attitudes are often held by teens and young adults</a:t>
            </a:r>
          </a:p>
          <a:p>
            <a:pPr eaLnBrk="1" hangingPunct="1">
              <a:buSzTx/>
            </a:pPr>
            <a:r>
              <a:rPr dirty="0"/>
              <a:t>Result in two sets of consequences</a:t>
            </a:r>
          </a:p>
          <a:p>
            <a:pPr lvl="1" eaLnBrk="1" hangingPunct="1"/>
            <a:r>
              <a:rPr dirty="0"/>
              <a:t>With shared responsibility, the male is less culpable and deserving of punishment</a:t>
            </a:r>
          </a:p>
          <a:p>
            <a:pPr lvl="1" eaLnBrk="1" hangingPunct="1"/>
            <a:r>
              <a:rPr dirty="0"/>
              <a:t>Women must be educated to behave more cautiously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2"/>
          <p:cNvSpPr>
            <a:spLocks noGrp="1" noRot="1"/>
          </p:cNvSpPr>
          <p:nvPr>
            <p:ph type="title"/>
          </p:nvPr>
        </p:nvSpPr>
        <p:spPr/>
        <p:txBody>
          <a:bodyPr/>
          <a:lstStyle/>
          <a:p>
            <a:pPr eaLnBrk="1" hangingPunct="1"/>
            <a:r>
              <a:rPr lang="en-US" sz="3200">
                <a:ea typeface="MS PGothic" pitchFamily="34" charset="-128"/>
              </a:rPr>
              <a:t>Victim-Defending Perspectives</a:t>
            </a:r>
          </a:p>
        </p:txBody>
      </p:sp>
      <p:sp>
        <p:nvSpPr>
          <p:cNvPr id="36866" name="Content Placeholder 4"/>
          <p:cNvSpPr>
            <a:spLocks noGrp="1" noRot="1"/>
          </p:cNvSpPr>
          <p:nvPr>
            <p:ph idx="1"/>
          </p:nvPr>
        </p:nvSpPr>
        <p:spPr/>
        <p:txBody>
          <a:bodyPr/>
          <a:lstStyle/>
          <a:p>
            <a:pPr eaLnBrk="1" hangingPunct="1">
              <a:buSzTx/>
            </a:pPr>
            <a:r>
              <a:rPr dirty="0"/>
              <a:t>Rape is about power and control, not sexual urges</a:t>
            </a:r>
          </a:p>
          <a:p>
            <a:pPr eaLnBrk="1" hangingPunct="1">
              <a:buSzTx/>
            </a:pPr>
            <a:r>
              <a:rPr dirty="0"/>
              <a:t>Crime prevention tips are ideologically tainted</a:t>
            </a:r>
          </a:p>
          <a:p>
            <a:pPr lvl="1" eaLnBrk="1" hangingPunct="1"/>
            <a:r>
              <a:rPr dirty="0"/>
              <a:t>Focused on the things women should do to protect thems</a:t>
            </a:r>
            <a:r>
              <a:rPr lang="en-US" dirty="0"/>
              <a:t>el</a:t>
            </a:r>
            <a:r>
              <a:rPr dirty="0"/>
              <a:t>ves but not focused on ed</a:t>
            </a:r>
            <a:r>
              <a:rPr lang="en-US" dirty="0"/>
              <a:t>uc</a:t>
            </a:r>
            <a:r>
              <a:rPr dirty="0"/>
              <a:t>ating potential male aggressors.  Should focus on both genders</a:t>
            </a:r>
          </a:p>
          <a:p>
            <a:pPr eaLnBrk="1" hangingPunct="1">
              <a:buSzTx/>
            </a:pPr>
            <a:endParaRPr dirty="0"/>
          </a:p>
          <a:p>
            <a:pPr eaLnBrk="1" hangingPunct="1">
              <a:buSzTx/>
            </a:pPr>
            <a:r>
              <a:rPr dirty="0"/>
              <a:t>Box 10.1: The Controversy Surrounding Widely Held Rape Myths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fontScale="90000"/>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Estimates of the Incidence, prevalence, and seriousness of rape and sexual assault</a:t>
            </a:r>
          </a:p>
        </p:txBody>
      </p:sp>
    </p:spTree>
    <p:extLst>
      <p:ext uri="{BB962C8B-B14F-4D97-AF65-F5344CB8AC3E}">
        <p14:creationId xmlns:p14="http://schemas.microsoft.com/office/powerpoint/2010/main" val="840201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Maximalists Perspectives</a:t>
            </a:r>
          </a:p>
        </p:txBody>
      </p:sp>
      <p:sp>
        <p:nvSpPr>
          <p:cNvPr id="40962" name="Content Placeholder 4"/>
          <p:cNvSpPr>
            <a:spLocks noGrp="1" noRot="1"/>
          </p:cNvSpPr>
          <p:nvPr>
            <p:ph idx="1"/>
          </p:nvPr>
        </p:nvSpPr>
        <p:spPr/>
        <p:txBody>
          <a:bodyPr/>
          <a:lstStyle/>
          <a:p>
            <a:pPr eaLnBrk="1" hangingPunct="1">
              <a:buSzTx/>
            </a:pPr>
            <a:r>
              <a:rPr dirty="0"/>
              <a:t>Statistics are alarming</a:t>
            </a:r>
          </a:p>
          <a:p>
            <a:pPr lvl="1" eaLnBrk="1" hangingPunct="1"/>
            <a:r>
              <a:rPr dirty="0"/>
              <a:t>UCR data show 95,000 females raped in 2016</a:t>
            </a:r>
          </a:p>
          <a:p>
            <a:pPr lvl="1" eaLnBrk="1" hangingPunct="1">
              <a:spcAft>
                <a:spcPts val="1800"/>
              </a:spcAft>
            </a:pPr>
            <a:r>
              <a:rPr dirty="0"/>
              <a:t>NCVS data show 325,000 people raped in 2017</a:t>
            </a:r>
          </a:p>
          <a:p>
            <a:pPr eaLnBrk="1" hangingPunct="1">
              <a:buSzTx/>
            </a:pPr>
            <a:r>
              <a:rPr dirty="0"/>
              <a:t>Underreporting is a serious problem</a:t>
            </a:r>
          </a:p>
          <a:p>
            <a:pPr lvl="1" eaLnBrk="1" hangingPunct="1"/>
            <a:r>
              <a:rPr dirty="0"/>
              <a:t>NCVS surveys were not updated until 1992</a:t>
            </a:r>
          </a:p>
          <a:p>
            <a:pPr lvl="2" eaLnBrk="1" hangingPunct="1"/>
            <a:r>
              <a:rPr dirty="0"/>
              <a:t>Did not ask direct questions</a:t>
            </a:r>
          </a:p>
          <a:p>
            <a:pPr lvl="2" eaLnBrk="1" hangingPunct="1">
              <a:spcAft>
                <a:spcPts val="1800"/>
              </a:spcAft>
            </a:pPr>
            <a:r>
              <a:rPr dirty="0"/>
              <a:t>Did not count </a:t>
            </a:r>
            <a:r>
              <a:rPr b="1" dirty="0"/>
              <a:t>series victimizations </a:t>
            </a:r>
            <a:r>
              <a:rPr dirty="0"/>
              <a:t>as separate incidents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Minimalists Perspectives</a:t>
            </a:r>
          </a:p>
        </p:txBody>
      </p:sp>
      <p:sp>
        <p:nvSpPr>
          <p:cNvPr id="43010" name="Content Placeholder 4"/>
          <p:cNvSpPr>
            <a:spLocks noGrp="1" noRot="1"/>
          </p:cNvSpPr>
          <p:nvPr>
            <p:ph idx="1"/>
          </p:nvPr>
        </p:nvSpPr>
        <p:spPr/>
        <p:txBody>
          <a:bodyPr/>
          <a:lstStyle/>
          <a:p>
            <a:pPr eaLnBrk="1" hangingPunct="1">
              <a:buSzTx/>
            </a:pPr>
            <a:r>
              <a:t>Expanded definition of sexual assault inflates estimates causing undue alarm</a:t>
            </a:r>
          </a:p>
          <a:p>
            <a:pPr lvl="1" eaLnBrk="1" hangingPunct="1"/>
            <a:r>
              <a:t>Diverse crimes like violent rape and fondling are counted together in NCVS data</a:t>
            </a:r>
          </a:p>
          <a:p>
            <a:pPr eaLnBrk="1" hangingPunct="1">
              <a:buSzTx/>
            </a:pPr>
            <a:r>
              <a:t>Few people suffered from sex crimes</a:t>
            </a:r>
          </a:p>
          <a:p>
            <a:pPr lvl="1" eaLnBrk="1" hangingPunct="1"/>
            <a:r>
              <a:t>NCVS data show 2 out of 1,000 females suffered rape or sexual assault in 2016</a:t>
            </a:r>
          </a:p>
          <a:p>
            <a:pPr eaLnBrk="1" hangingPunct="1">
              <a:buSzTx/>
            </a:pPr>
            <a:r>
              <a:t>Trends over the decades</a:t>
            </a:r>
          </a:p>
          <a:p>
            <a:pPr lvl="1" eaLnBrk="1" hangingPunct="1"/>
            <a:r>
              <a:t>Data show declining sexual violence since 1990s</a:t>
            </a:r>
          </a:p>
          <a:p>
            <a:pPr lvl="1" eaLnBrk="1" hangingPunct="1"/>
            <a:r>
              <a:t>Figure 10.1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4800" b="1" cap="all" dirty="0">
                <a:solidFill>
                  <a:schemeClr val="tx1"/>
                </a:solidFill>
                <a:ea typeface="MS PGothic" panose="020B0600070205080204" pitchFamily="34" charset="-128"/>
              </a:rPr>
              <a:t>Who faces the gravest dangers? Differential risks of being sexually assaulted and raped</a:t>
            </a:r>
          </a:p>
        </p:txBody>
      </p:sp>
    </p:spTree>
    <p:extLst>
      <p:ext uri="{BB962C8B-B14F-4D97-AF65-F5344CB8AC3E}">
        <p14:creationId xmlns:p14="http://schemas.microsoft.com/office/powerpoint/2010/main" val="1040506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NCVS Data</a:t>
            </a:r>
          </a:p>
        </p:txBody>
      </p:sp>
      <p:sp>
        <p:nvSpPr>
          <p:cNvPr id="48130" name="Content Placeholder 4"/>
          <p:cNvSpPr>
            <a:spLocks noGrp="1" noRot="1"/>
          </p:cNvSpPr>
          <p:nvPr>
            <p:ph idx="1"/>
          </p:nvPr>
        </p:nvSpPr>
        <p:spPr/>
        <p:txBody>
          <a:bodyPr/>
          <a:lstStyle/>
          <a:p>
            <a:pPr eaLnBrk="1" hangingPunct="1">
              <a:buSzTx/>
            </a:pPr>
            <a:r>
              <a:rPr dirty="0"/>
              <a:t>Virtually all assailants are males</a:t>
            </a:r>
          </a:p>
          <a:p>
            <a:pPr eaLnBrk="1" hangingPunct="1">
              <a:buSzTx/>
            </a:pPr>
            <a:r>
              <a:rPr dirty="0"/>
              <a:t>Some females face higher levels of danger</a:t>
            </a:r>
          </a:p>
          <a:p>
            <a:pPr lvl="1" eaLnBrk="1" hangingPunct="1"/>
            <a:r>
              <a:rPr dirty="0"/>
              <a:t>Girls between 12 and 17 years old, Native Americans, single, low-income, rural dwelling</a:t>
            </a:r>
          </a:p>
          <a:p>
            <a:pPr lvl="1" eaLnBrk="1" hangingPunct="1"/>
            <a:r>
              <a:rPr dirty="0"/>
              <a:t>Attacks by strangers are declining</a:t>
            </a:r>
          </a:p>
          <a:p>
            <a:pPr lvl="2" eaLnBrk="1" hangingPunct="1"/>
            <a:r>
              <a:rPr dirty="0"/>
              <a:t>1984: 55 percent</a:t>
            </a:r>
          </a:p>
          <a:p>
            <a:pPr lvl="2" eaLnBrk="1" hangingPunct="1"/>
            <a:r>
              <a:rPr dirty="0"/>
              <a:t>2016: 20 percent</a:t>
            </a:r>
          </a:p>
          <a:p>
            <a:pPr lvl="1" eaLnBrk="1" hangingPunct="1"/>
            <a:r>
              <a:rPr dirty="0"/>
              <a:t>Partying with highly competitive athletes poses risks</a:t>
            </a:r>
          </a:p>
          <a:p>
            <a:pPr lvl="1" eaLnBrk="1" hangingPunct="1"/>
            <a:r>
              <a:rPr dirty="0"/>
              <a:t>Disabilities increase risks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4800" b="1" cap="all" dirty="0">
                <a:solidFill>
                  <a:schemeClr val="tx1"/>
                </a:solidFill>
                <a:ea typeface="MS PGothic" panose="020B0600070205080204" pitchFamily="34" charset="-128"/>
              </a:rPr>
              <a:t>How the criminal justice system handles rape victims</a:t>
            </a:r>
          </a:p>
        </p:txBody>
      </p:sp>
    </p:spTree>
    <p:extLst>
      <p:ext uri="{BB962C8B-B14F-4D97-AF65-F5344CB8AC3E}">
        <p14:creationId xmlns:p14="http://schemas.microsoft.com/office/powerpoint/2010/main" val="986417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The Controversy over Unfounded Accusations</a:t>
            </a:r>
          </a:p>
        </p:txBody>
      </p:sp>
      <p:sp>
        <p:nvSpPr>
          <p:cNvPr id="52226" name="Content Placeholder 2"/>
          <p:cNvSpPr>
            <a:spLocks noGrp="1"/>
          </p:cNvSpPr>
          <p:nvPr>
            <p:ph idx="1"/>
          </p:nvPr>
        </p:nvSpPr>
        <p:spPr/>
        <p:txBody>
          <a:bodyPr/>
          <a:lstStyle/>
          <a:p>
            <a:pPr marL="0" indent="0" eaLnBrk="1" hangingPunct="1">
              <a:buSzTx/>
              <a:buNone/>
            </a:pPr>
            <a:r>
              <a:rPr dirty="0"/>
              <a:t>Box 10.2  The System's Shortcomings from a victim's point of view</a:t>
            </a:r>
          </a:p>
          <a:p>
            <a:pPr eaLnBrk="1" hangingPunct="1">
              <a:buSzTx/>
            </a:pPr>
            <a:r>
              <a:rPr dirty="0"/>
              <a:t>Complainant immediately confronts credibility issues</a:t>
            </a:r>
          </a:p>
          <a:p>
            <a:pPr lvl="2" eaLnBrk="1" hangingPunct="1"/>
            <a:r>
              <a:rPr dirty="0"/>
              <a:t>Two errors</a:t>
            </a:r>
          </a:p>
          <a:p>
            <a:pPr lvl="3" eaLnBrk="1" hangingPunct="1"/>
            <a:r>
              <a:rPr dirty="0"/>
              <a:t>Accidently misidentifying assailants</a:t>
            </a:r>
          </a:p>
          <a:p>
            <a:pPr lvl="3" eaLnBrk="1" hangingPunct="1"/>
            <a:r>
              <a:rPr dirty="0"/>
              <a:t>Knowingly lodging false accusations</a:t>
            </a:r>
          </a:p>
          <a:p>
            <a:pPr eaLnBrk="1" hangingPunct="1">
              <a:buSzTx/>
            </a:pPr>
            <a:r>
              <a:rPr dirty="0"/>
              <a:t>DNA test can rectify some miscarriages of justice</a:t>
            </a:r>
          </a:p>
          <a:p>
            <a:pPr eaLnBrk="1" hangingPunct="1">
              <a:buSzTx/>
            </a:pPr>
            <a:r>
              <a:rPr dirty="0"/>
              <a:t>Detectives and prosecutors weed out false allegations</a:t>
            </a:r>
          </a:p>
          <a:p>
            <a:pPr lvl="1" eaLnBrk="1" hangingPunct="1"/>
            <a:r>
              <a:rPr dirty="0"/>
              <a:t>Physical evidence</a:t>
            </a:r>
          </a:p>
          <a:p>
            <a:pPr lvl="1" eaLnBrk="1" hangingPunct="1"/>
            <a:r>
              <a:rPr dirty="0"/>
              <a:t>Credible witnesses</a:t>
            </a:r>
          </a:p>
          <a:p>
            <a:pPr lvl="1" eaLnBrk="1" hangingPunct="1"/>
            <a:r>
              <a:rPr dirty="0"/>
              <a:t>Charges are </a:t>
            </a:r>
            <a:r>
              <a:rPr altLang="en-US" dirty="0"/>
              <a:t>“</a:t>
            </a:r>
            <a:r>
              <a:rPr dirty="0"/>
              <a:t>unsubstantiated</a:t>
            </a:r>
            <a:r>
              <a:rPr altLang="en-US" dirty="0"/>
              <a:t>”</a:t>
            </a:r>
            <a:r>
              <a:rPr dirty="0"/>
              <a:t> not </a:t>
            </a:r>
            <a:r>
              <a:rPr altLang="en-US" dirty="0"/>
              <a:t>“</a:t>
            </a:r>
            <a:r>
              <a:rPr dirty="0"/>
              <a:t>unfounded</a:t>
            </a:r>
            <a:r>
              <a:rPr altLang="en-US" dirty="0"/>
              <a:t>”</a:t>
            </a:r>
            <a:r>
              <a:rPr dirty="0"/>
              <a:t> or </a:t>
            </a:r>
            <a:r>
              <a:rPr altLang="en-US" dirty="0"/>
              <a:t>“</a:t>
            </a:r>
            <a:r>
              <a:rPr dirty="0"/>
              <a:t>false</a:t>
            </a:r>
            <a:r>
              <a:rPr altLang="en-US" dirty="0"/>
              <a:t>”</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2"/>
          <p:cNvSpPr>
            <a:spLocks noGrp="1" noRot="1"/>
          </p:cNvSpPr>
          <p:nvPr>
            <p:ph type="title"/>
          </p:nvPr>
        </p:nvSpPr>
        <p:spPr>
          <a:xfrm>
            <a:off x="152400" y="26988"/>
            <a:ext cx="7772400" cy="1039812"/>
          </a:xfrm>
        </p:spPr>
        <p:txBody>
          <a:bodyPr/>
          <a:lstStyle/>
          <a:p>
            <a:pPr eaLnBrk="1" hangingPunct="1"/>
            <a:r>
              <a:rPr lang="en-US" sz="3200">
                <a:ea typeface="MS PGothic" pitchFamily="34" charset="-128"/>
              </a:rPr>
              <a:t>The Accuser versus the Accused</a:t>
            </a:r>
          </a:p>
        </p:txBody>
      </p:sp>
      <p:sp>
        <p:nvSpPr>
          <p:cNvPr id="53250" name="Content Placeholder 4"/>
          <p:cNvSpPr>
            <a:spLocks noGrp="1" noRot="1"/>
          </p:cNvSpPr>
          <p:nvPr>
            <p:ph idx="1"/>
          </p:nvPr>
        </p:nvSpPr>
        <p:spPr/>
        <p:txBody>
          <a:bodyPr/>
          <a:lstStyle/>
          <a:p>
            <a:pPr eaLnBrk="1" hangingPunct="1">
              <a:buSzTx/>
            </a:pPr>
            <a:r>
              <a:rPr dirty="0"/>
              <a:t>Sixth Amendment rights</a:t>
            </a:r>
            <a:r>
              <a:rPr lang="en-US" sz="1400" b="0" i="0" dirty="0">
                <a:solidFill>
                  <a:srgbClr val="444444"/>
                </a:solidFill>
                <a:effectLst/>
                <a:latin typeface="Roboto"/>
              </a:rPr>
              <a:t> guarantees the rights of cri-</a:t>
            </a:r>
            <a:r>
              <a:rPr lang="en-US" sz="1400" b="0" i="0" dirty="0" err="1">
                <a:solidFill>
                  <a:srgbClr val="444444"/>
                </a:solidFill>
                <a:effectLst/>
                <a:latin typeface="Roboto"/>
              </a:rPr>
              <a:t>minal</a:t>
            </a:r>
            <a:r>
              <a:rPr lang="en-US" sz="1400" b="0" i="0" dirty="0">
                <a:solidFill>
                  <a:srgbClr val="444444"/>
                </a:solidFill>
                <a:effectLst/>
                <a:latin typeface="Roboto"/>
              </a:rPr>
              <a:t> defendants, including the </a:t>
            </a:r>
            <a:r>
              <a:rPr lang="en-US" sz="1400" b="1" i="0" dirty="0">
                <a:solidFill>
                  <a:srgbClr val="444444"/>
                </a:solidFill>
                <a:effectLst/>
                <a:latin typeface="Roboto"/>
              </a:rPr>
              <a:t>right to a public trial without unnecessary delay, the right to a lawyer, the right to an impartial jury</a:t>
            </a:r>
            <a:r>
              <a:rPr lang="en-US" sz="1400" b="0" i="0" dirty="0">
                <a:solidFill>
                  <a:srgbClr val="444444"/>
                </a:solidFill>
                <a:effectLst/>
                <a:latin typeface="Roboto"/>
              </a:rPr>
              <a:t>, and the right to know who your accusers are and the nature of the charges and evidence against you.</a:t>
            </a:r>
          </a:p>
          <a:p>
            <a:pPr eaLnBrk="1" hangingPunct="1">
              <a:buSzTx/>
            </a:pPr>
            <a:endParaRPr sz="1400" dirty="0"/>
          </a:p>
          <a:p>
            <a:pPr eaLnBrk="1" hangingPunct="1">
              <a:buSzTx/>
            </a:pPr>
            <a:r>
              <a:rPr dirty="0"/>
              <a:t>Several defense strategies</a:t>
            </a:r>
          </a:p>
          <a:p>
            <a:pPr lvl="1" eaLnBrk="1" hangingPunct="1"/>
            <a:r>
              <a:rPr dirty="0"/>
              <a:t>Complainant error</a:t>
            </a:r>
          </a:p>
          <a:p>
            <a:pPr lvl="1" eaLnBrk="1" hangingPunct="1"/>
            <a:r>
              <a:rPr dirty="0"/>
              <a:t>Denial</a:t>
            </a:r>
          </a:p>
          <a:p>
            <a:pPr lvl="1" eaLnBrk="1" hangingPunct="1"/>
            <a:r>
              <a:rPr dirty="0"/>
              <a:t>Intercourse was consensual</a:t>
            </a:r>
          </a:p>
          <a:p>
            <a:pPr lvl="1" eaLnBrk="1" hangingPunct="1"/>
            <a:endParaRPr dirty="0"/>
          </a:p>
          <a:p>
            <a:pPr eaLnBrk="1" hangingPunct="1">
              <a:buSzTx/>
            </a:pPr>
            <a:r>
              <a:rPr dirty="0"/>
              <a:t>Issue of consent is central to any rape complaint</a:t>
            </a:r>
          </a:p>
          <a:p>
            <a:pPr lvl="1" eaLnBrk="1" hangingPunct="1"/>
            <a:r>
              <a:rPr dirty="0"/>
              <a:t>Burden of proof is on the complainant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Unwanted Publicity and Negative Media Portrayals</a:t>
            </a:r>
          </a:p>
        </p:txBody>
      </p:sp>
      <p:sp>
        <p:nvSpPr>
          <p:cNvPr id="55298" name="Content Placeholder 4"/>
          <p:cNvSpPr>
            <a:spLocks noGrp="1" noRot="1"/>
          </p:cNvSpPr>
          <p:nvPr>
            <p:ph idx="1"/>
          </p:nvPr>
        </p:nvSpPr>
        <p:spPr/>
        <p:txBody>
          <a:bodyPr/>
          <a:lstStyle/>
          <a:p>
            <a:pPr eaLnBrk="1" hangingPunct="1">
              <a:buSzTx/>
            </a:pPr>
            <a:r>
              <a:rPr dirty="0"/>
              <a:t>Preoccupied with sexual assaults of white women</a:t>
            </a:r>
          </a:p>
          <a:p>
            <a:pPr lvl="1" eaLnBrk="1" hangingPunct="1"/>
            <a:r>
              <a:rPr dirty="0"/>
              <a:t>Sensationalize interracial cases</a:t>
            </a:r>
          </a:p>
          <a:p>
            <a:pPr lvl="1" eaLnBrk="1" hangingPunct="1"/>
            <a:endParaRPr dirty="0"/>
          </a:p>
          <a:p>
            <a:pPr eaLnBrk="1" hangingPunct="1">
              <a:buSzTx/>
            </a:pPr>
            <a:r>
              <a:rPr altLang="ja-JP" dirty="0"/>
              <a:t>Women are stereotyped as virgins or vamps</a:t>
            </a:r>
          </a:p>
          <a:p>
            <a:pPr eaLnBrk="1" hangingPunct="1">
              <a:buSzTx/>
            </a:pPr>
            <a:endParaRPr altLang="ja-JP" dirty="0"/>
          </a:p>
          <a:p>
            <a:pPr eaLnBrk="1" hangingPunct="1">
              <a:buSzTx/>
            </a:pPr>
            <a:r>
              <a:rPr altLang="ja-JP" dirty="0"/>
              <a:t>Should a complainant’s information be published?</a:t>
            </a:r>
          </a:p>
          <a:p>
            <a:pPr lvl="1" eaLnBrk="1" hangingPunct="1"/>
            <a:r>
              <a:rPr altLang="ja-JP" dirty="0"/>
              <a:t>Second violation</a:t>
            </a:r>
          </a:p>
          <a:p>
            <a:pPr lvl="1" eaLnBrk="1" hangingPunct="1"/>
            <a:r>
              <a:rPr altLang="ja-JP" dirty="0"/>
              <a:t>Deter reporting by other victims</a:t>
            </a:r>
          </a:p>
          <a:p>
            <a:pPr lvl="1" eaLnBrk="1" hangingPunct="1"/>
            <a:r>
              <a:rPr altLang="ja-JP" dirty="0"/>
              <a:t>Public’s right to know</a:t>
            </a:r>
          </a:p>
          <a:p>
            <a:pPr lvl="1" eaLnBrk="1" hangingPunct="1"/>
            <a:r>
              <a:rPr altLang="ja-JP" dirty="0"/>
              <a:t>Gives the victim a human identity and reduces stigmas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Rape Shield Laws</a:t>
            </a:r>
          </a:p>
        </p:txBody>
      </p:sp>
      <p:sp>
        <p:nvSpPr>
          <p:cNvPr id="57346" name="Content Placeholder 4"/>
          <p:cNvSpPr>
            <a:spLocks noGrp="1" noRot="1"/>
          </p:cNvSpPr>
          <p:nvPr>
            <p:ph idx="1"/>
          </p:nvPr>
        </p:nvSpPr>
        <p:spPr>
          <a:xfrm>
            <a:off x="228600" y="1066800"/>
            <a:ext cx="8763000" cy="5059363"/>
          </a:xfrm>
        </p:spPr>
        <p:txBody>
          <a:bodyPr/>
          <a:lstStyle/>
          <a:p>
            <a:pPr eaLnBrk="1" hangingPunct="1">
              <a:buSzTx/>
            </a:pPr>
            <a:r>
              <a:rPr b="1" dirty="0"/>
              <a:t>Shield laws </a:t>
            </a:r>
            <a:r>
              <a:rPr dirty="0"/>
              <a:t>prohibit improper cross-examination</a:t>
            </a:r>
          </a:p>
          <a:p>
            <a:pPr lvl="1" eaLnBrk="1" hangingPunct="1"/>
            <a:r>
              <a:rPr lang="en-US" dirty="0"/>
              <a:t>Cannot introduce evidence about an accusers past sexual conduct unless there is a prostitution conviction; had prior consensual sex with the offender or has an obvious incentive to lie</a:t>
            </a:r>
            <a:endParaRPr dirty="0"/>
          </a:p>
          <a:p>
            <a:pPr eaLnBrk="1" hangingPunct="1">
              <a:buSzTx/>
            </a:pPr>
            <a:r>
              <a:rPr altLang="ja-JP" dirty="0"/>
              <a:t>Supporters believe</a:t>
            </a:r>
          </a:p>
          <a:p>
            <a:pPr lvl="1" eaLnBrk="1" hangingPunct="1"/>
            <a:r>
              <a:rPr altLang="ja-JP" dirty="0"/>
              <a:t>Encourages reporting</a:t>
            </a:r>
          </a:p>
          <a:p>
            <a:pPr lvl="1" eaLnBrk="1" hangingPunct="1"/>
            <a:r>
              <a:rPr altLang="ja-JP" dirty="0"/>
              <a:t>Prevents character assassination</a:t>
            </a:r>
          </a:p>
          <a:p>
            <a:pPr lvl="1" eaLnBrk="1" hangingPunct="1"/>
            <a:r>
              <a:rPr altLang="ja-JP" dirty="0"/>
              <a:t>Keeps juries focused on offender’s use of force</a:t>
            </a:r>
          </a:p>
          <a:p>
            <a:pPr eaLnBrk="1" hangingPunct="1">
              <a:buSzTx/>
            </a:pPr>
            <a:r>
              <a:rPr altLang="ja-JP" dirty="0"/>
              <a:t>Critics want fewer restrictions</a:t>
            </a:r>
          </a:p>
          <a:p>
            <a:pPr lvl="1" eaLnBrk="1" hangingPunct="1"/>
            <a:r>
              <a:rPr altLang="ja-JP" dirty="0"/>
              <a:t>Limits defendants ability to confront his accuser</a:t>
            </a:r>
          </a:p>
          <a:p>
            <a:pPr lvl="1" eaLnBrk="1" hangingPunct="1"/>
            <a:r>
              <a:rPr altLang="ja-JP" dirty="0"/>
              <a:t>May not completely protect victim’s privacy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Issues Surrounding Force and Resistance</a:t>
            </a:r>
          </a:p>
        </p:txBody>
      </p:sp>
      <p:sp>
        <p:nvSpPr>
          <p:cNvPr id="59394" name="Content Placeholder 4"/>
          <p:cNvSpPr>
            <a:spLocks noGrp="1" noRot="1"/>
          </p:cNvSpPr>
          <p:nvPr>
            <p:ph idx="1"/>
          </p:nvPr>
        </p:nvSpPr>
        <p:spPr/>
        <p:txBody>
          <a:bodyPr/>
          <a:lstStyle/>
          <a:p>
            <a:pPr eaLnBrk="1" hangingPunct="1">
              <a:buSzTx/>
            </a:pPr>
            <a:r>
              <a:rPr altLang="ja-JP" dirty="0"/>
              <a:t>Women no longer must prove forceful resistance</a:t>
            </a:r>
          </a:p>
          <a:p>
            <a:pPr eaLnBrk="1" hangingPunct="1">
              <a:buSzTx/>
            </a:pPr>
            <a:r>
              <a:rPr altLang="ja-JP" b="1" dirty="0"/>
              <a:t>Reasonableness standards</a:t>
            </a:r>
          </a:p>
          <a:p>
            <a:pPr lvl="1" eaLnBrk="1" hangingPunct="1"/>
            <a:r>
              <a:rPr lang="en-US" altLang="ja-JP" dirty="0"/>
              <a:t>degree of resistance depend on circumstances</a:t>
            </a:r>
            <a:endParaRPr altLang="ja-JP" dirty="0"/>
          </a:p>
          <a:p>
            <a:pPr eaLnBrk="1" hangingPunct="1">
              <a:buSzTx/>
            </a:pPr>
            <a:r>
              <a:rPr altLang="ja-JP" dirty="0"/>
              <a:t>Victim’s reactions influence her injuries</a:t>
            </a:r>
          </a:p>
          <a:p>
            <a:pPr lvl="1" eaLnBrk="1" hangingPunct="1"/>
            <a:r>
              <a:rPr altLang="ja-JP" dirty="0"/>
              <a:t>61 percent believe they helped themselves by resisting</a:t>
            </a:r>
          </a:p>
          <a:p>
            <a:pPr lvl="1" eaLnBrk="1" hangingPunct="1"/>
            <a:r>
              <a:rPr altLang="ja-JP" dirty="0"/>
              <a:t>Fighting back decreases risk of completion but increases injuries</a:t>
            </a:r>
          </a:p>
          <a:p>
            <a:pPr lvl="1" eaLnBrk="1" hangingPunct="1"/>
            <a:r>
              <a:rPr altLang="ja-JP" dirty="0"/>
              <a:t>Best strategy may be </a:t>
            </a:r>
            <a:r>
              <a:rPr altLang="ja-JP" b="1" dirty="0"/>
              <a:t>dual verbal defense</a:t>
            </a:r>
          </a:p>
          <a:p>
            <a:pPr lvl="2" eaLnBrk="1" hangingPunct="1"/>
            <a:r>
              <a:rPr lang="en-US" altLang="ja-JP" dirty="0"/>
              <a:t>C</a:t>
            </a:r>
            <a:r>
              <a:rPr altLang="ja-JP" dirty="0"/>
              <a:t>alling out for help while attempting to reason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The Need for Corroboration</a:t>
            </a:r>
          </a:p>
        </p:txBody>
      </p:sp>
      <p:sp>
        <p:nvSpPr>
          <p:cNvPr id="61442" name="Content Placeholder 4"/>
          <p:cNvSpPr>
            <a:spLocks noGrp="1" noRot="1"/>
          </p:cNvSpPr>
          <p:nvPr>
            <p:ph idx="1"/>
          </p:nvPr>
        </p:nvSpPr>
        <p:spPr/>
        <p:txBody>
          <a:bodyPr/>
          <a:lstStyle/>
          <a:p>
            <a:pPr eaLnBrk="1" hangingPunct="1">
              <a:lnSpc>
                <a:spcPct val="90000"/>
              </a:lnSpc>
              <a:buSzTx/>
            </a:pPr>
            <a:r>
              <a:rPr dirty="0"/>
              <a:t>Past prosecution required corroboration </a:t>
            </a:r>
          </a:p>
          <a:p>
            <a:pPr lvl="1" eaLnBrk="1" hangingPunct="1">
              <a:lnSpc>
                <a:spcPct val="90000"/>
              </a:lnSpc>
            </a:pPr>
            <a:r>
              <a:rPr dirty="0"/>
              <a:t>Independent evidence to back up the key elements of the complainants  account</a:t>
            </a:r>
          </a:p>
          <a:p>
            <a:pPr lvl="1" eaLnBrk="1" hangingPunct="1">
              <a:lnSpc>
                <a:spcPct val="90000"/>
              </a:lnSpc>
            </a:pPr>
            <a:r>
              <a:rPr dirty="0"/>
              <a:t>Complainants were automatically distrusted</a:t>
            </a:r>
          </a:p>
          <a:p>
            <a:pPr lvl="1" eaLnBrk="1" hangingPunct="1">
              <a:lnSpc>
                <a:spcPct val="90000"/>
              </a:lnSpc>
            </a:pPr>
            <a:endParaRPr dirty="0"/>
          </a:p>
          <a:p>
            <a:pPr eaLnBrk="1" hangingPunct="1">
              <a:lnSpc>
                <a:spcPct val="90000"/>
              </a:lnSpc>
              <a:buSzTx/>
            </a:pPr>
            <a:r>
              <a:rPr dirty="0"/>
              <a:t>Today, corroboration is required if the victim</a:t>
            </a:r>
          </a:p>
          <a:p>
            <a:pPr lvl="1" eaLnBrk="1" hangingPunct="1">
              <a:lnSpc>
                <a:spcPct val="90000"/>
              </a:lnSpc>
            </a:pPr>
            <a:r>
              <a:rPr dirty="0"/>
              <a:t>Is a minor</a:t>
            </a:r>
          </a:p>
          <a:p>
            <a:pPr lvl="1" eaLnBrk="1" hangingPunct="1">
              <a:lnSpc>
                <a:spcPct val="90000"/>
              </a:lnSpc>
            </a:pPr>
            <a:r>
              <a:rPr dirty="0"/>
              <a:t>Did not promptly report the crime</a:t>
            </a:r>
          </a:p>
          <a:p>
            <a:pPr lvl="1" eaLnBrk="1" hangingPunct="1">
              <a:lnSpc>
                <a:spcPct val="90000"/>
              </a:lnSpc>
            </a:pPr>
            <a:r>
              <a:rPr dirty="0"/>
              <a:t>Provides a self-contradictory story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2"/>
          <p:cNvSpPr>
            <a:spLocks noGrp="1" noRot="1"/>
          </p:cNvSpPr>
          <p:nvPr>
            <p:ph type="title"/>
          </p:nvPr>
        </p:nvSpPr>
        <p:spPr>
          <a:xfrm>
            <a:off x="228600" y="26988"/>
            <a:ext cx="8763000" cy="1039812"/>
          </a:xfrm>
        </p:spPr>
        <p:txBody>
          <a:bodyPr/>
          <a:lstStyle/>
          <a:p>
            <a:pPr eaLnBrk="1" hangingPunct="1"/>
            <a:r>
              <a:rPr lang="en-US" sz="3200">
                <a:ea typeface="MS PGothic" pitchFamily="34" charset="-128"/>
              </a:rPr>
              <a:t>Rape Victims and the Police</a:t>
            </a:r>
          </a:p>
        </p:txBody>
      </p:sp>
      <p:sp>
        <p:nvSpPr>
          <p:cNvPr id="63490" name="Content Placeholder 4"/>
          <p:cNvSpPr>
            <a:spLocks noGrp="1" noRot="1"/>
          </p:cNvSpPr>
          <p:nvPr>
            <p:ph idx="1"/>
          </p:nvPr>
        </p:nvSpPr>
        <p:spPr>
          <a:xfrm>
            <a:off x="228600" y="1371600"/>
            <a:ext cx="8763000" cy="4754563"/>
          </a:xfrm>
        </p:spPr>
        <p:txBody>
          <a:bodyPr/>
          <a:lstStyle/>
          <a:p>
            <a:pPr eaLnBrk="1" hangingPunct="1">
              <a:buSzTx/>
            </a:pPr>
            <a:r>
              <a:rPr sz="2400" dirty="0"/>
              <a:t>Reporting rates</a:t>
            </a:r>
          </a:p>
          <a:p>
            <a:pPr lvl="1" eaLnBrk="1" hangingPunct="1"/>
            <a:r>
              <a:rPr sz="2200" dirty="0"/>
              <a:t>NCVS data: high of 55 percent (2003) to a low of 23 percent (2016)</a:t>
            </a:r>
          </a:p>
          <a:p>
            <a:pPr lvl="1" eaLnBrk="1" hangingPunct="1"/>
            <a:r>
              <a:rPr sz="2200" dirty="0"/>
              <a:t>Most women are reluctant to disclose crimes</a:t>
            </a:r>
          </a:p>
          <a:p>
            <a:pPr eaLnBrk="1" hangingPunct="1">
              <a:buSzTx/>
            </a:pPr>
            <a:r>
              <a:rPr sz="2400" dirty="0"/>
              <a:t>Solution rates</a:t>
            </a:r>
          </a:p>
          <a:p>
            <a:pPr lvl="1" eaLnBrk="1" hangingPunct="1"/>
            <a:r>
              <a:rPr sz="2200" dirty="0"/>
              <a:t>Police departments have a culture of skepticism</a:t>
            </a:r>
          </a:p>
          <a:p>
            <a:pPr lvl="2" eaLnBrk="1" hangingPunct="1"/>
            <a:r>
              <a:rPr lang="en-US" sz="1800" dirty="0"/>
              <a:t>Lie detector for complainant</a:t>
            </a:r>
            <a:endParaRPr sz="1800" dirty="0"/>
          </a:p>
          <a:p>
            <a:pPr lvl="1" eaLnBrk="1" hangingPunct="1"/>
            <a:r>
              <a:rPr sz="2200" dirty="0"/>
              <a:t>Sex crimes units or special victims units</a:t>
            </a:r>
          </a:p>
          <a:p>
            <a:pPr lvl="1" eaLnBrk="1" hangingPunct="1"/>
            <a:r>
              <a:rPr sz="2200" b="1" dirty="0"/>
              <a:t>Procedural justice</a:t>
            </a:r>
          </a:p>
          <a:p>
            <a:pPr lvl="2" eaLnBrk="1" hangingPunct="1"/>
            <a:r>
              <a:rPr sz="2000" b="1" dirty="0"/>
              <a:t>Sexual assault response teams (SARTs)</a:t>
            </a:r>
          </a:p>
          <a:p>
            <a:pPr lvl="2" eaLnBrk="1" hangingPunct="1"/>
            <a:r>
              <a:rPr sz="2000" b="1" dirty="0"/>
              <a:t>Sexual assault nurse examiners (SANEs)</a:t>
            </a:r>
          </a:p>
          <a:p>
            <a:pPr lvl="2" eaLnBrk="1" hangingPunct="1"/>
            <a:r>
              <a:rPr sz="2000" dirty="0"/>
              <a:t>Box 10.3: Untested Rape Kits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2"/>
          <p:cNvSpPr>
            <a:spLocks noGrp="1" noRot="1"/>
          </p:cNvSpPr>
          <p:nvPr>
            <p:ph type="title"/>
          </p:nvPr>
        </p:nvSpPr>
        <p:spPr>
          <a:xfrm>
            <a:off x="228600" y="26988"/>
            <a:ext cx="8763000" cy="1039812"/>
          </a:xfrm>
        </p:spPr>
        <p:txBody>
          <a:bodyPr/>
          <a:lstStyle/>
          <a:p>
            <a:pPr eaLnBrk="1" hangingPunct="1"/>
            <a:r>
              <a:rPr lang="en-US" sz="3200">
                <a:ea typeface="MS PGothic" pitchFamily="34" charset="-128"/>
              </a:rPr>
              <a:t>Rape Victims and Prosecutors</a:t>
            </a:r>
          </a:p>
        </p:txBody>
      </p:sp>
      <p:sp>
        <p:nvSpPr>
          <p:cNvPr id="65538" name="Content Placeholder 4"/>
          <p:cNvSpPr>
            <a:spLocks noGrp="1" noRot="1"/>
          </p:cNvSpPr>
          <p:nvPr>
            <p:ph idx="1"/>
          </p:nvPr>
        </p:nvSpPr>
        <p:spPr>
          <a:xfrm>
            <a:off x="228600" y="1371600"/>
            <a:ext cx="8763000" cy="4754563"/>
          </a:xfrm>
        </p:spPr>
        <p:txBody>
          <a:bodyPr/>
          <a:lstStyle/>
          <a:p>
            <a:pPr eaLnBrk="1" hangingPunct="1">
              <a:buSzTx/>
            </a:pPr>
            <a:r>
              <a:rPr dirty="0"/>
              <a:t>Only 10 percent of rape victims dealt with prosecutors in 2016</a:t>
            </a:r>
          </a:p>
          <a:p>
            <a:pPr eaLnBrk="1" hangingPunct="1">
              <a:buSzTx/>
            </a:pPr>
            <a:r>
              <a:rPr dirty="0"/>
              <a:t>Majority of cases solved via plea negotiation</a:t>
            </a:r>
          </a:p>
          <a:p>
            <a:pPr eaLnBrk="1" hangingPunct="1">
              <a:buSzTx/>
            </a:pPr>
            <a:r>
              <a:rPr dirty="0"/>
              <a:t>Most attackers are never arrested, prosecuted, convicted, or incarcerated</a:t>
            </a:r>
          </a:p>
          <a:p>
            <a:pPr eaLnBrk="1" hangingPunct="1">
              <a:buSzTx/>
            </a:pPr>
            <a:r>
              <a:rPr dirty="0"/>
              <a:t>Success of the anti-rape movement relies on</a:t>
            </a:r>
          </a:p>
          <a:p>
            <a:pPr lvl="1" eaLnBrk="1" hangingPunct="1"/>
            <a:r>
              <a:rPr dirty="0"/>
              <a:t>Increases in complainant</a:t>
            </a:r>
            <a:r>
              <a:rPr altLang="en-US" dirty="0"/>
              <a:t>’</a:t>
            </a:r>
            <a:r>
              <a:rPr dirty="0"/>
              <a:t>s reporting of crimes</a:t>
            </a:r>
          </a:p>
          <a:p>
            <a:pPr lvl="1" eaLnBrk="1" hangingPunct="1"/>
            <a:r>
              <a:rPr dirty="0"/>
              <a:t>Decreases in reports of degradation by the CJ process</a:t>
            </a:r>
          </a:p>
          <a:p>
            <a:pPr lvl="1" eaLnBrk="1" hangingPunct="1"/>
            <a:r>
              <a:rPr dirty="0"/>
              <a:t>Increases in percentages of arrests and prosecutions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4800" b="1" cap="all" dirty="0">
                <a:solidFill>
                  <a:schemeClr val="tx1"/>
                </a:solidFill>
                <a:ea typeface="MS PGothic" panose="020B0600070205080204" pitchFamily="34" charset="-128"/>
              </a:rPr>
              <a:t>Crisis centers: Providing Emergency assistance</a:t>
            </a:r>
          </a:p>
        </p:txBody>
      </p:sp>
    </p:spTree>
    <p:extLst>
      <p:ext uri="{BB962C8B-B14F-4D97-AF65-F5344CB8AC3E}">
        <p14:creationId xmlns:p14="http://schemas.microsoft.com/office/powerpoint/2010/main" val="1961898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Providing Immediate Aid</a:t>
            </a:r>
          </a:p>
        </p:txBody>
      </p:sp>
      <p:sp>
        <p:nvSpPr>
          <p:cNvPr id="69634" name="Content Placeholder 4"/>
          <p:cNvSpPr>
            <a:spLocks noGrp="1" noRot="1"/>
          </p:cNvSpPr>
          <p:nvPr>
            <p:ph idx="1"/>
          </p:nvPr>
        </p:nvSpPr>
        <p:spPr/>
        <p:txBody>
          <a:bodyPr/>
          <a:lstStyle/>
          <a:p>
            <a:pPr eaLnBrk="1" hangingPunct="1">
              <a:buSzTx/>
            </a:pPr>
            <a:r>
              <a:t>24-hour hotline to connect victims with advocates</a:t>
            </a:r>
          </a:p>
          <a:p>
            <a:pPr eaLnBrk="1" hangingPunct="1">
              <a:buSzTx/>
            </a:pPr>
            <a:r>
              <a:t>Accompany victims to hospital/police/prosecutor</a:t>
            </a:r>
          </a:p>
          <a:p>
            <a:pPr eaLnBrk="1" hangingPunct="1">
              <a:buSzTx/>
            </a:pPr>
            <a:r>
              <a:t>Arrange for counseling</a:t>
            </a:r>
          </a:p>
          <a:p>
            <a:pPr eaLnBrk="1" hangingPunct="1">
              <a:buSzTx/>
            </a:pPr>
            <a:r>
              <a:t>Arrange training to sensitize doctors, nurses, police officers, and assistant district attorneys about the needs and problems of the survivors</a:t>
            </a:r>
          </a:p>
          <a:p>
            <a:pPr eaLnBrk="1" hangingPunct="1">
              <a:buSzTx/>
            </a:pPr>
            <a:r>
              <a:t>Arrange educational campaigns to raise public consciousness about the myths and realities of victims of sex crimes </a:t>
            </a:r>
          </a:p>
          <a:p>
            <a:pPr eaLnBrk="1" hangingPunct="1">
              <a:buSzTx/>
            </a:pPr>
            <a:r>
              <a:t>Offers self-defense strategies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4800" b="1" cap="all" dirty="0">
                <a:solidFill>
                  <a:schemeClr val="tx1"/>
                </a:solidFill>
                <a:ea typeface="MS PGothic" panose="020B0600070205080204" pitchFamily="34" charset="-128"/>
              </a:rPr>
              <a:t>The rediscovery of more victims of rapes and sexual assaults</a:t>
            </a:r>
          </a:p>
        </p:txBody>
      </p:sp>
    </p:spTree>
    <p:extLst>
      <p:ext uri="{BB962C8B-B14F-4D97-AF65-F5344CB8AC3E}">
        <p14:creationId xmlns:p14="http://schemas.microsoft.com/office/powerpoint/2010/main" val="3391452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Drug-Facilitated Sexual Assault</a:t>
            </a:r>
          </a:p>
        </p:txBody>
      </p:sp>
      <p:sp>
        <p:nvSpPr>
          <p:cNvPr id="73730" name="Content Placeholder 4"/>
          <p:cNvSpPr>
            <a:spLocks noGrp="1" noRot="1"/>
          </p:cNvSpPr>
          <p:nvPr>
            <p:ph idx="1"/>
          </p:nvPr>
        </p:nvSpPr>
        <p:spPr/>
        <p:txBody>
          <a:bodyPr/>
          <a:lstStyle/>
          <a:p>
            <a:pPr eaLnBrk="1" hangingPunct="1">
              <a:buSzTx/>
            </a:pPr>
            <a:r>
              <a:rPr dirty="0"/>
              <a:t>Drinks spiked with drugs to induce sedation or amnesia</a:t>
            </a:r>
          </a:p>
          <a:p>
            <a:pPr lvl="1" eaLnBrk="1" hangingPunct="1"/>
            <a:r>
              <a:rPr dirty="0"/>
              <a:t>Rohypnol—</a:t>
            </a:r>
            <a:r>
              <a:rPr dirty="0" err="1"/>
              <a:t>Roofies</a:t>
            </a:r>
            <a:endParaRPr dirty="0"/>
          </a:p>
          <a:p>
            <a:pPr lvl="1" eaLnBrk="1" hangingPunct="1"/>
            <a:r>
              <a:rPr dirty="0"/>
              <a:t>GHB—Liquid ecstasy</a:t>
            </a:r>
          </a:p>
          <a:p>
            <a:pPr lvl="1" eaLnBrk="1" hangingPunct="1"/>
            <a:r>
              <a:rPr dirty="0"/>
              <a:t>MDMA—Ecstasy</a:t>
            </a:r>
          </a:p>
          <a:p>
            <a:pPr lvl="1" eaLnBrk="1" hangingPunct="1"/>
            <a:r>
              <a:rPr dirty="0"/>
              <a:t>Ketamine—Special K</a:t>
            </a:r>
          </a:p>
          <a:p>
            <a:pPr eaLnBrk="1" hangingPunct="1">
              <a:buSzTx/>
            </a:pPr>
            <a:r>
              <a:rPr dirty="0"/>
              <a:t>Must distinguish between voluntary and involuntary drinking and drug taking</a:t>
            </a:r>
          </a:p>
          <a:p>
            <a:pPr eaLnBrk="1" hangingPunct="1">
              <a:buSzTx/>
            </a:pPr>
            <a:r>
              <a:rPr dirty="0"/>
              <a:t>Maximalists argue that most cases go unreported</a:t>
            </a:r>
          </a:p>
          <a:p>
            <a:pPr eaLnBrk="1" hangingPunct="1">
              <a:buSzTx/>
            </a:pPr>
            <a:r>
              <a:rPr dirty="0"/>
              <a:t>Minimalists argue that warnings are common, but actual drugging is rare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Think about the below…..</a:t>
            </a:r>
          </a:p>
        </p:txBody>
      </p:sp>
      <p:sp>
        <p:nvSpPr>
          <p:cNvPr id="75778" name="Content Placeholder 2"/>
          <p:cNvSpPr>
            <a:spLocks noGrp="1"/>
          </p:cNvSpPr>
          <p:nvPr>
            <p:ph idx="1"/>
          </p:nvPr>
        </p:nvSpPr>
        <p:spPr/>
        <p:txBody>
          <a:bodyPr/>
          <a:lstStyle/>
          <a:p>
            <a:pPr eaLnBrk="1" hangingPunct="1">
              <a:buSzTx/>
            </a:pPr>
            <a:r>
              <a:t>Teenage girls and young women have been given tips on preventing drug-induced assaults for many years. Many products are being marketed and sold that tout the ability to detect even trace amounts of club drugs. What behaviors have you adopted based on the tips you were given? Now that you have read the chapter, have your ideas of drug-induced assaults changed? If so, how?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Sexual Assaults on Campus</a:t>
            </a:r>
          </a:p>
        </p:txBody>
      </p:sp>
      <p:sp>
        <p:nvSpPr>
          <p:cNvPr id="76802" name="Content Placeholder 2"/>
          <p:cNvSpPr>
            <a:spLocks noGrp="1"/>
          </p:cNvSpPr>
          <p:nvPr>
            <p:ph idx="1"/>
          </p:nvPr>
        </p:nvSpPr>
        <p:spPr/>
        <p:txBody>
          <a:bodyPr/>
          <a:lstStyle/>
          <a:p>
            <a:pPr eaLnBrk="1" hangingPunct="1">
              <a:lnSpc>
                <a:spcPct val="90000"/>
              </a:lnSpc>
              <a:buSzTx/>
            </a:pPr>
            <a:r>
              <a:rPr sz="2400" dirty="0"/>
              <a:t>Largely overlooked for decades</a:t>
            </a:r>
          </a:p>
          <a:p>
            <a:pPr marL="0" indent="0" eaLnBrk="1" hangingPunct="1">
              <a:lnSpc>
                <a:spcPct val="90000"/>
              </a:lnSpc>
              <a:buSzTx/>
              <a:buNone/>
            </a:pPr>
            <a:endParaRPr sz="2400" dirty="0"/>
          </a:p>
          <a:p>
            <a:pPr eaLnBrk="1" hangingPunct="1">
              <a:lnSpc>
                <a:spcPct val="90000"/>
              </a:lnSpc>
              <a:buSzTx/>
            </a:pPr>
            <a:r>
              <a:rPr sz="2400" dirty="0"/>
              <a:t>Campus advocate groups formed a social movement arguing for reforms</a:t>
            </a:r>
          </a:p>
          <a:p>
            <a:pPr lvl="1" eaLnBrk="1" hangingPunct="1">
              <a:lnSpc>
                <a:spcPct val="90000"/>
              </a:lnSpc>
            </a:pPr>
            <a:r>
              <a:rPr lang="en-US" sz="2200" dirty="0"/>
              <a:t>Student governments</a:t>
            </a:r>
          </a:p>
          <a:p>
            <a:pPr lvl="1" eaLnBrk="1" hangingPunct="1">
              <a:lnSpc>
                <a:spcPct val="90000"/>
              </a:lnSpc>
            </a:pPr>
            <a:r>
              <a:rPr lang="en-US" sz="2200" dirty="0"/>
              <a:t>Workshops</a:t>
            </a:r>
          </a:p>
          <a:p>
            <a:pPr lvl="1" eaLnBrk="1" hangingPunct="1">
              <a:lnSpc>
                <a:spcPct val="90000"/>
              </a:lnSpc>
            </a:pPr>
            <a:r>
              <a:rPr lang="en-US" sz="2200" dirty="0"/>
              <a:t>Administrative directions</a:t>
            </a:r>
            <a:endParaRPr sz="2200" dirty="0"/>
          </a:p>
          <a:p>
            <a:pPr eaLnBrk="1" hangingPunct="1">
              <a:lnSpc>
                <a:spcPct val="90000"/>
              </a:lnSpc>
              <a:buSzTx/>
            </a:pPr>
            <a:endParaRPr sz="2200" dirty="0"/>
          </a:p>
          <a:p>
            <a:pPr eaLnBrk="1" hangingPunct="1">
              <a:lnSpc>
                <a:spcPct val="90000"/>
              </a:lnSpc>
              <a:buSzTx/>
            </a:pPr>
            <a:r>
              <a:rPr lang="en-US" sz="2200" dirty="0"/>
              <a:t>2013  Campus Sexual Violence Elimination Act</a:t>
            </a:r>
          </a:p>
          <a:p>
            <a:pPr lvl="1" eaLnBrk="1" hangingPunct="1">
              <a:lnSpc>
                <a:spcPct val="90000"/>
              </a:lnSpc>
            </a:pPr>
            <a:r>
              <a:rPr lang="en-US" sz="2000" dirty="0"/>
              <a:t>Requires incidents of dating violence, sexual assault and stalking be included in campus crime statistical reports</a:t>
            </a:r>
            <a:endParaRPr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2"/>
          <p:cNvSpPr>
            <a:spLocks noGrp="1" noRot="1" noChangeArrowheads="1"/>
          </p:cNvSpPr>
          <p:nvPr>
            <p:ph type="title"/>
          </p:nvPr>
        </p:nvSpPr>
        <p:spPr>
          <a:xfrm>
            <a:off x="228600" y="26988"/>
            <a:ext cx="8763000" cy="1039812"/>
          </a:xfrm>
        </p:spPr>
        <p:txBody>
          <a:bodyPr/>
          <a:lstStyle/>
          <a:p>
            <a:pPr eaLnBrk="1" hangingPunct="1"/>
            <a:r>
              <a:rPr lang="en-US" altLang="en-US" sz="3200">
                <a:ea typeface="MS PGothic" pitchFamily="34" charset="-128"/>
              </a:rPr>
              <a:t>Maximalist versus Minimalist Perspectives</a:t>
            </a:r>
            <a:br>
              <a:rPr lang="en-US" altLang="en-US">
                <a:ea typeface="MS PGothic" pitchFamily="34" charset="-128"/>
              </a:rPr>
            </a:br>
            <a:r>
              <a:rPr lang="en-US" altLang="en-US" sz="2200">
                <a:ea typeface="MS PGothic" pitchFamily="34" charset="-128"/>
              </a:rPr>
              <a:t> (1 of 2)</a:t>
            </a:r>
          </a:p>
        </p:txBody>
      </p:sp>
      <p:sp>
        <p:nvSpPr>
          <p:cNvPr id="77826" name="Content Placeholder 4"/>
          <p:cNvSpPr>
            <a:spLocks noGrp="1" noRot="1"/>
          </p:cNvSpPr>
          <p:nvPr>
            <p:ph idx="1"/>
          </p:nvPr>
        </p:nvSpPr>
        <p:spPr/>
        <p:txBody>
          <a:bodyPr/>
          <a:lstStyle/>
          <a:p>
            <a:pPr eaLnBrk="1" hangingPunct="1">
              <a:buSzTx/>
            </a:pPr>
            <a:r>
              <a:rPr dirty="0"/>
              <a:t>Minimalist arguments</a:t>
            </a:r>
          </a:p>
          <a:p>
            <a:pPr lvl="1" eaLnBrk="1" hangingPunct="1"/>
            <a:r>
              <a:rPr dirty="0"/>
              <a:t>About 5 percent of crimes are reported</a:t>
            </a:r>
          </a:p>
          <a:p>
            <a:pPr lvl="1" eaLnBrk="1" hangingPunct="1"/>
            <a:r>
              <a:rPr dirty="0"/>
              <a:t>Many attacks occur while victim is passed out or drunk</a:t>
            </a:r>
          </a:p>
          <a:p>
            <a:pPr lvl="1" eaLnBrk="1" hangingPunct="1"/>
            <a:r>
              <a:rPr dirty="0"/>
              <a:t>Most attacks happen during the first few weeks of freshman or sophomore years</a:t>
            </a:r>
          </a:p>
          <a:p>
            <a:pPr eaLnBrk="1" hangingPunct="1">
              <a:buSzTx/>
            </a:pPr>
            <a:r>
              <a:rPr dirty="0"/>
              <a:t>Maximalist arguments</a:t>
            </a:r>
          </a:p>
          <a:p>
            <a:pPr lvl="1" eaLnBrk="1" hangingPunct="1"/>
            <a:r>
              <a:rPr dirty="0"/>
              <a:t>Gray rape</a:t>
            </a:r>
          </a:p>
          <a:p>
            <a:pPr lvl="1" eaLnBrk="1" hangingPunct="1"/>
            <a:r>
              <a:rPr dirty="0"/>
              <a:t>Feeling pressured is not the same as intentional incapacitation</a:t>
            </a:r>
          </a:p>
          <a:p>
            <a:pPr lvl="1" eaLnBrk="1" hangingPunct="1"/>
            <a:r>
              <a:rPr dirty="0"/>
              <a:t>Campus rape centers are not flooded with new cases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2"/>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Maximalist versus Minimalist Perspectives</a:t>
            </a:r>
            <a:br>
              <a:rPr lang="en-US" altLang="en-US" dirty="0">
                <a:ea typeface="MS PGothic" pitchFamily="34" charset="-128"/>
              </a:rPr>
            </a:br>
            <a:r>
              <a:rPr lang="en-US" altLang="en-US" sz="2200" dirty="0">
                <a:ea typeface="MS PGothic" pitchFamily="34" charset="-128"/>
              </a:rPr>
              <a:t>(2 of 2)</a:t>
            </a:r>
          </a:p>
        </p:txBody>
      </p:sp>
      <p:sp>
        <p:nvSpPr>
          <p:cNvPr id="79874" name="Content Placeholder 4"/>
          <p:cNvSpPr>
            <a:spLocks noGrp="1" noRot="1"/>
          </p:cNvSpPr>
          <p:nvPr>
            <p:ph idx="1"/>
          </p:nvPr>
        </p:nvSpPr>
        <p:spPr/>
        <p:txBody>
          <a:bodyPr/>
          <a:lstStyle/>
          <a:p>
            <a:pPr eaLnBrk="1" hangingPunct="1">
              <a:buSzTx/>
            </a:pPr>
            <a:r>
              <a:rPr dirty="0"/>
              <a:t>Addressing sexual misconduct on campus</a:t>
            </a:r>
          </a:p>
          <a:p>
            <a:pPr lvl="1" eaLnBrk="1" hangingPunct="1"/>
            <a:r>
              <a:rPr dirty="0"/>
              <a:t>Victims suffer academic consequences</a:t>
            </a:r>
          </a:p>
          <a:p>
            <a:pPr lvl="1" eaLnBrk="1" hangingPunct="1"/>
            <a:r>
              <a:rPr dirty="0"/>
              <a:t>Campus workshops</a:t>
            </a:r>
          </a:p>
          <a:p>
            <a:pPr lvl="1" eaLnBrk="1" hangingPunct="1"/>
            <a:r>
              <a:rPr dirty="0"/>
              <a:t>No-contact orders with those who press charges</a:t>
            </a:r>
          </a:p>
          <a:p>
            <a:pPr lvl="1" eaLnBrk="1" hangingPunct="1"/>
            <a:r>
              <a:rPr dirty="0"/>
              <a:t>California requires affirmative consent</a:t>
            </a:r>
          </a:p>
          <a:p>
            <a:pPr lvl="1" eaLnBrk="1" hangingPunct="1"/>
            <a:r>
              <a:rPr dirty="0"/>
              <a:t>Cases handled by campus disciplinary boards, police departments, or both</a:t>
            </a:r>
          </a:p>
          <a:p>
            <a:pPr lvl="1" eaLnBrk="1" hangingPunct="1"/>
            <a:r>
              <a:rPr dirty="0"/>
              <a:t>Box 10.4: Best Practices on Campuses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Use your critical thinking skills…..</a:t>
            </a:r>
          </a:p>
        </p:txBody>
      </p:sp>
      <p:sp>
        <p:nvSpPr>
          <p:cNvPr id="81922" name="Content Placeholder 2"/>
          <p:cNvSpPr>
            <a:spLocks noGrp="1"/>
          </p:cNvSpPr>
          <p:nvPr>
            <p:ph idx="1"/>
          </p:nvPr>
        </p:nvSpPr>
        <p:spPr/>
        <p:txBody>
          <a:bodyPr/>
          <a:lstStyle/>
          <a:p>
            <a:pPr eaLnBrk="1" hangingPunct="1">
              <a:buSzTx/>
            </a:pPr>
            <a:r>
              <a:rPr dirty="0"/>
              <a:t>During your college experience have you been given any information related to campus safety?  If so do you feel this info</a:t>
            </a:r>
            <a:r>
              <a:rPr lang="en-US" dirty="0"/>
              <a:t>rm</a:t>
            </a:r>
            <a:r>
              <a:rPr dirty="0"/>
              <a:t>ation was helpful?  Why or Why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228600" y="26988"/>
            <a:ext cx="7772400" cy="1039812"/>
          </a:xfrm>
        </p:spPr>
        <p:txBody>
          <a:bodyPr/>
          <a:lstStyle/>
          <a:p>
            <a:pPr eaLnBrk="1" hangingPunct="1"/>
            <a:r>
              <a:rPr lang="en-US" sz="3200">
                <a:ea typeface="MS PGothic" pitchFamily="34" charset="-128"/>
              </a:rPr>
              <a:t>Sexual Assaults within the Military</a:t>
            </a:r>
          </a:p>
        </p:txBody>
      </p:sp>
      <p:sp>
        <p:nvSpPr>
          <p:cNvPr id="82946" name="Content Placeholder 2"/>
          <p:cNvSpPr>
            <a:spLocks noGrp="1"/>
          </p:cNvSpPr>
          <p:nvPr>
            <p:ph idx="1"/>
          </p:nvPr>
        </p:nvSpPr>
        <p:spPr>
          <a:xfrm>
            <a:off x="228600" y="1219200"/>
            <a:ext cx="8763000" cy="4906963"/>
          </a:xfrm>
        </p:spPr>
        <p:txBody>
          <a:bodyPr/>
          <a:lstStyle/>
          <a:p>
            <a:pPr marL="0" indent="0" eaLnBrk="1" hangingPunct="1">
              <a:buSzTx/>
              <a:buNone/>
            </a:pPr>
            <a:r>
              <a:rPr dirty="0"/>
              <a:t>Uniform Code of Military Justice- sexual assault refers to a range of sexual offenses to include attempts to commit</a:t>
            </a:r>
          </a:p>
          <a:p>
            <a:pPr eaLnBrk="1" hangingPunct="1">
              <a:buSzTx/>
            </a:pPr>
            <a:r>
              <a:rPr dirty="0"/>
              <a:t>43 percent of women and 0.6 percent of men experienced sexual assault in 2016 with a 33 percent reporting rate</a:t>
            </a:r>
          </a:p>
          <a:p>
            <a:pPr eaLnBrk="1" hangingPunct="1">
              <a:buSzTx/>
            </a:pPr>
            <a:r>
              <a:rPr dirty="0"/>
              <a:t>Women account for 15 percent of service members and 50 percent of assault victims</a:t>
            </a:r>
          </a:p>
          <a:p>
            <a:pPr eaLnBrk="1" hangingPunct="1">
              <a:buSzTx/>
            </a:pPr>
            <a:r>
              <a:rPr dirty="0"/>
              <a:t>Difficult getting justice</a:t>
            </a:r>
          </a:p>
          <a:p>
            <a:pPr lvl="1" eaLnBrk="1" hangingPunct="1"/>
            <a:r>
              <a:rPr dirty="0"/>
              <a:t>Commanding officers effect cover-ups</a:t>
            </a:r>
          </a:p>
          <a:p>
            <a:pPr lvl="1" eaLnBrk="1" hangingPunct="1"/>
            <a:r>
              <a:rPr dirty="0"/>
              <a:t>Superior officers retaliate</a:t>
            </a:r>
          </a:p>
          <a:p>
            <a:pPr eaLnBrk="1" hangingPunct="1">
              <a:buSzTx/>
            </a:pPr>
            <a:r>
              <a:rPr dirty="0"/>
              <a:t>Pentagon established a Special Victims Unit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2"/>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Sexual Assaults between Males</a:t>
            </a:r>
          </a:p>
        </p:txBody>
      </p:sp>
      <p:sp>
        <p:nvSpPr>
          <p:cNvPr id="83970" name="Content Placeholder 4"/>
          <p:cNvSpPr>
            <a:spLocks noGrp="1" noRot="1"/>
          </p:cNvSpPr>
          <p:nvPr>
            <p:ph idx="1"/>
          </p:nvPr>
        </p:nvSpPr>
        <p:spPr/>
        <p:txBody>
          <a:bodyPr/>
          <a:lstStyle/>
          <a:p>
            <a:pPr eaLnBrk="1" hangingPunct="1">
              <a:buSzTx/>
            </a:pPr>
            <a:r>
              <a:rPr dirty="0"/>
              <a:t>1986 law defined rape as a gender-neutral offense</a:t>
            </a:r>
          </a:p>
          <a:p>
            <a:pPr eaLnBrk="1" hangingPunct="1">
              <a:buSzTx/>
            </a:pPr>
            <a:r>
              <a:rPr dirty="0"/>
              <a:t>50,000 males attacked in 2016</a:t>
            </a:r>
          </a:p>
          <a:p>
            <a:pPr eaLnBrk="1" hangingPunct="1">
              <a:buSzTx/>
            </a:pPr>
            <a:r>
              <a:rPr dirty="0"/>
              <a:t>Males are unlikely to report crime</a:t>
            </a:r>
          </a:p>
          <a:p>
            <a:pPr lvl="1" eaLnBrk="1" hangingPunct="1"/>
            <a:r>
              <a:rPr dirty="0"/>
              <a:t>Often blamed for their victimization</a:t>
            </a:r>
          </a:p>
          <a:p>
            <a:pPr lvl="1" eaLnBrk="1" hangingPunct="1"/>
            <a:r>
              <a:rPr dirty="0"/>
              <a:t>Are more likely to be angry or seek revenge</a:t>
            </a:r>
          </a:p>
          <a:p>
            <a:pPr eaLnBrk="1" hangingPunct="1">
              <a:buSzTx/>
            </a:pPr>
            <a:r>
              <a:rPr dirty="0"/>
              <a:t>Rape crisis centers say 10 percent of callers are male</a:t>
            </a:r>
          </a:p>
          <a:p>
            <a:pPr eaLnBrk="1" hangingPunct="1">
              <a:buSzTx/>
            </a:pPr>
            <a:r>
              <a:rPr dirty="0"/>
              <a:t>Offenders and victims tend to be young, heterosexual, know their attackers, and are attacked in one of their homes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3"/>
          <p:cNvSpPr>
            <a:spLocks noGrp="1"/>
          </p:cNvSpPr>
          <p:nvPr>
            <p:ph type="title"/>
          </p:nvPr>
        </p:nvSpPr>
        <p:spPr>
          <a:xfrm>
            <a:off x="228600" y="26988"/>
            <a:ext cx="7772400" cy="1039812"/>
          </a:xfrm>
        </p:spPr>
        <p:txBody>
          <a:bodyPr/>
          <a:lstStyle/>
          <a:p>
            <a:pPr eaLnBrk="1" hangingPunct="1"/>
            <a:r>
              <a:rPr lang="en-US" sz="3200">
                <a:ea typeface="MS PGothic" pitchFamily="34" charset="-128"/>
              </a:rPr>
              <a:t>Sexual Assaults behind Bars</a:t>
            </a:r>
          </a:p>
        </p:txBody>
      </p:sp>
      <p:sp>
        <p:nvSpPr>
          <p:cNvPr id="86018" name="Content Placeholder 4"/>
          <p:cNvSpPr>
            <a:spLocks noGrp="1" noRot="1"/>
          </p:cNvSpPr>
          <p:nvPr>
            <p:ph idx="1"/>
          </p:nvPr>
        </p:nvSpPr>
        <p:spPr>
          <a:xfrm>
            <a:off x="228600" y="1066800"/>
            <a:ext cx="8763000" cy="5059363"/>
          </a:xfrm>
        </p:spPr>
        <p:txBody>
          <a:bodyPr/>
          <a:lstStyle/>
          <a:p>
            <a:pPr eaLnBrk="1" hangingPunct="1">
              <a:buSzTx/>
            </a:pPr>
            <a:r>
              <a:rPr dirty="0"/>
              <a:t>Studied by researchers for decades </a:t>
            </a:r>
          </a:p>
          <a:p>
            <a:pPr lvl="1" eaLnBrk="1" hangingPunct="1"/>
            <a:r>
              <a:rPr lang="en-US" dirty="0"/>
              <a:t>Rediscovered and documented as a serious problem around 1980</a:t>
            </a:r>
          </a:p>
          <a:p>
            <a:pPr eaLnBrk="1" hangingPunct="1">
              <a:buSzTx/>
            </a:pPr>
            <a:r>
              <a:rPr dirty="0"/>
              <a:t>Prison Rape Elimination Act  (PREA)</a:t>
            </a:r>
          </a:p>
          <a:p>
            <a:pPr lvl="1" eaLnBrk="1" hangingPunct="1"/>
            <a:r>
              <a:rPr dirty="0"/>
              <a:t>Survey data administered by BJS</a:t>
            </a:r>
          </a:p>
          <a:p>
            <a:pPr lvl="2" eaLnBrk="1" hangingPunct="1"/>
            <a:r>
              <a:rPr dirty="0"/>
              <a:t>5 percent of inmates are sexually assaulted each year</a:t>
            </a:r>
          </a:p>
          <a:p>
            <a:pPr lvl="2" eaLnBrk="1" hangingPunct="1"/>
            <a:r>
              <a:rPr dirty="0"/>
              <a:t>Most vulnerable are teens in juvenile institutions</a:t>
            </a:r>
          </a:p>
          <a:p>
            <a:pPr lvl="1" eaLnBrk="1" hangingPunct="1"/>
            <a:r>
              <a:rPr dirty="0"/>
              <a:t>Data are unreliable</a:t>
            </a:r>
          </a:p>
          <a:p>
            <a:pPr lvl="2" eaLnBrk="1" hangingPunct="1"/>
            <a:r>
              <a:rPr dirty="0"/>
              <a:t>Many cases are unreported</a:t>
            </a:r>
          </a:p>
          <a:p>
            <a:pPr lvl="2" eaLnBrk="1" hangingPunct="1"/>
            <a:r>
              <a:rPr dirty="0"/>
              <a:t>False allegations are common</a:t>
            </a:r>
          </a:p>
          <a:p>
            <a:pPr eaLnBrk="1" hangingPunct="1">
              <a:buSzTx/>
            </a:pPr>
            <a:r>
              <a:rPr dirty="0"/>
              <a:t>National Prison Rape Elimination Commission holds annual meetings to determine best practices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228600" y="26988"/>
            <a:ext cx="7772400" cy="1039812"/>
          </a:xfrm>
        </p:spPr>
        <p:txBody>
          <a:bodyPr/>
          <a:lstStyle/>
          <a:p>
            <a:pPr eaLnBrk="1" hangingPunct="1"/>
            <a:r>
              <a:rPr lang="en-US" sz="3200">
                <a:ea typeface="MS PGothic" pitchFamily="34" charset="-128"/>
              </a:rPr>
              <a:t>Sexual Assaults within Marriages</a:t>
            </a:r>
          </a:p>
        </p:txBody>
      </p:sp>
      <p:sp>
        <p:nvSpPr>
          <p:cNvPr id="88066" name="Content Placeholder 2"/>
          <p:cNvSpPr>
            <a:spLocks noGrp="1"/>
          </p:cNvSpPr>
          <p:nvPr>
            <p:ph idx="1"/>
          </p:nvPr>
        </p:nvSpPr>
        <p:spPr/>
        <p:txBody>
          <a:bodyPr/>
          <a:lstStyle/>
          <a:p>
            <a:pPr eaLnBrk="1" hangingPunct="1">
              <a:buSzTx/>
            </a:pPr>
            <a:r>
              <a:rPr dirty="0"/>
              <a:t>Deemed impossible under English Common Law</a:t>
            </a:r>
          </a:p>
          <a:p>
            <a:pPr eaLnBrk="1" hangingPunct="1">
              <a:buSzTx/>
            </a:pPr>
            <a:endParaRPr dirty="0"/>
          </a:p>
          <a:p>
            <a:pPr eaLnBrk="1" hangingPunct="1">
              <a:buSzTx/>
            </a:pPr>
            <a:r>
              <a:rPr dirty="0"/>
              <a:t>Officially recognized as a crime in all 50 states in 1993</a:t>
            </a:r>
          </a:p>
          <a:p>
            <a:pPr lvl="1" eaLnBrk="1" hangingPunct="1"/>
            <a:r>
              <a:rPr lang="en-US" dirty="0"/>
              <a:t>The first known case of a prosecution of a husband for raping his wife who still lived with him was in 1978 and he was acquitted</a:t>
            </a:r>
          </a:p>
          <a:p>
            <a:pPr marL="457200" lvl="1" indent="0" eaLnBrk="1" hangingPunct="1">
              <a:buNone/>
            </a:pPr>
            <a:endParaRPr dirty="0"/>
          </a:p>
          <a:p>
            <a:pPr eaLnBrk="1" hangingPunct="1">
              <a:buSzTx/>
            </a:pPr>
            <a:r>
              <a:rPr dirty="0"/>
              <a:t>Incidence and prevalence rates are difficult to determine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4800" b="1" cap="all" dirty="0">
                <a:solidFill>
                  <a:schemeClr val="tx1"/>
                </a:solidFill>
                <a:ea typeface="MS PGothic" panose="020B0600070205080204" pitchFamily="34" charset="-128"/>
              </a:rPr>
              <a:t>Three competing approaches to reducing the problem of rape and sexual assault</a:t>
            </a:r>
          </a:p>
        </p:txBody>
      </p:sp>
    </p:spTree>
    <p:extLst>
      <p:ext uri="{BB962C8B-B14F-4D97-AF65-F5344CB8AC3E}">
        <p14:creationId xmlns:p14="http://schemas.microsoft.com/office/powerpoint/2010/main" val="3949004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2"/>
          <p:cNvSpPr>
            <a:spLocks noGrp="1" noRot="1"/>
          </p:cNvSpPr>
          <p:nvPr>
            <p:ph type="title"/>
          </p:nvPr>
        </p:nvSpPr>
        <p:spPr/>
        <p:txBody>
          <a:bodyPr/>
          <a:lstStyle/>
          <a:p>
            <a:pPr eaLnBrk="1" hangingPunct="1"/>
            <a:r>
              <a:rPr lang="en-US" sz="3200">
                <a:ea typeface="MS PGothic" pitchFamily="34" charset="-128"/>
              </a:rPr>
              <a:t>Three Approaches </a:t>
            </a:r>
            <a:r>
              <a:rPr lang="en-US" sz="2000">
                <a:ea typeface="MS PGothic" pitchFamily="34" charset="-128"/>
              </a:rPr>
              <a:t>(1 of 2)</a:t>
            </a:r>
          </a:p>
        </p:txBody>
      </p:sp>
      <p:sp>
        <p:nvSpPr>
          <p:cNvPr id="91138" name="Content Placeholder 4"/>
          <p:cNvSpPr>
            <a:spLocks noGrp="1" noRot="1"/>
          </p:cNvSpPr>
          <p:nvPr>
            <p:ph idx="1"/>
          </p:nvPr>
        </p:nvSpPr>
        <p:spPr/>
        <p:txBody>
          <a:bodyPr/>
          <a:lstStyle/>
          <a:p>
            <a:pPr eaLnBrk="1" hangingPunct="1">
              <a:buSzTx/>
            </a:pPr>
            <a:r>
              <a:rPr dirty="0"/>
              <a:t>Blame-the-victim approach</a:t>
            </a:r>
          </a:p>
          <a:p>
            <a:pPr lvl="1" eaLnBrk="1" hangingPunct="1"/>
            <a:r>
              <a:rPr dirty="0"/>
              <a:t>Oldest</a:t>
            </a:r>
          </a:p>
          <a:p>
            <a:pPr lvl="1" eaLnBrk="1" hangingPunct="1"/>
            <a:r>
              <a:rPr dirty="0"/>
              <a:t>Encourages females to change their ways so as not to precipitate sexual offense</a:t>
            </a:r>
          </a:p>
          <a:p>
            <a:pPr eaLnBrk="1" hangingPunct="1">
              <a:buSzTx/>
            </a:pPr>
            <a:r>
              <a:rPr dirty="0"/>
              <a:t>Blame-the-offender approach</a:t>
            </a:r>
          </a:p>
          <a:p>
            <a:pPr lvl="1" eaLnBrk="1" hangingPunct="1"/>
            <a:r>
              <a:rPr dirty="0"/>
              <a:t>Offenders are mentally disturbed</a:t>
            </a:r>
          </a:p>
          <a:p>
            <a:pPr lvl="1" eaLnBrk="1" hangingPunct="1"/>
            <a:r>
              <a:rPr dirty="0"/>
              <a:t>Remove offenders from society</a:t>
            </a:r>
          </a:p>
          <a:p>
            <a:pPr lvl="1" eaLnBrk="1" hangingPunct="1"/>
            <a:r>
              <a:rPr dirty="0"/>
              <a:t>Harsh punishments act as deterrents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2"/>
          <p:cNvSpPr>
            <a:spLocks noGrp="1" noRot="1"/>
          </p:cNvSpPr>
          <p:nvPr>
            <p:ph type="title"/>
          </p:nvPr>
        </p:nvSpPr>
        <p:spPr>
          <a:xfrm>
            <a:off x="228600" y="26988"/>
            <a:ext cx="8686800" cy="1039812"/>
          </a:xfrm>
        </p:spPr>
        <p:txBody>
          <a:bodyPr/>
          <a:lstStyle/>
          <a:p>
            <a:pPr eaLnBrk="1" hangingPunct="1"/>
            <a:r>
              <a:rPr lang="en-US" sz="3200" dirty="0">
                <a:ea typeface="MS PGothic" pitchFamily="34" charset="-128"/>
              </a:rPr>
              <a:t>Three Approaches </a:t>
            </a:r>
            <a:r>
              <a:rPr lang="en-US" sz="2000" dirty="0">
                <a:ea typeface="MS PGothic" pitchFamily="34" charset="-128"/>
              </a:rPr>
              <a:t>(2 of 2)</a:t>
            </a:r>
          </a:p>
        </p:txBody>
      </p:sp>
      <p:sp>
        <p:nvSpPr>
          <p:cNvPr id="93186" name="Content Placeholder 4"/>
          <p:cNvSpPr>
            <a:spLocks noGrp="1" noRot="1"/>
          </p:cNvSpPr>
          <p:nvPr>
            <p:ph idx="1"/>
          </p:nvPr>
        </p:nvSpPr>
        <p:spPr/>
        <p:txBody>
          <a:bodyPr/>
          <a:lstStyle/>
          <a:p>
            <a:pPr eaLnBrk="1" hangingPunct="1">
              <a:buSzTx/>
            </a:pPr>
            <a:r>
              <a:rPr dirty="0"/>
              <a:t>Institution-blaming approach</a:t>
            </a:r>
          </a:p>
          <a:p>
            <a:pPr lvl="1" eaLnBrk="1" hangingPunct="1"/>
            <a:r>
              <a:rPr dirty="0"/>
              <a:t>Problem is the economic, political, and social inequalities between males and females in the prevailing culture</a:t>
            </a:r>
          </a:p>
          <a:p>
            <a:pPr lvl="2" eaLnBrk="1" hangingPunct="1"/>
            <a:r>
              <a:rPr dirty="0"/>
              <a:t>Attitudes and myths must be changed</a:t>
            </a:r>
          </a:p>
          <a:p>
            <a:pPr lvl="2" eaLnBrk="1" hangingPunct="1"/>
            <a:r>
              <a:rPr dirty="0"/>
              <a:t>Encourages bystander intervention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0DFA-55FE-4D8B-89E7-B785FBF39E32}"/>
              </a:ext>
            </a:extLst>
          </p:cNvPr>
          <p:cNvSpPr>
            <a:spLocks noGrp="1"/>
          </p:cNvSpPr>
          <p:nvPr>
            <p:ph type="title"/>
          </p:nvPr>
        </p:nvSpPr>
        <p:spPr/>
        <p:txBody>
          <a:bodyPr/>
          <a:lstStyle/>
          <a:p>
            <a:r>
              <a:rPr lang="en-US" dirty="0"/>
              <a:t>Something to consider……</a:t>
            </a:r>
          </a:p>
        </p:txBody>
      </p:sp>
      <p:sp>
        <p:nvSpPr>
          <p:cNvPr id="3" name="Content Placeholder 2">
            <a:extLst>
              <a:ext uri="{FF2B5EF4-FFF2-40B4-BE49-F238E27FC236}">
                <a16:creationId xmlns:a16="http://schemas.microsoft.com/office/drawing/2014/main" id="{B9220EE6-FD68-4174-B3C0-3C80F96318CD}"/>
              </a:ext>
            </a:extLst>
          </p:cNvPr>
          <p:cNvSpPr>
            <a:spLocks noGrp="1"/>
          </p:cNvSpPr>
          <p:nvPr>
            <p:ph idx="1"/>
          </p:nvPr>
        </p:nvSpPr>
        <p:spPr/>
        <p:txBody>
          <a:bodyPr/>
          <a:lstStyle/>
          <a:p>
            <a:r>
              <a:rPr lang="en-US" dirty="0"/>
              <a:t>With the amount of education on the topic, why does the proportion of rapes reported continue to tend to be low compared to the number of the events that occur?</a:t>
            </a:r>
          </a:p>
        </p:txBody>
      </p:sp>
    </p:spTree>
    <p:extLst>
      <p:ext uri="{BB962C8B-B14F-4D97-AF65-F5344CB8AC3E}">
        <p14:creationId xmlns:p14="http://schemas.microsoft.com/office/powerpoint/2010/main" val="1943556348"/>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2179</TotalTime>
  <Words>2171</Words>
  <Application>Microsoft Office PowerPoint</Application>
  <PresentationFormat>On-screen Show (4:3)</PresentationFormat>
  <Paragraphs>315</Paragraphs>
  <Slides>44</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Courier New</vt:lpstr>
      <vt:lpstr>Roboto</vt:lpstr>
      <vt:lpstr>Wingdings</vt:lpstr>
      <vt:lpstr>Sample</vt:lpstr>
      <vt:lpstr>Crime Victims An Introduction to Victimology</vt:lpstr>
      <vt:lpstr>Learning Objectives </vt:lpstr>
      <vt:lpstr>The rediscovery of the plight of rape victims</vt:lpstr>
      <vt:lpstr>Social Definitions of Rape Have Changed over Time</vt:lpstr>
      <vt:lpstr>Social Reactions Change Focus from Offender to Victim</vt:lpstr>
      <vt:lpstr>Use your critical thinking skills….</vt:lpstr>
      <vt:lpstr>The consequences of being sexually assaulted</vt:lpstr>
      <vt:lpstr>Victimologists Seek to Speed the Recovery Process</vt:lpstr>
      <vt:lpstr>Pregnancies from Rapes</vt:lpstr>
      <vt:lpstr>The controversy Surrounding questions of shared responsibility</vt:lpstr>
      <vt:lpstr>“Real Rapes” as Compared to “Acquaintance Rapes” and “Date Rapes” </vt:lpstr>
      <vt:lpstr>Victim-Blaming Viewpoints</vt:lpstr>
      <vt:lpstr>Victim-Defending Perspectives</vt:lpstr>
      <vt:lpstr>Estimates of the Incidence, prevalence, and seriousness of rape and sexual assault</vt:lpstr>
      <vt:lpstr>Maximalists Perspectives</vt:lpstr>
      <vt:lpstr>Minimalists Perspectives</vt:lpstr>
      <vt:lpstr>Who faces the gravest dangers? Differential risks of being sexually assaulted and raped</vt:lpstr>
      <vt:lpstr>NCVS Data</vt:lpstr>
      <vt:lpstr>How the criminal justice system handles rape victims</vt:lpstr>
      <vt:lpstr>The Controversy over Unfounded Accusations</vt:lpstr>
      <vt:lpstr>The Accuser versus the Accused</vt:lpstr>
      <vt:lpstr>Unwanted Publicity and Negative Media Portrayals</vt:lpstr>
      <vt:lpstr>Rape Shield Laws</vt:lpstr>
      <vt:lpstr>Issues Surrounding Force and Resistance</vt:lpstr>
      <vt:lpstr>The Need for Corroboration</vt:lpstr>
      <vt:lpstr>Rape Victims and the Police</vt:lpstr>
      <vt:lpstr>Rape Victims and Prosecutors</vt:lpstr>
      <vt:lpstr>Crisis centers: Providing Emergency assistance</vt:lpstr>
      <vt:lpstr>Providing Immediate Aid</vt:lpstr>
      <vt:lpstr>The rediscovery of more victims of rapes and sexual assaults</vt:lpstr>
      <vt:lpstr>Drug-Facilitated Sexual Assault</vt:lpstr>
      <vt:lpstr>Think about the below…..</vt:lpstr>
      <vt:lpstr>Sexual Assaults on Campus</vt:lpstr>
      <vt:lpstr>Maximalist versus Minimalist Perspectives  (1 of 2)</vt:lpstr>
      <vt:lpstr>Maximalist versus Minimalist Perspectives (2 of 2)</vt:lpstr>
      <vt:lpstr>Use your critical thinking skills…..</vt:lpstr>
      <vt:lpstr>Sexual Assaults within the Military</vt:lpstr>
      <vt:lpstr>Sexual Assaults between Males</vt:lpstr>
      <vt:lpstr>Sexual Assaults behind Bars</vt:lpstr>
      <vt:lpstr>Sexual Assaults within Marriages</vt:lpstr>
      <vt:lpstr>Three competing approaches to reducing the problem of rape and sexual assault</vt:lpstr>
      <vt:lpstr>Three Approaches (1 of 2)</vt:lpstr>
      <vt:lpstr>Three Approaches (2 of 2)</vt:lpstr>
      <vt:lpstr>Something to consider……</vt:lpstr>
    </vt:vector>
  </TitlesOfParts>
  <Company>Salt Lake Community College\Weber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Victims of Rape and Other Sexual Assault</dc:title>
  <dc:creator>Karmen</dc:creator>
  <cp:lastModifiedBy>Becky Price</cp:lastModifiedBy>
  <cp:revision>203</cp:revision>
  <dcterms:created xsi:type="dcterms:W3CDTF">2005-02-21T20:59:55Z</dcterms:created>
  <dcterms:modified xsi:type="dcterms:W3CDTF">2020-09-21T21:57:02Z</dcterms:modified>
</cp:coreProperties>
</file>