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68" r:id="rId1"/>
  </p:sldMasterIdLst>
  <p:notesMasterIdLst>
    <p:notesMasterId r:id="rId45"/>
  </p:notesMasterIdLst>
  <p:sldIdLst>
    <p:sldId id="361" r:id="rId2"/>
    <p:sldId id="297" r:id="rId3"/>
    <p:sldId id="362" r:id="rId4"/>
    <p:sldId id="335" r:id="rId5"/>
    <p:sldId id="363" r:id="rId6"/>
    <p:sldId id="337" r:id="rId7"/>
    <p:sldId id="328" r:id="rId8"/>
    <p:sldId id="364" r:id="rId9"/>
    <p:sldId id="281" r:id="rId10"/>
    <p:sldId id="339" r:id="rId11"/>
    <p:sldId id="283" r:id="rId12"/>
    <p:sldId id="285" r:id="rId13"/>
    <p:sldId id="365" r:id="rId14"/>
    <p:sldId id="264" r:id="rId15"/>
    <p:sldId id="263" r:id="rId16"/>
    <p:sldId id="342" r:id="rId17"/>
    <p:sldId id="286" r:id="rId18"/>
    <p:sldId id="367" r:id="rId19"/>
    <p:sldId id="266" r:id="rId20"/>
    <p:sldId id="344" r:id="rId21"/>
    <p:sldId id="265" r:id="rId22"/>
    <p:sldId id="345" r:id="rId23"/>
    <p:sldId id="368" r:id="rId24"/>
    <p:sldId id="287" r:id="rId25"/>
    <p:sldId id="347" r:id="rId26"/>
    <p:sldId id="348" r:id="rId27"/>
    <p:sldId id="349" r:id="rId28"/>
    <p:sldId id="369" r:id="rId29"/>
    <p:sldId id="351" r:id="rId30"/>
    <p:sldId id="352" r:id="rId31"/>
    <p:sldId id="353" r:id="rId32"/>
    <p:sldId id="359" r:id="rId33"/>
    <p:sldId id="370" r:id="rId34"/>
    <p:sldId id="269" r:id="rId35"/>
    <p:sldId id="295" r:id="rId36"/>
    <p:sldId id="270" r:id="rId37"/>
    <p:sldId id="355" r:id="rId38"/>
    <p:sldId id="271" r:id="rId39"/>
    <p:sldId id="371" r:id="rId40"/>
    <p:sldId id="279" r:id="rId41"/>
    <p:sldId id="280" r:id="rId42"/>
    <p:sldId id="358" r:id="rId43"/>
    <p:sldId id="296" r:id="rId4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4671" autoAdjust="0"/>
  </p:normalViewPr>
  <p:slideViewPr>
    <p:cSldViewPr>
      <p:cViewPr>
        <p:scale>
          <a:sx n="68" d="100"/>
          <a:sy n="68" d="100"/>
        </p:scale>
        <p:origin x="1446" y="72"/>
      </p:cViewPr>
      <p:guideLst>
        <p:guide orient="horz" pos="2160"/>
        <p:guide pos="2880"/>
      </p:guideLst>
    </p:cSldViewPr>
  </p:slideViewPr>
  <p:outlineViewPr>
    <p:cViewPr>
      <p:scale>
        <a:sx n="33" d="100"/>
        <a:sy n="33" d="100"/>
      </p:scale>
      <p:origin x="0" y="3227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2771"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2773"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2774"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2775"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03D4FDA4-BA14-4BC9-A12F-D37ADC03B5B8}" type="slidenum">
              <a:rPr lang="en-US"/>
              <a:pPr/>
              <a:t>‹#›</a:t>
            </a:fld>
            <a:endParaRPr lang="en-US"/>
          </a:p>
        </p:txBody>
      </p:sp>
    </p:spTree>
    <p:extLst>
      <p:ext uri="{BB962C8B-B14F-4D97-AF65-F5344CB8AC3E}">
        <p14:creationId xmlns:p14="http://schemas.microsoft.com/office/powerpoint/2010/main" val="39240421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774E28C-81D3-41A1-B772-58F6E3A7231F}" type="slidenum">
              <a:rPr lang="en-US" sz="1200"/>
              <a:pPr/>
              <a:t>4</a:t>
            </a:fld>
            <a:endParaRPr lang="en-US" sz="1200"/>
          </a:p>
        </p:txBody>
      </p:sp>
      <p:sp>
        <p:nvSpPr>
          <p:cNvPr id="16386"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5</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B14F095-4D0D-44BB-A183-23D92FDBD29E}" type="slidenum">
              <a:rPr lang="en-US" sz="1200"/>
              <a:pPr/>
              <a:t>6</a:t>
            </a:fld>
            <a:endParaRPr lang="en-US" sz="1200"/>
          </a:p>
        </p:txBody>
      </p:sp>
      <p:sp>
        <p:nvSpPr>
          <p:cNvPr id="20482"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8</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50D87CD-CC78-40A1-BB54-770A282081F8}" type="slidenum">
              <a:rPr lang="en-US" sz="1200"/>
              <a:pPr/>
              <a:t>9</a:t>
            </a:fld>
            <a:endParaRPr lang="en-US" sz="1200"/>
          </a:p>
        </p:txBody>
      </p:sp>
      <p:sp>
        <p:nvSpPr>
          <p:cNvPr id="25602"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B8C5B4C-E982-400E-BFFC-8D21897282A6}" type="slidenum">
              <a:rPr lang="en-US" sz="1200"/>
              <a:pPr/>
              <a:t>10</a:t>
            </a:fld>
            <a:endParaRPr lang="en-US" sz="1200"/>
          </a:p>
        </p:txBody>
      </p:sp>
      <p:sp>
        <p:nvSpPr>
          <p:cNvPr id="27650"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D82967D-D9C6-4963-9C9C-275A6DD5AB85}" type="slidenum">
              <a:rPr lang="en-US" sz="1200"/>
              <a:pPr/>
              <a:t>11</a:t>
            </a:fld>
            <a:endParaRPr lang="en-US" sz="1200"/>
          </a:p>
        </p:txBody>
      </p:sp>
      <p:sp>
        <p:nvSpPr>
          <p:cNvPr id="29698"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01C224F-C9F3-423A-850A-A3FB7D0A7BCC}" type="slidenum">
              <a:rPr lang="en-US" sz="1200"/>
              <a:pPr/>
              <a:t>12</a:t>
            </a:fld>
            <a:endParaRPr lang="en-US" sz="1200"/>
          </a:p>
        </p:txBody>
      </p:sp>
      <p:sp>
        <p:nvSpPr>
          <p:cNvPr id="33794"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8911188-6AD3-42CD-A98B-F2ED5C6F22BA}" type="slidenum">
              <a:rPr lang="en-US" sz="1200"/>
              <a:pPr/>
              <a:t>14</a:t>
            </a:fld>
            <a:endParaRPr lang="en-US" sz="1200"/>
          </a:p>
        </p:txBody>
      </p:sp>
      <p:sp>
        <p:nvSpPr>
          <p:cNvPr id="37890"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CD1D6C3-1449-4306-B6C9-CB0EBCFCE058}" type="slidenum">
              <a:rPr lang="en-US" sz="1200"/>
              <a:pPr/>
              <a:t>15</a:t>
            </a:fld>
            <a:endParaRPr lang="en-US" sz="1200"/>
          </a:p>
        </p:txBody>
      </p:sp>
      <p:sp>
        <p:nvSpPr>
          <p:cNvPr id="40962"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B6F88FE-C9D0-4102-9BA0-FCFFA881224C}" type="slidenum">
              <a:rPr lang="en-US" sz="1200"/>
              <a:pPr/>
              <a:t>16</a:t>
            </a:fld>
            <a:endParaRPr lang="en-US" sz="1200"/>
          </a:p>
        </p:txBody>
      </p:sp>
      <p:sp>
        <p:nvSpPr>
          <p:cNvPr id="43010"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18</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00695E95-E643-4F56-A8D9-6A6F4E04DD72}" type="slidenum">
              <a:rPr lang="en-US" sz="1200"/>
              <a:pPr/>
              <a:t>19</a:t>
            </a:fld>
            <a:endParaRPr lang="en-US" sz="1200"/>
          </a:p>
        </p:txBody>
      </p:sp>
      <p:sp>
        <p:nvSpPr>
          <p:cNvPr id="48130"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F78C3A05-95DB-478D-8C5A-C446CB126355}" type="slidenum">
              <a:rPr lang="en-US" sz="1200"/>
              <a:pPr/>
              <a:t>20</a:t>
            </a:fld>
            <a:endParaRPr lang="en-US" sz="1200"/>
          </a:p>
        </p:txBody>
      </p:sp>
      <p:sp>
        <p:nvSpPr>
          <p:cNvPr id="50178"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F450FCC-2F1F-4B59-B54F-9918DA54DCEC}" type="slidenum">
              <a:rPr lang="en-US" sz="1200"/>
              <a:pPr/>
              <a:t>21</a:t>
            </a:fld>
            <a:endParaRPr lang="en-US" sz="1200"/>
          </a:p>
        </p:txBody>
      </p:sp>
      <p:sp>
        <p:nvSpPr>
          <p:cNvPr id="52226"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32B4667-4E09-46B9-9727-50126D206EBF}" type="slidenum">
              <a:rPr lang="en-US" sz="1200"/>
              <a:pPr/>
              <a:t>22</a:t>
            </a:fld>
            <a:endParaRPr lang="en-US" sz="1200"/>
          </a:p>
        </p:txBody>
      </p:sp>
      <p:sp>
        <p:nvSpPr>
          <p:cNvPr id="54274"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87CC0BC-BAFD-4F56-B62A-C0B3AE05ECD6}" type="slidenum">
              <a:rPr lang="en-US" sz="1200"/>
              <a:pPr/>
              <a:t>24</a:t>
            </a:fld>
            <a:endParaRPr lang="en-US" sz="1200"/>
          </a:p>
        </p:txBody>
      </p:sp>
      <p:sp>
        <p:nvSpPr>
          <p:cNvPr id="58370"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2B69EC0-4DA9-494E-AE64-29FFA88D3C2A}" type="slidenum">
              <a:rPr lang="en-US" sz="1200"/>
              <a:pPr/>
              <a:t>25</a:t>
            </a:fld>
            <a:endParaRPr lang="en-US" sz="1200"/>
          </a:p>
        </p:txBody>
      </p:sp>
      <p:sp>
        <p:nvSpPr>
          <p:cNvPr id="60418"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AA837CB-32D7-42E6-BB8E-7AB943BCF8C4}" type="slidenum">
              <a:rPr lang="en-US" sz="1200"/>
              <a:pPr/>
              <a:t>26</a:t>
            </a:fld>
            <a:endParaRPr lang="en-US" sz="1200"/>
          </a:p>
        </p:txBody>
      </p:sp>
      <p:sp>
        <p:nvSpPr>
          <p:cNvPr id="62466"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19D4001-18FE-45B3-8E3A-B1F4D5F46FED}" type="slidenum">
              <a:rPr lang="en-US" sz="1200"/>
              <a:pPr/>
              <a:t>27</a:t>
            </a:fld>
            <a:endParaRPr lang="en-US" sz="1200"/>
          </a:p>
        </p:txBody>
      </p:sp>
      <p:sp>
        <p:nvSpPr>
          <p:cNvPr id="64514"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28</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E2FD0816-CBB1-43A7-97B3-F445FAAAE7F7}" type="slidenum">
              <a:rPr lang="en-US" sz="1200"/>
              <a:pPr/>
              <a:t>29</a:t>
            </a:fld>
            <a:endParaRPr lang="en-US" sz="1200"/>
          </a:p>
        </p:txBody>
      </p:sp>
      <p:sp>
        <p:nvSpPr>
          <p:cNvPr id="68610"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9EE31BF-F339-47C3-B659-0DDDD3C30763}" type="slidenum">
              <a:rPr lang="en-US" sz="1200"/>
              <a:pPr/>
              <a:t>30</a:t>
            </a:fld>
            <a:endParaRPr lang="en-US" sz="1200"/>
          </a:p>
        </p:txBody>
      </p:sp>
      <p:sp>
        <p:nvSpPr>
          <p:cNvPr id="70658"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2F72603-3A4C-4C50-AD5F-82E1B8B7BDEA}" type="slidenum">
              <a:rPr lang="en-US" sz="1200"/>
              <a:pPr/>
              <a:t>31</a:t>
            </a:fld>
            <a:endParaRPr lang="en-US" sz="1200"/>
          </a:p>
        </p:txBody>
      </p:sp>
      <p:sp>
        <p:nvSpPr>
          <p:cNvPr id="72706"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69FC5B55-08F9-48E6-9A13-1B9B4A8A02A4}" type="slidenum">
              <a:rPr lang="en-US" sz="1200"/>
              <a:pPr/>
              <a:t>34</a:t>
            </a:fld>
            <a:endParaRPr lang="en-US" sz="1200"/>
          </a:p>
        </p:txBody>
      </p:sp>
      <p:sp>
        <p:nvSpPr>
          <p:cNvPr id="77826"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7402C02-BF16-49F3-83B1-12F290FC75F1}" type="slidenum">
              <a:rPr lang="en-US" sz="1200"/>
              <a:pPr/>
              <a:t>36</a:t>
            </a:fld>
            <a:endParaRPr lang="en-US" sz="1200"/>
          </a:p>
        </p:txBody>
      </p:sp>
      <p:sp>
        <p:nvSpPr>
          <p:cNvPr id="80898"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8DC08617-2310-4175-83A3-CB7BF40E6A00}" type="slidenum">
              <a:rPr lang="en-US" sz="1200"/>
              <a:pPr/>
              <a:t>37</a:t>
            </a:fld>
            <a:endParaRPr lang="en-US" sz="1200"/>
          </a:p>
        </p:txBody>
      </p:sp>
      <p:sp>
        <p:nvSpPr>
          <p:cNvPr id="82946"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EDDCEBB-972A-430F-84C2-3D34D7F112EF}" type="slidenum">
              <a:rPr lang="en-US" sz="1200"/>
              <a:pPr/>
              <a:t>38</a:t>
            </a:fld>
            <a:endParaRPr lang="en-US" sz="1200"/>
          </a:p>
        </p:txBody>
      </p:sp>
      <p:sp>
        <p:nvSpPr>
          <p:cNvPr id="84994"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39</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BE8A86F-1064-4847-921D-9A83A6CD23C4}" type="slidenum">
              <a:rPr lang="en-US" sz="1200"/>
              <a:pPr/>
              <a:t>40</a:t>
            </a:fld>
            <a:endParaRPr lang="en-US" sz="1200"/>
          </a:p>
        </p:txBody>
      </p:sp>
      <p:sp>
        <p:nvSpPr>
          <p:cNvPr id="90114"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3436C3B-CFA8-45D8-9B0B-AE068727EF0E}" type="slidenum">
              <a:rPr lang="en-US" sz="1200"/>
              <a:pPr/>
              <a:t>41</a:t>
            </a:fld>
            <a:endParaRPr lang="en-US" sz="1200"/>
          </a:p>
        </p:txBody>
      </p:sp>
      <p:sp>
        <p:nvSpPr>
          <p:cNvPr id="92162"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8B80F33-1EA6-4280-9504-16A47575ECAE}" type="slidenum">
              <a:rPr lang="en-US" sz="1200"/>
              <a:pPr/>
              <a:t>42</a:t>
            </a:fld>
            <a:endParaRPr lang="en-US" sz="1200"/>
          </a:p>
        </p:txBody>
      </p:sp>
      <p:sp>
        <p:nvSpPr>
          <p:cNvPr id="96258"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extLs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74142375"/>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5289550" y="2819400"/>
            <a:ext cx="3549650" cy="1295400"/>
          </a:xfrm>
        </p:spPr>
        <p:txBody>
          <a:bodyPr/>
          <a:lstStyle/>
          <a:p>
            <a:endParaRPr lang="en-US"/>
          </a:p>
        </p:txBody>
      </p:sp>
    </p:spTree>
    <p:extLst>
      <p:ext uri="{BB962C8B-B14F-4D97-AF65-F5344CB8AC3E}">
        <p14:creationId xmlns:p14="http://schemas.microsoft.com/office/powerpoint/2010/main" val="3556918692"/>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3952050632"/>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normAutofit/>
          </a:bodyPr>
          <a:lstStyle>
            <a:lvl1pPr algn="l">
              <a:buNone/>
              <a:defRPr sz="36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7574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vl1pPr>
          </a:lstStyle>
          <a:p>
            <a:fld id="{7007D668-1A81-43C4-9C68-1599FA6A4864}" type="slidenum">
              <a:rPr lang="en-US"/>
              <a:pPr/>
              <a:t>‹#›</a:t>
            </a:fld>
            <a:endParaRPr lang="en-US"/>
          </a:p>
        </p:txBody>
      </p:sp>
    </p:spTree>
    <p:extLst>
      <p:ext uri="{BB962C8B-B14F-4D97-AF65-F5344CB8AC3E}">
        <p14:creationId xmlns:p14="http://schemas.microsoft.com/office/powerpoint/2010/main" val="157396195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618801998"/>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a:lvl1pPr>
          </a:lstStyle>
          <a:p>
            <a:fld id="{54A87562-8005-49CE-8AC3-30981C69282D}" type="slidenum">
              <a:rPr lang="en-US"/>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a:lvl1pPr>
          </a:lstStyle>
          <a:p>
            <a:r>
              <a:rPr lang="en-US"/>
              <a:t>© 2016 Cengage Learning. All Rights Reserved.</a:t>
            </a:r>
          </a:p>
        </p:txBody>
      </p:sp>
    </p:spTree>
    <p:extLst>
      <p:ext uri="{BB962C8B-B14F-4D97-AF65-F5344CB8AC3E}">
        <p14:creationId xmlns:p14="http://schemas.microsoft.com/office/powerpoint/2010/main" val="837602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850468143"/>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0"/>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143" r:id="rId1"/>
    <p:sldLayoutId id="2147484144" r:id="rId2"/>
    <p:sldLayoutId id="2147484145" r:id="rId3"/>
    <p:sldLayoutId id="2147484142" r:id="rId4"/>
    <p:sldLayoutId id="2147484146" r:id="rId5"/>
    <p:sldLayoutId id="2147484147" r:id="rId6"/>
    <p:sldLayoutId id="2147484148" r:id="rId7"/>
    <p:sldLayoutId id="2147484150" r:id="rId8"/>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193" name="Title 2"/>
          <p:cNvSpPr>
            <a:spLocks noGrp="1"/>
          </p:cNvSpPr>
          <p:nvPr>
            <p:ph type="title"/>
          </p:nvPr>
        </p:nvSpPr>
        <p:spPr>
          <a:xfrm>
            <a:off x="4480472" y="1709741"/>
            <a:ext cx="4018121" cy="2371719"/>
          </a:xfrm>
        </p:spPr>
        <p:txBody>
          <a:bodyPr anchor="ctr"/>
          <a:lstStyle/>
          <a:p>
            <a:pPr eaLnBrk="1" hangingPunct="1"/>
            <a:r>
              <a:rPr lang="en-US" sz="4000" dirty="0">
                <a:latin typeface="Arial" pitchFamily="34" charset="0"/>
                <a:ea typeface="MS PGothic" pitchFamily="34" charset="-128"/>
                <a:cs typeface="Arial" pitchFamily="34" charset="0"/>
              </a:rPr>
              <a:t>Crime Victims An Introduction to Victimology</a:t>
            </a:r>
          </a:p>
        </p:txBody>
      </p:sp>
      <p:sp>
        <p:nvSpPr>
          <p:cNvPr id="8194" name="Text Placeholder 3"/>
          <p:cNvSpPr>
            <a:spLocks noGrp="1"/>
          </p:cNvSpPr>
          <p:nvPr>
            <p:ph type="body" sz="quarter" idx="14"/>
          </p:nvPr>
        </p:nvSpPr>
        <p:spPr>
          <a:xfrm>
            <a:off x="4095434" y="3894504"/>
            <a:ext cx="4788197" cy="2078890"/>
          </a:xfrm>
        </p:spPr>
        <p:txBody>
          <a:bodyPr anchor="ctr"/>
          <a:lstStyle/>
          <a:p>
            <a:pPr eaLnBrk="1" hangingPunct="1">
              <a:spcBef>
                <a:spcPct val="0"/>
              </a:spcBef>
            </a:pPr>
            <a:r>
              <a:rPr sz="4000" b="1" dirty="0">
                <a:latin typeface="Arial" pitchFamily="34" charset="0"/>
                <a:cs typeface="Arial" pitchFamily="34" charset="0"/>
              </a:rPr>
              <a:t>Chapter 11</a:t>
            </a:r>
          </a:p>
          <a:p>
            <a:pPr eaLnBrk="1" hangingPunct="1">
              <a:spcBef>
                <a:spcPct val="0"/>
              </a:spcBef>
            </a:pPr>
            <a:r>
              <a:rPr lang="en-US" dirty="0"/>
              <a:t>Additional Groups of Victims with Special Problems</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latin typeface="Arial" pitchFamily="34" charset="0"/>
                <a:cs typeface="Arial" pitchFamily="34" charset="0"/>
              </a:rPr>
              <a:t>© 2020 Cengage. All rights reserved.</a:t>
            </a:r>
          </a:p>
        </p:txBody>
      </p:sp>
    </p:spTree>
    <p:extLst>
      <p:ext uri="{BB962C8B-B14F-4D97-AF65-F5344CB8AC3E}">
        <p14:creationId xmlns:p14="http://schemas.microsoft.com/office/powerpoint/2010/main" val="1491888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3"/>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a:t>
            </a:r>
            <a:endParaRPr lang="en-US" sz="2000" dirty="0">
              <a:ea typeface="MS PGothic" pitchFamily="34" charset="-128"/>
            </a:endParaRPr>
          </a:p>
        </p:txBody>
      </p:sp>
      <p:sp>
        <p:nvSpPr>
          <p:cNvPr id="11266" name="Content Placeholder 4"/>
          <p:cNvSpPr>
            <a:spLocks noGrp="1"/>
          </p:cNvSpPr>
          <p:nvPr>
            <p:ph idx="1"/>
          </p:nvPr>
        </p:nvSpPr>
        <p:spPr>
          <a:xfrm>
            <a:off x="0" y="1066800"/>
            <a:ext cx="9144000" cy="5059363"/>
          </a:xfrm>
        </p:spPr>
        <p:txBody>
          <a:bodyPr/>
          <a:lstStyle/>
          <a:p>
            <a:pPr eaLnBrk="1" hangingPunct="1">
              <a:buSzTx/>
            </a:pPr>
            <a:r>
              <a:rPr sz="2400" dirty="0"/>
              <a:t>L01. List the special problems cruise ship passengers face </a:t>
            </a:r>
          </a:p>
          <a:p>
            <a:pPr eaLnBrk="1" hangingPunct="1">
              <a:buSzTx/>
            </a:pPr>
            <a:r>
              <a:rPr sz="2400" dirty="0"/>
              <a:t>L02. Describe the difficulties faced by victims of stalking. </a:t>
            </a:r>
          </a:p>
          <a:p>
            <a:pPr eaLnBrk="1" hangingPunct="1">
              <a:buSzTx/>
            </a:pPr>
            <a:r>
              <a:rPr sz="2400" dirty="0"/>
              <a:t>L03 Identify trends in the risks of violence and theft middle, high school and college students face on school grounds.</a:t>
            </a:r>
          </a:p>
          <a:p>
            <a:pPr eaLnBrk="1" hangingPunct="1">
              <a:buSzTx/>
            </a:pPr>
            <a:r>
              <a:rPr sz="2400" dirty="0"/>
              <a:t>L05. Discuss the patterns and trends in workplace violence.</a:t>
            </a:r>
          </a:p>
          <a:p>
            <a:pPr eaLnBrk="1" hangingPunct="1">
              <a:buSzTx/>
            </a:pPr>
            <a:r>
              <a:rPr lang="en-US" sz="2400" dirty="0"/>
              <a:t>L06. Identify the characteristics of victims of hate crimes.</a:t>
            </a:r>
          </a:p>
          <a:p>
            <a:pPr eaLnBrk="1" hangingPunct="1">
              <a:buSzTx/>
            </a:pPr>
            <a:r>
              <a:rPr lang="en-US" sz="2400" dirty="0"/>
              <a:t>L07. Discuss how violence between inmates in jails and prisons is being monitored and addressed.</a:t>
            </a:r>
          </a:p>
          <a:p>
            <a:pPr eaLnBrk="1" hangingPunct="1">
              <a:buSzTx/>
            </a:pPr>
            <a:r>
              <a:rPr lang="en-US" sz="2400" dirty="0"/>
              <a:t>L08. Identify the assignments that pose the highest risks of injury or death for law enforcement officers.</a:t>
            </a:r>
          </a:p>
          <a:p>
            <a:pPr eaLnBrk="1" hangingPunct="1">
              <a:buSzTx/>
            </a:pPr>
            <a:r>
              <a:rPr lang="en-US" sz="2400" dirty="0"/>
              <a:t>L09. Discuss measures implemented to enhance officer safety.</a:t>
            </a:r>
          </a:p>
          <a:p>
            <a:pPr eaLnBrk="1" hangingPunct="1">
              <a:buSzTx/>
            </a:pPr>
            <a:r>
              <a:rPr lang="en-US" sz="2400" dirty="0"/>
              <a:t>L10. Identify factors considered in terrorist threat assessments</a:t>
            </a:r>
          </a:p>
          <a:p>
            <a:pPr eaLnBrk="1" hangingPunct="1">
              <a:buSzTx/>
            </a:pP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Particular groups that face special problems that require special solutions</a:t>
            </a:r>
          </a:p>
        </p:txBody>
      </p:sp>
    </p:spTree>
    <p:extLst>
      <p:ext uri="{BB962C8B-B14F-4D97-AF65-F5344CB8AC3E}">
        <p14:creationId xmlns:p14="http://schemas.microsoft.com/office/powerpoint/2010/main" val="3258238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Rediscovered Groups of Victims</a:t>
            </a:r>
          </a:p>
        </p:txBody>
      </p:sp>
      <p:sp>
        <p:nvSpPr>
          <p:cNvPr id="15362" name="Content Placeholder 4"/>
          <p:cNvSpPr>
            <a:spLocks noGrp="1" noRot="1"/>
          </p:cNvSpPr>
          <p:nvPr>
            <p:ph idx="1"/>
          </p:nvPr>
        </p:nvSpPr>
        <p:spPr/>
        <p:txBody>
          <a:bodyPr/>
          <a:lstStyle/>
          <a:p>
            <a:pPr eaLnBrk="1" hangingPunct="1">
              <a:lnSpc>
                <a:spcPct val="90000"/>
              </a:lnSpc>
            </a:pPr>
            <a:r>
              <a:rPr lang="en-US" dirty="0"/>
              <a:t>The criminal justice system needs to improve how it handles cases and addresses victims’ needs</a:t>
            </a:r>
          </a:p>
          <a:p>
            <a:pPr lvl="1" eaLnBrk="1" hangingPunct="1">
              <a:lnSpc>
                <a:spcPct val="90000"/>
              </a:lnSpc>
            </a:pPr>
            <a:r>
              <a:rPr dirty="0"/>
              <a:t>Cruise ship passengers harmed at sea</a:t>
            </a:r>
          </a:p>
          <a:p>
            <a:pPr lvl="1" eaLnBrk="1" hangingPunct="1">
              <a:lnSpc>
                <a:spcPct val="90000"/>
              </a:lnSpc>
            </a:pPr>
            <a:r>
              <a:rPr dirty="0"/>
              <a:t>Individuals harmed by stalkers</a:t>
            </a:r>
          </a:p>
          <a:p>
            <a:pPr lvl="1" eaLnBrk="1" hangingPunct="1">
              <a:lnSpc>
                <a:spcPct val="90000"/>
              </a:lnSpc>
            </a:pPr>
            <a:r>
              <a:rPr dirty="0"/>
              <a:t>Students targeted in schools and on college campuses</a:t>
            </a:r>
          </a:p>
          <a:p>
            <a:pPr lvl="1" eaLnBrk="1" hangingPunct="1">
              <a:lnSpc>
                <a:spcPct val="90000"/>
              </a:lnSpc>
            </a:pPr>
            <a:r>
              <a:rPr dirty="0"/>
              <a:t>Workers attacked while doing their jobs</a:t>
            </a:r>
          </a:p>
          <a:p>
            <a:pPr lvl="1" eaLnBrk="1" hangingPunct="1">
              <a:lnSpc>
                <a:spcPct val="90000"/>
              </a:lnSpc>
            </a:pPr>
            <a:r>
              <a:rPr dirty="0"/>
              <a:t>Persons singled out for hate crimes</a:t>
            </a:r>
          </a:p>
          <a:p>
            <a:pPr lvl="1" eaLnBrk="1" hangingPunct="1">
              <a:lnSpc>
                <a:spcPct val="90000"/>
              </a:lnSpc>
            </a:pPr>
            <a:r>
              <a:rPr dirty="0"/>
              <a:t>Prisoners assaulted by other inmates</a:t>
            </a:r>
          </a:p>
          <a:p>
            <a:pPr lvl="1" eaLnBrk="1" hangingPunct="1">
              <a:lnSpc>
                <a:spcPct val="90000"/>
              </a:lnSpc>
            </a:pPr>
            <a:r>
              <a:rPr dirty="0"/>
              <a:t>Police officers injured in the line of duty</a:t>
            </a:r>
          </a:p>
          <a:p>
            <a:pPr lvl="1" eaLnBrk="1" hangingPunct="1">
              <a:lnSpc>
                <a:spcPct val="90000"/>
              </a:lnSpc>
            </a:pPr>
            <a:r>
              <a:rPr dirty="0"/>
              <a:t>Innocent Americans targeted by terrorists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Passengers harmed while at sea</a:t>
            </a:r>
          </a:p>
        </p:txBody>
      </p:sp>
    </p:spTree>
    <p:extLst>
      <p:ext uri="{BB962C8B-B14F-4D97-AF65-F5344CB8AC3E}">
        <p14:creationId xmlns:p14="http://schemas.microsoft.com/office/powerpoint/2010/main" val="2047544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3"/>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Passengers Face Special Problems</a:t>
            </a:r>
          </a:p>
        </p:txBody>
      </p:sp>
      <p:sp>
        <p:nvSpPr>
          <p:cNvPr id="19458" name="Content Placeholder 4"/>
          <p:cNvSpPr>
            <a:spLocks noGrp="1" noRot="1"/>
          </p:cNvSpPr>
          <p:nvPr>
            <p:ph idx="1"/>
          </p:nvPr>
        </p:nvSpPr>
        <p:spPr/>
        <p:txBody>
          <a:bodyPr/>
          <a:lstStyle/>
          <a:p>
            <a:pPr eaLnBrk="1" hangingPunct="1">
              <a:lnSpc>
                <a:spcPct val="90000"/>
              </a:lnSpc>
              <a:buSzTx/>
            </a:pPr>
            <a:r>
              <a:rPr dirty="0"/>
              <a:t>No police officers aboard cruise ships</a:t>
            </a:r>
          </a:p>
          <a:p>
            <a:pPr eaLnBrk="1" hangingPunct="1">
              <a:lnSpc>
                <a:spcPct val="90000"/>
              </a:lnSpc>
              <a:buSzTx/>
            </a:pPr>
            <a:r>
              <a:rPr dirty="0"/>
              <a:t>Must wait until the boat docks for investigations to begin</a:t>
            </a:r>
          </a:p>
          <a:p>
            <a:pPr eaLnBrk="1" hangingPunct="1">
              <a:lnSpc>
                <a:spcPct val="90000"/>
              </a:lnSpc>
              <a:buSzTx/>
            </a:pPr>
            <a:r>
              <a:rPr dirty="0"/>
              <a:t>Foreign laws and procedures may prevail</a:t>
            </a:r>
          </a:p>
          <a:p>
            <a:pPr eaLnBrk="1" hangingPunct="1">
              <a:lnSpc>
                <a:spcPct val="90000"/>
              </a:lnSpc>
              <a:buSzTx/>
            </a:pPr>
            <a:r>
              <a:rPr dirty="0"/>
              <a:t>Cruise Ship Vessel Safety Act of 2010</a:t>
            </a:r>
          </a:p>
          <a:p>
            <a:pPr lvl="1" eaLnBrk="1" hangingPunct="1">
              <a:lnSpc>
                <a:spcPct val="90000"/>
              </a:lnSpc>
            </a:pPr>
            <a:r>
              <a:rPr dirty="0"/>
              <a:t>Ships must have medical personnel aboard</a:t>
            </a:r>
          </a:p>
          <a:p>
            <a:pPr lvl="1" eaLnBrk="1" hangingPunct="1">
              <a:lnSpc>
                <a:spcPct val="90000"/>
              </a:lnSpc>
            </a:pPr>
            <a:r>
              <a:rPr dirty="0"/>
              <a:t>Ships must improve security measures</a:t>
            </a:r>
          </a:p>
          <a:p>
            <a:pPr eaLnBrk="1" hangingPunct="1">
              <a:lnSpc>
                <a:spcPct val="90000"/>
              </a:lnSpc>
              <a:buSzTx/>
            </a:pPr>
            <a:r>
              <a:rPr dirty="0"/>
              <a:t>In 2017, 10 ships submitted reports to the FBI </a:t>
            </a:r>
          </a:p>
          <a:p>
            <a:pPr lvl="1" eaLnBrk="1" hangingPunct="1">
              <a:lnSpc>
                <a:spcPct val="90000"/>
              </a:lnSpc>
            </a:pPr>
            <a:r>
              <a:rPr dirty="0"/>
              <a:t>1 murder, 13 injured in attacks, 75 sexual assaults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26988"/>
            <a:ext cx="7620000" cy="1039812"/>
          </a:xfrm>
        </p:spPr>
        <p:txBody>
          <a:bodyPr>
            <a:normAutofit fontScale="90000"/>
          </a:bodyPr>
          <a:lstStyle/>
          <a:p>
            <a:pPr eaLnBrk="1" hangingPunct="1"/>
            <a:r>
              <a:rPr lang="en-US" sz="3200" dirty="0">
                <a:ea typeface="MS PGothic" pitchFamily="34" charset="-128"/>
              </a:rPr>
              <a:t>What do you think about the below scenario?</a:t>
            </a:r>
          </a:p>
        </p:txBody>
      </p:sp>
      <p:sp>
        <p:nvSpPr>
          <p:cNvPr id="21506" name="Content Placeholder 2"/>
          <p:cNvSpPr>
            <a:spLocks noGrp="1"/>
          </p:cNvSpPr>
          <p:nvPr>
            <p:ph idx="1"/>
          </p:nvPr>
        </p:nvSpPr>
        <p:spPr/>
        <p:txBody>
          <a:bodyPr/>
          <a:lstStyle/>
          <a:p>
            <a:pPr eaLnBrk="1" hangingPunct="1">
              <a:buSzTx/>
            </a:pPr>
            <a:r>
              <a:t>In July 2018, passengers dismissed the sounds of a woman screaming, believing it was part of a murder-mystery trivia game. She later was found dead from a head wound. Cruise lines claim that these types of murders are rare. Why do they capture the attention of the media and the public? Do you believe them to be increasing?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Individuals menaced by stalkers</a:t>
            </a:r>
          </a:p>
        </p:txBody>
      </p:sp>
    </p:spTree>
    <p:extLst>
      <p:ext uri="{BB962C8B-B14F-4D97-AF65-F5344CB8AC3E}">
        <p14:creationId xmlns:p14="http://schemas.microsoft.com/office/powerpoint/2010/main" val="4012339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p:cNvSpPr>
            <a:spLocks noGrp="1" noRot="1" noChangeArrowheads="1"/>
          </p:cNvSpPr>
          <p:nvPr>
            <p:ph type="title"/>
          </p:nvPr>
        </p:nvSpPr>
        <p:spPr>
          <a:xfrm>
            <a:off x="228600" y="26988"/>
            <a:ext cx="8610600" cy="1039812"/>
          </a:xfrm>
        </p:spPr>
        <p:txBody>
          <a:bodyPr/>
          <a:lstStyle/>
          <a:p>
            <a:pPr eaLnBrk="1" hangingPunct="1"/>
            <a:r>
              <a:rPr lang="en-US" altLang="en-US" sz="3200">
                <a:ea typeface="MS PGothic" pitchFamily="34" charset="-128"/>
              </a:rPr>
              <a:t>Stalking: A New Word for an Old Problem </a:t>
            </a:r>
            <a:r>
              <a:rPr lang="en-US" altLang="en-US" sz="2200">
                <a:ea typeface="MS PGothic" pitchFamily="34" charset="-128"/>
              </a:rPr>
              <a:t>(1 of 2) </a:t>
            </a:r>
          </a:p>
        </p:txBody>
      </p:sp>
      <p:sp>
        <p:nvSpPr>
          <p:cNvPr id="24578" name="Content Placeholder 4"/>
          <p:cNvSpPr>
            <a:spLocks noGrp="1" noRot="1"/>
          </p:cNvSpPr>
          <p:nvPr>
            <p:ph idx="1"/>
          </p:nvPr>
        </p:nvSpPr>
        <p:spPr/>
        <p:txBody>
          <a:bodyPr/>
          <a:lstStyle/>
          <a:p>
            <a:pPr eaLnBrk="1" hangingPunct="1">
              <a:lnSpc>
                <a:spcPct val="90000"/>
              </a:lnSpc>
              <a:buSzTx/>
            </a:pPr>
            <a:r>
              <a:rPr dirty="0"/>
              <a:t>Term </a:t>
            </a:r>
            <a:r>
              <a:rPr altLang="ja-JP" b="1" dirty="0"/>
              <a:t>stalking </a:t>
            </a:r>
            <a:r>
              <a:rPr altLang="ja-JP" dirty="0"/>
              <a:t>was coined in the 1980s</a:t>
            </a:r>
          </a:p>
          <a:p>
            <a:pPr eaLnBrk="1" hangingPunct="1">
              <a:lnSpc>
                <a:spcPct val="90000"/>
              </a:lnSpc>
              <a:buSzTx/>
            </a:pPr>
            <a:r>
              <a:rPr dirty="0"/>
              <a:t>Starts as series of noncriminal act and escalates to behaviors signaling an impending attack</a:t>
            </a:r>
          </a:p>
          <a:p>
            <a:pPr eaLnBrk="1" hangingPunct="1">
              <a:lnSpc>
                <a:spcPct val="90000"/>
              </a:lnSpc>
              <a:buSzTx/>
            </a:pPr>
            <a:r>
              <a:rPr dirty="0"/>
              <a:t>Police took action in 40 percent of reported cases; 8 percent arrested</a:t>
            </a:r>
          </a:p>
          <a:p>
            <a:pPr eaLnBrk="1" hangingPunct="1">
              <a:lnSpc>
                <a:spcPct val="90000"/>
              </a:lnSpc>
              <a:buSzTx/>
            </a:pPr>
            <a:r>
              <a:rPr dirty="0"/>
              <a:t>Two types of victim–offender relationships</a:t>
            </a:r>
          </a:p>
          <a:p>
            <a:pPr lvl="1" eaLnBrk="1" hangingPunct="1">
              <a:lnSpc>
                <a:spcPct val="90000"/>
              </a:lnSpc>
            </a:pPr>
            <a:r>
              <a:rPr dirty="0"/>
              <a:t>Celebrity stalkers—rare</a:t>
            </a:r>
          </a:p>
          <a:p>
            <a:pPr lvl="1" eaLnBrk="1" hangingPunct="1">
              <a:lnSpc>
                <a:spcPct val="90000"/>
              </a:lnSpc>
            </a:pPr>
            <a:r>
              <a:rPr dirty="0"/>
              <a:t>Ordinary person is repeatedly contacted by an aggressor in a frightening way—most common</a:t>
            </a:r>
          </a:p>
          <a:p>
            <a:pPr eaLnBrk="1" hangingPunct="1">
              <a:lnSpc>
                <a:spcPct val="90000"/>
              </a:lnSpc>
              <a:buSzTx/>
            </a:pPr>
            <a:r>
              <a:rPr dirty="0"/>
              <a:t>Motivated by desires for domination or subjugation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3"/>
          <p:cNvSpPr>
            <a:spLocks noGrp="1" noRot="1" noChangeArrowheads="1"/>
          </p:cNvSpPr>
          <p:nvPr>
            <p:ph type="title"/>
          </p:nvPr>
        </p:nvSpPr>
        <p:spPr>
          <a:xfrm>
            <a:off x="228600" y="26988"/>
            <a:ext cx="8610600" cy="1039812"/>
          </a:xfrm>
        </p:spPr>
        <p:txBody>
          <a:bodyPr/>
          <a:lstStyle/>
          <a:p>
            <a:pPr eaLnBrk="1" hangingPunct="1"/>
            <a:r>
              <a:rPr lang="en-US" altLang="en-US" sz="3200">
                <a:ea typeface="MS PGothic" pitchFamily="34" charset="-128"/>
              </a:rPr>
              <a:t>Stalking: A New Word for an Old Problem </a:t>
            </a:r>
            <a:r>
              <a:rPr lang="en-US" altLang="en-US" sz="2200">
                <a:ea typeface="MS PGothic" pitchFamily="34" charset="-128"/>
              </a:rPr>
              <a:t>(2 of 2) </a:t>
            </a:r>
          </a:p>
        </p:txBody>
      </p:sp>
      <p:sp>
        <p:nvSpPr>
          <p:cNvPr id="26626" name="Content Placeholder 43"/>
          <p:cNvSpPr>
            <a:spLocks noGrp="1" noRot="1"/>
          </p:cNvSpPr>
          <p:nvPr>
            <p:ph idx="1"/>
          </p:nvPr>
        </p:nvSpPr>
        <p:spPr/>
        <p:txBody>
          <a:bodyPr/>
          <a:lstStyle/>
          <a:p>
            <a:pPr eaLnBrk="1" hangingPunct="1">
              <a:lnSpc>
                <a:spcPct val="90000"/>
              </a:lnSpc>
              <a:buSzTx/>
            </a:pPr>
            <a:r>
              <a:rPr dirty="0"/>
              <a:t>Survey data show most women report being stalked by a former intimate male</a:t>
            </a:r>
          </a:p>
          <a:p>
            <a:pPr eaLnBrk="1" hangingPunct="1">
              <a:lnSpc>
                <a:spcPct val="90000"/>
              </a:lnSpc>
              <a:buSzTx/>
            </a:pPr>
            <a:r>
              <a:rPr b="1" dirty="0"/>
              <a:t>Proxy stalking </a:t>
            </a:r>
            <a:r>
              <a:rPr dirty="0"/>
              <a:t>involves a third party</a:t>
            </a:r>
          </a:p>
          <a:p>
            <a:pPr eaLnBrk="1" hangingPunct="1">
              <a:lnSpc>
                <a:spcPct val="90000"/>
              </a:lnSpc>
              <a:buSzTx/>
            </a:pPr>
            <a:r>
              <a:rPr dirty="0"/>
              <a:t>Differential risks of being stalked</a:t>
            </a:r>
          </a:p>
          <a:p>
            <a:pPr lvl="1" eaLnBrk="1" hangingPunct="1">
              <a:lnSpc>
                <a:spcPct val="90000"/>
              </a:lnSpc>
            </a:pPr>
            <a:r>
              <a:rPr dirty="0"/>
              <a:t>Separated/divorced, low-income, 18–24 years old</a:t>
            </a:r>
          </a:p>
          <a:p>
            <a:pPr lvl="1" eaLnBrk="1" hangingPunct="1">
              <a:lnSpc>
                <a:spcPct val="90000"/>
              </a:lnSpc>
            </a:pPr>
            <a:r>
              <a:rPr dirty="0"/>
              <a:t>Multiracial people and Native Americans</a:t>
            </a:r>
          </a:p>
          <a:p>
            <a:pPr eaLnBrk="1" hangingPunct="1">
              <a:lnSpc>
                <a:spcPct val="90000"/>
              </a:lnSpc>
              <a:buSzTx/>
            </a:pPr>
            <a:r>
              <a:rPr dirty="0"/>
              <a:t>Victims suffer emotional and financial crises</a:t>
            </a:r>
          </a:p>
          <a:p>
            <a:pPr lvl="1" eaLnBrk="1" hangingPunct="1">
              <a:lnSpc>
                <a:spcPct val="90000"/>
              </a:lnSpc>
            </a:pPr>
            <a:r>
              <a:rPr dirty="0"/>
              <a:t>Anxiety, panic attacks</a:t>
            </a:r>
          </a:p>
          <a:p>
            <a:pPr lvl="1" eaLnBrk="1" hangingPunct="1">
              <a:lnSpc>
                <a:spcPct val="90000"/>
              </a:lnSpc>
            </a:pPr>
            <a:r>
              <a:rPr dirty="0"/>
              <a:t>Nightmares</a:t>
            </a:r>
          </a:p>
          <a:p>
            <a:pPr lvl="1" eaLnBrk="1" hangingPunct="1">
              <a:lnSpc>
                <a:spcPct val="90000"/>
              </a:lnSpc>
            </a:pPr>
            <a:r>
              <a:rPr dirty="0"/>
              <a:t>Damaged possessions</a:t>
            </a:r>
          </a:p>
          <a:p>
            <a:pPr lvl="1" eaLnBrk="1" hangingPunct="1">
              <a:lnSpc>
                <a:spcPct val="90000"/>
              </a:lnSpc>
            </a:pPr>
            <a:r>
              <a:rPr dirty="0"/>
              <a:t>Lost wages or moving expenses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3"/>
          <p:cNvSpPr>
            <a:spLocks noGrp="1" noRot="1" noChangeArrowheads="1"/>
          </p:cNvSpPr>
          <p:nvPr>
            <p:ph type="title"/>
          </p:nvPr>
        </p:nvSpPr>
        <p:spPr>
          <a:xfrm>
            <a:off x="228600" y="26988"/>
            <a:ext cx="8763000" cy="1039812"/>
          </a:xfrm>
        </p:spPr>
        <p:txBody>
          <a:bodyPr/>
          <a:lstStyle/>
          <a:p>
            <a:pPr eaLnBrk="1" hangingPunct="1"/>
            <a:r>
              <a:rPr lang="en-US" altLang="en-US" sz="3200" dirty="0">
                <a:ea typeface="MS PGothic" pitchFamily="34" charset="-128"/>
              </a:rPr>
              <a:t>The Scope of the Problem </a:t>
            </a:r>
            <a:endParaRPr lang="en-US" altLang="en-US" sz="2000" dirty="0">
              <a:ea typeface="MS PGothic" pitchFamily="34" charset="-128"/>
            </a:endParaRPr>
          </a:p>
        </p:txBody>
      </p:sp>
      <p:sp>
        <p:nvSpPr>
          <p:cNvPr id="28674" name="Content Placeholder 4"/>
          <p:cNvSpPr>
            <a:spLocks noGrp="1" noRot="1"/>
          </p:cNvSpPr>
          <p:nvPr>
            <p:ph idx="1"/>
          </p:nvPr>
        </p:nvSpPr>
        <p:spPr>
          <a:xfrm>
            <a:off x="228600" y="1066800"/>
            <a:ext cx="8763000" cy="5059363"/>
          </a:xfrm>
        </p:spPr>
        <p:txBody>
          <a:bodyPr/>
          <a:lstStyle/>
          <a:p>
            <a:pPr eaLnBrk="1" hangingPunct="1">
              <a:buSzTx/>
            </a:pPr>
            <a:r>
              <a:rPr sz="2400" dirty="0"/>
              <a:t>Turning to the criminal justice system for relief</a:t>
            </a:r>
          </a:p>
          <a:p>
            <a:pPr lvl="1" eaLnBrk="1" hangingPunct="1"/>
            <a:r>
              <a:rPr sz="2200" dirty="0"/>
              <a:t>Stalking is criminalized in all 50 states</a:t>
            </a:r>
          </a:p>
          <a:p>
            <a:pPr lvl="1" eaLnBrk="1" hangingPunct="1"/>
            <a:r>
              <a:rPr sz="2200" dirty="0"/>
              <a:t>Laws focus on complainant</a:t>
            </a:r>
            <a:r>
              <a:rPr altLang="en-US" sz="2200" dirty="0"/>
              <a:t>’</a:t>
            </a:r>
            <a:r>
              <a:rPr sz="2200" dirty="0"/>
              <a:t>s state of mind and offender</a:t>
            </a:r>
            <a:r>
              <a:rPr altLang="en-US" sz="2200" dirty="0"/>
              <a:t>’</a:t>
            </a:r>
            <a:r>
              <a:rPr sz="2200" dirty="0"/>
              <a:t>s presumed intentions</a:t>
            </a:r>
          </a:p>
          <a:p>
            <a:pPr lvl="1" eaLnBrk="1" hangingPunct="1"/>
            <a:r>
              <a:rPr sz="2200" dirty="0"/>
              <a:t>40 percent reporting rate; less than 25 percent are prosecuted</a:t>
            </a:r>
            <a:endParaRPr lang="en-US" sz="2200" dirty="0"/>
          </a:p>
          <a:p>
            <a:pPr eaLnBrk="1" hangingPunct="1">
              <a:buSzTx/>
            </a:pPr>
            <a:r>
              <a:rPr lang="en-US" dirty="0"/>
              <a:t>Reducing risks</a:t>
            </a:r>
          </a:p>
          <a:p>
            <a:pPr lvl="1" eaLnBrk="1" hangingPunct="1"/>
            <a:r>
              <a:rPr lang="en-US" dirty="0"/>
              <a:t>Victims can be blamed for facilitating, precipitating, or provoking a stalker</a:t>
            </a:r>
          </a:p>
          <a:p>
            <a:pPr lvl="1" eaLnBrk="1" hangingPunct="1"/>
            <a:r>
              <a:rPr lang="en-US" dirty="0"/>
              <a:t>Victims are often told to change behaviors </a:t>
            </a:r>
          </a:p>
          <a:p>
            <a:pPr lvl="2" eaLnBrk="1" hangingPunct="1"/>
            <a:r>
              <a:rPr lang="en-US" dirty="0"/>
              <a:t>Tell harasser to stop;  Keep a log of harassment; Get a restraining order in court; Vary personal routines and change locks</a:t>
            </a:r>
            <a:endParaRPr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3"/>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Cyberstalking: A New Word for a New Problem</a:t>
            </a:r>
          </a:p>
        </p:txBody>
      </p:sp>
      <p:sp>
        <p:nvSpPr>
          <p:cNvPr id="32770" name="Content Placeholder 4"/>
          <p:cNvSpPr>
            <a:spLocks noGrp="1" noRot="1"/>
          </p:cNvSpPr>
          <p:nvPr>
            <p:ph idx="1"/>
          </p:nvPr>
        </p:nvSpPr>
        <p:spPr>
          <a:xfrm>
            <a:off x="228600" y="1295400"/>
            <a:ext cx="8763000" cy="4830763"/>
          </a:xfrm>
        </p:spPr>
        <p:txBody>
          <a:bodyPr/>
          <a:lstStyle/>
          <a:p>
            <a:pPr eaLnBrk="1" hangingPunct="1">
              <a:buSzTx/>
            </a:pPr>
            <a:r>
              <a:rPr dirty="0"/>
              <a:t>At first, online stalking was not considered criminal</a:t>
            </a:r>
          </a:p>
          <a:p>
            <a:pPr lvl="1" eaLnBrk="1" hangingPunct="1"/>
            <a:r>
              <a:rPr dirty="0"/>
              <a:t>Police were not sure who had jurisdiction</a:t>
            </a:r>
          </a:p>
          <a:p>
            <a:pPr eaLnBrk="1" hangingPunct="1">
              <a:buSzTx/>
            </a:pPr>
            <a:r>
              <a:rPr dirty="0"/>
              <a:t>Term </a:t>
            </a:r>
            <a:r>
              <a:rPr b="1" dirty="0"/>
              <a:t>cyberstalking</a:t>
            </a:r>
            <a:r>
              <a:rPr dirty="0"/>
              <a:t> was coined in 2000</a:t>
            </a:r>
          </a:p>
          <a:p>
            <a:pPr eaLnBrk="1" hangingPunct="1">
              <a:buSzTx/>
            </a:pPr>
            <a:r>
              <a:rPr dirty="0"/>
              <a:t>Cyberstalking tends to be shorter lived</a:t>
            </a:r>
          </a:p>
          <a:p>
            <a:pPr lvl="1" eaLnBrk="1" hangingPunct="1"/>
            <a:r>
              <a:rPr dirty="0"/>
              <a:t>Victims take earlier precautions for prevention</a:t>
            </a:r>
          </a:p>
          <a:p>
            <a:pPr eaLnBrk="1" hangingPunct="1">
              <a:buSzTx/>
            </a:pPr>
            <a:r>
              <a:rPr dirty="0"/>
              <a:t>Survey data show </a:t>
            </a:r>
          </a:p>
          <a:p>
            <a:pPr lvl="1" eaLnBrk="1" hangingPunct="1"/>
            <a:r>
              <a:rPr dirty="0"/>
              <a:t>Most </a:t>
            </a:r>
            <a:r>
              <a:rPr dirty="0" err="1"/>
              <a:t>cyberstalkers</a:t>
            </a:r>
            <a:r>
              <a:rPr dirty="0"/>
              <a:t> are male strangers </a:t>
            </a:r>
          </a:p>
          <a:p>
            <a:pPr lvl="1" eaLnBrk="1" hangingPunct="1"/>
            <a:r>
              <a:rPr dirty="0"/>
              <a:t>Most victims are young females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Victims of crimes committed at school</a:t>
            </a:r>
          </a:p>
        </p:txBody>
      </p:sp>
    </p:spTree>
    <p:extLst>
      <p:ext uri="{BB962C8B-B14F-4D97-AF65-F5344CB8AC3E}">
        <p14:creationId xmlns:p14="http://schemas.microsoft.com/office/powerpoint/2010/main" val="1449930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3"/>
          <p:cNvSpPr>
            <a:spLocks noGrp="1" noRot="1" noChangeArrowheads="1"/>
          </p:cNvSpPr>
          <p:nvPr>
            <p:ph type="title"/>
          </p:nvPr>
        </p:nvSpPr>
        <p:spPr/>
        <p:txBody>
          <a:bodyPr>
            <a:normAutofit fontScale="90000"/>
          </a:bodyPr>
          <a:lstStyle/>
          <a:p>
            <a:pPr eaLnBrk="1" hangingPunct="1">
              <a:defRPr/>
            </a:pPr>
            <a:r>
              <a:rPr lang="en-US" altLang="en-US" dirty="0">
                <a:ea typeface="MS PGothic" panose="020B0600070205080204" pitchFamily="34" charset="-128"/>
              </a:rPr>
              <a:t>Threats Facing Middle and High School Students</a:t>
            </a:r>
          </a:p>
        </p:txBody>
      </p:sp>
      <p:sp>
        <p:nvSpPr>
          <p:cNvPr id="36866" name="Content Placeholder 4"/>
          <p:cNvSpPr>
            <a:spLocks noGrp="1" noRot="1"/>
          </p:cNvSpPr>
          <p:nvPr>
            <p:ph sz="quarter" idx="11"/>
          </p:nvPr>
        </p:nvSpPr>
        <p:spPr>
          <a:xfrm>
            <a:off x="554038" y="1511300"/>
            <a:ext cx="7827962" cy="1231900"/>
          </a:xfrm>
        </p:spPr>
        <p:txBody>
          <a:bodyPr/>
          <a:lstStyle/>
          <a:p>
            <a:pPr eaLnBrk="1" hangingPunct="1">
              <a:buSzTx/>
            </a:pPr>
            <a:r>
              <a:rPr sz="2400" dirty="0"/>
              <a:t>By law, students must attend school, forcing them to interact with potential victimizers</a:t>
            </a:r>
          </a:p>
          <a:p>
            <a:pPr eaLnBrk="1" hangingPunct="1">
              <a:buSzTx/>
            </a:pPr>
            <a:r>
              <a:rPr sz="2400" dirty="0"/>
              <a:t>Table 11.1 shows NCVS data of victimization rates</a:t>
            </a:r>
          </a:p>
        </p:txBody>
      </p:sp>
      <p:graphicFrame>
        <p:nvGraphicFramePr>
          <p:cNvPr id="5" name="Table Placeholder 4"/>
          <p:cNvGraphicFramePr>
            <a:graphicFrameLocks noGrp="1"/>
          </p:cNvGraphicFramePr>
          <p:nvPr>
            <p:ph type="tbl" sz="quarter" idx="12"/>
            <p:extLst>
              <p:ext uri="{D42A27DB-BD31-4B8C-83A1-F6EECF244321}">
                <p14:modId xmlns:p14="http://schemas.microsoft.com/office/powerpoint/2010/main" val="1815036695"/>
              </p:ext>
            </p:extLst>
          </p:nvPr>
        </p:nvGraphicFramePr>
        <p:xfrm>
          <a:off x="363062" y="2853690"/>
          <a:ext cx="8417877" cy="3261360"/>
        </p:xfrm>
        <a:graphic>
          <a:graphicData uri="http://schemas.openxmlformats.org/drawingml/2006/table">
            <a:tbl>
              <a:tblPr firstRow="1" bandRow="1">
                <a:tableStyleId>{5940675A-B579-460E-94D1-54222C63F5DA}</a:tableStyleId>
              </a:tblPr>
              <a:tblGrid>
                <a:gridCol w="1371600">
                  <a:extLst>
                    <a:ext uri="{9D8B030D-6E8A-4147-A177-3AD203B41FA5}">
                      <a16:colId xmlns:a16="http://schemas.microsoft.com/office/drawing/2014/main" val="20000"/>
                    </a:ext>
                  </a:extLst>
                </a:gridCol>
                <a:gridCol w="17526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1608455">
                  <a:extLst>
                    <a:ext uri="{9D8B030D-6E8A-4147-A177-3AD203B41FA5}">
                      <a16:colId xmlns:a16="http://schemas.microsoft.com/office/drawing/2014/main" val="20003"/>
                    </a:ext>
                  </a:extLst>
                </a:gridCol>
                <a:gridCol w="1704022">
                  <a:extLst>
                    <a:ext uri="{9D8B030D-6E8A-4147-A177-3AD203B41FA5}">
                      <a16:colId xmlns:a16="http://schemas.microsoft.com/office/drawing/2014/main" val="20004"/>
                    </a:ext>
                  </a:extLst>
                </a:gridCol>
              </a:tblGrid>
              <a:tr h="152400">
                <a:tc>
                  <a:txBody>
                    <a:bodyPr/>
                    <a:lstStyle/>
                    <a:p>
                      <a:r>
                        <a:rPr lang="en-US" sz="1400" b="1" u="none" strike="noStrike" kern="1200" baseline="0" dirty="0">
                          <a:latin typeface="Arial" pitchFamily="34" charset="0"/>
                          <a:cs typeface="Arial" pitchFamily="34" charset="0"/>
                        </a:rPr>
                        <a:t>Type of Crime and Location</a:t>
                      </a:r>
                      <a:endParaRPr lang="en-US" sz="1400" b="1" dirty="0">
                        <a:latin typeface="Arial" pitchFamily="34" charset="0"/>
                        <a:cs typeface="Arial" pitchFamily="34" charset="0"/>
                      </a:endParaRPr>
                    </a:p>
                  </a:txBody>
                  <a:tcPr/>
                </a:tc>
                <a:tc>
                  <a:txBody>
                    <a:bodyPr/>
                    <a:lstStyle/>
                    <a:p>
                      <a:r>
                        <a:rPr lang="en-US" sz="1400" b="1" u="none" strike="noStrike" kern="1200" baseline="0" dirty="0">
                          <a:latin typeface="Arial" pitchFamily="34" charset="0"/>
                          <a:cs typeface="Arial" pitchFamily="34" charset="0"/>
                        </a:rPr>
                        <a:t>Serious Violence at School</a:t>
                      </a:r>
                      <a:endParaRPr lang="en-US" sz="1400" b="1" dirty="0">
                        <a:latin typeface="Arial" pitchFamily="34" charset="0"/>
                        <a:cs typeface="Arial" pitchFamily="34" charset="0"/>
                      </a:endParaRPr>
                    </a:p>
                  </a:txBody>
                  <a:tcPr/>
                </a:tc>
                <a:tc>
                  <a:txBody>
                    <a:bodyPr/>
                    <a:lstStyle/>
                    <a:p>
                      <a:r>
                        <a:rPr lang="en-US" sz="1400" b="1" u="none" strike="noStrike" kern="1200" baseline="0" dirty="0">
                          <a:latin typeface="Arial" pitchFamily="34" charset="0"/>
                          <a:cs typeface="Arial" pitchFamily="34" charset="0"/>
                        </a:rPr>
                        <a:t>Serious Violence Away from School</a:t>
                      </a:r>
                      <a:endParaRPr lang="en-US" sz="1400" b="1" dirty="0">
                        <a:latin typeface="Arial" pitchFamily="34" charset="0"/>
                        <a:cs typeface="Arial" pitchFamily="34" charset="0"/>
                      </a:endParaRPr>
                    </a:p>
                  </a:txBody>
                  <a:tcPr/>
                </a:tc>
                <a:tc>
                  <a:txBody>
                    <a:bodyPr/>
                    <a:lstStyle/>
                    <a:p>
                      <a:r>
                        <a:rPr lang="en-US" sz="1400" b="1" u="none" strike="noStrike" kern="1200" baseline="0" dirty="0">
                          <a:latin typeface="Arial" pitchFamily="34" charset="0"/>
                          <a:cs typeface="Arial" pitchFamily="34" charset="0"/>
                        </a:rPr>
                        <a:t>Thefts at School</a:t>
                      </a:r>
                      <a:endParaRPr lang="en-US" sz="1400" b="1" dirty="0">
                        <a:latin typeface="Arial" pitchFamily="34" charset="0"/>
                        <a:cs typeface="Arial" pitchFamily="34" charset="0"/>
                      </a:endParaRPr>
                    </a:p>
                  </a:txBody>
                  <a:tcPr/>
                </a:tc>
                <a:tc>
                  <a:txBody>
                    <a:bodyPr/>
                    <a:lstStyle/>
                    <a:p>
                      <a:r>
                        <a:rPr lang="en-US" sz="1400" b="1" u="none" strike="noStrike" kern="1200" baseline="0" dirty="0">
                          <a:latin typeface="Arial" pitchFamily="34" charset="0"/>
                          <a:cs typeface="Arial" pitchFamily="34" charset="0"/>
                        </a:rPr>
                        <a:t>Thefts Away from School</a:t>
                      </a:r>
                      <a:endParaRPr lang="en-US" sz="1400" b="1" dirty="0">
                        <a:latin typeface="Arial" pitchFamily="34" charset="0"/>
                        <a:cs typeface="Arial" pitchFamily="34" charset="0"/>
                      </a:endParaRPr>
                    </a:p>
                  </a:txBody>
                  <a:tcPr/>
                </a:tc>
                <a:extLst>
                  <a:ext uri="{0D108BD9-81ED-4DB2-BD59-A6C34878D82A}">
                    <a16:rowId xmlns:a16="http://schemas.microsoft.com/office/drawing/2014/main" val="10000"/>
                  </a:ext>
                </a:extLst>
              </a:tr>
              <a:tr h="0">
                <a:tc>
                  <a:txBody>
                    <a:bodyPr/>
                    <a:lstStyle/>
                    <a:p>
                      <a:r>
                        <a:rPr lang="en-US" sz="1400" u="none" strike="noStrike" kern="1200" baseline="0" dirty="0">
                          <a:latin typeface="Arial" pitchFamily="34" charset="0"/>
                          <a:cs typeface="Arial" pitchFamily="34" charset="0"/>
                        </a:rPr>
                        <a:t>Year</a:t>
                      </a:r>
                      <a:endParaRPr lang="en-US" sz="1400" dirty="0">
                        <a:latin typeface="Arial" pitchFamily="34" charset="0"/>
                        <a:cs typeface="Arial" pitchFamily="34" charset="0"/>
                      </a:endParaRPr>
                    </a:p>
                  </a:txBody>
                  <a:tcPr/>
                </a:tc>
                <a:tc>
                  <a:txBody>
                    <a:bodyPr/>
                    <a:lstStyle/>
                    <a:p>
                      <a:endParaRPr lang="en-US" sz="1400" dirty="0">
                        <a:latin typeface="Arial" pitchFamily="34" charset="0"/>
                        <a:cs typeface="Arial" pitchFamily="34" charset="0"/>
                      </a:endParaRPr>
                    </a:p>
                  </a:txBody>
                  <a:tcPr/>
                </a:tc>
                <a:tc>
                  <a:txBody>
                    <a:bodyPr/>
                    <a:lstStyle/>
                    <a:p>
                      <a:endParaRPr lang="en-US" sz="1400" dirty="0">
                        <a:latin typeface="Arial" pitchFamily="34" charset="0"/>
                        <a:cs typeface="Arial" pitchFamily="34" charset="0"/>
                      </a:endParaRPr>
                    </a:p>
                  </a:txBody>
                  <a:tcPr/>
                </a:tc>
                <a:tc>
                  <a:txBody>
                    <a:bodyPr/>
                    <a:lstStyle/>
                    <a:p>
                      <a:endParaRPr lang="en-US" sz="1400">
                        <a:latin typeface="Arial" pitchFamily="34" charset="0"/>
                        <a:cs typeface="Arial" pitchFamily="34" charset="0"/>
                      </a:endParaRPr>
                    </a:p>
                  </a:txBody>
                  <a:tcPr/>
                </a:tc>
                <a:tc>
                  <a:txBody>
                    <a:bodyPr/>
                    <a:lstStyle/>
                    <a:p>
                      <a:endParaRPr lang="en-US" sz="1400">
                        <a:latin typeface="Arial" pitchFamily="34" charset="0"/>
                        <a:cs typeface="Arial" pitchFamily="34" charset="0"/>
                      </a:endParaRPr>
                    </a:p>
                  </a:txBody>
                  <a:tcPr/>
                </a:tc>
                <a:extLst>
                  <a:ext uri="{0D108BD9-81ED-4DB2-BD59-A6C34878D82A}">
                    <a16:rowId xmlns:a16="http://schemas.microsoft.com/office/drawing/2014/main" val="10001"/>
                  </a:ext>
                </a:extLst>
              </a:tr>
              <a:tr h="0">
                <a:tc>
                  <a:txBody>
                    <a:bodyPr/>
                    <a:lstStyle/>
                    <a:p>
                      <a:r>
                        <a:rPr lang="en-US" sz="1400" u="none" strike="noStrike" kern="1200" baseline="0" dirty="0">
                          <a:latin typeface="Arial" pitchFamily="34" charset="0"/>
                          <a:cs typeface="Arial" pitchFamily="34" charset="0"/>
                        </a:rPr>
                        <a:t>1992</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8</a:t>
                      </a:r>
                    </a:p>
                  </a:txBody>
                  <a:tcPr/>
                </a:tc>
                <a:tc>
                  <a:txBody>
                    <a:bodyPr/>
                    <a:lstStyle/>
                    <a:p>
                      <a:r>
                        <a:rPr lang="en-US" sz="1400" dirty="0">
                          <a:latin typeface="Arial" pitchFamily="34" charset="0"/>
                          <a:cs typeface="Arial" pitchFamily="34" charset="0"/>
                        </a:rPr>
                        <a:t>44</a:t>
                      </a:r>
                    </a:p>
                  </a:txBody>
                  <a:tcPr/>
                </a:tc>
                <a:tc>
                  <a:txBody>
                    <a:bodyPr/>
                    <a:lstStyle/>
                    <a:p>
                      <a:r>
                        <a:rPr lang="en-US" sz="1400" dirty="0">
                          <a:latin typeface="Arial" pitchFamily="34" charset="0"/>
                          <a:cs typeface="Arial" pitchFamily="34" charset="0"/>
                        </a:rPr>
                        <a:t>114</a:t>
                      </a:r>
                    </a:p>
                  </a:txBody>
                  <a:tcPr/>
                </a:tc>
                <a:tc>
                  <a:txBody>
                    <a:bodyPr/>
                    <a:lstStyle/>
                    <a:p>
                      <a:r>
                        <a:rPr lang="en-US" sz="1400" dirty="0">
                          <a:latin typeface="Arial" pitchFamily="34" charset="0"/>
                          <a:cs typeface="Arial" pitchFamily="34" charset="0"/>
                        </a:rPr>
                        <a:t>79</a:t>
                      </a:r>
                    </a:p>
                  </a:txBody>
                  <a:tcPr/>
                </a:tc>
                <a:extLst>
                  <a:ext uri="{0D108BD9-81ED-4DB2-BD59-A6C34878D82A}">
                    <a16:rowId xmlns:a16="http://schemas.microsoft.com/office/drawing/2014/main" val="10002"/>
                  </a:ext>
                </a:extLst>
              </a:tr>
              <a:tr h="0">
                <a:tc>
                  <a:txBody>
                    <a:bodyPr/>
                    <a:lstStyle/>
                    <a:p>
                      <a:r>
                        <a:rPr lang="en-US" sz="1400" u="none" strike="noStrike" kern="1200" baseline="0" dirty="0">
                          <a:latin typeface="Arial" pitchFamily="34" charset="0"/>
                          <a:cs typeface="Arial" pitchFamily="34" charset="0"/>
                        </a:rPr>
                        <a:t>1996</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14</a:t>
                      </a:r>
                    </a:p>
                  </a:txBody>
                  <a:tcPr/>
                </a:tc>
                <a:tc>
                  <a:txBody>
                    <a:bodyPr/>
                    <a:lstStyle/>
                    <a:p>
                      <a:r>
                        <a:rPr lang="en-US" sz="1400" dirty="0">
                          <a:latin typeface="Arial" pitchFamily="34" charset="0"/>
                          <a:cs typeface="Arial" pitchFamily="34" charset="0"/>
                        </a:rPr>
                        <a:t>33</a:t>
                      </a:r>
                    </a:p>
                  </a:txBody>
                  <a:tcPr/>
                </a:tc>
                <a:tc>
                  <a:txBody>
                    <a:bodyPr/>
                    <a:lstStyle/>
                    <a:p>
                      <a:r>
                        <a:rPr lang="en-US" sz="1400" dirty="0">
                          <a:latin typeface="Arial" pitchFamily="34" charset="0"/>
                          <a:cs typeface="Arial" pitchFamily="34" charset="0"/>
                        </a:rPr>
                        <a:t>85</a:t>
                      </a:r>
                    </a:p>
                  </a:txBody>
                  <a:tcPr/>
                </a:tc>
                <a:tc>
                  <a:txBody>
                    <a:bodyPr/>
                    <a:lstStyle/>
                    <a:p>
                      <a:r>
                        <a:rPr lang="en-US" sz="1400" dirty="0">
                          <a:latin typeface="Arial" pitchFamily="34" charset="0"/>
                          <a:cs typeface="Arial" pitchFamily="34" charset="0"/>
                        </a:rPr>
                        <a:t>60</a:t>
                      </a:r>
                    </a:p>
                  </a:txBody>
                  <a:tcPr/>
                </a:tc>
                <a:extLst>
                  <a:ext uri="{0D108BD9-81ED-4DB2-BD59-A6C34878D82A}">
                    <a16:rowId xmlns:a16="http://schemas.microsoft.com/office/drawing/2014/main" val="10003"/>
                  </a:ext>
                </a:extLst>
              </a:tr>
              <a:tr h="0">
                <a:tc>
                  <a:txBody>
                    <a:bodyPr/>
                    <a:lstStyle/>
                    <a:p>
                      <a:r>
                        <a:rPr lang="en-US" sz="1400" u="none" strike="noStrike" kern="1200" baseline="0" dirty="0">
                          <a:latin typeface="Arial" pitchFamily="34" charset="0"/>
                          <a:cs typeface="Arial" pitchFamily="34" charset="0"/>
                        </a:rPr>
                        <a:t>2000</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8</a:t>
                      </a:r>
                    </a:p>
                  </a:txBody>
                  <a:tcPr/>
                </a:tc>
                <a:tc>
                  <a:txBody>
                    <a:bodyPr/>
                    <a:lstStyle/>
                    <a:p>
                      <a:r>
                        <a:rPr lang="en-US" sz="1400" dirty="0">
                          <a:latin typeface="Arial" pitchFamily="34" charset="0"/>
                          <a:cs typeface="Arial" pitchFamily="34" charset="0"/>
                        </a:rPr>
                        <a:t>15</a:t>
                      </a:r>
                    </a:p>
                  </a:txBody>
                  <a:tcPr/>
                </a:tc>
                <a:tc>
                  <a:txBody>
                    <a:bodyPr/>
                    <a:lstStyle/>
                    <a:p>
                      <a:r>
                        <a:rPr lang="en-US" sz="1400" dirty="0">
                          <a:latin typeface="Arial" pitchFamily="34" charset="0"/>
                          <a:cs typeface="Arial" pitchFamily="34" charset="0"/>
                        </a:rPr>
                        <a:t>49</a:t>
                      </a:r>
                    </a:p>
                  </a:txBody>
                  <a:tcPr/>
                </a:tc>
                <a:tc>
                  <a:txBody>
                    <a:bodyPr/>
                    <a:lstStyle/>
                    <a:p>
                      <a:r>
                        <a:rPr lang="en-US" sz="1400" dirty="0">
                          <a:latin typeface="Arial" pitchFamily="34" charset="0"/>
                          <a:cs typeface="Arial" pitchFamily="34" charset="0"/>
                        </a:rPr>
                        <a:t>45</a:t>
                      </a:r>
                    </a:p>
                  </a:txBody>
                  <a:tcPr/>
                </a:tc>
                <a:extLst>
                  <a:ext uri="{0D108BD9-81ED-4DB2-BD59-A6C34878D82A}">
                    <a16:rowId xmlns:a16="http://schemas.microsoft.com/office/drawing/2014/main" val="10004"/>
                  </a:ext>
                </a:extLst>
              </a:tr>
              <a:tr h="0">
                <a:tc>
                  <a:txBody>
                    <a:bodyPr/>
                    <a:lstStyle/>
                    <a:p>
                      <a:r>
                        <a:rPr lang="en-US" sz="1400" u="none" strike="noStrike" kern="1200" baseline="0" dirty="0">
                          <a:latin typeface="Arial" pitchFamily="34" charset="0"/>
                          <a:cs typeface="Arial" pitchFamily="34" charset="0"/>
                        </a:rPr>
                        <a:t>2004</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4</a:t>
                      </a:r>
                    </a:p>
                  </a:txBody>
                  <a:tcPr/>
                </a:tc>
                <a:tc>
                  <a:txBody>
                    <a:bodyPr/>
                    <a:lstStyle/>
                    <a:p>
                      <a:r>
                        <a:rPr lang="en-US" sz="1400" dirty="0">
                          <a:latin typeface="Arial" pitchFamily="34" charset="0"/>
                          <a:cs typeface="Arial" pitchFamily="34" charset="0"/>
                        </a:rPr>
                        <a:t>10</a:t>
                      </a:r>
                    </a:p>
                  </a:txBody>
                  <a:tcPr/>
                </a:tc>
                <a:tc>
                  <a:txBody>
                    <a:bodyPr/>
                    <a:lstStyle/>
                    <a:p>
                      <a:r>
                        <a:rPr lang="en-US" sz="1400" dirty="0">
                          <a:latin typeface="Arial" pitchFamily="34" charset="0"/>
                          <a:cs typeface="Arial" pitchFamily="34" charset="0"/>
                        </a:rPr>
                        <a:t>41</a:t>
                      </a:r>
                    </a:p>
                  </a:txBody>
                  <a:tcPr/>
                </a:tc>
                <a:tc>
                  <a:txBody>
                    <a:bodyPr/>
                    <a:lstStyle/>
                    <a:p>
                      <a:r>
                        <a:rPr lang="en-US" sz="1400" dirty="0">
                          <a:latin typeface="Arial" pitchFamily="34" charset="0"/>
                          <a:cs typeface="Arial" pitchFamily="34" charset="0"/>
                        </a:rPr>
                        <a:t>27</a:t>
                      </a:r>
                    </a:p>
                  </a:txBody>
                  <a:tcPr/>
                </a:tc>
                <a:extLst>
                  <a:ext uri="{0D108BD9-81ED-4DB2-BD59-A6C34878D82A}">
                    <a16:rowId xmlns:a16="http://schemas.microsoft.com/office/drawing/2014/main" val="10005"/>
                  </a:ext>
                </a:extLst>
              </a:tr>
              <a:tr h="0">
                <a:tc>
                  <a:txBody>
                    <a:bodyPr/>
                    <a:lstStyle/>
                    <a:p>
                      <a:r>
                        <a:rPr lang="en-US" sz="1400" u="none" strike="noStrike" kern="1200" baseline="0" dirty="0">
                          <a:latin typeface="Arial" pitchFamily="34" charset="0"/>
                          <a:cs typeface="Arial" pitchFamily="34" charset="0"/>
                        </a:rPr>
                        <a:t>2008</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5</a:t>
                      </a:r>
                    </a:p>
                  </a:txBody>
                  <a:tcPr/>
                </a:tc>
                <a:tc>
                  <a:txBody>
                    <a:bodyPr/>
                    <a:lstStyle/>
                    <a:p>
                      <a:r>
                        <a:rPr lang="en-US" sz="1400" dirty="0">
                          <a:latin typeface="Arial" pitchFamily="34" charset="0"/>
                          <a:cs typeface="Arial" pitchFamily="34" charset="0"/>
                        </a:rPr>
                        <a:t>10</a:t>
                      </a:r>
                    </a:p>
                  </a:txBody>
                  <a:tcPr/>
                </a:tc>
                <a:tc>
                  <a:txBody>
                    <a:bodyPr/>
                    <a:lstStyle/>
                    <a:p>
                      <a:r>
                        <a:rPr lang="en-US" sz="1400" dirty="0">
                          <a:latin typeface="Arial" pitchFamily="34" charset="0"/>
                          <a:cs typeface="Arial" pitchFamily="34" charset="0"/>
                        </a:rPr>
                        <a:t>25</a:t>
                      </a:r>
                    </a:p>
                  </a:txBody>
                  <a:tcPr/>
                </a:tc>
                <a:tc>
                  <a:txBody>
                    <a:bodyPr/>
                    <a:lstStyle/>
                    <a:p>
                      <a:r>
                        <a:rPr lang="en-US" sz="1400" dirty="0">
                          <a:latin typeface="Arial" pitchFamily="34" charset="0"/>
                          <a:cs typeface="Arial" pitchFamily="34" charset="0"/>
                        </a:rPr>
                        <a:t>19</a:t>
                      </a:r>
                    </a:p>
                  </a:txBody>
                  <a:tcPr/>
                </a:tc>
                <a:extLst>
                  <a:ext uri="{0D108BD9-81ED-4DB2-BD59-A6C34878D82A}">
                    <a16:rowId xmlns:a16="http://schemas.microsoft.com/office/drawing/2014/main" val="10006"/>
                  </a:ext>
                </a:extLst>
              </a:tr>
              <a:tr h="0">
                <a:tc>
                  <a:txBody>
                    <a:bodyPr/>
                    <a:lstStyle/>
                    <a:p>
                      <a:r>
                        <a:rPr lang="en-US" sz="1400" u="none" strike="noStrike" kern="1200" baseline="0" dirty="0">
                          <a:latin typeface="Arial" pitchFamily="34" charset="0"/>
                          <a:cs typeface="Arial" pitchFamily="34" charset="0"/>
                        </a:rPr>
                        <a:t>2012</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3</a:t>
                      </a:r>
                    </a:p>
                  </a:txBody>
                  <a:tcPr/>
                </a:tc>
                <a:tc>
                  <a:txBody>
                    <a:bodyPr/>
                    <a:lstStyle/>
                    <a:p>
                      <a:r>
                        <a:rPr lang="en-US" sz="1400" dirty="0">
                          <a:latin typeface="Arial" pitchFamily="34" charset="0"/>
                          <a:cs typeface="Arial" pitchFamily="34" charset="0"/>
                        </a:rPr>
                        <a:t>7</a:t>
                      </a:r>
                    </a:p>
                  </a:txBody>
                  <a:tcPr/>
                </a:tc>
                <a:tc>
                  <a:txBody>
                    <a:bodyPr/>
                    <a:lstStyle/>
                    <a:p>
                      <a:r>
                        <a:rPr lang="en-US" sz="1400" dirty="0">
                          <a:latin typeface="Arial" pitchFamily="34" charset="0"/>
                          <a:cs typeface="Arial" pitchFamily="34" charset="0"/>
                        </a:rPr>
                        <a:t>24</a:t>
                      </a:r>
                    </a:p>
                  </a:txBody>
                  <a:tcPr/>
                </a:tc>
                <a:tc>
                  <a:txBody>
                    <a:bodyPr/>
                    <a:lstStyle/>
                    <a:p>
                      <a:r>
                        <a:rPr lang="en-US" sz="1400" dirty="0">
                          <a:latin typeface="Arial" pitchFamily="34" charset="0"/>
                          <a:cs typeface="Arial" pitchFamily="34" charset="0"/>
                        </a:rPr>
                        <a:t>18</a:t>
                      </a:r>
                    </a:p>
                  </a:txBody>
                  <a:tcPr/>
                </a:tc>
                <a:extLst>
                  <a:ext uri="{0D108BD9-81ED-4DB2-BD59-A6C34878D82A}">
                    <a16:rowId xmlns:a16="http://schemas.microsoft.com/office/drawing/2014/main" val="10007"/>
                  </a:ext>
                </a:extLst>
              </a:tr>
              <a:tr h="0">
                <a:tc>
                  <a:txBody>
                    <a:bodyPr/>
                    <a:lstStyle/>
                    <a:p>
                      <a:r>
                        <a:rPr lang="en-US" sz="1400" u="none" strike="noStrike" kern="1200" baseline="0" dirty="0">
                          <a:latin typeface="Arial" pitchFamily="34" charset="0"/>
                          <a:cs typeface="Arial" pitchFamily="34" charset="0"/>
                        </a:rPr>
                        <a:t>2015</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4</a:t>
                      </a:r>
                    </a:p>
                  </a:txBody>
                  <a:tcPr/>
                </a:tc>
                <a:tc>
                  <a:txBody>
                    <a:bodyPr/>
                    <a:lstStyle/>
                    <a:p>
                      <a:r>
                        <a:rPr lang="en-US" sz="1400" dirty="0">
                          <a:latin typeface="Arial" pitchFamily="34" charset="0"/>
                          <a:cs typeface="Arial" pitchFamily="34" charset="0"/>
                        </a:rPr>
                        <a:t>4</a:t>
                      </a:r>
                    </a:p>
                  </a:txBody>
                  <a:tcPr/>
                </a:tc>
                <a:tc>
                  <a:txBody>
                    <a:bodyPr/>
                    <a:lstStyle/>
                    <a:p>
                      <a:r>
                        <a:rPr lang="en-US" sz="1400" dirty="0">
                          <a:latin typeface="Arial" pitchFamily="34" charset="0"/>
                          <a:cs typeface="Arial" pitchFamily="34" charset="0"/>
                        </a:rPr>
                        <a:t>12</a:t>
                      </a:r>
                    </a:p>
                  </a:txBody>
                  <a:tcPr/>
                </a:tc>
                <a:tc>
                  <a:txBody>
                    <a:bodyPr/>
                    <a:lstStyle/>
                    <a:p>
                      <a:r>
                        <a:rPr lang="en-US" sz="1400" dirty="0">
                          <a:latin typeface="Arial" pitchFamily="34" charset="0"/>
                          <a:cs typeface="Arial" pitchFamily="34" charset="0"/>
                        </a:rPr>
                        <a:t>10</a:t>
                      </a:r>
                    </a:p>
                  </a:txBody>
                  <a:tcPr/>
                </a:tc>
                <a:extLst>
                  <a:ext uri="{0D108BD9-81ED-4DB2-BD59-A6C34878D82A}">
                    <a16:rowId xmlns:a16="http://schemas.microsoft.com/office/drawing/2014/main" val="10008"/>
                  </a:ext>
                </a:extLst>
              </a:tr>
              <a:tr h="0">
                <a:tc>
                  <a:txBody>
                    <a:bodyPr/>
                    <a:lstStyle/>
                    <a:p>
                      <a:r>
                        <a:rPr lang="en-US" sz="1400" u="none" strike="noStrike" kern="1200" baseline="0" dirty="0">
                          <a:latin typeface="Arial" pitchFamily="34" charset="0"/>
                          <a:cs typeface="Arial" pitchFamily="34" charset="0"/>
                        </a:rPr>
                        <a:t>2016</a:t>
                      </a:r>
                      <a:endParaRPr lang="en-US" sz="1400" dirty="0">
                        <a:latin typeface="Arial" pitchFamily="34" charset="0"/>
                        <a:cs typeface="Arial" pitchFamily="34" charset="0"/>
                      </a:endParaRPr>
                    </a:p>
                  </a:txBody>
                  <a:tcPr/>
                </a:tc>
                <a:tc>
                  <a:txBody>
                    <a:bodyPr/>
                    <a:lstStyle/>
                    <a:p>
                      <a:r>
                        <a:rPr lang="en-US" sz="1400" dirty="0">
                          <a:latin typeface="Arial" pitchFamily="34" charset="0"/>
                          <a:cs typeface="Arial" pitchFamily="34" charset="0"/>
                        </a:rPr>
                        <a:t>3</a:t>
                      </a:r>
                    </a:p>
                  </a:txBody>
                  <a:tcPr/>
                </a:tc>
                <a:tc>
                  <a:txBody>
                    <a:bodyPr/>
                    <a:lstStyle/>
                    <a:p>
                      <a:r>
                        <a:rPr lang="en-US" sz="1400" dirty="0">
                          <a:latin typeface="Arial" pitchFamily="34" charset="0"/>
                          <a:cs typeface="Arial" pitchFamily="34" charset="0"/>
                        </a:rPr>
                        <a:t>5</a:t>
                      </a:r>
                    </a:p>
                  </a:txBody>
                  <a:tcPr/>
                </a:tc>
                <a:tc>
                  <a:txBody>
                    <a:bodyPr/>
                    <a:lstStyle/>
                    <a:p>
                      <a:r>
                        <a:rPr lang="en-US" sz="1400" dirty="0">
                          <a:latin typeface="Arial" pitchFamily="34" charset="0"/>
                          <a:cs typeface="Arial" pitchFamily="34" charset="0"/>
                        </a:rPr>
                        <a:t>12</a:t>
                      </a:r>
                    </a:p>
                  </a:txBody>
                  <a:tcPr/>
                </a:tc>
                <a:tc>
                  <a:txBody>
                    <a:bodyPr/>
                    <a:lstStyle/>
                    <a:p>
                      <a:r>
                        <a:rPr lang="en-US" sz="1400" dirty="0">
                          <a:latin typeface="Arial" pitchFamily="34" charset="0"/>
                          <a:cs typeface="Arial" pitchFamily="34" charset="0"/>
                        </a:rPr>
                        <a:t>10</a:t>
                      </a:r>
                    </a:p>
                  </a:txBody>
                  <a:tcPr/>
                </a:tc>
                <a:extLst>
                  <a:ext uri="{0D108BD9-81ED-4DB2-BD59-A6C34878D82A}">
                    <a16:rowId xmlns:a16="http://schemas.microsoft.com/office/drawing/2014/main" val="10009"/>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Threats Facing College Students</a:t>
            </a:r>
          </a:p>
        </p:txBody>
      </p:sp>
      <p:sp>
        <p:nvSpPr>
          <p:cNvPr id="39938" name="Content Placeholder 4"/>
          <p:cNvSpPr>
            <a:spLocks noGrp="1" noRot="1"/>
          </p:cNvSpPr>
          <p:nvPr>
            <p:ph idx="1"/>
          </p:nvPr>
        </p:nvSpPr>
        <p:spPr/>
        <p:txBody>
          <a:bodyPr/>
          <a:lstStyle/>
          <a:p>
            <a:pPr eaLnBrk="1" hangingPunct="1">
              <a:buSzTx/>
            </a:pPr>
            <a:r>
              <a:rPr dirty="0"/>
              <a:t>Undergraduates are 18–24 years old—the most volatile period for offenders and victims</a:t>
            </a:r>
          </a:p>
          <a:p>
            <a:pPr eaLnBrk="1" hangingPunct="1">
              <a:buSzTx/>
            </a:pPr>
            <a:r>
              <a:rPr dirty="0"/>
              <a:t>Students are safer than their nonstudent counterparts</a:t>
            </a:r>
          </a:p>
          <a:p>
            <a:pPr eaLnBrk="1" hangingPunct="1">
              <a:buSzTx/>
            </a:pPr>
            <a:r>
              <a:rPr dirty="0"/>
              <a:t>Crime Awareness and Campus Security Act of 1990</a:t>
            </a:r>
          </a:p>
          <a:p>
            <a:pPr eaLnBrk="1" hangingPunct="1">
              <a:buSzTx/>
            </a:pPr>
            <a:r>
              <a:rPr dirty="0"/>
              <a:t>Higher Education Act of 1992</a:t>
            </a:r>
          </a:p>
          <a:p>
            <a:pPr eaLnBrk="1" hangingPunct="1">
              <a:buSzTx/>
            </a:pPr>
            <a:r>
              <a:rPr dirty="0" err="1"/>
              <a:t>Clery</a:t>
            </a:r>
            <a:r>
              <a:rPr dirty="0"/>
              <a:t> Act of 1998</a:t>
            </a:r>
          </a:p>
          <a:p>
            <a:pPr eaLnBrk="1" hangingPunct="1">
              <a:buSzTx/>
            </a:pPr>
            <a:r>
              <a:rPr dirty="0"/>
              <a:t>Murders are very rare</a:t>
            </a:r>
          </a:p>
          <a:p>
            <a:pPr lvl="1" eaLnBrk="1" hangingPunct="1"/>
            <a:r>
              <a:rPr dirty="0"/>
              <a:t>Data inflated by mass shootings</a:t>
            </a:r>
          </a:p>
          <a:p>
            <a:pPr lvl="1" eaLnBrk="1" hangingPunct="1"/>
            <a:r>
              <a:rPr dirty="0"/>
              <a:t>Box 11.1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3"/>
          <p:cNvSpPr>
            <a:spLocks noGrp="1" noRot="1" noChangeArrowheads="1"/>
          </p:cNvSpPr>
          <p:nvPr>
            <p:ph type="title"/>
          </p:nvPr>
        </p:nvSpPr>
        <p:spPr/>
        <p:txBody>
          <a:bodyPr>
            <a:noAutofit/>
          </a:bodyPr>
          <a:lstStyle/>
          <a:p>
            <a:pPr eaLnBrk="1" hangingPunct="1"/>
            <a:r>
              <a:rPr lang="en-US" sz="3200" dirty="0">
                <a:ea typeface="MS PGothic" pitchFamily="34" charset="-128"/>
              </a:rPr>
              <a:t>Table 11.2 Crimes Committed on College Campuses, United States, 2001–2015</a:t>
            </a:r>
          </a:p>
        </p:txBody>
      </p:sp>
      <p:graphicFrame>
        <p:nvGraphicFramePr>
          <p:cNvPr id="13" name="Table Placeholder 12"/>
          <p:cNvGraphicFramePr>
            <a:graphicFrameLocks noGrp="1"/>
          </p:cNvGraphicFramePr>
          <p:nvPr>
            <p:ph type="tbl" sz="quarter" idx="12"/>
            <p:extLst>
              <p:ext uri="{D42A27DB-BD31-4B8C-83A1-F6EECF244321}">
                <p14:modId xmlns:p14="http://schemas.microsoft.com/office/powerpoint/2010/main" val="3218352223"/>
              </p:ext>
            </p:extLst>
          </p:nvPr>
        </p:nvGraphicFramePr>
        <p:xfrm>
          <a:off x="314087" y="2019872"/>
          <a:ext cx="8515826" cy="3200400"/>
        </p:xfrm>
        <a:graphic>
          <a:graphicData uri="http://schemas.openxmlformats.org/drawingml/2006/table">
            <a:tbl>
              <a:tblPr firstRow="1" bandRow="1">
                <a:tableStyleId>{5940675A-B579-460E-94D1-54222C63F5DA}</a:tableStyleId>
              </a:tblPr>
              <a:tblGrid>
                <a:gridCol w="1200626">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gridCol w="914400">
                  <a:extLst>
                    <a:ext uri="{9D8B030D-6E8A-4147-A177-3AD203B41FA5}">
                      <a16:colId xmlns:a16="http://schemas.microsoft.com/office/drawing/2014/main" val="20008"/>
                    </a:ext>
                  </a:extLst>
                </a:gridCol>
              </a:tblGrid>
              <a:tr h="990600">
                <a:tc>
                  <a:txBody>
                    <a:bodyPr/>
                    <a:lstStyle/>
                    <a:p>
                      <a:r>
                        <a:rPr lang="en-US" sz="1200" b="1" u="none" strike="noStrike" kern="1200" baseline="0" dirty="0">
                          <a:latin typeface="Arial" pitchFamily="34" charset="0"/>
                          <a:cs typeface="Arial" pitchFamily="34" charset="0"/>
                        </a:rPr>
                        <a:t>Type of Crime</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2001</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2003</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2005</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2007</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2009</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2011</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2013</a:t>
                      </a:r>
                      <a:endParaRPr lang="en-US" sz="1200" b="1" dirty="0">
                        <a:latin typeface="Arial" pitchFamily="34" charset="0"/>
                        <a:cs typeface="Arial" pitchFamily="34" charset="0"/>
                      </a:endParaRPr>
                    </a:p>
                  </a:txBody>
                  <a:tcPr/>
                </a:tc>
                <a:tc>
                  <a:txBody>
                    <a:bodyPr/>
                    <a:lstStyle/>
                    <a:p>
                      <a:r>
                        <a:rPr lang="en-US" sz="1200" b="1" u="none" strike="noStrike" kern="1200" baseline="0" dirty="0">
                          <a:latin typeface="Arial" pitchFamily="34" charset="0"/>
                          <a:cs typeface="Arial" pitchFamily="34" charset="0"/>
                        </a:rPr>
                        <a:t>Number of Incidents per Year: 2015</a:t>
                      </a:r>
                      <a:endParaRPr lang="en-US" sz="1200" b="1" dirty="0">
                        <a:latin typeface="Arial" pitchFamily="34" charset="0"/>
                        <a:cs typeface="Arial" pitchFamily="34" charset="0"/>
                      </a:endParaRPr>
                    </a:p>
                  </a:txBody>
                  <a:tcPr/>
                </a:tc>
                <a:extLst>
                  <a:ext uri="{0D108BD9-81ED-4DB2-BD59-A6C34878D82A}">
                    <a16:rowId xmlns:a16="http://schemas.microsoft.com/office/drawing/2014/main" val="10000"/>
                  </a:ext>
                </a:extLst>
              </a:tr>
              <a:tr h="0">
                <a:tc>
                  <a:txBody>
                    <a:bodyPr/>
                    <a:lstStyle/>
                    <a:p>
                      <a:r>
                        <a:rPr lang="en-US" sz="1200" u="none" strike="noStrike" kern="1200" baseline="0" dirty="0">
                          <a:latin typeface="Arial" pitchFamily="34" charset="0"/>
                          <a:cs typeface="Arial" pitchFamily="34" charset="0"/>
                        </a:rPr>
                        <a:t>Murders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17</a:t>
                      </a:r>
                      <a:endParaRPr lang="en-US" sz="1200" dirty="0">
                        <a:latin typeface="Arial" pitchFamily="34" charset="0"/>
                        <a:cs typeface="Arial" pitchFamily="34" charset="0"/>
                      </a:endParaRPr>
                    </a:p>
                  </a:txBody>
                  <a:tcPr/>
                </a:tc>
                <a:tc>
                  <a:txBody>
                    <a:bodyPr/>
                    <a:lstStyle/>
                    <a:p>
                      <a:pPr algn="r"/>
                      <a:r>
                        <a:rPr lang="en-US" sz="1200" dirty="0">
                          <a:latin typeface="Arial" pitchFamily="34" charset="0"/>
                          <a:cs typeface="Arial" pitchFamily="34" charset="0"/>
                        </a:rPr>
                        <a:t>9</a:t>
                      </a:r>
                    </a:p>
                  </a:txBody>
                  <a:tcPr/>
                </a:tc>
                <a:tc>
                  <a:txBody>
                    <a:bodyPr/>
                    <a:lstStyle/>
                    <a:p>
                      <a:pPr algn="r"/>
                      <a:r>
                        <a:rPr lang="en-US" sz="1200" u="none" strike="noStrike" kern="1200" baseline="0" dirty="0">
                          <a:latin typeface="Arial" pitchFamily="34" charset="0"/>
                          <a:cs typeface="Arial" pitchFamily="34" charset="0"/>
                        </a:rPr>
                        <a:t>11</a:t>
                      </a:r>
                      <a:endParaRPr lang="en-US" sz="1200" dirty="0">
                        <a:latin typeface="Arial" pitchFamily="34" charset="0"/>
                        <a:cs typeface="Arial" pitchFamily="34" charset="0"/>
                      </a:endParaRPr>
                    </a:p>
                  </a:txBody>
                  <a:tcPr/>
                </a:tc>
                <a:tc>
                  <a:txBody>
                    <a:bodyPr/>
                    <a:lstStyle/>
                    <a:p>
                      <a:pPr algn="r"/>
                      <a:r>
                        <a:rPr lang="en-US" sz="1200" dirty="0">
                          <a:latin typeface="Arial" pitchFamily="34" charset="0"/>
                          <a:cs typeface="Arial" pitchFamily="34" charset="0"/>
                        </a:rPr>
                        <a:t>44</a:t>
                      </a:r>
                    </a:p>
                  </a:txBody>
                  <a:tcPr/>
                </a:tc>
                <a:tc>
                  <a:txBody>
                    <a:bodyPr/>
                    <a:lstStyle/>
                    <a:p>
                      <a:pPr algn="r"/>
                      <a:r>
                        <a:rPr lang="en-US" sz="1200" dirty="0">
                          <a:latin typeface="Arial" pitchFamily="34" charset="0"/>
                          <a:cs typeface="Arial" pitchFamily="34" charset="0"/>
                        </a:rPr>
                        <a:t>16</a:t>
                      </a:r>
                    </a:p>
                  </a:txBody>
                  <a:tcPr/>
                </a:tc>
                <a:tc>
                  <a:txBody>
                    <a:bodyPr/>
                    <a:lstStyle/>
                    <a:p>
                      <a:pPr algn="r"/>
                      <a:r>
                        <a:rPr lang="en-US" sz="1200" dirty="0">
                          <a:latin typeface="Arial" pitchFamily="34" charset="0"/>
                          <a:cs typeface="Arial" pitchFamily="34" charset="0"/>
                        </a:rPr>
                        <a:t>16</a:t>
                      </a:r>
                    </a:p>
                  </a:txBody>
                  <a:tcPr/>
                </a:tc>
                <a:tc>
                  <a:txBody>
                    <a:bodyPr/>
                    <a:lstStyle/>
                    <a:p>
                      <a:pPr algn="r"/>
                      <a:r>
                        <a:rPr lang="en-US" sz="1200" dirty="0">
                          <a:latin typeface="Arial" pitchFamily="34" charset="0"/>
                          <a:cs typeface="Arial" pitchFamily="34" charset="0"/>
                        </a:rPr>
                        <a:t>23</a:t>
                      </a:r>
                    </a:p>
                  </a:txBody>
                  <a:tcPr/>
                </a:tc>
                <a:tc>
                  <a:txBody>
                    <a:bodyPr/>
                    <a:lstStyle/>
                    <a:p>
                      <a:pPr algn="r"/>
                      <a:r>
                        <a:rPr lang="en-US" sz="1200" dirty="0">
                          <a:latin typeface="Arial" pitchFamily="34" charset="0"/>
                          <a:cs typeface="Arial" pitchFamily="34" charset="0"/>
                        </a:rPr>
                        <a:t>28</a:t>
                      </a:r>
                    </a:p>
                  </a:txBody>
                  <a:tcPr/>
                </a:tc>
                <a:extLst>
                  <a:ext uri="{0D108BD9-81ED-4DB2-BD59-A6C34878D82A}">
                    <a16:rowId xmlns:a16="http://schemas.microsoft.com/office/drawing/2014/main" val="10001"/>
                  </a:ext>
                </a:extLst>
              </a:tr>
              <a:tr h="152400">
                <a:tc>
                  <a:txBody>
                    <a:bodyPr/>
                    <a:lstStyle/>
                    <a:p>
                      <a:r>
                        <a:rPr lang="en-US" sz="1200" u="none" strike="noStrike" kern="1200" baseline="0" dirty="0">
                          <a:latin typeface="Arial" pitchFamily="34" charset="0"/>
                          <a:cs typeface="Arial" pitchFamily="34" charset="0"/>
                        </a:rPr>
                        <a:t>Forcible sex offenses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2,200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2,600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2,670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2,700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2,540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3,440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4,980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7,970</a:t>
                      </a:r>
                      <a:endParaRPr lang="en-US" sz="1200" dirty="0">
                        <a:latin typeface="Arial" pitchFamily="34" charset="0"/>
                        <a:cs typeface="Arial" pitchFamily="34" charset="0"/>
                      </a:endParaRPr>
                    </a:p>
                  </a:txBody>
                  <a:tcPr/>
                </a:tc>
                <a:extLst>
                  <a:ext uri="{0D108BD9-81ED-4DB2-BD59-A6C34878D82A}">
                    <a16:rowId xmlns:a16="http://schemas.microsoft.com/office/drawing/2014/main" val="10002"/>
                  </a:ext>
                </a:extLst>
              </a:tr>
              <a:tr h="124460">
                <a:tc>
                  <a:txBody>
                    <a:bodyPr/>
                    <a:lstStyle/>
                    <a:p>
                      <a:r>
                        <a:rPr lang="en-US" sz="1200" u="none" strike="noStrike" kern="1200" baseline="0" dirty="0">
                          <a:latin typeface="Arial" pitchFamily="34" charset="0"/>
                          <a:cs typeface="Arial" pitchFamily="34" charset="0"/>
                        </a:rPr>
                        <a:t>Robberies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1,660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1,630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1,550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1,560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1,410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1,650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1,320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1,050</a:t>
                      </a:r>
                      <a:endParaRPr lang="en-US" sz="1200" dirty="0">
                        <a:latin typeface="Arial" pitchFamily="34" charset="0"/>
                        <a:cs typeface="Arial" pitchFamily="34" charset="0"/>
                      </a:endParaRPr>
                    </a:p>
                  </a:txBody>
                  <a:tcPr/>
                </a:tc>
                <a:extLst>
                  <a:ext uri="{0D108BD9-81ED-4DB2-BD59-A6C34878D82A}">
                    <a16:rowId xmlns:a16="http://schemas.microsoft.com/office/drawing/2014/main" val="10003"/>
                  </a:ext>
                </a:extLst>
              </a:tr>
              <a:tr h="0">
                <a:tc>
                  <a:txBody>
                    <a:bodyPr/>
                    <a:lstStyle/>
                    <a:p>
                      <a:r>
                        <a:rPr lang="en-US" sz="1200" u="none" strike="noStrike" kern="1200" baseline="0" dirty="0">
                          <a:latin typeface="Arial" pitchFamily="34" charset="0"/>
                          <a:cs typeface="Arial" pitchFamily="34" charset="0"/>
                        </a:rPr>
                        <a:t>Aggravated assaults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2,950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2,830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2,660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2,600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2,330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2,500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2,040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2,250</a:t>
                      </a:r>
                      <a:endParaRPr lang="en-US" sz="1200" dirty="0">
                        <a:latin typeface="Arial" pitchFamily="34" charset="0"/>
                        <a:cs typeface="Arial" pitchFamily="34" charset="0"/>
                      </a:endParaRPr>
                    </a:p>
                  </a:txBody>
                  <a:tcPr/>
                </a:tc>
                <a:extLst>
                  <a:ext uri="{0D108BD9-81ED-4DB2-BD59-A6C34878D82A}">
                    <a16:rowId xmlns:a16="http://schemas.microsoft.com/office/drawing/2014/main" val="10004"/>
                  </a:ext>
                </a:extLst>
              </a:tr>
              <a:tr h="139700">
                <a:tc>
                  <a:txBody>
                    <a:bodyPr/>
                    <a:lstStyle/>
                    <a:p>
                      <a:r>
                        <a:rPr lang="en-US" sz="1200" u="none" strike="noStrike" kern="1200" baseline="0" dirty="0">
                          <a:latin typeface="Arial" pitchFamily="34" charset="0"/>
                          <a:cs typeface="Arial" pitchFamily="34" charset="0"/>
                        </a:rPr>
                        <a:t>Burglaries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26,900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28,640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29,260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29,490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23,080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20,230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15,230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12,300</a:t>
                      </a:r>
                      <a:endParaRPr lang="en-US" sz="1200" dirty="0">
                        <a:latin typeface="Arial" pitchFamily="34" charset="0"/>
                        <a:cs typeface="Arial" pitchFamily="34" charset="0"/>
                      </a:endParaRPr>
                    </a:p>
                  </a:txBody>
                  <a:tcPr/>
                </a:tc>
                <a:extLst>
                  <a:ext uri="{0D108BD9-81ED-4DB2-BD59-A6C34878D82A}">
                    <a16:rowId xmlns:a16="http://schemas.microsoft.com/office/drawing/2014/main" val="10005"/>
                  </a:ext>
                </a:extLst>
              </a:tr>
              <a:tr h="0">
                <a:tc>
                  <a:txBody>
                    <a:bodyPr/>
                    <a:lstStyle/>
                    <a:p>
                      <a:r>
                        <a:rPr lang="en-US" sz="1200" u="none" strike="noStrike" kern="1200" baseline="0" dirty="0">
                          <a:latin typeface="Arial" pitchFamily="34" charset="0"/>
                          <a:cs typeface="Arial" pitchFamily="34" charset="0"/>
                        </a:rPr>
                        <a:t>Motor vehicle thefts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6,220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6,290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5,530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4,620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3,980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3,620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2,970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3,250</a:t>
                      </a:r>
                      <a:endParaRPr lang="en-US" sz="1200" dirty="0">
                        <a:latin typeface="Arial" pitchFamily="34" charset="0"/>
                        <a:cs typeface="Arial" pitchFamily="34" charset="0"/>
                      </a:endParaRP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228600" y="26988"/>
            <a:ext cx="8382000" cy="1039812"/>
          </a:xfrm>
        </p:spPr>
        <p:txBody>
          <a:bodyPr/>
          <a:lstStyle/>
          <a:p>
            <a:pPr eaLnBrk="1" hangingPunct="1"/>
            <a:r>
              <a:rPr lang="en-US" sz="3200">
                <a:ea typeface="MS PGothic" pitchFamily="34" charset="-128"/>
              </a:rPr>
              <a:t>The Controversy of Hazing on Campus</a:t>
            </a:r>
          </a:p>
        </p:txBody>
      </p:sp>
      <p:sp>
        <p:nvSpPr>
          <p:cNvPr id="44034" name="Content Placeholder 2"/>
          <p:cNvSpPr>
            <a:spLocks noGrp="1"/>
          </p:cNvSpPr>
          <p:nvPr>
            <p:ph idx="1"/>
          </p:nvPr>
        </p:nvSpPr>
        <p:spPr/>
        <p:txBody>
          <a:bodyPr/>
          <a:lstStyle/>
          <a:p>
            <a:pPr eaLnBrk="1" hangingPunct="1">
              <a:buSzTx/>
            </a:pPr>
            <a:r>
              <a:rPr dirty="0"/>
              <a:t>Expression of organized, institutionalized bullying</a:t>
            </a:r>
          </a:p>
          <a:p>
            <a:pPr eaLnBrk="1" hangingPunct="1">
              <a:buSzTx/>
            </a:pPr>
            <a:r>
              <a:rPr dirty="0"/>
              <a:t>Officially outlawed but often tolerated as an integral part of campus culture</a:t>
            </a:r>
          </a:p>
          <a:p>
            <a:pPr eaLnBrk="1" hangingPunct="1">
              <a:buSzTx/>
            </a:pPr>
            <a:r>
              <a:rPr dirty="0"/>
              <a:t>50 percent of college students involved in campus activities report having been hazed</a:t>
            </a:r>
          </a:p>
          <a:p>
            <a:pPr lvl="1" eaLnBrk="1" hangingPunct="1"/>
            <a:r>
              <a:rPr dirty="0"/>
              <a:t>5 percent reported it</a:t>
            </a:r>
          </a:p>
          <a:p>
            <a:pPr eaLnBrk="1" hangingPunct="1">
              <a:buSzTx/>
            </a:pPr>
            <a:r>
              <a:rPr dirty="0"/>
              <a:t>Universities adopt a zero-tolerance approach to break the cycle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Casualties of workplace violence</a:t>
            </a:r>
          </a:p>
        </p:txBody>
      </p:sp>
    </p:spTree>
    <p:extLst>
      <p:ext uri="{BB962C8B-B14F-4D97-AF65-F5344CB8AC3E}">
        <p14:creationId xmlns:p14="http://schemas.microsoft.com/office/powerpoint/2010/main" val="1600462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3"/>
          <p:cNvSpPr>
            <a:spLocks noGrp="1" noRot="1" noChangeArrowheads="1"/>
          </p:cNvSpPr>
          <p:nvPr>
            <p:ph type="title"/>
          </p:nvPr>
        </p:nvSpPr>
        <p:spPr>
          <a:xfrm>
            <a:off x="228600" y="26988"/>
            <a:ext cx="8458200" cy="1039812"/>
          </a:xfrm>
        </p:spPr>
        <p:txBody>
          <a:bodyPr>
            <a:normAutofit fontScale="90000"/>
          </a:bodyPr>
          <a:lstStyle/>
          <a:p>
            <a:pPr eaLnBrk="1" hangingPunct="1">
              <a:defRPr/>
            </a:pPr>
            <a:r>
              <a:rPr lang="en-US" altLang="en-US" dirty="0">
                <a:ea typeface="MS PGothic" panose="020B0600070205080204" pitchFamily="34" charset="-128"/>
              </a:rPr>
              <a:t>Workplace Violence Was Rediscovered in 1989</a:t>
            </a:r>
          </a:p>
        </p:txBody>
      </p:sp>
      <p:sp>
        <p:nvSpPr>
          <p:cNvPr id="47106" name="Content Placeholder 4"/>
          <p:cNvSpPr>
            <a:spLocks noGrp="1" noRot="1"/>
          </p:cNvSpPr>
          <p:nvPr>
            <p:ph idx="1"/>
          </p:nvPr>
        </p:nvSpPr>
        <p:spPr/>
        <p:txBody>
          <a:bodyPr/>
          <a:lstStyle/>
          <a:p>
            <a:pPr eaLnBrk="1" hangingPunct="1">
              <a:buSzTx/>
            </a:pPr>
            <a:r>
              <a:rPr dirty="0"/>
              <a:t>Mass shootings in 1980s and 1990s brought about the term </a:t>
            </a:r>
            <a:r>
              <a:rPr altLang="en-US" dirty="0"/>
              <a:t>“</a:t>
            </a:r>
            <a:r>
              <a:rPr dirty="0"/>
              <a:t>going postal</a:t>
            </a:r>
            <a:r>
              <a:rPr altLang="en-US" dirty="0"/>
              <a:t>”</a:t>
            </a:r>
            <a:endParaRPr dirty="0"/>
          </a:p>
          <a:p>
            <a:pPr eaLnBrk="1" hangingPunct="1">
              <a:buSzTx/>
            </a:pPr>
            <a:r>
              <a:rPr dirty="0"/>
              <a:t>Targets include employees, customers, clients, visitors</a:t>
            </a:r>
          </a:p>
          <a:p>
            <a:pPr eaLnBrk="1" hangingPunct="1">
              <a:buSzTx/>
            </a:pPr>
            <a:r>
              <a:rPr dirty="0"/>
              <a:t>67 percent of workplace murders stemmed from robberies</a:t>
            </a:r>
          </a:p>
          <a:p>
            <a:pPr lvl="1" eaLnBrk="1" hangingPunct="1"/>
            <a:r>
              <a:rPr dirty="0"/>
              <a:t>13 percent were due to violent coworkers</a:t>
            </a:r>
          </a:p>
          <a:p>
            <a:pPr eaLnBrk="1" hangingPunct="1">
              <a:buSzTx/>
            </a:pPr>
            <a:r>
              <a:rPr dirty="0"/>
              <a:t>Rate of violence declined in the 1990s, as did other violent crimes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3"/>
          <p:cNvSpPr>
            <a:spLocks noGrp="1" noRot="1" noChangeArrowheads="1"/>
          </p:cNvSpPr>
          <p:nvPr>
            <p:ph type="title"/>
          </p:nvPr>
        </p:nvSpPr>
        <p:spPr/>
        <p:txBody>
          <a:bodyPr/>
          <a:lstStyle/>
          <a:p>
            <a:pPr eaLnBrk="1" hangingPunct="1"/>
            <a:r>
              <a:rPr lang="en-US" sz="2900">
                <a:ea typeface="MS PGothic" pitchFamily="34" charset="-128"/>
              </a:rPr>
              <a:t>Figure 11.2 Trends in Work-Related Murders, United States, 1992–2016</a:t>
            </a:r>
          </a:p>
        </p:txBody>
      </p:sp>
      <p:pic>
        <p:nvPicPr>
          <p:cNvPr id="9" name="Picture 3" descr="A graph shows trends in work-related murders, United States from the year 1992 to 2016. The horizontal axis represents year ranging from 1992 to 2016, in increments of 1 year. The vertical axis represents number of murders ranging from 0 to 1200, in increments of 40. The number of murders per year is listed as follows: 1992 - 1040; 1993 - 1080; 1994 - 1080; 1995 - 1040; 1996 - 920; 1997 - 860; 1998 - 720; 1999 - 640; 2000 - 680; 2001 - 640; 2002 - 600; 2003 - 640; 2004 - 560; 2005 - 562; 2006 - 530; 2007 - 638; 2008 - 519; 2009 - 525; 2010 - 519; 2011 - 480; 2012 - 480; 2013 - 400; 2014 - 402; 2015 - 404; 2016 - 519. The data given in the graph are approximate."/>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623888" y="1676400"/>
            <a:ext cx="7896225" cy="44100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3"/>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Differential Risks of Being Wounded or Murdered While on the Job </a:t>
            </a:r>
            <a:r>
              <a:rPr lang="en-US" altLang="en-US" sz="2200" dirty="0">
                <a:ea typeface="MS PGothic" panose="020B0600070205080204" pitchFamily="34" charset="-128"/>
              </a:rPr>
              <a:t>(1 of 2)</a:t>
            </a:r>
          </a:p>
        </p:txBody>
      </p:sp>
      <p:sp>
        <p:nvSpPr>
          <p:cNvPr id="34818" name="Content Placeholder 4"/>
          <p:cNvSpPr>
            <a:spLocks noGrp="1" noRot="1" noChangeArrowheads="1"/>
          </p:cNvSpPr>
          <p:nvPr>
            <p:ph idx="1"/>
          </p:nvPr>
        </p:nvSpPr>
        <p:spPr/>
        <p:txBody>
          <a:bodyPr/>
          <a:lstStyle/>
          <a:p>
            <a:pPr eaLnBrk="1" hangingPunct="1">
              <a:buSzTx/>
              <a:defRPr/>
            </a:pPr>
            <a:r>
              <a:rPr altLang="en-US" dirty="0"/>
              <a:t>Risk factors include</a:t>
            </a:r>
          </a:p>
          <a:p>
            <a:pPr lvl="1" eaLnBrk="1" hangingPunct="1">
              <a:defRPr/>
            </a:pPr>
            <a:r>
              <a:rPr altLang="en-US" dirty="0"/>
              <a:t>Handling cash</a:t>
            </a:r>
          </a:p>
          <a:p>
            <a:pPr lvl="1" eaLnBrk="1" hangingPunct="1">
              <a:defRPr/>
            </a:pPr>
            <a:r>
              <a:rPr altLang="en-US" dirty="0"/>
              <a:t>Interacting with volatile or unstable people</a:t>
            </a:r>
          </a:p>
          <a:p>
            <a:pPr lvl="1" eaLnBrk="1" hangingPunct="1">
              <a:defRPr/>
            </a:pPr>
            <a:r>
              <a:rPr altLang="en-US" dirty="0"/>
              <a:t>Working where alcohol is served</a:t>
            </a:r>
          </a:p>
          <a:p>
            <a:pPr lvl="1" eaLnBrk="1" hangingPunct="1">
              <a:defRPr/>
            </a:pPr>
            <a:r>
              <a:rPr altLang="en-US" dirty="0"/>
              <a:t>Performing tasks alone or in isolated areas</a:t>
            </a:r>
          </a:p>
          <a:p>
            <a:pPr lvl="1" eaLnBrk="1" hangingPunct="1">
              <a:defRPr/>
            </a:pPr>
            <a:r>
              <a:rPr altLang="en-US" dirty="0"/>
              <a:t>Working late at night</a:t>
            </a:r>
          </a:p>
          <a:p>
            <a:pPr eaLnBrk="1" hangingPunct="1">
              <a:buSzTx/>
              <a:defRPr/>
            </a:pPr>
            <a:r>
              <a:rPr altLang="en-US" dirty="0"/>
              <a:t>Law enforcement officers and mental health workers suffer highest risks</a:t>
            </a:r>
          </a:p>
          <a:p>
            <a:pPr eaLnBrk="1" hangingPunct="1">
              <a:buSzTx/>
              <a:defRPr/>
            </a:pPr>
            <a:r>
              <a:rPr altLang="en-US" dirty="0"/>
              <a:t>Employed drivers suffered most workplace homicides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3"/>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Differential Risks of Being Wounded or Murdered While on the Job </a:t>
            </a:r>
            <a:r>
              <a:rPr lang="en-US" altLang="en-US" sz="2200" dirty="0">
                <a:ea typeface="MS PGothic" panose="020B0600070205080204" pitchFamily="34" charset="-128"/>
              </a:rPr>
              <a:t>(2 of 2)</a:t>
            </a:r>
          </a:p>
        </p:txBody>
      </p:sp>
      <p:sp>
        <p:nvSpPr>
          <p:cNvPr id="53250" name="Content Placeholder 4"/>
          <p:cNvSpPr>
            <a:spLocks noGrp="1" noRot="1"/>
          </p:cNvSpPr>
          <p:nvPr>
            <p:ph idx="1"/>
          </p:nvPr>
        </p:nvSpPr>
        <p:spPr/>
        <p:txBody>
          <a:bodyPr/>
          <a:lstStyle/>
          <a:p>
            <a:pPr eaLnBrk="1" hangingPunct="1">
              <a:buSzTx/>
            </a:pPr>
            <a:r>
              <a:t>Four different threat assessment strategies</a:t>
            </a:r>
          </a:p>
          <a:p>
            <a:pPr lvl="1" eaLnBrk="1" hangingPunct="1"/>
            <a:r>
              <a:t>Reduce odds that intruder can come into workplace</a:t>
            </a:r>
          </a:p>
          <a:p>
            <a:pPr lvl="1" eaLnBrk="1" hangingPunct="1"/>
            <a:r>
              <a:t>Prevent outside disputes from coming into workplace</a:t>
            </a:r>
          </a:p>
          <a:p>
            <a:pPr lvl="1" eaLnBrk="1" hangingPunct="1"/>
            <a:r>
              <a:t>Protect employees who deal with irate customers, unruly students, disturbed patients and inmates</a:t>
            </a:r>
          </a:p>
          <a:p>
            <a:pPr lvl="1" eaLnBrk="1" hangingPunct="1"/>
            <a:r>
              <a:t>Safeguard employees from disgruntled current or former employees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Targets of hate crimes</a:t>
            </a:r>
          </a:p>
        </p:txBody>
      </p:sp>
    </p:spTree>
    <p:extLst>
      <p:ext uri="{BB962C8B-B14F-4D97-AF65-F5344CB8AC3E}">
        <p14:creationId xmlns:p14="http://schemas.microsoft.com/office/powerpoint/2010/main" val="716343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Rediscovering a Very Old Problem</a:t>
            </a:r>
          </a:p>
        </p:txBody>
      </p:sp>
      <p:sp>
        <p:nvSpPr>
          <p:cNvPr id="57346" name="Content Placeholder 4"/>
          <p:cNvSpPr>
            <a:spLocks noGrp="1" noRot="1"/>
          </p:cNvSpPr>
          <p:nvPr>
            <p:ph idx="1"/>
          </p:nvPr>
        </p:nvSpPr>
        <p:spPr/>
        <p:txBody>
          <a:bodyPr/>
          <a:lstStyle/>
          <a:p>
            <a:pPr eaLnBrk="1" hangingPunct="1">
              <a:buSzTx/>
            </a:pPr>
            <a:r>
              <a:rPr b="1" dirty="0"/>
              <a:t>Hate crimes </a:t>
            </a:r>
            <a:r>
              <a:rPr dirty="0"/>
              <a:t>or </a:t>
            </a:r>
            <a:r>
              <a:rPr b="1" dirty="0"/>
              <a:t>bias crimes </a:t>
            </a:r>
            <a:r>
              <a:rPr dirty="0"/>
              <a:t>have an impact that goes far beyond the injuries inflicted</a:t>
            </a:r>
          </a:p>
          <a:p>
            <a:pPr eaLnBrk="1" hangingPunct="1">
              <a:buSzTx/>
            </a:pPr>
            <a:r>
              <a:rPr dirty="0"/>
              <a:t>Hate Crime Statistic Act of 1990 generated data</a:t>
            </a:r>
          </a:p>
          <a:p>
            <a:pPr lvl="1" eaLnBrk="1" hangingPunct="1"/>
            <a:r>
              <a:rPr dirty="0"/>
              <a:t>Delegated responsibility to the FBI</a:t>
            </a:r>
          </a:p>
          <a:p>
            <a:pPr lvl="1" eaLnBrk="1" hangingPunct="1"/>
            <a:r>
              <a:rPr b="1" dirty="0"/>
              <a:t>Bias incidents </a:t>
            </a:r>
            <a:r>
              <a:rPr dirty="0"/>
              <a:t>are not counted</a:t>
            </a:r>
          </a:p>
          <a:p>
            <a:pPr lvl="1" eaLnBrk="1" hangingPunct="1"/>
            <a:r>
              <a:rPr dirty="0"/>
              <a:t>Amended to expand the list of targeted groups</a:t>
            </a:r>
          </a:p>
          <a:p>
            <a:pPr eaLnBrk="1" hangingPunct="1">
              <a:buSzTx/>
            </a:pPr>
            <a:r>
              <a:rPr dirty="0"/>
              <a:t>When people side with an aggressor, intergroup relations are strained</a:t>
            </a:r>
          </a:p>
          <a:p>
            <a:pPr lvl="1" eaLnBrk="1" hangingPunct="1"/>
            <a:r>
              <a:rPr dirty="0"/>
              <a:t>Police must move quickly to deter further problems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How Many Outbursts of Hatred?</a:t>
            </a:r>
          </a:p>
        </p:txBody>
      </p:sp>
      <p:sp>
        <p:nvSpPr>
          <p:cNvPr id="59394" name="Content Placeholder 4"/>
          <p:cNvSpPr>
            <a:spLocks noGrp="1" noRot="1"/>
          </p:cNvSpPr>
          <p:nvPr>
            <p:ph idx="1"/>
          </p:nvPr>
        </p:nvSpPr>
        <p:spPr/>
        <p:txBody>
          <a:bodyPr/>
          <a:lstStyle/>
          <a:p>
            <a:pPr eaLnBrk="1" hangingPunct="1">
              <a:buSzTx/>
            </a:pPr>
            <a:r>
              <a:rPr dirty="0"/>
              <a:t>Victims are part of negatively stereotyped out-groups</a:t>
            </a:r>
          </a:p>
          <a:p>
            <a:pPr eaLnBrk="1" hangingPunct="1">
              <a:buSzTx/>
            </a:pPr>
            <a:r>
              <a:rPr dirty="0"/>
              <a:t>Hate crimes stand out</a:t>
            </a:r>
          </a:p>
          <a:p>
            <a:pPr lvl="1" eaLnBrk="1" hangingPunct="1"/>
            <a:r>
              <a:rPr dirty="0"/>
              <a:t>Excessively brutal</a:t>
            </a:r>
          </a:p>
          <a:p>
            <a:pPr lvl="1" eaLnBrk="1" hangingPunct="1"/>
            <a:r>
              <a:rPr dirty="0"/>
              <a:t>Target is singled out at random</a:t>
            </a:r>
          </a:p>
          <a:p>
            <a:pPr lvl="1" eaLnBrk="1" hangingPunct="1"/>
            <a:r>
              <a:rPr dirty="0"/>
              <a:t>Offenders lash out in a group</a:t>
            </a:r>
          </a:p>
          <a:p>
            <a:pPr eaLnBrk="1" hangingPunct="1">
              <a:buSzTx/>
            </a:pPr>
            <a:r>
              <a:rPr dirty="0"/>
              <a:t>Calculating differential risks is difficult</a:t>
            </a:r>
          </a:p>
          <a:p>
            <a:pPr lvl="1" eaLnBrk="1" hangingPunct="1"/>
            <a:r>
              <a:rPr dirty="0"/>
              <a:t>Crimes go unreported</a:t>
            </a:r>
          </a:p>
          <a:p>
            <a:pPr lvl="1" eaLnBrk="1" hangingPunct="1"/>
            <a:r>
              <a:rPr dirty="0"/>
              <a:t>Some police departments keep inadequate records</a:t>
            </a:r>
          </a:p>
          <a:p>
            <a:pPr lvl="1" eaLnBrk="1" hangingPunct="1"/>
            <a:r>
              <a:rPr dirty="0"/>
              <a:t>Some attacks are not recognized as inspired by bigotry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3"/>
          <p:cNvSpPr>
            <a:spLocks noGrp="1" noRot="1" noChangeArrowheads="1"/>
          </p:cNvSpPr>
          <p:nvPr>
            <p:ph type="title"/>
          </p:nvPr>
        </p:nvSpPr>
        <p:spPr>
          <a:xfrm>
            <a:off x="228600" y="26988"/>
            <a:ext cx="7772400" cy="1039812"/>
          </a:xfrm>
        </p:spPr>
        <p:txBody>
          <a:bodyPr/>
          <a:lstStyle/>
          <a:p>
            <a:pPr eaLnBrk="1" hangingPunct="1"/>
            <a:r>
              <a:rPr lang="en-US" sz="2900">
                <a:ea typeface="MS PGothic" pitchFamily="34" charset="-128"/>
              </a:rPr>
              <a:t>Patterns and Trends in Victim–Offender Relationships</a:t>
            </a:r>
          </a:p>
        </p:txBody>
      </p:sp>
      <p:sp>
        <p:nvSpPr>
          <p:cNvPr id="61442" name="Content Placeholder 4"/>
          <p:cNvSpPr>
            <a:spLocks noGrp="1" noRot="1"/>
          </p:cNvSpPr>
          <p:nvPr>
            <p:ph idx="1"/>
          </p:nvPr>
        </p:nvSpPr>
        <p:spPr>
          <a:xfrm>
            <a:off x="228600" y="1371600"/>
            <a:ext cx="8763000" cy="4602163"/>
          </a:xfrm>
        </p:spPr>
        <p:txBody>
          <a:bodyPr/>
          <a:lstStyle/>
          <a:p>
            <a:pPr eaLnBrk="1" hangingPunct="1">
              <a:buSzTx/>
            </a:pPr>
            <a:r>
              <a:rPr sz="2400" dirty="0"/>
              <a:t>In 2016, FBI data show</a:t>
            </a:r>
          </a:p>
          <a:p>
            <a:pPr lvl="1" eaLnBrk="1" hangingPunct="1"/>
            <a:r>
              <a:rPr sz="2200" dirty="0"/>
              <a:t>Nine murders due to hate</a:t>
            </a:r>
          </a:p>
          <a:p>
            <a:pPr lvl="1" eaLnBrk="1" hangingPunct="1"/>
            <a:r>
              <a:rPr sz="2200" dirty="0"/>
              <a:t>Of 4,425 people targeted by race, 50 percent were African American, 20 percent were white, 10 percent were Hispanic</a:t>
            </a:r>
          </a:p>
          <a:p>
            <a:pPr lvl="1" eaLnBrk="1" hangingPunct="1"/>
            <a:r>
              <a:rPr sz="2200" dirty="0"/>
              <a:t>Of 1,600 people targeted by religion, 55 percent were Jewish, 25 percent were Muslim</a:t>
            </a:r>
          </a:p>
          <a:p>
            <a:pPr lvl="1" eaLnBrk="1" hangingPunct="1"/>
            <a:r>
              <a:rPr sz="2200" dirty="0"/>
              <a:t>Of 1,250 people targeted due to sexual orientation, 60 percent were gay males</a:t>
            </a:r>
          </a:p>
          <a:p>
            <a:pPr eaLnBrk="1" hangingPunct="1">
              <a:buSzTx/>
            </a:pPr>
            <a:r>
              <a:rPr sz="2400" dirty="0"/>
              <a:t>NCVS data</a:t>
            </a:r>
          </a:p>
          <a:p>
            <a:pPr lvl="1" eaLnBrk="1" hangingPunct="1"/>
            <a:r>
              <a:rPr sz="2200" dirty="0"/>
              <a:t>250,000 hate crimes per year</a:t>
            </a:r>
          </a:p>
          <a:p>
            <a:pPr lvl="1" eaLnBrk="1" hangingPunct="1"/>
            <a:r>
              <a:rPr sz="2200" dirty="0"/>
              <a:t>Hispanics and low-income people suffer the most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Criminal Justice System Reforms</a:t>
            </a:r>
          </a:p>
        </p:txBody>
      </p:sp>
      <p:sp>
        <p:nvSpPr>
          <p:cNvPr id="63490" name="Content Placeholder 4"/>
          <p:cNvSpPr>
            <a:spLocks noGrp="1" noRot="1"/>
          </p:cNvSpPr>
          <p:nvPr>
            <p:ph idx="1"/>
          </p:nvPr>
        </p:nvSpPr>
        <p:spPr>
          <a:xfrm>
            <a:off x="228600" y="1371600"/>
            <a:ext cx="8763000" cy="4602163"/>
          </a:xfrm>
        </p:spPr>
        <p:txBody>
          <a:bodyPr/>
          <a:lstStyle/>
          <a:p>
            <a:pPr eaLnBrk="1" hangingPunct="1">
              <a:buSzTx/>
            </a:pPr>
            <a:r>
              <a:rPr dirty="0"/>
              <a:t>New laws penalize hate crimes more severely</a:t>
            </a:r>
          </a:p>
          <a:p>
            <a:pPr lvl="1" eaLnBrk="1" hangingPunct="1"/>
            <a:r>
              <a:rPr dirty="0"/>
              <a:t>46 states have adopted statutes</a:t>
            </a:r>
          </a:p>
          <a:p>
            <a:pPr lvl="1" eaLnBrk="1" hangingPunct="1"/>
            <a:r>
              <a:rPr dirty="0"/>
              <a:t>Most have civil provisions making lawsuits easier</a:t>
            </a:r>
          </a:p>
          <a:p>
            <a:pPr lvl="1" eaLnBrk="1" hangingPunct="1"/>
            <a:endParaRPr dirty="0"/>
          </a:p>
          <a:p>
            <a:pPr eaLnBrk="1" hangingPunct="1">
              <a:buSzTx/>
            </a:pPr>
            <a:r>
              <a:rPr dirty="0"/>
              <a:t>Police departments take special steps to investigate</a:t>
            </a:r>
          </a:p>
          <a:p>
            <a:pPr lvl="1" eaLnBrk="1" hangingPunct="1"/>
            <a:r>
              <a:rPr dirty="0"/>
              <a:t>Hate crime squads</a:t>
            </a:r>
          </a:p>
          <a:p>
            <a:pPr lvl="1" eaLnBrk="1" hangingPunct="1"/>
            <a:r>
              <a:rPr dirty="0"/>
              <a:t>Respond promptly, keep victim informed, provide aid</a:t>
            </a:r>
          </a:p>
          <a:p>
            <a:pPr lvl="1" eaLnBrk="1" hangingPunct="1"/>
            <a:endParaRPr dirty="0"/>
          </a:p>
          <a:p>
            <a:pPr eaLnBrk="1" hangingPunct="1">
              <a:buSzTx/>
            </a:pPr>
            <a:r>
              <a:rPr dirty="0"/>
              <a:t>District attorneys prosecute more vigorously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Violence between prisoners</a:t>
            </a:r>
          </a:p>
        </p:txBody>
      </p:sp>
    </p:spTree>
    <p:extLst>
      <p:ext uri="{BB962C8B-B14F-4D97-AF65-F5344CB8AC3E}">
        <p14:creationId xmlns:p14="http://schemas.microsoft.com/office/powerpoint/2010/main" val="1610622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Inmates Face Unique Problems</a:t>
            </a:r>
          </a:p>
        </p:txBody>
      </p:sp>
      <p:sp>
        <p:nvSpPr>
          <p:cNvPr id="67586" name="Content Placeholder 4"/>
          <p:cNvSpPr>
            <a:spLocks noGrp="1" noRot="1"/>
          </p:cNvSpPr>
          <p:nvPr>
            <p:ph idx="1"/>
          </p:nvPr>
        </p:nvSpPr>
        <p:spPr/>
        <p:txBody>
          <a:bodyPr/>
          <a:lstStyle/>
          <a:p>
            <a:pPr eaLnBrk="1" hangingPunct="1">
              <a:buSzTx/>
            </a:pPr>
            <a:r>
              <a:rPr dirty="0"/>
              <a:t>They cannot escape interactions with dangerous people</a:t>
            </a:r>
          </a:p>
          <a:p>
            <a:pPr eaLnBrk="1" hangingPunct="1">
              <a:buSzTx/>
            </a:pPr>
            <a:r>
              <a:rPr dirty="0"/>
              <a:t>They fear reporting—being branded a </a:t>
            </a:r>
            <a:r>
              <a:rPr altLang="en-US" dirty="0"/>
              <a:t>“</a:t>
            </a:r>
            <a:r>
              <a:rPr dirty="0"/>
              <a:t>snitch</a:t>
            </a:r>
            <a:r>
              <a:rPr altLang="en-US" dirty="0"/>
              <a:t>”</a:t>
            </a:r>
            <a:endParaRPr dirty="0"/>
          </a:p>
          <a:p>
            <a:pPr eaLnBrk="1" hangingPunct="1">
              <a:buSzTx/>
            </a:pPr>
            <a:r>
              <a:rPr dirty="0"/>
              <a:t>Attacks are often motivated by race or ethnicity</a:t>
            </a:r>
          </a:p>
          <a:p>
            <a:pPr eaLnBrk="1" hangingPunct="1">
              <a:buSzTx/>
            </a:pPr>
            <a:r>
              <a:rPr dirty="0"/>
              <a:t>Murders under the government</a:t>
            </a:r>
            <a:r>
              <a:rPr altLang="en-US" dirty="0"/>
              <a:t>’</a:t>
            </a:r>
            <a:r>
              <a:rPr dirty="0"/>
              <a:t>s control breach the social contract</a:t>
            </a:r>
          </a:p>
          <a:p>
            <a:pPr eaLnBrk="1" hangingPunct="1">
              <a:buSzTx/>
            </a:pPr>
            <a:r>
              <a:rPr dirty="0"/>
              <a:t>Without appropriate rehabilitation, recidivism can create another wave of victims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noRot="1" noChangeArrowheads="1"/>
          </p:cNvSpPr>
          <p:nvPr>
            <p:ph type="title"/>
          </p:nvPr>
        </p:nvSpPr>
        <p:spPr>
          <a:xfrm>
            <a:off x="228600" y="26988"/>
            <a:ext cx="8686800" cy="1039812"/>
          </a:xfrm>
        </p:spPr>
        <p:txBody>
          <a:bodyPr rtlCol="0">
            <a:normAutofit fontScale="90000"/>
          </a:bodyPr>
          <a:lstStyle/>
          <a:p>
            <a:pPr eaLnBrk="1" fontAlgn="auto" hangingPunct="1">
              <a:spcAft>
                <a:spcPts val="0"/>
              </a:spcAft>
              <a:defRPr/>
            </a:pPr>
            <a:r>
              <a:rPr lang="en-US" altLang="en-US" dirty="0"/>
              <a:t>Discovering Differential Risks of Getting Slain Behind Bars </a:t>
            </a:r>
            <a:r>
              <a:rPr lang="en-US" altLang="en-US" sz="2200" dirty="0"/>
              <a:t>(1 of 2)</a:t>
            </a:r>
          </a:p>
        </p:txBody>
      </p:sp>
      <p:sp>
        <p:nvSpPr>
          <p:cNvPr id="69634" name="Content Placeholder 4"/>
          <p:cNvSpPr>
            <a:spLocks noGrp="1" noRot="1"/>
          </p:cNvSpPr>
          <p:nvPr>
            <p:ph idx="1"/>
          </p:nvPr>
        </p:nvSpPr>
        <p:spPr/>
        <p:txBody>
          <a:bodyPr/>
          <a:lstStyle/>
          <a:p>
            <a:pPr eaLnBrk="1" hangingPunct="1">
              <a:buSzTx/>
            </a:pPr>
            <a:r>
              <a:t>Deaths in Custody Reporting Act of 2000</a:t>
            </a:r>
          </a:p>
          <a:p>
            <a:pPr lvl="1" eaLnBrk="1" hangingPunct="1"/>
            <a:r>
              <a:t>Jail data: 325 homicides, 2000–2014</a:t>
            </a:r>
          </a:p>
          <a:p>
            <a:pPr lvl="1" eaLnBrk="1" hangingPunct="1"/>
            <a:r>
              <a:t>Prison data: 845 homicides, 2001–2014</a:t>
            </a:r>
          </a:p>
          <a:p>
            <a:pPr eaLnBrk="1" hangingPunct="1">
              <a:buSzTx/>
            </a:pPr>
            <a:r>
              <a:t>Most dangerous prison systems are in New Mexico, Maine, and California. Safest are in Minnesota, North Dakota, New Hampshire, and Vermont</a:t>
            </a:r>
          </a:p>
          <a:p>
            <a:pPr eaLnBrk="1" hangingPunct="1">
              <a:buSzTx/>
            </a:pPr>
            <a:r>
              <a:t>Jail data: Highest risks are faced by men over 55, convicted of misdemeanors (race rates similar)</a:t>
            </a:r>
          </a:p>
          <a:p>
            <a:pPr eaLnBrk="1" hangingPunct="1">
              <a:buSzTx/>
            </a:pPr>
            <a:r>
              <a:t>Prison data: Same, but whites slayed the most, followed by Latinos, African Americans, and Asians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noRot="1" noChangeArrowheads="1"/>
          </p:cNvSpPr>
          <p:nvPr>
            <p:ph type="title"/>
          </p:nvPr>
        </p:nvSpPr>
        <p:spPr>
          <a:xfrm>
            <a:off x="228600" y="26988"/>
            <a:ext cx="8686800" cy="1039812"/>
          </a:xfrm>
        </p:spPr>
        <p:txBody>
          <a:bodyPr rtlCol="0">
            <a:normAutofit fontScale="90000"/>
          </a:bodyPr>
          <a:lstStyle/>
          <a:p>
            <a:pPr eaLnBrk="1" fontAlgn="auto" hangingPunct="1">
              <a:spcAft>
                <a:spcPts val="0"/>
              </a:spcAft>
              <a:defRPr/>
            </a:pPr>
            <a:r>
              <a:rPr lang="en-US" altLang="en-US" dirty="0"/>
              <a:t>Discovering Differential Risks of Getting Slain Behind Bars </a:t>
            </a:r>
            <a:r>
              <a:rPr lang="en-US" altLang="en-US" sz="2200" dirty="0"/>
              <a:t>(2 of 2)</a:t>
            </a:r>
          </a:p>
        </p:txBody>
      </p:sp>
      <p:sp>
        <p:nvSpPr>
          <p:cNvPr id="71682" name="Content Placeholder 4"/>
          <p:cNvSpPr>
            <a:spLocks noGrp="1" noRot="1"/>
          </p:cNvSpPr>
          <p:nvPr>
            <p:ph idx="1"/>
          </p:nvPr>
        </p:nvSpPr>
        <p:spPr>
          <a:xfrm>
            <a:off x="228600" y="1371600"/>
            <a:ext cx="8763000" cy="4754563"/>
          </a:xfrm>
        </p:spPr>
        <p:txBody>
          <a:bodyPr/>
          <a:lstStyle/>
          <a:p>
            <a:pPr eaLnBrk="1" hangingPunct="1">
              <a:buSzTx/>
            </a:pPr>
            <a:r>
              <a:t>Murder rates should be zero </a:t>
            </a:r>
          </a:p>
          <a:p>
            <a:pPr lvl="1" eaLnBrk="1" hangingPunct="1"/>
            <a:r>
              <a:t>Government is responsible for prisoners</a:t>
            </a:r>
            <a:r>
              <a:rPr altLang="en-US"/>
              <a:t>’</a:t>
            </a:r>
            <a:r>
              <a:t> well-being</a:t>
            </a:r>
          </a:p>
          <a:p>
            <a:pPr eaLnBrk="1" hangingPunct="1">
              <a:buSzTx/>
            </a:pPr>
            <a:r>
              <a:t>Best predictors of being assaulted or stabbed</a:t>
            </a:r>
          </a:p>
          <a:p>
            <a:pPr lvl="1" eaLnBrk="1" hangingPunct="1"/>
            <a:r>
              <a:t>Having been placed in segregation as punishment</a:t>
            </a:r>
          </a:p>
          <a:p>
            <a:pPr lvl="1" eaLnBrk="1" hangingPunct="1"/>
            <a:r>
              <a:t>Having been convicted of sex offenses</a:t>
            </a:r>
          </a:p>
          <a:p>
            <a:pPr lvl="1" eaLnBrk="1" hangingPunct="1"/>
            <a:r>
              <a:t>Suffering from mental illness</a:t>
            </a:r>
          </a:p>
          <a:p>
            <a:pPr lvl="1" eaLnBrk="1" hangingPunct="1"/>
            <a:r>
              <a:t>Instigating others</a:t>
            </a:r>
            <a:r>
              <a:rPr altLang="en-US"/>
              <a:t>’</a:t>
            </a:r>
            <a:r>
              <a:t> misconduct</a:t>
            </a:r>
          </a:p>
          <a:p>
            <a:pPr lvl="1" eaLnBrk="1" hangingPunct="1"/>
            <a:r>
              <a:t>Holding inmates in low regard</a:t>
            </a:r>
          </a:p>
          <a:p>
            <a:pPr lvl="1" eaLnBrk="1" hangingPunct="1"/>
            <a:r>
              <a:t>Turning to drugs as a coping mechanism</a:t>
            </a:r>
          </a:p>
          <a:p>
            <a:pPr eaLnBrk="1" hangingPunct="1">
              <a:buSzTx/>
            </a:pPr>
            <a:r>
              <a:t>System must identify vulnerable inmates to deter violence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Think about the below…..</a:t>
            </a:r>
          </a:p>
        </p:txBody>
      </p:sp>
      <p:sp>
        <p:nvSpPr>
          <p:cNvPr id="73730" name="Content Placeholder 2"/>
          <p:cNvSpPr>
            <a:spLocks noGrp="1"/>
          </p:cNvSpPr>
          <p:nvPr>
            <p:ph idx="1"/>
          </p:nvPr>
        </p:nvSpPr>
        <p:spPr/>
        <p:txBody>
          <a:bodyPr/>
          <a:lstStyle/>
          <a:p>
            <a:pPr eaLnBrk="1" hangingPunct="1">
              <a:buSzTx/>
            </a:pPr>
            <a:r>
              <a:t>In September of 2018, a Florida prisoner killed his cellmate and made a necklace of his body parts. Why didn</a:t>
            </a:r>
            <a:r>
              <a:rPr altLang="en-US"/>
              <a:t>’</a:t>
            </a:r>
            <a:r>
              <a:t>t the story make bigger news? What systemic problems does this suggest in the specific Florida prison that housed these inmates?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Law enforcement officers injured and slain in the line of duty</a:t>
            </a:r>
          </a:p>
        </p:txBody>
      </p:sp>
    </p:spTree>
    <p:extLst>
      <p:ext uri="{BB962C8B-B14F-4D97-AF65-F5344CB8AC3E}">
        <p14:creationId xmlns:p14="http://schemas.microsoft.com/office/powerpoint/2010/main" val="186834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Officers Face Special Challenges</a:t>
            </a:r>
          </a:p>
        </p:txBody>
      </p:sp>
      <p:sp>
        <p:nvSpPr>
          <p:cNvPr id="76802" name="Content Placeholder 4"/>
          <p:cNvSpPr>
            <a:spLocks noGrp="1" noRot="1"/>
          </p:cNvSpPr>
          <p:nvPr>
            <p:ph idx="1"/>
          </p:nvPr>
        </p:nvSpPr>
        <p:spPr/>
        <p:txBody>
          <a:bodyPr/>
          <a:lstStyle/>
          <a:p>
            <a:pPr eaLnBrk="1" hangingPunct="1">
              <a:buSzTx/>
            </a:pPr>
            <a:r>
              <a:rPr dirty="0"/>
              <a:t>They interact with criminals on a daily basis</a:t>
            </a:r>
          </a:p>
          <a:p>
            <a:pPr eaLnBrk="1" hangingPunct="1">
              <a:buSzTx/>
            </a:pPr>
            <a:endParaRPr dirty="0"/>
          </a:p>
          <a:p>
            <a:pPr eaLnBrk="1" hangingPunct="1">
              <a:buSzTx/>
            </a:pPr>
            <a:r>
              <a:rPr dirty="0"/>
              <a:t>They run toward danger</a:t>
            </a:r>
          </a:p>
          <a:p>
            <a:pPr eaLnBrk="1" hangingPunct="1">
              <a:buSzTx/>
            </a:pPr>
            <a:endParaRPr dirty="0"/>
          </a:p>
          <a:p>
            <a:pPr eaLnBrk="1" hangingPunct="1">
              <a:buSzTx/>
            </a:pPr>
            <a:r>
              <a:rPr dirty="0"/>
              <a:t>Their uniforms make them targets of ambush</a:t>
            </a:r>
          </a:p>
          <a:p>
            <a:pPr eaLnBrk="1" hangingPunct="1">
              <a:buSzTx/>
            </a:pPr>
            <a:endParaRPr dirty="0"/>
          </a:p>
          <a:p>
            <a:pPr eaLnBrk="1" hangingPunct="1">
              <a:buSzTx/>
            </a:pPr>
            <a:r>
              <a:rPr dirty="0"/>
              <a:t>Killing a police officer is punishable by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3"/>
          <p:cNvSpPr>
            <a:spLocks noGrp="1"/>
          </p:cNvSpPr>
          <p:nvPr>
            <p:ph type="title"/>
          </p:nvPr>
        </p:nvSpPr>
        <p:spPr>
          <a:xfrm>
            <a:off x="117537" y="357626"/>
            <a:ext cx="8835902" cy="1004011"/>
          </a:xfrm>
        </p:spPr>
        <p:txBody>
          <a:bodyPr>
            <a:noAutofit/>
          </a:bodyPr>
          <a:lstStyle/>
          <a:p>
            <a:pPr eaLnBrk="1" hangingPunct="1"/>
            <a:r>
              <a:rPr lang="en-US" sz="2800" dirty="0"/>
              <a:t>Figure 11.3 Trends in the Murders of Law Enforcement Officers, United States, 1973–2017</a:t>
            </a:r>
          </a:p>
        </p:txBody>
      </p:sp>
      <p:pic>
        <p:nvPicPr>
          <p:cNvPr id="10" name="Picture 3" descr="A graph shows trends in the murders of law enforcement officers, United States, from the years 1973 to 2017. The horizontal axis represents year ranging from 1973 to 2017, in increments of 1 year. The vertical axis represents number slain in the line of duty ranging from 0 to 160, in increments of 20. The year with its number slain is listed as follows: 1973 - 134; 1974 - 132; 1975 - 129; 1976 - 115; 1977 - 94; 1978 - 94; 1979 - 104; 1980 - 103; 1981 - 90; 1982 - 90; 1983 - 80; 1984 - 73; 1985 - 78; 1986 - 65; 1987 - 73; 1988 - 61; 1989 - 65; 1990 - 65;1991 - 70; 1992 - 64; 1993 - 69; 1994 - 79; 1995 - 73; 1996 - 62; 1997 - 69; 1998 - 62; 1999 - 41; 2000 - 51; 2001 - 69; 2002 - 56; 2003 - 52; 2004 - 56; 2005 - 52; 2006 - 48; 2007 - 59; 2007- 59; 2008 - 41; 2009 - 49; 2010 - 56; 2011 - 73; 2012 - 47; 2013 - 27; 2014 - 52; 2015 - 42; 2016 - 65; 2017 - 42. The data given in the graph are approximate."/>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tretch>
            <a:fillRect/>
          </a:stretch>
        </p:blipFill>
        <p:spPr bwMode="auto">
          <a:xfrm>
            <a:off x="700088" y="1712921"/>
            <a:ext cx="7743825" cy="43910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3"/>
          <p:cNvSpPr>
            <a:spLocks noGrp="1" noRot="1" noChangeArrowheads="1"/>
          </p:cNvSpPr>
          <p:nvPr>
            <p:ph type="title"/>
          </p:nvPr>
        </p:nvSpPr>
        <p:spPr>
          <a:xfrm>
            <a:off x="114300" y="28575"/>
            <a:ext cx="8915400" cy="1039813"/>
          </a:xfrm>
        </p:spPr>
        <p:txBody>
          <a:bodyPr/>
          <a:lstStyle/>
          <a:p>
            <a:pPr eaLnBrk="1" hangingPunct="1"/>
            <a:r>
              <a:rPr lang="en-US" altLang="en-US" sz="3200">
                <a:ea typeface="MS PGothic" pitchFamily="34" charset="-128"/>
              </a:rPr>
              <a:t>Who, Where, When, and How? </a:t>
            </a:r>
            <a:r>
              <a:rPr lang="en-US" altLang="en-US" sz="2000">
                <a:ea typeface="MS PGothic" pitchFamily="34" charset="-128"/>
              </a:rPr>
              <a:t>(1 of 2)</a:t>
            </a:r>
          </a:p>
        </p:txBody>
      </p:sp>
      <p:sp>
        <p:nvSpPr>
          <p:cNvPr id="79874" name="Content Placeholder 4"/>
          <p:cNvSpPr>
            <a:spLocks noGrp="1" noRot="1"/>
          </p:cNvSpPr>
          <p:nvPr>
            <p:ph idx="1"/>
          </p:nvPr>
        </p:nvSpPr>
        <p:spPr/>
        <p:txBody>
          <a:bodyPr/>
          <a:lstStyle/>
          <a:p>
            <a:pPr eaLnBrk="1" hangingPunct="1">
              <a:buSzTx/>
            </a:pPr>
            <a:r>
              <a:t>Annual UCR analysis: Law Enforcement Officers Killed and Assaulted (LEOKA)</a:t>
            </a:r>
          </a:p>
          <a:p>
            <a:pPr eaLnBrk="1" hangingPunct="1">
              <a:buSzTx/>
            </a:pPr>
            <a:r>
              <a:t>From 2007 to 2016, 509 officers died</a:t>
            </a:r>
          </a:p>
          <a:p>
            <a:pPr lvl="1" eaLnBrk="1" hangingPunct="1"/>
            <a:r>
              <a:t>Making arrests, carrying out traffic stops, investigating suspicious people, responding to disturbances, responding to tactical situations</a:t>
            </a:r>
          </a:p>
          <a:p>
            <a:pPr lvl="1" eaLnBrk="1" hangingPunct="1"/>
            <a:r>
              <a:t>In cities with over 250,000 inhabitants</a:t>
            </a:r>
          </a:p>
          <a:p>
            <a:pPr lvl="1" eaLnBrk="1" hangingPunct="1"/>
            <a:r>
              <a:t>On Saturdays in December, July, and August</a:t>
            </a:r>
          </a:p>
          <a:p>
            <a:pPr lvl="1" eaLnBrk="1" hangingPunct="1"/>
            <a:r>
              <a:t>White males older than 30 with 12 years of policing experience and wearing body armor</a:t>
            </a:r>
          </a:p>
          <a:p>
            <a:pPr lvl="1" eaLnBrk="1" hangingPunct="1"/>
            <a:r>
              <a:t>By handguns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3"/>
          <p:cNvSpPr>
            <a:spLocks noGrp="1" noRot="1" noChangeArrowheads="1"/>
          </p:cNvSpPr>
          <p:nvPr>
            <p:ph type="title"/>
          </p:nvPr>
        </p:nvSpPr>
        <p:spPr>
          <a:xfrm>
            <a:off x="114300" y="28575"/>
            <a:ext cx="8915400" cy="1039813"/>
          </a:xfrm>
        </p:spPr>
        <p:txBody>
          <a:bodyPr/>
          <a:lstStyle/>
          <a:p>
            <a:pPr eaLnBrk="1" hangingPunct="1"/>
            <a:r>
              <a:rPr lang="en-US" altLang="en-US" sz="3200">
                <a:ea typeface="MS PGothic" pitchFamily="34" charset="-128"/>
              </a:rPr>
              <a:t>Who, Where, When, and How? </a:t>
            </a:r>
            <a:r>
              <a:rPr lang="en-US" altLang="en-US" sz="2000">
                <a:ea typeface="MS PGothic" pitchFamily="34" charset="-128"/>
              </a:rPr>
              <a:t>(2 of 2)</a:t>
            </a:r>
          </a:p>
        </p:txBody>
      </p:sp>
      <p:sp>
        <p:nvSpPr>
          <p:cNvPr id="81922" name="Content Placeholder 4"/>
          <p:cNvSpPr>
            <a:spLocks noGrp="1" noRot="1"/>
          </p:cNvSpPr>
          <p:nvPr>
            <p:ph idx="1"/>
          </p:nvPr>
        </p:nvSpPr>
        <p:spPr/>
        <p:txBody>
          <a:bodyPr/>
          <a:lstStyle/>
          <a:p>
            <a:pPr eaLnBrk="1" hangingPunct="1">
              <a:buSzTx/>
            </a:pPr>
            <a:r>
              <a:t>Cop killers: White males, 31 years old, criminal records</a:t>
            </a:r>
          </a:p>
          <a:p>
            <a:pPr eaLnBrk="1" hangingPunct="1">
              <a:buSzTx/>
            </a:pPr>
            <a:r>
              <a:t>Undercover officers face higher risks than uniformed</a:t>
            </a:r>
          </a:p>
          <a:p>
            <a:pPr eaLnBrk="1" hangingPunct="1">
              <a:buSzTx/>
            </a:pPr>
            <a:r>
              <a:t>More officers die by suicides than assaults</a:t>
            </a:r>
          </a:p>
          <a:p>
            <a:pPr eaLnBrk="1" hangingPunct="1">
              <a:buSzTx/>
            </a:pPr>
            <a:r>
              <a:t>Making the job safer</a:t>
            </a:r>
          </a:p>
          <a:p>
            <a:pPr lvl="1" eaLnBrk="1" hangingPunct="1"/>
            <a:r>
              <a:t>Bullet-resistant vests, better training, improved weaponry, stun guns, SWAT teams</a:t>
            </a:r>
          </a:p>
          <a:p>
            <a:pPr lvl="1" eaLnBrk="1" hangingPunct="1"/>
            <a:r>
              <a:t>DOJ initiatives</a:t>
            </a:r>
          </a:p>
          <a:p>
            <a:pPr lvl="2" eaLnBrk="1" hangingPunct="1"/>
            <a:r>
              <a:t>Officer Safety and Wellness Working Group</a:t>
            </a:r>
          </a:p>
          <a:p>
            <a:pPr lvl="2" eaLnBrk="1" hangingPunct="1"/>
            <a:r>
              <a:t>Preventing Violence Against Law Enforcement and Ensuring Officer Resilience and Survivability (VALOR)</a:t>
            </a:r>
          </a:p>
          <a:p>
            <a:pPr lvl="2" eaLnBrk="1" hangingPunct="1"/>
            <a:r>
              <a:t>Officer Safety Toolkit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Showing Solidarity</a:t>
            </a:r>
          </a:p>
        </p:txBody>
      </p:sp>
      <p:sp>
        <p:nvSpPr>
          <p:cNvPr id="83970" name="Content Placeholder 4"/>
          <p:cNvSpPr>
            <a:spLocks noGrp="1" noRot="1"/>
          </p:cNvSpPr>
          <p:nvPr>
            <p:ph idx="1"/>
          </p:nvPr>
        </p:nvSpPr>
        <p:spPr/>
        <p:txBody>
          <a:bodyPr/>
          <a:lstStyle/>
          <a:p>
            <a:pPr eaLnBrk="1" hangingPunct="1">
              <a:buSzTx/>
            </a:pPr>
            <a:r>
              <a:rPr dirty="0"/>
              <a:t>In 1984, national self-help group created</a:t>
            </a:r>
          </a:p>
          <a:p>
            <a:pPr lvl="1" eaLnBrk="1" hangingPunct="1"/>
            <a:r>
              <a:rPr dirty="0"/>
              <a:t>Offers aid, support, and advice</a:t>
            </a:r>
          </a:p>
          <a:p>
            <a:pPr lvl="1" eaLnBrk="1" hangingPunct="1"/>
            <a:r>
              <a:rPr dirty="0"/>
              <a:t>Monitors killers as they move through criminal justice system</a:t>
            </a:r>
          </a:p>
          <a:p>
            <a:pPr lvl="1" eaLnBrk="1" hangingPunct="1"/>
            <a:r>
              <a:rPr dirty="0"/>
              <a:t>Trains officers regarding dangerous situations</a:t>
            </a:r>
          </a:p>
          <a:p>
            <a:pPr lvl="1" eaLnBrk="1" hangingPunct="1"/>
            <a:endParaRPr dirty="0"/>
          </a:p>
          <a:p>
            <a:pPr eaLnBrk="1" hangingPunct="1">
              <a:buSzTx/>
            </a:pPr>
            <a:r>
              <a:rPr dirty="0"/>
              <a:t>Pursue justice for fallen fellow officers</a:t>
            </a:r>
          </a:p>
          <a:p>
            <a:pPr lvl="1" eaLnBrk="1" hangingPunct="1"/>
            <a:r>
              <a:rPr dirty="0"/>
              <a:t>99 percent clearance rate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ea typeface="MS PGothic" panose="020B0600070205080204" pitchFamily="34" charset="-128"/>
              </a:rPr>
              <a:t>Casualties of politically inspired violence and terrorism</a:t>
            </a:r>
          </a:p>
        </p:txBody>
      </p:sp>
    </p:spTree>
    <p:extLst>
      <p:ext uri="{BB962C8B-B14F-4D97-AF65-F5344CB8AC3E}">
        <p14:creationId xmlns:p14="http://schemas.microsoft.com/office/powerpoint/2010/main" val="3353469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3"/>
          <p:cNvSpPr>
            <a:spLocks noGrp="1" noRot="1"/>
          </p:cNvSpPr>
          <p:nvPr>
            <p:ph type="title"/>
          </p:nvPr>
        </p:nvSpPr>
        <p:spPr>
          <a:xfrm>
            <a:off x="228600" y="26988"/>
            <a:ext cx="7772400" cy="1039812"/>
          </a:xfrm>
        </p:spPr>
        <p:txBody>
          <a:bodyPr/>
          <a:lstStyle/>
          <a:p>
            <a:pPr eaLnBrk="1" hangingPunct="1"/>
            <a:r>
              <a:rPr lang="en-US" sz="3200">
                <a:ea typeface="MS PGothic" pitchFamily="34" charset="-128"/>
              </a:rPr>
              <a:t>Terrorism	</a:t>
            </a:r>
          </a:p>
        </p:txBody>
      </p:sp>
      <p:sp>
        <p:nvSpPr>
          <p:cNvPr id="89090" name="Content Placeholder 4"/>
          <p:cNvSpPr>
            <a:spLocks noGrp="1" noRot="1"/>
          </p:cNvSpPr>
          <p:nvPr>
            <p:ph idx="1"/>
          </p:nvPr>
        </p:nvSpPr>
        <p:spPr/>
        <p:txBody>
          <a:bodyPr/>
          <a:lstStyle/>
          <a:p>
            <a:pPr eaLnBrk="1" hangingPunct="1">
              <a:buSzTx/>
            </a:pPr>
            <a:r>
              <a:t>Attack targets to gain attention of third party</a:t>
            </a:r>
          </a:p>
          <a:p>
            <a:pPr eaLnBrk="1" hangingPunct="1">
              <a:buSzTx/>
            </a:pPr>
            <a:r>
              <a:t>Rely on stealth and deception</a:t>
            </a:r>
          </a:p>
          <a:p>
            <a:pPr eaLnBrk="1" hangingPunct="1">
              <a:buSzTx/>
            </a:pPr>
            <a:r>
              <a:t>Public is affected in several ways</a:t>
            </a:r>
          </a:p>
          <a:p>
            <a:pPr lvl="1" eaLnBrk="1" hangingPunct="1"/>
            <a:r>
              <a:t>Become cynical and pessimistic about the enemy or their own side</a:t>
            </a:r>
          </a:p>
          <a:p>
            <a:pPr lvl="1" eaLnBrk="1" hangingPunct="1"/>
            <a:r>
              <a:t>Suffer adverse consequences</a:t>
            </a:r>
          </a:p>
          <a:p>
            <a:pPr lvl="1" eaLnBrk="1" hangingPunct="1"/>
            <a:r>
              <a:t>Frightened about loss of civil liberties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3"/>
          <p:cNvSpPr>
            <a:spLocks noGrp="1" noRot="1" noChangeArrowheads="1"/>
          </p:cNvSpPr>
          <p:nvPr>
            <p:ph type="title"/>
          </p:nvPr>
        </p:nvSpPr>
        <p:spPr>
          <a:xfrm>
            <a:off x="228600" y="26988"/>
            <a:ext cx="8763000" cy="1039812"/>
          </a:xfrm>
        </p:spPr>
        <p:txBody>
          <a:bodyPr/>
          <a:lstStyle/>
          <a:p>
            <a:pPr eaLnBrk="1" hangingPunct="1"/>
            <a:r>
              <a:rPr lang="en-US" altLang="en-US" sz="3200" dirty="0">
                <a:ea typeface="MS PGothic" pitchFamily="34" charset="-128"/>
              </a:rPr>
              <a:t>Assessing the Threat of Terrorism </a:t>
            </a:r>
            <a:r>
              <a:rPr lang="en-US" altLang="en-US" sz="2000" dirty="0">
                <a:ea typeface="MS PGothic" pitchFamily="34" charset="-128"/>
              </a:rPr>
              <a:t>(1 of 2)</a:t>
            </a:r>
          </a:p>
        </p:txBody>
      </p:sp>
      <p:sp>
        <p:nvSpPr>
          <p:cNvPr id="91138" name="Content Placeholder 4"/>
          <p:cNvSpPr>
            <a:spLocks noGrp="1" noRot="1"/>
          </p:cNvSpPr>
          <p:nvPr>
            <p:ph idx="1"/>
          </p:nvPr>
        </p:nvSpPr>
        <p:spPr>
          <a:xfrm>
            <a:off x="228600" y="1066800"/>
            <a:ext cx="8763000" cy="5059363"/>
          </a:xfrm>
        </p:spPr>
        <p:txBody>
          <a:bodyPr/>
          <a:lstStyle/>
          <a:p>
            <a:pPr eaLnBrk="1" hangingPunct="1">
              <a:buSzTx/>
            </a:pPr>
            <a:r>
              <a:rPr dirty="0"/>
              <a:t>Confounding measurement issues</a:t>
            </a:r>
          </a:p>
          <a:p>
            <a:pPr lvl="1" eaLnBrk="1" hangingPunct="1"/>
            <a:r>
              <a:rPr dirty="0"/>
              <a:t>Groups do not always claim responsibility</a:t>
            </a:r>
          </a:p>
          <a:p>
            <a:pPr lvl="2" eaLnBrk="1" hangingPunct="1"/>
            <a:r>
              <a:rPr b="1" dirty="0"/>
              <a:t>Suspected terrorist attacks </a:t>
            </a:r>
            <a:r>
              <a:rPr dirty="0"/>
              <a:t>versus </a:t>
            </a:r>
            <a:r>
              <a:rPr b="1" dirty="0"/>
              <a:t>confirmed attacks</a:t>
            </a:r>
          </a:p>
          <a:p>
            <a:pPr lvl="2" eaLnBrk="1" hangingPunct="1"/>
            <a:r>
              <a:rPr b="1" dirty="0"/>
              <a:t>Domestic terrorism </a:t>
            </a:r>
            <a:r>
              <a:rPr dirty="0"/>
              <a:t>versus </a:t>
            </a:r>
            <a:r>
              <a:rPr b="1" dirty="0"/>
              <a:t>international terrorism</a:t>
            </a:r>
          </a:p>
          <a:p>
            <a:pPr lvl="1" eaLnBrk="1" hangingPunct="1"/>
            <a:r>
              <a:rPr dirty="0"/>
              <a:t>Establishing motivation is difficult</a:t>
            </a:r>
          </a:p>
          <a:p>
            <a:pPr marL="461963" marR="0" lvl="0" indent="-461963" algn="l" defTabSz="914400" rtl="0" eaLnBrk="1" fontAlgn="base" latinLnBrk="0" hangingPunct="1">
              <a:lnSpc>
                <a:spcPct val="100000"/>
              </a:lnSpc>
              <a:spcBef>
                <a:spcPct val="20000"/>
              </a:spcBef>
              <a:spcAft>
                <a:spcPct val="0"/>
              </a:spcAft>
              <a:buClr>
                <a:srgbClr val="213B74"/>
              </a:buClr>
              <a:buSzTx/>
              <a:buFont typeface="Arial" pitchFamily="34" charset="0"/>
              <a:buChar char="•"/>
              <a:tabLst/>
              <a:defRPr/>
            </a:pPr>
            <a:r>
              <a:rPr kumimoji="0" lang="en-US" sz="26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Worst domestic terrorist attack </a:t>
            </a:r>
          </a:p>
          <a:p>
            <a:pPr marL="914400" marR="0" lvl="1" indent="-457200" algn="l" defTabSz="914400" rtl="0" eaLnBrk="1" fontAlgn="base" latinLnBrk="0" hangingPunct="1">
              <a:lnSpc>
                <a:spcPct val="100000"/>
              </a:lnSpc>
              <a:spcBef>
                <a:spcPct val="20000"/>
              </a:spcBef>
              <a:spcAft>
                <a:spcPct val="0"/>
              </a:spcAft>
              <a:buClr>
                <a:srgbClr val="213B74"/>
              </a:buClr>
              <a:buSzTx/>
              <a:buFont typeface="Arial"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1995 Oklahoma City bombing</a:t>
            </a:r>
          </a:p>
          <a:p>
            <a:pPr marL="461963" marR="0" lvl="0" indent="-461963" algn="l" defTabSz="914400" rtl="0" eaLnBrk="1" fontAlgn="base" latinLnBrk="0" hangingPunct="1">
              <a:lnSpc>
                <a:spcPct val="100000"/>
              </a:lnSpc>
              <a:spcBef>
                <a:spcPct val="20000"/>
              </a:spcBef>
              <a:spcAft>
                <a:spcPct val="0"/>
              </a:spcAft>
              <a:buClr>
                <a:srgbClr val="213B74"/>
              </a:buClr>
              <a:buSzTx/>
              <a:buFont typeface="Arial" pitchFamily="34" charset="0"/>
              <a:buChar char="•"/>
              <a:tabLst/>
              <a:defRPr/>
            </a:pPr>
            <a:r>
              <a:rPr kumimoji="0" lang="en-US" sz="26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Worst terrorist suffering</a:t>
            </a:r>
          </a:p>
          <a:p>
            <a:pPr marL="914400" marR="0" lvl="1" indent="-457200" algn="l" defTabSz="914400" rtl="0" eaLnBrk="1" fontAlgn="base" latinLnBrk="0" hangingPunct="1">
              <a:lnSpc>
                <a:spcPct val="100000"/>
              </a:lnSpc>
              <a:spcBef>
                <a:spcPct val="20000"/>
              </a:spcBef>
              <a:spcAft>
                <a:spcPct val="0"/>
              </a:spcAft>
              <a:buClr>
                <a:srgbClr val="213B74"/>
              </a:buClr>
              <a:buSzTx/>
              <a:buFont typeface="Arial"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Sept 11, 2001—Al Qaeda killed 2,838 in World Trade Center Towers, 189 at Pentagon, and 44 in Pennsylvania plane crash, 12,000 people injured</a:t>
            </a:r>
          </a:p>
          <a:p>
            <a:pPr marL="0" indent="0" eaLnBrk="1" hangingPunct="1">
              <a:buNone/>
            </a:pP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3"/>
          <p:cNvSpPr>
            <a:spLocks noGrp="1" noRot="1" noChangeArrowheads="1"/>
          </p:cNvSpPr>
          <p:nvPr>
            <p:ph type="title"/>
          </p:nvPr>
        </p:nvSpPr>
        <p:spPr>
          <a:xfrm>
            <a:off x="228600" y="26988"/>
            <a:ext cx="8763000" cy="1039812"/>
          </a:xfrm>
        </p:spPr>
        <p:txBody>
          <a:bodyPr/>
          <a:lstStyle/>
          <a:p>
            <a:pPr eaLnBrk="1" hangingPunct="1"/>
            <a:r>
              <a:rPr lang="en-US" altLang="en-US" sz="3200" dirty="0">
                <a:ea typeface="MS PGothic" pitchFamily="34" charset="-128"/>
              </a:rPr>
              <a:t>Assessing the Threat of Terrorism </a:t>
            </a:r>
            <a:r>
              <a:rPr lang="en-US" altLang="en-US" sz="2000" dirty="0">
                <a:ea typeface="MS PGothic" pitchFamily="34" charset="-128"/>
              </a:rPr>
              <a:t>(2 of 2)</a:t>
            </a:r>
          </a:p>
        </p:txBody>
      </p:sp>
      <p:sp>
        <p:nvSpPr>
          <p:cNvPr id="95234" name="Content Placeholder 4"/>
          <p:cNvSpPr>
            <a:spLocks noGrp="1" noRot="1"/>
          </p:cNvSpPr>
          <p:nvPr>
            <p:ph idx="1"/>
          </p:nvPr>
        </p:nvSpPr>
        <p:spPr/>
        <p:txBody>
          <a:bodyPr/>
          <a:lstStyle/>
          <a:p>
            <a:pPr eaLnBrk="1" hangingPunct="1">
              <a:buSzTx/>
            </a:pPr>
            <a:r>
              <a:rPr dirty="0"/>
              <a:t>Since 9/11, two types of domestic terrorism emerged</a:t>
            </a:r>
          </a:p>
          <a:p>
            <a:pPr lvl="1" eaLnBrk="1" hangingPunct="1"/>
            <a:r>
              <a:rPr dirty="0"/>
              <a:t>Attacks by radical Islamic extremists within the United States</a:t>
            </a:r>
          </a:p>
          <a:p>
            <a:pPr lvl="1" eaLnBrk="1" hangingPunct="1"/>
            <a:r>
              <a:rPr dirty="0"/>
              <a:t>Attacks by homegrown violent extremists (HVEs)</a:t>
            </a:r>
          </a:p>
          <a:p>
            <a:pPr eaLnBrk="1" hangingPunct="1">
              <a:buSzTx/>
            </a:pPr>
            <a:r>
              <a:rPr dirty="0"/>
              <a:t>Most HVE attacks </a:t>
            </a:r>
          </a:p>
          <a:p>
            <a:pPr lvl="1" eaLnBrk="1" hangingPunct="1"/>
            <a:r>
              <a:rPr dirty="0"/>
              <a:t>Occur in the West and South </a:t>
            </a:r>
          </a:p>
          <a:p>
            <a:pPr lvl="1" eaLnBrk="1" hangingPunct="1"/>
            <a:r>
              <a:rPr dirty="0"/>
              <a:t>Involve white assailants killing nonwhite victims</a:t>
            </a:r>
          </a:p>
          <a:p>
            <a:pPr eaLnBrk="1" hangingPunct="1">
              <a:buSzTx/>
            </a:pPr>
            <a:r>
              <a:rPr dirty="0"/>
              <a:t>Islamic threats get more attention than HVEs</a:t>
            </a:r>
          </a:p>
          <a:p>
            <a:pPr lvl="1" eaLnBrk="1" hangingPunct="1"/>
            <a:r>
              <a:rPr dirty="0"/>
              <a:t>More HVE attacks</a:t>
            </a:r>
          </a:p>
          <a:p>
            <a:pPr lvl="1" eaLnBrk="1" hangingPunct="1"/>
            <a:r>
              <a:rPr dirty="0"/>
              <a:t>Islamic attacks are deadlier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itle 3"/>
          <p:cNvSpPr>
            <a:spLocks noGrp="1" noRot="1"/>
          </p:cNvSpPr>
          <p:nvPr>
            <p:ph type="title"/>
          </p:nvPr>
        </p:nvSpPr>
        <p:spPr>
          <a:xfrm>
            <a:off x="228600" y="0"/>
            <a:ext cx="8534400" cy="1143000"/>
          </a:xfrm>
        </p:spPr>
        <p:txBody>
          <a:bodyPr>
            <a:normAutofit/>
          </a:bodyPr>
          <a:lstStyle/>
          <a:p>
            <a:pPr eaLnBrk="1" hangingPunct="1"/>
            <a:r>
              <a:rPr lang="en-US" sz="3200" dirty="0"/>
              <a:t>Thinking Critically……………….</a:t>
            </a:r>
          </a:p>
        </p:txBody>
      </p:sp>
      <p:sp>
        <p:nvSpPr>
          <p:cNvPr id="97282" name="Content Placeholder 4"/>
          <p:cNvSpPr>
            <a:spLocks noGrp="1"/>
          </p:cNvSpPr>
          <p:nvPr>
            <p:ph sz="quarter" idx="1"/>
          </p:nvPr>
        </p:nvSpPr>
        <p:spPr>
          <a:xfrm>
            <a:off x="228600" y="1447800"/>
            <a:ext cx="8534400" cy="4724400"/>
          </a:xfrm>
        </p:spPr>
        <p:txBody>
          <a:bodyPr/>
          <a:lstStyle/>
          <a:p>
            <a:r>
              <a:rPr lang="en-US" dirty="0"/>
              <a:t>Of all of the additional groups of victims covered in this chapter which group do feel compelled to learn more about?  Why did you choose this group and what more would you like </a:t>
            </a:r>
            <a:r>
              <a:rPr lang="en-US"/>
              <a:t>to know?</a:t>
            </a:r>
            <a:endParaRPr dirty="0"/>
          </a:p>
        </p:txBody>
      </p:sp>
    </p:spTree>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2353</TotalTime>
  <Words>2248</Words>
  <Application>Microsoft Office PowerPoint</Application>
  <PresentationFormat>On-screen Show (4:3)</PresentationFormat>
  <Paragraphs>395</Paragraphs>
  <Slides>43</Slides>
  <Notes>37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Courier New</vt:lpstr>
      <vt:lpstr>Wingdings</vt:lpstr>
      <vt:lpstr>Sample</vt:lpstr>
      <vt:lpstr>Crime Victims An Introduction to Victimology</vt:lpstr>
      <vt:lpstr>Learning Objectives</vt:lpstr>
      <vt:lpstr>Particular groups that face special problems that require special solutions</vt:lpstr>
      <vt:lpstr>Rediscovered Groups of Victims</vt:lpstr>
      <vt:lpstr>Passengers harmed while at sea</vt:lpstr>
      <vt:lpstr>Passengers Face Special Problems</vt:lpstr>
      <vt:lpstr>What do you think about the below scenario?</vt:lpstr>
      <vt:lpstr>Individuals menaced by stalkers</vt:lpstr>
      <vt:lpstr>Stalking: A New Word for an Old Problem (1 of 2) </vt:lpstr>
      <vt:lpstr>Stalking: A New Word for an Old Problem (2 of 2) </vt:lpstr>
      <vt:lpstr>The Scope of the Problem </vt:lpstr>
      <vt:lpstr>Cyberstalking: A New Word for a New Problem</vt:lpstr>
      <vt:lpstr>Victims of crimes committed at school</vt:lpstr>
      <vt:lpstr>Threats Facing Middle and High School Students</vt:lpstr>
      <vt:lpstr>Threats Facing College Students</vt:lpstr>
      <vt:lpstr>Table 11.2 Crimes Committed on College Campuses, United States, 2001–2015</vt:lpstr>
      <vt:lpstr>The Controversy of Hazing on Campus</vt:lpstr>
      <vt:lpstr>Casualties of workplace violence</vt:lpstr>
      <vt:lpstr>Workplace Violence Was Rediscovered in 1989</vt:lpstr>
      <vt:lpstr>Figure 11.2 Trends in Work-Related Murders, United States, 1992–2016</vt:lpstr>
      <vt:lpstr>Differential Risks of Being Wounded or Murdered While on the Job (1 of 2)</vt:lpstr>
      <vt:lpstr>Differential Risks of Being Wounded or Murdered While on the Job (2 of 2)</vt:lpstr>
      <vt:lpstr>Targets of hate crimes</vt:lpstr>
      <vt:lpstr>Rediscovering a Very Old Problem</vt:lpstr>
      <vt:lpstr>How Many Outbursts of Hatred?</vt:lpstr>
      <vt:lpstr>Patterns and Trends in Victim–Offender Relationships</vt:lpstr>
      <vt:lpstr>Criminal Justice System Reforms</vt:lpstr>
      <vt:lpstr>Violence between prisoners</vt:lpstr>
      <vt:lpstr>Inmates Face Unique Problems</vt:lpstr>
      <vt:lpstr>Discovering Differential Risks of Getting Slain Behind Bars (1 of 2)</vt:lpstr>
      <vt:lpstr>Discovering Differential Risks of Getting Slain Behind Bars (2 of 2)</vt:lpstr>
      <vt:lpstr>Think about the below…..</vt:lpstr>
      <vt:lpstr>Law enforcement officers injured and slain in the line of duty</vt:lpstr>
      <vt:lpstr>Officers Face Special Challenges</vt:lpstr>
      <vt:lpstr>Figure 11.3 Trends in the Murders of Law Enforcement Officers, United States, 1973–2017</vt:lpstr>
      <vt:lpstr>Who, Where, When, and How? (1 of 2)</vt:lpstr>
      <vt:lpstr>Who, Where, When, and How? (2 of 2)</vt:lpstr>
      <vt:lpstr>Showing Solidarity</vt:lpstr>
      <vt:lpstr>Casualties of politically inspired violence and terrorism</vt:lpstr>
      <vt:lpstr>Terrorism </vt:lpstr>
      <vt:lpstr>Assessing the Threat of Terrorism (1 of 2)</vt:lpstr>
      <vt:lpstr>Assessing the Threat of Terrorism (2 of 2)</vt:lpstr>
      <vt:lpstr>Thinking Critically……………….</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 Additional Groups of Victims with Special Problems</dc:title>
  <dc:creator>Karmen</dc:creator>
  <cp:lastModifiedBy>Becky Price</cp:lastModifiedBy>
  <cp:revision>204</cp:revision>
  <dcterms:created xsi:type="dcterms:W3CDTF">2006-02-26T00:24:34Z</dcterms:created>
  <dcterms:modified xsi:type="dcterms:W3CDTF">2020-09-21T22:37:08Z</dcterms:modified>
</cp:coreProperties>
</file>