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93" r:id="rId1"/>
  </p:sldMasterIdLst>
  <p:notesMasterIdLst>
    <p:notesMasterId r:id="rId36"/>
  </p:notesMasterIdLst>
  <p:sldIdLst>
    <p:sldId id="363" r:id="rId2"/>
    <p:sldId id="286" r:id="rId3"/>
    <p:sldId id="364" r:id="rId4"/>
    <p:sldId id="257" r:id="rId5"/>
    <p:sldId id="365" r:id="rId6"/>
    <p:sldId id="258" r:id="rId7"/>
    <p:sldId id="260" r:id="rId8"/>
    <p:sldId id="278" r:id="rId9"/>
    <p:sldId id="366" r:id="rId10"/>
    <p:sldId id="367" r:id="rId11"/>
    <p:sldId id="279" r:id="rId12"/>
    <p:sldId id="369" r:id="rId13"/>
    <p:sldId id="264" r:id="rId14"/>
    <p:sldId id="265" r:id="rId15"/>
    <p:sldId id="339" r:id="rId16"/>
    <p:sldId id="340" r:id="rId17"/>
    <p:sldId id="341" r:id="rId18"/>
    <p:sldId id="361" r:id="rId19"/>
    <p:sldId id="267" r:id="rId20"/>
    <p:sldId id="342" r:id="rId21"/>
    <p:sldId id="370" r:id="rId22"/>
    <p:sldId id="269" r:id="rId23"/>
    <p:sldId id="344" r:id="rId24"/>
    <p:sldId id="371" r:id="rId25"/>
    <p:sldId id="270" r:id="rId26"/>
    <p:sldId id="271" r:id="rId27"/>
    <p:sldId id="346" r:id="rId28"/>
    <p:sldId id="272" r:id="rId29"/>
    <p:sldId id="273" r:id="rId30"/>
    <p:sldId id="360" r:id="rId31"/>
    <p:sldId id="347" r:id="rId32"/>
    <p:sldId id="372" r:id="rId33"/>
    <p:sldId id="276" r:id="rId34"/>
    <p:sldId id="362" r:id="rId35"/>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pitchFamily="34" charset="-128"/>
        <a:cs typeface="+mn-cs"/>
      </a:defRPr>
    </a:lvl5pPr>
    <a:lvl6pPr marL="2286000" algn="l" defTabSz="914400" rtl="0" eaLnBrk="1" latinLnBrk="0" hangingPunct="1">
      <a:defRPr kern="1200">
        <a:solidFill>
          <a:schemeClr val="tx1"/>
        </a:solidFill>
        <a:latin typeface="Arial" charset="0"/>
        <a:ea typeface="MS PGothic" pitchFamily="34" charset="-128"/>
        <a:cs typeface="+mn-cs"/>
      </a:defRPr>
    </a:lvl6pPr>
    <a:lvl7pPr marL="2743200" algn="l" defTabSz="914400" rtl="0" eaLnBrk="1" latinLnBrk="0" hangingPunct="1">
      <a:defRPr kern="1200">
        <a:solidFill>
          <a:schemeClr val="tx1"/>
        </a:solidFill>
        <a:latin typeface="Arial" charset="0"/>
        <a:ea typeface="MS PGothic" pitchFamily="34" charset="-128"/>
        <a:cs typeface="+mn-cs"/>
      </a:defRPr>
    </a:lvl7pPr>
    <a:lvl8pPr marL="3200400" algn="l" defTabSz="914400" rtl="0" eaLnBrk="1" latinLnBrk="0" hangingPunct="1">
      <a:defRPr kern="1200">
        <a:solidFill>
          <a:schemeClr val="tx1"/>
        </a:solidFill>
        <a:latin typeface="Arial" charset="0"/>
        <a:ea typeface="MS PGothic" pitchFamily="34" charset="-128"/>
        <a:cs typeface="+mn-cs"/>
      </a:defRPr>
    </a:lvl8pPr>
    <a:lvl9pPr marL="3657600" algn="l" defTabSz="914400" rtl="0" eaLnBrk="1" latinLnBrk="0" hangingPunct="1">
      <a:defRPr kern="1200">
        <a:solidFill>
          <a:schemeClr val="tx1"/>
        </a:solidFill>
        <a:latin typeface="Arial"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4" autoAdjust="0"/>
    <p:restoredTop sz="94671" autoAdjust="0"/>
  </p:normalViewPr>
  <p:slideViewPr>
    <p:cSldViewPr>
      <p:cViewPr>
        <p:scale>
          <a:sx n="100" d="100"/>
          <a:sy n="100" d="100"/>
        </p:scale>
        <p:origin x="516" y="-792"/>
      </p:cViewPr>
      <p:guideLst>
        <p:guide orient="horz" pos="2160"/>
        <p:guide pos="2880"/>
      </p:guideLst>
    </p:cSldViewPr>
  </p:slideViewPr>
  <p:outlineViewPr>
    <p:cViewPr>
      <p:scale>
        <a:sx n="33" d="100"/>
        <a:sy n="33" d="100"/>
      </p:scale>
      <p:origin x="0" y="2206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23555"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n-ea"/>
                <a:cs typeface="+mn-cs"/>
              </a:defRPr>
            </a:lvl1pPr>
          </a:lstStyle>
          <a:p>
            <a:pPr>
              <a:defRPr/>
            </a:pPr>
            <a:endParaRPr lang="en-US"/>
          </a:p>
        </p:txBody>
      </p:sp>
      <p:sp>
        <p:nvSpPr>
          <p:cNvPr id="4608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3557"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3558"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23559"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itchFamily="34" charset="0"/>
              </a:defRPr>
            </a:lvl1pPr>
          </a:lstStyle>
          <a:p>
            <a:pPr>
              <a:defRPr/>
            </a:pPr>
            <a:fld id="{5D350600-4973-4929-8B45-52D4EE312FD8}" type="slidenum">
              <a:rPr lang="en-US"/>
              <a:pPr>
                <a:defRPr/>
              </a:pPr>
              <a:t>‹#›</a:t>
            </a:fld>
            <a:endParaRPr lang="en-US"/>
          </a:p>
        </p:txBody>
      </p:sp>
    </p:spTree>
    <p:extLst>
      <p:ext uri="{BB962C8B-B14F-4D97-AF65-F5344CB8AC3E}">
        <p14:creationId xmlns:p14="http://schemas.microsoft.com/office/powerpoint/2010/main" val="16225524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ChangeArrowheads="1" noTextEdit="1"/>
          </p:cNvSpPr>
          <p:nvPr>
            <p:ph type="sldImg"/>
          </p:nvPr>
        </p:nvSpPr>
        <p:spPr>
          <a:ln/>
        </p:spPr>
      </p:sp>
      <p:sp>
        <p:nvSpPr>
          <p:cNvPr id="47107"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7108"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E76B30DD-8FA4-4FD7-AE68-65E6F6CF48A8}"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82ECA05E-1628-439B-A7E7-0F01B7A9DD18}" type="slidenum">
              <a:rPr lang="en-US" smtClean="0"/>
              <a:pPr/>
              <a:t>3</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AC74ABD4-B4C9-4B0E-81EB-F16226E38575}" type="slidenum">
              <a:rPr lang="en-US" sz="1200" smtClean="0"/>
              <a:pPr>
                <a:defRPr/>
              </a:pPr>
              <a:t>4</a:t>
            </a:fld>
            <a:endParaRPr lang="en-US" sz="1200"/>
          </a:p>
        </p:txBody>
      </p:sp>
      <p:sp>
        <p:nvSpPr>
          <p:cNvPr id="4915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BC0B8C08-1F58-4CF6-8EF6-EE83FF537E4B}" type="slidenum">
              <a:rPr lang="en-US" smtClean="0"/>
              <a:pPr/>
              <a:t>5</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E6BDD415-BAC0-4E0A-BE87-274B6685FD78}" type="slidenum">
              <a:rPr lang="en-US" sz="1200" smtClean="0"/>
              <a:pPr>
                <a:defRPr/>
              </a:pPr>
              <a:t>6</a:t>
            </a:fld>
            <a:endParaRPr lang="en-US" sz="1200"/>
          </a:p>
        </p:txBody>
      </p:sp>
      <p:sp>
        <p:nvSpPr>
          <p:cNvPr id="5120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C4E9BB85-24E9-406C-966E-D02BC0C42B68}" type="slidenum">
              <a:rPr lang="en-US" sz="1200" smtClean="0"/>
              <a:pPr>
                <a:defRPr/>
              </a:pPr>
              <a:t>7</a:t>
            </a:fld>
            <a:endParaRPr lang="en-US" sz="1200"/>
          </a:p>
        </p:txBody>
      </p:sp>
      <p:sp>
        <p:nvSpPr>
          <p:cNvPr id="52227"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8CB87454-AD42-4F96-A2C7-2458C0320FDF}" type="slidenum">
              <a:rPr lang="en-US" sz="1200" smtClean="0"/>
              <a:pPr>
                <a:defRPr/>
              </a:pPr>
              <a:t>8</a:t>
            </a:fld>
            <a:endParaRPr lang="en-US" sz="1200"/>
          </a:p>
        </p:txBody>
      </p:sp>
      <p:sp>
        <p:nvSpPr>
          <p:cNvPr id="53251"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1006B489-92C7-493B-BD50-4960E4D07F83}" type="slidenum">
              <a:rPr lang="en-US" smtClean="0"/>
              <a:pPr/>
              <a:t>9</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4A9A1885-D76A-4FDE-BAE1-AD1ADF8E3CFE}" type="slidenum">
              <a:rPr lang="en-US" smtClean="0"/>
              <a:pPr/>
              <a:t>10</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E21948AB-7F6E-48AD-B9B1-884DBF533673}" type="slidenum">
              <a:rPr lang="en-US" sz="1200" smtClean="0"/>
              <a:pPr>
                <a:defRPr/>
              </a:pPr>
              <a:t>11</a:t>
            </a:fld>
            <a:endParaRPr lang="en-US" sz="1200"/>
          </a:p>
        </p:txBody>
      </p:sp>
      <p:sp>
        <p:nvSpPr>
          <p:cNvPr id="56323"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3DCADE6B-FC19-48F6-B3EE-1F6EDF5C770F}" type="slidenum">
              <a:rPr lang="en-US" smtClean="0"/>
              <a:pPr/>
              <a:t>12</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A74668CD-9547-4EB3-BF09-8C02C5EE1BD9}" type="slidenum">
              <a:rPr lang="en-US" sz="1200" smtClean="0"/>
              <a:pPr>
                <a:defRPr/>
              </a:pPr>
              <a:t>13</a:t>
            </a:fld>
            <a:endParaRPr lang="en-US" sz="1200"/>
          </a:p>
        </p:txBody>
      </p:sp>
      <p:sp>
        <p:nvSpPr>
          <p:cNvPr id="59395"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9FA955A0-E3CA-4DE5-8C93-A465C1134962}" type="slidenum">
              <a:rPr lang="en-US" sz="1200" smtClean="0"/>
              <a:pPr>
                <a:defRPr/>
              </a:pPr>
              <a:t>14</a:t>
            </a:fld>
            <a:endParaRPr lang="en-US" sz="1200"/>
          </a:p>
        </p:txBody>
      </p:sp>
      <p:sp>
        <p:nvSpPr>
          <p:cNvPr id="60419"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3B29D92A-F13A-4D8E-AF79-52E4D432BBF1}" type="slidenum">
              <a:rPr lang="en-US" sz="1200" smtClean="0"/>
              <a:pPr>
                <a:defRPr/>
              </a:pPr>
              <a:t>15</a:t>
            </a:fld>
            <a:endParaRPr lang="en-US" sz="1200"/>
          </a:p>
        </p:txBody>
      </p:sp>
      <p:sp>
        <p:nvSpPr>
          <p:cNvPr id="61443"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6B016874-693A-4A52-8952-82447DCC3427}" type="slidenum">
              <a:rPr lang="en-US" sz="1200" smtClean="0"/>
              <a:pPr>
                <a:defRPr/>
              </a:pPr>
              <a:t>16</a:t>
            </a:fld>
            <a:endParaRPr lang="en-US" sz="1200"/>
          </a:p>
        </p:txBody>
      </p:sp>
      <p:sp>
        <p:nvSpPr>
          <p:cNvPr id="624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38A64BE7-3F99-4C78-9281-D10C7A59ACC0}" type="slidenum">
              <a:rPr lang="en-US" sz="1200" smtClean="0"/>
              <a:pPr>
                <a:defRPr/>
              </a:pPr>
              <a:t>17</a:t>
            </a:fld>
            <a:endParaRPr lang="en-US" sz="1200"/>
          </a:p>
        </p:txBody>
      </p:sp>
      <p:sp>
        <p:nvSpPr>
          <p:cNvPr id="63491"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B7421900-A8B6-4D97-A502-460B667D06BF}" type="slidenum">
              <a:rPr lang="en-US" sz="1200" smtClean="0"/>
              <a:pPr>
                <a:defRPr/>
              </a:pPr>
              <a:t>19</a:t>
            </a:fld>
            <a:endParaRPr lang="en-US" sz="1200"/>
          </a:p>
        </p:txBody>
      </p:sp>
      <p:sp>
        <p:nvSpPr>
          <p:cNvPr id="64515"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F4DC9384-BD2B-4D4E-8072-30EAAA4358EB}" type="slidenum">
              <a:rPr lang="en-US" sz="1200" smtClean="0"/>
              <a:pPr>
                <a:defRPr/>
              </a:pPr>
              <a:t>20</a:t>
            </a:fld>
            <a:endParaRPr lang="en-US" sz="1200"/>
          </a:p>
        </p:txBody>
      </p:sp>
      <p:sp>
        <p:nvSpPr>
          <p:cNvPr id="65539"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8082A841-AA11-4F9B-B313-72221B702129}" type="slidenum">
              <a:rPr lang="en-US" smtClean="0"/>
              <a:pPr/>
              <a:t>21</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6C54A03A-0B23-4B49-AFD4-1E0EA7AAA476}" type="slidenum">
              <a:rPr lang="en-US" sz="1200" smtClean="0"/>
              <a:pPr>
                <a:defRPr/>
              </a:pPr>
              <a:t>22</a:t>
            </a:fld>
            <a:endParaRPr lang="en-US" sz="1200"/>
          </a:p>
        </p:txBody>
      </p:sp>
      <p:sp>
        <p:nvSpPr>
          <p:cNvPr id="67587"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DDAC53F8-FEDF-473B-A518-B553E4EB8600}" type="slidenum">
              <a:rPr lang="en-US" sz="1200" smtClean="0"/>
              <a:pPr>
                <a:defRPr/>
              </a:pPr>
              <a:t>23</a:t>
            </a:fld>
            <a:endParaRPr lang="en-US" sz="1200"/>
          </a:p>
        </p:txBody>
      </p:sp>
      <p:sp>
        <p:nvSpPr>
          <p:cNvPr id="68611"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193A1B79-648D-4FF4-8722-F36AF92171A0}" type="slidenum">
              <a:rPr lang="en-US" smtClean="0"/>
              <a:pPr/>
              <a:t>24</a:t>
            </a:fld>
            <a:endParaRPr 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BA200E08-8BE6-4A68-A946-47F9F6200D2E}" type="slidenum">
              <a:rPr lang="en-US" sz="1200" smtClean="0"/>
              <a:pPr>
                <a:defRPr/>
              </a:pPr>
              <a:t>25</a:t>
            </a:fld>
            <a:endParaRPr lang="en-US" sz="1200"/>
          </a:p>
        </p:txBody>
      </p:sp>
      <p:sp>
        <p:nvSpPr>
          <p:cNvPr id="70659"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CA337BDE-5089-449F-8DCD-B3A09DDEE11D}" type="slidenum">
              <a:rPr lang="en-US" sz="1200" smtClean="0"/>
              <a:pPr>
                <a:defRPr/>
              </a:pPr>
              <a:t>26</a:t>
            </a:fld>
            <a:endParaRPr lang="en-US" sz="1200"/>
          </a:p>
        </p:txBody>
      </p:sp>
      <p:sp>
        <p:nvSpPr>
          <p:cNvPr id="71683"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5FDAEAD8-FEC9-4B16-804D-4BE43117D03F}" type="slidenum">
              <a:rPr lang="en-US" sz="1200" smtClean="0"/>
              <a:pPr>
                <a:defRPr/>
              </a:pPr>
              <a:t>27</a:t>
            </a:fld>
            <a:endParaRPr lang="en-US" sz="1200"/>
          </a:p>
        </p:txBody>
      </p:sp>
      <p:sp>
        <p:nvSpPr>
          <p:cNvPr id="72707"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A139B393-166F-41DE-A948-34732F5FD4D0}" type="slidenum">
              <a:rPr lang="en-US" sz="1200" smtClean="0"/>
              <a:pPr>
                <a:defRPr/>
              </a:pPr>
              <a:t>28</a:t>
            </a:fld>
            <a:endParaRPr lang="en-US" sz="1200"/>
          </a:p>
        </p:txBody>
      </p:sp>
      <p:sp>
        <p:nvSpPr>
          <p:cNvPr id="73731"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00EBD37D-E944-456D-AF5A-1D96F44EBA59}" type="slidenum">
              <a:rPr lang="en-US" sz="1200" smtClean="0"/>
              <a:pPr>
                <a:defRPr/>
              </a:pPr>
              <a:t>29</a:t>
            </a:fld>
            <a:endParaRPr lang="en-US" sz="1200"/>
          </a:p>
        </p:txBody>
      </p:sp>
      <p:sp>
        <p:nvSpPr>
          <p:cNvPr id="74755"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587919CE-BB39-40BC-86C6-3F8EE71A8052}" type="slidenum">
              <a:rPr lang="en-US" sz="1200" smtClean="0"/>
              <a:pPr>
                <a:defRPr/>
              </a:pPr>
              <a:t>31</a:t>
            </a:fld>
            <a:endParaRPr lang="en-US" sz="1200"/>
          </a:p>
        </p:txBody>
      </p:sp>
      <p:sp>
        <p:nvSpPr>
          <p:cNvPr id="75779"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2FCCE944-35E1-4F96-AA43-58841EECF2D7}" type="slidenum">
              <a:rPr lang="en-US" smtClean="0"/>
              <a:pPr/>
              <a:t>32</a:t>
            </a:fld>
            <a:endParaRPr lang="en-US"/>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9875D916-D846-4845-904F-2E4C11D74899}" type="slidenum">
              <a:rPr lang="en-US" sz="1200" smtClean="0"/>
              <a:pPr>
                <a:defRPr/>
              </a:pPr>
              <a:t>33</a:t>
            </a:fld>
            <a:endParaRPr lang="en-US" sz="1200"/>
          </a:p>
        </p:txBody>
      </p:sp>
      <p:sp>
        <p:nvSpPr>
          <p:cNvPr id="77827"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228600" y="27709"/>
            <a:ext cx="7772400" cy="1039091"/>
          </a:xfrm>
        </p:spPr>
        <p:txBody>
          <a:bodyPr>
            <a:normAutofit/>
          </a:bodyPr>
          <a:lstStyle>
            <a:lvl1pPr algn="l">
              <a:defRPr sz="3600">
                <a:latin typeface="Arial" pitchFamily="34" charset="0"/>
                <a:ea typeface="Verdana"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228600" y="1524000"/>
            <a:ext cx="8763000" cy="4602163"/>
          </a:xfrm>
        </p:spPr>
        <p:txBody>
          <a:bodyPr/>
          <a:lstStyle>
            <a:lvl1pPr marL="461963" indent="-461963">
              <a:buClr>
                <a:srgbClr val="213B74"/>
              </a:buClr>
              <a:buSzPct val="100000"/>
              <a:defRPr/>
            </a:lvl1pPr>
            <a:lvl2pPr marL="914400" indent="-457200">
              <a:buClr>
                <a:srgbClr val="213B74"/>
              </a:buClr>
              <a:defRPr/>
            </a:lvl2pPr>
            <a:lvl3pPr marL="1376363" indent="-461963">
              <a:buClr>
                <a:srgbClr val="213B74"/>
              </a:buClr>
              <a:buFont typeface="Wingdings" pitchFamily="2" charset="2"/>
              <a:buChar char="§"/>
              <a:defRPr/>
            </a:lvl3pPr>
            <a:lvl4pPr marL="1600200" indent="-228600">
              <a:buClr>
                <a:srgbClr val="213B74"/>
              </a:buClr>
              <a:buFont typeface="Courier New" pitchFamily="49" charset="0"/>
              <a:buChar char="o"/>
              <a:defRPr/>
            </a:lvl4pPr>
            <a:lvl5pPr>
              <a:buClr>
                <a:srgbClr val="213B7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7251467"/>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bwMode="white">
          <a:xfrm>
            <a:off x="-7938" y="6248400"/>
            <a:ext cx="9151938" cy="6175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Copyright" descr="Pearson: Copyright 2015, 2012, 2009"/>
          <p:cNvSpPr txBox="1">
            <a:spLocks noChangeArrowheads="1"/>
          </p:cNvSpPr>
          <p:nvPr/>
        </p:nvSpPr>
        <p:spPr bwMode="auto">
          <a:xfrm>
            <a:off x="2203450" y="6383338"/>
            <a:ext cx="6172200"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defRPr/>
            </a:pP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3"/>
          <a:srcRect/>
          <a:stretch>
            <a:fillRect/>
          </a:stretch>
        </p:blipFill>
        <p:spPr bwMode="auto">
          <a:xfrm>
            <a:off x="304800" y="6405563"/>
            <a:ext cx="1358900" cy="303212"/>
          </a:xfrm>
          <a:prstGeom prst="rect">
            <a:avLst/>
          </a:prstGeom>
          <a:solidFill>
            <a:srgbClr val="213B74"/>
          </a:solidFill>
        </p:spPr>
      </p:pic>
      <p:sp>
        <p:nvSpPr>
          <p:cNvPr id="10" name="Title 1"/>
          <p:cNvSpPr>
            <a:spLocks noGrp="1"/>
          </p:cNvSpPr>
          <p:nvPr>
            <p:ph type="title"/>
          </p:nvPr>
        </p:nvSpPr>
        <p:spPr>
          <a:xfrm>
            <a:off x="519169" y="357626"/>
            <a:ext cx="8032638"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142999" y="2338466"/>
            <a:ext cx="7011649" cy="2843134"/>
          </a:xfrm>
        </p:spPr>
        <p:txBody>
          <a:bodyPr rtlCol="0">
            <a:normAutofit/>
          </a:bodyPr>
          <a:lstStyle>
            <a:lvl1pPr>
              <a:buClr>
                <a:srgbClr val="213B74"/>
              </a:buClr>
              <a:defRPr/>
            </a:lvl1pPr>
          </a:lstStyle>
          <a:p>
            <a:pPr lvl="0"/>
            <a:r>
              <a:rPr lang="en-US" noProof="0" dirty="0"/>
              <a:t>Click icon to add picture</a:t>
            </a:r>
          </a:p>
        </p:txBody>
      </p:sp>
      <p:sp>
        <p:nvSpPr>
          <p:cNvPr id="11" name="Text Placeholder 3"/>
          <p:cNvSpPr>
            <a:spLocks noGrp="1"/>
          </p:cNvSpPr>
          <p:nvPr>
            <p:ph type="body" sz="half" idx="2"/>
          </p:nvPr>
        </p:nvSpPr>
        <p:spPr>
          <a:xfrm>
            <a:off x="519169" y="5486400"/>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Content Placeholder 3"/>
          <p:cNvSpPr>
            <a:spLocks noGrp="1"/>
          </p:cNvSpPr>
          <p:nvPr>
            <p:ph sz="quarter" idx="11"/>
          </p:nvPr>
        </p:nvSpPr>
        <p:spPr>
          <a:xfrm>
            <a:off x="554038" y="1663700"/>
            <a:ext cx="8589962" cy="479425"/>
          </a:xfrm>
        </p:spPr>
        <p:txBody>
          <a:bodyPr/>
          <a:lstStyle>
            <a:lvl1pPr>
              <a:buClr>
                <a:srgbClr val="213B74"/>
              </a:buClr>
              <a:defRPr/>
            </a:lvl1pPr>
            <a:lvl2pPr>
              <a:buClr>
                <a:srgbClr val="213B74"/>
              </a:buClr>
              <a:defRPr/>
            </a:lvl2pPr>
            <a:lvl3pPr>
              <a:buClr>
                <a:srgbClr val="213B74"/>
              </a:buClr>
              <a:defRPr/>
            </a:lvl3pPr>
            <a:lvl4pPr>
              <a:buClr>
                <a:srgbClr val="213B74"/>
              </a:buClr>
              <a:defRPr/>
            </a:lvl4pPr>
            <a:lvl5pPr>
              <a:buClr>
                <a:srgbClr val="213B7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2666969"/>
      </p:ext>
    </p:extLst>
  </p:cSld>
  <p:clrMapOvr>
    <a:masterClrMapping/>
  </p:clrMapOvr>
  <p:transition spd="slow"/>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2625912784"/>
      </p:ext>
    </p:extLst>
  </p:cSld>
  <p:clrMapOvr>
    <a:masterClrMapping/>
  </p:clrMapOvr>
  <p:transition spd="slow"/>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50122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153400" cy="1143000"/>
          </a:xfrm>
        </p:spPr>
        <p:txBody>
          <a:bodyPr/>
          <a:lstStyle>
            <a:lvl1pPr algn="l">
              <a:buNone/>
              <a:defRPr sz="4400" b="0"/>
            </a:lvl1pPr>
          </a:lstStyle>
          <a:p>
            <a:r>
              <a:rPr lang="en-US" dirty="0"/>
              <a:t>Click to edit Master title style</a:t>
            </a:r>
          </a:p>
        </p:txBody>
      </p:sp>
      <p:sp>
        <p:nvSpPr>
          <p:cNvPr id="3" name="Text Placeholder 2"/>
          <p:cNvSpPr>
            <a:spLocks noGrp="1"/>
          </p:cNvSpPr>
          <p:nvPr>
            <p:ph type="body" idx="2"/>
          </p:nvPr>
        </p:nvSpPr>
        <p:spPr>
          <a:xfrm>
            <a:off x="609600" y="1752600"/>
            <a:ext cx="2057400" cy="4343400"/>
          </a:xfrm>
          <a:noFill/>
          <a:ln w="50800" cap="sq" cmpd="dbl" algn="ctr">
            <a:solidFill>
              <a:srgbClr val="213B74"/>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2600">
                <a:solidFill>
                  <a:schemeClr val="tx1"/>
                </a:solidFill>
              </a:defRPr>
            </a:lvl1pPr>
            <a:lvl2pPr>
              <a:buNone/>
              <a:defRPr sz="1200"/>
            </a:lvl2pPr>
            <a:lvl3pPr>
              <a:buNone/>
              <a:defRPr sz="1000"/>
            </a:lvl3pPr>
            <a:lvl4pPr>
              <a:buNone/>
              <a:defRPr sz="900"/>
            </a:lvl4pPr>
            <a:lvl5pPr>
              <a:buNone/>
              <a:defRPr sz="900"/>
            </a:lvl5pPr>
          </a:lstStyle>
          <a:p>
            <a:pPr lvl="0"/>
            <a:r>
              <a:rPr lang="en-US" dirty="0"/>
              <a:t>Click to edit Master text styles</a:t>
            </a:r>
          </a:p>
        </p:txBody>
      </p:sp>
      <p:sp>
        <p:nvSpPr>
          <p:cNvPr id="9" name="Content Placeholder 8"/>
          <p:cNvSpPr>
            <a:spLocks noGrp="1"/>
          </p:cNvSpPr>
          <p:nvPr>
            <p:ph sz="quarter" idx="1"/>
          </p:nvPr>
        </p:nvSpPr>
        <p:spPr>
          <a:xfrm>
            <a:off x="2895600" y="1752600"/>
            <a:ext cx="5867400"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14851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1371600"/>
            <a:ext cx="7391400" cy="5257800"/>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a:t>Click to edit Master text styles</a:t>
            </a:r>
          </a:p>
        </p:txBody>
      </p:sp>
      <p:sp>
        <p:nvSpPr>
          <p:cNvPr id="2" name="Title 1"/>
          <p:cNvSpPr>
            <a:spLocks noGrp="1"/>
          </p:cNvSpPr>
          <p:nvPr>
            <p:ph type="title"/>
          </p:nvPr>
        </p:nvSpPr>
        <p:spPr>
          <a:xfrm>
            <a:off x="1390650" y="228600"/>
            <a:ext cx="7620000" cy="990600"/>
          </a:xfrm>
        </p:spPr>
        <p:txBody>
          <a:bodyPr/>
          <a:lstStyle>
            <a:lvl1pPr algn="l">
              <a:buNone/>
              <a:defRPr sz="4400" b="0" cap="none" baseline="0">
                <a:solidFill>
                  <a:srgbClr val="FFFFFF"/>
                </a:solidFill>
              </a:defRPr>
            </a:lvl1pPr>
          </a:lstStyle>
          <a:p>
            <a:r>
              <a:rPr lang="en-US"/>
              <a:t>Click to edit Master title style</a:t>
            </a:r>
            <a:endParaRPr lang="en-US" dirty="0"/>
          </a:p>
        </p:txBody>
      </p:sp>
      <p:sp>
        <p:nvSpPr>
          <p:cNvPr id="4" name="Slide Number Placeholder 12"/>
          <p:cNvSpPr>
            <a:spLocks noGrp="1"/>
          </p:cNvSpPr>
          <p:nvPr>
            <p:ph type="sldNum" sz="quarter" idx="10"/>
          </p:nvPr>
        </p:nvSpPr>
        <p:spPr>
          <a:xfrm>
            <a:off x="0" y="373063"/>
            <a:ext cx="1295400" cy="701675"/>
          </a:xfrm>
          <a:prstGeom prst="rect">
            <a:avLst/>
          </a:prstGeom>
        </p:spPr>
        <p:txBody>
          <a:bodyPr vert="horz" wrap="square" lIns="91440" tIns="45720" rIns="91440" bIns="45720" numCol="1" anchor="t" anchorCtr="0" compatLnSpc="1">
            <a:prstTxWarp prst="textNoShape">
              <a:avLst/>
            </a:prstTxWarp>
            <a:noAutofit/>
          </a:bodyPr>
          <a:lstStyle>
            <a:lvl1pPr>
              <a:defRPr sz="2400">
                <a:latin typeface="Arial" pitchFamily="34" charset="0"/>
              </a:defRPr>
            </a:lvl1pPr>
          </a:lstStyle>
          <a:p>
            <a:pPr>
              <a:defRPr/>
            </a:pPr>
            <a:fld id="{489E0B7D-C6EE-447D-BF38-72F79073546D}" type="slidenum">
              <a:rPr lang="en-US"/>
              <a:pPr>
                <a:defRPr/>
              </a:pPr>
              <a:t>‹#›</a:t>
            </a:fld>
            <a:endParaRPr lang="en-US"/>
          </a:p>
        </p:txBody>
      </p:sp>
    </p:spTree>
    <p:extLst>
      <p:ext uri="{BB962C8B-B14F-4D97-AF65-F5344CB8AC3E}">
        <p14:creationId xmlns:p14="http://schemas.microsoft.com/office/powerpoint/2010/main" val="2635695393"/>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155906661"/>
      </p:ext>
    </p:extLst>
  </p:cSld>
  <p:clrMapOvr>
    <a:masterClrMapping/>
  </p:clrMapOvr>
  <p:transition spd="slow"/>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7"/>
          <p:cNvSpPr>
            <a:spLocks noGrp="1"/>
          </p:cNvSpPr>
          <p:nvPr>
            <p:ph type="dt" sz="half" idx="10"/>
          </p:nvPr>
        </p:nvSpPr>
        <p:spPr>
          <a:xfrm>
            <a:off x="6096000" y="6248400"/>
            <a:ext cx="2667000" cy="365125"/>
          </a:xfrm>
          <a:prstGeom prst="rect">
            <a:avLst/>
          </a:prstGeom>
        </p:spPr>
        <p:txBody>
          <a:bodyPr rtlCol="0"/>
          <a:lstStyle>
            <a:lvl1pPr algn="l">
              <a:defRPr>
                <a:latin typeface="Arial" panose="020B0604020202020204" pitchFamily="34" charset="0"/>
                <a:ea typeface="+mn-ea"/>
                <a:cs typeface="+mn-cs"/>
              </a:defRPr>
            </a:lvl1pPr>
          </a:lstStyle>
          <a:p>
            <a:pPr>
              <a:defRPr/>
            </a:pPr>
            <a:endParaRPr lang="en-US"/>
          </a:p>
        </p:txBody>
      </p:sp>
      <p:sp>
        <p:nvSpPr>
          <p:cNvPr id="6" name="Slide Number Placeholder 9"/>
          <p:cNvSpPr>
            <a:spLocks noGrp="1"/>
          </p:cNvSpPr>
          <p:nvPr>
            <p:ph type="sldNum" sz="quarter" idx="11"/>
          </p:nvPr>
        </p:nvSpPr>
        <p:spPr>
          <a:xfrm>
            <a:off x="0" y="1271588"/>
            <a:ext cx="533400" cy="24447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fld id="{0457A466-F7DE-423C-9CA1-82618F8527C6}" type="slidenum">
              <a:rPr lang="en-US"/>
              <a:pPr>
                <a:defRPr/>
              </a:pPr>
              <a:t>‹#›</a:t>
            </a:fld>
            <a:endParaRPr lang="en-US"/>
          </a:p>
        </p:txBody>
      </p:sp>
      <p:sp>
        <p:nvSpPr>
          <p:cNvPr id="7" name="Footer Placeholder 11"/>
          <p:cNvSpPr>
            <a:spLocks noGrp="1"/>
          </p:cNvSpPr>
          <p:nvPr>
            <p:ph type="ftr" sz="quarter" idx="12"/>
          </p:nvPr>
        </p:nvSpPr>
        <p:spPr>
          <a:xfrm>
            <a:off x="609600" y="6248400"/>
            <a:ext cx="5421313" cy="365125"/>
          </a:xfrm>
          <a:prstGeom prst="rect">
            <a:avLst/>
          </a:prstGeom>
        </p:spPr>
        <p:txBody>
          <a:bodyPr vert="horz" wrap="square" lIns="91440" tIns="45720" rIns="91440" bIns="45720" numCol="1" anchor="t" anchorCtr="0" compatLnSpc="1">
            <a:prstTxWarp prst="textNoShape">
              <a:avLst/>
            </a:prstTxWarp>
          </a:bodyPr>
          <a:lstStyle>
            <a:lvl1pPr>
              <a:defRPr>
                <a:latin typeface="Arial" pitchFamily="34" charset="0"/>
              </a:defRPr>
            </a:lvl1pPr>
          </a:lstStyle>
          <a:p>
            <a:pPr>
              <a:defRPr/>
            </a:pPr>
            <a:r>
              <a:rPr lang="en-US"/>
              <a:t>© 2016 Cengage Learning. All Rights Reserved.</a:t>
            </a:r>
          </a:p>
        </p:txBody>
      </p:sp>
    </p:spTree>
    <p:extLst>
      <p:ext uri="{BB962C8B-B14F-4D97-AF65-F5344CB8AC3E}">
        <p14:creationId xmlns:p14="http://schemas.microsoft.com/office/powerpoint/2010/main" val="2774660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Rectangle 6"/>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10" name="Rectangle 9"/>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
        <p:nvSpPr>
          <p:cNvPr id="3" name="Picture Placeholder 2"/>
          <p:cNvSpPr>
            <a:spLocks noGrp="1"/>
          </p:cNvSpPr>
          <p:nvPr>
            <p:ph type="pic" sz="quarter" idx="17"/>
          </p:nvPr>
        </p:nvSpPr>
        <p:spPr>
          <a:xfrm>
            <a:off x="304800" y="2133600"/>
            <a:ext cx="3429000" cy="3048000"/>
          </a:xfrm>
        </p:spPr>
        <p:txBody>
          <a:bodyPr/>
          <a:lstStyle/>
          <a:p>
            <a:pPr lvl="0"/>
            <a:endParaRPr lang="ba-RU" noProof="0"/>
          </a:p>
        </p:txBody>
      </p:sp>
      <p:sp>
        <p:nvSpPr>
          <p:cNvPr id="8" name="Picture Placeholder 7"/>
          <p:cNvSpPr>
            <a:spLocks noGrp="1"/>
          </p:cNvSpPr>
          <p:nvPr>
            <p:ph type="pic" sz="quarter" idx="18"/>
          </p:nvPr>
        </p:nvSpPr>
        <p:spPr>
          <a:xfrm>
            <a:off x="152400" y="6389687"/>
            <a:ext cx="914400" cy="315913"/>
          </a:xfrm>
        </p:spPr>
        <p:txBody>
          <a:bodyPr/>
          <a:lstStyle/>
          <a:p>
            <a:pPr lvl="0"/>
            <a:endParaRPr lang="ba-RU" noProof="0"/>
          </a:p>
        </p:txBody>
      </p:sp>
    </p:spTree>
    <p:extLst>
      <p:ext uri="{BB962C8B-B14F-4D97-AF65-F5344CB8AC3E}">
        <p14:creationId xmlns:p14="http://schemas.microsoft.com/office/powerpoint/2010/main" val="312779563"/>
      </p:ext>
    </p:extLst>
  </p:cSld>
  <p:clrMapOvr>
    <a:masterClrMapping/>
  </p:clrMapOvr>
  <p:transition spd="slow"/>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Figure + Caption Layout">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8" name="Rectangle 7"/>
          <p:cNvSpPr/>
          <p:nvPr/>
        </p:nvSpPr>
        <p:spPr bwMode="white">
          <a:xfrm>
            <a:off x="-7938" y="6248400"/>
            <a:ext cx="9151938" cy="6175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 name="Copyright" descr="Pearson: Copyright 2015, 2012, 2009"/>
          <p:cNvSpPr txBox="1">
            <a:spLocks noChangeArrowheads="1"/>
          </p:cNvSpPr>
          <p:nvPr/>
        </p:nvSpPr>
        <p:spPr bwMode="auto">
          <a:xfrm>
            <a:off x="2203450" y="6383338"/>
            <a:ext cx="6172200"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defRPr/>
            </a:pPr>
            <a:r>
              <a:rPr lang="en-US" sz="1200">
                <a:solidFill>
                  <a:schemeClr val="bg1"/>
                </a:solidFill>
              </a:rPr>
              <a:t>© 2020 Cengage. All rights reserved.</a:t>
            </a:r>
          </a:p>
        </p:txBody>
      </p:sp>
      <p:pic>
        <p:nvPicPr>
          <p:cNvPr id="12" name="Picture 11" title="Cengage Logo"/>
          <p:cNvPicPr>
            <a:picLocks noChangeAspect="1" noChangeArrowheads="1"/>
          </p:cNvPicPr>
          <p:nvPr userDrawn="1"/>
        </p:nvPicPr>
        <p:blipFill>
          <a:blip r:embed="rId3"/>
          <a:srcRect/>
          <a:stretch>
            <a:fillRect/>
          </a:stretch>
        </p:blipFill>
        <p:spPr bwMode="auto">
          <a:xfrm>
            <a:off x="304800" y="6405563"/>
            <a:ext cx="1358900" cy="303212"/>
          </a:xfrm>
          <a:prstGeom prst="rect">
            <a:avLst/>
          </a:prstGeom>
          <a:solidFill>
            <a:srgbClr val="213B74"/>
          </a:solidFill>
        </p:spPr>
      </p:pic>
      <p:sp>
        <p:nvSpPr>
          <p:cNvPr id="10" name="Title 1"/>
          <p:cNvSpPr>
            <a:spLocks noGrp="1"/>
          </p:cNvSpPr>
          <p:nvPr>
            <p:ph type="title"/>
          </p:nvPr>
        </p:nvSpPr>
        <p:spPr>
          <a:xfrm>
            <a:off x="519169" y="357626"/>
            <a:ext cx="8032638"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142999" y="2338466"/>
            <a:ext cx="7011649" cy="2843134"/>
          </a:xfrm>
        </p:spPr>
        <p:txBody>
          <a:bodyPr rtlCol="0">
            <a:normAutofit/>
          </a:bodyPr>
          <a:lstStyle>
            <a:lvl1pPr>
              <a:buClr>
                <a:srgbClr val="213B74"/>
              </a:buClr>
              <a:defRPr/>
            </a:lvl1pPr>
          </a:lstStyle>
          <a:p>
            <a:pPr lvl="0"/>
            <a:r>
              <a:rPr lang="en-US" noProof="0" dirty="0"/>
              <a:t>Click icon to add picture</a:t>
            </a:r>
          </a:p>
        </p:txBody>
      </p:sp>
      <p:sp>
        <p:nvSpPr>
          <p:cNvPr id="11" name="Text Placeholder 3"/>
          <p:cNvSpPr>
            <a:spLocks noGrp="1"/>
          </p:cNvSpPr>
          <p:nvPr>
            <p:ph type="body" sz="half" idx="2"/>
          </p:nvPr>
        </p:nvSpPr>
        <p:spPr>
          <a:xfrm>
            <a:off x="519169" y="5486400"/>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Content Placeholder 3"/>
          <p:cNvSpPr>
            <a:spLocks noGrp="1"/>
          </p:cNvSpPr>
          <p:nvPr>
            <p:ph sz="quarter" idx="11"/>
          </p:nvPr>
        </p:nvSpPr>
        <p:spPr>
          <a:xfrm>
            <a:off x="554038" y="1663700"/>
            <a:ext cx="8589962" cy="479425"/>
          </a:xfrm>
        </p:spPr>
        <p:txBody>
          <a:bodyPr/>
          <a:lstStyle>
            <a:lvl1pPr>
              <a:buClr>
                <a:srgbClr val="213B74"/>
              </a:buClr>
              <a:defRPr/>
            </a:lvl1pPr>
            <a:lvl2pPr>
              <a:buClr>
                <a:srgbClr val="213B74"/>
              </a:buClr>
              <a:defRPr/>
            </a:lvl2pPr>
            <a:lvl3pPr>
              <a:buClr>
                <a:srgbClr val="213B74"/>
              </a:buClr>
              <a:defRPr/>
            </a:lvl3pPr>
            <a:lvl4pPr>
              <a:buClr>
                <a:srgbClr val="213B74"/>
              </a:buClr>
              <a:defRPr/>
            </a:lvl4pPr>
            <a:lvl5pPr>
              <a:buClr>
                <a:srgbClr val="213B7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able Placeholder 4"/>
          <p:cNvSpPr>
            <a:spLocks noGrp="1"/>
          </p:cNvSpPr>
          <p:nvPr>
            <p:ph type="tbl" sz="quarter" idx="12"/>
          </p:nvPr>
        </p:nvSpPr>
        <p:spPr>
          <a:xfrm>
            <a:off x="457200" y="2743200"/>
            <a:ext cx="4110038" cy="1295400"/>
          </a:xfrm>
        </p:spPr>
        <p:txBody>
          <a:bodyPr/>
          <a:lstStyle/>
          <a:p>
            <a:pPr lvl="0"/>
            <a:endParaRPr lang="ba-RU" noProof="0"/>
          </a:p>
        </p:txBody>
      </p:sp>
      <p:sp>
        <p:nvSpPr>
          <p:cNvPr id="6" name="Table Placeholder 5"/>
          <p:cNvSpPr>
            <a:spLocks noGrp="1"/>
          </p:cNvSpPr>
          <p:nvPr>
            <p:ph type="tbl" sz="quarter" idx="13"/>
          </p:nvPr>
        </p:nvSpPr>
        <p:spPr>
          <a:xfrm>
            <a:off x="5486400" y="2971800"/>
            <a:ext cx="2889250" cy="914400"/>
          </a:xfrm>
        </p:spPr>
        <p:txBody>
          <a:bodyPr/>
          <a:lstStyle/>
          <a:p>
            <a:pPr lvl="0"/>
            <a:endParaRPr lang="en-US" noProof="0" dirty="0"/>
          </a:p>
        </p:txBody>
      </p:sp>
    </p:spTree>
    <p:extLst>
      <p:ext uri="{BB962C8B-B14F-4D97-AF65-F5344CB8AC3E}">
        <p14:creationId xmlns:p14="http://schemas.microsoft.com/office/powerpoint/2010/main" val="1160136707"/>
      </p:ext>
    </p:extLst>
  </p:cSld>
  <p:clrMapOvr>
    <a:masterClrMapping/>
  </p:clrMapOvr>
  <p:transition spd="slow"/>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2_Figure + Caption Layout">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bwMode="white">
          <a:xfrm>
            <a:off x="-7938" y="6248400"/>
            <a:ext cx="9151938" cy="6175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Copyright" descr="Pearson: Copyright 2015, 2012, 2009"/>
          <p:cNvSpPr txBox="1">
            <a:spLocks noChangeArrowheads="1"/>
          </p:cNvSpPr>
          <p:nvPr/>
        </p:nvSpPr>
        <p:spPr bwMode="auto">
          <a:xfrm>
            <a:off x="2203450" y="6383338"/>
            <a:ext cx="6172200"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3"/>
          <a:srcRect/>
          <a:stretch>
            <a:fillRect/>
          </a:stretch>
        </p:blipFill>
        <p:spPr bwMode="auto">
          <a:xfrm>
            <a:off x="304800" y="6405563"/>
            <a:ext cx="1358900" cy="303212"/>
          </a:xfrm>
          <a:prstGeom prst="rect">
            <a:avLst/>
          </a:prstGeom>
          <a:solidFill>
            <a:srgbClr val="213B74"/>
          </a:solidFill>
        </p:spPr>
      </p:pic>
      <p:sp>
        <p:nvSpPr>
          <p:cNvPr id="10" name="Title 1"/>
          <p:cNvSpPr>
            <a:spLocks noGrp="1"/>
          </p:cNvSpPr>
          <p:nvPr>
            <p:ph type="title"/>
          </p:nvPr>
        </p:nvSpPr>
        <p:spPr>
          <a:xfrm>
            <a:off x="519169" y="357626"/>
            <a:ext cx="8032638"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142999" y="2338466"/>
            <a:ext cx="7011649" cy="2843134"/>
          </a:xfrm>
        </p:spPr>
        <p:txBody>
          <a:bodyPr rtlCol="0">
            <a:normAutofit/>
          </a:bodyPr>
          <a:lstStyle>
            <a:lvl1pPr>
              <a:buClr>
                <a:srgbClr val="213B74"/>
              </a:buClr>
              <a:defRPr/>
            </a:lvl1pPr>
          </a:lstStyle>
          <a:p>
            <a:pPr lvl="0"/>
            <a:r>
              <a:rPr lang="en-US" noProof="0" dirty="0"/>
              <a:t>Click icon to add picture</a:t>
            </a:r>
          </a:p>
        </p:txBody>
      </p:sp>
      <p:sp>
        <p:nvSpPr>
          <p:cNvPr id="11" name="Text Placeholder 3"/>
          <p:cNvSpPr>
            <a:spLocks noGrp="1"/>
          </p:cNvSpPr>
          <p:nvPr>
            <p:ph type="body" sz="half" idx="2"/>
          </p:nvPr>
        </p:nvSpPr>
        <p:spPr>
          <a:xfrm>
            <a:off x="519169" y="5486400"/>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Content Placeholder 3"/>
          <p:cNvSpPr>
            <a:spLocks noGrp="1"/>
          </p:cNvSpPr>
          <p:nvPr>
            <p:ph sz="quarter" idx="11"/>
          </p:nvPr>
        </p:nvSpPr>
        <p:spPr>
          <a:xfrm>
            <a:off x="554038" y="1663700"/>
            <a:ext cx="8589962" cy="479425"/>
          </a:xfrm>
        </p:spPr>
        <p:txBody>
          <a:bodyPr/>
          <a:lstStyle>
            <a:lvl1pPr>
              <a:buClr>
                <a:srgbClr val="213B74"/>
              </a:buClr>
              <a:defRPr/>
            </a:lvl1pPr>
            <a:lvl2pPr>
              <a:buClr>
                <a:srgbClr val="213B74"/>
              </a:buClr>
              <a:defRPr/>
            </a:lvl2pPr>
            <a:lvl3pPr>
              <a:buClr>
                <a:srgbClr val="213B74"/>
              </a:buClr>
              <a:defRPr/>
            </a:lvl3pPr>
            <a:lvl4pPr>
              <a:buClr>
                <a:srgbClr val="213B74"/>
              </a:buClr>
              <a:defRPr/>
            </a:lvl4pPr>
            <a:lvl5pPr>
              <a:buClr>
                <a:srgbClr val="213B7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able Placeholder 4"/>
          <p:cNvSpPr>
            <a:spLocks noGrp="1"/>
          </p:cNvSpPr>
          <p:nvPr>
            <p:ph type="tbl" sz="quarter" idx="12"/>
          </p:nvPr>
        </p:nvSpPr>
        <p:spPr>
          <a:xfrm>
            <a:off x="5289550" y="2819400"/>
            <a:ext cx="3549650" cy="1295400"/>
          </a:xfrm>
        </p:spPr>
        <p:txBody>
          <a:bodyPr/>
          <a:lstStyle/>
          <a:p>
            <a:endParaRPr lang="en-US"/>
          </a:p>
        </p:txBody>
      </p:sp>
      <p:sp>
        <p:nvSpPr>
          <p:cNvPr id="9" name="Table Placeholder 8"/>
          <p:cNvSpPr>
            <a:spLocks noGrp="1"/>
          </p:cNvSpPr>
          <p:nvPr>
            <p:ph type="tbl" sz="quarter" idx="13"/>
          </p:nvPr>
        </p:nvSpPr>
        <p:spPr>
          <a:xfrm>
            <a:off x="304800" y="2590800"/>
            <a:ext cx="4114800" cy="1371600"/>
          </a:xfrm>
        </p:spPr>
        <p:txBody>
          <a:bodyPr/>
          <a:lstStyle/>
          <a:p>
            <a:endParaRPr lang="en-US"/>
          </a:p>
        </p:txBody>
      </p:sp>
    </p:spTree>
    <p:extLst>
      <p:ext uri="{BB962C8B-B14F-4D97-AF65-F5344CB8AC3E}">
        <p14:creationId xmlns:p14="http://schemas.microsoft.com/office/powerpoint/2010/main" val="2332422866"/>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Content Placeholder 1"/>
          <p:cNvSpPr>
            <a:spLocks noGrp="1"/>
          </p:cNvSpPr>
          <p:nvPr>
            <p:ph type="title"/>
          </p:nvPr>
        </p:nvSpPr>
        <p:spPr bwMode="auto">
          <a:xfrm>
            <a:off x="457200" y="26988"/>
            <a:ext cx="8229600" cy="1039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Content Placeholder 2"/>
          <p:cNvSpPr>
            <a:spLocks noGrp="1"/>
          </p:cNvSpPr>
          <p:nvPr>
            <p:ph type="body" idx="1"/>
          </p:nvPr>
        </p:nvSpPr>
        <p:spPr bwMode="auto">
          <a:xfrm>
            <a:off x="228600" y="1295400"/>
            <a:ext cx="8763000" cy="4830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userDrawn="1"/>
        </p:nvSpPr>
        <p:spPr bwMode="white">
          <a:xfrm>
            <a:off x="0" y="0"/>
            <a:ext cx="9144000" cy="1133475"/>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 name="Rectangle 13"/>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Copyright" descr="Pearson: Copyright 2015, 2012, 2009"/>
          <p:cNvSpPr txBox="1">
            <a:spLocks noChangeArrowheads="1"/>
          </p:cNvSpPr>
          <p:nvPr/>
        </p:nvSpPr>
        <p:spPr bwMode="auto">
          <a:xfrm>
            <a:off x="2209800" y="6399213"/>
            <a:ext cx="6326188"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defRPr/>
            </a:pP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13"/>
          <a:srcRect/>
          <a:stretch>
            <a:fillRect/>
          </a:stretch>
        </p:blipFill>
        <p:spPr bwMode="auto">
          <a:xfrm>
            <a:off x="236538" y="6396038"/>
            <a:ext cx="1360487" cy="304800"/>
          </a:xfrm>
          <a:prstGeom prst="rect">
            <a:avLst/>
          </a:prstGeom>
          <a:solidFill>
            <a:srgbClr val="213B74"/>
          </a:solidFill>
        </p:spPr>
      </p:pic>
    </p:spTree>
  </p:cSld>
  <p:clrMap bg1="lt1" tx1="dk1" bg2="lt2" tx2="dk2" accent1="accent1" accent2="accent2" accent3="accent3" accent4="accent4" accent5="accent5" accent6="accent6" hlink="hlink" folHlink="folHlink"/>
  <p:sldLayoutIdLst>
    <p:sldLayoutId id="2147484218" r:id="rId1"/>
    <p:sldLayoutId id="2147484219" r:id="rId2"/>
    <p:sldLayoutId id="2147484220" r:id="rId3"/>
    <p:sldLayoutId id="2147484226" r:id="rId4"/>
    <p:sldLayoutId id="2147484217" r:id="rId5"/>
    <p:sldLayoutId id="2147484221" r:id="rId6"/>
    <p:sldLayoutId id="2147484222" r:id="rId7"/>
    <p:sldLayoutId id="2147484223" r:id="rId8"/>
    <p:sldLayoutId id="2147484224" r:id="rId9"/>
    <p:sldLayoutId id="2147484225" r:id="rId10"/>
    <p:sldLayoutId id="2147484227" r:id="rId11"/>
  </p:sldLayoutIdLst>
  <p:hf sldNum="0" hdr="0" dt="0"/>
  <p:txStyles>
    <p:titleStyle>
      <a:lvl1pPr algn="ctr" rtl="0" eaLnBrk="0" fontAlgn="base" hangingPunct="0">
        <a:spcBef>
          <a:spcPct val="0"/>
        </a:spcBef>
        <a:spcAft>
          <a:spcPct val="0"/>
        </a:spcAft>
        <a:defRPr sz="3600" kern="1200">
          <a:solidFill>
            <a:schemeClr val="bg1"/>
          </a:solidFill>
          <a:latin typeface="Arial" pitchFamily="34" charset="0"/>
          <a:ea typeface="MS PGothic" panose="020B0600070205080204" pitchFamily="34" charset="-128"/>
          <a:cs typeface="Arial" pitchFamily="34" charset="0"/>
        </a:defRPr>
      </a:lvl1pPr>
      <a:lvl2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2pPr>
      <a:lvl3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3pPr>
      <a:lvl4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4pPr>
      <a:lvl5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5pPr>
      <a:lvl6pPr marL="457200" algn="ctr" rtl="0" fontAlgn="base">
        <a:spcBef>
          <a:spcPct val="0"/>
        </a:spcBef>
        <a:spcAft>
          <a:spcPct val="0"/>
        </a:spcAft>
        <a:defRPr sz="3600">
          <a:solidFill>
            <a:schemeClr val="bg1"/>
          </a:solidFill>
          <a:latin typeface="Arial" charset="0"/>
          <a:ea typeface="ＭＳ Ｐゴシック" charset="0"/>
          <a:cs typeface="Arial" charset="0"/>
        </a:defRPr>
      </a:lvl6pPr>
      <a:lvl7pPr marL="914400" algn="ctr" rtl="0" fontAlgn="base">
        <a:spcBef>
          <a:spcPct val="0"/>
        </a:spcBef>
        <a:spcAft>
          <a:spcPct val="0"/>
        </a:spcAft>
        <a:defRPr sz="3600">
          <a:solidFill>
            <a:schemeClr val="bg1"/>
          </a:solidFill>
          <a:latin typeface="Arial" charset="0"/>
          <a:ea typeface="ＭＳ Ｐゴシック" charset="0"/>
          <a:cs typeface="Arial" charset="0"/>
        </a:defRPr>
      </a:lvl7pPr>
      <a:lvl8pPr marL="1371600" algn="ctr" rtl="0" fontAlgn="base">
        <a:spcBef>
          <a:spcPct val="0"/>
        </a:spcBef>
        <a:spcAft>
          <a:spcPct val="0"/>
        </a:spcAft>
        <a:defRPr sz="3600">
          <a:solidFill>
            <a:schemeClr val="bg1"/>
          </a:solidFill>
          <a:latin typeface="Arial" charset="0"/>
          <a:ea typeface="ＭＳ Ｐゴシック" charset="0"/>
          <a:cs typeface="Arial" charset="0"/>
        </a:defRPr>
      </a:lvl8pPr>
      <a:lvl9pPr marL="1828800" algn="ctr" rtl="0" fontAlgn="base">
        <a:spcBef>
          <a:spcPct val="0"/>
        </a:spcBef>
        <a:spcAft>
          <a:spcPct val="0"/>
        </a:spcAft>
        <a:defRPr sz="3600">
          <a:solidFill>
            <a:schemeClr val="bg1"/>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lr>
          <a:srgbClr val="213B74"/>
        </a:buClr>
        <a:buFont typeface="Arial" charset="0"/>
        <a:buChar char="•"/>
        <a:defRPr lang="en-US" sz="2600" kern="1200" dirty="0">
          <a:solidFill>
            <a:schemeClr val="tx1"/>
          </a:solidFill>
          <a:latin typeface="Arial" pitchFamily="34" charset="0"/>
          <a:ea typeface="Verdana" pitchFamily="34" charset="0"/>
          <a:cs typeface="Arial" pitchFamily="34" charset="0"/>
        </a:defRPr>
      </a:lvl1pPr>
      <a:lvl2pPr marL="742950" indent="-285750" algn="l" rtl="0" eaLnBrk="0" fontAlgn="base" hangingPunct="0">
        <a:spcBef>
          <a:spcPct val="20000"/>
        </a:spcBef>
        <a:spcAft>
          <a:spcPct val="0"/>
        </a:spcAft>
        <a:buClr>
          <a:srgbClr val="213B74"/>
        </a:buClr>
        <a:buFont typeface="Arial" charset="0"/>
        <a:buChar char="–"/>
        <a:defRPr lang="en-US" sz="2400" kern="1200" dirty="0">
          <a:solidFill>
            <a:schemeClr val="tx1"/>
          </a:solidFill>
          <a:latin typeface="Arial" pitchFamily="34" charset="0"/>
          <a:ea typeface="Verdana" pitchFamily="34" charset="0"/>
          <a:cs typeface="Arial" pitchFamily="34" charset="0"/>
        </a:defRPr>
      </a:lvl2pPr>
      <a:lvl3pPr marL="1143000" indent="-228600" algn="l" rtl="0" eaLnBrk="0" fontAlgn="base" hangingPunct="0">
        <a:spcBef>
          <a:spcPct val="20000"/>
        </a:spcBef>
        <a:spcAft>
          <a:spcPct val="0"/>
        </a:spcAft>
        <a:buClr>
          <a:srgbClr val="213B74"/>
        </a:buClr>
        <a:buFont typeface="Wingdings" pitchFamily="2" charset="2"/>
        <a:buChar char="§"/>
        <a:defRPr lang="en-US" sz="2200" kern="1200" dirty="0">
          <a:solidFill>
            <a:schemeClr val="tx1"/>
          </a:solidFill>
          <a:latin typeface="Arial" pitchFamily="34" charset="0"/>
          <a:ea typeface="Verdana" pitchFamily="34" charset="0"/>
          <a:cs typeface="Arial" pitchFamily="34" charset="0"/>
        </a:defRPr>
      </a:lvl3pPr>
      <a:lvl4pPr marL="1600200" indent="-228600" algn="l" rtl="0" eaLnBrk="0" fontAlgn="base" hangingPunct="0">
        <a:spcBef>
          <a:spcPct val="20000"/>
        </a:spcBef>
        <a:spcAft>
          <a:spcPct val="0"/>
        </a:spcAft>
        <a:buClr>
          <a:srgbClr val="213B74"/>
        </a:buClr>
        <a:buFont typeface="Courier New" pitchFamily="49" charset="0"/>
        <a:buChar char="o"/>
        <a:defRPr lang="en-US" sz="2000" kern="1200" dirty="0">
          <a:solidFill>
            <a:schemeClr val="tx1"/>
          </a:solidFill>
          <a:latin typeface="Arial" pitchFamily="34" charset="0"/>
          <a:ea typeface="Verdana" pitchFamily="34" charset="0"/>
          <a:cs typeface="Arial" pitchFamily="34" charset="0"/>
        </a:defRPr>
      </a:lvl4pPr>
      <a:lvl5pPr marL="2057400" indent="-228600" algn="l" rtl="0" eaLnBrk="0" fontAlgn="base" hangingPunct="0">
        <a:spcBef>
          <a:spcPct val="20000"/>
        </a:spcBef>
        <a:spcAft>
          <a:spcPct val="0"/>
        </a:spcAft>
        <a:buClr>
          <a:srgbClr val="213B74"/>
        </a:buClr>
        <a:buFont typeface="Arial" charset="0"/>
        <a:buChar char="»"/>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descr="Book cover reads title name and name of the authors as follows: “Crime Victims an introduction to Victimology” and &quot;Andrew Karmen.” A photo on the cover shows few candles burning brightly in the black background."/>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a:stretch>
            <a:fillRect/>
          </a:stretch>
        </p:blipFill>
        <p:spPr>
          <a:xfrm>
            <a:off x="304800" y="1489075"/>
            <a:ext cx="3695700" cy="4572000"/>
          </a:xfrm>
        </p:spPr>
      </p:pic>
      <p:sp>
        <p:nvSpPr>
          <p:cNvPr id="10243" name="Title 2"/>
          <p:cNvSpPr>
            <a:spLocks noGrp="1"/>
          </p:cNvSpPr>
          <p:nvPr>
            <p:ph type="title"/>
          </p:nvPr>
        </p:nvSpPr>
        <p:spPr>
          <a:xfrm>
            <a:off x="4479925" y="1546225"/>
            <a:ext cx="4017963" cy="2127250"/>
          </a:xfrm>
        </p:spPr>
        <p:txBody>
          <a:bodyPr anchor="ctr"/>
          <a:lstStyle/>
          <a:p>
            <a:pPr eaLnBrk="1" hangingPunct="1"/>
            <a:r>
              <a:rPr lang="en-US" sz="4000" dirty="0">
                <a:latin typeface="Arial" charset="0"/>
                <a:ea typeface="MS PGothic" pitchFamily="34" charset="-128"/>
                <a:cs typeface="Arial" charset="0"/>
              </a:rPr>
              <a:t>Crime Victims An Introduction to </a:t>
            </a:r>
            <a:r>
              <a:rPr lang="en-US" sz="4000" dirty="0" err="1">
                <a:latin typeface="Arial" charset="0"/>
                <a:ea typeface="MS PGothic" pitchFamily="34" charset="-128"/>
                <a:cs typeface="Arial" charset="0"/>
              </a:rPr>
              <a:t>Victimology</a:t>
            </a:r>
            <a:endParaRPr lang="en-US" sz="4000" dirty="0">
              <a:latin typeface="Arial" charset="0"/>
              <a:ea typeface="MS PGothic" pitchFamily="34" charset="-128"/>
              <a:cs typeface="Arial" charset="0"/>
            </a:endParaRPr>
          </a:p>
        </p:txBody>
      </p:sp>
      <p:sp>
        <p:nvSpPr>
          <p:cNvPr id="10244" name="Text Placeholder 3"/>
          <p:cNvSpPr>
            <a:spLocks noGrp="1"/>
          </p:cNvSpPr>
          <p:nvPr>
            <p:ph type="body" sz="quarter" idx="14"/>
          </p:nvPr>
        </p:nvSpPr>
        <p:spPr>
          <a:xfrm>
            <a:off x="4129088" y="3895725"/>
            <a:ext cx="4835525" cy="1924050"/>
          </a:xfrm>
        </p:spPr>
        <p:txBody>
          <a:bodyPr anchor="ctr"/>
          <a:lstStyle/>
          <a:p>
            <a:pPr eaLnBrk="1" hangingPunct="1">
              <a:spcBef>
                <a:spcPct val="0"/>
              </a:spcBef>
            </a:pPr>
            <a:r>
              <a:rPr sz="4400" b="1" dirty="0">
                <a:latin typeface="Arial" charset="0"/>
                <a:cs typeface="Arial" charset="0"/>
              </a:rPr>
              <a:t>Chapter 12</a:t>
            </a:r>
          </a:p>
          <a:p>
            <a:pPr eaLnBrk="1" hangingPunct="1">
              <a:spcBef>
                <a:spcPct val="0"/>
              </a:spcBef>
            </a:pPr>
            <a:r>
              <a:rPr sz="4000" dirty="0">
                <a:latin typeface="Arial" charset="0"/>
                <a:cs typeface="Arial" charset="0"/>
              </a:rPr>
              <a:t>Repaying Victims</a:t>
            </a:r>
          </a:p>
        </p:txBody>
      </p:sp>
      <p:pic>
        <p:nvPicPr>
          <p:cNvPr id="18" name="Picture Placeholder 17" title="Cengage Logo"/>
          <p:cNvPicPr>
            <a:picLocks noGrp="1" noChangeAspect="1" noChangeArrowheads="1"/>
          </p:cNvPicPr>
          <p:nvPr>
            <p:ph type="pic" sz="quarter" idx="18"/>
          </p:nvPr>
        </p:nvPicPr>
        <p:blipFill>
          <a:blip r:embed="rId4"/>
          <a:stretch>
            <a:fillRect/>
          </a:stretch>
        </p:blipFill>
        <p:spPr>
          <a:xfrm>
            <a:off x="238125" y="6400800"/>
            <a:ext cx="1362075" cy="304800"/>
          </a:xfrm>
        </p:spPr>
      </p:pic>
      <p:sp>
        <p:nvSpPr>
          <p:cNvPr id="10246" name="Text Placeholder 6"/>
          <p:cNvSpPr>
            <a:spLocks noGrp="1"/>
          </p:cNvSpPr>
          <p:nvPr>
            <p:ph sz="quarter" idx="16"/>
          </p:nvPr>
        </p:nvSpPr>
        <p:spPr>
          <a:xfrm>
            <a:off x="1600200" y="6284913"/>
            <a:ext cx="7543800" cy="573087"/>
          </a:xfrm>
        </p:spPr>
        <p:txBody>
          <a:bodyPr anchor="ctr"/>
          <a:lstStyle/>
          <a:p>
            <a:pPr marL="0" indent="0" eaLnBrk="1" hangingPunct="1">
              <a:spcBef>
                <a:spcPct val="0"/>
              </a:spcBef>
              <a:buClrTx/>
              <a:buFont typeface="Arial" charset="0"/>
              <a:buNone/>
            </a:pPr>
            <a:r>
              <a:rPr sz="1200">
                <a:solidFill>
                  <a:schemeClr val="bg1"/>
                </a:solidFill>
                <a:latin typeface="Arial" charset="0"/>
                <a:cs typeface="Arial" charset="0"/>
              </a:rPr>
              <a:t>© 2020 Cengage. All rights reserved.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3"/>
          <p:cNvSpPr>
            <a:spLocks noGrp="1"/>
          </p:cNvSpPr>
          <p:nvPr>
            <p:ph type="title"/>
          </p:nvPr>
        </p:nvSpPr>
        <p:spPr>
          <a:xfrm>
            <a:off x="228600" y="26988"/>
            <a:ext cx="7772400" cy="1039812"/>
          </a:xfrm>
        </p:spPr>
        <p:txBody>
          <a:bodyPr/>
          <a:lstStyle/>
          <a:p>
            <a:pPr eaLnBrk="1" hangingPunct="1"/>
            <a:r>
              <a:rPr lang="en-US" sz="3200">
                <a:latin typeface="Arial" charset="0"/>
                <a:ea typeface="MS PGothic" pitchFamily="34" charset="-128"/>
                <a:cs typeface="Arial" charset="0"/>
              </a:rPr>
              <a:t>Learning Objectives</a:t>
            </a:r>
            <a:endParaRPr lang="en-US" sz="2000">
              <a:latin typeface="Arial" charset="0"/>
              <a:ea typeface="MS PGothic" pitchFamily="34" charset="-128"/>
              <a:cs typeface="Arial" charset="0"/>
            </a:endParaRPr>
          </a:p>
        </p:txBody>
      </p:sp>
      <p:sp>
        <p:nvSpPr>
          <p:cNvPr id="16386" name="Content Placeholder 4"/>
          <p:cNvSpPr>
            <a:spLocks noGrp="1"/>
          </p:cNvSpPr>
          <p:nvPr>
            <p:ph idx="1"/>
          </p:nvPr>
        </p:nvSpPr>
        <p:spPr>
          <a:xfrm>
            <a:off x="228600" y="1371600"/>
            <a:ext cx="8763000" cy="4602163"/>
          </a:xfrm>
        </p:spPr>
        <p:txBody>
          <a:bodyPr rtlCol="0">
            <a:noAutofit/>
          </a:bodyPr>
          <a:lstStyle/>
          <a:p>
            <a:pPr eaLnBrk="1" hangingPunct="1">
              <a:spcBef>
                <a:spcPts val="624"/>
              </a:spcBef>
              <a:buSzTx/>
              <a:buFont typeface="Arial" pitchFamily="34" charset="0"/>
              <a:buChar char="•"/>
              <a:defRPr/>
            </a:pPr>
            <a:r>
              <a:rPr altLang="en-US" sz="2000" dirty="0"/>
              <a:t>L01. </a:t>
            </a:r>
            <a:r>
              <a:rPr sz="2000" dirty="0"/>
              <a:t>List the ways that criminal activities impose losses and costs on victims and society</a:t>
            </a:r>
            <a:r>
              <a:rPr altLang="en-US" sz="2000" dirty="0"/>
              <a:t>.</a:t>
            </a:r>
          </a:p>
          <a:p>
            <a:pPr eaLnBrk="1" hangingPunct="1">
              <a:spcBef>
                <a:spcPts val="624"/>
              </a:spcBef>
              <a:buSzTx/>
              <a:buFont typeface="Arial" pitchFamily="34" charset="0"/>
              <a:buChar char="•"/>
              <a:defRPr/>
            </a:pPr>
            <a:r>
              <a:rPr altLang="en-US" sz="2000" dirty="0"/>
              <a:t>L02. </a:t>
            </a:r>
            <a:r>
              <a:rPr sz="2000" dirty="0"/>
              <a:t>Describe the different types of restitution</a:t>
            </a:r>
            <a:r>
              <a:rPr altLang="en-US" sz="2000" dirty="0"/>
              <a:t>. </a:t>
            </a:r>
          </a:p>
          <a:p>
            <a:pPr eaLnBrk="1" hangingPunct="1">
              <a:spcBef>
                <a:spcPts val="624"/>
              </a:spcBef>
              <a:buSzTx/>
              <a:buFont typeface="Arial" pitchFamily="34" charset="0"/>
              <a:buChar char="•"/>
              <a:defRPr/>
            </a:pPr>
            <a:r>
              <a:rPr altLang="en-US" sz="2000" dirty="0"/>
              <a:t>L03. </a:t>
            </a:r>
            <a:r>
              <a:rPr sz="2000" dirty="0"/>
              <a:t>Summarize the arguments in favor or and in opposition to state-run compensation funds</a:t>
            </a:r>
            <a:r>
              <a:rPr altLang="en-US" sz="2000" dirty="0"/>
              <a:t>. </a:t>
            </a:r>
          </a:p>
          <a:p>
            <a:pPr eaLnBrk="1" hangingPunct="1">
              <a:spcBef>
                <a:spcPts val="624"/>
              </a:spcBef>
              <a:buSzTx/>
              <a:buFont typeface="Arial" pitchFamily="34" charset="0"/>
              <a:buChar char="•"/>
              <a:defRPr/>
            </a:pPr>
            <a:r>
              <a:rPr altLang="en-US" sz="2000" dirty="0"/>
              <a:t>L04. Understand the main points of the litigation process</a:t>
            </a:r>
          </a:p>
          <a:p>
            <a:pPr eaLnBrk="1" hangingPunct="1">
              <a:spcBef>
                <a:spcPts val="624"/>
              </a:spcBef>
              <a:buSzTx/>
              <a:buFont typeface="Arial" pitchFamily="34" charset="0"/>
              <a:buChar char="•"/>
              <a:defRPr/>
            </a:pPr>
            <a:r>
              <a:rPr altLang="en-US" sz="2000" dirty="0"/>
              <a:t>L05. Main points of victim compensation (advocates vs </a:t>
            </a:r>
            <a:r>
              <a:rPr altLang="en-US" sz="2000"/>
              <a:t>critics).</a:t>
            </a:r>
            <a:endParaRPr alt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5050" y="1552575"/>
            <a:ext cx="7073900" cy="4471988"/>
          </a:xfrm>
        </p:spPr>
        <p:txBody>
          <a:bodyPr/>
          <a:lstStyle/>
          <a:p>
            <a:pPr algn="ctr" eaLnBrk="1" hangingPunct="1">
              <a:spcAft>
                <a:spcPts val="1500"/>
              </a:spcAft>
              <a:defRPr/>
            </a:pPr>
            <a:r>
              <a:rPr lang="en-US" altLang="en-US" sz="4600" b="1" cap="all" dirty="0">
                <a:solidFill>
                  <a:schemeClr val="tx1"/>
                </a:solidFill>
                <a:ea typeface="MS PGothic" panose="020B0600070205080204" pitchFamily="34" charset="-128"/>
              </a:rPr>
              <a:t>The costs of victimization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noRot="1" noChangeArrowheads="1"/>
          </p:cNvSpPr>
          <p:nvPr>
            <p:ph type="title"/>
          </p:nvPr>
        </p:nvSpPr>
        <p:spPr>
          <a:xfrm>
            <a:off x="228600" y="26988"/>
            <a:ext cx="7772400" cy="1039812"/>
          </a:xfrm>
        </p:spPr>
        <p:txBody>
          <a:bodyPr>
            <a:normAutofit/>
          </a:bodyPr>
          <a:lstStyle/>
          <a:p>
            <a:pPr eaLnBrk="1" hangingPunct="1">
              <a:defRPr/>
            </a:pPr>
            <a:r>
              <a:rPr lang="en-US" altLang="en-US" dirty="0">
                <a:ea typeface="MS PGothic" panose="020B0600070205080204" pitchFamily="34" charset="-128"/>
              </a:rPr>
              <a:t>Costs of Crime-Related Expenditures</a:t>
            </a:r>
          </a:p>
        </p:txBody>
      </p:sp>
      <p:sp>
        <p:nvSpPr>
          <p:cNvPr id="13315" name="Content Placeholder 4"/>
          <p:cNvSpPr>
            <a:spLocks noGrp="1" noRot="1"/>
          </p:cNvSpPr>
          <p:nvPr>
            <p:ph idx="1"/>
          </p:nvPr>
        </p:nvSpPr>
        <p:spPr/>
        <p:txBody>
          <a:bodyPr/>
          <a:lstStyle/>
          <a:p>
            <a:pPr eaLnBrk="1" hangingPunct="1">
              <a:buSzTx/>
            </a:pPr>
            <a:r>
              <a:rPr>
                <a:latin typeface="Arial" charset="0"/>
                <a:cs typeface="Arial" charset="0"/>
              </a:rPr>
              <a:t>Intangible</a:t>
            </a:r>
          </a:p>
          <a:p>
            <a:pPr lvl="1" eaLnBrk="1" hangingPunct="1"/>
            <a:r>
              <a:rPr>
                <a:latin typeface="Arial" charset="0"/>
                <a:cs typeface="Arial" charset="0"/>
              </a:rPr>
              <a:t>Pain, suffering, loss of quality of life</a:t>
            </a:r>
          </a:p>
          <a:p>
            <a:pPr lvl="1" eaLnBrk="1" hangingPunct="1"/>
            <a:r>
              <a:rPr>
                <a:latin typeface="Arial" charset="0"/>
                <a:cs typeface="Arial" charset="0"/>
              </a:rPr>
              <a:t>Mental illness, PTSD</a:t>
            </a:r>
          </a:p>
          <a:p>
            <a:pPr lvl="1" eaLnBrk="1" hangingPunct="1"/>
            <a:r>
              <a:rPr>
                <a:latin typeface="Arial" charset="0"/>
                <a:cs typeface="Arial" charset="0"/>
              </a:rPr>
              <a:t>Alcohol or drug abuse</a:t>
            </a:r>
          </a:p>
          <a:p>
            <a:pPr eaLnBrk="1" hangingPunct="1">
              <a:buSzTx/>
            </a:pPr>
            <a:r>
              <a:rPr>
                <a:latin typeface="Arial" charset="0"/>
                <a:cs typeface="Arial" charset="0"/>
              </a:rPr>
              <a:t>Tangible</a:t>
            </a:r>
          </a:p>
          <a:p>
            <a:pPr lvl="1" eaLnBrk="1" hangingPunct="1"/>
            <a:r>
              <a:rPr>
                <a:latin typeface="Arial" charset="0"/>
                <a:cs typeface="Arial" charset="0"/>
              </a:rPr>
              <a:t>Economic losses of cash and property</a:t>
            </a:r>
          </a:p>
          <a:p>
            <a:pPr lvl="1" eaLnBrk="1" hangingPunct="1"/>
            <a:r>
              <a:rPr>
                <a:latin typeface="Arial" charset="0"/>
                <a:cs typeface="Arial" charset="0"/>
              </a:rPr>
              <a:t>Lost earnings</a:t>
            </a:r>
          </a:p>
          <a:p>
            <a:pPr lvl="1" eaLnBrk="1" hangingPunct="1"/>
            <a:r>
              <a:rPr>
                <a:latin typeface="Arial" charset="0"/>
                <a:cs typeface="Arial" charset="0"/>
              </a:rPr>
              <a:t>Medical costs</a:t>
            </a:r>
          </a:p>
          <a:p>
            <a:pPr lvl="1" eaLnBrk="1" hangingPunct="1"/>
            <a:r>
              <a:rPr>
                <a:latin typeface="Arial" charset="0"/>
                <a:cs typeface="Arial" charset="0"/>
              </a:rPr>
              <a:t>Government expenditures on security measures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5050" y="1552575"/>
            <a:ext cx="7073900" cy="4471988"/>
          </a:xfrm>
        </p:spPr>
        <p:txBody>
          <a:bodyPr/>
          <a:lstStyle/>
          <a:p>
            <a:pPr algn="ctr" eaLnBrk="1" hangingPunct="1">
              <a:spcAft>
                <a:spcPts val="1500"/>
              </a:spcAft>
              <a:defRPr/>
            </a:pPr>
            <a:r>
              <a:rPr lang="en-US" altLang="en-US" sz="4600" b="1" cap="all" dirty="0">
                <a:solidFill>
                  <a:schemeClr val="tx1"/>
                </a:solidFill>
                <a:ea typeface="MS PGothic" panose="020B0600070205080204" pitchFamily="34" charset="-128"/>
              </a:rPr>
              <a:t>Gaining restitution from offenders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noRot="1"/>
          </p:cNvSpPr>
          <p:nvPr>
            <p:ph type="title"/>
          </p:nvPr>
        </p:nvSpPr>
        <p:spPr>
          <a:xfrm>
            <a:off x="228600" y="26988"/>
            <a:ext cx="7772400" cy="1039812"/>
          </a:xfrm>
        </p:spPr>
        <p:txBody>
          <a:bodyPr/>
          <a:lstStyle/>
          <a:p>
            <a:pPr eaLnBrk="1" hangingPunct="1"/>
            <a:r>
              <a:rPr lang="en-US" sz="3200">
                <a:latin typeface="Arial" charset="0"/>
                <a:ea typeface="MS PGothic" pitchFamily="34" charset="-128"/>
                <a:cs typeface="Arial" charset="0"/>
              </a:rPr>
              <a:t>Back to Basics</a:t>
            </a:r>
          </a:p>
        </p:txBody>
      </p:sp>
      <p:sp>
        <p:nvSpPr>
          <p:cNvPr id="15363" name="Content Placeholder 4"/>
          <p:cNvSpPr>
            <a:spLocks noGrp="1" noRot="1"/>
          </p:cNvSpPr>
          <p:nvPr>
            <p:ph idx="1"/>
          </p:nvPr>
        </p:nvSpPr>
        <p:spPr/>
        <p:txBody>
          <a:bodyPr/>
          <a:lstStyle/>
          <a:p>
            <a:pPr eaLnBrk="1" hangingPunct="1">
              <a:buSzTx/>
            </a:pPr>
            <a:r>
              <a:rPr>
                <a:latin typeface="Arial" charset="0"/>
                <a:cs typeface="Arial" charset="0"/>
              </a:rPr>
              <a:t>Restitution occurs when offenders repay victims</a:t>
            </a:r>
          </a:p>
          <a:p>
            <a:pPr lvl="1" eaLnBrk="1" hangingPunct="1"/>
            <a:r>
              <a:rPr b="1">
                <a:latin typeface="Arial" charset="0"/>
                <a:cs typeface="Arial" charset="0"/>
              </a:rPr>
              <a:t>Community service</a:t>
            </a:r>
          </a:p>
          <a:p>
            <a:pPr lvl="1" eaLnBrk="1" hangingPunct="1"/>
            <a:r>
              <a:rPr b="1">
                <a:latin typeface="Arial" charset="0"/>
                <a:cs typeface="Arial" charset="0"/>
              </a:rPr>
              <a:t>Symbolic restitution</a:t>
            </a:r>
          </a:p>
          <a:p>
            <a:pPr lvl="1" eaLnBrk="1" hangingPunct="1"/>
            <a:r>
              <a:rPr b="1">
                <a:latin typeface="Arial" charset="0"/>
                <a:cs typeface="Arial" charset="0"/>
              </a:rPr>
              <a:t>Creative restitution</a:t>
            </a:r>
          </a:p>
          <a:p>
            <a:pPr eaLnBrk="1" hangingPunct="1">
              <a:buSzTx/>
            </a:pPr>
            <a:r>
              <a:rPr>
                <a:latin typeface="Arial" charset="0"/>
                <a:cs typeface="Arial" charset="0"/>
              </a:rPr>
              <a:t>Fairness demands that victims are made whole again</a:t>
            </a:r>
          </a:p>
          <a:p>
            <a:pPr eaLnBrk="1" hangingPunct="1">
              <a:buSzTx/>
            </a:pPr>
            <a:r>
              <a:rPr>
                <a:latin typeface="Arial" charset="0"/>
                <a:cs typeface="Arial" charset="0"/>
              </a:rPr>
              <a:t>In many states, judges must require restitution</a:t>
            </a:r>
          </a:p>
          <a:p>
            <a:pPr eaLnBrk="1" hangingPunct="1">
              <a:buSzTx/>
            </a:pPr>
            <a:r>
              <a:rPr>
                <a:latin typeface="Arial" charset="0"/>
                <a:cs typeface="Arial" charset="0"/>
              </a:rPr>
              <a:t>Reformers favor restitution over imprisonment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Rot="1" noChangeArrowheads="1"/>
          </p:cNvSpPr>
          <p:nvPr>
            <p:ph type="title"/>
          </p:nvPr>
        </p:nvSpPr>
        <p:spPr>
          <a:xfrm>
            <a:off x="228600" y="26988"/>
            <a:ext cx="8763000" cy="1039812"/>
          </a:xfrm>
        </p:spPr>
        <p:txBody>
          <a:bodyPr rtlCol="0">
            <a:normAutofit fontScale="90000"/>
          </a:bodyPr>
          <a:lstStyle/>
          <a:p>
            <a:pPr eaLnBrk="1" fontAlgn="auto" hangingPunct="1">
              <a:spcAft>
                <a:spcPts val="0"/>
              </a:spcAft>
              <a:defRPr/>
            </a:pPr>
            <a:r>
              <a:rPr lang="en-US" altLang="en-US" dirty="0"/>
              <a:t>The Rise, Fall, and Rediscovery of Restitution</a:t>
            </a:r>
          </a:p>
        </p:txBody>
      </p:sp>
      <p:sp>
        <p:nvSpPr>
          <p:cNvPr id="16387" name="Content Placeholder 4"/>
          <p:cNvSpPr>
            <a:spLocks noGrp="1" noRot="1"/>
          </p:cNvSpPr>
          <p:nvPr>
            <p:ph idx="1"/>
          </p:nvPr>
        </p:nvSpPr>
        <p:spPr/>
        <p:txBody>
          <a:bodyPr/>
          <a:lstStyle/>
          <a:p>
            <a:pPr eaLnBrk="1" hangingPunct="1">
              <a:buSzTx/>
            </a:pPr>
            <a:r>
              <a:rPr dirty="0">
                <a:latin typeface="Arial" charset="0"/>
                <a:cs typeface="Arial" charset="0"/>
              </a:rPr>
              <a:t>Restitution was intended to satisfy a thirst for venge</a:t>
            </a:r>
            <a:r>
              <a:rPr lang="en-US" dirty="0">
                <a:latin typeface="Arial" charset="0"/>
                <a:cs typeface="Arial" charset="0"/>
              </a:rPr>
              <a:t>a</a:t>
            </a:r>
            <a:r>
              <a:rPr dirty="0">
                <a:latin typeface="Arial" charset="0"/>
                <a:cs typeface="Arial" charset="0"/>
              </a:rPr>
              <a:t>nce as well as to repay losses</a:t>
            </a:r>
          </a:p>
          <a:p>
            <a:pPr eaLnBrk="1" hangingPunct="1"/>
            <a:r>
              <a:rPr dirty="0">
                <a:latin typeface="Arial" charset="0"/>
                <a:cs typeface="Arial" charset="0"/>
              </a:rPr>
              <a:t>From biblical times to colonial America, offenders forced to pay more than they stole.  This was referred to as </a:t>
            </a:r>
            <a:r>
              <a:rPr b="1" dirty="0" err="1">
                <a:latin typeface="Arial" charset="0"/>
                <a:cs typeface="Arial" charset="0"/>
              </a:rPr>
              <a:t>Mosiac</a:t>
            </a:r>
            <a:r>
              <a:rPr b="1" dirty="0">
                <a:latin typeface="Arial" charset="0"/>
                <a:cs typeface="Arial" charset="0"/>
              </a:rPr>
              <a:t> Law</a:t>
            </a:r>
            <a:r>
              <a:rPr dirty="0">
                <a:latin typeface="Arial" charset="0"/>
                <a:cs typeface="Arial" charset="0"/>
              </a:rPr>
              <a:t>. </a:t>
            </a:r>
          </a:p>
          <a:p>
            <a:pPr lvl="1" eaLnBrk="1" hangingPunct="1"/>
            <a:r>
              <a:rPr lang="en-US" dirty="0">
                <a:latin typeface="Arial" charset="0"/>
                <a:cs typeface="Arial" charset="0"/>
              </a:rPr>
              <a:t>A captured thief would have to pay the victim with 5 oxen for the one that was stolen</a:t>
            </a:r>
            <a:endParaRPr dirty="0">
              <a:latin typeface="Arial" charset="0"/>
              <a:cs typeface="Arial" charset="0"/>
            </a:endParaRPr>
          </a:p>
          <a:p>
            <a:pPr eaLnBrk="1" hangingPunct="1">
              <a:buSzTx/>
            </a:pPr>
            <a:r>
              <a:rPr altLang="ja-JP" dirty="0">
                <a:latin typeface="Arial" charset="0"/>
                <a:cs typeface="Arial" charset="0"/>
              </a:rPr>
              <a:t>In colonial America, before t</a:t>
            </a:r>
            <a:r>
              <a:rPr lang="en-US" altLang="ja-JP" dirty="0">
                <a:latin typeface="Arial" charset="0"/>
                <a:cs typeface="Arial" charset="0"/>
              </a:rPr>
              <a:t>he</a:t>
            </a:r>
            <a:r>
              <a:rPr altLang="ja-JP" dirty="0">
                <a:latin typeface="Arial" charset="0"/>
                <a:cs typeface="Arial" charset="0"/>
              </a:rPr>
              <a:t> revolution crim</a:t>
            </a:r>
            <a:r>
              <a:rPr lang="en-US" altLang="ja-JP" dirty="0">
                <a:latin typeface="Arial" charset="0"/>
                <a:cs typeface="Arial" charset="0"/>
              </a:rPr>
              <a:t>i</a:t>
            </a:r>
            <a:r>
              <a:rPr altLang="ja-JP" dirty="0">
                <a:latin typeface="Arial" charset="0"/>
                <a:cs typeface="Arial" charset="0"/>
              </a:rPr>
              <a:t>nal acts were handled as private conflicts between individuals.</a:t>
            </a:r>
          </a:p>
          <a:p>
            <a:pPr eaLnBrk="1" hangingPunct="1">
              <a:buSzTx/>
            </a:pPr>
            <a:r>
              <a:rPr altLang="ja-JP" dirty="0">
                <a:latin typeface="Arial" charset="0"/>
                <a:cs typeface="Arial" charset="0"/>
              </a:rPr>
              <a:t>After the American Revolution, crimes became “acts against the state”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1"/>
          <p:cNvSpPr>
            <a:spLocks noGrp="1" noRot="1" noChangeArrowheads="1"/>
          </p:cNvSpPr>
          <p:nvPr>
            <p:ph type="title"/>
          </p:nvPr>
        </p:nvSpPr>
        <p:spPr>
          <a:xfrm>
            <a:off x="228600" y="26988"/>
            <a:ext cx="8077200" cy="1039812"/>
          </a:xfrm>
        </p:spPr>
        <p:txBody>
          <a:bodyPr rtlCol="0">
            <a:normAutofit fontScale="90000"/>
          </a:bodyPr>
          <a:lstStyle/>
          <a:p>
            <a:pPr eaLnBrk="1" fontAlgn="auto" hangingPunct="1">
              <a:spcAft>
                <a:spcPts val="0"/>
              </a:spcAft>
              <a:defRPr/>
            </a:pPr>
            <a:r>
              <a:rPr lang="en-US" altLang="en-US" dirty="0"/>
              <a:t>Divergent Goals, Clashing Philosophies</a:t>
            </a:r>
          </a:p>
        </p:txBody>
      </p:sp>
      <p:sp>
        <p:nvSpPr>
          <p:cNvPr id="17411" name="Content Placeholder 4"/>
          <p:cNvSpPr>
            <a:spLocks noGrp="1" noRot="1"/>
          </p:cNvSpPr>
          <p:nvPr>
            <p:ph idx="1"/>
          </p:nvPr>
        </p:nvSpPr>
        <p:spPr>
          <a:xfrm>
            <a:off x="152400" y="1143000"/>
            <a:ext cx="8839200" cy="4983163"/>
          </a:xfrm>
        </p:spPr>
        <p:txBody>
          <a:bodyPr/>
          <a:lstStyle/>
          <a:p>
            <a:pPr marL="0" indent="0" eaLnBrk="1" hangingPunct="1">
              <a:buSzTx/>
              <a:buNone/>
            </a:pPr>
            <a:r>
              <a:rPr dirty="0">
                <a:latin typeface="Arial" charset="0"/>
                <a:cs typeface="Arial" charset="0"/>
              </a:rPr>
              <a:t>Support for restoring restitution is growing but there is disagreement on priorities and purposes</a:t>
            </a:r>
          </a:p>
          <a:p>
            <a:pPr eaLnBrk="1" hangingPunct="1">
              <a:buSzTx/>
            </a:pPr>
            <a:r>
              <a:rPr dirty="0">
                <a:latin typeface="Arial" charset="0"/>
                <a:cs typeface="Arial" charset="0"/>
              </a:rPr>
              <a:t>Repaying victims--Cost of lost items, damages, medical bills, lost wages</a:t>
            </a:r>
          </a:p>
          <a:p>
            <a:pPr eaLnBrk="1" hangingPunct="1">
              <a:buSzTx/>
            </a:pPr>
            <a:r>
              <a:rPr dirty="0">
                <a:latin typeface="Arial" charset="0"/>
                <a:cs typeface="Arial" charset="0"/>
              </a:rPr>
              <a:t>Rehabilitating offenders</a:t>
            </a:r>
          </a:p>
          <a:p>
            <a:pPr lvl="1" eaLnBrk="1" hangingPunct="1"/>
            <a:r>
              <a:rPr dirty="0">
                <a:latin typeface="Arial" charset="0"/>
                <a:cs typeface="Arial" charset="0"/>
              </a:rPr>
              <a:t>Leads to an understanding of personal responsibility</a:t>
            </a:r>
          </a:p>
          <a:p>
            <a:pPr lvl="1" eaLnBrk="1" hangingPunct="1"/>
            <a:r>
              <a:rPr dirty="0">
                <a:latin typeface="Arial" charset="0"/>
                <a:cs typeface="Arial" charset="0"/>
              </a:rPr>
              <a:t>Must be logical, fair, and just</a:t>
            </a:r>
          </a:p>
          <a:p>
            <a:pPr eaLnBrk="1" hangingPunct="1">
              <a:buSzTx/>
            </a:pPr>
            <a:r>
              <a:rPr dirty="0">
                <a:latin typeface="Arial" charset="0"/>
                <a:cs typeface="Arial" charset="0"/>
              </a:rPr>
              <a:t>Reconciling offenders and their victims--Peaceful settlements</a:t>
            </a:r>
          </a:p>
          <a:p>
            <a:pPr eaLnBrk="1" hangingPunct="1">
              <a:buSzTx/>
            </a:pPr>
            <a:r>
              <a:rPr dirty="0">
                <a:latin typeface="Arial" charset="0"/>
                <a:cs typeface="Arial" charset="0"/>
              </a:rPr>
              <a:t>Punishing offenders--Additional means of punishment and deterrence, Tends to delay reimbursement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2"/>
          <p:cNvSpPr>
            <a:spLocks noGrp="1" noRot="1"/>
          </p:cNvSpPr>
          <p:nvPr>
            <p:ph type="title"/>
          </p:nvPr>
        </p:nvSpPr>
        <p:spPr>
          <a:xfrm>
            <a:off x="519113" y="357188"/>
            <a:ext cx="8032750" cy="1004887"/>
          </a:xfrm>
        </p:spPr>
        <p:txBody>
          <a:bodyPr>
            <a:normAutofit fontScale="90000"/>
          </a:bodyPr>
          <a:lstStyle/>
          <a:p>
            <a:pPr eaLnBrk="1" hangingPunct="1">
              <a:defRPr/>
            </a:pPr>
            <a:r>
              <a:rPr lang="en-US" sz="3200"/>
              <a:t>Figure 12.1 Opportunities for Offenders to Make Restitution</a:t>
            </a:r>
          </a:p>
        </p:txBody>
      </p:sp>
      <p:pic>
        <p:nvPicPr>
          <p:cNvPr id="18435" name="Picture 3" descr="A flow chart depicts the justice process involved between immediate aftermath of the criminal act and the final stages of involvement. Stage 1: Once an illegal act is committed, it further leads to two types of protocols: Informal: arranged by direct negotiation between victim and offender or arranged by police officer exercising discretion. &#10;Stage 2: Arrest - Formal: arranged by pretrial diversion program as a condition of avoiding prosecution, and leads to indictment and prosecution. &#10;Stage 3: Indictment and prosecution - Formal: arranged by prosecutor and defense counsel as part of a plea bargain as a condition of probation or suspended sentence, and leads to trial and conviction. &#10;Stage 4: Trial and Conviction - Formal: arranged by judge at time of sentencing as a condition of probation or suspended sentence, and leads to imprisonment. &#10;Stage 5: Imprisonment - Formal: supervised by corrections officials as part of prison labor, work release, or residency at a halfway house, and leads to parole. &#10;Stage 6: Parole - Formal: set by judge and supervised by parole board as a condition of early release from prison. It further leads to Release. "/>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a:xfrm>
            <a:off x="625475" y="1581150"/>
            <a:ext cx="7940675" cy="449580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p:cNvSpPr>
            <a:spLocks noGrp="1" noRot="1"/>
          </p:cNvSpPr>
          <p:nvPr>
            <p:ph type="title"/>
          </p:nvPr>
        </p:nvSpPr>
        <p:spPr>
          <a:xfrm>
            <a:off x="519113" y="357188"/>
            <a:ext cx="8032750" cy="1004887"/>
          </a:xfrm>
        </p:spPr>
        <p:txBody>
          <a:bodyPr>
            <a:normAutofit fontScale="90000"/>
          </a:bodyPr>
          <a:lstStyle/>
          <a:p>
            <a:pPr eaLnBrk="1" hangingPunct="1">
              <a:defRPr/>
            </a:pPr>
            <a:r>
              <a:rPr lang="en-US" sz="3200"/>
              <a:t>Figure 12.2 Case Attrition, Funneling, or Shrinkage: The Leaky Net</a:t>
            </a:r>
          </a:p>
        </p:txBody>
      </p:sp>
      <p:pic>
        <p:nvPicPr>
          <p:cNvPr id="19459" name="Picture 2" descr="An illustration shows Case Attrition, Funneling, or Shrinkage: The Leaky Net. Silhouette of ten pairs of people above the net denotes crimes committed. The top of the net denotes crimes not reported by victims to the authorities. Some criminals who don’t repay their victims will escape through the broken net. The layers of the net denotes the following: Crimes not responded to or investigated; Criminals not arrested (cases not solved); Criminals not indicted; Criminals not prosecuted; Criminals not convicted; Criminals not able to make restitution; Criminals not willing to make restitution; Victims not willing to accept restitution. Criminals who repay their victims settle at the bottom of the net."/>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a:xfrm>
            <a:off x="1787525" y="1592263"/>
            <a:ext cx="5626100" cy="4425950"/>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Rot="1"/>
          </p:cNvSpPr>
          <p:nvPr>
            <p:ph type="title"/>
          </p:nvPr>
        </p:nvSpPr>
        <p:spPr>
          <a:xfrm>
            <a:off x="228600" y="26988"/>
            <a:ext cx="7772400" cy="1039812"/>
          </a:xfrm>
        </p:spPr>
        <p:txBody>
          <a:bodyPr/>
          <a:lstStyle/>
          <a:p>
            <a:pPr eaLnBrk="1" hangingPunct="1"/>
            <a:r>
              <a:rPr lang="en-US" sz="3200" dirty="0">
                <a:latin typeface="Arial" charset="0"/>
                <a:ea typeface="MS PGothic" pitchFamily="34" charset="-128"/>
                <a:cs typeface="Arial" charset="0"/>
              </a:rPr>
              <a:t>Obstacles Undermining Restitution</a:t>
            </a:r>
          </a:p>
        </p:txBody>
      </p:sp>
      <p:sp>
        <p:nvSpPr>
          <p:cNvPr id="20483" name="Content Placeholder 4"/>
          <p:cNvSpPr>
            <a:spLocks noGrp="1" noRot="1"/>
          </p:cNvSpPr>
          <p:nvPr>
            <p:ph idx="1"/>
          </p:nvPr>
        </p:nvSpPr>
        <p:spPr/>
        <p:txBody>
          <a:bodyPr/>
          <a:lstStyle/>
          <a:p>
            <a:pPr eaLnBrk="1" hangingPunct="1">
              <a:buSzTx/>
            </a:pPr>
            <a:r>
              <a:rPr>
                <a:latin typeface="Arial" charset="0"/>
                <a:cs typeface="Arial" charset="0"/>
              </a:rPr>
              <a:t>Ex-offenders tend to earn low wages</a:t>
            </a:r>
          </a:p>
          <a:p>
            <a:pPr eaLnBrk="1" hangingPunct="1">
              <a:buSzTx/>
            </a:pPr>
            <a:r>
              <a:rPr>
                <a:latin typeface="Arial" charset="0"/>
                <a:cs typeface="Arial" charset="0"/>
              </a:rPr>
              <a:t>Judges fail to impose restitution for three reasons</a:t>
            </a:r>
          </a:p>
          <a:p>
            <a:pPr lvl="1" eaLnBrk="1" hangingPunct="1"/>
            <a:r>
              <a:rPr>
                <a:latin typeface="Arial" charset="0"/>
                <a:cs typeface="Arial" charset="0"/>
              </a:rPr>
              <a:t>Victims did not request it</a:t>
            </a:r>
          </a:p>
          <a:p>
            <a:pPr lvl="1" eaLnBrk="1" hangingPunct="1"/>
            <a:r>
              <a:rPr>
                <a:latin typeface="Arial" charset="0"/>
                <a:cs typeface="Arial" charset="0"/>
              </a:rPr>
              <a:t>Victims failed to document losses</a:t>
            </a:r>
          </a:p>
          <a:p>
            <a:pPr lvl="1" eaLnBrk="1" hangingPunct="1"/>
            <a:r>
              <a:rPr>
                <a:latin typeface="Arial" charset="0"/>
                <a:cs typeface="Arial" charset="0"/>
              </a:rPr>
              <a:t>Victims cannot calculate exact expenses</a:t>
            </a:r>
          </a:p>
          <a:p>
            <a:pPr eaLnBrk="1" hangingPunct="1">
              <a:buSzTx/>
            </a:pPr>
            <a:r>
              <a:rPr>
                <a:latin typeface="Arial" charset="0"/>
                <a:cs typeface="Arial" charset="0"/>
              </a:rPr>
              <a:t>In 23 states, judges consider offenders' ability to pay</a:t>
            </a:r>
          </a:p>
          <a:p>
            <a:pPr eaLnBrk="1" hangingPunct="1">
              <a:buSzTx/>
            </a:pPr>
            <a:r>
              <a:rPr>
                <a:latin typeface="Arial" charset="0"/>
                <a:cs typeface="Arial" charset="0"/>
              </a:rPr>
              <a:t>State laws differ in who gets paid off first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5050" y="1552575"/>
            <a:ext cx="7073900" cy="4471988"/>
          </a:xfrm>
        </p:spPr>
        <p:txBody>
          <a:bodyPr/>
          <a:lstStyle/>
          <a:p>
            <a:pPr algn="ctr" eaLnBrk="1" hangingPunct="1">
              <a:spcAft>
                <a:spcPts val="1500"/>
              </a:spcAft>
              <a:defRPr/>
            </a:pPr>
            <a:r>
              <a:rPr lang="en-US" altLang="en-US" sz="4600" b="1" cap="all" dirty="0">
                <a:solidFill>
                  <a:schemeClr val="tx1"/>
                </a:solidFill>
                <a:ea typeface="MS PGothic" panose="020B0600070205080204" pitchFamily="34" charset="-128"/>
              </a:rPr>
              <a:t>Winning judgments in Civil court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noRot="1"/>
          </p:cNvSpPr>
          <p:nvPr>
            <p:ph type="title"/>
          </p:nvPr>
        </p:nvSpPr>
        <p:spPr>
          <a:xfrm>
            <a:off x="228600" y="26988"/>
            <a:ext cx="8305800" cy="1039812"/>
          </a:xfrm>
        </p:spPr>
        <p:txBody>
          <a:bodyPr/>
          <a:lstStyle/>
          <a:p>
            <a:pPr eaLnBrk="1" hangingPunct="1"/>
            <a:r>
              <a:rPr lang="en-US" sz="3200">
                <a:latin typeface="Arial" charset="0"/>
                <a:ea typeface="MS PGothic" pitchFamily="34" charset="-128"/>
                <a:cs typeface="Arial" charset="0"/>
              </a:rPr>
              <a:t>The Revival of Interest in Civil Lawsuits</a:t>
            </a:r>
          </a:p>
        </p:txBody>
      </p:sp>
      <p:sp>
        <p:nvSpPr>
          <p:cNvPr id="23555" name="Content Placeholder 4"/>
          <p:cNvSpPr>
            <a:spLocks noGrp="1" noRot="1"/>
          </p:cNvSpPr>
          <p:nvPr>
            <p:ph idx="1"/>
          </p:nvPr>
        </p:nvSpPr>
        <p:spPr/>
        <p:txBody>
          <a:bodyPr/>
          <a:lstStyle/>
          <a:p>
            <a:pPr eaLnBrk="1" hangingPunct="1">
              <a:buSzTx/>
            </a:pPr>
            <a:r>
              <a:rPr dirty="0">
                <a:latin typeface="Arial" charset="0"/>
                <a:cs typeface="Arial" charset="0"/>
              </a:rPr>
              <a:t>Under tort law, </a:t>
            </a:r>
            <a:r>
              <a:rPr b="1" dirty="0">
                <a:latin typeface="Arial" charset="0"/>
                <a:cs typeface="Arial" charset="0"/>
              </a:rPr>
              <a:t>plaintiffs</a:t>
            </a:r>
            <a:r>
              <a:rPr dirty="0">
                <a:latin typeface="Arial" charset="0"/>
                <a:cs typeface="Arial" charset="0"/>
              </a:rPr>
              <a:t> can sue </a:t>
            </a:r>
            <a:r>
              <a:rPr b="1" dirty="0">
                <a:latin typeface="Arial" charset="0"/>
                <a:cs typeface="Arial" charset="0"/>
              </a:rPr>
              <a:t>defendants</a:t>
            </a:r>
            <a:r>
              <a:rPr dirty="0">
                <a:latin typeface="Arial" charset="0"/>
                <a:cs typeface="Arial" charset="0"/>
              </a:rPr>
              <a:t> and win </a:t>
            </a:r>
            <a:r>
              <a:rPr b="1" dirty="0">
                <a:latin typeface="Arial" charset="0"/>
                <a:cs typeface="Arial" charset="0"/>
              </a:rPr>
              <a:t>judgments</a:t>
            </a:r>
            <a:r>
              <a:rPr dirty="0">
                <a:latin typeface="Arial" charset="0"/>
                <a:cs typeface="Arial" charset="0"/>
              </a:rPr>
              <a:t> for </a:t>
            </a:r>
            <a:r>
              <a:rPr b="1" dirty="0">
                <a:latin typeface="Arial" charset="0"/>
                <a:cs typeface="Arial" charset="0"/>
              </a:rPr>
              <a:t>punitive damages </a:t>
            </a:r>
            <a:r>
              <a:rPr dirty="0">
                <a:latin typeface="Arial" charset="0"/>
                <a:cs typeface="Arial" charset="0"/>
              </a:rPr>
              <a:t>and </a:t>
            </a:r>
            <a:r>
              <a:rPr b="1" dirty="0">
                <a:latin typeface="Arial" charset="0"/>
                <a:cs typeface="Arial" charset="0"/>
              </a:rPr>
              <a:t>compensatory damages</a:t>
            </a:r>
          </a:p>
          <a:p>
            <a:pPr eaLnBrk="1" hangingPunct="1">
              <a:buSzTx/>
            </a:pPr>
            <a:r>
              <a:rPr dirty="0">
                <a:latin typeface="Arial" charset="0"/>
                <a:cs typeface="Arial" charset="0"/>
              </a:rPr>
              <a:t>Most offenders who commit violent crime are indigent or have modest assets at best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noRot="1"/>
          </p:cNvSpPr>
          <p:nvPr>
            <p:ph type="title"/>
          </p:nvPr>
        </p:nvSpPr>
        <p:spPr>
          <a:xfrm>
            <a:off x="228600" y="26988"/>
            <a:ext cx="8763000" cy="1039812"/>
          </a:xfrm>
        </p:spPr>
        <p:txBody>
          <a:bodyPr/>
          <a:lstStyle/>
          <a:p>
            <a:pPr eaLnBrk="1" hangingPunct="1"/>
            <a:r>
              <a:rPr lang="en-US" sz="3200">
                <a:latin typeface="Arial" charset="0"/>
                <a:ea typeface="MS PGothic" pitchFamily="34" charset="-128"/>
                <a:cs typeface="Arial" charset="0"/>
              </a:rPr>
              <a:t>The Litigation Process </a:t>
            </a:r>
            <a:r>
              <a:rPr lang="en-US" sz="2000">
                <a:latin typeface="Arial" charset="0"/>
                <a:ea typeface="MS PGothic" pitchFamily="34" charset="-128"/>
                <a:cs typeface="Arial" charset="0"/>
              </a:rPr>
              <a:t>(1 of 4)</a:t>
            </a:r>
          </a:p>
        </p:txBody>
      </p:sp>
      <p:sp>
        <p:nvSpPr>
          <p:cNvPr id="24579" name="Content Placeholder 4"/>
          <p:cNvSpPr>
            <a:spLocks noGrp="1" noRot="1"/>
          </p:cNvSpPr>
          <p:nvPr>
            <p:ph idx="1"/>
          </p:nvPr>
        </p:nvSpPr>
        <p:spPr>
          <a:xfrm>
            <a:off x="228600" y="1219200"/>
            <a:ext cx="8763000" cy="4906963"/>
          </a:xfrm>
        </p:spPr>
        <p:txBody>
          <a:bodyPr/>
          <a:lstStyle/>
          <a:p>
            <a:pPr eaLnBrk="1" hangingPunct="1">
              <a:buSzTx/>
            </a:pPr>
            <a:r>
              <a:rPr dirty="0">
                <a:latin typeface="Arial" charset="0"/>
                <a:cs typeface="Arial" charset="0"/>
              </a:rPr>
              <a:t>Compensatory damages and </a:t>
            </a:r>
            <a:r>
              <a:rPr b="1" dirty="0">
                <a:latin typeface="Arial" charset="0"/>
                <a:cs typeface="Arial" charset="0"/>
              </a:rPr>
              <a:t>pecuniary damages </a:t>
            </a:r>
            <a:r>
              <a:rPr dirty="0">
                <a:latin typeface="Arial" charset="0"/>
                <a:cs typeface="Arial" charset="0"/>
              </a:rPr>
              <a:t>restore victims to former financial condition</a:t>
            </a:r>
          </a:p>
          <a:p>
            <a:pPr eaLnBrk="1" hangingPunct="1">
              <a:buSzTx/>
            </a:pPr>
            <a:r>
              <a:rPr dirty="0">
                <a:latin typeface="Arial" charset="0"/>
                <a:cs typeface="Arial" charset="0"/>
              </a:rPr>
              <a:t>Sue for certain intentional torts (</a:t>
            </a:r>
            <a:r>
              <a:rPr lang="en-US" b="0" i="0" dirty="0">
                <a:solidFill>
                  <a:srgbClr val="111111"/>
                </a:solidFill>
                <a:effectLst/>
                <a:latin typeface="Roboto"/>
              </a:rPr>
              <a:t>a wrongful act or an infringement of a right leading to civil legal liability)</a:t>
            </a:r>
            <a:endParaRPr dirty="0">
              <a:latin typeface="Arial" charset="0"/>
              <a:cs typeface="Arial" charset="0"/>
            </a:endParaRPr>
          </a:p>
          <a:p>
            <a:pPr lvl="1" eaLnBrk="1" hangingPunct="1"/>
            <a:r>
              <a:rPr b="1" dirty="0">
                <a:latin typeface="Arial" charset="0"/>
                <a:cs typeface="Arial" charset="0"/>
              </a:rPr>
              <a:t>Wrongful death</a:t>
            </a:r>
          </a:p>
          <a:p>
            <a:pPr lvl="1" eaLnBrk="1" hangingPunct="1"/>
            <a:r>
              <a:rPr b="1" dirty="0">
                <a:latin typeface="Arial" charset="0"/>
                <a:cs typeface="Arial" charset="0"/>
              </a:rPr>
              <a:t>Battery</a:t>
            </a:r>
          </a:p>
          <a:p>
            <a:pPr lvl="1" eaLnBrk="1" hangingPunct="1"/>
            <a:r>
              <a:rPr b="1" dirty="0">
                <a:latin typeface="Arial" charset="0"/>
                <a:cs typeface="Arial" charset="0"/>
              </a:rPr>
              <a:t>Trespass</a:t>
            </a:r>
          </a:p>
          <a:p>
            <a:pPr lvl="1" eaLnBrk="1" hangingPunct="1"/>
            <a:r>
              <a:rPr b="1" dirty="0">
                <a:latin typeface="Arial" charset="0"/>
                <a:cs typeface="Arial" charset="0"/>
              </a:rPr>
              <a:t>Conversion of chattel</a:t>
            </a:r>
          </a:p>
          <a:p>
            <a:pPr lvl="1" eaLnBrk="1" hangingPunct="1"/>
            <a:r>
              <a:rPr b="1" dirty="0">
                <a:latin typeface="Arial" charset="0"/>
                <a:cs typeface="Arial" charset="0"/>
              </a:rPr>
              <a:t>False imprisonment</a:t>
            </a:r>
          </a:p>
          <a:p>
            <a:pPr lvl="1" eaLnBrk="1" hangingPunct="1"/>
            <a:r>
              <a:rPr dirty="0">
                <a:latin typeface="Arial" charset="0"/>
                <a:cs typeface="Arial" charset="0"/>
              </a:rPr>
              <a:t>Fraud</a:t>
            </a:r>
          </a:p>
          <a:p>
            <a:pPr lvl="1" eaLnBrk="1" hangingPunct="1"/>
            <a:r>
              <a:rPr dirty="0">
                <a:latin typeface="Arial" charset="0"/>
                <a:cs typeface="Arial" charset="0"/>
              </a:rPr>
              <a:t>Stalking or other extreme conduct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noRot="1"/>
          </p:cNvSpPr>
          <p:nvPr>
            <p:ph type="title"/>
          </p:nvPr>
        </p:nvSpPr>
        <p:spPr>
          <a:xfrm>
            <a:off x="228600" y="26988"/>
            <a:ext cx="8763000" cy="1039812"/>
          </a:xfrm>
        </p:spPr>
        <p:txBody>
          <a:bodyPr/>
          <a:lstStyle/>
          <a:p>
            <a:pPr eaLnBrk="1" hangingPunct="1"/>
            <a:r>
              <a:rPr lang="en-US" sz="3200">
                <a:latin typeface="Arial" charset="0"/>
                <a:ea typeface="MS PGothic" pitchFamily="34" charset="-128"/>
                <a:cs typeface="Arial" charset="0"/>
              </a:rPr>
              <a:t>The Litigation Process </a:t>
            </a:r>
            <a:r>
              <a:rPr lang="en-US" sz="2000">
                <a:latin typeface="Arial" charset="0"/>
                <a:ea typeface="MS PGothic" pitchFamily="34" charset="-128"/>
                <a:cs typeface="Arial" charset="0"/>
              </a:rPr>
              <a:t>(2 of 4)</a:t>
            </a:r>
          </a:p>
        </p:txBody>
      </p:sp>
      <p:sp>
        <p:nvSpPr>
          <p:cNvPr id="25603" name="Content Placeholder 4"/>
          <p:cNvSpPr>
            <a:spLocks noGrp="1" noRot="1"/>
          </p:cNvSpPr>
          <p:nvPr>
            <p:ph idx="1"/>
          </p:nvPr>
        </p:nvSpPr>
        <p:spPr/>
        <p:txBody>
          <a:bodyPr/>
          <a:lstStyle/>
          <a:p>
            <a:pPr eaLnBrk="1" hangingPunct="1">
              <a:buSzTx/>
            </a:pPr>
            <a:r>
              <a:rPr dirty="0">
                <a:latin typeface="Arial" charset="0"/>
                <a:cs typeface="Arial" charset="0"/>
              </a:rPr>
              <a:t>Civil actions</a:t>
            </a:r>
          </a:p>
          <a:p>
            <a:pPr lvl="1" eaLnBrk="1" hangingPunct="1"/>
            <a:r>
              <a:rPr dirty="0">
                <a:latin typeface="Arial" charset="0"/>
                <a:cs typeface="Arial" charset="0"/>
              </a:rPr>
              <a:t>Plaintiff (</a:t>
            </a:r>
            <a:r>
              <a:rPr b="1" dirty="0">
                <a:latin typeface="Arial" charset="0"/>
                <a:cs typeface="Arial" charset="0"/>
              </a:rPr>
              <a:t>second party</a:t>
            </a:r>
            <a:r>
              <a:rPr dirty="0">
                <a:latin typeface="Arial" charset="0"/>
                <a:cs typeface="Arial" charset="0"/>
              </a:rPr>
              <a:t>) files a complaint (</a:t>
            </a:r>
            <a:r>
              <a:rPr b="1" dirty="0">
                <a:latin typeface="Arial" charset="0"/>
                <a:cs typeface="Arial" charset="0"/>
              </a:rPr>
              <a:t>pleading</a:t>
            </a:r>
            <a:r>
              <a:rPr dirty="0">
                <a:latin typeface="Arial" charset="0"/>
                <a:cs typeface="Arial" charset="0"/>
              </a:rPr>
              <a:t>), noting jurisdictional issues and </a:t>
            </a:r>
            <a:r>
              <a:rPr b="1" dirty="0">
                <a:latin typeface="Arial" charset="0"/>
                <a:cs typeface="Arial" charset="0"/>
              </a:rPr>
              <a:t>causes of action</a:t>
            </a:r>
          </a:p>
          <a:p>
            <a:pPr lvl="1" eaLnBrk="1" hangingPunct="1"/>
            <a:r>
              <a:rPr dirty="0">
                <a:latin typeface="Arial" charset="0"/>
                <a:cs typeface="Arial" charset="0"/>
              </a:rPr>
              <a:t>An attorney files the complaint in court and pays a fee</a:t>
            </a:r>
          </a:p>
          <a:p>
            <a:pPr lvl="1" eaLnBrk="1" hangingPunct="1"/>
            <a:r>
              <a:rPr dirty="0">
                <a:latin typeface="Arial" charset="0"/>
                <a:cs typeface="Arial" charset="0"/>
              </a:rPr>
              <a:t>A </a:t>
            </a:r>
            <a:r>
              <a:rPr b="1" dirty="0">
                <a:latin typeface="Arial" charset="0"/>
                <a:cs typeface="Arial" charset="0"/>
              </a:rPr>
              <a:t>process server </a:t>
            </a:r>
            <a:r>
              <a:rPr dirty="0">
                <a:latin typeface="Arial" charset="0"/>
                <a:cs typeface="Arial" charset="0"/>
              </a:rPr>
              <a:t>hands the document to the defendant (</a:t>
            </a:r>
            <a:r>
              <a:rPr b="1" dirty="0">
                <a:latin typeface="Arial" charset="0"/>
                <a:cs typeface="Arial" charset="0"/>
              </a:rPr>
              <a:t>first party</a:t>
            </a:r>
            <a:r>
              <a:rPr dirty="0">
                <a:latin typeface="Arial" charset="0"/>
                <a:cs typeface="Arial" charset="0"/>
              </a:rPr>
              <a:t>) along with a summons</a:t>
            </a:r>
          </a:p>
          <a:p>
            <a:pPr lvl="1" eaLnBrk="1" hangingPunct="1"/>
            <a:r>
              <a:rPr dirty="0">
                <a:latin typeface="Arial" charset="0"/>
                <a:cs typeface="Arial" charset="0"/>
              </a:rPr>
              <a:t>Accused either admits to or contests the charges</a:t>
            </a:r>
          </a:p>
          <a:p>
            <a:pPr lvl="1" eaLnBrk="1" hangingPunct="1"/>
            <a:r>
              <a:rPr dirty="0">
                <a:latin typeface="Arial" charset="0"/>
                <a:cs typeface="Arial" charset="0"/>
              </a:rPr>
              <a:t>Both parties engage in the </a:t>
            </a:r>
            <a:r>
              <a:rPr b="1" dirty="0">
                <a:latin typeface="Arial" charset="0"/>
                <a:cs typeface="Arial" charset="0"/>
              </a:rPr>
              <a:t>discovery process </a:t>
            </a:r>
            <a:r>
              <a:rPr dirty="0">
                <a:latin typeface="Arial" charset="0"/>
                <a:cs typeface="Arial" charset="0"/>
              </a:rPr>
              <a:t>for trial</a:t>
            </a:r>
          </a:p>
          <a:p>
            <a:pPr lvl="1" eaLnBrk="1" hangingPunct="1"/>
            <a:r>
              <a:rPr dirty="0">
                <a:latin typeface="Arial" charset="0"/>
                <a:cs typeface="Arial" charset="0"/>
              </a:rPr>
              <a:t>Typical outcome is a negotiated plea agreement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noRot="1"/>
          </p:cNvSpPr>
          <p:nvPr>
            <p:ph type="title"/>
          </p:nvPr>
        </p:nvSpPr>
        <p:spPr>
          <a:xfrm>
            <a:off x="228600" y="26988"/>
            <a:ext cx="8763000" cy="1039812"/>
          </a:xfrm>
        </p:spPr>
        <p:txBody>
          <a:bodyPr/>
          <a:lstStyle/>
          <a:p>
            <a:pPr eaLnBrk="1" hangingPunct="1"/>
            <a:r>
              <a:rPr lang="en-US" sz="3200">
                <a:latin typeface="Arial" charset="0"/>
                <a:ea typeface="MS PGothic" pitchFamily="34" charset="-128"/>
                <a:cs typeface="Arial" charset="0"/>
              </a:rPr>
              <a:t>The Litigation Process </a:t>
            </a:r>
            <a:r>
              <a:rPr lang="en-US" sz="2000">
                <a:latin typeface="Arial" charset="0"/>
                <a:ea typeface="MS PGothic" pitchFamily="34" charset="-128"/>
                <a:cs typeface="Arial" charset="0"/>
              </a:rPr>
              <a:t>(3 of 4)</a:t>
            </a:r>
          </a:p>
        </p:txBody>
      </p:sp>
      <p:sp>
        <p:nvSpPr>
          <p:cNvPr id="26627" name="Content Placeholder 4"/>
          <p:cNvSpPr>
            <a:spLocks noGrp="1" noRot="1"/>
          </p:cNvSpPr>
          <p:nvPr>
            <p:ph idx="1"/>
          </p:nvPr>
        </p:nvSpPr>
        <p:spPr/>
        <p:txBody>
          <a:bodyPr/>
          <a:lstStyle/>
          <a:p>
            <a:pPr eaLnBrk="1" hangingPunct="1">
              <a:buSzTx/>
            </a:pPr>
            <a:r>
              <a:rPr dirty="0">
                <a:latin typeface="Arial" charset="0"/>
                <a:cs typeface="Arial" charset="0"/>
              </a:rPr>
              <a:t>Benefits for victims</a:t>
            </a:r>
          </a:p>
          <a:p>
            <a:pPr lvl="1" eaLnBrk="1" hangingPunct="1"/>
            <a:r>
              <a:rPr dirty="0">
                <a:latin typeface="Arial" charset="0"/>
                <a:cs typeface="Arial" charset="0"/>
              </a:rPr>
              <a:t>Control and empowerment</a:t>
            </a:r>
          </a:p>
          <a:p>
            <a:pPr lvl="2" eaLnBrk="1" hangingPunct="1"/>
            <a:r>
              <a:rPr dirty="0">
                <a:latin typeface="Arial" charset="0"/>
                <a:cs typeface="Arial" charset="0"/>
              </a:rPr>
              <a:t>Choose their own attorneys and courtroom strategies</a:t>
            </a:r>
          </a:p>
          <a:p>
            <a:pPr lvl="1" eaLnBrk="1" hangingPunct="1"/>
            <a:r>
              <a:rPr dirty="0">
                <a:latin typeface="Arial" charset="0"/>
                <a:cs typeface="Arial" charset="0"/>
              </a:rPr>
              <a:t>Full reimbursement plus damages</a:t>
            </a:r>
          </a:p>
          <a:p>
            <a:pPr lvl="1" eaLnBrk="1" hangingPunct="1"/>
            <a:r>
              <a:rPr dirty="0">
                <a:latin typeface="Arial" charset="0"/>
                <a:cs typeface="Arial" charset="0"/>
              </a:rPr>
              <a:t>Requires only a </a:t>
            </a:r>
            <a:r>
              <a:rPr b="1" dirty="0">
                <a:latin typeface="Arial" charset="0"/>
                <a:cs typeface="Arial" charset="0"/>
              </a:rPr>
              <a:t>preponderance of evidence</a:t>
            </a:r>
            <a:r>
              <a:rPr dirty="0">
                <a:latin typeface="Arial" charset="0"/>
                <a:cs typeface="Arial" charset="0"/>
              </a:rPr>
              <a:t>—51 percent</a:t>
            </a:r>
          </a:p>
          <a:p>
            <a:pPr lvl="1" eaLnBrk="1" hangingPunct="1"/>
            <a:r>
              <a:rPr b="1" dirty="0">
                <a:latin typeface="Arial" charset="0"/>
                <a:cs typeface="Arial" charset="0"/>
              </a:rPr>
              <a:t>Default judgments </a:t>
            </a:r>
            <a:r>
              <a:rPr dirty="0">
                <a:latin typeface="Arial" charset="0"/>
                <a:cs typeface="Arial" charset="0"/>
              </a:rPr>
              <a:t>after 30 days</a:t>
            </a:r>
          </a:p>
          <a:p>
            <a:pPr lvl="1" eaLnBrk="1" hangingPunct="1"/>
            <a:r>
              <a:rPr dirty="0">
                <a:latin typeface="Arial" charset="0"/>
                <a:cs typeface="Arial" charset="0"/>
              </a:rPr>
              <a:t>Vindication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noRot="1"/>
          </p:cNvSpPr>
          <p:nvPr>
            <p:ph type="title"/>
          </p:nvPr>
        </p:nvSpPr>
        <p:spPr/>
        <p:txBody>
          <a:bodyPr/>
          <a:lstStyle/>
          <a:p>
            <a:pPr eaLnBrk="1" hangingPunct="1"/>
            <a:r>
              <a:rPr lang="en-US" sz="3200">
                <a:latin typeface="Arial" charset="0"/>
                <a:ea typeface="MS PGothic" pitchFamily="34" charset="-128"/>
                <a:cs typeface="Arial" charset="0"/>
              </a:rPr>
              <a:t>The Litigation Process </a:t>
            </a:r>
            <a:r>
              <a:rPr lang="en-US" sz="2000">
                <a:latin typeface="Arial" charset="0"/>
                <a:ea typeface="MS PGothic" pitchFamily="34" charset="-128"/>
                <a:cs typeface="Arial" charset="0"/>
              </a:rPr>
              <a:t>(4 of 4)</a:t>
            </a:r>
          </a:p>
        </p:txBody>
      </p:sp>
      <p:sp>
        <p:nvSpPr>
          <p:cNvPr id="28675" name="Content Placeholder 4"/>
          <p:cNvSpPr>
            <a:spLocks noGrp="1" noRot="1"/>
          </p:cNvSpPr>
          <p:nvPr>
            <p:ph idx="1"/>
          </p:nvPr>
        </p:nvSpPr>
        <p:spPr>
          <a:xfrm>
            <a:off x="228600" y="1219200"/>
            <a:ext cx="8763000" cy="4906963"/>
          </a:xfrm>
        </p:spPr>
        <p:txBody>
          <a:bodyPr/>
          <a:lstStyle/>
          <a:p>
            <a:pPr eaLnBrk="1" hangingPunct="1">
              <a:buSzTx/>
            </a:pPr>
            <a:r>
              <a:rPr dirty="0">
                <a:latin typeface="Arial" charset="0"/>
                <a:cs typeface="Arial" charset="0"/>
              </a:rPr>
              <a:t>Drawbacks for victims</a:t>
            </a:r>
          </a:p>
          <a:p>
            <a:pPr lvl="1" eaLnBrk="1" hangingPunct="1"/>
            <a:r>
              <a:rPr dirty="0">
                <a:latin typeface="Arial" charset="0"/>
                <a:cs typeface="Arial" charset="0"/>
              </a:rPr>
              <a:t>Entire case is fought at their expense</a:t>
            </a:r>
          </a:p>
          <a:p>
            <a:pPr lvl="1" eaLnBrk="1" hangingPunct="1"/>
            <a:r>
              <a:rPr dirty="0">
                <a:latin typeface="Arial" charset="0"/>
                <a:cs typeface="Arial" charset="0"/>
              </a:rPr>
              <a:t>Their lives are put on hold for years</a:t>
            </a:r>
          </a:p>
          <a:p>
            <a:pPr lvl="2" eaLnBrk="1" hangingPunct="1"/>
            <a:r>
              <a:rPr dirty="0">
                <a:latin typeface="Arial" charset="0"/>
                <a:cs typeface="Arial" charset="0"/>
              </a:rPr>
              <a:t>Backlogs and delays</a:t>
            </a:r>
          </a:p>
          <a:p>
            <a:pPr lvl="1" eaLnBrk="1" hangingPunct="1"/>
            <a:r>
              <a:rPr dirty="0">
                <a:latin typeface="Arial" charset="0"/>
                <a:cs typeface="Arial" charset="0"/>
              </a:rPr>
              <a:t>Intense emotions can cause much suffering</a:t>
            </a:r>
          </a:p>
          <a:p>
            <a:pPr lvl="1" eaLnBrk="1" hangingPunct="1"/>
            <a:r>
              <a:rPr dirty="0">
                <a:latin typeface="Arial" charset="0"/>
                <a:cs typeface="Arial" charset="0"/>
              </a:rPr>
              <a:t>Countersuits harass and intimidate</a:t>
            </a:r>
          </a:p>
          <a:p>
            <a:pPr lvl="1" eaLnBrk="1" hangingPunct="1"/>
            <a:r>
              <a:rPr b="1" dirty="0">
                <a:latin typeface="Arial" charset="0"/>
                <a:cs typeface="Arial" charset="0"/>
              </a:rPr>
              <a:t>Contingency fees </a:t>
            </a:r>
            <a:r>
              <a:rPr dirty="0">
                <a:latin typeface="Arial" charset="0"/>
                <a:cs typeface="Arial" charset="0"/>
              </a:rPr>
              <a:t>are high</a:t>
            </a:r>
          </a:p>
          <a:p>
            <a:pPr lvl="1" eaLnBrk="1" hangingPunct="1"/>
            <a:r>
              <a:rPr dirty="0">
                <a:latin typeface="Arial" charset="0"/>
                <a:cs typeface="Arial" charset="0"/>
              </a:rPr>
              <a:t>Recovery is difficult</a:t>
            </a:r>
          </a:p>
          <a:p>
            <a:pPr lvl="2" eaLnBrk="1" hangingPunct="1"/>
            <a:r>
              <a:rPr dirty="0">
                <a:latin typeface="Arial" charset="0"/>
                <a:cs typeface="Arial" charset="0"/>
              </a:rPr>
              <a:t>Defendants do not have </a:t>
            </a:r>
            <a:r>
              <a:rPr b="1" dirty="0">
                <a:latin typeface="Arial" charset="0"/>
                <a:cs typeface="Arial" charset="0"/>
              </a:rPr>
              <a:t>deep pockets</a:t>
            </a:r>
          </a:p>
          <a:p>
            <a:pPr lvl="2" eaLnBrk="1" hangingPunct="1"/>
            <a:r>
              <a:rPr dirty="0">
                <a:latin typeface="Arial" charset="0"/>
                <a:cs typeface="Arial" charset="0"/>
              </a:rPr>
              <a:t>Some defendants are </a:t>
            </a:r>
            <a:r>
              <a:rPr b="1" dirty="0">
                <a:latin typeface="Arial" charset="0"/>
                <a:cs typeface="Arial" charset="0"/>
              </a:rPr>
              <a:t>judgment-proof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26988"/>
            <a:ext cx="7620000" cy="1039812"/>
          </a:xfrm>
        </p:spPr>
        <p:txBody>
          <a:bodyPr/>
          <a:lstStyle/>
          <a:p>
            <a:pPr eaLnBrk="1" hangingPunct="1"/>
            <a:r>
              <a:rPr lang="en-US" sz="3200" dirty="0">
                <a:latin typeface="Arial" charset="0"/>
                <a:ea typeface="MS PGothic" pitchFamily="34" charset="-128"/>
                <a:cs typeface="Arial" charset="0"/>
              </a:rPr>
              <a:t>Think about the below……</a:t>
            </a:r>
          </a:p>
        </p:txBody>
      </p:sp>
      <p:sp>
        <p:nvSpPr>
          <p:cNvPr id="27651" name="Content Placeholder 2"/>
          <p:cNvSpPr>
            <a:spLocks noGrp="1"/>
          </p:cNvSpPr>
          <p:nvPr>
            <p:ph idx="1"/>
          </p:nvPr>
        </p:nvSpPr>
        <p:spPr/>
        <p:txBody>
          <a:bodyPr/>
          <a:lstStyle/>
          <a:p>
            <a:pPr eaLnBrk="1" hangingPunct="1">
              <a:buSzTx/>
            </a:pPr>
            <a:r>
              <a:rPr>
                <a:latin typeface="Arial" charset="0"/>
                <a:cs typeface="Arial" charset="0"/>
              </a:rPr>
              <a:t>Consider the civil lawsuit following the O. J. Simpson trial or that of the Michigan State and USA gymnastics team. Do you believe the victims filed suit to seek financial redress or was vindication a more likely motive? Explain your reasoning.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noRot="1" noChangeArrowheads="1"/>
          </p:cNvSpPr>
          <p:nvPr>
            <p:ph type="title"/>
          </p:nvPr>
        </p:nvSpPr>
        <p:spPr>
          <a:xfrm>
            <a:off x="228600" y="26988"/>
            <a:ext cx="8458200" cy="1039812"/>
          </a:xfrm>
        </p:spPr>
        <p:txBody>
          <a:bodyPr/>
          <a:lstStyle/>
          <a:p>
            <a:pPr eaLnBrk="1" hangingPunct="1"/>
            <a:r>
              <a:rPr lang="en-US" sz="3200" dirty="0">
                <a:latin typeface="Arial" charset="0"/>
                <a:ea typeface="MS PGothic" pitchFamily="34" charset="-128"/>
                <a:cs typeface="Arial" charset="0"/>
              </a:rPr>
              <a:t>Collecting Damages from Third Parties </a:t>
            </a:r>
            <a:r>
              <a:rPr lang="en-US" sz="2200" dirty="0">
                <a:latin typeface="Arial" charset="0"/>
                <a:ea typeface="MS PGothic" pitchFamily="34" charset="-128"/>
                <a:cs typeface="Arial" charset="0"/>
              </a:rPr>
              <a:t>(1 of 2)</a:t>
            </a:r>
          </a:p>
        </p:txBody>
      </p:sp>
      <p:sp>
        <p:nvSpPr>
          <p:cNvPr id="29699" name="Content Placeholder 4"/>
          <p:cNvSpPr>
            <a:spLocks noGrp="1" noRot="1"/>
          </p:cNvSpPr>
          <p:nvPr>
            <p:ph idx="1"/>
          </p:nvPr>
        </p:nvSpPr>
        <p:spPr/>
        <p:txBody>
          <a:bodyPr/>
          <a:lstStyle/>
          <a:p>
            <a:pPr eaLnBrk="1" hangingPunct="1">
              <a:buSzTx/>
            </a:pPr>
            <a:r>
              <a:rPr>
                <a:latin typeface="Arial" charset="0"/>
                <a:cs typeface="Arial" charset="0"/>
              </a:rPr>
              <a:t>Suing private enterprises</a:t>
            </a:r>
          </a:p>
          <a:p>
            <a:pPr lvl="1" eaLnBrk="1" hangingPunct="1"/>
            <a:r>
              <a:rPr>
                <a:latin typeface="Arial" charset="0"/>
                <a:cs typeface="Arial" charset="0"/>
              </a:rPr>
              <a:t>Redefined corporate responsibility and financial liability</a:t>
            </a:r>
          </a:p>
          <a:p>
            <a:pPr lvl="1" eaLnBrk="1" hangingPunct="1"/>
            <a:r>
              <a:rPr>
                <a:latin typeface="Arial" charset="0"/>
                <a:cs typeface="Arial" charset="0"/>
              </a:rPr>
              <a:t>Must prove insufficient action to prevent reasonably foreseeable crime</a:t>
            </a:r>
          </a:p>
          <a:p>
            <a:pPr lvl="2" eaLnBrk="1" hangingPunct="1"/>
            <a:r>
              <a:rPr>
                <a:latin typeface="Arial" charset="0"/>
                <a:cs typeface="Arial" charset="0"/>
              </a:rPr>
              <a:t>Chronically disregarded complaints</a:t>
            </a:r>
          </a:p>
          <a:p>
            <a:pPr lvl="1" eaLnBrk="1" hangingPunct="1"/>
            <a:r>
              <a:rPr>
                <a:latin typeface="Arial" charset="0"/>
                <a:cs typeface="Arial" charset="0"/>
              </a:rPr>
              <a:t>Widely used by victims of mass shootings</a:t>
            </a:r>
          </a:p>
          <a:p>
            <a:pPr lvl="1" eaLnBrk="1" hangingPunct="1"/>
            <a:r>
              <a:rPr>
                <a:latin typeface="Arial" charset="0"/>
                <a:cs typeface="Arial" charset="0"/>
              </a:rPr>
              <a:t>Claims against the firearms industry are controversial</a:t>
            </a:r>
          </a:p>
          <a:p>
            <a:pPr lvl="2" eaLnBrk="1" hangingPunct="1"/>
            <a:r>
              <a:rPr>
                <a:latin typeface="Arial" charset="0"/>
                <a:cs typeface="Arial" charset="0"/>
              </a:rPr>
              <a:t>Protection of Lawful Commerce in Arms Act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noRot="1" noChangeArrowheads="1"/>
          </p:cNvSpPr>
          <p:nvPr>
            <p:ph type="title"/>
          </p:nvPr>
        </p:nvSpPr>
        <p:spPr>
          <a:xfrm>
            <a:off x="228600" y="26988"/>
            <a:ext cx="8458200" cy="1039812"/>
          </a:xfrm>
        </p:spPr>
        <p:txBody>
          <a:bodyPr/>
          <a:lstStyle/>
          <a:p>
            <a:pPr eaLnBrk="1" hangingPunct="1"/>
            <a:r>
              <a:rPr lang="en-US" sz="3200" dirty="0">
                <a:latin typeface="Arial" charset="0"/>
                <a:ea typeface="MS PGothic" pitchFamily="34" charset="-128"/>
                <a:cs typeface="Arial" charset="0"/>
              </a:rPr>
              <a:t>Collecting Damages from Third Parties </a:t>
            </a:r>
            <a:r>
              <a:rPr lang="en-US" sz="2200" dirty="0">
                <a:latin typeface="Arial" charset="0"/>
                <a:ea typeface="MS PGothic" pitchFamily="34" charset="-128"/>
                <a:cs typeface="Arial" charset="0"/>
              </a:rPr>
              <a:t>(2 of 2)</a:t>
            </a:r>
          </a:p>
        </p:txBody>
      </p:sp>
      <p:sp>
        <p:nvSpPr>
          <p:cNvPr id="30723" name="Content Placeholder 4"/>
          <p:cNvSpPr>
            <a:spLocks noGrp="1" noRot="1"/>
          </p:cNvSpPr>
          <p:nvPr>
            <p:ph idx="1"/>
          </p:nvPr>
        </p:nvSpPr>
        <p:spPr/>
        <p:txBody>
          <a:bodyPr/>
          <a:lstStyle/>
          <a:p>
            <a:pPr eaLnBrk="1" hangingPunct="1">
              <a:buSzTx/>
            </a:pPr>
            <a:r>
              <a:rPr dirty="0">
                <a:latin typeface="Arial" charset="0"/>
                <a:cs typeface="Arial" charset="0"/>
              </a:rPr>
              <a:t>Suing governmental bodies (</a:t>
            </a:r>
            <a:r>
              <a:rPr dirty="0" err="1">
                <a:latin typeface="Arial" charset="0"/>
                <a:cs typeface="Arial" charset="0"/>
              </a:rPr>
              <a:t>pg</a:t>
            </a:r>
            <a:r>
              <a:rPr dirty="0">
                <a:latin typeface="Arial" charset="0"/>
                <a:cs typeface="Arial" charset="0"/>
              </a:rPr>
              <a:t> 486-487 for definitions)</a:t>
            </a:r>
          </a:p>
          <a:p>
            <a:pPr lvl="1" eaLnBrk="1" hangingPunct="1"/>
            <a:r>
              <a:rPr dirty="0">
                <a:latin typeface="Arial" charset="0"/>
                <a:cs typeface="Arial" charset="0"/>
              </a:rPr>
              <a:t>Some governments have </a:t>
            </a:r>
            <a:r>
              <a:rPr b="1" dirty="0">
                <a:latin typeface="Arial" charset="0"/>
                <a:cs typeface="Arial" charset="0"/>
              </a:rPr>
              <a:t>sovereign immunity</a:t>
            </a:r>
          </a:p>
          <a:p>
            <a:pPr lvl="1" eaLnBrk="1" hangingPunct="1"/>
            <a:r>
              <a:rPr dirty="0">
                <a:latin typeface="Arial" charset="0"/>
                <a:cs typeface="Arial" charset="0"/>
              </a:rPr>
              <a:t>Claims against police</a:t>
            </a:r>
          </a:p>
          <a:p>
            <a:pPr lvl="2" eaLnBrk="1" hangingPunct="1"/>
            <a:r>
              <a:rPr b="1" dirty="0">
                <a:latin typeface="Arial" charset="0"/>
                <a:cs typeface="Arial" charset="0"/>
              </a:rPr>
              <a:t>Nonfeasance</a:t>
            </a:r>
          </a:p>
          <a:p>
            <a:pPr lvl="2" eaLnBrk="1" hangingPunct="1"/>
            <a:r>
              <a:rPr b="1" dirty="0">
                <a:latin typeface="Arial" charset="0"/>
                <a:cs typeface="Arial" charset="0"/>
              </a:rPr>
              <a:t>Malfeasance</a:t>
            </a:r>
          </a:p>
          <a:p>
            <a:pPr lvl="1" eaLnBrk="1" hangingPunct="1"/>
            <a:r>
              <a:rPr dirty="0">
                <a:latin typeface="Arial" charset="0"/>
                <a:cs typeface="Arial" charset="0"/>
              </a:rPr>
              <a:t>Claims due to injury from prisoners</a:t>
            </a:r>
          </a:p>
          <a:p>
            <a:pPr lvl="2" eaLnBrk="1" hangingPunct="1"/>
            <a:r>
              <a:rPr b="1" dirty="0">
                <a:latin typeface="Arial" charset="0"/>
                <a:cs typeface="Arial" charset="0"/>
              </a:rPr>
              <a:t>Wrongful escape</a:t>
            </a:r>
          </a:p>
          <a:p>
            <a:pPr lvl="2" eaLnBrk="1" hangingPunct="1"/>
            <a:r>
              <a:rPr b="1" dirty="0">
                <a:latin typeface="Arial" charset="0"/>
                <a:cs typeface="Arial" charset="0"/>
              </a:rPr>
              <a:t>Failure to warn</a:t>
            </a:r>
          </a:p>
          <a:p>
            <a:pPr lvl="2" eaLnBrk="1" hangingPunct="1"/>
            <a:r>
              <a:rPr b="1" dirty="0">
                <a:latin typeface="Arial" charset="0"/>
                <a:cs typeface="Arial" charset="0"/>
              </a:rPr>
              <a:t>Wrongful release</a:t>
            </a:r>
          </a:p>
          <a:p>
            <a:pPr lvl="1" eaLnBrk="1" hangingPunct="1"/>
            <a:r>
              <a:rPr b="1" dirty="0">
                <a:latin typeface="Arial" charset="0"/>
                <a:cs typeface="Arial" charset="0"/>
              </a:rPr>
              <a:t>Abuse of discretionary authority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5050" y="1552575"/>
            <a:ext cx="7073900" cy="4471988"/>
          </a:xfrm>
        </p:spPr>
        <p:txBody>
          <a:bodyPr/>
          <a:lstStyle/>
          <a:p>
            <a:pPr algn="ctr" eaLnBrk="1" hangingPunct="1">
              <a:spcAft>
                <a:spcPts val="1500"/>
              </a:spcAft>
              <a:defRPr/>
            </a:pPr>
            <a:r>
              <a:rPr lang="en-US" altLang="en-US" sz="4600" b="1" cap="all" dirty="0">
                <a:solidFill>
                  <a:schemeClr val="tx1"/>
                </a:solidFill>
                <a:ea typeface="MS PGothic" panose="020B0600070205080204" pitchFamily="34" charset="-128"/>
              </a:rPr>
              <a:t>Achieving Reimbursements from insurance companies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noRot="1"/>
          </p:cNvSpPr>
          <p:nvPr>
            <p:ph type="title"/>
          </p:nvPr>
        </p:nvSpPr>
        <p:spPr>
          <a:xfrm>
            <a:off x="228600" y="26988"/>
            <a:ext cx="7772400" cy="1039812"/>
          </a:xfrm>
        </p:spPr>
        <p:txBody>
          <a:bodyPr/>
          <a:lstStyle/>
          <a:p>
            <a:pPr eaLnBrk="1" hangingPunct="1"/>
            <a:r>
              <a:rPr lang="en-US" sz="3200">
                <a:latin typeface="Arial" charset="0"/>
                <a:ea typeface="MS PGothic" pitchFamily="34" charset="-128"/>
                <a:cs typeface="Arial" charset="0"/>
              </a:rPr>
              <a:t>Crime Insurance</a:t>
            </a:r>
          </a:p>
        </p:txBody>
      </p:sp>
      <p:sp>
        <p:nvSpPr>
          <p:cNvPr id="32771" name="Content Placeholder 4"/>
          <p:cNvSpPr>
            <a:spLocks noGrp="1" noRot="1"/>
          </p:cNvSpPr>
          <p:nvPr>
            <p:ph idx="1"/>
          </p:nvPr>
        </p:nvSpPr>
        <p:spPr>
          <a:xfrm>
            <a:off x="228600" y="1066800"/>
            <a:ext cx="8763000" cy="5059363"/>
          </a:xfrm>
        </p:spPr>
        <p:txBody>
          <a:bodyPr/>
          <a:lstStyle/>
          <a:p>
            <a:pPr eaLnBrk="1" hangingPunct="1">
              <a:buSzTx/>
            </a:pPr>
            <a:r>
              <a:rPr dirty="0">
                <a:latin typeface="Arial" charset="0"/>
                <a:cs typeface="Arial" charset="0"/>
              </a:rPr>
              <a:t>Positive Aspect- a person can typically be repaid without too much complication as long a formal complaint is filed with the police</a:t>
            </a:r>
          </a:p>
          <a:p>
            <a:pPr eaLnBrk="1" hangingPunct="1">
              <a:buSzTx/>
            </a:pPr>
            <a:r>
              <a:rPr dirty="0">
                <a:latin typeface="Arial" charset="0"/>
                <a:cs typeface="Arial" charset="0"/>
              </a:rPr>
              <a:t>Drawbacks include</a:t>
            </a:r>
          </a:p>
          <a:p>
            <a:pPr lvl="1" eaLnBrk="1" hangingPunct="1"/>
            <a:r>
              <a:rPr dirty="0">
                <a:latin typeface="Arial" charset="0"/>
                <a:cs typeface="Arial" charset="0"/>
              </a:rPr>
              <a:t>Must purchase policies prior to crime</a:t>
            </a:r>
          </a:p>
          <a:p>
            <a:pPr lvl="1" eaLnBrk="1" hangingPunct="1"/>
            <a:r>
              <a:rPr dirty="0">
                <a:latin typeface="Arial" charset="0"/>
                <a:cs typeface="Arial" charset="0"/>
              </a:rPr>
              <a:t>Premiums can be high</a:t>
            </a:r>
          </a:p>
          <a:p>
            <a:pPr lvl="1" eaLnBrk="1" hangingPunct="1"/>
            <a:r>
              <a:rPr b="1" dirty="0">
                <a:latin typeface="Arial" charset="0"/>
                <a:cs typeface="Arial" charset="0"/>
              </a:rPr>
              <a:t>Deductible clauses</a:t>
            </a:r>
          </a:p>
          <a:p>
            <a:pPr eaLnBrk="1" hangingPunct="1">
              <a:buSzTx/>
            </a:pPr>
            <a:r>
              <a:rPr dirty="0">
                <a:latin typeface="Arial" charset="0"/>
                <a:cs typeface="Arial" charset="0"/>
              </a:rPr>
              <a:t>Life insurance policies may have a </a:t>
            </a:r>
            <a:r>
              <a:rPr b="1" dirty="0">
                <a:latin typeface="Arial" charset="0"/>
                <a:cs typeface="Arial" charset="0"/>
              </a:rPr>
              <a:t>double indemnity clause</a:t>
            </a:r>
          </a:p>
          <a:p>
            <a:pPr eaLnBrk="1" hangingPunct="1">
              <a:buSzTx/>
            </a:pPr>
            <a:r>
              <a:rPr dirty="0">
                <a:latin typeface="Arial" charset="0"/>
                <a:cs typeface="Arial" charset="0"/>
              </a:rPr>
              <a:t>Box 12.1: Challenges Facing Burglary Victims Seeking Reimbursement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noRot="1" noChangeArrowheads="1"/>
          </p:cNvSpPr>
          <p:nvPr>
            <p:ph type="title"/>
          </p:nvPr>
        </p:nvSpPr>
        <p:spPr>
          <a:xfrm>
            <a:off x="228600" y="26988"/>
            <a:ext cx="8534400" cy="1039812"/>
          </a:xfrm>
        </p:spPr>
        <p:txBody>
          <a:bodyPr rtlCol="0">
            <a:normAutofit fontScale="90000"/>
          </a:bodyPr>
          <a:lstStyle/>
          <a:p>
            <a:pPr eaLnBrk="1" fontAlgn="auto" hangingPunct="1">
              <a:spcAft>
                <a:spcPts val="0"/>
              </a:spcAft>
              <a:defRPr/>
            </a:pPr>
            <a:r>
              <a:rPr lang="en-US" altLang="en-US" dirty="0"/>
              <a:t>Patterns of Loss, Recovery, and Reimbursement</a:t>
            </a:r>
          </a:p>
        </p:txBody>
      </p:sp>
      <p:sp>
        <p:nvSpPr>
          <p:cNvPr id="33795" name="Content Placeholder 4"/>
          <p:cNvSpPr>
            <a:spLocks noGrp="1" noRot="1"/>
          </p:cNvSpPr>
          <p:nvPr>
            <p:ph idx="1"/>
          </p:nvPr>
        </p:nvSpPr>
        <p:spPr>
          <a:xfrm>
            <a:off x="152400" y="1219200"/>
            <a:ext cx="8839200" cy="4906963"/>
          </a:xfrm>
        </p:spPr>
        <p:txBody>
          <a:bodyPr/>
          <a:lstStyle/>
          <a:p>
            <a:pPr eaLnBrk="1" hangingPunct="1">
              <a:buSzTx/>
            </a:pPr>
            <a:r>
              <a:rPr dirty="0">
                <a:latin typeface="Arial" charset="0"/>
                <a:cs typeface="Arial" charset="0"/>
              </a:rPr>
              <a:t>NCVS data confirm</a:t>
            </a:r>
          </a:p>
          <a:p>
            <a:pPr lvl="1" eaLnBrk="1" hangingPunct="1"/>
            <a:r>
              <a:rPr dirty="0">
                <a:latin typeface="Arial" charset="0"/>
                <a:cs typeface="Arial" charset="0"/>
              </a:rPr>
              <a:t>Medical insurance is more popular than property insurance</a:t>
            </a:r>
          </a:p>
          <a:p>
            <a:pPr lvl="1" eaLnBrk="1" hangingPunct="1"/>
            <a:r>
              <a:rPr dirty="0">
                <a:latin typeface="Arial" charset="0"/>
                <a:cs typeface="Arial" charset="0"/>
              </a:rPr>
              <a:t>High-income families are more likely to have crime insurance</a:t>
            </a:r>
          </a:p>
          <a:p>
            <a:pPr lvl="1" eaLnBrk="1" hangingPunct="1"/>
            <a:r>
              <a:rPr dirty="0">
                <a:latin typeface="Arial" charset="0"/>
                <a:cs typeface="Arial" charset="0"/>
              </a:rPr>
              <a:t>Larger losses are more likely reimbursed than smaller losses</a:t>
            </a:r>
          </a:p>
          <a:p>
            <a:pPr eaLnBrk="1" hangingPunct="1">
              <a:buSzTx/>
            </a:pPr>
            <a:r>
              <a:rPr dirty="0">
                <a:latin typeface="Arial" charset="0"/>
                <a:cs typeface="Arial" charset="0"/>
              </a:rPr>
              <a:t>More research is needed about insurance reimbursements for burglaries</a:t>
            </a:r>
          </a:p>
          <a:p>
            <a:pPr eaLnBrk="1" hangingPunct="1">
              <a:buSzTx/>
            </a:pPr>
            <a:r>
              <a:rPr dirty="0">
                <a:latin typeface="Arial" charset="0"/>
                <a:cs typeface="Arial" charset="0"/>
              </a:rPr>
              <a:t>Purchase of burglary insurance coverage is declining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5050" y="1552575"/>
            <a:ext cx="7073900" cy="4471988"/>
          </a:xfrm>
        </p:spPr>
        <p:txBody>
          <a:bodyPr/>
          <a:lstStyle/>
          <a:p>
            <a:pPr algn="ctr" eaLnBrk="1" hangingPunct="1">
              <a:spcAft>
                <a:spcPts val="1500"/>
              </a:spcAft>
              <a:defRPr/>
            </a:pPr>
            <a:r>
              <a:rPr lang="en-US" altLang="en-US" sz="4600" b="1" cap="all" dirty="0">
                <a:solidFill>
                  <a:schemeClr val="tx1"/>
                </a:solidFill>
                <a:ea typeface="MS PGothic" panose="020B0600070205080204" pitchFamily="34" charset="-128"/>
              </a:rPr>
              <a:t>Recovering losses through victim Compensation programs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The History of Victim Compensation by Governments</a:t>
            </a:r>
          </a:p>
        </p:txBody>
      </p:sp>
      <p:sp>
        <p:nvSpPr>
          <p:cNvPr id="35843" name="Content Placeholder 4"/>
          <p:cNvSpPr>
            <a:spLocks noGrp="1" noRot="1" noChangeArrowheads="1"/>
          </p:cNvSpPr>
          <p:nvPr>
            <p:ph idx="1"/>
          </p:nvPr>
        </p:nvSpPr>
        <p:spPr>
          <a:xfrm>
            <a:off x="190500" y="1295400"/>
            <a:ext cx="8763000" cy="4602163"/>
          </a:xfrm>
        </p:spPr>
        <p:txBody>
          <a:bodyPr/>
          <a:lstStyle/>
          <a:p>
            <a:pPr eaLnBrk="1" hangingPunct="1">
              <a:buSzTx/>
            </a:pPr>
            <a:r>
              <a:rPr dirty="0">
                <a:latin typeface="Arial" charset="0"/>
                <a:cs typeface="Arial" charset="0"/>
              </a:rPr>
              <a:t>Government programs </a:t>
            </a:r>
          </a:p>
          <a:p>
            <a:pPr lvl="1" eaLnBrk="1" hangingPunct="1"/>
            <a:r>
              <a:rPr dirty="0">
                <a:latin typeface="Arial" charset="0"/>
                <a:cs typeface="Arial" charset="0"/>
              </a:rPr>
              <a:t>Began with Babylonian Code for Hammurabi</a:t>
            </a:r>
          </a:p>
          <a:p>
            <a:pPr lvl="1" eaLnBrk="1" hangingPunct="1"/>
            <a:r>
              <a:rPr dirty="0">
                <a:latin typeface="Arial" charset="0"/>
                <a:cs typeface="Arial" charset="0"/>
              </a:rPr>
              <a:t>Disappeared in the Middle Ages</a:t>
            </a:r>
          </a:p>
          <a:p>
            <a:pPr lvl="1" eaLnBrk="1" hangingPunct="1"/>
            <a:r>
              <a:rPr dirty="0">
                <a:latin typeface="Arial" charset="0"/>
                <a:cs typeface="Arial" charset="0"/>
              </a:rPr>
              <a:t>Revived in the 1800s, when the prison reform movement focused attention on the suffering of offenders and the plight of their victims</a:t>
            </a:r>
          </a:p>
          <a:p>
            <a:pPr marL="457200" lvl="1" indent="0" eaLnBrk="1" hangingPunct="1">
              <a:buNone/>
            </a:pPr>
            <a:endParaRPr dirty="0">
              <a:latin typeface="Arial" charset="0"/>
              <a:cs typeface="Arial"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noRot="1" noChangeArrowheads="1"/>
          </p:cNvSpPr>
          <p:nvPr>
            <p:ph type="title"/>
          </p:nvPr>
        </p:nvSpPr>
        <p:spPr>
          <a:xfrm>
            <a:off x="228600" y="26988"/>
            <a:ext cx="8686800" cy="1039812"/>
          </a:xfrm>
        </p:spPr>
        <p:txBody>
          <a:bodyPr>
            <a:normAutofit fontScale="90000"/>
          </a:bodyPr>
          <a:lstStyle/>
          <a:p>
            <a:pPr eaLnBrk="1" hangingPunct="1">
              <a:defRPr/>
            </a:pPr>
            <a:r>
              <a:rPr lang="en-US" altLang="en-US" dirty="0">
                <a:ea typeface="MS PGothic" panose="020B0600070205080204" pitchFamily="34" charset="-128"/>
              </a:rPr>
              <a:t>The Debate over Compensation in the United States </a:t>
            </a:r>
            <a:r>
              <a:rPr lang="en-US" altLang="en-US" sz="2200" dirty="0">
                <a:ea typeface="MS PGothic" panose="020B0600070205080204" pitchFamily="34" charset="-128"/>
              </a:rPr>
              <a:t>(1 of 2)</a:t>
            </a:r>
          </a:p>
        </p:txBody>
      </p:sp>
      <p:sp>
        <p:nvSpPr>
          <p:cNvPr id="36867" name="Content Placeholder 4"/>
          <p:cNvSpPr>
            <a:spLocks noGrp="1" noRot="1"/>
          </p:cNvSpPr>
          <p:nvPr>
            <p:ph idx="1"/>
          </p:nvPr>
        </p:nvSpPr>
        <p:spPr>
          <a:xfrm>
            <a:off x="228600" y="1219200"/>
            <a:ext cx="8763000" cy="4906963"/>
          </a:xfrm>
        </p:spPr>
        <p:txBody>
          <a:bodyPr/>
          <a:lstStyle/>
          <a:p>
            <a:pPr eaLnBrk="1" hangingPunct="1">
              <a:buSzTx/>
            </a:pPr>
            <a:r>
              <a:rPr dirty="0">
                <a:latin typeface="Arial" charset="0"/>
                <a:cs typeface="Arial" charset="0"/>
              </a:rPr>
              <a:t>Advocates of compensation argue (</a:t>
            </a:r>
            <a:r>
              <a:rPr dirty="0" err="1">
                <a:latin typeface="Arial" charset="0"/>
                <a:cs typeface="Arial" charset="0"/>
              </a:rPr>
              <a:t>pgs</a:t>
            </a:r>
            <a:r>
              <a:rPr dirty="0">
                <a:latin typeface="Arial" charset="0"/>
                <a:cs typeface="Arial" charset="0"/>
              </a:rPr>
              <a:t> 492-493)</a:t>
            </a:r>
          </a:p>
          <a:p>
            <a:pPr lvl="1" eaLnBrk="1" hangingPunct="1"/>
            <a:r>
              <a:rPr b="1" dirty="0">
                <a:latin typeface="Arial" charset="0"/>
                <a:cs typeface="Arial" charset="0"/>
              </a:rPr>
              <a:t>Shared-risk rationale</a:t>
            </a:r>
          </a:p>
          <a:p>
            <a:pPr lvl="1" eaLnBrk="1" hangingPunct="1"/>
            <a:r>
              <a:rPr b="1" dirty="0">
                <a:latin typeface="Arial" charset="0"/>
                <a:cs typeface="Arial" charset="0"/>
              </a:rPr>
              <a:t>Government-liability rationale</a:t>
            </a:r>
          </a:p>
          <a:p>
            <a:pPr lvl="1" eaLnBrk="1" hangingPunct="1"/>
            <a:r>
              <a:rPr b="1" dirty="0">
                <a:latin typeface="Arial" charset="0"/>
                <a:cs typeface="Arial" charset="0"/>
              </a:rPr>
              <a:t>Social-welfare approach</a:t>
            </a:r>
          </a:p>
          <a:p>
            <a:pPr lvl="1" eaLnBrk="1" hangingPunct="1"/>
            <a:r>
              <a:rPr b="1" dirty="0">
                <a:latin typeface="Arial" charset="0"/>
                <a:cs typeface="Arial" charset="0"/>
              </a:rPr>
              <a:t>Social-justice rationale</a:t>
            </a:r>
          </a:p>
          <a:p>
            <a:pPr lvl="1" eaLnBrk="1" hangingPunct="1"/>
            <a:r>
              <a:rPr dirty="0">
                <a:latin typeface="Arial" charset="0"/>
                <a:cs typeface="Arial" charset="0"/>
              </a:rPr>
              <a:t>Society tends to offenders but ignores victims</a:t>
            </a:r>
          </a:p>
          <a:p>
            <a:pPr lvl="1" eaLnBrk="1" hangingPunct="1"/>
            <a:r>
              <a:rPr dirty="0">
                <a:latin typeface="Arial" charset="0"/>
                <a:cs typeface="Arial" charset="0"/>
              </a:rPr>
              <a:t>Compensation encourages the reporting and prosecution of crimes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noRot="1" noChangeArrowheads="1"/>
          </p:cNvSpPr>
          <p:nvPr>
            <p:ph type="title"/>
          </p:nvPr>
        </p:nvSpPr>
        <p:spPr>
          <a:xfrm>
            <a:off x="228600" y="26988"/>
            <a:ext cx="8686800" cy="1039812"/>
          </a:xfrm>
        </p:spPr>
        <p:txBody>
          <a:bodyPr>
            <a:normAutofit fontScale="90000"/>
          </a:bodyPr>
          <a:lstStyle/>
          <a:p>
            <a:pPr eaLnBrk="1" hangingPunct="1">
              <a:defRPr/>
            </a:pPr>
            <a:r>
              <a:rPr lang="en-US" altLang="en-US" dirty="0">
                <a:ea typeface="MS PGothic" panose="020B0600070205080204" pitchFamily="34" charset="-128"/>
              </a:rPr>
              <a:t>The Debate over Compensation in the United States </a:t>
            </a:r>
            <a:r>
              <a:rPr lang="en-US" altLang="en-US" sz="2200" dirty="0">
                <a:ea typeface="MS PGothic" panose="020B0600070205080204" pitchFamily="34" charset="-128"/>
              </a:rPr>
              <a:t>(2 of 2)</a:t>
            </a:r>
          </a:p>
        </p:txBody>
      </p:sp>
      <p:sp>
        <p:nvSpPr>
          <p:cNvPr id="37891" name="Content Placeholder 4"/>
          <p:cNvSpPr>
            <a:spLocks noGrp="1" noRot="1"/>
          </p:cNvSpPr>
          <p:nvPr>
            <p:ph idx="1"/>
          </p:nvPr>
        </p:nvSpPr>
        <p:spPr>
          <a:xfrm>
            <a:off x="228600" y="1447800"/>
            <a:ext cx="8763000" cy="4678363"/>
          </a:xfrm>
        </p:spPr>
        <p:txBody>
          <a:bodyPr/>
          <a:lstStyle/>
          <a:p>
            <a:pPr eaLnBrk="1" hangingPunct="1">
              <a:buSzTx/>
            </a:pPr>
            <a:r>
              <a:rPr dirty="0">
                <a:latin typeface="Arial" charset="0"/>
                <a:cs typeface="Arial" charset="0"/>
              </a:rPr>
              <a:t>Critics argue that state-run compensation programs</a:t>
            </a:r>
          </a:p>
          <a:p>
            <a:pPr lvl="1" eaLnBrk="1" hangingPunct="1"/>
            <a:r>
              <a:rPr dirty="0">
                <a:latin typeface="Arial" charset="0"/>
                <a:cs typeface="Arial" charset="0"/>
              </a:rPr>
              <a:t>Spread governmental paternalism and socialism</a:t>
            </a:r>
          </a:p>
          <a:p>
            <a:pPr lvl="1" eaLnBrk="1" hangingPunct="1"/>
            <a:r>
              <a:rPr dirty="0">
                <a:latin typeface="Arial" charset="0"/>
                <a:cs typeface="Arial" charset="0"/>
              </a:rPr>
              <a:t>Undermine virtues of individualism, independence, personal responsibility, and calculated risk taking</a:t>
            </a:r>
          </a:p>
          <a:p>
            <a:pPr lvl="1" eaLnBrk="1" hangingPunct="1"/>
            <a:r>
              <a:rPr dirty="0">
                <a:latin typeface="Arial" charset="0"/>
                <a:cs typeface="Arial" charset="0"/>
              </a:rPr>
              <a:t>Are worse than the fiscal neglect of victims</a:t>
            </a:r>
          </a:p>
          <a:p>
            <a:pPr lvl="1" eaLnBrk="1" hangingPunct="1"/>
            <a:r>
              <a:rPr dirty="0">
                <a:latin typeface="Arial" charset="0"/>
                <a:cs typeface="Arial" charset="0"/>
              </a:rPr>
              <a:t>Are worse than private insurance policies</a:t>
            </a:r>
          </a:p>
          <a:p>
            <a:pPr lvl="1" eaLnBrk="1" hangingPunct="1"/>
            <a:r>
              <a:rPr dirty="0">
                <a:latin typeface="Arial" charset="0"/>
                <a:cs typeface="Arial" charset="0"/>
              </a:rPr>
              <a:t>Encourage manipulation of the system</a:t>
            </a:r>
          </a:p>
          <a:p>
            <a:pPr lvl="1" eaLnBrk="1" hangingPunct="1"/>
            <a:r>
              <a:rPr dirty="0">
                <a:latin typeface="Arial" charset="0"/>
                <a:cs typeface="Arial" charset="0"/>
              </a:rPr>
              <a:t>Are unfair to taxpayers</a:t>
            </a:r>
          </a:p>
          <a:p>
            <a:pPr eaLnBrk="1" hangingPunct="1">
              <a:buSzTx/>
            </a:pPr>
            <a:r>
              <a:rPr dirty="0">
                <a:latin typeface="Arial" charset="0"/>
                <a:cs typeface="Arial" charset="0"/>
              </a:rPr>
              <a:t>In 1984, Congress passed the Victims of Crime Act (VOCA)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noRot="1"/>
          </p:cNvSpPr>
          <p:nvPr>
            <p:ph type="title"/>
          </p:nvPr>
        </p:nvSpPr>
        <p:spPr>
          <a:xfrm>
            <a:off x="228600" y="26988"/>
            <a:ext cx="7772400" cy="1039812"/>
          </a:xfrm>
        </p:spPr>
        <p:txBody>
          <a:bodyPr/>
          <a:lstStyle/>
          <a:p>
            <a:pPr eaLnBrk="1" hangingPunct="1"/>
            <a:r>
              <a:rPr lang="en-US" sz="3200" dirty="0">
                <a:latin typeface="Arial" charset="0"/>
                <a:ea typeface="MS PGothic" pitchFamily="34" charset="-128"/>
                <a:cs typeface="Arial" charset="0"/>
              </a:rPr>
              <a:t>How Compensation Programs Operate</a:t>
            </a:r>
          </a:p>
        </p:txBody>
      </p:sp>
      <p:sp>
        <p:nvSpPr>
          <p:cNvPr id="38915" name="Content Placeholder 4"/>
          <p:cNvSpPr>
            <a:spLocks noGrp="1" noRot="1"/>
          </p:cNvSpPr>
          <p:nvPr>
            <p:ph idx="1"/>
          </p:nvPr>
        </p:nvSpPr>
        <p:spPr/>
        <p:txBody>
          <a:bodyPr/>
          <a:lstStyle/>
          <a:p>
            <a:pPr eaLnBrk="1" hangingPunct="1">
              <a:buSzTx/>
            </a:pPr>
            <a:r>
              <a:rPr>
                <a:latin typeface="Arial" charset="0"/>
                <a:cs typeface="Arial" charset="0"/>
              </a:rPr>
              <a:t>Similarities</a:t>
            </a:r>
          </a:p>
          <a:p>
            <a:pPr lvl="1" eaLnBrk="1" hangingPunct="1"/>
            <a:r>
              <a:rPr>
                <a:latin typeface="Arial" charset="0"/>
                <a:cs typeface="Arial" charset="0"/>
              </a:rPr>
              <a:t>Victims must be innocent</a:t>
            </a:r>
          </a:p>
          <a:p>
            <a:pPr lvl="1" eaLnBrk="1" hangingPunct="1"/>
            <a:r>
              <a:rPr>
                <a:latin typeface="Arial" charset="0"/>
                <a:cs typeface="Arial" charset="0"/>
              </a:rPr>
              <a:t>Deal only with most serious crimes resulting in physical injury, psychological trauma, or death</a:t>
            </a:r>
          </a:p>
          <a:p>
            <a:pPr eaLnBrk="1" hangingPunct="1">
              <a:buSzTx/>
            </a:pPr>
            <a:r>
              <a:rPr>
                <a:latin typeface="Arial" charset="0"/>
                <a:cs typeface="Arial" charset="0"/>
              </a:rPr>
              <a:t>Differences</a:t>
            </a:r>
          </a:p>
          <a:p>
            <a:pPr lvl="1" eaLnBrk="1" hangingPunct="1"/>
            <a:r>
              <a:rPr>
                <a:latin typeface="Arial" charset="0"/>
                <a:cs typeface="Arial" charset="0"/>
              </a:rPr>
              <a:t>Time allowed to report crime or apply for reimbursement</a:t>
            </a:r>
          </a:p>
          <a:p>
            <a:pPr lvl="1" eaLnBrk="1" hangingPunct="1"/>
            <a:r>
              <a:rPr>
                <a:latin typeface="Arial" charset="0"/>
                <a:cs typeface="Arial" charset="0"/>
              </a:rPr>
              <a:t>How much can be collected</a:t>
            </a:r>
          </a:p>
          <a:p>
            <a:pPr lvl="1" eaLnBrk="1" hangingPunct="1"/>
            <a:r>
              <a:rPr>
                <a:latin typeface="Arial" charset="0"/>
                <a:cs typeface="Arial" charset="0"/>
              </a:rPr>
              <a:t>Who is eligible to collect</a:t>
            </a:r>
          </a:p>
          <a:p>
            <a:pPr lvl="1" eaLnBrk="1" hangingPunct="1"/>
            <a:r>
              <a:rPr>
                <a:latin typeface="Arial" charset="0"/>
                <a:cs typeface="Arial" charset="0"/>
              </a:rPr>
              <a:t>Where the money comes from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noRot="1" noChangeArrowheads="1"/>
          </p:cNvSpPr>
          <p:nvPr>
            <p:ph type="title"/>
          </p:nvPr>
        </p:nvSpPr>
        <p:spPr>
          <a:xfrm>
            <a:off x="228600" y="26988"/>
            <a:ext cx="8534400" cy="1039812"/>
          </a:xfrm>
        </p:spPr>
        <p:txBody>
          <a:bodyPr>
            <a:normAutofit fontScale="90000"/>
          </a:bodyPr>
          <a:lstStyle/>
          <a:p>
            <a:pPr eaLnBrk="1" hangingPunct="1">
              <a:defRPr/>
            </a:pPr>
            <a:r>
              <a:rPr lang="en-US" altLang="en-US" dirty="0">
                <a:ea typeface="MS PGothic" panose="020B0600070205080204" pitchFamily="34" charset="-128"/>
              </a:rPr>
              <a:t>Monitoring and Evaluating Compensation Programs </a:t>
            </a:r>
            <a:r>
              <a:rPr lang="en-US" altLang="en-US" sz="2200" dirty="0">
                <a:ea typeface="MS PGothic" panose="020B0600070205080204" pitchFamily="34" charset="-128"/>
              </a:rPr>
              <a:t>(1 of 2)</a:t>
            </a:r>
          </a:p>
        </p:txBody>
      </p:sp>
      <p:sp>
        <p:nvSpPr>
          <p:cNvPr id="39939" name="Content Placeholder 4"/>
          <p:cNvSpPr>
            <a:spLocks noGrp="1" noRot="1"/>
          </p:cNvSpPr>
          <p:nvPr>
            <p:ph idx="1"/>
          </p:nvPr>
        </p:nvSpPr>
        <p:spPr/>
        <p:txBody>
          <a:bodyPr/>
          <a:lstStyle/>
          <a:p>
            <a:pPr eaLnBrk="1" hangingPunct="1">
              <a:buSzTx/>
            </a:pPr>
            <a:r>
              <a:rPr>
                <a:latin typeface="Arial" charset="0"/>
                <a:cs typeface="Arial" charset="0"/>
              </a:rPr>
              <a:t>Effective evaluations require clearly stated goals</a:t>
            </a:r>
          </a:p>
          <a:p>
            <a:pPr eaLnBrk="1" hangingPunct="1">
              <a:buSzTx/>
            </a:pPr>
            <a:r>
              <a:rPr>
                <a:latin typeface="Arial" charset="0"/>
                <a:cs typeface="Arial" charset="0"/>
              </a:rPr>
              <a:t>Process evaluations uncover how well programs work</a:t>
            </a:r>
          </a:p>
          <a:p>
            <a:pPr lvl="1" eaLnBrk="1" hangingPunct="1"/>
            <a:r>
              <a:rPr>
                <a:latin typeface="Arial" charset="0"/>
                <a:cs typeface="Arial" charset="0"/>
              </a:rPr>
              <a:t>Focus on internal operations</a:t>
            </a:r>
          </a:p>
          <a:p>
            <a:pPr lvl="1" eaLnBrk="1" hangingPunct="1"/>
            <a:r>
              <a:rPr>
                <a:latin typeface="Arial" charset="0"/>
                <a:cs typeface="Arial" charset="0"/>
              </a:rPr>
              <a:t>Develop profiles of claimants and rewards</a:t>
            </a:r>
          </a:p>
          <a:p>
            <a:pPr lvl="1" eaLnBrk="1" hangingPunct="1"/>
            <a:r>
              <a:rPr>
                <a:latin typeface="Arial" charset="0"/>
                <a:cs typeface="Arial" charset="0"/>
              </a:rPr>
              <a:t>Have found that </a:t>
            </a:r>
          </a:p>
          <a:p>
            <a:pPr lvl="2" eaLnBrk="1" hangingPunct="1"/>
            <a:r>
              <a:rPr>
                <a:latin typeface="Arial" charset="0"/>
                <a:cs typeface="Arial" charset="0"/>
              </a:rPr>
              <a:t>Storefront offices are most effective at reaching the most victims</a:t>
            </a:r>
          </a:p>
          <a:p>
            <a:pPr lvl="2" eaLnBrk="1" hangingPunct="1"/>
            <a:r>
              <a:rPr>
                <a:latin typeface="Arial" charset="0"/>
                <a:cs typeface="Arial" charset="0"/>
              </a:rPr>
              <a:t>Most programs are failing due to limited funds, lack of interest, inadequate outreach efforts, etc.</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228600" y="26988"/>
            <a:ext cx="7620000" cy="1039812"/>
          </a:xfrm>
        </p:spPr>
        <p:txBody>
          <a:bodyPr>
            <a:normAutofit fontScale="90000"/>
          </a:bodyPr>
          <a:lstStyle/>
          <a:p>
            <a:pPr eaLnBrk="1" hangingPunct="1"/>
            <a:r>
              <a:rPr lang="en-US" sz="3200" dirty="0">
                <a:latin typeface="Arial" charset="0"/>
                <a:ea typeface="MS PGothic" pitchFamily="34" charset="-128"/>
                <a:cs typeface="Arial" charset="0"/>
              </a:rPr>
              <a:t>Take some time to think about the below…</a:t>
            </a:r>
          </a:p>
        </p:txBody>
      </p:sp>
      <p:sp>
        <p:nvSpPr>
          <p:cNvPr id="40963" name="Content Placeholder 2"/>
          <p:cNvSpPr>
            <a:spLocks noGrp="1"/>
          </p:cNvSpPr>
          <p:nvPr>
            <p:ph idx="1"/>
          </p:nvPr>
        </p:nvSpPr>
        <p:spPr/>
        <p:txBody>
          <a:bodyPr/>
          <a:lstStyle/>
          <a:p>
            <a:pPr eaLnBrk="1" hangingPunct="1">
              <a:buSzTx/>
            </a:pPr>
            <a:r>
              <a:rPr dirty="0" err="1">
                <a:latin typeface="Arial" charset="0"/>
                <a:cs typeface="Arial" charset="0"/>
              </a:rPr>
              <a:t>GoFundMe</a:t>
            </a:r>
            <a:r>
              <a:rPr dirty="0">
                <a:latin typeface="Arial" charset="0"/>
                <a:cs typeface="Arial" charset="0"/>
              </a:rPr>
              <a:t> campaigns have been successful in raising millions of dollars for the victims of mass shootings (e.g., in Las Vegas, NV; Newtown, CT; Orlando, FL). What are the benefits and drawbacks of this method for raising funds for victim compensation?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noRot="1" noChangeArrowheads="1"/>
          </p:cNvSpPr>
          <p:nvPr>
            <p:ph type="title"/>
          </p:nvPr>
        </p:nvSpPr>
        <p:spPr>
          <a:xfrm>
            <a:off x="228600" y="26988"/>
            <a:ext cx="8534400" cy="1039812"/>
          </a:xfrm>
        </p:spPr>
        <p:txBody>
          <a:bodyPr>
            <a:normAutofit fontScale="90000"/>
          </a:bodyPr>
          <a:lstStyle/>
          <a:p>
            <a:pPr eaLnBrk="1" hangingPunct="1">
              <a:defRPr/>
            </a:pPr>
            <a:r>
              <a:rPr lang="en-US" altLang="en-US" dirty="0">
                <a:ea typeface="MS PGothic" panose="020B0600070205080204" pitchFamily="34" charset="-128"/>
              </a:rPr>
              <a:t>Monitoring and Evaluating Compensation Programs </a:t>
            </a:r>
            <a:r>
              <a:rPr lang="en-US" altLang="en-US" sz="2200" dirty="0">
                <a:ea typeface="MS PGothic" panose="020B0600070205080204" pitchFamily="34" charset="-128"/>
              </a:rPr>
              <a:t>(2 of 2)</a:t>
            </a:r>
          </a:p>
        </p:txBody>
      </p:sp>
      <p:sp>
        <p:nvSpPr>
          <p:cNvPr id="41987" name="Content Placeholder 4"/>
          <p:cNvSpPr>
            <a:spLocks noGrp="1" noRot="1"/>
          </p:cNvSpPr>
          <p:nvPr>
            <p:ph idx="1"/>
          </p:nvPr>
        </p:nvSpPr>
        <p:spPr>
          <a:xfrm>
            <a:off x="152400" y="1143000"/>
            <a:ext cx="8839200" cy="4983163"/>
          </a:xfrm>
        </p:spPr>
        <p:txBody>
          <a:bodyPr/>
          <a:lstStyle/>
          <a:p>
            <a:pPr eaLnBrk="1" hangingPunct="1">
              <a:buSzTx/>
            </a:pPr>
            <a:r>
              <a:rPr dirty="0">
                <a:latin typeface="Arial" charset="0"/>
                <a:cs typeface="Arial" charset="0"/>
              </a:rPr>
              <a:t>Impact evaluations</a:t>
            </a:r>
          </a:p>
          <a:p>
            <a:pPr lvl="1" eaLnBrk="1" hangingPunct="1"/>
            <a:r>
              <a:rPr dirty="0">
                <a:latin typeface="Arial" charset="0"/>
                <a:cs typeface="Arial" charset="0"/>
              </a:rPr>
              <a:t>Compare program intentions with accomplishments</a:t>
            </a:r>
          </a:p>
          <a:p>
            <a:pPr lvl="1" eaLnBrk="1" hangingPunct="1"/>
            <a:r>
              <a:rPr dirty="0">
                <a:latin typeface="Arial" charset="0"/>
                <a:cs typeface="Arial" charset="0"/>
              </a:rPr>
              <a:t>Found that</a:t>
            </a:r>
          </a:p>
          <a:p>
            <a:pPr lvl="2" eaLnBrk="1" hangingPunct="1"/>
            <a:r>
              <a:rPr dirty="0">
                <a:latin typeface="Arial" charset="0"/>
                <a:cs typeface="Arial" charset="0"/>
              </a:rPr>
              <a:t>Programs do not increase cooperation with police</a:t>
            </a:r>
          </a:p>
          <a:p>
            <a:pPr lvl="2" eaLnBrk="1" hangingPunct="1"/>
            <a:r>
              <a:rPr dirty="0">
                <a:latin typeface="Arial" charset="0"/>
                <a:cs typeface="Arial" charset="0"/>
              </a:rPr>
              <a:t>More research is needed about victims denied compensation</a:t>
            </a:r>
          </a:p>
          <a:p>
            <a:pPr lvl="2" eaLnBrk="1" hangingPunct="1"/>
            <a:r>
              <a:rPr dirty="0">
                <a:latin typeface="Arial" charset="0"/>
                <a:cs typeface="Arial" charset="0"/>
              </a:rPr>
              <a:t>Programs may be exercises in symbolic politics</a:t>
            </a:r>
          </a:p>
          <a:p>
            <a:pPr lvl="2" eaLnBrk="1" hangingPunct="1"/>
            <a:r>
              <a:rPr dirty="0">
                <a:latin typeface="Arial" charset="0"/>
                <a:cs typeface="Arial" charset="0"/>
              </a:rPr>
              <a:t>Four problems undermine effectiveness</a:t>
            </a:r>
          </a:p>
          <a:p>
            <a:pPr lvl="3" eaLnBrk="1" hangingPunct="1"/>
            <a:r>
              <a:rPr dirty="0">
                <a:latin typeface="Arial" charset="0"/>
                <a:cs typeface="Arial" charset="0"/>
              </a:rPr>
              <a:t>Inadequate outreach</a:t>
            </a:r>
          </a:p>
          <a:p>
            <a:pPr lvl="3" eaLnBrk="1" hangingPunct="1"/>
            <a:r>
              <a:rPr dirty="0">
                <a:latin typeface="Arial" charset="0"/>
                <a:cs typeface="Arial" charset="0"/>
              </a:rPr>
              <a:t>Restrictive eligibility</a:t>
            </a:r>
          </a:p>
          <a:p>
            <a:pPr lvl="3" eaLnBrk="1" hangingPunct="1"/>
            <a:r>
              <a:rPr dirty="0">
                <a:latin typeface="Arial" charset="0"/>
                <a:cs typeface="Arial" charset="0"/>
              </a:rPr>
              <a:t>Insufficient awards</a:t>
            </a:r>
          </a:p>
          <a:p>
            <a:pPr lvl="3" eaLnBrk="1" hangingPunct="1"/>
            <a:r>
              <a:rPr dirty="0">
                <a:latin typeface="Arial" charset="0"/>
                <a:cs typeface="Arial" charset="0"/>
              </a:rPr>
              <a:t>Insufficient funds from fines and penalties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5050" y="1552575"/>
            <a:ext cx="7073900" cy="4471988"/>
          </a:xfrm>
        </p:spPr>
        <p:txBody>
          <a:bodyPr/>
          <a:lstStyle/>
          <a:p>
            <a:pPr algn="ctr" eaLnBrk="1" hangingPunct="1">
              <a:spcAft>
                <a:spcPts val="1500"/>
              </a:spcAft>
              <a:defRPr/>
            </a:pPr>
            <a:r>
              <a:rPr lang="en-US" altLang="en-US" sz="4600" b="1" cap="all" dirty="0">
                <a:solidFill>
                  <a:schemeClr val="tx1"/>
                </a:solidFill>
                <a:ea typeface="MS PGothic" panose="020B0600070205080204" pitchFamily="34" charset="-128"/>
              </a:rPr>
              <a:t>Confiscating profits </a:t>
            </a:r>
            <a:r>
              <a:rPr lang="en-US" altLang="en-US" sz="4600" b="1" cap="all" dirty="0" err="1">
                <a:solidFill>
                  <a:schemeClr val="tx1"/>
                </a:solidFill>
                <a:ea typeface="MS PGothic" panose="020B0600070205080204" pitchFamily="34" charset="-128"/>
              </a:rPr>
              <a:t>froM</a:t>
            </a:r>
            <a:r>
              <a:rPr lang="en-US" altLang="en-US" sz="4600" b="1" cap="all" dirty="0">
                <a:solidFill>
                  <a:schemeClr val="tx1"/>
                </a:solidFill>
                <a:ea typeface="MS PGothic" panose="020B0600070205080204" pitchFamily="34" charset="-128"/>
              </a:rPr>
              <a:t> notorious criminals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noRot="1"/>
          </p:cNvSpPr>
          <p:nvPr>
            <p:ph type="title"/>
          </p:nvPr>
        </p:nvSpPr>
        <p:spPr>
          <a:xfrm>
            <a:off x="228600" y="26988"/>
            <a:ext cx="8458200" cy="1039812"/>
          </a:xfrm>
        </p:spPr>
        <p:txBody>
          <a:bodyPr/>
          <a:lstStyle/>
          <a:p>
            <a:pPr eaLnBrk="1" hangingPunct="1"/>
            <a:r>
              <a:rPr lang="en-US" sz="3200">
                <a:latin typeface="Arial" charset="0"/>
                <a:ea typeface="MS PGothic" pitchFamily="34" charset="-128"/>
                <a:cs typeface="Arial" charset="0"/>
              </a:rPr>
              <a:t>Trying to Make Sure Crime Doesn</a:t>
            </a:r>
            <a:r>
              <a:rPr lang="en-US" altLang="en-US" sz="3200">
                <a:latin typeface="Arial" charset="0"/>
                <a:ea typeface="MS PGothic" pitchFamily="34" charset="-128"/>
                <a:cs typeface="Arial" charset="0"/>
              </a:rPr>
              <a:t>’</a:t>
            </a:r>
            <a:r>
              <a:rPr lang="en-US" sz="3200">
                <a:latin typeface="Arial" charset="0"/>
                <a:ea typeface="MS PGothic" pitchFamily="34" charset="-128"/>
                <a:cs typeface="Arial" charset="0"/>
              </a:rPr>
              <a:t>t Pay</a:t>
            </a:r>
          </a:p>
        </p:txBody>
      </p:sp>
      <p:sp>
        <p:nvSpPr>
          <p:cNvPr id="44035" name="Content Placeholder 4"/>
          <p:cNvSpPr>
            <a:spLocks noGrp="1" noRot="1"/>
          </p:cNvSpPr>
          <p:nvPr>
            <p:ph idx="1"/>
          </p:nvPr>
        </p:nvSpPr>
        <p:spPr/>
        <p:txBody>
          <a:bodyPr/>
          <a:lstStyle/>
          <a:p>
            <a:pPr eaLnBrk="1" hangingPunct="1">
              <a:buSzTx/>
            </a:pPr>
            <a:r>
              <a:rPr>
                <a:latin typeface="Arial" charset="0"/>
                <a:cs typeface="Arial" charset="0"/>
              </a:rPr>
              <a:t>In 1977, New York passed </a:t>
            </a:r>
            <a:r>
              <a:rPr altLang="en-US">
                <a:latin typeface="Arial" charset="0"/>
                <a:cs typeface="Arial" charset="0"/>
              </a:rPr>
              <a:t>“</a:t>
            </a:r>
            <a:r>
              <a:rPr>
                <a:latin typeface="Arial" charset="0"/>
                <a:cs typeface="Arial" charset="0"/>
              </a:rPr>
              <a:t>Son of Sam Laws</a:t>
            </a:r>
            <a:r>
              <a:rPr altLang="en-US">
                <a:latin typeface="Arial" charset="0"/>
                <a:cs typeface="Arial" charset="0"/>
              </a:rPr>
              <a:t>”</a:t>
            </a:r>
            <a:r>
              <a:rPr>
                <a:latin typeface="Arial" charset="0"/>
                <a:cs typeface="Arial" charset="0"/>
              </a:rPr>
              <a:t> </a:t>
            </a:r>
          </a:p>
          <a:p>
            <a:pPr lvl="1" eaLnBrk="1" hangingPunct="1"/>
            <a:r>
              <a:rPr>
                <a:latin typeface="Arial" charset="0"/>
                <a:cs typeface="Arial" charset="0"/>
              </a:rPr>
              <a:t>By 2011, 42 states and the federal government had enacted similar laws</a:t>
            </a:r>
          </a:p>
          <a:p>
            <a:pPr lvl="1" eaLnBrk="1" hangingPunct="1"/>
            <a:r>
              <a:rPr>
                <a:latin typeface="Arial" charset="0"/>
                <a:cs typeface="Arial" charset="0"/>
              </a:rPr>
              <a:t>In 1991, Supreme Court overturned</a:t>
            </a:r>
          </a:p>
          <a:p>
            <a:pPr lvl="2" eaLnBrk="1" hangingPunct="1"/>
            <a:r>
              <a:rPr>
                <a:latin typeface="Arial" charset="0"/>
                <a:cs typeface="Arial" charset="0"/>
              </a:rPr>
              <a:t>First Amendment right to free speech</a:t>
            </a:r>
          </a:p>
          <a:p>
            <a:pPr eaLnBrk="1" hangingPunct="1">
              <a:buSzTx/>
            </a:pPr>
            <a:r>
              <a:rPr>
                <a:latin typeface="Arial" charset="0"/>
                <a:cs typeface="Arial" charset="0"/>
              </a:rPr>
              <a:t>Some victims can receive proceeds from murderabilia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228600" y="26988"/>
            <a:ext cx="7620000" cy="1039812"/>
          </a:xfrm>
        </p:spPr>
        <p:txBody>
          <a:bodyPr/>
          <a:lstStyle/>
          <a:p>
            <a:pPr eaLnBrk="1" hangingPunct="1"/>
            <a:r>
              <a:rPr lang="en-US" sz="3200">
                <a:latin typeface="Arial" charset="0"/>
                <a:ea typeface="MS PGothic" pitchFamily="34" charset="-128"/>
                <a:cs typeface="Arial" charset="0"/>
              </a:rPr>
              <a:t>Your thoughts…….</a:t>
            </a:r>
            <a:endParaRPr lang="en-US" sz="3200" dirty="0">
              <a:latin typeface="Arial" charset="0"/>
              <a:ea typeface="MS PGothic" pitchFamily="34" charset="-128"/>
              <a:cs typeface="Arial" charset="0"/>
            </a:endParaRPr>
          </a:p>
        </p:txBody>
      </p:sp>
      <p:sp>
        <p:nvSpPr>
          <p:cNvPr id="45059" name="Content Placeholder 2"/>
          <p:cNvSpPr>
            <a:spLocks noGrp="1"/>
          </p:cNvSpPr>
          <p:nvPr>
            <p:ph idx="1"/>
          </p:nvPr>
        </p:nvSpPr>
        <p:spPr/>
        <p:txBody>
          <a:bodyPr/>
          <a:lstStyle/>
          <a:p>
            <a:pPr eaLnBrk="1" hangingPunct="1">
              <a:buSzTx/>
            </a:pPr>
            <a:r>
              <a:rPr dirty="0">
                <a:latin typeface="Arial" charset="0"/>
                <a:cs typeface="Arial" charset="0"/>
              </a:rPr>
              <a:t>Some critics of </a:t>
            </a:r>
            <a:r>
              <a:rPr altLang="en-US" dirty="0">
                <a:latin typeface="Arial" charset="0"/>
                <a:cs typeface="Arial" charset="0"/>
              </a:rPr>
              <a:t>“</a:t>
            </a:r>
            <a:r>
              <a:rPr dirty="0">
                <a:latin typeface="Arial" charset="0"/>
                <a:cs typeface="Arial" charset="0"/>
              </a:rPr>
              <a:t>Son of Sam</a:t>
            </a:r>
            <a:r>
              <a:rPr altLang="en-US" dirty="0">
                <a:latin typeface="Arial" charset="0"/>
                <a:cs typeface="Arial" charset="0"/>
              </a:rPr>
              <a:t>”</a:t>
            </a:r>
            <a:r>
              <a:rPr dirty="0">
                <a:latin typeface="Arial" charset="0"/>
                <a:cs typeface="Arial" charset="0"/>
              </a:rPr>
              <a:t> laws believe that allowing offenders to write books, cooperate with movie producers, or speak publicly is a good way to provide victims with much-needed compensation. Do you agree? Explain your reasoning.</a:t>
            </a:r>
          </a:p>
        </p:txBody>
      </p:sp>
    </p:spTree>
  </p:cSld>
  <p:clrMapOvr>
    <a:masterClrMapping/>
  </p:clrMapOvr>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929</TotalTime>
  <Words>1482</Words>
  <Application>Microsoft Office PowerPoint</Application>
  <PresentationFormat>On-screen Show (4:3)</PresentationFormat>
  <Paragraphs>225</Paragraphs>
  <Slides>34</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Courier New</vt:lpstr>
      <vt:lpstr>Roboto</vt:lpstr>
      <vt:lpstr>Wingdings</vt:lpstr>
      <vt:lpstr>Sample</vt:lpstr>
      <vt:lpstr>Crime Victims An Introduction to Victimology</vt:lpstr>
      <vt:lpstr>Learning Objectives</vt:lpstr>
      <vt:lpstr>The costs of victimization</vt:lpstr>
      <vt:lpstr>Costs of Crime-Related Expenditures</vt:lpstr>
      <vt:lpstr>Gaining restitution from offenders</vt:lpstr>
      <vt:lpstr>Back to Basics</vt:lpstr>
      <vt:lpstr>The Rise, Fall, and Rediscovery of Restitution</vt:lpstr>
      <vt:lpstr>Divergent Goals, Clashing Philosophies</vt:lpstr>
      <vt:lpstr>Figure 12.1 Opportunities for Offenders to Make Restitution</vt:lpstr>
      <vt:lpstr>Figure 12.2 Case Attrition, Funneling, or Shrinkage: The Leaky Net</vt:lpstr>
      <vt:lpstr>Obstacles Undermining Restitution</vt:lpstr>
      <vt:lpstr>Winning judgments in Civil court</vt:lpstr>
      <vt:lpstr>The Revival of Interest in Civil Lawsuits</vt:lpstr>
      <vt:lpstr>The Litigation Process (1 of 4)</vt:lpstr>
      <vt:lpstr>The Litigation Process (2 of 4)</vt:lpstr>
      <vt:lpstr>The Litigation Process (3 of 4)</vt:lpstr>
      <vt:lpstr>The Litigation Process (4 of 4)</vt:lpstr>
      <vt:lpstr>Think about the below……</vt:lpstr>
      <vt:lpstr>Collecting Damages from Third Parties (1 of 2)</vt:lpstr>
      <vt:lpstr>Collecting Damages from Third Parties (2 of 2)</vt:lpstr>
      <vt:lpstr>Achieving Reimbursements from insurance companies</vt:lpstr>
      <vt:lpstr>Crime Insurance</vt:lpstr>
      <vt:lpstr>Patterns of Loss, Recovery, and Reimbursement</vt:lpstr>
      <vt:lpstr>Recovering losses through victim Compensation programs</vt:lpstr>
      <vt:lpstr>The History of Victim Compensation by Governments</vt:lpstr>
      <vt:lpstr>The Debate over Compensation in the United States (1 of 2)</vt:lpstr>
      <vt:lpstr>The Debate over Compensation in the United States (2 of 2)</vt:lpstr>
      <vt:lpstr>How Compensation Programs Operate</vt:lpstr>
      <vt:lpstr>Monitoring and Evaluating Compensation Programs (1 of 2)</vt:lpstr>
      <vt:lpstr>Take some time to think about the below…</vt:lpstr>
      <vt:lpstr>Monitoring and Evaluating Compensation Programs (2 of 2)</vt:lpstr>
      <vt:lpstr>Confiscating profits froM notorious criminals</vt:lpstr>
      <vt:lpstr>Trying to Make Sure Crime Doesn’t Pay</vt:lpstr>
      <vt:lpstr>Your thoughts…….</vt:lpstr>
    </vt:vector>
  </TitlesOfParts>
  <Company>Salt Lake Community College\Weber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12 Repaying Victims</dc:title>
  <dc:creator>Michael</dc:creator>
  <cp:lastModifiedBy>Becky Price</cp:lastModifiedBy>
  <cp:revision>173</cp:revision>
  <dcterms:created xsi:type="dcterms:W3CDTF">2005-02-27T17:10:16Z</dcterms:created>
  <dcterms:modified xsi:type="dcterms:W3CDTF">2020-09-28T02:53:48Z</dcterms:modified>
</cp:coreProperties>
</file>