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16" r:id="rId1"/>
  </p:sldMasterIdLst>
  <p:notesMasterIdLst>
    <p:notesMasterId r:id="rId27"/>
  </p:notesMasterIdLst>
  <p:sldIdLst>
    <p:sldId id="364" r:id="rId2"/>
    <p:sldId id="298" r:id="rId3"/>
    <p:sldId id="365" r:id="rId4"/>
    <p:sldId id="285" r:id="rId5"/>
    <p:sldId id="282" r:id="rId6"/>
    <p:sldId id="367" r:id="rId7"/>
    <p:sldId id="337" r:id="rId8"/>
    <p:sldId id="362" r:id="rId9"/>
    <p:sldId id="338" r:id="rId10"/>
    <p:sldId id="361" r:id="rId11"/>
    <p:sldId id="339" r:id="rId12"/>
    <p:sldId id="340" r:id="rId13"/>
    <p:sldId id="341" r:id="rId14"/>
    <p:sldId id="342" r:id="rId15"/>
    <p:sldId id="363" r:id="rId16"/>
    <p:sldId id="368" r:id="rId17"/>
    <p:sldId id="366" r:id="rId18"/>
    <p:sldId id="263" r:id="rId19"/>
    <p:sldId id="345" r:id="rId20"/>
    <p:sldId id="346" r:id="rId21"/>
    <p:sldId id="347" r:id="rId22"/>
    <p:sldId id="348" r:id="rId23"/>
    <p:sldId id="349" r:id="rId24"/>
    <p:sldId id="350" r:id="rId25"/>
    <p:sldId id="351" r:id="rId2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5" autoAdjust="0"/>
    <p:restoredTop sz="94671" autoAdjust="0"/>
  </p:normalViewPr>
  <p:slideViewPr>
    <p:cSldViewPr>
      <p:cViewPr varScale="1">
        <p:scale>
          <a:sx n="68" d="100"/>
          <a:sy n="68" d="100"/>
        </p:scale>
        <p:origin x="1266" y="72"/>
      </p:cViewPr>
      <p:guideLst>
        <p:guide orient="horz" pos="2160"/>
        <p:guide pos="2880"/>
      </p:guideLst>
    </p:cSldViewPr>
  </p:slideViewPr>
  <p:outlineViewPr>
    <p:cViewPr>
      <p:scale>
        <a:sx n="33" d="100"/>
        <a:sy n="33" d="100"/>
      </p:scale>
      <p:origin x="0" y="1846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18435"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358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437"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18439"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F37E4500-0735-4050-9763-F014AC003CDA}" type="slidenum">
              <a:rPr lang="en-US"/>
              <a:pPr>
                <a:defRPr/>
              </a:pPr>
              <a:t>‹#›</a:t>
            </a:fld>
            <a:endParaRPr lang="en-US"/>
          </a:p>
        </p:txBody>
      </p:sp>
    </p:spTree>
    <p:extLst>
      <p:ext uri="{BB962C8B-B14F-4D97-AF65-F5344CB8AC3E}">
        <p14:creationId xmlns:p14="http://schemas.microsoft.com/office/powerpoint/2010/main" val="26576152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ChangeArrowheads="1" noTextEdit="1"/>
          </p:cNvSpPr>
          <p:nvPr>
            <p:ph type="sldImg"/>
          </p:nvPr>
        </p:nvSpPr>
        <p:spPr>
          <a:ln/>
        </p:spPr>
      </p:sp>
      <p:sp>
        <p:nvSpPr>
          <p:cNvPr id="36867"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pitchFamily="34" charset="0"/>
            </a:endParaRPr>
          </a:p>
        </p:txBody>
      </p:sp>
      <p:sp>
        <p:nvSpPr>
          <p:cNvPr id="36868"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ea typeface="MS PGothic" pitchFamily="34" charset="-128"/>
              </a:defRPr>
            </a:lvl1pPr>
            <a:lvl2pPr marL="742950" indent="-285750">
              <a:defRPr>
                <a:solidFill>
                  <a:schemeClr val="tx1"/>
                </a:solidFill>
                <a:latin typeface="Arial" pitchFamily="34" charset="0"/>
                <a:ea typeface="MS PGothic" pitchFamily="34" charset="-128"/>
              </a:defRPr>
            </a:lvl2pPr>
            <a:lvl3pPr marL="1143000" indent="-228600">
              <a:defRPr>
                <a:solidFill>
                  <a:schemeClr val="tx1"/>
                </a:solidFill>
                <a:latin typeface="Arial" pitchFamily="34" charset="0"/>
                <a:ea typeface="MS PGothic" pitchFamily="34" charset="-128"/>
              </a:defRPr>
            </a:lvl3pPr>
            <a:lvl4pPr marL="1600200" indent="-228600">
              <a:defRPr>
                <a:solidFill>
                  <a:schemeClr val="tx1"/>
                </a:solidFill>
                <a:latin typeface="Arial" pitchFamily="34" charset="0"/>
                <a:ea typeface="MS PGothic" pitchFamily="34" charset="-128"/>
              </a:defRPr>
            </a:lvl4pPr>
            <a:lvl5pPr marL="2057400" indent="-22860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fld id="{A40A6C4E-9C9D-4BDA-A608-7434A90B728B}"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ea typeface="MS PGothic" pitchFamily="34" charset="-128"/>
              </a:defRPr>
            </a:lvl1pPr>
            <a:lvl2pPr marL="742950" indent="-285750">
              <a:defRPr>
                <a:solidFill>
                  <a:schemeClr val="tx1"/>
                </a:solidFill>
                <a:latin typeface="Arial" pitchFamily="34" charset="0"/>
                <a:ea typeface="MS PGothic" pitchFamily="34" charset="-128"/>
              </a:defRPr>
            </a:lvl2pPr>
            <a:lvl3pPr marL="1143000" indent="-228600">
              <a:defRPr>
                <a:solidFill>
                  <a:schemeClr val="tx1"/>
                </a:solidFill>
                <a:latin typeface="Arial" pitchFamily="34" charset="0"/>
                <a:ea typeface="MS PGothic" pitchFamily="34" charset="-128"/>
              </a:defRPr>
            </a:lvl3pPr>
            <a:lvl4pPr marL="1600200" indent="-228600">
              <a:defRPr>
                <a:solidFill>
                  <a:schemeClr val="tx1"/>
                </a:solidFill>
                <a:latin typeface="Arial" pitchFamily="34" charset="0"/>
                <a:ea typeface="MS PGothic" pitchFamily="34" charset="-128"/>
              </a:defRPr>
            </a:lvl4pPr>
            <a:lvl5pPr marL="2057400" indent="-22860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fld id="{E9D286D3-7BD8-4DA8-B5F6-A23676033E2E}" type="slidenum">
              <a:rPr lang="en-US"/>
              <a:pPr/>
              <a:t>3</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6F8FE0BF-3321-479A-B120-3211031322B9}" type="slidenum">
              <a:rPr lang="en-US" sz="1200" smtClean="0"/>
              <a:pPr>
                <a:defRPr/>
              </a:pPr>
              <a:t>4</a:t>
            </a:fld>
            <a:endParaRPr lang="en-US" sz="1200"/>
          </a:p>
        </p:txBody>
      </p:sp>
      <p:sp>
        <p:nvSpPr>
          <p:cNvPr id="389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8B50CDE9-15DF-4BF2-B06C-33D198405873}" type="slidenum">
              <a:rPr lang="en-US" sz="1200" smtClean="0"/>
              <a:pPr>
                <a:defRPr/>
              </a:pPr>
              <a:t>5</a:t>
            </a:fld>
            <a:endParaRPr lang="en-US" sz="1200"/>
          </a:p>
        </p:txBody>
      </p:sp>
      <p:sp>
        <p:nvSpPr>
          <p:cNvPr id="39939"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ea typeface="MS PGothic" pitchFamily="34" charset="-128"/>
              </a:defRPr>
            </a:lvl1pPr>
            <a:lvl2pPr marL="742950" indent="-285750">
              <a:defRPr>
                <a:solidFill>
                  <a:schemeClr val="tx1"/>
                </a:solidFill>
                <a:latin typeface="Arial" pitchFamily="34" charset="0"/>
                <a:ea typeface="MS PGothic" pitchFamily="34" charset="-128"/>
              </a:defRPr>
            </a:lvl2pPr>
            <a:lvl3pPr marL="1143000" indent="-228600">
              <a:defRPr>
                <a:solidFill>
                  <a:schemeClr val="tx1"/>
                </a:solidFill>
                <a:latin typeface="Arial" pitchFamily="34" charset="0"/>
                <a:ea typeface="MS PGothic" pitchFamily="34" charset="-128"/>
              </a:defRPr>
            </a:lvl3pPr>
            <a:lvl4pPr marL="1600200" indent="-228600">
              <a:defRPr>
                <a:solidFill>
                  <a:schemeClr val="tx1"/>
                </a:solidFill>
                <a:latin typeface="Arial" pitchFamily="34" charset="0"/>
                <a:ea typeface="MS PGothic" pitchFamily="34" charset="-128"/>
              </a:defRPr>
            </a:lvl4pPr>
            <a:lvl5pPr marL="2057400" indent="-22860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fld id="{E1E7EC28-CDE3-4EC2-91D3-11C5A99B34DF}" type="slidenum">
              <a:rPr lang="en-US"/>
              <a:pPr/>
              <a:t>6</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13DCE612-486C-4CC1-9258-BA51DE4F9DCD}" type="slidenum">
              <a:rPr lang="en-US" sz="1200" smtClean="0"/>
              <a:pPr>
                <a:defRPr/>
              </a:pPr>
              <a:t>7</a:t>
            </a:fld>
            <a:endParaRPr lang="en-US" sz="1200"/>
          </a:p>
        </p:txBody>
      </p:sp>
      <p:sp>
        <p:nvSpPr>
          <p:cNvPr id="41987"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0E2A09CF-69D5-4170-8C1D-E0BEB97AEC90}" type="slidenum">
              <a:rPr lang="en-US" sz="1200" smtClean="0"/>
              <a:pPr>
                <a:defRPr/>
              </a:pPr>
              <a:t>9</a:t>
            </a:fld>
            <a:endParaRPr lang="en-US" sz="1200"/>
          </a:p>
        </p:txBody>
      </p:sp>
      <p:sp>
        <p:nvSpPr>
          <p:cNvPr id="430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6890CD31-D2AD-4BC0-A382-21296FE6259B}" type="slidenum">
              <a:rPr lang="en-US" sz="1200" smtClean="0"/>
              <a:pPr>
                <a:defRPr/>
              </a:pPr>
              <a:t>11</a:t>
            </a:fld>
            <a:endParaRPr lang="en-US" sz="1200"/>
          </a:p>
        </p:txBody>
      </p:sp>
      <p:sp>
        <p:nvSpPr>
          <p:cNvPr id="44035"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73BD8003-372E-47CF-9A21-A047F0977FA2}" type="slidenum">
              <a:rPr lang="en-US" sz="1200" smtClean="0"/>
              <a:pPr>
                <a:defRPr/>
              </a:pPr>
              <a:t>12</a:t>
            </a:fld>
            <a:endParaRPr lang="en-US" sz="1200"/>
          </a:p>
        </p:txBody>
      </p:sp>
      <p:sp>
        <p:nvSpPr>
          <p:cNvPr id="45059"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A72FFA0C-8663-4047-B68C-3C6EF82579F2}" type="slidenum">
              <a:rPr lang="en-US" sz="1200" smtClean="0"/>
              <a:pPr>
                <a:defRPr/>
              </a:pPr>
              <a:t>13</a:t>
            </a:fld>
            <a:endParaRPr lang="en-US" sz="1200"/>
          </a:p>
        </p:txBody>
      </p:sp>
      <p:sp>
        <p:nvSpPr>
          <p:cNvPr id="46083"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31D173F4-432D-4351-9182-5AD957F1113B}" type="slidenum">
              <a:rPr lang="en-US" sz="1200" smtClean="0"/>
              <a:pPr>
                <a:defRPr/>
              </a:pPr>
              <a:t>14</a:t>
            </a:fld>
            <a:endParaRPr lang="en-US" sz="1200"/>
          </a:p>
        </p:txBody>
      </p:sp>
      <p:sp>
        <p:nvSpPr>
          <p:cNvPr id="47107"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ea typeface="MS PGothic" pitchFamily="34" charset="-128"/>
              </a:defRPr>
            </a:lvl1pPr>
            <a:lvl2pPr marL="742950" indent="-285750">
              <a:defRPr>
                <a:solidFill>
                  <a:schemeClr val="tx1"/>
                </a:solidFill>
                <a:latin typeface="Arial" pitchFamily="34" charset="0"/>
                <a:ea typeface="MS PGothic" pitchFamily="34" charset="-128"/>
              </a:defRPr>
            </a:lvl2pPr>
            <a:lvl3pPr marL="1143000" indent="-228600">
              <a:defRPr>
                <a:solidFill>
                  <a:schemeClr val="tx1"/>
                </a:solidFill>
                <a:latin typeface="Arial" pitchFamily="34" charset="0"/>
                <a:ea typeface="MS PGothic" pitchFamily="34" charset="-128"/>
              </a:defRPr>
            </a:lvl3pPr>
            <a:lvl4pPr marL="1600200" indent="-228600">
              <a:defRPr>
                <a:solidFill>
                  <a:schemeClr val="tx1"/>
                </a:solidFill>
                <a:latin typeface="Arial" pitchFamily="34" charset="0"/>
                <a:ea typeface="MS PGothic" pitchFamily="34" charset="-128"/>
              </a:defRPr>
            </a:lvl4pPr>
            <a:lvl5pPr marL="2057400" indent="-22860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fld id="{E01C30EC-5B27-4FC8-B895-96323F07904D}" type="slidenum">
              <a:rPr lang="en-US"/>
              <a:pPr/>
              <a:t>16</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ea typeface="MS PGothic" pitchFamily="34" charset="-128"/>
              </a:defRPr>
            </a:lvl1pPr>
            <a:lvl2pPr marL="742950" indent="-285750">
              <a:defRPr>
                <a:solidFill>
                  <a:schemeClr val="tx1"/>
                </a:solidFill>
                <a:latin typeface="Arial" pitchFamily="34" charset="0"/>
                <a:ea typeface="MS PGothic" pitchFamily="34" charset="-128"/>
              </a:defRPr>
            </a:lvl2pPr>
            <a:lvl3pPr marL="1143000" indent="-228600">
              <a:defRPr>
                <a:solidFill>
                  <a:schemeClr val="tx1"/>
                </a:solidFill>
                <a:latin typeface="Arial" pitchFamily="34" charset="0"/>
                <a:ea typeface="MS PGothic" pitchFamily="34" charset="-128"/>
              </a:defRPr>
            </a:lvl3pPr>
            <a:lvl4pPr marL="1600200" indent="-228600">
              <a:defRPr>
                <a:solidFill>
                  <a:schemeClr val="tx1"/>
                </a:solidFill>
                <a:latin typeface="Arial" pitchFamily="34" charset="0"/>
                <a:ea typeface="MS PGothic" pitchFamily="34" charset="-128"/>
              </a:defRPr>
            </a:lvl4pPr>
            <a:lvl5pPr marL="2057400" indent="-228600">
              <a:defRPr>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Arial" pitchFamily="34" charset="0"/>
                <a:ea typeface="MS PGothic" pitchFamily="34" charset="-128"/>
              </a:defRPr>
            </a:lvl9pPr>
          </a:lstStyle>
          <a:p>
            <a:fld id="{BE84EF5B-EECA-4E97-8768-D5DD025A2FEA}" type="slidenum">
              <a:rPr lang="en-US"/>
              <a:pPr/>
              <a:t>17</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0C1F08F7-6803-48F4-A548-B024A89AA24F}" type="slidenum">
              <a:rPr lang="en-US" sz="1200" smtClean="0"/>
              <a:pPr>
                <a:defRPr/>
              </a:pPr>
              <a:t>18</a:t>
            </a:fld>
            <a:endParaRPr lang="en-US" sz="1200"/>
          </a:p>
        </p:txBody>
      </p:sp>
      <p:sp>
        <p:nvSpPr>
          <p:cNvPr id="50179"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48E68D7E-E2E1-4F08-99E5-345B6AF2CC90}" type="slidenum">
              <a:rPr lang="en-US" sz="1200" smtClean="0"/>
              <a:pPr>
                <a:defRPr/>
              </a:pPr>
              <a:t>19</a:t>
            </a:fld>
            <a:endParaRPr lang="en-US" sz="1200"/>
          </a:p>
        </p:txBody>
      </p:sp>
      <p:sp>
        <p:nvSpPr>
          <p:cNvPr id="51203"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39F0AAA2-2A5D-4E34-B282-0BDD5B89E47C}" type="slidenum">
              <a:rPr lang="en-US" sz="1200" smtClean="0"/>
              <a:pPr>
                <a:defRPr/>
              </a:pPr>
              <a:t>20</a:t>
            </a:fld>
            <a:endParaRPr lang="en-US" sz="1200"/>
          </a:p>
        </p:txBody>
      </p:sp>
      <p:sp>
        <p:nvSpPr>
          <p:cNvPr id="52227"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B4D4CBB5-E6B4-4F89-A309-F561E0350C83}" type="slidenum">
              <a:rPr lang="en-US" sz="1200" smtClean="0"/>
              <a:pPr>
                <a:defRPr/>
              </a:pPr>
              <a:t>21</a:t>
            </a:fld>
            <a:endParaRPr lang="en-US" sz="1200"/>
          </a:p>
        </p:txBody>
      </p:sp>
      <p:sp>
        <p:nvSpPr>
          <p:cNvPr id="53251"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763C8205-A488-47B5-B3C1-03E4A087145D}" type="slidenum">
              <a:rPr lang="en-US" sz="1200" smtClean="0"/>
              <a:pPr>
                <a:defRPr/>
              </a:pPr>
              <a:t>22</a:t>
            </a:fld>
            <a:endParaRPr lang="en-US" sz="1200"/>
          </a:p>
        </p:txBody>
      </p:sp>
      <p:sp>
        <p:nvSpPr>
          <p:cNvPr id="542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E9E09B33-F4B9-4795-B88D-FC01D92FA9E7}" type="slidenum">
              <a:rPr lang="en-US" sz="1200" smtClean="0"/>
              <a:pPr>
                <a:defRPr/>
              </a:pPr>
              <a:t>23</a:t>
            </a:fld>
            <a:endParaRPr lang="en-US" sz="1200"/>
          </a:p>
        </p:txBody>
      </p:sp>
      <p:sp>
        <p:nvSpPr>
          <p:cNvPr id="55299"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45796917-7CFC-476A-A1BE-8C4C9CBF0051}" type="slidenum">
              <a:rPr lang="en-US" sz="1200" smtClean="0"/>
              <a:pPr>
                <a:defRPr/>
              </a:pPr>
              <a:t>24</a:t>
            </a:fld>
            <a:endParaRPr lang="en-US" sz="1200"/>
          </a:p>
        </p:txBody>
      </p:sp>
      <p:sp>
        <p:nvSpPr>
          <p:cNvPr id="56323"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16B2388E-96D9-4F7A-A5EB-95927A86EB3B}" type="slidenum">
              <a:rPr lang="en-US" sz="1200" smtClean="0"/>
              <a:pPr>
                <a:defRPr/>
              </a:pPr>
              <a:t>25</a:t>
            </a:fld>
            <a:endParaRPr lang="en-US" sz="1200"/>
          </a:p>
        </p:txBody>
      </p:sp>
      <p:sp>
        <p:nvSpPr>
          <p:cNvPr id="57347"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228600" y="27709"/>
            <a:ext cx="7772400" cy="1039091"/>
          </a:xfrm>
        </p:spPr>
        <p:txBody>
          <a:bodyPr>
            <a:normAutofit/>
          </a:bodyPr>
          <a:lstStyle>
            <a:lvl1pPr algn="l">
              <a:defRPr sz="3600">
                <a:latin typeface="Arial" pitchFamily="34" charset="0"/>
                <a:ea typeface="Verdan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228600" y="1524000"/>
            <a:ext cx="8763000" cy="4602163"/>
          </a:xfrm>
        </p:spPr>
        <p:txBody>
          <a:bodyPr/>
          <a:lstStyle>
            <a:lvl1pPr marL="461963" indent="-461963">
              <a:buClr>
                <a:srgbClr val="213B74"/>
              </a:buClr>
              <a:buSzPct val="100000"/>
              <a:defRPr/>
            </a:lvl1pPr>
            <a:lvl2pPr marL="914400" indent="-457200">
              <a:buClr>
                <a:srgbClr val="213B74"/>
              </a:buClr>
              <a:defRPr/>
            </a:lvl2pPr>
            <a:lvl3pPr marL="1376363" indent="-461963">
              <a:buClr>
                <a:srgbClr val="213B74"/>
              </a:buClr>
              <a:buFont typeface="Wingdings" pitchFamily="2" charset="2"/>
              <a:buChar char="§"/>
              <a:defRPr/>
            </a:lvl3pPr>
            <a:lvl4pPr marL="1600200" indent="-228600">
              <a:buClr>
                <a:srgbClr val="213B74"/>
              </a:buClr>
              <a:buFont typeface="Courier New" pitchFamily="49" charset="0"/>
              <a:buChar char="o"/>
              <a:defRPr/>
            </a:lvl4pPr>
            <a:lvl5pPr>
              <a:buClr>
                <a:srgbClr val="213B7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30084023"/>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bwMode="white">
          <a:xfrm>
            <a:off x="-7938" y="6248400"/>
            <a:ext cx="9151938" cy="6175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Copyright" descr="Pearson: Copyright 2015, 2012, 2009"/>
          <p:cNvSpPr txBox="1">
            <a:spLocks noChangeArrowheads="1"/>
          </p:cNvSpPr>
          <p:nvPr/>
        </p:nvSpPr>
        <p:spPr bwMode="auto">
          <a:xfrm>
            <a:off x="2203450" y="6383338"/>
            <a:ext cx="6172200"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defRPr/>
            </a:pP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3"/>
          <a:srcRect/>
          <a:stretch>
            <a:fillRect/>
          </a:stretch>
        </p:blipFill>
        <p:spPr bwMode="auto">
          <a:xfrm>
            <a:off x="304800" y="6405563"/>
            <a:ext cx="1358900" cy="303212"/>
          </a:xfrm>
          <a:prstGeom prst="rect">
            <a:avLst/>
          </a:prstGeom>
          <a:solidFill>
            <a:srgbClr val="213B74"/>
          </a:solidFill>
        </p:spPr>
      </p:pic>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2999" y="2338466"/>
            <a:ext cx="7011649" cy="2843134"/>
          </a:xfrm>
        </p:spPr>
        <p:txBody>
          <a:bodyPr rtlCol="0">
            <a:normAutofit/>
          </a:bodyPr>
          <a:lstStyle>
            <a:lvl1pPr>
              <a:buClr>
                <a:srgbClr val="213B74"/>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554038" y="1663700"/>
            <a:ext cx="8589962" cy="479425"/>
          </a:xfrm>
        </p:spPr>
        <p:txBody>
          <a:bodyPr/>
          <a:lstStyle>
            <a:lvl1pPr>
              <a:buClr>
                <a:srgbClr val="213B74"/>
              </a:buClr>
              <a:defRPr/>
            </a:lvl1pPr>
            <a:lvl2pPr>
              <a:buClr>
                <a:srgbClr val="213B74"/>
              </a:buClr>
              <a:defRPr/>
            </a:lvl2pPr>
            <a:lvl3pPr>
              <a:buClr>
                <a:srgbClr val="213B74"/>
              </a:buClr>
              <a:defRPr/>
            </a:lvl3pPr>
            <a:lvl4pPr>
              <a:buClr>
                <a:srgbClr val="213B74"/>
              </a:buClr>
              <a:defRPr/>
            </a:lvl4pPr>
            <a:lvl5pPr>
              <a:buClr>
                <a:srgbClr val="213B7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4965249"/>
      </p:ext>
    </p:extLst>
  </p:cSld>
  <p:clrMapOvr>
    <a:masterClrMapping/>
  </p:clrMapOvr>
  <p:transition spd="slow"/>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209352111"/>
      </p:ext>
    </p:extLst>
  </p:cSld>
  <p:clrMapOvr>
    <a:masterClrMapping/>
  </p:clrMapOvr>
  <p:transition spd="slow"/>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1143000"/>
          </a:xfrm>
        </p:spPr>
        <p:txBody>
          <a:bodyPr/>
          <a:lstStyle>
            <a:lvl1pPr algn="l">
              <a:buNone/>
              <a:defRPr sz="4400" b="0"/>
            </a:lvl1pPr>
          </a:lstStyle>
          <a:p>
            <a:r>
              <a:rPr lang="en-US" dirty="0"/>
              <a:t>Click to edit Master title style</a:t>
            </a:r>
          </a:p>
        </p:txBody>
      </p:sp>
      <p:sp>
        <p:nvSpPr>
          <p:cNvPr id="3" name="Text Placeholder 2"/>
          <p:cNvSpPr>
            <a:spLocks noGrp="1"/>
          </p:cNvSpPr>
          <p:nvPr>
            <p:ph type="body" idx="2"/>
          </p:nvPr>
        </p:nvSpPr>
        <p:spPr>
          <a:xfrm>
            <a:off x="609600" y="1752600"/>
            <a:ext cx="2057400" cy="4343400"/>
          </a:xfrm>
          <a:noFill/>
          <a:ln w="50800" cap="sq" cmpd="dbl" algn="ctr">
            <a:solidFill>
              <a:srgbClr val="213B74"/>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2600">
                <a:solidFill>
                  <a:schemeClr val="tx1"/>
                </a:solidFill>
              </a:defRPr>
            </a:lvl1pPr>
            <a:lvl2pPr>
              <a:buNone/>
              <a:defRPr sz="1200"/>
            </a:lvl2pPr>
            <a:lvl3pPr>
              <a:buNone/>
              <a:defRPr sz="1000"/>
            </a:lvl3pPr>
            <a:lvl4pPr>
              <a:buNone/>
              <a:defRPr sz="900"/>
            </a:lvl4pPr>
            <a:lvl5pPr>
              <a:buNone/>
              <a:defRPr sz="900"/>
            </a:lvl5pPr>
          </a:lstStyle>
          <a:p>
            <a:pPr lvl="0"/>
            <a:r>
              <a:rPr lang="en-US" dirty="0"/>
              <a:t>Click to edit Master text styles</a:t>
            </a:r>
          </a:p>
        </p:txBody>
      </p:sp>
      <p:sp>
        <p:nvSpPr>
          <p:cNvPr id="9" name="Content Placeholder 8"/>
          <p:cNvSpPr>
            <a:spLocks noGrp="1"/>
          </p:cNvSpPr>
          <p:nvPr>
            <p:ph sz="quarter" idx="1"/>
          </p:nvPr>
        </p:nvSpPr>
        <p:spPr>
          <a:xfrm>
            <a:off x="2895600" y="1752600"/>
            <a:ext cx="5867400"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94365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1371600"/>
            <a:ext cx="7391400" cy="5257800"/>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a:t>Click to edit Master text styles</a:t>
            </a:r>
          </a:p>
        </p:txBody>
      </p:sp>
      <p:sp>
        <p:nvSpPr>
          <p:cNvPr id="2" name="Title 1"/>
          <p:cNvSpPr>
            <a:spLocks noGrp="1"/>
          </p:cNvSpPr>
          <p:nvPr>
            <p:ph type="title"/>
          </p:nvPr>
        </p:nvSpPr>
        <p:spPr>
          <a:xfrm>
            <a:off x="1390650" y="228600"/>
            <a:ext cx="7620000" cy="990600"/>
          </a:xfrm>
        </p:spPr>
        <p:txBody>
          <a:bodyPr/>
          <a:lstStyle>
            <a:lvl1pPr algn="l">
              <a:buNone/>
              <a:defRPr sz="4400" b="0" cap="none" baseline="0">
                <a:solidFill>
                  <a:srgbClr val="FFFFFF"/>
                </a:solidFill>
              </a:defRPr>
            </a:lvl1pPr>
          </a:lstStyle>
          <a:p>
            <a:r>
              <a:rPr lang="en-US"/>
              <a:t>Click to edit Master title style</a:t>
            </a:r>
            <a:endParaRPr lang="en-US" dirty="0"/>
          </a:p>
        </p:txBody>
      </p:sp>
      <p:sp>
        <p:nvSpPr>
          <p:cNvPr id="4" name="Slide Number Placeholder 12"/>
          <p:cNvSpPr>
            <a:spLocks noGrp="1"/>
          </p:cNvSpPr>
          <p:nvPr>
            <p:ph type="sldNum" sz="quarter" idx="10"/>
          </p:nvPr>
        </p:nvSpPr>
        <p:spPr>
          <a:xfrm>
            <a:off x="0" y="373063"/>
            <a:ext cx="1295400" cy="701675"/>
          </a:xfrm>
          <a:prstGeom prst="rect">
            <a:avLst/>
          </a:prstGeom>
        </p:spPr>
        <p:txBody>
          <a:bodyPr vert="horz" wrap="square" lIns="91440" tIns="45720" rIns="91440" bIns="45720" numCol="1" anchor="t" anchorCtr="0" compatLnSpc="1">
            <a:prstTxWarp prst="textNoShape">
              <a:avLst/>
            </a:prstTxWarp>
            <a:noAutofit/>
          </a:bodyPr>
          <a:lstStyle>
            <a:lvl1pPr>
              <a:defRPr sz="2400" smtClean="0"/>
            </a:lvl1pPr>
          </a:lstStyle>
          <a:p>
            <a:pPr>
              <a:defRPr/>
            </a:pPr>
            <a:fld id="{D0E183FB-E3A6-46D7-853E-46DDCBD368FD}" type="slidenum">
              <a:rPr lang="en-US"/>
              <a:pPr>
                <a:defRPr/>
              </a:pPr>
              <a:t>‹#›</a:t>
            </a:fld>
            <a:endParaRPr lang="en-US"/>
          </a:p>
        </p:txBody>
      </p:sp>
    </p:spTree>
    <p:extLst>
      <p:ext uri="{BB962C8B-B14F-4D97-AF65-F5344CB8AC3E}">
        <p14:creationId xmlns:p14="http://schemas.microsoft.com/office/powerpoint/2010/main" val="115388388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851462250"/>
      </p:ext>
    </p:extLst>
  </p:cSld>
  <p:clrMapOvr>
    <a:masterClrMapping/>
  </p:clrMapOvr>
  <p:transition spd="slow"/>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7"/>
          <p:cNvSpPr>
            <a:spLocks noGrp="1"/>
          </p:cNvSpPr>
          <p:nvPr>
            <p:ph type="dt" sz="half" idx="10"/>
          </p:nvPr>
        </p:nvSpPr>
        <p:spPr>
          <a:xfrm>
            <a:off x="6096000" y="6248400"/>
            <a:ext cx="2667000" cy="365125"/>
          </a:xfrm>
          <a:prstGeom prst="rect">
            <a:avLst/>
          </a:prstGeom>
        </p:spPr>
        <p:txBody>
          <a:bodyPr rtlCol="0"/>
          <a:lstStyle>
            <a:lvl1pPr algn="l">
              <a:defRPr>
                <a:latin typeface="Arial" panose="020B0604020202020204" pitchFamily="34" charset="0"/>
                <a:ea typeface="+mn-ea"/>
                <a:cs typeface="+mn-cs"/>
              </a:defRPr>
            </a:lvl1pPr>
          </a:lstStyle>
          <a:p>
            <a:pPr>
              <a:defRPr/>
            </a:pPr>
            <a:endParaRPr lang="en-US"/>
          </a:p>
        </p:txBody>
      </p:sp>
      <p:sp>
        <p:nvSpPr>
          <p:cNvPr id="6" name="Slide Number Placeholder 9"/>
          <p:cNvSpPr>
            <a:spLocks noGrp="1"/>
          </p:cNvSpPr>
          <p:nvPr>
            <p:ph type="sldNum" sz="quarter" idx="11"/>
          </p:nvPr>
        </p:nvSpPr>
        <p:spPr>
          <a:xfrm>
            <a:off x="0" y="1271588"/>
            <a:ext cx="533400" cy="244475"/>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fld id="{42A47AB4-8B8B-4B7E-9E9B-B1F723B9F249}" type="slidenum">
              <a:rPr lang="en-US"/>
              <a:pPr>
                <a:defRPr/>
              </a:pPr>
              <a:t>‹#›</a:t>
            </a:fld>
            <a:endParaRPr lang="en-US"/>
          </a:p>
        </p:txBody>
      </p:sp>
      <p:sp>
        <p:nvSpPr>
          <p:cNvPr id="7" name="Footer Placeholder 11"/>
          <p:cNvSpPr>
            <a:spLocks noGrp="1"/>
          </p:cNvSpPr>
          <p:nvPr>
            <p:ph type="ftr" sz="quarter" idx="12"/>
          </p:nvPr>
        </p:nvSpPr>
        <p:spPr>
          <a:xfrm>
            <a:off x="609600" y="6248400"/>
            <a:ext cx="5421313" cy="365125"/>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r>
              <a:rPr lang="en-US"/>
              <a:t>© 2016 Cengage Learning. All Rights Reserved.</a:t>
            </a:r>
          </a:p>
        </p:txBody>
      </p:sp>
    </p:spTree>
    <p:extLst>
      <p:ext uri="{BB962C8B-B14F-4D97-AF65-F5344CB8AC3E}">
        <p14:creationId xmlns:p14="http://schemas.microsoft.com/office/powerpoint/2010/main" val="3857111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Rectangle 6"/>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10" name="Rectangle 9"/>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
        <p:nvSpPr>
          <p:cNvPr id="3" name="Picture Placeholder 2"/>
          <p:cNvSpPr>
            <a:spLocks noGrp="1"/>
          </p:cNvSpPr>
          <p:nvPr>
            <p:ph type="pic" sz="quarter" idx="17"/>
          </p:nvPr>
        </p:nvSpPr>
        <p:spPr>
          <a:xfrm>
            <a:off x="304800" y="2133600"/>
            <a:ext cx="3429000" cy="3048000"/>
          </a:xfrm>
        </p:spPr>
        <p:txBody>
          <a:bodyPr/>
          <a:lstStyle/>
          <a:p>
            <a:pPr lvl="0"/>
            <a:endParaRPr lang="ba-RU" noProof="0"/>
          </a:p>
        </p:txBody>
      </p:sp>
      <p:sp>
        <p:nvSpPr>
          <p:cNvPr id="8" name="Picture Placeholder 7"/>
          <p:cNvSpPr>
            <a:spLocks noGrp="1"/>
          </p:cNvSpPr>
          <p:nvPr>
            <p:ph type="pic" sz="quarter" idx="18"/>
          </p:nvPr>
        </p:nvSpPr>
        <p:spPr>
          <a:xfrm>
            <a:off x="152400" y="6389687"/>
            <a:ext cx="914400" cy="315913"/>
          </a:xfrm>
        </p:spPr>
        <p:txBody>
          <a:bodyPr/>
          <a:lstStyle/>
          <a:p>
            <a:pPr lvl="0"/>
            <a:endParaRPr lang="ba-RU" noProof="0"/>
          </a:p>
        </p:txBody>
      </p:sp>
    </p:spTree>
    <p:extLst>
      <p:ext uri="{BB962C8B-B14F-4D97-AF65-F5344CB8AC3E}">
        <p14:creationId xmlns:p14="http://schemas.microsoft.com/office/powerpoint/2010/main" val="22307816"/>
      </p:ext>
    </p:extLst>
  </p:cSld>
  <p:clrMapOvr>
    <a:masterClrMapping/>
  </p:clrMapOvr>
  <p:transition spd="slow"/>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Figure + Caption Layout">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7" name="Rectangle 6"/>
          <p:cNvSpPr/>
          <p:nvPr/>
        </p:nvSpPr>
        <p:spPr bwMode="white">
          <a:xfrm>
            <a:off x="-7938" y="6248400"/>
            <a:ext cx="9151938" cy="6175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Copyright" descr="Pearson: Copyright 2015, 2012, 2009"/>
          <p:cNvSpPr txBox="1">
            <a:spLocks noChangeArrowheads="1"/>
          </p:cNvSpPr>
          <p:nvPr/>
        </p:nvSpPr>
        <p:spPr bwMode="auto">
          <a:xfrm>
            <a:off x="2203450" y="6383338"/>
            <a:ext cx="6172200"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defRPr/>
            </a:pPr>
            <a:r>
              <a:rPr lang="en-US" sz="1200">
                <a:solidFill>
                  <a:schemeClr val="bg1"/>
                </a:solidFill>
              </a:rPr>
              <a:t>© 2020 Cengage. All rights reserved.</a:t>
            </a:r>
          </a:p>
        </p:txBody>
      </p:sp>
      <p:pic>
        <p:nvPicPr>
          <p:cNvPr id="9" name="Picture 8" title="Cengage Logo"/>
          <p:cNvPicPr>
            <a:picLocks noChangeAspect="1" noChangeArrowheads="1"/>
          </p:cNvPicPr>
          <p:nvPr userDrawn="1"/>
        </p:nvPicPr>
        <p:blipFill>
          <a:blip r:embed="rId3"/>
          <a:srcRect/>
          <a:stretch>
            <a:fillRect/>
          </a:stretch>
        </p:blipFill>
        <p:spPr bwMode="auto">
          <a:xfrm>
            <a:off x="304800" y="6405563"/>
            <a:ext cx="1358900" cy="303212"/>
          </a:xfrm>
          <a:prstGeom prst="rect">
            <a:avLst/>
          </a:prstGeom>
          <a:solidFill>
            <a:srgbClr val="213B74"/>
          </a:solidFill>
        </p:spPr>
      </p:pic>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2999" y="2338466"/>
            <a:ext cx="7011649" cy="2843134"/>
          </a:xfrm>
        </p:spPr>
        <p:txBody>
          <a:bodyPr rtlCol="0">
            <a:normAutofit/>
          </a:bodyPr>
          <a:lstStyle>
            <a:lvl1pPr>
              <a:buClr>
                <a:srgbClr val="213B74"/>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554038" y="1663700"/>
            <a:ext cx="8589962" cy="479425"/>
          </a:xfrm>
        </p:spPr>
        <p:txBody>
          <a:bodyPr/>
          <a:lstStyle>
            <a:lvl1pPr>
              <a:buClr>
                <a:srgbClr val="213B74"/>
              </a:buClr>
              <a:defRPr/>
            </a:lvl1pPr>
            <a:lvl2pPr>
              <a:buClr>
                <a:srgbClr val="213B74"/>
              </a:buClr>
              <a:defRPr/>
            </a:lvl2pPr>
            <a:lvl3pPr>
              <a:buClr>
                <a:srgbClr val="213B74"/>
              </a:buClr>
              <a:defRPr/>
            </a:lvl3pPr>
            <a:lvl4pPr>
              <a:buClr>
                <a:srgbClr val="213B74"/>
              </a:buClr>
              <a:defRPr/>
            </a:lvl4pPr>
            <a:lvl5pPr>
              <a:buClr>
                <a:srgbClr val="213B7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able Placeholder 4"/>
          <p:cNvSpPr>
            <a:spLocks noGrp="1"/>
          </p:cNvSpPr>
          <p:nvPr>
            <p:ph type="tbl" sz="quarter" idx="12"/>
          </p:nvPr>
        </p:nvSpPr>
        <p:spPr>
          <a:xfrm>
            <a:off x="457200" y="2743200"/>
            <a:ext cx="4110038" cy="1295400"/>
          </a:xfrm>
        </p:spPr>
        <p:txBody>
          <a:bodyPr/>
          <a:lstStyle/>
          <a:p>
            <a:pPr lvl="0"/>
            <a:endParaRPr lang="ba-RU" noProof="0"/>
          </a:p>
        </p:txBody>
      </p:sp>
    </p:spTree>
    <p:extLst>
      <p:ext uri="{BB962C8B-B14F-4D97-AF65-F5344CB8AC3E}">
        <p14:creationId xmlns:p14="http://schemas.microsoft.com/office/powerpoint/2010/main" val="3682657865"/>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Content Placeholder 1"/>
          <p:cNvSpPr>
            <a:spLocks noGrp="1"/>
          </p:cNvSpPr>
          <p:nvPr>
            <p:ph type="title"/>
          </p:nvPr>
        </p:nvSpPr>
        <p:spPr bwMode="auto">
          <a:xfrm>
            <a:off x="457200" y="26988"/>
            <a:ext cx="8229600" cy="1039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Content Placeholder 2"/>
          <p:cNvSpPr>
            <a:spLocks noGrp="1"/>
          </p:cNvSpPr>
          <p:nvPr>
            <p:ph type="body" idx="1"/>
          </p:nvPr>
        </p:nvSpPr>
        <p:spPr bwMode="auto">
          <a:xfrm>
            <a:off x="228600" y="1295400"/>
            <a:ext cx="8763000" cy="4830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bwMode="white">
          <a:xfrm>
            <a:off x="0" y="0"/>
            <a:ext cx="9144000" cy="1133475"/>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Rectangle 13"/>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Copyright" descr="Pearson: Copyright 2015, 2012, 2009"/>
          <p:cNvSpPr txBox="1">
            <a:spLocks noChangeArrowheads="1"/>
          </p:cNvSpPr>
          <p:nvPr/>
        </p:nvSpPr>
        <p:spPr bwMode="auto">
          <a:xfrm>
            <a:off x="2209800" y="6399213"/>
            <a:ext cx="6326188"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defRPr/>
            </a:pP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11"/>
          <a:srcRect/>
          <a:stretch>
            <a:fillRect/>
          </a:stretch>
        </p:blipFill>
        <p:spPr bwMode="auto">
          <a:xfrm>
            <a:off x="236538" y="6396038"/>
            <a:ext cx="1360487" cy="304800"/>
          </a:xfrm>
          <a:prstGeom prst="rect">
            <a:avLst/>
          </a:prstGeom>
          <a:solidFill>
            <a:srgbClr val="213B74"/>
          </a:solidFill>
        </p:spPr>
      </p:pic>
    </p:spTree>
  </p:cSld>
  <p:clrMap bg1="lt1" tx1="dk1" bg2="lt2" tx2="dk2" accent1="accent1" accent2="accent2" accent3="accent3" accent4="accent4" accent5="accent5" accent6="accent6" hlink="hlink" folHlink="folHlink"/>
  <p:sldLayoutIdLst>
    <p:sldLayoutId id="2147484124" r:id="rId1"/>
    <p:sldLayoutId id="2147484125" r:id="rId2"/>
    <p:sldLayoutId id="2147484126" r:id="rId3"/>
    <p:sldLayoutId id="2147484123" r:id="rId4"/>
    <p:sldLayoutId id="2147484127" r:id="rId5"/>
    <p:sldLayoutId id="2147484128" r:id="rId6"/>
    <p:sldLayoutId id="2147484129" r:id="rId7"/>
    <p:sldLayoutId id="2147484130" r:id="rId8"/>
    <p:sldLayoutId id="2147484131" r:id="rId9"/>
  </p:sldLayoutIdLst>
  <p:hf sldNum="0" hdr="0" dt="0"/>
  <p:txStyles>
    <p:titleStyle>
      <a:lvl1pPr algn="ctr" rtl="0" eaLnBrk="0" fontAlgn="base" hangingPunct="0">
        <a:spcBef>
          <a:spcPct val="0"/>
        </a:spcBef>
        <a:spcAft>
          <a:spcPct val="0"/>
        </a:spcAft>
        <a:defRPr sz="3600" kern="1200">
          <a:solidFill>
            <a:schemeClr val="bg1"/>
          </a:solidFill>
          <a:latin typeface="Arial" pitchFamily="34" charset="0"/>
          <a:ea typeface="MS PGothic" panose="020B0600070205080204" pitchFamily="34" charset="-128"/>
          <a:cs typeface="Arial" pitchFamily="34" charset="0"/>
        </a:defRPr>
      </a:lvl1pPr>
      <a:lvl2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2pPr>
      <a:lvl3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3pPr>
      <a:lvl4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4pPr>
      <a:lvl5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5pPr>
      <a:lvl6pPr marL="457200" algn="ctr" rtl="0" fontAlgn="base">
        <a:spcBef>
          <a:spcPct val="0"/>
        </a:spcBef>
        <a:spcAft>
          <a:spcPct val="0"/>
        </a:spcAft>
        <a:defRPr sz="3600">
          <a:solidFill>
            <a:schemeClr val="bg1"/>
          </a:solidFill>
          <a:latin typeface="Arial" charset="0"/>
          <a:ea typeface="ＭＳ Ｐゴシック" charset="0"/>
          <a:cs typeface="Arial" charset="0"/>
        </a:defRPr>
      </a:lvl6pPr>
      <a:lvl7pPr marL="914400" algn="ctr" rtl="0" fontAlgn="base">
        <a:spcBef>
          <a:spcPct val="0"/>
        </a:spcBef>
        <a:spcAft>
          <a:spcPct val="0"/>
        </a:spcAft>
        <a:defRPr sz="3600">
          <a:solidFill>
            <a:schemeClr val="bg1"/>
          </a:solidFill>
          <a:latin typeface="Arial" charset="0"/>
          <a:ea typeface="ＭＳ Ｐゴシック" charset="0"/>
          <a:cs typeface="Arial" charset="0"/>
        </a:defRPr>
      </a:lvl7pPr>
      <a:lvl8pPr marL="1371600" algn="ctr" rtl="0" fontAlgn="base">
        <a:spcBef>
          <a:spcPct val="0"/>
        </a:spcBef>
        <a:spcAft>
          <a:spcPct val="0"/>
        </a:spcAft>
        <a:defRPr sz="3600">
          <a:solidFill>
            <a:schemeClr val="bg1"/>
          </a:solidFill>
          <a:latin typeface="Arial" charset="0"/>
          <a:ea typeface="ＭＳ Ｐゴシック" charset="0"/>
          <a:cs typeface="Arial" charset="0"/>
        </a:defRPr>
      </a:lvl8pPr>
      <a:lvl9pPr marL="1828800" algn="ctr" rtl="0" fontAlgn="base">
        <a:spcBef>
          <a:spcPct val="0"/>
        </a:spcBef>
        <a:spcAft>
          <a:spcPct val="0"/>
        </a:spcAft>
        <a:defRPr sz="3600">
          <a:solidFill>
            <a:schemeClr val="bg1"/>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lr>
          <a:srgbClr val="213B74"/>
        </a:buClr>
        <a:buFont typeface="Arial" pitchFamily="34" charset="0"/>
        <a:buChar char="•"/>
        <a:defRPr lang="en-US" sz="2600" kern="1200" dirty="0">
          <a:solidFill>
            <a:schemeClr val="tx1"/>
          </a:solidFill>
          <a:latin typeface="Arial" pitchFamily="34" charset="0"/>
          <a:ea typeface="Verdana" pitchFamily="34" charset="0"/>
          <a:cs typeface="Arial" pitchFamily="34" charset="0"/>
        </a:defRPr>
      </a:lvl1pPr>
      <a:lvl2pPr marL="742950" indent="-285750" algn="l" rtl="0" eaLnBrk="0" fontAlgn="base" hangingPunct="0">
        <a:spcBef>
          <a:spcPct val="20000"/>
        </a:spcBef>
        <a:spcAft>
          <a:spcPct val="0"/>
        </a:spcAft>
        <a:buClr>
          <a:srgbClr val="213B74"/>
        </a:buClr>
        <a:buFont typeface="Arial" pitchFamily="34" charset="0"/>
        <a:buChar char="–"/>
        <a:defRPr lang="en-US" sz="2400" kern="1200" dirty="0">
          <a:solidFill>
            <a:schemeClr val="tx1"/>
          </a:solidFill>
          <a:latin typeface="Arial" pitchFamily="34" charset="0"/>
          <a:ea typeface="Verdana" pitchFamily="34" charset="0"/>
          <a:cs typeface="Arial" pitchFamily="34" charset="0"/>
        </a:defRPr>
      </a:lvl2pPr>
      <a:lvl3pPr marL="1143000" indent="-228600" algn="l" rtl="0" eaLnBrk="0" fontAlgn="base" hangingPunct="0">
        <a:spcBef>
          <a:spcPct val="20000"/>
        </a:spcBef>
        <a:spcAft>
          <a:spcPct val="0"/>
        </a:spcAft>
        <a:buClr>
          <a:srgbClr val="213B74"/>
        </a:buClr>
        <a:buFont typeface="Wingdings" pitchFamily="2" charset="2"/>
        <a:buChar char="§"/>
        <a:defRPr lang="en-US" sz="2200" kern="1200" dirty="0">
          <a:solidFill>
            <a:schemeClr val="tx1"/>
          </a:solidFill>
          <a:latin typeface="Arial" pitchFamily="34" charset="0"/>
          <a:ea typeface="Verdana" pitchFamily="34" charset="0"/>
          <a:cs typeface="Arial" pitchFamily="34" charset="0"/>
        </a:defRPr>
      </a:lvl3pPr>
      <a:lvl4pPr marL="1600200" indent="-228600" algn="l" rtl="0" eaLnBrk="0" fontAlgn="base" hangingPunct="0">
        <a:spcBef>
          <a:spcPct val="20000"/>
        </a:spcBef>
        <a:spcAft>
          <a:spcPct val="0"/>
        </a:spcAft>
        <a:buClr>
          <a:srgbClr val="213B74"/>
        </a:buClr>
        <a:buFont typeface="Courier New" pitchFamily="49" charset="0"/>
        <a:buChar char="o"/>
        <a:defRPr lang="en-US" sz="2000" kern="1200" dirty="0">
          <a:solidFill>
            <a:schemeClr val="tx1"/>
          </a:solidFill>
          <a:latin typeface="Arial" pitchFamily="34" charset="0"/>
          <a:ea typeface="Verdana" pitchFamily="34" charset="0"/>
          <a:cs typeface="Arial" pitchFamily="34" charset="0"/>
        </a:defRPr>
      </a:lvl4pPr>
      <a:lvl5pPr marL="2057400" indent="-228600" algn="l" rtl="0" eaLnBrk="0" fontAlgn="base" hangingPunct="0">
        <a:spcBef>
          <a:spcPct val="20000"/>
        </a:spcBef>
        <a:spcAft>
          <a:spcPct val="0"/>
        </a:spcAft>
        <a:buClr>
          <a:srgbClr val="213B74"/>
        </a:buClr>
        <a:buFont typeface="Arial" pitchFamily="34" charset="0"/>
        <a:buChar char="»"/>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descr="Book cover reads title name and name of the authors as follows: “Crime Victims an introduction to Victimology” and &quot;Andrew Karmen.” A photo on the cover shows few candles burning brightly in the black background."/>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a:stretch>
            <a:fillRect/>
          </a:stretch>
        </p:blipFill>
        <p:spPr>
          <a:xfrm>
            <a:off x="304800" y="1489075"/>
            <a:ext cx="3695700" cy="4572000"/>
          </a:xfrm>
        </p:spPr>
      </p:pic>
      <p:sp>
        <p:nvSpPr>
          <p:cNvPr id="10243" name="Title 2"/>
          <p:cNvSpPr>
            <a:spLocks noGrp="1"/>
          </p:cNvSpPr>
          <p:nvPr>
            <p:ph type="title"/>
          </p:nvPr>
        </p:nvSpPr>
        <p:spPr>
          <a:xfrm>
            <a:off x="4479925" y="1571625"/>
            <a:ext cx="4017963" cy="1781175"/>
          </a:xfrm>
        </p:spPr>
        <p:txBody>
          <a:bodyPr anchor="ctr"/>
          <a:lstStyle/>
          <a:p>
            <a:pPr eaLnBrk="1" hangingPunct="1"/>
            <a:r>
              <a:rPr lang="en-US" sz="4000" dirty="0">
                <a:latin typeface="Arial" pitchFamily="34" charset="0"/>
                <a:ea typeface="MS PGothic" pitchFamily="34" charset="-128"/>
                <a:cs typeface="Arial" pitchFamily="34" charset="0"/>
              </a:rPr>
              <a:t>Crime Victims An Introduction to </a:t>
            </a:r>
            <a:r>
              <a:rPr lang="en-US" sz="4000" dirty="0" err="1">
                <a:latin typeface="Arial" pitchFamily="34" charset="0"/>
                <a:ea typeface="MS PGothic" pitchFamily="34" charset="-128"/>
                <a:cs typeface="Arial" pitchFamily="34" charset="0"/>
              </a:rPr>
              <a:t>Victimology</a:t>
            </a:r>
            <a:endParaRPr lang="en-US" sz="4000" dirty="0">
              <a:latin typeface="Arial" pitchFamily="34" charset="0"/>
              <a:ea typeface="MS PGothic" pitchFamily="34" charset="-128"/>
              <a:cs typeface="Arial" pitchFamily="34" charset="0"/>
            </a:endParaRPr>
          </a:p>
        </p:txBody>
      </p:sp>
      <p:sp>
        <p:nvSpPr>
          <p:cNvPr id="10244" name="Text Placeholder 3"/>
          <p:cNvSpPr>
            <a:spLocks noGrp="1"/>
          </p:cNvSpPr>
          <p:nvPr>
            <p:ph type="body" sz="quarter" idx="14"/>
          </p:nvPr>
        </p:nvSpPr>
        <p:spPr>
          <a:xfrm>
            <a:off x="4298950" y="3536950"/>
            <a:ext cx="4556125" cy="2590800"/>
          </a:xfrm>
        </p:spPr>
        <p:txBody>
          <a:bodyPr anchor="ctr"/>
          <a:lstStyle/>
          <a:p>
            <a:pPr eaLnBrk="1" hangingPunct="1">
              <a:spcBef>
                <a:spcPct val="0"/>
              </a:spcBef>
            </a:pPr>
            <a:r>
              <a:rPr b="1" dirty="0">
                <a:latin typeface="Arial" pitchFamily="34" charset="0"/>
                <a:cs typeface="Arial" pitchFamily="34" charset="0"/>
              </a:rPr>
              <a:t>Chapter 13</a:t>
            </a:r>
          </a:p>
          <a:p>
            <a:pPr eaLnBrk="1" hangingPunct="1">
              <a:spcBef>
                <a:spcPct val="0"/>
              </a:spcBef>
            </a:pPr>
            <a:r>
              <a:rPr dirty="0">
                <a:latin typeface="Arial" pitchFamily="34" charset="0"/>
                <a:cs typeface="Arial" pitchFamily="34" charset="0"/>
              </a:rPr>
              <a:t>Victims in the Twenty-First Century: Alternative Directions</a:t>
            </a:r>
          </a:p>
        </p:txBody>
      </p:sp>
      <p:pic>
        <p:nvPicPr>
          <p:cNvPr id="18" name="Picture Placeholder 17" title="Cengage Logo"/>
          <p:cNvPicPr>
            <a:picLocks noGrp="1" noChangeAspect="1" noChangeArrowheads="1"/>
          </p:cNvPicPr>
          <p:nvPr>
            <p:ph type="pic" sz="quarter" idx="18"/>
          </p:nvPr>
        </p:nvPicPr>
        <p:blipFill>
          <a:blip r:embed="rId4"/>
          <a:stretch>
            <a:fillRect/>
          </a:stretch>
        </p:blipFill>
        <p:spPr>
          <a:xfrm>
            <a:off x="238125" y="6400800"/>
            <a:ext cx="1362075" cy="304800"/>
          </a:xfrm>
        </p:spPr>
      </p:pic>
      <p:sp>
        <p:nvSpPr>
          <p:cNvPr id="10246" name="Text Placeholder 6"/>
          <p:cNvSpPr>
            <a:spLocks noGrp="1"/>
          </p:cNvSpPr>
          <p:nvPr>
            <p:ph sz="quarter" idx="16"/>
          </p:nvPr>
        </p:nvSpPr>
        <p:spPr>
          <a:xfrm>
            <a:off x="1600200" y="6284913"/>
            <a:ext cx="7543800" cy="573087"/>
          </a:xfrm>
        </p:spPr>
        <p:txBody>
          <a:bodyPr anchor="ctr"/>
          <a:lstStyle/>
          <a:p>
            <a:pPr marL="0" indent="0" eaLnBrk="1" hangingPunct="1">
              <a:spcBef>
                <a:spcPct val="0"/>
              </a:spcBef>
              <a:buClrTx/>
              <a:buFont typeface="Arial" pitchFamily="34" charset="0"/>
              <a:buNone/>
            </a:pPr>
            <a:r>
              <a:rPr sz="1200" dirty="0">
                <a:solidFill>
                  <a:schemeClr val="bg1"/>
                </a:solidFill>
                <a:latin typeface="Arial" pitchFamily="34" charset="0"/>
                <a:cs typeface="Arial" pitchFamily="34" charset="0"/>
              </a:rPr>
              <a:t>© 2020 </a:t>
            </a:r>
            <a:r>
              <a:rPr sz="1200" dirty="0" err="1">
                <a:solidFill>
                  <a:schemeClr val="bg1"/>
                </a:solidFill>
                <a:latin typeface="Arial" pitchFamily="34" charset="0"/>
                <a:cs typeface="Arial" pitchFamily="34" charset="0"/>
              </a:rPr>
              <a:t>Cengage</a:t>
            </a:r>
            <a:r>
              <a:rPr sz="1200" dirty="0">
                <a:solidFill>
                  <a:schemeClr val="bg1"/>
                </a:solidFill>
                <a:latin typeface="Arial" pitchFamily="34" charset="0"/>
                <a:cs typeface="Arial" pitchFamily="34" charset="0"/>
              </a:rPr>
              <a:t>. All rights reserved.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3"/>
          <p:cNvSpPr>
            <a:spLocks noGrp="1"/>
          </p:cNvSpPr>
          <p:nvPr>
            <p:ph type="title"/>
          </p:nvPr>
        </p:nvSpPr>
        <p:spPr>
          <a:xfrm>
            <a:off x="228600" y="26988"/>
            <a:ext cx="7772400" cy="1039812"/>
          </a:xfrm>
        </p:spPr>
        <p:txBody>
          <a:bodyPr/>
          <a:lstStyle/>
          <a:p>
            <a:pPr eaLnBrk="1" hangingPunct="1"/>
            <a:r>
              <a:rPr lang="en-US" sz="3200" dirty="0">
                <a:latin typeface="Arial" pitchFamily="34" charset="0"/>
                <a:ea typeface="MS PGothic" pitchFamily="34" charset="-128"/>
                <a:cs typeface="Arial" pitchFamily="34" charset="0"/>
              </a:rPr>
              <a:t>Learning Objectives</a:t>
            </a:r>
          </a:p>
        </p:txBody>
      </p:sp>
      <p:sp>
        <p:nvSpPr>
          <p:cNvPr id="11267" name="Text Placeholder 4"/>
          <p:cNvSpPr>
            <a:spLocks noGrp="1"/>
          </p:cNvSpPr>
          <p:nvPr>
            <p:ph idx="1"/>
          </p:nvPr>
        </p:nvSpPr>
        <p:spPr/>
        <p:txBody>
          <a:bodyPr/>
          <a:lstStyle/>
          <a:p>
            <a:pPr eaLnBrk="1" hangingPunct="1">
              <a:lnSpc>
                <a:spcPct val="80000"/>
              </a:lnSpc>
              <a:buSzTx/>
            </a:pPr>
            <a:r>
              <a:rPr sz="2400" dirty="0">
                <a:latin typeface="Arial" pitchFamily="34" charset="0"/>
                <a:cs typeface="Arial" pitchFamily="34" charset="0"/>
              </a:rPr>
              <a:t>L01. Explain the four rationales that govern the use of force in self-defense.</a:t>
            </a:r>
          </a:p>
          <a:p>
            <a:pPr eaLnBrk="1" hangingPunct="1">
              <a:lnSpc>
                <a:spcPct val="80000"/>
              </a:lnSpc>
              <a:buSzTx/>
            </a:pPr>
            <a:r>
              <a:rPr sz="2400" dirty="0">
                <a:latin typeface="Arial" pitchFamily="34" charset="0"/>
                <a:cs typeface="Arial" pitchFamily="34" charset="0"/>
              </a:rPr>
              <a:t>L02. Summarize the arguments in favor of and in opposition to arming for self-defense.</a:t>
            </a:r>
          </a:p>
          <a:p>
            <a:pPr eaLnBrk="1" hangingPunct="1">
              <a:lnSpc>
                <a:spcPct val="80000"/>
              </a:lnSpc>
              <a:buSzTx/>
            </a:pPr>
            <a:r>
              <a:rPr sz="2400" dirty="0">
                <a:latin typeface="Arial" pitchFamily="34" charset="0"/>
                <a:cs typeface="Arial" pitchFamily="34" charset="0"/>
              </a:rPr>
              <a:t>L03</a:t>
            </a:r>
            <a:r>
              <a:rPr sz="2400" i="1" dirty="0">
                <a:latin typeface="Arial" pitchFamily="34" charset="0"/>
                <a:cs typeface="Arial" pitchFamily="34" charset="0"/>
              </a:rPr>
              <a:t> </a:t>
            </a:r>
            <a:r>
              <a:rPr sz="2400" dirty="0">
                <a:latin typeface="Arial" pitchFamily="34" charset="0"/>
                <a:cs typeface="Arial" pitchFamily="34" charset="0"/>
              </a:rPr>
              <a:t>Identify the characteristics of incidents of </a:t>
            </a:r>
            <a:r>
              <a:rPr lang="en-US" sz="2400" dirty="0">
                <a:latin typeface="Arial" pitchFamily="34" charset="0"/>
                <a:cs typeface="Arial" pitchFamily="34" charset="0"/>
              </a:rPr>
              <a:t>"</a:t>
            </a:r>
            <a:r>
              <a:rPr altLang="ja-JP" sz="2400" dirty="0">
                <a:latin typeface="Arial" pitchFamily="34" charset="0"/>
                <a:cs typeface="Arial" pitchFamily="34" charset="0"/>
              </a:rPr>
              <a:t>retaliatory justice</a:t>
            </a:r>
            <a:r>
              <a:rPr lang="en-US" altLang="ja-JP" sz="2400" dirty="0">
                <a:latin typeface="Arial" pitchFamily="34" charset="0"/>
                <a:cs typeface="Arial" pitchFamily="34" charset="0"/>
              </a:rPr>
              <a:t>"</a:t>
            </a:r>
            <a:r>
              <a:rPr altLang="ja-JP" sz="2400" dirty="0">
                <a:latin typeface="Arial" pitchFamily="34" charset="0"/>
                <a:cs typeface="Arial" pitchFamily="34" charset="0"/>
              </a:rPr>
              <a:t> and vigilantism.</a:t>
            </a:r>
          </a:p>
          <a:p>
            <a:pPr eaLnBrk="1" hangingPunct="1">
              <a:lnSpc>
                <a:spcPct val="80000"/>
              </a:lnSpc>
              <a:buSzTx/>
            </a:pPr>
            <a:r>
              <a:rPr sz="2400" dirty="0">
                <a:latin typeface="Arial" pitchFamily="34" charset="0"/>
                <a:cs typeface="Arial" pitchFamily="34" charset="0"/>
              </a:rPr>
              <a:t>L04. Discuss the principles and rationales behind restorative justice.</a:t>
            </a:r>
          </a:p>
          <a:p>
            <a:pPr eaLnBrk="1" hangingPunct="1">
              <a:lnSpc>
                <a:spcPct val="80000"/>
              </a:lnSpc>
              <a:buSzTx/>
            </a:pPr>
            <a:r>
              <a:rPr sz="2400" dirty="0">
                <a:latin typeface="Arial" pitchFamily="34" charset="0"/>
                <a:cs typeface="Arial" pitchFamily="34" charset="0"/>
              </a:rPr>
              <a:t>L05. Compare and contrast restorative justice and retributive justice.</a:t>
            </a:r>
          </a:p>
          <a:p>
            <a:pPr eaLnBrk="1" hangingPunct="1">
              <a:lnSpc>
                <a:spcPct val="80000"/>
              </a:lnSpc>
              <a:buSzTx/>
            </a:pPr>
            <a:r>
              <a:rPr sz="2400" dirty="0">
                <a:latin typeface="Arial" pitchFamily="34" charset="0"/>
                <a:cs typeface="Arial" pitchFamily="34" charset="0"/>
              </a:rPr>
              <a:t>L06. Describe how restorative justice programs operate.</a:t>
            </a:r>
          </a:p>
          <a:p>
            <a:pPr eaLnBrk="1" hangingPunct="1">
              <a:lnSpc>
                <a:spcPct val="80000"/>
              </a:lnSpc>
              <a:buSzTx/>
            </a:pPr>
            <a:r>
              <a:rPr sz="2400" dirty="0">
                <a:latin typeface="Arial" pitchFamily="34" charset="0"/>
                <a:cs typeface="Arial" pitchFamily="34" charset="0"/>
              </a:rPr>
              <a:t>L07. List the pros and cons of resolving cases through the process of restorative justice.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738" y="1552575"/>
            <a:ext cx="8169275" cy="4471988"/>
          </a:xfrm>
        </p:spPr>
        <p:txBody>
          <a:bodyPr>
            <a:noAutofit/>
          </a:bodyPr>
          <a:lstStyle/>
          <a:p>
            <a:pPr marL="461963" indent="-461963" algn="ctr" eaLnBrk="1" hangingPunct="1">
              <a:spcAft>
                <a:spcPts val="1500"/>
              </a:spcAft>
              <a:buClr>
                <a:srgbClr val="5ECCF3"/>
              </a:buClr>
              <a:buSzPct val="100000"/>
              <a:buFont typeface="Arial" pitchFamily="34" charset="0"/>
              <a:buNone/>
              <a:defRPr/>
            </a:pPr>
            <a:r>
              <a:rPr lang="en-US" altLang="en-US" sz="4600" b="1" cap="all" dirty="0">
                <a:solidFill>
                  <a:schemeClr val="tx1"/>
                </a:solidFill>
                <a:latin typeface="Arial" pitchFamily="34" charset="0"/>
                <a:ea typeface="MS PGothic" panose="020B0600070205080204" pitchFamily="34" charset="-128"/>
                <a:cs typeface="Arial" pitchFamily="34" charset="0"/>
              </a:rPr>
              <a:t>Toward countering criminal violence with forceful responses: would victims be better off if they were armed?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3"/>
          <p:cNvSpPr>
            <a:spLocks noGrp="1" noRot="1" noChangeArrowheads="1"/>
          </p:cNvSpPr>
          <p:nvPr>
            <p:ph type="title"/>
          </p:nvPr>
        </p:nvSpPr>
        <p:spPr>
          <a:xfrm>
            <a:off x="228600" y="26988"/>
            <a:ext cx="8305800" cy="1039812"/>
          </a:xfrm>
        </p:spPr>
        <p:txBody>
          <a:bodyPr>
            <a:normAutofit fontScale="90000"/>
          </a:bodyPr>
          <a:lstStyle/>
          <a:p>
            <a:pPr eaLnBrk="1" hangingPunct="1">
              <a:defRPr/>
            </a:pPr>
            <a:r>
              <a:rPr lang="en-US" altLang="en-US" dirty="0">
                <a:latin typeface="Arial" pitchFamily="34" charset="0"/>
                <a:ea typeface="MS PGothic" panose="020B0600070205080204" pitchFamily="34" charset="-128"/>
                <a:cs typeface="Arial" pitchFamily="34" charset="0"/>
              </a:rPr>
              <a:t>The Legitimate Use of Force in Self-Defense</a:t>
            </a:r>
          </a:p>
        </p:txBody>
      </p:sp>
      <p:sp>
        <p:nvSpPr>
          <p:cNvPr id="13315" name="Content Placeholder 1"/>
          <p:cNvSpPr>
            <a:spLocks noGrp="1" noRot="1"/>
          </p:cNvSpPr>
          <p:nvPr>
            <p:ph idx="1"/>
          </p:nvPr>
        </p:nvSpPr>
        <p:spPr>
          <a:xfrm>
            <a:off x="228600" y="1295400"/>
            <a:ext cx="8763000" cy="4830763"/>
          </a:xfrm>
        </p:spPr>
        <p:txBody>
          <a:bodyPr/>
          <a:lstStyle/>
          <a:p>
            <a:pPr eaLnBrk="1" hangingPunct="1">
              <a:buSzTx/>
            </a:pPr>
            <a:r>
              <a:rPr dirty="0">
                <a:latin typeface="Arial" pitchFamily="34" charset="0"/>
                <a:cs typeface="Arial" pitchFamily="34" charset="0"/>
              </a:rPr>
              <a:t>Four rationales shape self-defense statutes</a:t>
            </a:r>
          </a:p>
          <a:p>
            <a:pPr lvl="1" eaLnBrk="1" hangingPunct="1"/>
            <a:r>
              <a:rPr b="1" dirty="0">
                <a:latin typeface="Arial" pitchFamily="34" charset="0"/>
                <a:cs typeface="Arial" pitchFamily="34" charset="0"/>
              </a:rPr>
              <a:t>Punitive rationale</a:t>
            </a:r>
          </a:p>
          <a:p>
            <a:pPr lvl="1" eaLnBrk="1" hangingPunct="1"/>
            <a:r>
              <a:rPr b="1" dirty="0">
                <a:latin typeface="Arial" pitchFamily="34" charset="0"/>
                <a:cs typeface="Arial" pitchFamily="34" charset="0"/>
              </a:rPr>
              <a:t>Rationale of necessity</a:t>
            </a:r>
          </a:p>
          <a:p>
            <a:pPr lvl="1" eaLnBrk="1" hangingPunct="1"/>
            <a:r>
              <a:rPr b="1" dirty="0">
                <a:latin typeface="Arial" pitchFamily="34" charset="0"/>
                <a:cs typeface="Arial" pitchFamily="34" charset="0"/>
              </a:rPr>
              <a:t>Individualist rationale</a:t>
            </a:r>
          </a:p>
          <a:p>
            <a:pPr lvl="1" eaLnBrk="1" hangingPunct="1"/>
            <a:r>
              <a:rPr b="1" dirty="0">
                <a:latin typeface="Arial" pitchFamily="34" charset="0"/>
                <a:cs typeface="Arial" pitchFamily="34" charset="0"/>
              </a:rPr>
              <a:t>Social rationale</a:t>
            </a:r>
          </a:p>
          <a:p>
            <a:pPr eaLnBrk="1" hangingPunct="1">
              <a:buSzTx/>
            </a:pPr>
            <a:r>
              <a:rPr b="1" dirty="0">
                <a:latin typeface="Arial" pitchFamily="34" charset="0"/>
                <a:cs typeface="Arial" pitchFamily="34" charset="0"/>
              </a:rPr>
              <a:t>Right to self-defense </a:t>
            </a:r>
            <a:r>
              <a:rPr dirty="0">
                <a:latin typeface="Arial" pitchFamily="34" charset="0"/>
                <a:cs typeface="Arial" pitchFamily="34" charset="0"/>
              </a:rPr>
              <a:t>qualifications</a:t>
            </a:r>
          </a:p>
          <a:p>
            <a:pPr lvl="1" eaLnBrk="1" hangingPunct="1"/>
            <a:r>
              <a:rPr dirty="0">
                <a:latin typeface="Arial" pitchFamily="34" charset="0"/>
                <a:cs typeface="Arial" pitchFamily="34" charset="0"/>
              </a:rPr>
              <a:t>Threat must be imminent</a:t>
            </a:r>
          </a:p>
          <a:p>
            <a:pPr lvl="1" eaLnBrk="1" hangingPunct="1"/>
            <a:r>
              <a:rPr dirty="0">
                <a:latin typeface="Arial" pitchFamily="34" charset="0"/>
                <a:cs typeface="Arial" pitchFamily="34" charset="0"/>
              </a:rPr>
              <a:t>If the assailant retreats, no force may be used</a:t>
            </a:r>
          </a:p>
          <a:p>
            <a:pPr lvl="1" eaLnBrk="1" hangingPunct="1"/>
            <a:r>
              <a:rPr dirty="0">
                <a:latin typeface="Arial" pitchFamily="34" charset="0"/>
                <a:cs typeface="Arial" pitchFamily="34" charset="0"/>
              </a:rPr>
              <a:t>Threat of harm must be reasonable</a:t>
            </a:r>
          </a:p>
          <a:p>
            <a:pPr lvl="1" eaLnBrk="1" hangingPunct="1"/>
            <a:r>
              <a:rPr dirty="0">
                <a:latin typeface="Arial" pitchFamily="34" charset="0"/>
                <a:cs typeface="Arial" pitchFamily="34" charset="0"/>
              </a:rPr>
              <a:t>Degree of force must be proportional to the threat</a:t>
            </a:r>
          </a:p>
          <a:p>
            <a:pPr lvl="1" eaLnBrk="1" hangingPunct="1"/>
            <a:r>
              <a:rPr dirty="0">
                <a:latin typeface="Arial" pitchFamily="34" charset="0"/>
                <a:cs typeface="Arial" pitchFamily="34" charset="0"/>
              </a:rPr>
              <a:t>Timing must be appropriate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3"/>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latin typeface="Arial" pitchFamily="34" charset="0"/>
                <a:ea typeface="MS PGothic" panose="020B0600070205080204" pitchFamily="34" charset="-128"/>
                <a:cs typeface="Arial" pitchFamily="34" charset="0"/>
              </a:rPr>
              <a:t>Justifiable Homicides Carried Out by Victims and Law Enforcement Officers</a:t>
            </a:r>
          </a:p>
        </p:txBody>
      </p:sp>
      <p:sp>
        <p:nvSpPr>
          <p:cNvPr id="14339" name="Content Placeholder 1"/>
          <p:cNvSpPr>
            <a:spLocks noGrp="1" noRot="1"/>
          </p:cNvSpPr>
          <p:nvPr>
            <p:ph idx="1"/>
          </p:nvPr>
        </p:nvSpPr>
        <p:spPr/>
        <p:txBody>
          <a:bodyPr/>
          <a:lstStyle/>
          <a:p>
            <a:pPr eaLnBrk="1" hangingPunct="1">
              <a:buSzTx/>
            </a:pPr>
            <a:r>
              <a:rPr>
                <a:latin typeface="Arial" pitchFamily="34" charset="0"/>
                <a:cs typeface="Arial" pitchFamily="34" charset="0"/>
              </a:rPr>
              <a:t>UCR keeps track of </a:t>
            </a:r>
            <a:r>
              <a:rPr b="1">
                <a:latin typeface="Arial" pitchFamily="34" charset="0"/>
                <a:cs typeface="Arial" pitchFamily="34" charset="0"/>
              </a:rPr>
              <a:t>justifiable homicide</a:t>
            </a:r>
          </a:p>
          <a:p>
            <a:pPr lvl="1" eaLnBrk="1" hangingPunct="1"/>
            <a:r>
              <a:rPr>
                <a:latin typeface="Arial" pitchFamily="34" charset="0"/>
                <a:cs typeface="Arial" pitchFamily="34" charset="0"/>
              </a:rPr>
              <a:t>By victims acting in self-defense</a:t>
            </a:r>
          </a:p>
          <a:p>
            <a:pPr lvl="1" eaLnBrk="1" hangingPunct="1"/>
            <a:r>
              <a:rPr>
                <a:latin typeface="Arial" pitchFamily="34" charset="0"/>
                <a:cs typeface="Arial" pitchFamily="34" charset="0"/>
              </a:rPr>
              <a:t>By law enforcement officers protecting themselves and others</a:t>
            </a:r>
          </a:p>
          <a:p>
            <a:pPr eaLnBrk="1" hangingPunct="1">
              <a:buSzTx/>
            </a:pPr>
            <a:r>
              <a:rPr>
                <a:latin typeface="Arial" pitchFamily="34" charset="0"/>
                <a:cs typeface="Arial" pitchFamily="34" charset="0"/>
              </a:rPr>
              <a:t>330 justifiable homicides in 2016</a:t>
            </a:r>
          </a:p>
          <a:p>
            <a:pPr eaLnBrk="1" hangingPunct="1">
              <a:buSzTx/>
            </a:pPr>
            <a:r>
              <a:rPr>
                <a:latin typeface="Arial" pitchFamily="34" charset="0"/>
                <a:cs typeface="Arial" pitchFamily="34" charset="0"/>
              </a:rPr>
              <a:t>Determining justifiability brings potential for racial discrimination</a:t>
            </a:r>
          </a:p>
          <a:p>
            <a:pPr eaLnBrk="1" hangingPunct="1">
              <a:buSzTx/>
            </a:pPr>
            <a:r>
              <a:rPr>
                <a:latin typeface="Arial" pitchFamily="34" charset="0"/>
                <a:cs typeface="Arial" pitchFamily="34" charset="0"/>
              </a:rPr>
              <a:t>Box 13.1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p:cNvSpPr>
            <a:spLocks noGrp="1" noRot="1"/>
          </p:cNvSpPr>
          <p:nvPr>
            <p:ph type="title"/>
          </p:nvPr>
        </p:nvSpPr>
        <p:spPr>
          <a:xfrm>
            <a:off x="519113" y="357188"/>
            <a:ext cx="8032750" cy="1004887"/>
          </a:xfrm>
        </p:spPr>
        <p:txBody>
          <a:bodyPr>
            <a:normAutofit fontScale="90000"/>
          </a:bodyPr>
          <a:lstStyle/>
          <a:p>
            <a:pPr eaLnBrk="1" hangingPunct="1">
              <a:defRPr/>
            </a:pPr>
            <a:r>
              <a:rPr lang="en-US" sz="3200" dirty="0">
                <a:latin typeface="Arial" pitchFamily="34" charset="0"/>
                <a:cs typeface="Arial" pitchFamily="34" charset="0"/>
              </a:rPr>
              <a:t>Figure 13.1 Trends in Justifiable Homicides, United States, 1988–2016</a:t>
            </a:r>
          </a:p>
        </p:txBody>
      </p:sp>
      <p:pic>
        <p:nvPicPr>
          <p:cNvPr id="15363" name="Picture 2" descr="A graph shows trends in justifiable homicides, United States from the year 1988 to 2013.&#10;The horizontal axis represents the years ranging from 1988 to 2013, in increments of 1 year and the vertical axis represents number of justifiable homicides ranging from 0 to 500, in increments of 50. Two trends are marked along the vertical axis (By officers and by crime victims). &#10;The trends by officers from the year 1988 to 2013 is listed as follows: 1988 - 349; 1989 - 352; 1990 - 380; 1991 - 353; 1992 - 410; 1993 - 450; 1994 - 451; 1995 - 359; 1996 - 351; 1997 - 353; 1998 - 353; 1999 - 301; 2000 - 301; 2001 - 370; 2002 - 349; 2003 - 369; 2004 - 368; 2005 - 350; 2006 - 398; 2007 - 400; 2008 - 397; 2009 - 405; 2010 - 398; 2011 - 400; 2012 - 425; 2013 - 455. &#10;The trends by crime victims from the year 1988 to 2013 is listed as follows: 1988 - 248; 1989 - 260; 1990 - 345; 1991 - 345; 1992 - 350; 1993 - 350; 1994 - 350; 1995 - 255; 1996 - 254; 1997 - 260; 1998 - 259; 1999 - 158; 2000 - 155; 2001 - 225; 2002 - 226; 2003 - 250; 2004 - 225; 2005 - 200; 2006 - 249; 2007 - 251; 2008 - 252; 2009 - 253; 2010 - 270; 2011 - 253; 2012 - 305; 2013 - 298. The data given in the graph are approximate."/>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a:xfrm>
            <a:off x="358775" y="1679575"/>
            <a:ext cx="8291513" cy="4360863"/>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p:cNvSpPr>
            <a:spLocks noGrp="1" noRot="1"/>
          </p:cNvSpPr>
          <p:nvPr>
            <p:ph type="title"/>
          </p:nvPr>
        </p:nvSpPr>
        <p:spPr>
          <a:xfrm>
            <a:off x="228600" y="26988"/>
            <a:ext cx="7772400" cy="1039812"/>
          </a:xfrm>
        </p:spPr>
        <p:txBody>
          <a:bodyPr/>
          <a:lstStyle/>
          <a:p>
            <a:pPr eaLnBrk="1" hangingPunct="1"/>
            <a:r>
              <a:rPr lang="en-US" sz="3200" dirty="0">
                <a:latin typeface="Arial" pitchFamily="34" charset="0"/>
                <a:ea typeface="MS PGothic" pitchFamily="34" charset="-128"/>
                <a:cs typeface="Arial" pitchFamily="34" charset="0"/>
              </a:rPr>
              <a:t>Acquiring Firearms for Self-Defense</a:t>
            </a:r>
          </a:p>
        </p:txBody>
      </p:sp>
      <p:sp>
        <p:nvSpPr>
          <p:cNvPr id="16387" name="Content Placeholder 1"/>
          <p:cNvSpPr>
            <a:spLocks noGrp="1" noRot="1"/>
          </p:cNvSpPr>
          <p:nvPr>
            <p:ph idx="1"/>
          </p:nvPr>
        </p:nvSpPr>
        <p:spPr>
          <a:xfrm>
            <a:off x="228600" y="1371600"/>
            <a:ext cx="8763000" cy="4754563"/>
          </a:xfrm>
        </p:spPr>
        <p:txBody>
          <a:bodyPr/>
          <a:lstStyle/>
          <a:p>
            <a:pPr eaLnBrk="1" hangingPunct="1">
              <a:lnSpc>
                <a:spcPct val="90000"/>
              </a:lnSpc>
              <a:buSzTx/>
            </a:pPr>
            <a:r>
              <a:rPr dirty="0">
                <a:latin typeface="Arial" pitchFamily="34" charset="0"/>
                <a:cs typeface="Arial" pitchFamily="34" charset="0"/>
              </a:rPr>
              <a:t>Advocates of armed self-defense</a:t>
            </a:r>
          </a:p>
          <a:p>
            <a:pPr lvl="1" eaLnBrk="1" hangingPunct="1">
              <a:lnSpc>
                <a:spcPct val="90000"/>
              </a:lnSpc>
            </a:pPr>
            <a:r>
              <a:rPr dirty="0">
                <a:latin typeface="Arial" pitchFamily="34" charset="0"/>
                <a:cs typeface="Arial" pitchFamily="34" charset="0"/>
              </a:rPr>
              <a:t>Firearms are </a:t>
            </a:r>
            <a:r>
              <a:rPr b="1" dirty="0">
                <a:latin typeface="Arial" pitchFamily="34" charset="0"/>
                <a:cs typeface="Arial" pitchFamily="34" charset="0"/>
              </a:rPr>
              <a:t>equalizers</a:t>
            </a:r>
          </a:p>
          <a:p>
            <a:pPr lvl="1" eaLnBrk="1" hangingPunct="1">
              <a:lnSpc>
                <a:spcPct val="90000"/>
              </a:lnSpc>
            </a:pPr>
            <a:r>
              <a:rPr altLang="en-US" dirty="0">
                <a:latin typeface="Arial" pitchFamily="34" charset="0"/>
                <a:cs typeface="Arial" pitchFamily="34" charset="0"/>
              </a:rPr>
              <a:t>“</a:t>
            </a:r>
            <a:r>
              <a:rPr dirty="0">
                <a:latin typeface="Arial" pitchFamily="34" charset="0"/>
                <a:cs typeface="Arial" pitchFamily="34" charset="0"/>
              </a:rPr>
              <a:t>If guns are outlawed, only outlaws will have guns.</a:t>
            </a:r>
            <a:r>
              <a:rPr altLang="en-US" dirty="0">
                <a:latin typeface="Arial" pitchFamily="34" charset="0"/>
                <a:cs typeface="Arial" pitchFamily="34" charset="0"/>
              </a:rPr>
              <a:t>”</a:t>
            </a:r>
            <a:endParaRPr dirty="0">
              <a:latin typeface="Arial" pitchFamily="34" charset="0"/>
              <a:cs typeface="Arial" pitchFamily="34" charset="0"/>
            </a:endParaRPr>
          </a:p>
          <a:p>
            <a:pPr eaLnBrk="1" hangingPunct="1">
              <a:lnSpc>
                <a:spcPct val="90000"/>
              </a:lnSpc>
              <a:buSzTx/>
            </a:pPr>
            <a:r>
              <a:rPr dirty="0">
                <a:latin typeface="Arial" pitchFamily="34" charset="0"/>
                <a:cs typeface="Arial" pitchFamily="34" charset="0"/>
              </a:rPr>
              <a:t>Gun control advocates </a:t>
            </a:r>
          </a:p>
          <a:p>
            <a:pPr lvl="1" eaLnBrk="1" hangingPunct="1">
              <a:lnSpc>
                <a:spcPct val="90000"/>
              </a:lnSpc>
            </a:pPr>
            <a:r>
              <a:rPr dirty="0">
                <a:latin typeface="Arial" pitchFamily="34" charset="0"/>
                <a:cs typeface="Arial" pitchFamily="34" charset="0"/>
              </a:rPr>
              <a:t>Guns are </a:t>
            </a:r>
            <a:r>
              <a:rPr b="1" dirty="0">
                <a:latin typeface="Arial" pitchFamily="34" charset="0"/>
                <a:cs typeface="Arial" pitchFamily="34" charset="0"/>
              </a:rPr>
              <a:t>facilitators</a:t>
            </a:r>
          </a:p>
          <a:p>
            <a:pPr lvl="1" eaLnBrk="1" hangingPunct="1">
              <a:lnSpc>
                <a:spcPct val="90000"/>
              </a:lnSpc>
            </a:pPr>
            <a:r>
              <a:rPr dirty="0">
                <a:latin typeface="Arial" pitchFamily="34" charset="0"/>
                <a:cs typeface="Arial" pitchFamily="34" charset="0"/>
              </a:rPr>
              <a:t>Raises likelihood of accidental discharge</a:t>
            </a:r>
          </a:p>
          <a:p>
            <a:pPr eaLnBrk="1" hangingPunct="1">
              <a:lnSpc>
                <a:spcPct val="90000"/>
              </a:lnSpc>
              <a:buSzTx/>
            </a:pPr>
            <a:r>
              <a:rPr dirty="0">
                <a:latin typeface="Arial" pitchFamily="34" charset="0"/>
                <a:cs typeface="Arial" pitchFamily="34" charset="0"/>
              </a:rPr>
              <a:t>Dickey Amendment of 1996</a:t>
            </a:r>
          </a:p>
          <a:p>
            <a:pPr eaLnBrk="1" hangingPunct="1">
              <a:lnSpc>
                <a:spcPct val="90000"/>
              </a:lnSpc>
              <a:buSzTx/>
            </a:pPr>
            <a:r>
              <a:rPr dirty="0">
                <a:latin typeface="Arial" pitchFamily="34" charset="0"/>
                <a:cs typeface="Arial" pitchFamily="34" charset="0"/>
              </a:rPr>
              <a:t>Two sources of official data about fatal gun violence</a:t>
            </a:r>
          </a:p>
          <a:p>
            <a:pPr lvl="1" eaLnBrk="1" hangingPunct="1">
              <a:lnSpc>
                <a:spcPct val="90000"/>
              </a:lnSpc>
            </a:pPr>
            <a:r>
              <a:rPr dirty="0">
                <a:latin typeface="Arial" pitchFamily="34" charset="0"/>
                <a:cs typeface="Arial" pitchFamily="34" charset="0"/>
              </a:rPr>
              <a:t>CDC database</a:t>
            </a:r>
          </a:p>
          <a:p>
            <a:pPr lvl="1" eaLnBrk="1" hangingPunct="1">
              <a:lnSpc>
                <a:spcPct val="90000"/>
              </a:lnSpc>
            </a:pPr>
            <a:r>
              <a:rPr dirty="0">
                <a:latin typeface="Arial" pitchFamily="34" charset="0"/>
                <a:cs typeface="Arial" pitchFamily="34" charset="0"/>
              </a:rPr>
              <a:t>FBI</a:t>
            </a:r>
            <a:r>
              <a:rPr altLang="en-US" dirty="0">
                <a:latin typeface="Arial" pitchFamily="34" charset="0"/>
                <a:cs typeface="Arial" pitchFamily="34" charset="0"/>
              </a:rPr>
              <a:t>’</a:t>
            </a:r>
            <a:r>
              <a:rPr dirty="0">
                <a:latin typeface="Arial" pitchFamily="34" charset="0"/>
                <a:cs typeface="Arial" pitchFamily="34" charset="0"/>
              </a:rPr>
              <a:t>s SHRs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228600" y="26988"/>
            <a:ext cx="7620000" cy="1039812"/>
          </a:xfrm>
        </p:spPr>
        <p:txBody>
          <a:bodyPr/>
          <a:lstStyle/>
          <a:p>
            <a:pPr eaLnBrk="1" hangingPunct="1"/>
            <a:r>
              <a:rPr lang="en-US" sz="3200" dirty="0">
                <a:latin typeface="Arial" pitchFamily="34" charset="0"/>
                <a:ea typeface="MS PGothic" pitchFamily="34" charset="-128"/>
                <a:cs typeface="Arial" pitchFamily="34" charset="0"/>
              </a:rPr>
              <a:t>Discussion Question 1</a:t>
            </a:r>
          </a:p>
        </p:txBody>
      </p:sp>
      <p:sp>
        <p:nvSpPr>
          <p:cNvPr id="17411" name="Content Placeholder 2"/>
          <p:cNvSpPr>
            <a:spLocks noGrp="1"/>
          </p:cNvSpPr>
          <p:nvPr>
            <p:ph idx="1"/>
          </p:nvPr>
        </p:nvSpPr>
        <p:spPr/>
        <p:txBody>
          <a:bodyPr/>
          <a:lstStyle/>
          <a:p>
            <a:pPr eaLnBrk="1" hangingPunct="1">
              <a:buSzTx/>
            </a:pPr>
            <a:r>
              <a:rPr dirty="0">
                <a:latin typeface="Arial" pitchFamily="34" charset="0"/>
                <a:cs typeface="Arial" pitchFamily="34" charset="0"/>
              </a:rPr>
              <a:t>Former representative Jay Dickey recently has said that the law that bears his name is </a:t>
            </a:r>
            <a:r>
              <a:rPr dirty="0" err="1">
                <a:latin typeface="Arial" pitchFamily="34" charset="0"/>
                <a:cs typeface="Arial" pitchFamily="34" charset="0"/>
              </a:rPr>
              <a:t>overinterpreted</a:t>
            </a:r>
            <a:r>
              <a:rPr dirty="0">
                <a:latin typeface="Arial" pitchFamily="34" charset="0"/>
                <a:cs typeface="Arial" pitchFamily="34" charset="0"/>
              </a:rPr>
              <a:t> and that with so many mass shootings making news, he regrets his actions. What do you think? Should the Dickey Amendment be revised? Explain your reasoning.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3"/>
          <p:cNvSpPr>
            <a:spLocks noGrp="1" noRot="1"/>
          </p:cNvSpPr>
          <p:nvPr>
            <p:ph type="title"/>
          </p:nvPr>
        </p:nvSpPr>
        <p:spPr>
          <a:xfrm>
            <a:off x="228600" y="26988"/>
            <a:ext cx="7772400" cy="1039812"/>
          </a:xfrm>
        </p:spPr>
        <p:txBody>
          <a:bodyPr/>
          <a:lstStyle/>
          <a:p>
            <a:pPr eaLnBrk="1" hangingPunct="1"/>
            <a:r>
              <a:rPr lang="en-US" sz="3200" dirty="0">
                <a:latin typeface="Arial" pitchFamily="34" charset="0"/>
                <a:ea typeface="MS PGothic" pitchFamily="34" charset="-128"/>
                <a:cs typeface="Arial" pitchFamily="34" charset="0"/>
              </a:rPr>
              <a:t>Gun Laws Directly Affecting Victims</a:t>
            </a:r>
          </a:p>
        </p:txBody>
      </p:sp>
      <p:sp>
        <p:nvSpPr>
          <p:cNvPr id="18435" name="Content Placeholder 1"/>
          <p:cNvSpPr>
            <a:spLocks noGrp="1" noRot="1"/>
          </p:cNvSpPr>
          <p:nvPr>
            <p:ph idx="1"/>
          </p:nvPr>
        </p:nvSpPr>
        <p:spPr>
          <a:xfrm>
            <a:off x="228600" y="1371600"/>
            <a:ext cx="8763000" cy="4754563"/>
          </a:xfrm>
        </p:spPr>
        <p:txBody>
          <a:bodyPr/>
          <a:lstStyle/>
          <a:p>
            <a:pPr eaLnBrk="1" hangingPunct="1">
              <a:lnSpc>
                <a:spcPct val="90000"/>
              </a:lnSpc>
              <a:buSzTx/>
            </a:pPr>
            <a:r>
              <a:rPr dirty="0">
                <a:latin typeface="Arial" pitchFamily="34" charset="0"/>
                <a:cs typeface="Arial" pitchFamily="34" charset="0"/>
              </a:rPr>
              <a:t>Crafted by special interests groups</a:t>
            </a:r>
          </a:p>
          <a:p>
            <a:pPr eaLnBrk="1" hangingPunct="1">
              <a:lnSpc>
                <a:spcPct val="90000"/>
              </a:lnSpc>
              <a:buSzTx/>
            </a:pPr>
            <a:r>
              <a:rPr dirty="0">
                <a:latin typeface="Arial" pitchFamily="34" charset="0"/>
                <a:cs typeface="Arial" pitchFamily="34" charset="0"/>
              </a:rPr>
              <a:t>Victims are most affected by</a:t>
            </a:r>
          </a:p>
          <a:p>
            <a:pPr lvl="1" eaLnBrk="1" hangingPunct="1">
              <a:lnSpc>
                <a:spcPct val="90000"/>
              </a:lnSpc>
            </a:pPr>
            <a:r>
              <a:rPr altLang="en-US" dirty="0">
                <a:latin typeface="Arial" pitchFamily="34" charset="0"/>
                <a:cs typeface="Arial" pitchFamily="34" charset="0"/>
              </a:rPr>
              <a:t>“</a:t>
            </a:r>
            <a:r>
              <a:rPr dirty="0">
                <a:latin typeface="Arial" pitchFamily="34" charset="0"/>
                <a:cs typeface="Arial" pitchFamily="34" charset="0"/>
              </a:rPr>
              <a:t>Stand your Ground</a:t>
            </a:r>
            <a:r>
              <a:rPr altLang="en-US" dirty="0">
                <a:latin typeface="Arial" pitchFamily="34" charset="0"/>
                <a:cs typeface="Arial" pitchFamily="34" charset="0"/>
              </a:rPr>
              <a:t>”</a:t>
            </a:r>
            <a:r>
              <a:rPr dirty="0">
                <a:latin typeface="Arial" pitchFamily="34" charset="0"/>
                <a:cs typeface="Arial" pitchFamily="34" charset="0"/>
              </a:rPr>
              <a:t> laws</a:t>
            </a:r>
          </a:p>
          <a:p>
            <a:pPr lvl="1" eaLnBrk="1" hangingPunct="1">
              <a:lnSpc>
                <a:spcPct val="90000"/>
              </a:lnSpc>
            </a:pPr>
            <a:r>
              <a:rPr dirty="0">
                <a:latin typeface="Arial" pitchFamily="34" charset="0"/>
                <a:cs typeface="Arial" pitchFamily="34" charset="0"/>
              </a:rPr>
              <a:t>Red flag laws</a:t>
            </a:r>
          </a:p>
          <a:p>
            <a:pPr eaLnBrk="1" hangingPunct="1">
              <a:lnSpc>
                <a:spcPct val="90000"/>
              </a:lnSpc>
              <a:buSzTx/>
            </a:pPr>
            <a:r>
              <a:rPr dirty="0">
                <a:latin typeface="Arial" pitchFamily="34" charset="0"/>
                <a:cs typeface="Arial" pitchFamily="34" charset="0"/>
              </a:rPr>
              <a:t>Public opinion changes over time—likely in response to mass shootings</a:t>
            </a:r>
          </a:p>
          <a:p>
            <a:pPr eaLnBrk="1" hangingPunct="1">
              <a:lnSpc>
                <a:spcPct val="90000"/>
              </a:lnSpc>
              <a:buSzTx/>
            </a:pPr>
            <a:r>
              <a:rPr dirty="0">
                <a:latin typeface="Arial" pitchFamily="34" charset="0"/>
                <a:cs typeface="Arial" pitchFamily="34" charset="0"/>
              </a:rPr>
              <a:t>States with higher rates of gun ownership have higher suicide rates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28600" y="26988"/>
            <a:ext cx="7620000" cy="1039812"/>
          </a:xfrm>
        </p:spPr>
        <p:txBody>
          <a:bodyPr/>
          <a:lstStyle/>
          <a:p>
            <a:pPr eaLnBrk="1" hangingPunct="1"/>
            <a:r>
              <a:rPr lang="en-US" sz="3200" dirty="0">
                <a:latin typeface="Arial" pitchFamily="34" charset="0"/>
                <a:ea typeface="MS PGothic" pitchFamily="34" charset="-128"/>
                <a:cs typeface="Arial" pitchFamily="34" charset="0"/>
              </a:rPr>
              <a:t>Discussion Question 2</a:t>
            </a:r>
          </a:p>
        </p:txBody>
      </p:sp>
      <p:sp>
        <p:nvSpPr>
          <p:cNvPr id="19459" name="Content Placeholder 2"/>
          <p:cNvSpPr>
            <a:spLocks noGrp="1"/>
          </p:cNvSpPr>
          <p:nvPr>
            <p:ph idx="1"/>
          </p:nvPr>
        </p:nvSpPr>
        <p:spPr/>
        <p:txBody>
          <a:bodyPr/>
          <a:lstStyle/>
          <a:p>
            <a:pPr eaLnBrk="1" hangingPunct="1">
              <a:buSzTx/>
            </a:pPr>
            <a:r>
              <a:rPr dirty="0">
                <a:latin typeface="Arial" pitchFamily="34" charset="0"/>
                <a:cs typeface="Arial" pitchFamily="34" charset="0"/>
              </a:rPr>
              <a:t>Following the 2013 George Zimmerman trial, much discussion centered around the fairness of the Stand your Ground statute. Critics argued that the law was good in theory but increased the chances of racial bias in practice. Do you agree with this assessment? Explain your reasoning.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p:cNvSpPr>
            <a:spLocks noGrp="1" noRot="1"/>
          </p:cNvSpPr>
          <p:nvPr>
            <p:ph type="title"/>
          </p:nvPr>
        </p:nvSpPr>
        <p:spPr>
          <a:xfrm>
            <a:off x="228600" y="26988"/>
            <a:ext cx="7772400" cy="1039812"/>
          </a:xfrm>
        </p:spPr>
        <p:txBody>
          <a:bodyPr/>
          <a:lstStyle/>
          <a:p>
            <a:pPr eaLnBrk="1" hangingPunct="1"/>
            <a:r>
              <a:rPr lang="en-US" sz="3200" dirty="0">
                <a:latin typeface="Arial" pitchFamily="34" charset="0"/>
                <a:ea typeface="MS PGothic" pitchFamily="34" charset="-128"/>
                <a:cs typeface="Arial" pitchFamily="34" charset="0"/>
              </a:rPr>
              <a:t>Gun Ownership in the United States</a:t>
            </a:r>
          </a:p>
        </p:txBody>
      </p:sp>
      <p:sp>
        <p:nvSpPr>
          <p:cNvPr id="20483" name="Content Placeholder 1"/>
          <p:cNvSpPr>
            <a:spLocks noGrp="1" noRot="1"/>
          </p:cNvSpPr>
          <p:nvPr>
            <p:ph idx="1"/>
          </p:nvPr>
        </p:nvSpPr>
        <p:spPr>
          <a:xfrm>
            <a:off x="228600" y="1371600"/>
            <a:ext cx="8763000" cy="4754563"/>
          </a:xfrm>
        </p:spPr>
        <p:txBody>
          <a:bodyPr/>
          <a:lstStyle/>
          <a:p>
            <a:pPr eaLnBrk="1" hangingPunct="1">
              <a:lnSpc>
                <a:spcPct val="90000"/>
              </a:lnSpc>
              <a:buSzTx/>
            </a:pPr>
            <a:r>
              <a:rPr dirty="0">
                <a:latin typeface="Arial" pitchFamily="34" charset="0"/>
                <a:cs typeface="Arial" pitchFamily="34" charset="0"/>
              </a:rPr>
              <a:t>Information on ownership and permits is restricted</a:t>
            </a:r>
          </a:p>
          <a:p>
            <a:pPr eaLnBrk="1" hangingPunct="1">
              <a:lnSpc>
                <a:spcPct val="90000"/>
              </a:lnSpc>
              <a:buSzTx/>
            </a:pPr>
            <a:r>
              <a:rPr dirty="0">
                <a:latin typeface="Arial" pitchFamily="34" charset="0"/>
                <a:cs typeface="Arial" pitchFamily="34" charset="0"/>
              </a:rPr>
              <a:t>Firearms in circulation have reached record highs</a:t>
            </a:r>
          </a:p>
          <a:p>
            <a:pPr lvl="1" eaLnBrk="1" hangingPunct="1">
              <a:lnSpc>
                <a:spcPct val="90000"/>
              </a:lnSpc>
            </a:pPr>
            <a:r>
              <a:rPr dirty="0">
                <a:latin typeface="Arial" pitchFamily="34" charset="0"/>
                <a:cs typeface="Arial" pitchFamily="34" charset="0"/>
              </a:rPr>
              <a:t>100 million in 2011</a:t>
            </a:r>
          </a:p>
          <a:p>
            <a:pPr eaLnBrk="1" hangingPunct="1">
              <a:lnSpc>
                <a:spcPct val="90000"/>
              </a:lnSpc>
              <a:buSzTx/>
            </a:pPr>
            <a:r>
              <a:rPr dirty="0">
                <a:latin typeface="Arial" pitchFamily="34" charset="0"/>
                <a:cs typeface="Arial" pitchFamily="34" charset="0"/>
              </a:rPr>
              <a:t>Proportions of individuals and households possessing guns are declining</a:t>
            </a:r>
          </a:p>
          <a:p>
            <a:pPr lvl="1" eaLnBrk="1" hangingPunct="1">
              <a:lnSpc>
                <a:spcPct val="90000"/>
              </a:lnSpc>
            </a:pPr>
            <a:r>
              <a:rPr dirty="0">
                <a:latin typeface="Arial" pitchFamily="34" charset="0"/>
                <a:cs typeface="Arial" pitchFamily="34" charset="0"/>
              </a:rPr>
              <a:t>33 percent in 2010</a:t>
            </a:r>
          </a:p>
          <a:p>
            <a:pPr eaLnBrk="1" hangingPunct="1">
              <a:lnSpc>
                <a:spcPct val="90000"/>
              </a:lnSpc>
              <a:buSzTx/>
            </a:pPr>
            <a:r>
              <a:rPr dirty="0">
                <a:latin typeface="Arial" pitchFamily="34" charset="0"/>
                <a:cs typeface="Arial" pitchFamily="34" charset="0"/>
              </a:rPr>
              <a:t>People most likely to own guns are</a:t>
            </a:r>
          </a:p>
          <a:p>
            <a:pPr lvl="1" eaLnBrk="1" hangingPunct="1">
              <a:lnSpc>
                <a:spcPct val="90000"/>
              </a:lnSpc>
            </a:pPr>
            <a:r>
              <a:rPr dirty="0">
                <a:latin typeface="Arial" pitchFamily="34" charset="0"/>
                <a:cs typeface="Arial" pitchFamily="34" charset="0"/>
              </a:rPr>
              <a:t>White</a:t>
            </a:r>
          </a:p>
          <a:p>
            <a:pPr lvl="1" eaLnBrk="1" hangingPunct="1">
              <a:lnSpc>
                <a:spcPct val="90000"/>
              </a:lnSpc>
            </a:pPr>
            <a:r>
              <a:rPr dirty="0">
                <a:latin typeface="Arial" pitchFamily="34" charset="0"/>
                <a:cs typeface="Arial" pitchFamily="34" charset="0"/>
              </a:rPr>
              <a:t>Men</a:t>
            </a:r>
          </a:p>
          <a:p>
            <a:pPr lvl="1" eaLnBrk="1" hangingPunct="1">
              <a:lnSpc>
                <a:spcPct val="90000"/>
              </a:lnSpc>
            </a:pPr>
            <a:r>
              <a:rPr dirty="0">
                <a:latin typeface="Arial" pitchFamily="34" charset="0"/>
                <a:cs typeface="Arial" pitchFamily="34" charset="0"/>
              </a:rPr>
              <a:t>Less educated</a:t>
            </a:r>
          </a:p>
          <a:p>
            <a:pPr lvl="1" eaLnBrk="1" hangingPunct="1">
              <a:lnSpc>
                <a:spcPct val="90000"/>
              </a:lnSpc>
            </a:pPr>
            <a:r>
              <a:rPr dirty="0">
                <a:latin typeface="Arial" pitchFamily="34" charset="0"/>
                <a:cs typeface="Arial" pitchFamily="34" charset="0"/>
              </a:rPr>
              <a:t>Living in rural areas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latin typeface="Arial" pitchFamily="34" charset="0"/>
                <a:ea typeface="MS PGothic" panose="020B0600070205080204" pitchFamily="34" charset="-128"/>
                <a:cs typeface="Arial" pitchFamily="34" charset="0"/>
              </a:rPr>
              <a:t>Arguments Advanced by Proponents of Arming for Self-Protection</a:t>
            </a:r>
          </a:p>
        </p:txBody>
      </p:sp>
      <p:sp>
        <p:nvSpPr>
          <p:cNvPr id="21507" name="Content Placeholder 1"/>
          <p:cNvSpPr>
            <a:spLocks noGrp="1" noRot="1"/>
          </p:cNvSpPr>
          <p:nvPr>
            <p:ph idx="1"/>
          </p:nvPr>
        </p:nvSpPr>
        <p:spPr>
          <a:xfrm>
            <a:off x="228600" y="1371600"/>
            <a:ext cx="8763000" cy="4754563"/>
          </a:xfrm>
        </p:spPr>
        <p:txBody>
          <a:bodyPr/>
          <a:lstStyle/>
          <a:p>
            <a:pPr eaLnBrk="1" hangingPunct="1">
              <a:lnSpc>
                <a:spcPct val="90000"/>
              </a:lnSpc>
              <a:buSzTx/>
            </a:pPr>
            <a:r>
              <a:rPr>
                <a:latin typeface="Arial" pitchFamily="34" charset="0"/>
                <a:cs typeface="Arial" pitchFamily="34" charset="0"/>
              </a:rPr>
              <a:t>Police cannot arrive in time to save victim from harm</a:t>
            </a:r>
          </a:p>
          <a:p>
            <a:pPr eaLnBrk="1" hangingPunct="1">
              <a:lnSpc>
                <a:spcPct val="90000"/>
              </a:lnSpc>
              <a:buSzTx/>
            </a:pPr>
            <a:r>
              <a:rPr>
                <a:latin typeface="Arial" pitchFamily="34" charset="0"/>
                <a:cs typeface="Arial" pitchFamily="34" charset="0"/>
              </a:rPr>
              <a:t>Guns at home protect residents from grave danger</a:t>
            </a:r>
          </a:p>
          <a:p>
            <a:pPr lvl="1" eaLnBrk="1" hangingPunct="1">
              <a:lnSpc>
                <a:spcPct val="90000"/>
              </a:lnSpc>
            </a:pPr>
            <a:r>
              <a:rPr>
                <a:latin typeface="Arial" pitchFamily="34" charset="0"/>
                <a:cs typeface="Arial" pitchFamily="34" charset="0"/>
              </a:rPr>
              <a:t>Must be loaded and easily retrievable</a:t>
            </a:r>
          </a:p>
          <a:p>
            <a:pPr eaLnBrk="1" hangingPunct="1">
              <a:lnSpc>
                <a:spcPct val="90000"/>
              </a:lnSpc>
              <a:buSzTx/>
            </a:pPr>
            <a:r>
              <a:rPr>
                <a:latin typeface="Arial" pitchFamily="34" charset="0"/>
                <a:cs typeface="Arial" pitchFamily="34" charset="0"/>
              </a:rPr>
              <a:t>Reaching for a gun away from home can save a victim from serious harm</a:t>
            </a:r>
          </a:p>
          <a:p>
            <a:pPr eaLnBrk="1" hangingPunct="1">
              <a:lnSpc>
                <a:spcPct val="90000"/>
              </a:lnSpc>
              <a:buSzTx/>
            </a:pPr>
            <a:r>
              <a:rPr>
                <a:latin typeface="Arial" pitchFamily="34" charset="0"/>
                <a:cs typeface="Arial" pitchFamily="34" charset="0"/>
              </a:rPr>
              <a:t>Handy guns save lives</a:t>
            </a:r>
          </a:p>
          <a:p>
            <a:pPr eaLnBrk="1" hangingPunct="1">
              <a:lnSpc>
                <a:spcPct val="90000"/>
              </a:lnSpc>
              <a:buSzTx/>
            </a:pPr>
            <a:r>
              <a:rPr>
                <a:latin typeface="Arial" pitchFamily="34" charset="0"/>
                <a:cs typeface="Arial" pitchFamily="34" charset="0"/>
              </a:rPr>
              <a:t>Armed bystanders can be Good Samaritans</a:t>
            </a:r>
          </a:p>
          <a:p>
            <a:pPr eaLnBrk="1" hangingPunct="1">
              <a:lnSpc>
                <a:spcPct val="90000"/>
              </a:lnSpc>
              <a:buSzTx/>
            </a:pPr>
            <a:r>
              <a:rPr>
                <a:latin typeface="Arial" pitchFamily="34" charset="0"/>
                <a:cs typeface="Arial" pitchFamily="34" charset="0"/>
              </a:rPr>
              <a:t>Defensive gun uses (DGUs) contribute to public safety</a:t>
            </a:r>
          </a:p>
          <a:p>
            <a:pPr lvl="1" eaLnBrk="1" hangingPunct="1">
              <a:lnSpc>
                <a:spcPct val="90000"/>
              </a:lnSpc>
            </a:pPr>
            <a:r>
              <a:rPr>
                <a:latin typeface="Arial" pitchFamily="34" charset="0"/>
                <a:cs typeface="Arial" pitchFamily="34" charset="0"/>
              </a:rPr>
              <a:t>Deterrence rationale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3"/>
          <p:cNvSpPr>
            <a:spLocks noGrp="1" noRot="1"/>
          </p:cNvSpPr>
          <p:nvPr>
            <p:ph type="title"/>
          </p:nvPr>
        </p:nvSpPr>
        <p:spPr>
          <a:xfrm>
            <a:off x="228600" y="26988"/>
            <a:ext cx="8763000" cy="1039812"/>
          </a:xfrm>
        </p:spPr>
        <p:txBody>
          <a:bodyPr/>
          <a:lstStyle/>
          <a:p>
            <a:pPr eaLnBrk="1" hangingPunct="1"/>
            <a:r>
              <a:rPr lang="en-US" sz="2800">
                <a:latin typeface="Arial" pitchFamily="34" charset="0"/>
                <a:ea typeface="MS PGothic" pitchFamily="34" charset="-128"/>
                <a:cs typeface="Arial" pitchFamily="34" charset="0"/>
              </a:rPr>
              <a:t>Counterarguments Advanced by Critics Opposed to Arming for Self-Protection </a:t>
            </a:r>
            <a:r>
              <a:rPr lang="en-US" sz="2000">
                <a:latin typeface="Arial" pitchFamily="34" charset="0"/>
                <a:ea typeface="MS PGothic" pitchFamily="34" charset="-128"/>
                <a:cs typeface="Arial" pitchFamily="34" charset="0"/>
              </a:rPr>
              <a:t>(1 of 2)</a:t>
            </a:r>
          </a:p>
        </p:txBody>
      </p:sp>
      <p:sp>
        <p:nvSpPr>
          <p:cNvPr id="22531" name="Content Placeholder 1"/>
          <p:cNvSpPr>
            <a:spLocks noGrp="1" noRot="1"/>
          </p:cNvSpPr>
          <p:nvPr>
            <p:ph idx="1"/>
          </p:nvPr>
        </p:nvSpPr>
        <p:spPr>
          <a:xfrm>
            <a:off x="228600" y="1371600"/>
            <a:ext cx="8763000" cy="4754563"/>
          </a:xfrm>
        </p:spPr>
        <p:txBody>
          <a:bodyPr/>
          <a:lstStyle/>
          <a:p>
            <a:pPr eaLnBrk="1" hangingPunct="1">
              <a:lnSpc>
                <a:spcPct val="90000"/>
              </a:lnSpc>
              <a:buSzTx/>
            </a:pPr>
            <a:r>
              <a:rPr dirty="0">
                <a:latin typeface="Arial" pitchFamily="34" charset="0"/>
                <a:cs typeface="Arial" pitchFamily="34" charset="0"/>
              </a:rPr>
              <a:t>Bullet wounds take terrible toll on U.S. population</a:t>
            </a:r>
          </a:p>
          <a:p>
            <a:pPr eaLnBrk="1" hangingPunct="1">
              <a:lnSpc>
                <a:spcPct val="90000"/>
              </a:lnSpc>
              <a:buSzTx/>
            </a:pPr>
            <a:r>
              <a:rPr dirty="0">
                <a:latin typeface="Arial" pitchFamily="34" charset="0"/>
                <a:cs typeface="Arial" pitchFamily="34" charset="0"/>
              </a:rPr>
              <a:t>Accidental discharges kill significant numbers</a:t>
            </a:r>
          </a:p>
          <a:p>
            <a:pPr eaLnBrk="1" hangingPunct="1">
              <a:lnSpc>
                <a:spcPct val="90000"/>
              </a:lnSpc>
              <a:buSzTx/>
            </a:pPr>
            <a:r>
              <a:rPr dirty="0">
                <a:latin typeface="Arial" pitchFamily="34" charset="0"/>
                <a:cs typeface="Arial" pitchFamily="34" charset="0"/>
              </a:rPr>
              <a:t>Few victims draw and use weapons during attacks</a:t>
            </a:r>
          </a:p>
          <a:p>
            <a:pPr eaLnBrk="1" hangingPunct="1">
              <a:lnSpc>
                <a:spcPct val="90000"/>
              </a:lnSpc>
              <a:buSzTx/>
            </a:pPr>
            <a:r>
              <a:rPr dirty="0">
                <a:latin typeface="Arial" pitchFamily="34" charset="0"/>
                <a:cs typeface="Arial" pitchFamily="34" charset="0"/>
              </a:rPr>
              <a:t>Weapons might be stolen and used by criminals</a:t>
            </a:r>
          </a:p>
          <a:p>
            <a:pPr eaLnBrk="1" hangingPunct="1">
              <a:lnSpc>
                <a:spcPct val="90000"/>
              </a:lnSpc>
              <a:buSzTx/>
            </a:pPr>
            <a:r>
              <a:rPr dirty="0">
                <a:latin typeface="Arial" pitchFamily="34" charset="0"/>
                <a:cs typeface="Arial" pitchFamily="34" charset="0"/>
              </a:rPr>
              <a:t>Guns put households in greater danger</a:t>
            </a:r>
          </a:p>
          <a:p>
            <a:pPr eaLnBrk="1" hangingPunct="1">
              <a:lnSpc>
                <a:spcPct val="90000"/>
              </a:lnSpc>
              <a:buSzTx/>
            </a:pPr>
            <a:r>
              <a:rPr dirty="0">
                <a:latin typeface="Arial" pitchFamily="34" charset="0"/>
                <a:cs typeface="Arial" pitchFamily="34" charset="0"/>
              </a:rPr>
              <a:t>Guns escalate hostilities</a:t>
            </a:r>
          </a:p>
          <a:p>
            <a:pPr eaLnBrk="1" hangingPunct="1">
              <a:lnSpc>
                <a:spcPct val="90000"/>
              </a:lnSpc>
              <a:buSzTx/>
            </a:pPr>
            <a:r>
              <a:rPr dirty="0">
                <a:latin typeface="Arial" pitchFamily="34" charset="0"/>
                <a:cs typeface="Arial" pitchFamily="34" charset="0"/>
              </a:rPr>
              <a:t>Law-abiding citizens might use guns for crimes</a:t>
            </a:r>
          </a:p>
          <a:p>
            <a:pPr eaLnBrk="1" hangingPunct="1">
              <a:lnSpc>
                <a:spcPct val="90000"/>
              </a:lnSpc>
              <a:buSzTx/>
            </a:pPr>
            <a:r>
              <a:rPr dirty="0">
                <a:latin typeface="Arial" pitchFamily="34" charset="0"/>
                <a:cs typeface="Arial" pitchFamily="34" charset="0"/>
              </a:rPr>
              <a:t>Guns are used for suicide</a:t>
            </a:r>
          </a:p>
          <a:p>
            <a:pPr eaLnBrk="1" hangingPunct="1">
              <a:lnSpc>
                <a:spcPct val="90000"/>
              </a:lnSpc>
              <a:buSzTx/>
            </a:pPr>
            <a:r>
              <a:rPr dirty="0">
                <a:latin typeface="Arial" pitchFamily="34" charset="0"/>
                <a:cs typeface="Arial" pitchFamily="34" charset="0"/>
              </a:rPr>
              <a:t>Arming does not bring down the crime rate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3"/>
          <p:cNvSpPr>
            <a:spLocks noGrp="1" noRot="1"/>
          </p:cNvSpPr>
          <p:nvPr>
            <p:ph type="title"/>
          </p:nvPr>
        </p:nvSpPr>
        <p:spPr>
          <a:xfrm>
            <a:off x="228600" y="26988"/>
            <a:ext cx="8763000" cy="1039812"/>
          </a:xfrm>
        </p:spPr>
        <p:txBody>
          <a:bodyPr/>
          <a:lstStyle/>
          <a:p>
            <a:pPr eaLnBrk="1" hangingPunct="1"/>
            <a:r>
              <a:rPr lang="en-US" sz="2800">
                <a:latin typeface="Arial" pitchFamily="34" charset="0"/>
                <a:ea typeface="MS PGothic" pitchFamily="34" charset="-128"/>
                <a:cs typeface="Arial" pitchFamily="34" charset="0"/>
              </a:rPr>
              <a:t>Counterarguments Advanced by Critics Opposed to Arming for Self-Protection </a:t>
            </a:r>
            <a:r>
              <a:rPr lang="en-US" sz="2000">
                <a:latin typeface="Arial" pitchFamily="34" charset="0"/>
                <a:ea typeface="MS PGothic" pitchFamily="34" charset="-128"/>
                <a:cs typeface="Arial" pitchFamily="34" charset="0"/>
              </a:rPr>
              <a:t>(2 of 2)</a:t>
            </a:r>
          </a:p>
        </p:txBody>
      </p:sp>
      <p:sp>
        <p:nvSpPr>
          <p:cNvPr id="23555" name="Content Placeholder 1"/>
          <p:cNvSpPr>
            <a:spLocks noGrp="1" noRot="1"/>
          </p:cNvSpPr>
          <p:nvPr>
            <p:ph idx="1"/>
          </p:nvPr>
        </p:nvSpPr>
        <p:spPr>
          <a:xfrm>
            <a:off x="228600" y="1371600"/>
            <a:ext cx="8763000" cy="4754563"/>
          </a:xfrm>
        </p:spPr>
        <p:txBody>
          <a:bodyPr/>
          <a:lstStyle/>
          <a:p>
            <a:pPr eaLnBrk="1" hangingPunct="1">
              <a:lnSpc>
                <a:spcPct val="90000"/>
              </a:lnSpc>
              <a:buSzTx/>
            </a:pPr>
            <a:r>
              <a:rPr>
                <a:latin typeface="Arial" pitchFamily="34" charset="0"/>
                <a:cs typeface="Arial" pitchFamily="34" charset="0"/>
              </a:rPr>
              <a:t>Armed victims might engage in </a:t>
            </a:r>
            <a:r>
              <a:rPr b="1">
                <a:latin typeface="Arial" pitchFamily="34" charset="0"/>
                <a:cs typeface="Arial" pitchFamily="34" charset="0"/>
              </a:rPr>
              <a:t>retaliatory justice</a:t>
            </a:r>
          </a:p>
          <a:p>
            <a:pPr lvl="1" eaLnBrk="1" hangingPunct="1">
              <a:lnSpc>
                <a:spcPct val="90000"/>
              </a:lnSpc>
            </a:pPr>
            <a:r>
              <a:rPr>
                <a:latin typeface="Arial" pitchFamily="34" charset="0"/>
                <a:cs typeface="Arial" pitchFamily="34" charset="0"/>
              </a:rPr>
              <a:t>Modern-day </a:t>
            </a:r>
            <a:r>
              <a:rPr b="1">
                <a:latin typeface="Arial" pitchFamily="34" charset="0"/>
                <a:cs typeface="Arial" pitchFamily="34" charset="0"/>
              </a:rPr>
              <a:t>vigilantism</a:t>
            </a:r>
          </a:p>
          <a:p>
            <a:pPr lvl="2" eaLnBrk="1" hangingPunct="1">
              <a:lnSpc>
                <a:spcPct val="90000"/>
              </a:lnSpc>
            </a:pPr>
            <a:r>
              <a:rPr>
                <a:latin typeface="Arial" pitchFamily="34" charset="0"/>
                <a:cs typeface="Arial" pitchFamily="34" charset="0"/>
              </a:rPr>
              <a:t>End justifies the means</a:t>
            </a:r>
          </a:p>
          <a:p>
            <a:pPr lvl="2" eaLnBrk="1" hangingPunct="1">
              <a:lnSpc>
                <a:spcPct val="90000"/>
              </a:lnSpc>
            </a:pPr>
            <a:r>
              <a:rPr b="1">
                <a:latin typeface="Arial" pitchFamily="34" charset="0"/>
                <a:cs typeface="Arial" pitchFamily="34" charset="0"/>
              </a:rPr>
              <a:t>Lynching</a:t>
            </a:r>
          </a:p>
          <a:p>
            <a:pPr lvl="2" eaLnBrk="1" hangingPunct="1">
              <a:lnSpc>
                <a:spcPct val="90000"/>
              </a:lnSpc>
            </a:pPr>
            <a:r>
              <a:rPr>
                <a:latin typeface="Arial" pitchFamily="34" charset="0"/>
                <a:cs typeface="Arial" pitchFamily="34" charset="0"/>
              </a:rPr>
              <a:t>No statistics available</a:t>
            </a:r>
          </a:p>
          <a:p>
            <a:pPr lvl="1" eaLnBrk="1" hangingPunct="1">
              <a:lnSpc>
                <a:spcPct val="90000"/>
              </a:lnSpc>
            </a:pPr>
            <a:r>
              <a:rPr>
                <a:latin typeface="Arial" pitchFamily="34" charset="0"/>
                <a:cs typeface="Arial" pitchFamily="34" charset="0"/>
              </a:rPr>
              <a:t>Held in check by counterideologies</a:t>
            </a:r>
          </a:p>
          <a:p>
            <a:pPr lvl="2" eaLnBrk="1" hangingPunct="1">
              <a:lnSpc>
                <a:spcPct val="90000"/>
              </a:lnSpc>
            </a:pPr>
            <a:r>
              <a:rPr>
                <a:latin typeface="Arial" pitchFamily="34" charset="0"/>
                <a:cs typeface="Arial" pitchFamily="34" charset="0"/>
              </a:rPr>
              <a:t>Experts should control the justice system, not ordinary citizens</a:t>
            </a:r>
          </a:p>
          <a:p>
            <a:pPr lvl="2" eaLnBrk="1" hangingPunct="1">
              <a:lnSpc>
                <a:spcPct val="90000"/>
              </a:lnSpc>
            </a:pPr>
            <a:r>
              <a:rPr>
                <a:latin typeface="Arial" pitchFamily="34" charset="0"/>
                <a:cs typeface="Arial" pitchFamily="34" charset="0"/>
              </a:rPr>
              <a:t>Innocent people are protected from mob rule by due process safeguards and constitutional guarantees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228600" y="26988"/>
            <a:ext cx="7620000" cy="1039812"/>
          </a:xfrm>
        </p:spPr>
        <p:txBody>
          <a:bodyPr/>
          <a:lstStyle/>
          <a:p>
            <a:pPr eaLnBrk="1" hangingPunct="1"/>
            <a:r>
              <a:rPr lang="en-US" sz="3200">
                <a:latin typeface="Arial" pitchFamily="34" charset="0"/>
                <a:ea typeface="MS PGothic" pitchFamily="34" charset="-128"/>
                <a:cs typeface="Arial" pitchFamily="34" charset="0"/>
              </a:rPr>
              <a:t>Discussion Question 3</a:t>
            </a:r>
          </a:p>
        </p:txBody>
      </p:sp>
      <p:sp>
        <p:nvSpPr>
          <p:cNvPr id="24579" name="Content Placeholder 2"/>
          <p:cNvSpPr>
            <a:spLocks noGrp="1"/>
          </p:cNvSpPr>
          <p:nvPr>
            <p:ph idx="1"/>
          </p:nvPr>
        </p:nvSpPr>
        <p:spPr/>
        <p:txBody>
          <a:bodyPr/>
          <a:lstStyle/>
          <a:p>
            <a:pPr eaLnBrk="1" hangingPunct="1">
              <a:buSzTx/>
            </a:pPr>
            <a:r>
              <a:rPr dirty="0">
                <a:latin typeface="Arial" pitchFamily="34" charset="0"/>
                <a:cs typeface="Arial" pitchFamily="34" charset="0"/>
              </a:rPr>
              <a:t>Popular movies and television shows are full of vigilante characters, many of them from comic books: Suicide Squad, Batman, Spiderman, Zorro, and even the Teenage Mutant Ninja Turtles. Why are these kinds of situations so popular with modern audiences? Do these shows desensitize children to, or even encourage, vigilantism? Why or why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noRot="1"/>
          </p:cNvSpPr>
          <p:nvPr>
            <p:ph type="title"/>
          </p:nvPr>
        </p:nvSpPr>
        <p:spPr>
          <a:xfrm>
            <a:off x="117475" y="95250"/>
            <a:ext cx="8836025" cy="1336675"/>
          </a:xfrm>
        </p:spPr>
        <p:txBody>
          <a:bodyPr/>
          <a:lstStyle/>
          <a:p>
            <a:pPr eaLnBrk="1" hangingPunct="1"/>
            <a:r>
              <a:rPr lang="en-US" dirty="0">
                <a:latin typeface="Arial" pitchFamily="34" charset="0"/>
                <a:cs typeface="Arial" pitchFamily="34" charset="0"/>
              </a:rPr>
              <a:t>The Potential Contributions of </a:t>
            </a:r>
            <a:r>
              <a:rPr lang="en-US" dirty="0" err="1">
                <a:latin typeface="Arial" pitchFamily="34" charset="0"/>
                <a:cs typeface="Arial" pitchFamily="34" charset="0"/>
              </a:rPr>
              <a:t>Victimological</a:t>
            </a:r>
            <a:r>
              <a:rPr lang="en-US" dirty="0">
                <a:latin typeface="Arial" pitchFamily="34" charset="0"/>
                <a:cs typeface="Arial" pitchFamily="34" charset="0"/>
              </a:rPr>
              <a:t> Investigations</a:t>
            </a:r>
            <a:endParaRPr lang="en-US" sz="4000" dirty="0">
              <a:latin typeface="Arial" pitchFamily="34" charset="0"/>
              <a:cs typeface="Arial" pitchFamily="34" charset="0"/>
            </a:endParaRPr>
          </a:p>
        </p:txBody>
      </p:sp>
      <p:pic>
        <p:nvPicPr>
          <p:cNvPr id="25603" name="Picture 3" descr="A box includes questions that could be addressed by victimology investigations. "/>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a:xfrm>
            <a:off x="1177925" y="1506538"/>
            <a:ext cx="7264400" cy="4664075"/>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738" y="1552575"/>
            <a:ext cx="8169275" cy="4471988"/>
          </a:xfrm>
        </p:spPr>
        <p:txBody>
          <a:bodyPr>
            <a:noAutofit/>
          </a:bodyPr>
          <a:lstStyle/>
          <a:p>
            <a:pPr marL="461963" indent="-461963" algn="ctr" eaLnBrk="1" hangingPunct="1">
              <a:spcAft>
                <a:spcPts val="1500"/>
              </a:spcAft>
              <a:buClr>
                <a:srgbClr val="5ECCF3"/>
              </a:buClr>
              <a:buSzPct val="100000"/>
              <a:buFont typeface="Arial" pitchFamily="34" charset="0"/>
              <a:buNone/>
              <a:defRPr/>
            </a:pPr>
            <a:r>
              <a:rPr lang="en-US" altLang="en-US" sz="4600" b="1" cap="all" dirty="0">
                <a:solidFill>
                  <a:schemeClr val="tx1"/>
                </a:solidFill>
                <a:latin typeface="Arial" pitchFamily="34" charset="0"/>
                <a:ea typeface="MS PGothic" panose="020B0600070205080204" pitchFamily="34" charset="-128"/>
                <a:cs typeface="Arial" pitchFamily="34" charset="0"/>
              </a:rPr>
              <a:t>Toward restorative </a:t>
            </a:r>
            <a:r>
              <a:rPr lang="en-US" altLang="en-US" sz="4600" b="1" cap="all" dirty="0" err="1">
                <a:solidFill>
                  <a:schemeClr val="tx1"/>
                </a:solidFill>
                <a:latin typeface="Arial" pitchFamily="34" charset="0"/>
                <a:ea typeface="MS PGothic" panose="020B0600070205080204" pitchFamily="34" charset="-128"/>
                <a:cs typeface="Arial" pitchFamily="34" charset="0"/>
              </a:rPr>
              <a:t>njustice</a:t>
            </a:r>
            <a:endParaRPr lang="en-US" altLang="en-US" sz="4600" b="1" cap="all" dirty="0">
              <a:solidFill>
                <a:schemeClr val="tx1"/>
              </a:solidFill>
              <a:latin typeface="Arial" pitchFamily="34" charset="0"/>
              <a:ea typeface="MS PGothic" panose="020B0600070205080204" pitchFamily="34" charset="-128"/>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noRot="1" noChangeArrowheads="1"/>
          </p:cNvSpPr>
          <p:nvPr>
            <p:ph type="title"/>
          </p:nvPr>
        </p:nvSpPr>
        <p:spPr>
          <a:xfrm>
            <a:off x="228600" y="26988"/>
            <a:ext cx="8763000" cy="1039812"/>
          </a:xfrm>
        </p:spPr>
        <p:txBody>
          <a:bodyPr/>
          <a:lstStyle/>
          <a:p>
            <a:pPr eaLnBrk="1" hangingPunct="1"/>
            <a:r>
              <a:rPr lang="en-US" sz="3200">
                <a:latin typeface="Arial" pitchFamily="34" charset="0"/>
                <a:ea typeface="MS PGothic" pitchFamily="34" charset="-128"/>
                <a:cs typeface="Arial" pitchFamily="34" charset="0"/>
              </a:rPr>
              <a:t>A Brief History of Restorative Justice</a:t>
            </a:r>
            <a:r>
              <a:rPr lang="en-US">
                <a:latin typeface="Arial" pitchFamily="34" charset="0"/>
                <a:ea typeface="MS PGothic" pitchFamily="34" charset="-128"/>
                <a:cs typeface="Arial" pitchFamily="34" charset="0"/>
              </a:rPr>
              <a:t> </a:t>
            </a:r>
            <a:r>
              <a:rPr lang="en-US" sz="2200">
                <a:latin typeface="Arial" pitchFamily="34" charset="0"/>
                <a:ea typeface="MS PGothic" pitchFamily="34" charset="-128"/>
                <a:cs typeface="Arial" pitchFamily="34" charset="0"/>
              </a:rPr>
              <a:t>(1 of 2)</a:t>
            </a:r>
          </a:p>
        </p:txBody>
      </p:sp>
      <p:sp>
        <p:nvSpPr>
          <p:cNvPr id="27651" name="Content Placeholder 1"/>
          <p:cNvSpPr>
            <a:spLocks noGrp="1" noRot="1"/>
          </p:cNvSpPr>
          <p:nvPr>
            <p:ph idx="1"/>
          </p:nvPr>
        </p:nvSpPr>
        <p:spPr/>
        <p:txBody>
          <a:bodyPr/>
          <a:lstStyle/>
          <a:p>
            <a:pPr eaLnBrk="1" hangingPunct="1">
              <a:buSzTx/>
            </a:pPr>
            <a:r>
              <a:rPr b="1">
                <a:latin typeface="Arial" pitchFamily="34" charset="0"/>
                <a:cs typeface="Arial" pitchFamily="34" charset="0"/>
              </a:rPr>
              <a:t>Restorative justice </a:t>
            </a:r>
            <a:r>
              <a:rPr>
                <a:latin typeface="Arial" pitchFamily="34" charset="0"/>
                <a:cs typeface="Arial" pitchFamily="34" charset="0"/>
              </a:rPr>
              <a:t>brings about</a:t>
            </a:r>
          </a:p>
          <a:p>
            <a:pPr lvl="1" eaLnBrk="1" hangingPunct="1"/>
            <a:r>
              <a:rPr>
                <a:latin typeface="Arial" pitchFamily="34" charset="0"/>
                <a:cs typeface="Arial" pitchFamily="34" charset="0"/>
              </a:rPr>
              <a:t>Mutual understanding</a:t>
            </a:r>
          </a:p>
          <a:p>
            <a:pPr lvl="1" eaLnBrk="1" hangingPunct="1"/>
            <a:r>
              <a:rPr>
                <a:latin typeface="Arial" pitchFamily="34" charset="0"/>
                <a:cs typeface="Arial" pitchFamily="34" charset="0"/>
              </a:rPr>
              <a:t>Empathy for the victim</a:t>
            </a:r>
            <a:r>
              <a:rPr altLang="en-US">
                <a:latin typeface="Arial" pitchFamily="34" charset="0"/>
                <a:cs typeface="Arial" pitchFamily="34" charset="0"/>
              </a:rPr>
              <a:t>’</a:t>
            </a:r>
            <a:r>
              <a:rPr>
                <a:latin typeface="Arial" pitchFamily="34" charset="0"/>
                <a:cs typeface="Arial" pitchFamily="34" charset="0"/>
              </a:rPr>
              <a:t>s plight</a:t>
            </a:r>
          </a:p>
          <a:p>
            <a:pPr lvl="1" eaLnBrk="1" hangingPunct="1"/>
            <a:r>
              <a:rPr>
                <a:latin typeface="Arial" pitchFamily="34" charset="0"/>
                <a:cs typeface="Arial" pitchFamily="34" charset="0"/>
              </a:rPr>
              <a:t>Recognition of the offender</a:t>
            </a:r>
            <a:r>
              <a:rPr altLang="en-US">
                <a:latin typeface="Arial" pitchFamily="34" charset="0"/>
                <a:cs typeface="Arial" pitchFamily="34" charset="0"/>
              </a:rPr>
              <a:t>’</a:t>
            </a:r>
            <a:r>
              <a:rPr>
                <a:latin typeface="Arial" pitchFamily="34" charset="0"/>
                <a:cs typeface="Arial" pitchFamily="34" charset="0"/>
              </a:rPr>
              <a:t>s problems</a:t>
            </a:r>
          </a:p>
          <a:p>
            <a:pPr lvl="1" eaLnBrk="1" hangingPunct="1"/>
            <a:r>
              <a:rPr>
                <a:latin typeface="Arial" pitchFamily="34" charset="0"/>
                <a:cs typeface="Arial" pitchFamily="34" charset="0"/>
              </a:rPr>
              <a:t>Lasting settlements that reduce social tensions</a:t>
            </a:r>
          </a:p>
          <a:p>
            <a:pPr eaLnBrk="1" hangingPunct="1">
              <a:buSzTx/>
            </a:pPr>
            <a:r>
              <a:rPr b="1">
                <a:latin typeface="Arial" pitchFamily="34" charset="0"/>
                <a:cs typeface="Arial" pitchFamily="34" charset="0"/>
              </a:rPr>
              <a:t>Retributive justice</a:t>
            </a:r>
          </a:p>
          <a:p>
            <a:pPr lvl="1" eaLnBrk="1" hangingPunct="1"/>
            <a:r>
              <a:rPr>
                <a:latin typeface="Arial" pitchFamily="34" charset="0"/>
                <a:cs typeface="Arial" pitchFamily="34" charset="0"/>
              </a:rPr>
              <a:t>State-centered</a:t>
            </a:r>
          </a:p>
          <a:p>
            <a:pPr lvl="1" eaLnBrk="1" hangingPunct="1"/>
            <a:r>
              <a:rPr>
                <a:latin typeface="Arial" pitchFamily="34" charset="0"/>
                <a:cs typeface="Arial" pitchFamily="34" charset="0"/>
              </a:rPr>
              <a:t>Offender-focused</a:t>
            </a:r>
          </a:p>
          <a:p>
            <a:pPr lvl="1" eaLnBrk="1" hangingPunct="1"/>
            <a:r>
              <a:rPr>
                <a:latin typeface="Arial" pitchFamily="34" charset="0"/>
                <a:cs typeface="Arial" pitchFamily="34" charset="0"/>
              </a:rPr>
              <a:t>Punishment-oriented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3"/>
          <p:cNvSpPr>
            <a:spLocks noGrp="1" noRot="1" noChangeArrowheads="1"/>
          </p:cNvSpPr>
          <p:nvPr>
            <p:ph type="title"/>
          </p:nvPr>
        </p:nvSpPr>
        <p:spPr>
          <a:xfrm>
            <a:off x="228600" y="26988"/>
            <a:ext cx="8763000" cy="1039812"/>
          </a:xfrm>
        </p:spPr>
        <p:txBody>
          <a:bodyPr/>
          <a:lstStyle/>
          <a:p>
            <a:pPr eaLnBrk="1" hangingPunct="1"/>
            <a:r>
              <a:rPr lang="en-US" sz="3200">
                <a:latin typeface="Arial" pitchFamily="34" charset="0"/>
                <a:ea typeface="MS PGothic" pitchFamily="34" charset="-128"/>
                <a:cs typeface="Arial" pitchFamily="34" charset="0"/>
              </a:rPr>
              <a:t>A Brief History of Restorative Justice</a:t>
            </a:r>
            <a:r>
              <a:rPr lang="en-US">
                <a:latin typeface="Arial" pitchFamily="34" charset="0"/>
                <a:ea typeface="MS PGothic" pitchFamily="34" charset="-128"/>
                <a:cs typeface="Arial" pitchFamily="34" charset="0"/>
              </a:rPr>
              <a:t> </a:t>
            </a:r>
            <a:r>
              <a:rPr lang="en-US" sz="2200">
                <a:latin typeface="Arial" pitchFamily="34" charset="0"/>
                <a:ea typeface="MS PGothic" pitchFamily="34" charset="-128"/>
                <a:cs typeface="Arial" pitchFamily="34" charset="0"/>
              </a:rPr>
              <a:t>(2 of 2)</a:t>
            </a:r>
          </a:p>
        </p:txBody>
      </p:sp>
      <p:sp>
        <p:nvSpPr>
          <p:cNvPr id="28675" name="Content Placeholder 1"/>
          <p:cNvSpPr>
            <a:spLocks noGrp="1" noRot="1" noChangeArrowheads="1"/>
          </p:cNvSpPr>
          <p:nvPr>
            <p:ph idx="1"/>
          </p:nvPr>
        </p:nvSpPr>
        <p:spPr/>
        <p:txBody>
          <a:bodyPr/>
          <a:lstStyle/>
          <a:p>
            <a:pPr eaLnBrk="1" hangingPunct="1">
              <a:buSzTx/>
            </a:pPr>
            <a:r>
              <a:rPr b="1" dirty="0">
                <a:latin typeface="Arial" pitchFamily="34" charset="0"/>
                <a:cs typeface="Arial" pitchFamily="34" charset="0"/>
              </a:rPr>
              <a:t>Alternative dispute resolution (ADR)</a:t>
            </a:r>
          </a:p>
          <a:p>
            <a:pPr lvl="1" eaLnBrk="1" hangingPunct="1"/>
            <a:r>
              <a:rPr b="1" dirty="0">
                <a:latin typeface="Arial" pitchFamily="34" charset="0"/>
                <a:cs typeface="Arial" pitchFamily="34" charset="0"/>
              </a:rPr>
              <a:t>Mediation</a:t>
            </a:r>
          </a:p>
          <a:p>
            <a:pPr lvl="1" eaLnBrk="1" hangingPunct="1"/>
            <a:r>
              <a:rPr b="1" dirty="0">
                <a:latin typeface="Arial" pitchFamily="34" charset="0"/>
                <a:cs typeface="Arial" pitchFamily="34" charset="0"/>
              </a:rPr>
              <a:t>Conciliation</a:t>
            </a:r>
          </a:p>
          <a:p>
            <a:pPr lvl="1" eaLnBrk="1" hangingPunct="1"/>
            <a:r>
              <a:rPr b="1" dirty="0">
                <a:latin typeface="Arial" pitchFamily="34" charset="0"/>
                <a:cs typeface="Arial" pitchFamily="34" charset="0"/>
              </a:rPr>
              <a:t>Arbitration</a:t>
            </a:r>
          </a:p>
          <a:p>
            <a:pPr lvl="1" eaLnBrk="1" hangingPunct="1"/>
            <a:r>
              <a:rPr b="1" dirty="0" err="1">
                <a:latin typeface="Arial" pitchFamily="34" charset="0"/>
                <a:cs typeface="Arial" pitchFamily="34" charset="0"/>
              </a:rPr>
              <a:t>Multidoor</a:t>
            </a:r>
            <a:r>
              <a:rPr b="1" dirty="0">
                <a:latin typeface="Arial" pitchFamily="34" charset="0"/>
                <a:cs typeface="Arial" pitchFamily="34" charset="0"/>
              </a:rPr>
              <a:t> courthouses</a:t>
            </a:r>
          </a:p>
          <a:p>
            <a:pPr lvl="1" eaLnBrk="1" hangingPunct="1"/>
            <a:r>
              <a:rPr b="1" dirty="0">
                <a:latin typeface="Arial" pitchFamily="34" charset="0"/>
                <a:cs typeface="Arial" pitchFamily="34" charset="0"/>
              </a:rPr>
              <a:t>Neighborhood justice centers</a:t>
            </a:r>
          </a:p>
          <a:p>
            <a:pPr lvl="1" eaLnBrk="1" hangingPunct="1"/>
            <a:r>
              <a:rPr dirty="0">
                <a:latin typeface="Arial" pitchFamily="34" charset="0"/>
                <a:cs typeface="Arial" pitchFamily="34" charset="0"/>
              </a:rPr>
              <a:t>Removes </a:t>
            </a:r>
            <a:r>
              <a:rPr altLang="en-US" dirty="0">
                <a:latin typeface="Arial" pitchFamily="34" charset="0"/>
                <a:cs typeface="Arial" pitchFamily="34" charset="0"/>
              </a:rPr>
              <a:t>“</a:t>
            </a:r>
            <a:r>
              <a:rPr dirty="0">
                <a:latin typeface="Arial" pitchFamily="34" charset="0"/>
                <a:cs typeface="Arial" pitchFamily="34" charset="0"/>
              </a:rPr>
              <a:t>junk cases</a:t>
            </a:r>
            <a:r>
              <a:rPr altLang="en-US" dirty="0">
                <a:latin typeface="Arial" pitchFamily="34" charset="0"/>
                <a:cs typeface="Arial" pitchFamily="34" charset="0"/>
              </a:rPr>
              <a:t>”</a:t>
            </a:r>
            <a:r>
              <a:rPr dirty="0">
                <a:latin typeface="Arial" pitchFamily="34" charset="0"/>
                <a:cs typeface="Arial" pitchFamily="34" charset="0"/>
              </a:rPr>
              <a:t> from court system</a:t>
            </a:r>
          </a:p>
          <a:p>
            <a:pPr eaLnBrk="1" hangingPunct="1">
              <a:buSzTx/>
            </a:pPr>
            <a:r>
              <a:rPr dirty="0">
                <a:latin typeface="Arial" pitchFamily="34" charset="0"/>
                <a:cs typeface="Arial" pitchFamily="34" charset="0"/>
              </a:rPr>
              <a:t>Dispute Resolution Act of 1980</a:t>
            </a:r>
          </a:p>
          <a:p>
            <a:pPr lvl="1" eaLnBrk="1" hangingPunct="1"/>
            <a:r>
              <a:rPr b="1" dirty="0">
                <a:latin typeface="Arial" pitchFamily="34" charset="0"/>
                <a:cs typeface="Arial" pitchFamily="34" charset="0"/>
              </a:rPr>
              <a:t>Conflict resolution</a:t>
            </a:r>
          </a:p>
          <a:p>
            <a:pPr eaLnBrk="1" hangingPunct="1">
              <a:buSzTx/>
            </a:pPr>
            <a:r>
              <a:rPr dirty="0">
                <a:latin typeface="Arial" pitchFamily="34" charset="0"/>
                <a:cs typeface="Arial" pitchFamily="34" charset="0"/>
              </a:rPr>
              <a:t>Table 13.1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a:spLocks noGrp="1" noRot="1" noChangeArrowheads="1"/>
          </p:cNvSpPr>
          <p:nvPr>
            <p:ph type="title"/>
          </p:nvPr>
        </p:nvSpPr>
        <p:spPr>
          <a:xfrm>
            <a:off x="228600" y="26988"/>
            <a:ext cx="8763000" cy="1039812"/>
          </a:xfrm>
        </p:spPr>
        <p:txBody>
          <a:bodyPr rtlCol="0">
            <a:normAutofit fontScale="90000"/>
          </a:bodyPr>
          <a:lstStyle/>
          <a:p>
            <a:pPr eaLnBrk="1" fontAlgn="auto" hangingPunct="1">
              <a:spcAft>
                <a:spcPts val="0"/>
              </a:spcAft>
              <a:defRPr/>
            </a:pPr>
            <a:r>
              <a:rPr lang="en-US" altLang="en-US" dirty="0">
                <a:latin typeface="Arial" pitchFamily="34" charset="0"/>
                <a:cs typeface="Arial" pitchFamily="34" charset="0"/>
              </a:rPr>
              <a:t>The Peacemaking Process: How Reconciliation Programs Work </a:t>
            </a:r>
            <a:r>
              <a:rPr lang="en-US" altLang="en-US" sz="2200" dirty="0">
                <a:latin typeface="Arial" pitchFamily="34" charset="0"/>
                <a:cs typeface="Arial" pitchFamily="34" charset="0"/>
              </a:rPr>
              <a:t>(1 of 2)</a:t>
            </a:r>
          </a:p>
        </p:txBody>
      </p:sp>
      <p:sp>
        <p:nvSpPr>
          <p:cNvPr id="29699" name="Content Placeholder 1"/>
          <p:cNvSpPr>
            <a:spLocks noGrp="1" noRot="1" noChangeArrowheads="1"/>
          </p:cNvSpPr>
          <p:nvPr>
            <p:ph idx="1"/>
          </p:nvPr>
        </p:nvSpPr>
        <p:spPr/>
        <p:txBody>
          <a:bodyPr/>
          <a:lstStyle/>
          <a:p>
            <a:pPr eaLnBrk="1" hangingPunct="1">
              <a:buSzTx/>
            </a:pPr>
            <a:r>
              <a:rPr>
                <a:latin typeface="Arial" pitchFamily="34" charset="0"/>
                <a:cs typeface="Arial" pitchFamily="34" charset="0"/>
              </a:rPr>
              <a:t>Restorative justice programs have four approaches</a:t>
            </a:r>
          </a:p>
          <a:p>
            <a:pPr lvl="1" eaLnBrk="1" hangingPunct="1"/>
            <a:r>
              <a:rPr b="1">
                <a:latin typeface="Arial" pitchFamily="34" charset="0"/>
                <a:cs typeface="Arial" pitchFamily="34" charset="0"/>
              </a:rPr>
              <a:t>Victim</a:t>
            </a:r>
            <a:r>
              <a:rPr>
                <a:latin typeface="Arial" pitchFamily="34" charset="0"/>
                <a:cs typeface="Arial" pitchFamily="34" charset="0"/>
              </a:rPr>
              <a:t>–</a:t>
            </a:r>
            <a:r>
              <a:rPr b="1">
                <a:latin typeface="Arial" pitchFamily="34" charset="0"/>
                <a:cs typeface="Arial" pitchFamily="34" charset="0"/>
              </a:rPr>
              <a:t>offender mediation</a:t>
            </a:r>
          </a:p>
          <a:p>
            <a:pPr lvl="1" eaLnBrk="1" hangingPunct="1"/>
            <a:r>
              <a:rPr>
                <a:latin typeface="Arial" pitchFamily="34" charset="0"/>
                <a:cs typeface="Arial" pitchFamily="34" charset="0"/>
              </a:rPr>
              <a:t>Community board mediation</a:t>
            </a:r>
          </a:p>
          <a:p>
            <a:pPr lvl="1" eaLnBrk="1" hangingPunct="1"/>
            <a:r>
              <a:rPr b="1">
                <a:latin typeface="Arial" pitchFamily="34" charset="0"/>
                <a:cs typeface="Arial" pitchFamily="34" charset="0"/>
              </a:rPr>
              <a:t>Peacemaking circles</a:t>
            </a:r>
          </a:p>
          <a:p>
            <a:pPr lvl="1" eaLnBrk="1" hangingPunct="1"/>
            <a:r>
              <a:rPr b="1">
                <a:latin typeface="Arial" pitchFamily="34" charset="0"/>
                <a:cs typeface="Arial" pitchFamily="34" charset="0"/>
              </a:rPr>
              <a:t>Family group conferencing</a:t>
            </a:r>
          </a:p>
          <a:p>
            <a:pPr eaLnBrk="1" hangingPunct="1">
              <a:buSzTx/>
            </a:pPr>
            <a:r>
              <a:rPr>
                <a:latin typeface="Arial" pitchFamily="34" charset="0"/>
                <a:cs typeface="Arial" pitchFamily="34" charset="0"/>
              </a:rPr>
              <a:t>Making restitution is a prerequisite for reconciliation with the community</a:t>
            </a:r>
          </a:p>
          <a:p>
            <a:pPr eaLnBrk="1" hangingPunct="1">
              <a:buSzTx/>
            </a:pPr>
            <a:r>
              <a:rPr>
                <a:latin typeface="Arial" pitchFamily="34" charset="0"/>
                <a:cs typeface="Arial" pitchFamily="34" charset="0"/>
              </a:rPr>
              <a:t>Chosen cases are due more to the victim–offender relationship than to the offense committed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a:spLocks noGrp="1" noRot="1" noChangeArrowheads="1"/>
          </p:cNvSpPr>
          <p:nvPr>
            <p:ph type="title"/>
          </p:nvPr>
        </p:nvSpPr>
        <p:spPr>
          <a:xfrm>
            <a:off x="228600" y="26988"/>
            <a:ext cx="8763000" cy="1039812"/>
          </a:xfrm>
        </p:spPr>
        <p:txBody>
          <a:bodyPr rtlCol="0">
            <a:normAutofit fontScale="90000"/>
          </a:bodyPr>
          <a:lstStyle/>
          <a:p>
            <a:pPr eaLnBrk="1" fontAlgn="auto" hangingPunct="1">
              <a:spcAft>
                <a:spcPts val="0"/>
              </a:spcAft>
              <a:defRPr/>
            </a:pPr>
            <a:r>
              <a:rPr lang="en-US" altLang="en-US" dirty="0">
                <a:latin typeface="Arial" pitchFamily="34" charset="0"/>
                <a:cs typeface="Arial" pitchFamily="34" charset="0"/>
              </a:rPr>
              <a:t>The Peacemaking Process: How Reconciliation Programs Work </a:t>
            </a:r>
            <a:r>
              <a:rPr lang="en-US" altLang="en-US" sz="2200" dirty="0">
                <a:latin typeface="Arial" pitchFamily="34" charset="0"/>
                <a:cs typeface="Arial" pitchFamily="34" charset="0"/>
              </a:rPr>
              <a:t>(2 of 2)</a:t>
            </a:r>
          </a:p>
        </p:txBody>
      </p:sp>
      <p:sp>
        <p:nvSpPr>
          <p:cNvPr id="30723" name="Content Placeholder 1"/>
          <p:cNvSpPr>
            <a:spLocks noGrp="1" noRot="1" noChangeArrowheads="1"/>
          </p:cNvSpPr>
          <p:nvPr>
            <p:ph idx="1"/>
          </p:nvPr>
        </p:nvSpPr>
        <p:spPr/>
        <p:txBody>
          <a:bodyPr/>
          <a:lstStyle/>
          <a:p>
            <a:pPr eaLnBrk="1" hangingPunct="1">
              <a:buSzTx/>
            </a:pPr>
            <a:r>
              <a:rPr altLang="en-US" dirty="0">
                <a:latin typeface="Arial" pitchFamily="34" charset="0"/>
                <a:cs typeface="Arial" pitchFamily="34" charset="0"/>
              </a:rPr>
              <a:t>Process has four distinct stages</a:t>
            </a:r>
          </a:p>
          <a:p>
            <a:pPr lvl="1" eaLnBrk="1" hangingPunct="1"/>
            <a:r>
              <a:rPr altLang="en-US" dirty="0">
                <a:latin typeface="Arial" pitchFamily="34" charset="0"/>
                <a:cs typeface="Arial" pitchFamily="34" charset="0"/>
              </a:rPr>
              <a:t>Case selection</a:t>
            </a:r>
          </a:p>
          <a:p>
            <a:pPr lvl="1" eaLnBrk="1" hangingPunct="1"/>
            <a:r>
              <a:rPr altLang="en-US" dirty="0">
                <a:latin typeface="Arial" pitchFamily="34" charset="0"/>
                <a:cs typeface="Arial" pitchFamily="34" charset="0"/>
              </a:rPr>
              <a:t>Preparation</a:t>
            </a:r>
          </a:p>
          <a:p>
            <a:pPr lvl="1" eaLnBrk="1" hangingPunct="1"/>
            <a:r>
              <a:rPr altLang="en-US" dirty="0">
                <a:latin typeface="Arial" pitchFamily="34" charset="0"/>
                <a:cs typeface="Arial" pitchFamily="34" charset="0"/>
              </a:rPr>
              <a:t>Mediation and negotiation</a:t>
            </a:r>
          </a:p>
          <a:p>
            <a:pPr lvl="1" eaLnBrk="1" hangingPunct="1"/>
            <a:r>
              <a:rPr altLang="en-US" dirty="0">
                <a:latin typeface="Arial" pitchFamily="34" charset="0"/>
                <a:cs typeface="Arial" pitchFamily="34" charset="0"/>
              </a:rPr>
              <a:t>Monitoring</a:t>
            </a:r>
          </a:p>
          <a:p>
            <a:pPr eaLnBrk="1" hangingPunct="1">
              <a:buSzTx/>
            </a:pPr>
            <a:r>
              <a:rPr altLang="en-US" dirty="0">
                <a:latin typeface="Arial" pitchFamily="34" charset="0"/>
                <a:cs typeface="Arial" pitchFamily="34" charset="0"/>
              </a:rPr>
              <a:t>Most are run by private, nonprofit organizations</a:t>
            </a:r>
          </a:p>
          <a:p>
            <a:pPr eaLnBrk="1" hangingPunct="1">
              <a:buSzTx/>
            </a:pPr>
            <a:r>
              <a:rPr altLang="en-US" dirty="0">
                <a:latin typeface="Arial" pitchFamily="34" charset="0"/>
                <a:cs typeface="Arial" pitchFamily="34" charset="0"/>
              </a:rPr>
              <a:t>Problems include</a:t>
            </a:r>
          </a:p>
          <a:p>
            <a:pPr lvl="1" eaLnBrk="1" hangingPunct="1"/>
            <a:r>
              <a:rPr altLang="en-US" dirty="0">
                <a:latin typeface="Arial" pitchFamily="34" charset="0"/>
                <a:cs typeface="Arial" pitchFamily="34" charset="0"/>
              </a:rPr>
              <a:t>Inadequate funding</a:t>
            </a:r>
          </a:p>
          <a:p>
            <a:pPr lvl="1" eaLnBrk="1" hangingPunct="1"/>
            <a:r>
              <a:rPr altLang="en-US" dirty="0">
                <a:latin typeface="Arial" pitchFamily="34" charset="0"/>
                <a:cs typeface="Arial" pitchFamily="34" charset="0"/>
              </a:rPr>
              <a:t>Lack of case referrals</a:t>
            </a:r>
          </a:p>
          <a:p>
            <a:pPr lvl="1" eaLnBrk="1" hangingPunct="1"/>
            <a:r>
              <a:rPr altLang="en-US" dirty="0">
                <a:latin typeface="Arial" pitchFamily="34" charset="0"/>
                <a:cs typeface="Arial" pitchFamily="34" charset="0"/>
              </a:rPr>
              <a:t>Victim resistance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3"/>
          <p:cNvSpPr>
            <a:spLocks noGrp="1" noRot="1"/>
          </p:cNvSpPr>
          <p:nvPr>
            <p:ph type="title"/>
          </p:nvPr>
        </p:nvSpPr>
        <p:spPr>
          <a:xfrm>
            <a:off x="228600" y="26988"/>
            <a:ext cx="8763000" cy="1039812"/>
          </a:xfrm>
        </p:spPr>
        <p:txBody>
          <a:bodyPr/>
          <a:lstStyle/>
          <a:p>
            <a:pPr eaLnBrk="1" hangingPunct="1"/>
            <a:r>
              <a:rPr lang="en-US" sz="3200" dirty="0">
                <a:latin typeface="Arial" pitchFamily="34" charset="0"/>
                <a:ea typeface="MS PGothic" pitchFamily="34" charset="-128"/>
                <a:cs typeface="Arial" pitchFamily="34" charset="0"/>
              </a:rPr>
              <a:t>Evaluating Efforts at Reconciliation</a:t>
            </a:r>
          </a:p>
        </p:txBody>
      </p:sp>
      <p:sp>
        <p:nvSpPr>
          <p:cNvPr id="31747" name="Content Placeholder 1"/>
          <p:cNvSpPr>
            <a:spLocks noGrp="1" noRot="1" noChangeArrowheads="1"/>
          </p:cNvSpPr>
          <p:nvPr>
            <p:ph idx="1"/>
          </p:nvPr>
        </p:nvSpPr>
        <p:spPr/>
        <p:txBody>
          <a:bodyPr/>
          <a:lstStyle/>
          <a:p>
            <a:pPr eaLnBrk="1" hangingPunct="1">
              <a:buSzTx/>
            </a:pPr>
            <a:r>
              <a:rPr altLang="en-US" dirty="0">
                <a:latin typeface="Arial" pitchFamily="34" charset="0"/>
                <a:cs typeface="Arial" pitchFamily="34" charset="0"/>
              </a:rPr>
              <a:t>Advantages include</a:t>
            </a:r>
          </a:p>
          <a:p>
            <a:pPr lvl="1" eaLnBrk="1" hangingPunct="1"/>
            <a:r>
              <a:rPr altLang="en-US" dirty="0">
                <a:latin typeface="Arial" pitchFamily="34" charset="0"/>
                <a:cs typeface="Arial" pitchFamily="34" charset="0"/>
              </a:rPr>
              <a:t>Emotional catharsis</a:t>
            </a:r>
          </a:p>
          <a:p>
            <a:pPr lvl="1" eaLnBrk="1" hangingPunct="1"/>
            <a:r>
              <a:rPr altLang="en-US" dirty="0">
                <a:latin typeface="Arial" pitchFamily="34" charset="0"/>
                <a:cs typeface="Arial" pitchFamily="34" charset="0"/>
              </a:rPr>
              <a:t>Quickly negotiated agreement</a:t>
            </a:r>
          </a:p>
          <a:p>
            <a:pPr lvl="1" eaLnBrk="1" hangingPunct="1"/>
            <a:r>
              <a:rPr altLang="en-US" dirty="0">
                <a:latin typeface="Arial" pitchFamily="34" charset="0"/>
                <a:cs typeface="Arial" pitchFamily="34" charset="0"/>
              </a:rPr>
              <a:t>Avoidance of jail time for offender</a:t>
            </a:r>
          </a:p>
          <a:p>
            <a:pPr lvl="1" eaLnBrk="1" hangingPunct="1"/>
            <a:r>
              <a:rPr altLang="en-US" dirty="0">
                <a:latin typeface="Arial" pitchFamily="34" charset="0"/>
                <a:cs typeface="Arial" pitchFamily="34" charset="0"/>
              </a:rPr>
              <a:t>Atmosphere of tolerance, understanding, and redemption</a:t>
            </a:r>
          </a:p>
          <a:p>
            <a:pPr eaLnBrk="1" hangingPunct="1">
              <a:buSzTx/>
            </a:pPr>
            <a:r>
              <a:rPr altLang="en-US" dirty="0">
                <a:latin typeface="Arial" pitchFamily="34" charset="0"/>
                <a:cs typeface="Arial" pitchFamily="34" charset="0"/>
              </a:rPr>
              <a:t>Youthful offenders who pass through mediation commit fewer and less serious further offenses</a:t>
            </a:r>
          </a:p>
          <a:p>
            <a:pPr lvl="1" eaLnBrk="1" hangingPunct="1"/>
            <a:r>
              <a:rPr altLang="en-US" dirty="0">
                <a:latin typeface="Arial" pitchFamily="34" charset="0"/>
                <a:cs typeface="Arial" pitchFamily="34" charset="0"/>
              </a:rPr>
              <a:t>Not true of mediated adults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3"/>
          <p:cNvSpPr>
            <a:spLocks noGrp="1" noRot="1" noChangeArrowheads="1"/>
          </p:cNvSpPr>
          <p:nvPr>
            <p:ph type="title"/>
          </p:nvPr>
        </p:nvSpPr>
        <p:spPr>
          <a:xfrm>
            <a:off x="228600" y="26988"/>
            <a:ext cx="8763000" cy="1039812"/>
          </a:xfrm>
        </p:spPr>
        <p:txBody>
          <a:bodyPr/>
          <a:lstStyle/>
          <a:p>
            <a:pPr eaLnBrk="1" hangingPunct="1"/>
            <a:r>
              <a:rPr lang="en-US" sz="3200" dirty="0">
                <a:latin typeface="Arial" pitchFamily="34" charset="0"/>
                <a:ea typeface="MS PGothic" pitchFamily="34" charset="-128"/>
                <a:cs typeface="Arial" pitchFamily="34" charset="0"/>
              </a:rPr>
              <a:t>Pros and Cons from the Victim</a:t>
            </a:r>
            <a:r>
              <a:rPr lang="en-US" altLang="en-US" sz="3200" dirty="0">
                <a:latin typeface="Arial" pitchFamily="34" charset="0"/>
                <a:ea typeface="MS PGothic" pitchFamily="34" charset="-128"/>
                <a:cs typeface="Arial" pitchFamily="34" charset="0"/>
              </a:rPr>
              <a:t>’</a:t>
            </a:r>
            <a:r>
              <a:rPr lang="en-US" sz="3200" dirty="0">
                <a:latin typeface="Arial" pitchFamily="34" charset="0"/>
                <a:ea typeface="MS PGothic" pitchFamily="34" charset="-128"/>
                <a:cs typeface="Arial" pitchFamily="34" charset="0"/>
              </a:rPr>
              <a:t>s Point of View </a:t>
            </a:r>
            <a:r>
              <a:rPr lang="en-US" sz="2200" dirty="0">
                <a:latin typeface="Arial" pitchFamily="34" charset="0"/>
                <a:ea typeface="MS PGothic" pitchFamily="34" charset="-128"/>
                <a:cs typeface="Arial" pitchFamily="34" charset="0"/>
              </a:rPr>
              <a:t>(1 of 2)</a:t>
            </a:r>
          </a:p>
        </p:txBody>
      </p:sp>
      <p:sp>
        <p:nvSpPr>
          <p:cNvPr id="32771" name="Content Placeholder 1"/>
          <p:cNvSpPr>
            <a:spLocks noGrp="1" noRot="1" noChangeArrowheads="1"/>
          </p:cNvSpPr>
          <p:nvPr>
            <p:ph idx="1"/>
          </p:nvPr>
        </p:nvSpPr>
        <p:spPr/>
        <p:txBody>
          <a:bodyPr/>
          <a:lstStyle/>
          <a:p>
            <a:pPr eaLnBrk="1" hangingPunct="1">
              <a:buSzTx/>
            </a:pPr>
            <a:r>
              <a:rPr altLang="en-US" dirty="0">
                <a:latin typeface="Arial" pitchFamily="34" charset="0"/>
                <a:cs typeface="Arial" pitchFamily="34" charset="0"/>
              </a:rPr>
              <a:t>Pros</a:t>
            </a:r>
          </a:p>
          <a:p>
            <a:pPr lvl="1" eaLnBrk="1" hangingPunct="1"/>
            <a:r>
              <a:rPr altLang="en-US" dirty="0">
                <a:latin typeface="Arial" pitchFamily="34" charset="0"/>
                <a:cs typeface="Arial" pitchFamily="34" charset="0"/>
              </a:rPr>
              <a:t>Ask questions of offenders</a:t>
            </a:r>
          </a:p>
          <a:p>
            <a:pPr lvl="1" eaLnBrk="1" hangingPunct="1"/>
            <a:r>
              <a:rPr altLang="en-US" dirty="0">
                <a:latin typeface="Arial" pitchFamily="34" charset="0"/>
                <a:cs typeface="Arial" pitchFamily="34" charset="0"/>
              </a:rPr>
              <a:t>Tell offenders of suffering</a:t>
            </a:r>
          </a:p>
          <a:p>
            <a:pPr lvl="1" eaLnBrk="1" hangingPunct="1"/>
            <a:r>
              <a:rPr altLang="en-US" dirty="0">
                <a:latin typeface="Arial" pitchFamily="34" charset="0"/>
                <a:cs typeface="Arial" pitchFamily="34" charset="0"/>
              </a:rPr>
              <a:t>Speedier, cheaper, and more accessible than trials</a:t>
            </a:r>
          </a:p>
          <a:p>
            <a:pPr lvl="1" eaLnBrk="1" hangingPunct="1"/>
            <a:r>
              <a:rPr altLang="en-US" dirty="0">
                <a:latin typeface="Arial" pitchFamily="34" charset="0"/>
                <a:cs typeface="Arial" pitchFamily="34" charset="0"/>
              </a:rPr>
              <a:t>Avoid the public spectacle of trials</a:t>
            </a:r>
          </a:p>
          <a:p>
            <a:pPr lvl="1" eaLnBrk="1" hangingPunct="1"/>
            <a:r>
              <a:rPr altLang="en-US" dirty="0">
                <a:latin typeface="Arial" pitchFamily="34" charset="0"/>
                <a:cs typeface="Arial" pitchFamily="34" charset="0"/>
              </a:rPr>
              <a:t>Sense of empowerment</a:t>
            </a:r>
          </a:p>
          <a:p>
            <a:pPr lvl="1" eaLnBrk="1" hangingPunct="1"/>
            <a:r>
              <a:rPr altLang="en-US" dirty="0">
                <a:latin typeface="Arial" pitchFamily="34" charset="0"/>
                <a:cs typeface="Arial" pitchFamily="34" charset="0"/>
              </a:rPr>
              <a:t>Vindication</a:t>
            </a:r>
          </a:p>
          <a:p>
            <a:pPr lvl="1" eaLnBrk="1" hangingPunct="1"/>
            <a:r>
              <a:rPr altLang="en-US" dirty="0">
                <a:latin typeface="Arial" pitchFamily="34" charset="0"/>
                <a:cs typeface="Arial" pitchFamily="34" charset="0"/>
              </a:rPr>
              <a:t>Forgiveness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noRot="1" noChangeArrowheads="1"/>
          </p:cNvSpPr>
          <p:nvPr>
            <p:ph type="title"/>
          </p:nvPr>
        </p:nvSpPr>
        <p:spPr>
          <a:xfrm>
            <a:off x="228600" y="26988"/>
            <a:ext cx="8763000" cy="1039812"/>
          </a:xfrm>
        </p:spPr>
        <p:txBody>
          <a:bodyPr/>
          <a:lstStyle/>
          <a:p>
            <a:pPr eaLnBrk="1" hangingPunct="1"/>
            <a:r>
              <a:rPr lang="en-US" sz="3200" dirty="0">
                <a:latin typeface="Arial" pitchFamily="34" charset="0"/>
                <a:ea typeface="MS PGothic" pitchFamily="34" charset="-128"/>
                <a:cs typeface="Arial" pitchFamily="34" charset="0"/>
              </a:rPr>
              <a:t>Pros and Cons from the Victim</a:t>
            </a:r>
            <a:r>
              <a:rPr lang="en-US" altLang="en-US" sz="3200" dirty="0">
                <a:latin typeface="Arial" pitchFamily="34" charset="0"/>
                <a:ea typeface="MS PGothic" pitchFamily="34" charset="-128"/>
                <a:cs typeface="Arial" pitchFamily="34" charset="0"/>
              </a:rPr>
              <a:t>’</a:t>
            </a:r>
            <a:r>
              <a:rPr lang="en-US" sz="3200" dirty="0">
                <a:latin typeface="Arial" pitchFamily="34" charset="0"/>
                <a:ea typeface="MS PGothic" pitchFamily="34" charset="-128"/>
                <a:cs typeface="Arial" pitchFamily="34" charset="0"/>
              </a:rPr>
              <a:t>s Point of View </a:t>
            </a:r>
            <a:r>
              <a:rPr lang="en-US" sz="2200" dirty="0">
                <a:latin typeface="Arial" pitchFamily="34" charset="0"/>
                <a:ea typeface="MS PGothic" pitchFamily="34" charset="-128"/>
                <a:cs typeface="Arial" pitchFamily="34" charset="0"/>
              </a:rPr>
              <a:t>(2 of 2)</a:t>
            </a:r>
          </a:p>
        </p:txBody>
      </p:sp>
      <p:sp>
        <p:nvSpPr>
          <p:cNvPr id="33795" name="Content Placeholder 1"/>
          <p:cNvSpPr>
            <a:spLocks noGrp="1" noRot="1" noChangeArrowheads="1"/>
          </p:cNvSpPr>
          <p:nvPr>
            <p:ph idx="1"/>
          </p:nvPr>
        </p:nvSpPr>
        <p:spPr/>
        <p:txBody>
          <a:bodyPr/>
          <a:lstStyle/>
          <a:p>
            <a:pPr eaLnBrk="1" hangingPunct="1">
              <a:buSzTx/>
            </a:pPr>
            <a:r>
              <a:rPr altLang="en-US" dirty="0">
                <a:latin typeface="Arial" pitchFamily="34" charset="0"/>
                <a:cs typeface="Arial" pitchFamily="34" charset="0"/>
              </a:rPr>
              <a:t>Cons</a:t>
            </a:r>
          </a:p>
          <a:p>
            <a:pPr lvl="1" eaLnBrk="1" hangingPunct="1"/>
            <a:r>
              <a:rPr altLang="en-US" dirty="0">
                <a:latin typeface="Arial" pitchFamily="34" charset="0"/>
                <a:cs typeface="Arial" pitchFamily="34" charset="0"/>
              </a:rPr>
              <a:t>Emphasizes healing, not the presumption of innocence</a:t>
            </a:r>
          </a:p>
          <a:p>
            <a:pPr lvl="2" eaLnBrk="1" hangingPunct="1"/>
            <a:r>
              <a:rPr altLang="en-US" dirty="0">
                <a:latin typeface="Arial" pitchFamily="34" charset="0"/>
                <a:cs typeface="Arial" pitchFamily="34" charset="0"/>
              </a:rPr>
              <a:t>Wealthy offenders may buy way out of trouble</a:t>
            </a:r>
          </a:p>
          <a:p>
            <a:pPr lvl="2" eaLnBrk="1" hangingPunct="1"/>
            <a:r>
              <a:rPr altLang="en-US" dirty="0">
                <a:latin typeface="Arial" pitchFamily="34" charset="0"/>
                <a:cs typeface="Arial" pitchFamily="34" charset="0"/>
              </a:rPr>
              <a:t>May be used for </a:t>
            </a:r>
            <a:r>
              <a:rPr altLang="en-US" b="1" dirty="0">
                <a:latin typeface="Arial" pitchFamily="34" charset="0"/>
                <a:cs typeface="Arial" pitchFamily="34" charset="0"/>
              </a:rPr>
              <a:t>widening the net</a:t>
            </a:r>
          </a:p>
          <a:p>
            <a:pPr lvl="1" eaLnBrk="1" hangingPunct="1"/>
            <a:r>
              <a:rPr altLang="en-US" dirty="0">
                <a:latin typeface="Arial" pitchFamily="34" charset="0"/>
                <a:cs typeface="Arial" pitchFamily="34" charset="0"/>
              </a:rPr>
              <a:t>Suspects must be apprehended but not convicted</a:t>
            </a:r>
          </a:p>
          <a:p>
            <a:pPr lvl="2" eaLnBrk="1" hangingPunct="1"/>
            <a:r>
              <a:rPr altLang="en-US" dirty="0">
                <a:latin typeface="Arial" pitchFamily="34" charset="0"/>
                <a:cs typeface="Arial" pitchFamily="34" charset="0"/>
              </a:rPr>
              <a:t>Excludes most property crimes</a:t>
            </a:r>
          </a:p>
          <a:p>
            <a:pPr lvl="1" eaLnBrk="1" hangingPunct="1"/>
            <a:r>
              <a:rPr altLang="en-US" dirty="0">
                <a:latin typeface="Arial" pitchFamily="34" charset="0"/>
                <a:cs typeface="Arial" pitchFamily="34" charset="0"/>
              </a:rPr>
              <a:t>Harm from violent crime may be beyond what offenders can pay</a:t>
            </a:r>
          </a:p>
          <a:p>
            <a:pPr lvl="1" eaLnBrk="1" hangingPunct="1"/>
            <a:r>
              <a:rPr altLang="en-US" dirty="0">
                <a:latin typeface="Arial" pitchFamily="34" charset="0"/>
                <a:cs typeface="Arial" pitchFamily="34" charset="0"/>
              </a:rPr>
              <a:t>Truly innocent victims must assume shared responsibility for the offensive action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noRot="1"/>
          </p:cNvSpPr>
          <p:nvPr>
            <p:ph type="title"/>
          </p:nvPr>
        </p:nvSpPr>
        <p:spPr>
          <a:xfrm>
            <a:off x="228600" y="26988"/>
            <a:ext cx="8763000" cy="1039812"/>
          </a:xfrm>
        </p:spPr>
        <p:txBody>
          <a:bodyPr/>
          <a:lstStyle/>
          <a:p>
            <a:pPr eaLnBrk="1" hangingPunct="1"/>
            <a:r>
              <a:rPr lang="en-US" sz="3200" dirty="0">
                <a:latin typeface="Arial" pitchFamily="34" charset="0"/>
                <a:ea typeface="MS PGothic" pitchFamily="34" charset="-128"/>
                <a:cs typeface="Arial" pitchFamily="34" charset="0"/>
              </a:rPr>
              <a:t>The Future of Restorative Justice</a:t>
            </a:r>
          </a:p>
        </p:txBody>
      </p:sp>
      <p:sp>
        <p:nvSpPr>
          <p:cNvPr id="34819" name="Content Placeholder 1"/>
          <p:cNvSpPr>
            <a:spLocks noGrp="1" noRot="1" noChangeArrowheads="1"/>
          </p:cNvSpPr>
          <p:nvPr>
            <p:ph idx="1"/>
          </p:nvPr>
        </p:nvSpPr>
        <p:spPr/>
        <p:txBody>
          <a:bodyPr/>
          <a:lstStyle/>
          <a:p>
            <a:pPr eaLnBrk="1" hangingPunct="1">
              <a:buSzTx/>
            </a:pPr>
            <a:r>
              <a:rPr dirty="0">
                <a:latin typeface="Arial" pitchFamily="34" charset="0"/>
                <a:cs typeface="Arial" pitchFamily="34" charset="0"/>
              </a:rPr>
              <a:t>Movement toward informality will cause reconciliation programs to grow</a:t>
            </a:r>
          </a:p>
          <a:p>
            <a:pPr lvl="1" eaLnBrk="1" hangingPunct="1"/>
            <a:r>
              <a:rPr dirty="0">
                <a:latin typeface="Arial" pitchFamily="34" charset="0"/>
                <a:cs typeface="Arial" pitchFamily="34" charset="0"/>
              </a:rPr>
              <a:t>Centralized government coercion has failed to provide social change</a:t>
            </a:r>
          </a:p>
          <a:p>
            <a:pPr lvl="1" eaLnBrk="1" hangingPunct="1"/>
            <a:r>
              <a:rPr dirty="0" err="1">
                <a:latin typeface="Arial" pitchFamily="34" charset="0"/>
                <a:cs typeface="Arial" pitchFamily="34" charset="0"/>
              </a:rPr>
              <a:t>Nonstranger</a:t>
            </a:r>
            <a:r>
              <a:rPr dirty="0">
                <a:latin typeface="Arial" pitchFamily="34" charset="0"/>
                <a:cs typeface="Arial" pitchFamily="34" charset="0"/>
              </a:rPr>
              <a:t> conflicts should not be adjudicated</a:t>
            </a:r>
          </a:p>
          <a:p>
            <a:pPr lvl="1" eaLnBrk="1" hangingPunct="1"/>
            <a:r>
              <a:rPr dirty="0">
                <a:latin typeface="Arial" pitchFamily="34" charset="0"/>
                <a:cs typeface="Arial" pitchFamily="34" charset="0"/>
              </a:rPr>
              <a:t>A backlogged system mostly serves the state</a:t>
            </a:r>
            <a:r>
              <a:rPr altLang="en-US" dirty="0">
                <a:latin typeface="Arial" pitchFamily="34" charset="0"/>
                <a:cs typeface="Arial" pitchFamily="34" charset="0"/>
              </a:rPr>
              <a:t>’</a:t>
            </a:r>
            <a:r>
              <a:rPr dirty="0">
                <a:latin typeface="Arial" pitchFamily="34" charset="0"/>
                <a:cs typeface="Arial" pitchFamily="34" charset="0"/>
              </a:rPr>
              <a:t>s interests</a:t>
            </a:r>
          </a:p>
          <a:p>
            <a:pPr eaLnBrk="1" hangingPunct="1">
              <a:buSzTx/>
            </a:pPr>
            <a:r>
              <a:rPr dirty="0">
                <a:latin typeface="Arial" pitchFamily="34" charset="0"/>
                <a:cs typeface="Arial" pitchFamily="34" charset="0"/>
              </a:rPr>
              <a:t>Potential problems include</a:t>
            </a:r>
          </a:p>
          <a:p>
            <a:pPr lvl="1" eaLnBrk="1" hangingPunct="1"/>
            <a:r>
              <a:rPr dirty="0">
                <a:latin typeface="Arial" pitchFamily="34" charset="0"/>
                <a:cs typeface="Arial" pitchFamily="34" charset="0"/>
              </a:rPr>
              <a:t>Large caseloads limiting face-to-face mediation</a:t>
            </a:r>
          </a:p>
          <a:p>
            <a:pPr lvl="1" eaLnBrk="1" hangingPunct="1"/>
            <a:r>
              <a:rPr dirty="0">
                <a:latin typeface="Arial" pitchFamily="34" charset="0"/>
                <a:cs typeface="Arial" pitchFamily="34" charset="0"/>
              </a:rPr>
              <a:t>Some harms cannot be repaired via restitution</a:t>
            </a:r>
          </a:p>
          <a:p>
            <a:pPr lvl="1" eaLnBrk="1" hangingPunct="1"/>
            <a:r>
              <a:rPr dirty="0">
                <a:latin typeface="Arial" pitchFamily="34" charset="0"/>
                <a:cs typeface="Arial" pitchFamily="34" charset="0"/>
              </a:rPr>
              <a:t>Losing the victim-centered focus</a:t>
            </a:r>
          </a:p>
        </p:txBody>
      </p:sp>
    </p:spTree>
  </p:cSld>
  <p:clrMapOvr>
    <a:masterClrMapping/>
  </p:clrMapOvr>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753</TotalTime>
  <Words>1196</Words>
  <Application>Microsoft Office PowerPoint</Application>
  <PresentationFormat>On-screen Show (4:3)</PresentationFormat>
  <Paragraphs>194</Paragraphs>
  <Slides>25</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Courier New</vt:lpstr>
      <vt:lpstr>Wingdings</vt:lpstr>
      <vt:lpstr>Sample</vt:lpstr>
      <vt:lpstr>Crime Victims An Introduction to Victimology</vt:lpstr>
      <vt:lpstr>Learning Objectives</vt:lpstr>
      <vt:lpstr>Toward countering criminal violence with forceful responses: would victims be better off if they were armed?</vt:lpstr>
      <vt:lpstr>The Legitimate Use of Force in Self-Defense</vt:lpstr>
      <vt:lpstr>Justifiable Homicides Carried Out by Victims and Law Enforcement Officers</vt:lpstr>
      <vt:lpstr>Figure 13.1 Trends in Justifiable Homicides, United States, 1988–2016</vt:lpstr>
      <vt:lpstr>Acquiring Firearms for Self-Defense</vt:lpstr>
      <vt:lpstr>Discussion Question 1</vt:lpstr>
      <vt:lpstr>Gun Laws Directly Affecting Victims</vt:lpstr>
      <vt:lpstr>Discussion Question 2</vt:lpstr>
      <vt:lpstr>Gun Ownership in the United States</vt:lpstr>
      <vt:lpstr>Arguments Advanced by Proponents of Arming for Self-Protection</vt:lpstr>
      <vt:lpstr>Counterarguments Advanced by Critics Opposed to Arming for Self-Protection (1 of 2)</vt:lpstr>
      <vt:lpstr>Counterarguments Advanced by Critics Opposed to Arming for Self-Protection (2 of 2)</vt:lpstr>
      <vt:lpstr>Discussion Question 3</vt:lpstr>
      <vt:lpstr>The Potential Contributions of Victimological Investigations</vt:lpstr>
      <vt:lpstr>Toward restorative njustice</vt:lpstr>
      <vt:lpstr>A Brief History of Restorative Justice (1 of 2)</vt:lpstr>
      <vt:lpstr>A Brief History of Restorative Justice (2 of 2)</vt:lpstr>
      <vt:lpstr>The Peacemaking Process: How Reconciliation Programs Work (1 of 2)</vt:lpstr>
      <vt:lpstr>The Peacemaking Process: How Reconciliation Programs Work (2 of 2)</vt:lpstr>
      <vt:lpstr>Evaluating Efforts at Reconciliation</vt:lpstr>
      <vt:lpstr>Pros and Cons from the Victim’s Point of View (1 of 2)</vt:lpstr>
      <vt:lpstr>Pros and Cons from the Victim’s Point of View (2 of 2)</vt:lpstr>
      <vt:lpstr>The Future of Restorative Justice</vt:lpstr>
    </vt:vector>
  </TitlesOfParts>
  <Company>Salt Lake Community College\Weber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13  Victims in the Twenty-First Century: Alternative Directions</dc:title>
  <dc:creator>Karmen</dc:creator>
  <cp:lastModifiedBy>Becky Price</cp:lastModifiedBy>
  <cp:revision>117</cp:revision>
  <dcterms:created xsi:type="dcterms:W3CDTF">2005-03-14T16:50:16Z</dcterms:created>
  <dcterms:modified xsi:type="dcterms:W3CDTF">2020-08-21T12:40:24Z</dcterms:modified>
</cp:coreProperties>
</file>