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4" r:id="rId4"/>
    <p:sldId id="258" r:id="rId5"/>
    <p:sldId id="277" r:id="rId6"/>
    <p:sldId id="275" r:id="rId7"/>
    <p:sldId id="266" r:id="rId8"/>
    <p:sldId id="278" r:id="rId9"/>
    <p:sldId id="268" r:id="rId10"/>
    <p:sldId id="269" r:id="rId11"/>
    <p:sldId id="276" r:id="rId12"/>
    <p:sldId id="259" r:id="rId13"/>
    <p:sldId id="270" r:id="rId14"/>
    <p:sldId id="260" r:id="rId15"/>
    <p:sldId id="279" r:id="rId16"/>
    <p:sldId id="271" r:id="rId17"/>
    <p:sldId id="273" r:id="rId18"/>
    <p:sldId id="272" r:id="rId19"/>
    <p:sldId id="262" r:id="rId20"/>
    <p:sldId id="263" r:id="rId21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Osak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79"/>
    <p:restoredTop sz="94745"/>
  </p:normalViewPr>
  <p:slideViewPr>
    <p:cSldViewPr>
      <p:cViewPr varScale="1">
        <p:scale>
          <a:sx n="44" d="100"/>
          <a:sy n="44" d="100"/>
        </p:scale>
        <p:origin x="678" y="60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353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4913"/>
            <a:ext cx="30353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398AD1DF-2892-4CEF-B013-BA56B67E66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77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FDEA676-3A26-4D3F-9DBD-ECF529D34B8D}" type="datetimeFigureOut">
              <a:rPr lang="en-US" altLang="en-US"/>
              <a:pPr>
                <a:defRPr/>
              </a:pPr>
              <a:t>11/15/2017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96913"/>
            <a:ext cx="4645025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3250"/>
            <a:ext cx="5603875" cy="4179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325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3325"/>
            <a:ext cx="30353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3A87DA-4A26-48C0-BBDB-B7263382EC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148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Osaka" charset="0"/>
        <a:cs typeface="Osak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253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B1956495-E8A6-443B-B0EC-02EE34B5AB2F}" type="slidenum">
              <a:rPr lang="en-US" altLang="en-US" sz="1200"/>
              <a:pPr algn="r"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5043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355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15A252BE-C3C4-4B4C-8635-D498BD40D219}" type="slidenum">
              <a:rPr lang="en-US" altLang="en-US" sz="1200"/>
              <a:pPr algn="r" eaLnBrk="1" hangingPunct="1"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37366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37BA8824-3530-446A-9971-1A2E2F6306C4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93451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560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DDEC3D46-F5DF-4D1B-906A-E21C94A27973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53640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96278261-2233-44E7-9B7E-BBDF78B645A7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204240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ED65320C-9514-4243-A074-6986F40ED0F5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01446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0EA51F07-B65B-4070-98CB-CF62BBB24EB4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14844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C7536643-F5F4-44CE-889E-47AA4ED8D979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33506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072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9701E755-5B78-4D31-A2FD-5775091F27A6}" type="slidenum">
              <a:rPr lang="en-US" altLang="en-US" sz="1200"/>
              <a:pPr algn="r"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3878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89182271-6373-41E2-8171-DBE8FDAFEFD5}" type="slidenum">
              <a:rPr lang="en-US" altLang="en-US" sz="1200"/>
              <a:pPr algn="r"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927132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4DDDBB72-1757-43A2-A439-976B3E6B2271}" type="slidenum">
              <a:rPr lang="en-US" altLang="en-US" sz="1200"/>
              <a:pPr algn="r"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87277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45554E40-049C-4BF9-AAF0-9FC14DE68584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29078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45554E40-049C-4BF9-AAF0-9FC14DE68584}" type="slidenum">
              <a:rPr lang="en-US" altLang="en-US" sz="1200"/>
              <a:pPr algn="r" eaLnBrk="1" hangingPunct="1"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88980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4820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0EBB0FBB-48A2-4D9C-97C5-BC81A7FB64B9}" type="slidenum">
              <a:rPr lang="en-US" altLang="en-US" sz="1200"/>
              <a:pPr algn="r" eaLnBrk="1" hangingPunct="1"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67910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C6D44E33-B66A-41B5-B517-77278DE81206}" type="slidenum">
              <a:rPr lang="en-US" altLang="en-US" sz="1200"/>
              <a:pPr algn="r" eaLnBrk="1" hangingPunct="1"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046542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6868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97B84B69-0251-4548-BA21-E902C693F1B9}" type="slidenum">
              <a:rPr lang="en-US" altLang="en-US" sz="1200"/>
              <a:pPr algn="r" eaLnBrk="1" hangingPunct="1"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21867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7892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AFD3D91A-A99A-4708-A866-042A1C6A83F6}" type="slidenum">
              <a:rPr lang="en-US" altLang="en-US" sz="1200"/>
              <a:pPr algn="r" eaLnBrk="1" hangingPunct="1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73844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Calibri" panose="020F0502020204030204" pitchFamily="34" charset="0"/>
              <a:ea typeface="Osaka" charset="-128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Osaka" charset="-128"/>
              </a:defRPr>
            </a:lvl9pPr>
          </a:lstStyle>
          <a:p>
            <a:pPr algn="r" eaLnBrk="1" hangingPunct="1"/>
            <a:fld id="{67256FAB-DC07-4E1E-A0AA-25C1CF655972}" type="slidenum">
              <a:rPr lang="en-US" altLang="en-US" sz="1200"/>
              <a:pPr algn="r" eaLnBrk="1" hangingPunct="1"/>
              <a:t>20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11682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8DD68A-694A-4815-B66B-889522E75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81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777EE-864E-4E35-931E-2463E41E35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23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040B55-B9AB-4DF1-9E79-F07F0347E1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980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5D6FD-F9B7-4D5D-8CC7-4FC00034E6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734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FF9BFB-848C-4351-B586-B30CF3EB11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454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65548D-2796-4B55-AAA7-C6C6C597CA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72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AD9BB7-A731-4913-A9F0-DD18401F05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9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D6FC77-AD7C-4DDD-857A-FC769DDE48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6777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BDC40-2435-4D29-84E5-F8BF590CF5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31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62A09E-C147-409F-B4BB-6AFAB5983F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15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14400"/>
            <a:ext cx="1943100" cy="518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56769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AC8093-5DD6-4568-B5AE-C7143ADE09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05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5E6E71-D7AD-45E8-AC42-BFF521697D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  <a:ea typeface="Osaka" charset="0"/>
          <a:cs typeface="Osaka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Osaka" charset="0"/>
          <a:cs typeface="Osak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219200"/>
            <a:ext cx="4267200" cy="4495800"/>
          </a:xfrm>
        </p:spPr>
        <p:txBody>
          <a:bodyPr/>
          <a:lstStyle/>
          <a:p>
            <a:pPr eaLnBrk="1" hangingPunct="1"/>
            <a:r>
              <a:rPr lang="en-US" altLang="en-US" b="1" u="sng" dirty="0">
                <a:solidFill>
                  <a:schemeClr val="bg1"/>
                </a:solidFill>
              </a:rPr>
              <a:t>Chapter 18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Food Safety 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and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Food Safety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7543800" cy="3200400"/>
          </a:xfrm>
        </p:spPr>
        <p:txBody>
          <a:bodyPr/>
          <a:lstStyle/>
          <a:p>
            <a:pPr eaLnBrk="1" hangingPunct="1"/>
            <a:r>
              <a:rPr lang="en-US" altLang="en-US" dirty="0"/>
              <a:t>Harmful substances in foods</a:t>
            </a:r>
          </a:p>
          <a:p>
            <a:pPr lvl="1" eaLnBrk="1" hangingPunct="1"/>
            <a:r>
              <a:rPr lang="en-US" altLang="en-US" dirty="0"/>
              <a:t>Pathogens</a:t>
            </a:r>
          </a:p>
          <a:p>
            <a:pPr lvl="2" eaLnBrk="1" hangingPunct="1"/>
            <a:r>
              <a:rPr lang="en-US" altLang="en-US" dirty="0"/>
              <a:t>Bacteria, viruses, parasites</a:t>
            </a:r>
          </a:p>
          <a:p>
            <a:pPr lvl="1" eaLnBrk="1" hangingPunct="1"/>
            <a:r>
              <a:rPr lang="en-US" altLang="en-US" dirty="0"/>
              <a:t>Foodborne illness</a:t>
            </a:r>
          </a:p>
          <a:p>
            <a:pPr lvl="2" eaLnBrk="1" hangingPunct="1"/>
            <a:r>
              <a:rPr lang="en-US" altLang="en-US" dirty="0"/>
              <a:t>Infection from pathogen</a:t>
            </a:r>
          </a:p>
          <a:p>
            <a:pPr lvl="2" eaLnBrk="1" hangingPunct="1"/>
            <a:r>
              <a:rPr lang="en-US" altLang="en-US" dirty="0"/>
              <a:t>Toxin produced by microorganism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Food Safety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447800"/>
            <a:ext cx="7772400" cy="4648200"/>
          </a:xfrm>
        </p:spPr>
        <p:txBody>
          <a:bodyPr/>
          <a:lstStyle/>
          <a:p>
            <a:pPr eaLnBrk="1" hangingPunct="1"/>
            <a:r>
              <a:rPr lang="en-US" altLang="en-US" dirty="0"/>
              <a:t>Harmful substances in foods</a:t>
            </a:r>
          </a:p>
          <a:p>
            <a:pPr lvl="1" eaLnBrk="1" hangingPunct="1"/>
            <a:r>
              <a:rPr lang="en-US" altLang="en-US" dirty="0"/>
              <a:t>Pathogens</a:t>
            </a:r>
          </a:p>
          <a:p>
            <a:pPr lvl="2" eaLnBrk="1" hangingPunct="1"/>
            <a:r>
              <a:rPr lang="en-US" altLang="en-US" i="1" dirty="0"/>
              <a:t>Staphylococcus aureus</a:t>
            </a:r>
          </a:p>
          <a:p>
            <a:pPr lvl="2" eaLnBrk="1" hangingPunct="1"/>
            <a:r>
              <a:rPr lang="en-US" altLang="en-US" i="1" dirty="0"/>
              <a:t>Clostridium botulinum</a:t>
            </a:r>
          </a:p>
          <a:p>
            <a:pPr lvl="2" eaLnBrk="1" hangingPunct="1"/>
            <a:r>
              <a:rPr lang="en-US" altLang="en-US" i="1" dirty="0"/>
              <a:t>Salmonella</a:t>
            </a:r>
          </a:p>
          <a:p>
            <a:pPr lvl="2" eaLnBrk="1" hangingPunct="1"/>
            <a:r>
              <a:rPr lang="en-US" altLang="en-US" i="1" dirty="0"/>
              <a:t>Escherichia coli</a:t>
            </a:r>
            <a:endParaRPr lang="en-US" altLang="en-US" dirty="0"/>
          </a:p>
          <a:p>
            <a:pPr lvl="1" eaLnBrk="1" hangingPunct="1"/>
            <a:r>
              <a:rPr lang="en-US" altLang="en-US" dirty="0"/>
              <a:t>Prions and mad cow disease</a:t>
            </a:r>
            <a:endParaRPr lang="en-US" altLang="en-US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696200" cy="4495800"/>
          </a:xfrm>
        </p:spPr>
        <p:txBody>
          <a:bodyPr/>
          <a:lstStyle/>
          <a:p>
            <a:pPr eaLnBrk="1" hangingPunct="1"/>
            <a:r>
              <a:rPr lang="en-US" altLang="en-US" dirty="0"/>
              <a:t>Harmful substances in foods</a:t>
            </a:r>
          </a:p>
          <a:p>
            <a:pPr lvl="1" eaLnBrk="1" hangingPunct="1"/>
            <a:r>
              <a:rPr lang="en-US" altLang="en-US" dirty="0"/>
              <a:t>Chemical contamination</a:t>
            </a:r>
          </a:p>
          <a:p>
            <a:pPr lvl="2" eaLnBrk="1" hangingPunct="1"/>
            <a:r>
              <a:rPr lang="en-US" altLang="en-US" dirty="0"/>
              <a:t>Pesticides</a:t>
            </a:r>
          </a:p>
          <a:p>
            <a:pPr lvl="3" eaLnBrk="1" hangingPunct="1"/>
            <a:r>
              <a:rPr lang="en-US" altLang="en-US" dirty="0"/>
              <a:t>Important role in food production </a:t>
            </a:r>
          </a:p>
          <a:p>
            <a:pPr lvl="3" eaLnBrk="1" hangingPunct="1"/>
            <a:r>
              <a:rPr lang="en-US" altLang="en-US" dirty="0"/>
              <a:t>Concerns: Pollution of soil and water</a:t>
            </a:r>
          </a:p>
          <a:p>
            <a:pPr lvl="3" eaLnBrk="1" hangingPunct="1"/>
            <a:r>
              <a:rPr lang="en-US" altLang="en-US" dirty="0"/>
              <a:t>Threatens wildlife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Food Safety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81284100228_CH18_FIGF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413651"/>
            <a:ext cx="6400800" cy="55064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5921832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18.2 </a:t>
            </a:r>
            <a:r>
              <a:rPr lang="en-US" dirty="0">
                <a:latin typeface="Calibri" pitchFamily="34" charset="0"/>
              </a:rPr>
              <a:t>Pesticide pathways to dinner. </a:t>
            </a:r>
          </a:p>
        </p:txBody>
      </p:sp>
      <p:sp>
        <p:nvSpPr>
          <p:cNvPr id="6" name="Rectangle 5"/>
          <p:cNvSpPr/>
          <p:nvPr/>
        </p:nvSpPr>
        <p:spPr>
          <a:xfrm rot="16200000">
            <a:off x="7512390" y="5465880"/>
            <a:ext cx="7681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>
                <a:latin typeface="Calibri" pitchFamily="34" charset="0"/>
              </a:rPr>
              <a:t>© </a:t>
            </a:r>
            <a:r>
              <a:rPr lang="en-US" sz="900" dirty="0" err="1">
                <a:latin typeface="Calibri" pitchFamily="34" charset="0"/>
              </a:rPr>
              <a:t>Photodisc</a:t>
            </a:r>
            <a:endParaRPr lang="en-US" sz="9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609600" y="1143000"/>
            <a:ext cx="8077200" cy="5486400"/>
          </a:xfrm>
        </p:spPr>
        <p:txBody>
          <a:bodyPr/>
          <a:lstStyle/>
          <a:p>
            <a:pPr marL="285750" eaLnBrk="1" hangingPunct="1"/>
            <a:r>
              <a:rPr lang="en-US" altLang="en-US" dirty="0"/>
              <a:t>Organic alternatives</a:t>
            </a:r>
          </a:p>
          <a:p>
            <a:pPr marL="571500" lvl="1" eaLnBrk="1" hangingPunct="1"/>
            <a:r>
              <a:rPr lang="ja-JP" altLang="en-US" dirty="0"/>
              <a:t>“</a:t>
            </a:r>
            <a:r>
              <a:rPr lang="en-US" altLang="ja-JP" dirty="0"/>
              <a:t>USDA Organic” seal</a:t>
            </a:r>
          </a:p>
          <a:p>
            <a:pPr marL="571500" lvl="1" eaLnBrk="1" hangingPunct="1"/>
            <a:r>
              <a:rPr lang="en-US" altLang="en-US" dirty="0"/>
              <a:t>Concerns regarding natural fertilizer</a:t>
            </a:r>
          </a:p>
          <a:p>
            <a:pPr marL="571500" lvl="1" eaLnBrk="1" hangingPunct="1"/>
            <a:r>
              <a:rPr lang="en-US" altLang="en-US" dirty="0"/>
              <a:t>Can use approved pesticides</a:t>
            </a:r>
          </a:p>
          <a:p>
            <a:pPr marL="285750" eaLnBrk="1" hangingPunct="1"/>
            <a:r>
              <a:rPr lang="en-US" altLang="en-US" dirty="0"/>
              <a:t>Animal drugs</a:t>
            </a:r>
          </a:p>
          <a:p>
            <a:pPr marL="571500" lvl="1" eaLnBrk="1" hangingPunct="1"/>
            <a:r>
              <a:rPr lang="en-US" altLang="en-US" dirty="0"/>
              <a:t>Antibiotics</a:t>
            </a:r>
          </a:p>
          <a:p>
            <a:pPr marL="571500" lvl="1" eaLnBrk="1" hangingPunct="1"/>
            <a:r>
              <a:rPr lang="en-US" altLang="en-US" dirty="0"/>
              <a:t>Drug residues</a:t>
            </a:r>
          </a:p>
          <a:p>
            <a:pPr marL="285750" eaLnBrk="1" hangingPunct="1"/>
            <a:r>
              <a:rPr lang="en-US" altLang="en-US" dirty="0"/>
              <a:t>Pollutants</a:t>
            </a:r>
          </a:p>
          <a:p>
            <a:pPr marL="571500" lvl="1" eaLnBrk="1" hangingPunct="1">
              <a:spcBef>
                <a:spcPts val="75"/>
              </a:spcBef>
            </a:pPr>
            <a:r>
              <a:rPr lang="en-US" altLang="en-US" dirty="0"/>
              <a:t>Can contaminate food production areas</a:t>
            </a:r>
          </a:p>
          <a:p>
            <a:pPr marL="571500" lvl="1" eaLnBrk="1" hangingPunct="1">
              <a:buFontTx/>
              <a:buNone/>
            </a:pPr>
            <a:endParaRPr lang="en-US" alt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Food Safety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Food Safety: Harmful Substances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600200"/>
            <a:ext cx="7162800" cy="4876800"/>
          </a:xfrm>
        </p:spPr>
        <p:txBody>
          <a:bodyPr/>
          <a:lstStyle/>
          <a:p>
            <a:pPr eaLnBrk="1" hangingPunct="1"/>
            <a:r>
              <a:rPr lang="en-US" altLang="en-US"/>
              <a:t>Natural toxins</a:t>
            </a:r>
          </a:p>
          <a:p>
            <a:pPr lvl="1" eaLnBrk="1" hangingPunct="1"/>
            <a:r>
              <a:rPr lang="en-US" altLang="en-US"/>
              <a:t>Aflatoxins</a:t>
            </a:r>
          </a:p>
          <a:p>
            <a:pPr lvl="1" eaLnBrk="1" hangingPunct="1"/>
            <a:r>
              <a:rPr lang="en-US" altLang="en-US"/>
              <a:t>Ciguatera</a:t>
            </a:r>
          </a:p>
          <a:p>
            <a:pPr lvl="1" eaLnBrk="1" hangingPunct="1"/>
            <a:r>
              <a:rPr lang="en-US" altLang="en-US"/>
              <a:t>Methyl mercury</a:t>
            </a:r>
          </a:p>
          <a:p>
            <a:pPr lvl="1" eaLnBrk="1" hangingPunct="1"/>
            <a:r>
              <a:rPr lang="en-US" altLang="en-US"/>
              <a:t>Poisonous mushrooms</a:t>
            </a:r>
          </a:p>
          <a:p>
            <a:pPr lvl="1" eaLnBrk="1" hangingPunct="1"/>
            <a:r>
              <a:rPr lang="en-US" altLang="en-US"/>
              <a:t>Solanine</a:t>
            </a:r>
          </a:p>
          <a:p>
            <a:pPr eaLnBrk="1" hangingPunct="1"/>
            <a:r>
              <a:rPr lang="en-US" altLang="en-US"/>
              <a:t>Other food contaminants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781284100228_CH18_FIGF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8720" y="474974"/>
            <a:ext cx="6766560" cy="54508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9456" y="5900060"/>
            <a:ext cx="571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18.4 </a:t>
            </a:r>
            <a:r>
              <a:rPr lang="en-US" dirty="0">
                <a:latin typeface="Calibri" pitchFamily="34" charset="0"/>
              </a:rPr>
              <a:t>Toxins in the food chain.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781284100228_CH18_FIGF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9240" y="130743"/>
            <a:ext cx="3566160" cy="61938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8828" y="5471837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18.6 </a:t>
            </a:r>
            <a:r>
              <a:rPr lang="en-US" dirty="0">
                <a:latin typeface="Calibri" pitchFamily="34" charset="0"/>
              </a:rPr>
              <a:t>Government agencies that help protect our food supply.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/>
              <a:t>Keeping Food Safe: Food Industry</a:t>
            </a:r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95400"/>
            <a:ext cx="86868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Hazard Analysis Critical Control Point (HACCP)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Analyze hazards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Identify critical control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Establish preventive measures with critical limits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Establish procedures to monitor control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Establish corrective actions if critical limit isn’</a:t>
            </a:r>
            <a:r>
              <a:rPr lang="en-US" altLang="ja-JP" dirty="0"/>
              <a:t>t met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Establish effective record keeping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Establish procedures to verify that the system is working consistently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r>
              <a:rPr lang="en-US" altLang="en-US" dirty="0"/>
              <a:t>Keeping Food Safe: Consumer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altLang="en-US"/>
              <a:t>Keep hot foods hot </a:t>
            </a:r>
            <a:br>
              <a:rPr lang="en-US" altLang="en-US"/>
            </a:br>
            <a:r>
              <a:rPr lang="en-US" altLang="en-US"/>
              <a:t>and cold foods cold</a:t>
            </a:r>
          </a:p>
          <a:p>
            <a:endParaRPr lang="en-US" altLang="en-US"/>
          </a:p>
          <a:p>
            <a:pPr>
              <a:buFontTx/>
              <a:buNone/>
            </a:pPr>
            <a:endParaRPr lang="en-US" altLang="en-US">
              <a:solidFill>
                <a:schemeClr val="accent1"/>
              </a:solidFill>
            </a:endParaRPr>
          </a:p>
        </p:txBody>
      </p:sp>
      <p:pic>
        <p:nvPicPr>
          <p:cNvPr id="5" name="Picture 4" descr="9781284100228_CH18_FIGF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6400" y="1427956"/>
            <a:ext cx="3017520" cy="48531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2874" y="5812976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18.7 </a:t>
            </a:r>
            <a:r>
              <a:rPr lang="en-US" dirty="0">
                <a:latin typeface="Calibri" pitchFamily="34" charset="0"/>
              </a:rPr>
              <a:t>Temperature guide.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05000"/>
            <a:ext cx="5334000" cy="2971800"/>
          </a:xfrm>
        </p:spPr>
        <p:txBody>
          <a:bodyPr/>
          <a:lstStyle/>
          <a:p>
            <a:pPr eaLnBrk="1" hangingPunct="1"/>
            <a:r>
              <a:rPr lang="en-US" altLang="en-US"/>
              <a:t>Clean</a:t>
            </a:r>
          </a:p>
          <a:p>
            <a:pPr eaLnBrk="1" hangingPunct="1"/>
            <a:r>
              <a:rPr lang="en-US" altLang="en-US"/>
              <a:t>Separate</a:t>
            </a:r>
          </a:p>
          <a:p>
            <a:pPr eaLnBrk="1" hangingPunct="1"/>
            <a:r>
              <a:rPr lang="en-US" altLang="en-US"/>
              <a:t>Cook</a:t>
            </a:r>
          </a:p>
          <a:p>
            <a:pPr eaLnBrk="1" hangingPunct="1"/>
            <a:r>
              <a:rPr lang="en-US" altLang="en-US"/>
              <a:t>Chill (refrigerate promptly)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r>
              <a:rPr lang="en-US" altLang="en-US" kern="0"/>
              <a:t>Keeping Food Safe: Consumer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Risk for Foodborne Illness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676400"/>
            <a:ext cx="6781800" cy="4114800"/>
          </a:xfrm>
        </p:spPr>
        <p:txBody>
          <a:bodyPr/>
          <a:lstStyle/>
          <a:p>
            <a:pPr eaLnBrk="1" hangingPunct="1"/>
            <a:r>
              <a:rPr lang="en-US" altLang="en-US"/>
              <a:t>Immune disorders</a:t>
            </a:r>
          </a:p>
          <a:p>
            <a:pPr eaLnBrk="1" hangingPunct="1"/>
            <a:r>
              <a:rPr lang="en-US" altLang="en-US"/>
              <a:t>Cancer </a:t>
            </a:r>
          </a:p>
          <a:p>
            <a:pPr eaLnBrk="1" hangingPunct="1"/>
            <a:r>
              <a:rPr lang="en-US" altLang="en-US"/>
              <a:t>Diabetes</a:t>
            </a:r>
          </a:p>
          <a:p>
            <a:pPr eaLnBrk="1" hangingPunct="1"/>
            <a:r>
              <a:rPr lang="en-US" altLang="en-US"/>
              <a:t>Long-term steroid use</a:t>
            </a:r>
          </a:p>
          <a:p>
            <a:pPr eaLnBrk="1" hangingPunct="1"/>
            <a:r>
              <a:rPr lang="en-US" altLang="en-US"/>
              <a:t>Liver disease</a:t>
            </a:r>
          </a:p>
          <a:p>
            <a:pPr eaLnBrk="1" hangingPunct="1"/>
            <a:r>
              <a:rPr lang="en-US" altLang="en-US"/>
              <a:t>Hemochromatosis</a:t>
            </a:r>
          </a:p>
          <a:p>
            <a:pPr eaLnBrk="1" hangingPunct="1"/>
            <a:r>
              <a:rPr lang="en-US" altLang="en-US"/>
              <a:t>Stomach problems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Food Technology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7924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900" dirty="0"/>
              <a:t>Food preservation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900" dirty="0"/>
              <a:t>Preservatives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Added to foods to prevent spoilage and increase shelf life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Most common: Salt and sugar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Potassium sorbate and sodium propionate extend shelf life of baked goods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Antioxidants prevent changes in color and flavor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Food Technology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7924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900" dirty="0"/>
              <a:t>Food preservation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900" dirty="0"/>
              <a:t>Preparation for preservation</a:t>
            </a:r>
            <a:endParaRPr lang="en-US" altLang="en-US" sz="2900" i="1" dirty="0"/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Salting, drying, fermenting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Canning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Freezing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Heating (e.g., pasteurization)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900" dirty="0"/>
              <a:t>Irradiation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Foods exposed to measured doses of radiation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900" dirty="0"/>
              <a:t>Controversial</a:t>
            </a:r>
          </a:p>
        </p:txBody>
      </p:sp>
    </p:spTree>
    <p:extLst>
      <p:ext uri="{BB962C8B-B14F-4D97-AF65-F5344CB8AC3E}">
        <p14:creationId xmlns:p14="http://schemas.microsoft.com/office/powerpoint/2010/main" val="1396073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781284100228_CH18_FIGF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" y="436260"/>
            <a:ext cx="8138160" cy="55291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3656" y="5976256"/>
            <a:ext cx="3111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Figure 18.9 </a:t>
            </a:r>
            <a:r>
              <a:rPr lang="en-US" dirty="0">
                <a:latin typeface="Calibri" pitchFamily="34" charset="0"/>
              </a:rPr>
              <a:t>Irradiation.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3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900" dirty="0"/>
              <a:t>Food preservation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900" dirty="0"/>
              <a:t>Preparation for preservation</a:t>
            </a:r>
            <a:endParaRPr lang="en-US" altLang="en-US" sz="2900" i="1" dirty="0"/>
          </a:p>
          <a:p>
            <a:pPr lvl="2" eaLnBrk="1" hangingPunct="1"/>
            <a:r>
              <a:rPr lang="en-US" altLang="en-US" dirty="0"/>
              <a:t>Bacteriophage</a:t>
            </a:r>
          </a:p>
          <a:p>
            <a:pPr lvl="3" eaLnBrk="1" hangingPunct="1"/>
            <a:r>
              <a:rPr lang="en-US" altLang="en-US" dirty="0"/>
              <a:t>“Bacteria eaters”</a:t>
            </a:r>
          </a:p>
          <a:p>
            <a:pPr lvl="3" eaLnBrk="1" hangingPunct="1"/>
            <a:r>
              <a:rPr lang="en-US" altLang="en-US" dirty="0"/>
              <a:t>Food additive used to protect people from bacterial infections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Food Technology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Plant genetics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Traditional breeding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Cross two plants and develop hybrids; takes time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Genetic engineering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Transform specific genes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en-US" dirty="0">
                <a:latin typeface="+mj-lt"/>
              </a:rPr>
              <a:t>Less time needed to get desired effects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  <a:ea typeface="Osaka" charset="0"/>
                <a:cs typeface="Osaka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  <a:ea typeface="Osaka" charset="0"/>
                <a:cs typeface="Osaka" charset="0"/>
              </a:defRPr>
            </a:lvl9pPr>
          </a:lstStyle>
          <a:p>
            <a:pPr eaLnBrk="1" hangingPunct="1"/>
            <a:r>
              <a:rPr lang="en-US" altLang="en-US" kern="0"/>
              <a:t>Genetically Engineered Foods</a:t>
            </a:r>
            <a:endParaRPr lang="en-US" altLang="en-US" kern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Genetically Engineered Foods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Benefits of genetic engineering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Enhanced plant growth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Reduced pesticide and fertilizer 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Enhanced nutrient composition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Enhanced crop yields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Risks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Potential for new allergens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Herbicide-resistant weeds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Loss of biodiversity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Genetically Engineered Foods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752600"/>
            <a:ext cx="8343900" cy="4572000"/>
          </a:xfrm>
        </p:spPr>
        <p:txBody>
          <a:bodyPr/>
          <a:lstStyle/>
          <a:p>
            <a:pPr eaLnBrk="1" hangingPunct="1"/>
            <a:r>
              <a:rPr lang="en-US" altLang="en-US" dirty="0"/>
              <a:t>Regulation</a:t>
            </a:r>
          </a:p>
          <a:p>
            <a:pPr lvl="1" eaLnBrk="1" hangingPunct="1"/>
            <a:r>
              <a:rPr lang="en-US" altLang="en-US" dirty="0"/>
              <a:t>FDA oversees genetically engineered foods.</a:t>
            </a:r>
          </a:p>
          <a:p>
            <a:pPr lvl="1" eaLnBrk="1" hangingPunct="1"/>
            <a:r>
              <a:rPr lang="en-US" altLang="en-US" dirty="0"/>
              <a:t>Label requirements </a:t>
            </a:r>
          </a:p>
          <a:p>
            <a:pPr lvl="2" eaLnBrk="1" hangingPunct="1"/>
            <a:r>
              <a:rPr lang="en-US" altLang="en-US" sz="2800" dirty="0"/>
              <a:t>FDA believes the way food is developed or produced irrelevant.</a:t>
            </a:r>
          </a:p>
          <a:p>
            <a:pPr lvl="2" eaLnBrk="1" hangingPunct="1"/>
            <a:r>
              <a:rPr lang="en-US" altLang="en-US" sz="2800" dirty="0"/>
              <a:t>Labeling of GE foods not required</a:t>
            </a:r>
          </a:p>
          <a:p>
            <a:pPr lvl="2" eaLnBrk="1" hangingPunct="1"/>
            <a:r>
              <a:rPr lang="en-US" altLang="en-US" sz="2800" dirty="0"/>
              <a:t>Exception: Must disclose any significant difference between bioengineered food and conventional counterpart.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Osaka" charset="0"/>
            <a:cs typeface="Osak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Osaka" charset="0"/>
            <a:cs typeface="Osaka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450</Words>
  <Application>Microsoft Office PowerPoint</Application>
  <PresentationFormat>On-screen Show (4:3)</PresentationFormat>
  <Paragraphs>136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ＭＳ Ｐゴシック</vt:lpstr>
      <vt:lpstr>Arial</vt:lpstr>
      <vt:lpstr>Calibri</vt:lpstr>
      <vt:lpstr>Osaka</vt:lpstr>
      <vt:lpstr>Times New Roman</vt:lpstr>
      <vt:lpstr>Default Design</vt:lpstr>
      <vt:lpstr>Chapter 18 Food Safety  and Technology</vt:lpstr>
      <vt:lpstr>Food Safety</vt:lpstr>
      <vt:lpstr>Food Safety</vt:lpstr>
      <vt:lpstr>PowerPoint Presentation</vt:lpstr>
      <vt:lpstr>PowerPoint Presentation</vt:lpstr>
      <vt:lpstr>PowerPoint Presentation</vt:lpstr>
      <vt:lpstr>Food Safety: Harmful Substances</vt:lpstr>
      <vt:lpstr>PowerPoint Presentation</vt:lpstr>
      <vt:lpstr>PowerPoint Presentation</vt:lpstr>
      <vt:lpstr>Keeping Food Safe: Food Industry</vt:lpstr>
      <vt:lpstr>Keeping Food Safe: Consumer</vt:lpstr>
      <vt:lpstr>PowerPoint Presentation</vt:lpstr>
      <vt:lpstr>Risk for Foodborne Illness</vt:lpstr>
      <vt:lpstr>Food Technology</vt:lpstr>
      <vt:lpstr>Food Technology</vt:lpstr>
      <vt:lpstr>PowerPoint Presentation</vt:lpstr>
      <vt:lpstr>PowerPoint Presentation</vt:lpstr>
      <vt:lpstr>PowerPoint Presentation</vt:lpstr>
      <vt:lpstr>Genetically Engineered Foods</vt:lpstr>
      <vt:lpstr>Genetically Engineered Foods</vt:lpstr>
    </vt:vector>
  </TitlesOfParts>
  <Company>CITT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14: Food Safety and Technology</dc:title>
  <dc:creator>R Elaine Turner</dc:creator>
  <cp:lastModifiedBy>Rusul Hamad</cp:lastModifiedBy>
  <cp:revision>56</cp:revision>
  <dcterms:created xsi:type="dcterms:W3CDTF">2002-07-05T03:55:24Z</dcterms:created>
  <dcterms:modified xsi:type="dcterms:W3CDTF">2017-11-16T02:44:16Z</dcterms:modified>
</cp:coreProperties>
</file>