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72" r:id="rId3"/>
    <p:sldId id="273" r:id="rId4"/>
    <p:sldId id="274" r:id="rId5"/>
    <p:sldId id="275" r:id="rId6"/>
    <p:sldId id="293" r:id="rId7"/>
    <p:sldId id="276" r:id="rId8"/>
    <p:sldId id="286" r:id="rId9"/>
    <p:sldId id="292" r:id="rId10"/>
    <p:sldId id="277" r:id="rId11"/>
    <p:sldId id="260" r:id="rId12"/>
    <p:sldId id="289" r:id="rId13"/>
    <p:sldId id="290" r:id="rId14"/>
    <p:sldId id="291" r:id="rId15"/>
    <p:sldId id="287" r:id="rId16"/>
    <p:sldId id="280" r:id="rId17"/>
    <p:sldId id="285" r:id="rId18"/>
    <p:sldId id="283" r:id="rId19"/>
    <p:sldId id="284" r:id="rId20"/>
  </p:sldIdLst>
  <p:sldSz cx="9144000" cy="6858000" type="screen4x3"/>
  <p:notesSz cx="7004050" cy="92900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Osaka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Osaka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Osaka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Osaka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Osaka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Osaka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Osaka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Osaka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Osaka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34"/>
    <p:restoredTop sz="94754"/>
  </p:normalViewPr>
  <p:slideViewPr>
    <p:cSldViewPr>
      <p:cViewPr varScale="1">
        <p:scale>
          <a:sx n="44" d="100"/>
          <a:sy n="44" d="100"/>
        </p:scale>
        <p:origin x="714" y="60"/>
      </p:cViewPr>
      <p:guideLst>
        <p:guide orient="horz" pos="86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53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8750" y="0"/>
            <a:ext cx="30353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4913"/>
            <a:ext cx="30353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8750" y="8824913"/>
            <a:ext cx="30353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fld id="{C4950927-0EE7-4075-9E87-4782BE0113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014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163" y="0"/>
            <a:ext cx="30353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EAC22D9-64C2-453E-8EFB-6D70964C250E}" type="datetimeFigureOut">
              <a:rPr lang="en-US" altLang="en-US"/>
              <a:pPr>
                <a:defRPr/>
              </a:pPr>
              <a:t>11/15/2017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96913"/>
            <a:ext cx="4645025" cy="3482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13250"/>
            <a:ext cx="5603875" cy="4179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325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163" y="8823325"/>
            <a:ext cx="30353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B57739E-EAEA-4FA0-90DA-AEA9571C19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82069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Osaka" charset="0"/>
        <a:cs typeface="Osaka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Osaka" charset="0"/>
        <a:cs typeface="Osaka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Osaka" charset="0"/>
        <a:cs typeface="Osaka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Osaka" charset="0"/>
        <a:cs typeface="Osaka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Osaka" charset="0"/>
        <a:cs typeface="Osaka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23556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CFB7E7D4-6834-432D-B657-445DEEF653DA}" type="slidenum">
              <a:rPr lang="en-US" altLang="en-US" sz="1200"/>
              <a:pPr algn="r" eaLnBrk="1" hangingPunct="1"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45471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24580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3E70BE8C-023A-422D-BCB2-3F406F824241}" type="slidenum">
              <a:rPr lang="en-US" altLang="en-US" sz="1200"/>
              <a:pPr algn="r" eaLnBrk="1" hangingPunct="1"/>
              <a:t>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965643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25604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3E5B7960-482B-4447-9BA1-5A83142DFCEB}" type="slidenum">
              <a:rPr lang="en-US" altLang="en-US" sz="1200"/>
              <a:pPr algn="r" eaLnBrk="1" hangingPunct="1"/>
              <a:t>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231717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26628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A542493D-C7CE-471E-B7F9-26642B0A414F}" type="slidenum">
              <a:rPr lang="en-US" altLang="en-US" sz="1200"/>
              <a:pPr algn="r" eaLnBrk="1" hangingPunct="1"/>
              <a:t>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048852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27652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F1B42731-818B-48CD-BE5D-8AF01837EEA2}" type="slidenum">
              <a:rPr lang="en-US" altLang="en-US" sz="1200"/>
              <a:pPr algn="r" eaLnBrk="1" hangingPunct="1"/>
              <a:t>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777479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28676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6069FFFD-604A-4C37-88E4-C6B57E2FDF1C}" type="slidenum">
              <a:rPr lang="en-US" altLang="en-US" sz="1200"/>
              <a:pPr algn="r" eaLnBrk="1" hangingPunct="1"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8114823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29700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0C57C297-AB24-460D-BAC3-891C24CAEA50}" type="slidenum">
              <a:rPr lang="en-US" altLang="en-US" sz="1200"/>
              <a:pPr algn="r" eaLnBrk="1" hangingPunct="1"/>
              <a:t>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561828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30724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3C00E926-19CB-45E4-8806-401FF809B8C0}" type="slidenum">
              <a:rPr lang="en-US" altLang="en-US" sz="1200"/>
              <a:pPr algn="r" eaLnBrk="1" hangingPunct="1"/>
              <a:t>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0254906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31748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5FEE1994-A98D-478D-A83C-D13324613F05}" type="slidenum">
              <a:rPr lang="en-US" altLang="en-US" sz="1200"/>
              <a:pPr algn="r" eaLnBrk="1" hangingPunct="1"/>
              <a:t>10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215126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32772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7A7D3666-4E1D-40A6-ADFE-6AD540D9E3E6}" type="slidenum">
              <a:rPr lang="en-US" altLang="en-US" sz="1200"/>
              <a:pPr algn="r" eaLnBrk="1" hangingPunct="1"/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6118254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33796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0BB6BE15-FC6D-448A-BC5C-394CEC215EB0}" type="slidenum">
              <a:rPr lang="en-US" altLang="en-US" sz="1200"/>
              <a:pPr algn="r" eaLnBrk="1" hangingPunct="1"/>
              <a:t>12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071669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34820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FDC4AC4A-0208-4D49-998C-1B071A8E237C}" type="slidenum">
              <a:rPr lang="en-US" altLang="en-US" sz="1200"/>
              <a:pPr algn="r" eaLnBrk="1" hangingPunct="1"/>
              <a:t>13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0882407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35844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1E793F06-D364-4E33-8D17-F073060D72FD}" type="slidenum">
              <a:rPr lang="en-US" altLang="en-US" sz="1200"/>
              <a:pPr algn="r" eaLnBrk="1" hangingPunct="1"/>
              <a:t>14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4945045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36868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B3F04BFD-A353-4201-A3E9-F52BF2FFCECA}" type="slidenum">
              <a:rPr lang="en-US" altLang="en-US" sz="1200"/>
              <a:pPr algn="r" eaLnBrk="1" hangingPunct="1"/>
              <a:t>15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2435339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37892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6C4EB13D-07C4-4A33-9E9C-C0B735DD8820}" type="slidenum">
              <a:rPr lang="en-US" altLang="en-US" sz="1200"/>
              <a:pPr algn="r" eaLnBrk="1" hangingPunct="1"/>
              <a:t>16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7613775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38916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D23CD59D-19B6-4133-A16A-FA56AC12099B}" type="slidenum">
              <a:rPr lang="en-US" altLang="en-US" sz="1200"/>
              <a:pPr algn="r" eaLnBrk="1" hangingPunct="1"/>
              <a:t>17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138452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40964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A451AFAC-27A5-440E-90DD-4C8F2A2E2C8D}" type="slidenum">
              <a:rPr lang="en-US" altLang="en-US" sz="1200"/>
              <a:pPr algn="r" eaLnBrk="1" hangingPunct="1"/>
              <a:t>18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201682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41988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158A34B2-E184-4427-B290-472BC442EF56}" type="slidenum">
              <a:rPr lang="en-US" altLang="en-US" sz="1200"/>
              <a:pPr algn="r" eaLnBrk="1" hangingPunct="1"/>
              <a:t>19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532058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76C8C8-C639-4F20-84F6-F76DE6ABF5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5404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343400"/>
          </a:xfrm>
        </p:spPr>
        <p:txBody>
          <a:bodyPr/>
          <a:lstStyle>
            <a:lvl1pPr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DF024E-AFC0-4720-8D32-DB61C78A85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9875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E11B32-0D60-46C0-89AC-E147F4C449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1378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62889A-EADD-468C-8B27-96C3EEDE5E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3224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F98E34-BC95-415A-9AB2-9E5402BABD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8287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71CF31-BF3D-4BDF-9D3A-5E0E5BD1B4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0612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1DB9E9-A7BA-4AA9-A7E7-ECE572778E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1525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1418-5C27-45EB-92CE-5B5460423D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5457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46F81F-D7AC-46AF-A744-0BCD1FFAE4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8183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DC197D-4DFC-4590-BA86-7EEEC799A1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284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066800"/>
            <a:ext cx="194310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066800"/>
            <a:ext cx="5676900" cy="5029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EBAE7-9662-417A-8036-1DAC85CCFB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564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4AB50CD-7577-4242-B657-A6D705EB554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  <a:ea typeface="Osaka" charset="0"/>
          <a:cs typeface="Osak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  <a:ea typeface="Osaka" charset="0"/>
          <a:cs typeface="Osak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  <a:ea typeface="Osaka" charset="0"/>
          <a:cs typeface="Osak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  <a:ea typeface="Osaka" charset="0"/>
          <a:cs typeface="Osaka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Osaka" charset="0"/>
          <a:cs typeface="Osak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Osaka" charset="0"/>
          <a:cs typeface="Osak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Osaka" charset="0"/>
          <a:cs typeface="Osak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524000"/>
            <a:ext cx="4267200" cy="3352800"/>
          </a:xfrm>
        </p:spPr>
        <p:txBody>
          <a:bodyPr/>
          <a:lstStyle/>
          <a:p>
            <a:pPr eaLnBrk="1" hangingPunct="1"/>
            <a:r>
              <a:rPr lang="en-US" altLang="en-US" sz="4400" b="1" u="sng" dirty="0">
                <a:solidFill>
                  <a:schemeClr val="bg1"/>
                </a:solidFill>
              </a:rPr>
              <a:t>Chapter 19</a:t>
            </a:r>
            <a:br>
              <a:rPr lang="en-US" altLang="en-US" sz="4400" b="1" dirty="0">
                <a:solidFill>
                  <a:schemeClr val="bg1"/>
                </a:solidFill>
              </a:rPr>
            </a:br>
            <a:r>
              <a:rPr lang="en-US" altLang="en-US" sz="4400" b="1" dirty="0">
                <a:solidFill>
                  <a:schemeClr val="bg1"/>
                </a:solidFill>
              </a:rPr>
              <a:t>World View of Nutrition</a:t>
            </a:r>
            <a:br>
              <a:rPr lang="en-US" altLang="en-US" sz="4400" b="1" dirty="0">
                <a:solidFill>
                  <a:schemeClr val="bg1"/>
                </a:solidFill>
              </a:rPr>
            </a:br>
            <a:endParaRPr lang="en-US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A Few Definitions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295400"/>
            <a:ext cx="77724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Hunger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Uneasy or painful sensation caused by lack of food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Malnutrition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Failure to achieve nutrient requirements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Food insecurity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Limited or uncertain availability of nutrients or food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Food security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Access to nutritionally adequate and safe food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371600"/>
            <a:ext cx="34290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The face of American malnutrition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Coping strategies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High obesity among low income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609600" y="228600"/>
            <a:ext cx="792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en-US" kern="0" dirty="0"/>
              <a:t>Malnutrition in the United States</a:t>
            </a:r>
          </a:p>
        </p:txBody>
      </p:sp>
      <p:pic>
        <p:nvPicPr>
          <p:cNvPr id="6" name="Picture 5" descr="9781284100228_CH19_FIGF01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0400" y="1504949"/>
            <a:ext cx="2103120" cy="2661672"/>
          </a:xfrm>
          <a:prstGeom prst="rect">
            <a:avLst/>
          </a:prstGeom>
        </p:spPr>
      </p:pic>
      <p:pic>
        <p:nvPicPr>
          <p:cNvPr id="7" name="Picture 6" descr="9781284100228_CH19_FIGF01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05425" y="1504948"/>
            <a:ext cx="3749040" cy="268964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095625" y="4314825"/>
            <a:ext cx="601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Calibri" pitchFamily="34" charset="0"/>
              </a:rPr>
              <a:t>Figure 19.1 </a:t>
            </a:r>
            <a:r>
              <a:rPr lang="en-US" dirty="0">
                <a:latin typeface="Calibri" pitchFamily="34" charset="0"/>
              </a:rPr>
              <a:t>Prevalence of food insecurity. </a:t>
            </a:r>
          </a:p>
        </p:txBody>
      </p:sp>
      <p:sp>
        <p:nvSpPr>
          <p:cNvPr id="9" name="Rectangle 8"/>
          <p:cNvSpPr/>
          <p:nvPr/>
        </p:nvSpPr>
        <p:spPr>
          <a:xfrm>
            <a:off x="3095625" y="4152900"/>
            <a:ext cx="5105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latin typeface="Calibri" pitchFamily="34" charset="0"/>
              </a:rPr>
              <a:t>Reproduced from ERS using data from the Current Population Survey Food Security Supplement.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Malnutrition in the United States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371600"/>
            <a:ext cx="73152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Prevalence and distribution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Working poor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800" dirty="0"/>
              <a:t>May or may not qualify for food assistance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Food deserts (isolation)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800" dirty="0"/>
              <a:t>Lack access to food resources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Older adults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800" dirty="0"/>
              <a:t>Economic difficulties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800" dirty="0"/>
              <a:t>Physical ailments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28600"/>
            <a:ext cx="79248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Malnutrition in the United States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716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en-US" dirty="0"/>
              <a:t>Prevalence and distribution</a:t>
            </a:r>
          </a:p>
          <a:p>
            <a:pPr lvl="1" eaLnBrk="1" hangingPunct="1"/>
            <a:r>
              <a:rPr lang="en-US" altLang="en-US" dirty="0"/>
              <a:t>Homeless or inadequately housed</a:t>
            </a:r>
          </a:p>
          <a:p>
            <a:pPr lvl="2" eaLnBrk="1" hangingPunct="1"/>
            <a:r>
              <a:rPr lang="en-US" altLang="en-US" sz="2800" dirty="0"/>
              <a:t>Lack consistent cooking facilities</a:t>
            </a:r>
          </a:p>
          <a:p>
            <a:pPr lvl="2" eaLnBrk="1" hangingPunct="1"/>
            <a:r>
              <a:rPr lang="en-US" altLang="en-US" sz="2800" dirty="0"/>
              <a:t>Limited income, if any</a:t>
            </a:r>
          </a:p>
          <a:p>
            <a:pPr lvl="1" eaLnBrk="1" hangingPunct="1"/>
            <a:r>
              <a:rPr lang="en-US" altLang="en-US" dirty="0"/>
              <a:t>Children</a:t>
            </a:r>
          </a:p>
          <a:p>
            <a:pPr lvl="2" eaLnBrk="1" hangingPunct="1"/>
            <a:r>
              <a:rPr lang="en-US" altLang="en-US" sz="2800" dirty="0"/>
              <a:t>Dependent on family circumstances</a:t>
            </a:r>
          </a:p>
          <a:p>
            <a:pPr lvl="2" eaLnBrk="1" hangingPunct="1"/>
            <a:r>
              <a:rPr lang="en-US" altLang="en-US" sz="2800" dirty="0"/>
              <a:t>Hunger affects school performance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781284100228_CH19_FIGF03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50" y="1504950"/>
            <a:ext cx="1828800" cy="3048000"/>
          </a:xfrm>
          <a:prstGeom prst="rect">
            <a:avLst/>
          </a:prstGeom>
        </p:spPr>
      </p:pic>
      <p:pic>
        <p:nvPicPr>
          <p:cNvPr id="4" name="Picture 3" descr="9781284100228_CH19_FIGF03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05075" y="1514475"/>
            <a:ext cx="1828800" cy="3048000"/>
          </a:xfrm>
          <a:prstGeom prst="rect">
            <a:avLst/>
          </a:prstGeom>
        </p:spPr>
      </p:pic>
      <p:pic>
        <p:nvPicPr>
          <p:cNvPr id="5" name="Picture 4" descr="9781284100228_CH19_FIGF03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62500" y="1504950"/>
            <a:ext cx="1828800" cy="3048000"/>
          </a:xfrm>
          <a:prstGeom prst="rect">
            <a:avLst/>
          </a:prstGeom>
        </p:spPr>
      </p:pic>
      <p:pic>
        <p:nvPicPr>
          <p:cNvPr id="6" name="Picture 5" descr="9781284100228_CH19_FIGF03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91350" y="1504950"/>
            <a:ext cx="1828800" cy="304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90500" y="4562475"/>
            <a:ext cx="3939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+mn-lt"/>
              </a:rPr>
              <a:t>Figure 19.3 </a:t>
            </a:r>
            <a:r>
              <a:rPr lang="en-US" dirty="0">
                <a:latin typeface="+mn-lt"/>
              </a:rPr>
              <a:t>Americans at risk. </a:t>
            </a:r>
          </a:p>
        </p:txBody>
      </p:sp>
      <p:sp>
        <p:nvSpPr>
          <p:cNvPr id="8" name="Rectangle 7"/>
          <p:cNvSpPr/>
          <p:nvPr/>
        </p:nvSpPr>
        <p:spPr>
          <a:xfrm rot="16200000">
            <a:off x="1836362" y="4122093"/>
            <a:ext cx="76815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latin typeface="Calibri" pitchFamily="34" charset="0"/>
              </a:rPr>
              <a:t>© </a:t>
            </a:r>
            <a:r>
              <a:rPr lang="en-US" sz="900" dirty="0" err="1">
                <a:latin typeface="Calibri" pitchFamily="34" charset="0"/>
              </a:rPr>
              <a:t>Photodisc</a:t>
            </a:r>
            <a:endParaRPr lang="en-US" sz="900" dirty="0">
              <a:latin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 rot="16200000">
            <a:off x="4063970" y="4148704"/>
            <a:ext cx="76815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latin typeface="Calibri" pitchFamily="34" charset="0"/>
              </a:rPr>
              <a:t>© </a:t>
            </a:r>
            <a:r>
              <a:rPr lang="en-US" sz="900" dirty="0" err="1">
                <a:latin typeface="Calibri" pitchFamily="34" charset="0"/>
              </a:rPr>
              <a:t>Photodisc</a:t>
            </a:r>
            <a:endParaRPr lang="en-US" sz="900" dirty="0"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16200000">
            <a:off x="5831409" y="3655368"/>
            <a:ext cx="173156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latin typeface="Calibri" pitchFamily="34" charset="0"/>
              </a:rPr>
              <a:t>© Jack Star/</a:t>
            </a:r>
            <a:r>
              <a:rPr lang="en-US" sz="900" dirty="0" err="1">
                <a:latin typeface="Calibri" pitchFamily="34" charset="0"/>
              </a:rPr>
              <a:t>PhotoLink</a:t>
            </a:r>
            <a:r>
              <a:rPr lang="en-US" sz="900" dirty="0">
                <a:latin typeface="Calibri" pitchFamily="34" charset="0"/>
              </a:rPr>
              <a:t>/</a:t>
            </a:r>
            <a:r>
              <a:rPr lang="en-US" sz="900" dirty="0" err="1">
                <a:latin typeface="Calibri" pitchFamily="34" charset="0"/>
              </a:rPr>
              <a:t>Photodisc</a:t>
            </a:r>
            <a:endParaRPr lang="en-US" sz="900" dirty="0"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 rot="16200000">
            <a:off x="7904634" y="3494559"/>
            <a:ext cx="20574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latin typeface="Calibri" pitchFamily="34" charset="0"/>
              </a:rPr>
              <a:t>© </a:t>
            </a:r>
            <a:r>
              <a:rPr lang="en-US" sz="900" dirty="0" err="1">
                <a:latin typeface="Calibri" pitchFamily="34" charset="0"/>
              </a:rPr>
              <a:t>Jaimie</a:t>
            </a:r>
            <a:r>
              <a:rPr lang="en-US" sz="900" dirty="0">
                <a:latin typeface="Calibri" pitchFamily="34" charset="0"/>
              </a:rPr>
              <a:t> </a:t>
            </a:r>
            <a:r>
              <a:rPr lang="en-US" sz="900" dirty="0" err="1">
                <a:latin typeface="Calibri" pitchFamily="34" charset="0"/>
              </a:rPr>
              <a:t>Duplass</a:t>
            </a:r>
            <a:r>
              <a:rPr lang="en-US" sz="900" dirty="0">
                <a:latin typeface="Calibri" pitchFamily="34" charset="0"/>
              </a:rPr>
              <a:t>/</a:t>
            </a:r>
            <a:r>
              <a:rPr lang="en-US" sz="900" dirty="0" err="1">
                <a:latin typeface="Calibri" pitchFamily="34" charset="0"/>
              </a:rPr>
              <a:t>ShutterStock</a:t>
            </a:r>
            <a:r>
              <a:rPr lang="en-US" sz="900" dirty="0">
                <a:latin typeface="Calibri" pitchFamily="34" charset="0"/>
              </a:rPr>
              <a:t>, Inc.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371600"/>
            <a:ext cx="8305800" cy="4419600"/>
          </a:xfrm>
        </p:spPr>
        <p:txBody>
          <a:bodyPr/>
          <a:lstStyle/>
          <a:p>
            <a:pPr eaLnBrk="1" hangingPunct="1"/>
            <a:r>
              <a:rPr lang="en-US" altLang="en-US" dirty="0"/>
              <a:t>Attacking hunger in America</a:t>
            </a:r>
          </a:p>
          <a:p>
            <a:pPr lvl="1" eaLnBrk="1" hangingPunct="1"/>
            <a:r>
              <a:rPr lang="en-US" altLang="en-US" dirty="0"/>
              <a:t>The Supplemental Nutrition Assistance Program</a:t>
            </a:r>
          </a:p>
          <a:p>
            <a:pPr lvl="2" eaLnBrk="1" hangingPunct="1"/>
            <a:r>
              <a:rPr lang="en-US" altLang="en-US" dirty="0"/>
              <a:t>Extends food buying power</a:t>
            </a:r>
          </a:p>
          <a:p>
            <a:pPr lvl="1" eaLnBrk="1" hangingPunct="1"/>
            <a:r>
              <a:rPr lang="en-US" altLang="en-US" dirty="0"/>
              <a:t>Special Supplemental Nutrition Program for Women, Infants, and Children (WIC)</a:t>
            </a:r>
          </a:p>
          <a:p>
            <a:pPr lvl="2" eaLnBrk="1" hangingPunct="1"/>
            <a:r>
              <a:rPr lang="en-US" altLang="en-US" dirty="0"/>
              <a:t>Food and nutrition services for pregnant and lactating women, and children to age 5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09600" y="228600"/>
            <a:ext cx="792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en-US" kern="0"/>
              <a:t>Malnutrition in the United States</a:t>
            </a:r>
            <a:endParaRPr lang="en-US" altLang="en-US" kern="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382000" cy="51054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 dirty="0"/>
              <a:t>Attacking hunger in America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dirty="0"/>
              <a:t>National School Lunch Program</a:t>
            </a:r>
          </a:p>
          <a:p>
            <a:pPr lvl="2" eaLnBrk="1" hangingPunct="1">
              <a:spcBef>
                <a:spcPct val="0"/>
              </a:spcBef>
            </a:pPr>
            <a:r>
              <a:rPr lang="en-US" altLang="en-US" dirty="0"/>
              <a:t>Free and reduced-price meals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dirty="0"/>
              <a:t>Child and Adult Care Food Program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09600" y="228600"/>
            <a:ext cx="792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en-US" kern="0"/>
              <a:t>Malnutrition in the United States</a:t>
            </a:r>
            <a:endParaRPr lang="en-US" altLang="en-US" kern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382000" cy="51054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 dirty="0"/>
              <a:t>Attacking hunger in America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dirty="0"/>
              <a:t>Feeding America</a:t>
            </a:r>
          </a:p>
          <a:p>
            <a:pPr lvl="2" eaLnBrk="1" hangingPunct="1">
              <a:spcBef>
                <a:spcPct val="0"/>
              </a:spcBef>
            </a:pPr>
            <a:r>
              <a:rPr lang="en-US" altLang="en-US" dirty="0"/>
              <a:t>Largest hunger-relief organization in the United States</a:t>
            </a:r>
          </a:p>
          <a:p>
            <a:pPr lvl="2" eaLnBrk="1" hangingPunct="1">
              <a:spcBef>
                <a:spcPct val="0"/>
              </a:spcBef>
            </a:pPr>
            <a:r>
              <a:rPr lang="en-US" altLang="en-US" dirty="0"/>
              <a:t>Network of food banks and food-rescue organizations</a:t>
            </a:r>
          </a:p>
          <a:p>
            <a:pPr lvl="2" eaLnBrk="1" hangingPunct="1">
              <a:spcBef>
                <a:spcPct val="0"/>
              </a:spcBef>
            </a:pPr>
            <a:r>
              <a:rPr lang="en-US" altLang="en-US" dirty="0"/>
              <a:t>Works to affect change in public attitude and laws</a:t>
            </a:r>
          </a:p>
          <a:p>
            <a:pPr lvl="2" eaLnBrk="1" hangingPunct="1">
              <a:spcBef>
                <a:spcPct val="0"/>
              </a:spcBef>
            </a:pPr>
            <a:r>
              <a:rPr lang="en-US" altLang="en-US" dirty="0"/>
              <a:t>Educates the general public about hunger in America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09600" y="228600"/>
            <a:ext cx="792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en-US" kern="0"/>
              <a:t>Malnutrition in the United States</a:t>
            </a:r>
            <a:endParaRPr lang="en-US" altLang="en-US" kern="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9781284100228_CH19_FIGF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20" y="806196"/>
            <a:ext cx="7680960" cy="51041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28650" y="5915025"/>
            <a:ext cx="3538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Calibri" pitchFamily="34" charset="0"/>
              </a:rPr>
              <a:t>Figure 19.6 </a:t>
            </a:r>
            <a:r>
              <a:rPr lang="en-US" dirty="0">
                <a:latin typeface="Calibri" pitchFamily="34" charset="0"/>
              </a:rPr>
              <a:t>Global hunger. </a:t>
            </a:r>
          </a:p>
        </p:txBody>
      </p:sp>
      <p:sp>
        <p:nvSpPr>
          <p:cNvPr id="6" name="Rectangle 5"/>
          <p:cNvSpPr/>
          <p:nvPr/>
        </p:nvSpPr>
        <p:spPr>
          <a:xfrm rot="16200000">
            <a:off x="6092309" y="3301484"/>
            <a:ext cx="502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latin typeface="Calibri" pitchFamily="34" charset="0"/>
              </a:rPr>
              <a:t>Reproduced from Food and Agriculture Organization of the United Nations, 2015. Hunger: Interactive world hunger map. www.fao.org/hunger/en. Accessed 12/17/2015 Reproduced with permission.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286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dirty="0"/>
              <a:t>Malnutrition in the Developing World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371600"/>
            <a:ext cx="7848600" cy="4572000"/>
          </a:xfrm>
        </p:spPr>
        <p:txBody>
          <a:bodyPr/>
          <a:lstStyle/>
          <a:p>
            <a:pPr eaLnBrk="1" hangingPunct="1"/>
            <a:r>
              <a:rPr lang="en-US" altLang="en-US" dirty="0"/>
              <a:t>Factors that contribute to hunger and malnutrition</a:t>
            </a:r>
          </a:p>
          <a:p>
            <a:pPr lvl="1" eaLnBrk="1" hangingPunct="1"/>
            <a:r>
              <a:rPr lang="en-US" altLang="en-US" dirty="0"/>
              <a:t>The world food equation</a:t>
            </a:r>
          </a:p>
          <a:p>
            <a:pPr lvl="2" eaLnBrk="1" hangingPunct="1"/>
            <a:r>
              <a:rPr lang="en-US" altLang="en-US" dirty="0"/>
              <a:t>Soaring food prices</a:t>
            </a:r>
          </a:p>
          <a:p>
            <a:pPr lvl="1" eaLnBrk="1" hangingPunct="1"/>
            <a:r>
              <a:rPr lang="en-US" altLang="en-US" dirty="0"/>
              <a:t>Global economic boom</a:t>
            </a:r>
          </a:p>
          <a:p>
            <a:pPr lvl="2" eaLnBrk="1" hangingPunct="1"/>
            <a:r>
              <a:rPr lang="en-US" altLang="en-US" dirty="0"/>
              <a:t>Rapid economic expansion</a:t>
            </a:r>
          </a:p>
          <a:p>
            <a:pPr lvl="1" eaLnBrk="1" hangingPunct="1"/>
            <a:r>
              <a:rPr lang="en-US" altLang="en-US" dirty="0"/>
              <a:t>Oil prices and biofuels</a:t>
            </a:r>
          </a:p>
          <a:p>
            <a:pPr lvl="2" eaLnBrk="1" hangingPunct="1"/>
            <a:r>
              <a:rPr lang="en-US" altLang="en-US" dirty="0"/>
              <a:t>Increased food costs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685800" y="1447800"/>
            <a:ext cx="7772400" cy="4038600"/>
          </a:xfrm>
        </p:spPr>
        <p:txBody>
          <a:bodyPr/>
          <a:lstStyle/>
          <a:p>
            <a:r>
              <a:rPr lang="en-US" altLang="en-US"/>
              <a:t>Factors that contribute to hunger and malnutrition </a:t>
            </a:r>
          </a:p>
          <a:p>
            <a:pPr lvl="1"/>
            <a:r>
              <a:rPr lang="en-US" altLang="en-US"/>
              <a:t>Global climate change and severe events</a:t>
            </a:r>
          </a:p>
          <a:p>
            <a:pPr lvl="2"/>
            <a:r>
              <a:rPr lang="en-US" altLang="en-US"/>
              <a:t>Unpredictability and variability in water supplies</a:t>
            </a:r>
          </a:p>
          <a:p>
            <a:pPr lvl="1"/>
            <a:r>
              <a:rPr lang="en-US" altLang="en-US"/>
              <a:t>The fight against global hunger</a:t>
            </a:r>
          </a:p>
          <a:p>
            <a:pPr lvl="2"/>
            <a:r>
              <a:rPr lang="en-US" altLang="en-US"/>
              <a:t>International relief agencies</a:t>
            </a:r>
          </a:p>
          <a:p>
            <a:pPr lvl="2"/>
            <a:r>
              <a:rPr lang="en-US" altLang="en-US"/>
              <a:t>Government programs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3400" y="22860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en-US" kern="0"/>
              <a:t>Malnutrition in the Developing World</a:t>
            </a:r>
            <a:endParaRPr lang="en-US" altLang="en-US" kern="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>
          <a:xfrm>
            <a:off x="609600" y="1752600"/>
            <a:ext cx="7772400" cy="4038600"/>
          </a:xfrm>
        </p:spPr>
        <p:txBody>
          <a:bodyPr/>
          <a:lstStyle/>
          <a:p>
            <a:r>
              <a:rPr lang="en-US" altLang="en-US"/>
              <a:t>Factors that contribute to hunger and malnutrition</a:t>
            </a:r>
          </a:p>
          <a:p>
            <a:pPr lvl="1"/>
            <a:r>
              <a:rPr lang="en-US" altLang="en-US"/>
              <a:t>Social and economic factors</a:t>
            </a:r>
          </a:p>
          <a:p>
            <a:pPr lvl="2"/>
            <a:r>
              <a:rPr lang="en-US" altLang="en-US"/>
              <a:t>Poverty, hunger, and malnutrition</a:t>
            </a:r>
          </a:p>
          <a:p>
            <a:pPr lvl="2"/>
            <a:r>
              <a:rPr lang="en-US" altLang="en-US"/>
              <a:t>Population growth</a:t>
            </a:r>
          </a:p>
          <a:p>
            <a:pPr lvl="2"/>
            <a:r>
              <a:rPr lang="en-US" altLang="en-US"/>
              <a:t>Urbanization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3400" y="22860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en-US" kern="0"/>
              <a:t>Malnutrition in the Developing World</a:t>
            </a:r>
            <a:endParaRPr lang="en-US" altLang="en-US" kern="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781284100228_CH19_FIGF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16736" y="1057275"/>
            <a:ext cx="6510528" cy="47548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19200" y="5819775"/>
            <a:ext cx="5867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Calibri" pitchFamily="34" charset="0"/>
              </a:rPr>
              <a:t>Figure 19.7 </a:t>
            </a:r>
            <a:r>
              <a:rPr lang="en-US" dirty="0">
                <a:latin typeface="Calibri" pitchFamily="34" charset="0"/>
              </a:rPr>
              <a:t>Major problems causing hunger.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685800" y="1676400"/>
            <a:ext cx="7772400" cy="4038600"/>
          </a:xfrm>
        </p:spPr>
        <p:txBody>
          <a:bodyPr/>
          <a:lstStyle/>
          <a:p>
            <a:r>
              <a:rPr lang="en-US" altLang="en-US"/>
              <a:t>Factors that contribute to malnutrition</a:t>
            </a:r>
          </a:p>
          <a:p>
            <a:pPr lvl="1" eaLnBrk="1" hangingPunct="1"/>
            <a:r>
              <a:rPr lang="en-US" altLang="en-US"/>
              <a:t>Infection and disease</a:t>
            </a:r>
          </a:p>
          <a:p>
            <a:pPr lvl="1" eaLnBrk="1" hangingPunct="1"/>
            <a:r>
              <a:rPr lang="en-US" altLang="en-US"/>
              <a:t>Political disruptions</a:t>
            </a:r>
          </a:p>
          <a:p>
            <a:pPr lvl="2" eaLnBrk="1" hangingPunct="1"/>
            <a:r>
              <a:rPr lang="en-US" altLang="en-US" sz="2800"/>
              <a:t>War</a:t>
            </a:r>
          </a:p>
          <a:p>
            <a:pPr lvl="2" eaLnBrk="1" hangingPunct="1"/>
            <a:r>
              <a:rPr lang="en-US" altLang="en-US" sz="2800"/>
              <a:t>Refugees</a:t>
            </a:r>
          </a:p>
          <a:p>
            <a:pPr lvl="2" eaLnBrk="1" hangingPunct="1"/>
            <a:r>
              <a:rPr lang="en-US" altLang="en-US" sz="2800"/>
              <a:t>Sanctions</a:t>
            </a:r>
            <a:endParaRPr lang="en-US" altLang="en-US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3400" y="22860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en-US" kern="0"/>
              <a:t>Malnutrition in the Developing World</a:t>
            </a:r>
            <a:endParaRPr lang="en-US" altLang="en-US" kern="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1027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Agriculture and environment: A tricky balance</a:t>
            </a:r>
          </a:p>
          <a:p>
            <a:pPr lvl="1" eaLnBrk="1" hangingPunct="1"/>
            <a:r>
              <a:rPr lang="en-US" altLang="en-US" dirty="0"/>
              <a:t>Environmental degradation</a:t>
            </a:r>
          </a:p>
          <a:p>
            <a:pPr lvl="2" eaLnBrk="1" hangingPunct="1"/>
            <a:r>
              <a:rPr lang="en-US" altLang="en-US" sz="2800" dirty="0"/>
              <a:t>Reduced food production</a:t>
            </a:r>
          </a:p>
          <a:p>
            <a:pPr lvl="2" eaLnBrk="1" hangingPunct="1"/>
            <a:r>
              <a:rPr lang="en-US" altLang="en-US" sz="2800" dirty="0"/>
              <a:t>Nutritional consequences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3400" y="22860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en-US" kern="0"/>
              <a:t>Malnutrition in the Developing World</a:t>
            </a:r>
            <a:endParaRPr lang="en-US" altLang="en-US" kern="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2"/>
          <p:cNvSpPr>
            <a:spLocks noGrp="1"/>
          </p:cNvSpPr>
          <p:nvPr>
            <p:ph idx="4294967295"/>
          </p:nvPr>
        </p:nvSpPr>
        <p:spPr>
          <a:xfrm>
            <a:off x="685800" y="1752600"/>
            <a:ext cx="7391400" cy="2895600"/>
          </a:xfrm>
        </p:spPr>
        <p:txBody>
          <a:bodyPr/>
          <a:lstStyle/>
          <a:p>
            <a:pPr eaLnBrk="1" hangingPunct="1"/>
            <a:r>
              <a:rPr lang="en-US" altLang="en-US" dirty="0"/>
              <a:t>Malnutrition: Its nature, its victims, and its eradication</a:t>
            </a:r>
          </a:p>
          <a:p>
            <a:pPr lvl="1" eaLnBrk="1" hangingPunct="1"/>
            <a:r>
              <a:rPr lang="en-US" altLang="en-US" dirty="0"/>
              <a:t>Protein-energy malnutrition</a:t>
            </a:r>
          </a:p>
          <a:p>
            <a:pPr lvl="2" eaLnBrk="1" hangingPunct="1"/>
            <a:r>
              <a:rPr lang="en-US" altLang="en-US" dirty="0"/>
              <a:t>Kwashiorkor</a:t>
            </a:r>
          </a:p>
          <a:p>
            <a:pPr lvl="2" eaLnBrk="1" hangingPunct="1"/>
            <a:r>
              <a:rPr lang="en-US" altLang="en-US" dirty="0"/>
              <a:t>Marasmus</a:t>
            </a:r>
          </a:p>
          <a:p>
            <a:pPr lvl="1" eaLnBrk="1" hangingPunct="1"/>
            <a:r>
              <a:rPr lang="en-US" altLang="en-US" dirty="0"/>
              <a:t>Iodine deficiency disorders</a:t>
            </a:r>
          </a:p>
          <a:p>
            <a:pPr lvl="2" eaLnBrk="1" hangingPunct="1"/>
            <a:r>
              <a:rPr lang="en-US" altLang="en-US" sz="2800" dirty="0"/>
              <a:t>Most common cause of preventable brain damage</a:t>
            </a:r>
            <a:endParaRPr lang="en-US" altLang="en-US" sz="20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3400" y="22860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en-US" kern="0"/>
              <a:t>Malnutrition in the Developing World</a:t>
            </a:r>
            <a:endParaRPr lang="en-US" altLang="en-US" kern="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24000"/>
            <a:ext cx="7772400" cy="4419600"/>
          </a:xfrm>
        </p:spPr>
        <p:txBody>
          <a:bodyPr/>
          <a:lstStyle/>
          <a:p>
            <a:pPr eaLnBrk="1" hangingPunct="1"/>
            <a:r>
              <a:rPr lang="en-US" altLang="en-US"/>
              <a:t>Vitamin A deficiency</a:t>
            </a:r>
          </a:p>
          <a:p>
            <a:pPr lvl="1" eaLnBrk="1" hangingPunct="1"/>
            <a:r>
              <a:rPr lang="en-US" altLang="en-US"/>
              <a:t>Leading cause of preventable blindness</a:t>
            </a:r>
          </a:p>
          <a:p>
            <a:pPr eaLnBrk="1" hangingPunct="1"/>
            <a:r>
              <a:rPr lang="en-US" altLang="en-US"/>
              <a:t>Iron-deficiency anemia</a:t>
            </a:r>
          </a:p>
          <a:p>
            <a:pPr lvl="1" eaLnBrk="1" hangingPunct="1"/>
            <a:r>
              <a:rPr lang="en-US" altLang="en-US"/>
              <a:t>Limits productivity of population</a:t>
            </a:r>
          </a:p>
          <a:p>
            <a:pPr lvl="1" eaLnBrk="1" hangingPunct="1"/>
            <a:r>
              <a:rPr lang="en-US" altLang="en-US"/>
              <a:t>Timely treatment</a:t>
            </a:r>
          </a:p>
          <a:p>
            <a:pPr lvl="2" eaLnBrk="1" hangingPunct="1"/>
            <a:r>
              <a:rPr lang="en-US" altLang="en-US"/>
              <a:t>Increase iron intake</a:t>
            </a:r>
          </a:p>
          <a:p>
            <a:pPr lvl="2" eaLnBrk="1" hangingPunct="1"/>
            <a:r>
              <a:rPr lang="en-US" altLang="en-US"/>
              <a:t>Control infection</a:t>
            </a:r>
          </a:p>
          <a:p>
            <a:pPr lvl="2" eaLnBrk="1" hangingPunct="1"/>
            <a:r>
              <a:rPr lang="en-US" altLang="en-US"/>
              <a:t>Improve nutrition status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3400" y="22860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en-US" kern="0"/>
              <a:t>Malnutrition in the Developing World</a:t>
            </a:r>
            <a:endParaRPr lang="en-US" altLang="en-US" kern="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00200"/>
            <a:ext cx="7772400" cy="4724400"/>
          </a:xfrm>
        </p:spPr>
        <p:txBody>
          <a:bodyPr/>
          <a:lstStyle/>
          <a:p>
            <a:pPr eaLnBrk="1" hangingPunct="1"/>
            <a:r>
              <a:rPr lang="en-US" altLang="en-US"/>
              <a:t>Deficiencies of other micronutrients</a:t>
            </a:r>
          </a:p>
          <a:p>
            <a:pPr lvl="1" eaLnBrk="1" hangingPunct="1"/>
            <a:r>
              <a:rPr lang="en-US" altLang="en-US"/>
              <a:t>Zinc</a:t>
            </a:r>
          </a:p>
          <a:p>
            <a:pPr lvl="1" eaLnBrk="1" hangingPunct="1"/>
            <a:r>
              <a:rPr lang="en-US" altLang="en-US"/>
              <a:t>Calcium</a:t>
            </a:r>
          </a:p>
          <a:p>
            <a:pPr lvl="1" eaLnBrk="1" hangingPunct="1"/>
            <a:r>
              <a:rPr lang="en-US" altLang="en-US"/>
              <a:t>Selenium</a:t>
            </a:r>
          </a:p>
          <a:p>
            <a:pPr eaLnBrk="1" hangingPunct="1"/>
            <a:r>
              <a:rPr lang="en-US" altLang="en-US"/>
              <a:t>Overweight and obesity</a:t>
            </a:r>
          </a:p>
          <a:p>
            <a:pPr lvl="1" eaLnBrk="1" hangingPunct="1"/>
            <a:r>
              <a:rPr lang="en-US" altLang="en-US"/>
              <a:t>Differing cultural attitudes</a:t>
            </a:r>
          </a:p>
          <a:p>
            <a:pPr lvl="1" eaLnBrk="1" hangingPunct="1"/>
            <a:r>
              <a:rPr lang="en-US" altLang="en-US"/>
              <a:t>High-calorie, low-nutrient-dense foods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3400" y="22860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en-US" kern="0"/>
              <a:t>Malnutrition in the Developing World</a:t>
            </a:r>
            <a:endParaRPr lang="en-US" altLang="en-US" kern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</TotalTime>
  <Words>554</Words>
  <Application>Microsoft Office PowerPoint</Application>
  <PresentationFormat>On-screen Show (4:3)</PresentationFormat>
  <Paragraphs>134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Osaka</vt:lpstr>
      <vt:lpstr>Times New Roman</vt:lpstr>
      <vt:lpstr>Default Design</vt:lpstr>
      <vt:lpstr>Chapter 19 World View of Nutrition </vt:lpstr>
      <vt:lpstr>A Few Definitions</vt:lpstr>
      <vt:lpstr>PowerPoint Presentation</vt:lpstr>
      <vt:lpstr>Malnutrition in the United States</vt:lpstr>
      <vt:lpstr>Malnutrition in the United States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Malnutrition in the Developing World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15: World View of Nutrition</dc:title>
  <dc:creator>R Elaine Turner</dc:creator>
  <cp:lastModifiedBy>Rusul Hamad</cp:lastModifiedBy>
  <cp:revision>63</cp:revision>
  <dcterms:created xsi:type="dcterms:W3CDTF">2002-07-05T04:23:04Z</dcterms:created>
  <dcterms:modified xsi:type="dcterms:W3CDTF">2017-11-16T02:44:43Z</dcterms:modified>
</cp:coreProperties>
</file>