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2" r:id="rId1"/>
  </p:sldMasterIdLst>
  <p:notesMasterIdLst>
    <p:notesMasterId r:id="rId33"/>
  </p:notesMasterIdLst>
  <p:handoutMasterIdLst>
    <p:handoutMasterId r:id="rId34"/>
  </p:handoutMasterIdLst>
  <p:sldIdLst>
    <p:sldId id="298" r:id="rId2"/>
    <p:sldId id="297" r:id="rId3"/>
    <p:sldId id="295" r:id="rId4"/>
    <p:sldId id="299" r:id="rId5"/>
    <p:sldId id="258" r:id="rId6"/>
    <p:sldId id="261" r:id="rId7"/>
    <p:sldId id="264" r:id="rId8"/>
    <p:sldId id="262" r:id="rId9"/>
    <p:sldId id="310" r:id="rId10"/>
    <p:sldId id="267" r:id="rId11"/>
    <p:sldId id="293" r:id="rId12"/>
    <p:sldId id="311" r:id="rId13"/>
    <p:sldId id="271" r:id="rId14"/>
    <p:sldId id="268" r:id="rId15"/>
    <p:sldId id="269" r:id="rId16"/>
    <p:sldId id="308" r:id="rId17"/>
    <p:sldId id="312" r:id="rId18"/>
    <p:sldId id="278" r:id="rId19"/>
    <p:sldId id="280" r:id="rId20"/>
    <p:sldId id="281" r:id="rId21"/>
    <p:sldId id="283" r:id="rId22"/>
    <p:sldId id="284" r:id="rId23"/>
    <p:sldId id="285" r:id="rId24"/>
    <p:sldId id="313" r:id="rId25"/>
    <p:sldId id="294" r:id="rId26"/>
    <p:sldId id="314" r:id="rId27"/>
    <p:sldId id="286" r:id="rId28"/>
    <p:sldId id="309" r:id="rId29"/>
    <p:sldId id="304" r:id="rId30"/>
    <p:sldId id="305" r:id="rId31"/>
    <p:sldId id="287" r:id="rId3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70" autoAdjust="0"/>
  </p:normalViewPr>
  <p:slideViewPr>
    <p:cSldViewPr>
      <p:cViewPr varScale="1">
        <p:scale>
          <a:sx n="68" d="100"/>
          <a:sy n="68" d="100"/>
        </p:scale>
        <p:origin x="145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810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256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BDE677-F485-4A09-BAE4-621D697C313A}" type="datetimeFigureOut">
              <a:rPr lang="en-US"/>
              <a:pPr/>
              <a:t>5/17/2020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13C4F09-54F3-4C0B-876A-1440288EED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585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895A04A-D92C-497E-B6CF-2D2A7D53D9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9283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MS PGothic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Arial" pitchFamily="34" charset="0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43934B14-EB10-435E-A73B-412A6592618A}" type="slidenum">
              <a:rPr lang="en-US" sz="1200"/>
              <a:pPr/>
              <a:t>1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FB5AB47-692A-4B1D-BC0F-A44832FD8A17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C3EB1EF3-3861-471D-ACF1-19D09D9B0193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4AE4FE01-625B-4905-ABFE-64FA8597CA6D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110BDD96-9CB8-4A5D-AF84-B5E6536FDE7E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338D3DE4-1EA2-40E2-B886-9857F9B9CA6D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590DBE44-3470-4DC2-A80B-16885D29BDEA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9DF0B960-3C9E-45C9-A22F-5DAE1249E5D4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FB5AB47-692A-4B1D-BC0F-A44832FD8A17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D6143C3-4BD9-4F92-A246-6542FC6927A9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EF0FF15E-9594-4ADE-80AC-F310F7145D13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785AD14F-6064-43F6-BB7A-7BBB664B262F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FB5AB47-692A-4B1D-BC0F-A44832FD8A17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5C332B37-B169-48B4-BE07-1317F35DE24B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4013EED9-5867-4D11-AFFF-36429679AEFC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0EB372DE-DA40-4119-B983-AB96B172FCFB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691E81F7-9817-4335-9E2A-D6C6C00C1CBB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824EB574-2258-44C5-B102-E22B3173145F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86917104-40F9-41A8-80E1-D77E77F192BC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FB5AB47-692A-4B1D-BC0F-A44832FD8A17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FB5AB47-692A-4B1D-BC0F-A44832FD8A17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4D01987D-501D-4E3F-A014-EAC6AF7BDDC9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9EAB06AD-63C0-4B10-84A8-552E352F6ED2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3CB7356-51FD-4E65-A876-46D483AB9553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AEBA1104-14A4-4C88-8629-0ABE37B3B072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28600" y="27709"/>
            <a:ext cx="7772400" cy="1039091"/>
          </a:xfrm>
        </p:spPr>
        <p:txBody>
          <a:bodyPr>
            <a:normAutofit/>
          </a:bodyPr>
          <a:lstStyle>
            <a:lvl1pPr algn="l">
              <a:defRPr sz="3600"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4602163"/>
          </a:xfrm>
        </p:spPr>
        <p:txBody>
          <a:bodyPr/>
          <a:lstStyle>
            <a:lvl1pPr marL="461963" indent="-461963">
              <a:buClr>
                <a:srgbClr val="213B74"/>
              </a:buClr>
              <a:buSzPct val="100000"/>
              <a:defRPr/>
            </a:lvl1pPr>
            <a:lvl2pPr marL="914400" indent="-457200">
              <a:buClr>
                <a:srgbClr val="213B74"/>
              </a:buClr>
              <a:defRPr/>
            </a:lvl2pPr>
            <a:lvl3pPr marL="1376363" indent="-461963">
              <a:buClr>
                <a:srgbClr val="213B74"/>
              </a:buClr>
              <a:buFont typeface="Wingdings" pitchFamily="2" charset="2"/>
              <a:buChar char="§"/>
              <a:defRPr/>
            </a:lvl3pPr>
            <a:lvl4pPr marL="1600200" indent="-228600">
              <a:buClr>
                <a:srgbClr val="213B74"/>
              </a:buClr>
              <a:buFont typeface="Courier New" pitchFamily="49" charset="0"/>
              <a:buChar char="o"/>
              <a:defRPr/>
            </a:lvl4pPr>
            <a:lvl5pPr>
              <a:buClr>
                <a:srgbClr val="213B74"/>
              </a:buCl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609699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 Layout"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white">
          <a:xfrm>
            <a:off x="-7938" y="6248400"/>
            <a:ext cx="9151938" cy="617538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Copyright" descr="Pearson: Copyright 2015, 2012, 2009"/>
          <p:cNvSpPr txBox="1">
            <a:spLocks noChangeArrowheads="1"/>
          </p:cNvSpPr>
          <p:nvPr/>
        </p:nvSpPr>
        <p:spPr bwMode="auto">
          <a:xfrm>
            <a:off x="2203450" y="6383338"/>
            <a:ext cx="6172200" cy="347662"/>
          </a:xfrm>
          <a:prstGeom prst="rect">
            <a:avLst/>
          </a:prstGeom>
          <a:solidFill>
            <a:srgbClr val="213B74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 sz="1200">
                <a:solidFill>
                  <a:schemeClr val="bg1"/>
                </a:solidFill>
              </a:rPr>
              <a:t>© 2020 Cengage. All rights reserved.</a:t>
            </a:r>
          </a:p>
        </p:txBody>
      </p:sp>
      <p:pic>
        <p:nvPicPr>
          <p:cNvPr id="8" name="Picture 7" title="Cengage Logo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04800" y="6405563"/>
            <a:ext cx="1358900" cy="303212"/>
          </a:xfrm>
          <a:prstGeom prst="rect">
            <a:avLst/>
          </a:prstGeom>
          <a:solidFill>
            <a:srgbClr val="213B74"/>
          </a:solidFill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19169" y="357626"/>
            <a:ext cx="8032638" cy="100401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42999" y="2338466"/>
            <a:ext cx="7011649" cy="2843134"/>
          </a:xfrm>
        </p:spPr>
        <p:txBody>
          <a:bodyPr rtlCol="0">
            <a:normAutofit/>
          </a:bodyPr>
          <a:lstStyle>
            <a:lvl1pPr>
              <a:buClr>
                <a:srgbClr val="213B74"/>
              </a:buClr>
              <a:defRPr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519169" y="5486400"/>
            <a:ext cx="8032638" cy="6651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554038" y="1663700"/>
            <a:ext cx="8589962" cy="479425"/>
          </a:xfrm>
        </p:spPr>
        <p:txBody>
          <a:bodyPr/>
          <a:lstStyle>
            <a:lvl1pPr>
              <a:buClr>
                <a:srgbClr val="213B74"/>
              </a:buClr>
              <a:defRPr/>
            </a:lvl1pPr>
            <a:lvl2pPr>
              <a:buClr>
                <a:srgbClr val="213B74"/>
              </a:buClr>
              <a:defRPr/>
            </a:lvl2pPr>
            <a:lvl3pPr>
              <a:buClr>
                <a:srgbClr val="213B74"/>
              </a:buClr>
              <a:defRPr/>
            </a:lvl3pPr>
            <a:lvl4pPr>
              <a:buClr>
                <a:srgbClr val="213B74"/>
              </a:buClr>
              <a:defRPr/>
            </a:lvl4pPr>
            <a:lvl5pPr>
              <a:buClr>
                <a:srgbClr val="213B74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6959800"/>
      </p:ext>
    </p:extLst>
  </p:cSld>
  <p:clrMapOvr>
    <a:masterClrMapping/>
  </p:clrMapOvr>
  <p:transition spd="slow"/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59305B"/>
              </a:buCl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-7938" y="6248400"/>
            <a:ext cx="9161463" cy="630238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914400"/>
          </a:xfrm>
          <a:noFill/>
        </p:spPr>
        <p:txBody>
          <a:bodyPr anchor="t">
            <a:noAutofit/>
          </a:bodyPr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38200" y="4343400"/>
            <a:ext cx="7010400" cy="1066799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3600" baseline="0">
                <a:latin typeface="Arial" pitchFamily="34" charset="0"/>
                <a:ea typeface="Verdana" pitchFamily="34" charset="0"/>
                <a:cs typeface="Arial" pitchFamily="34" charset="0"/>
              </a:defRPr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1600200" y="6285230"/>
            <a:ext cx="7543800" cy="572770"/>
          </a:xfrm>
          <a:solidFill>
            <a:srgbClr val="213B74"/>
          </a:solidFill>
        </p:spPr>
        <p:txBody>
          <a:bodyPr>
            <a:noAutofit/>
          </a:bodyPr>
          <a:lstStyle>
            <a:lvl1pPr algn="ctr">
              <a:defRPr sz="1100">
                <a:latin typeface="Arial" pitchFamily="34" charset="0"/>
                <a:cs typeface="Arial" pitchFamily="34" charset="0"/>
              </a:defRPr>
            </a:lvl1pPr>
            <a:lvl2pPr>
              <a:defRPr sz="1100">
                <a:latin typeface="Arial" pitchFamily="34" charset="0"/>
                <a:cs typeface="Arial" pitchFamily="34" charset="0"/>
              </a:defRPr>
            </a:lvl2pPr>
            <a:lvl3pPr>
              <a:defRPr sz="1100">
                <a:latin typeface="Arial" pitchFamily="34" charset="0"/>
                <a:cs typeface="Arial" pitchFamily="34" charset="0"/>
              </a:defRPr>
            </a:lvl3pPr>
            <a:lvl4pPr>
              <a:defRPr sz="1100">
                <a:latin typeface="Arial" pitchFamily="34" charset="0"/>
                <a:cs typeface="Arial" pitchFamily="34" charset="0"/>
              </a:defRPr>
            </a:lvl4pPr>
            <a:lvl5pPr>
              <a:defRPr sz="1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8471068"/>
      </p:ext>
    </p:extLst>
  </p:cSld>
  <p:clrMapOvr>
    <a:masterClrMapping/>
  </p:clrMapOvr>
  <p:transition spd="slow"/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153400" cy="114300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2057400" cy="4343400"/>
          </a:xfrm>
          <a:noFill/>
          <a:ln w="50800" cap="sq" cmpd="dbl" algn="ctr">
            <a:solidFill>
              <a:srgbClr val="213B74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2600">
                <a:solidFill>
                  <a:schemeClr val="tx1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895600" y="1752600"/>
            <a:ext cx="5867400" cy="4419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0157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1_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1371600"/>
            <a:ext cx="7391400" cy="5257800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650" y="228600"/>
            <a:ext cx="7620000" cy="990600"/>
          </a:xfrm>
        </p:spPr>
        <p:txBody>
          <a:bodyPr/>
          <a:lstStyle>
            <a:lvl1pPr algn="l">
              <a:buNone/>
              <a:defRPr sz="4400" b="0" cap="none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12"/>
          <p:cNvSpPr>
            <a:spLocks noGrp="1"/>
          </p:cNvSpPr>
          <p:nvPr>
            <p:ph type="sldNum" sz="quarter" idx="10"/>
          </p:nvPr>
        </p:nvSpPr>
        <p:spPr>
          <a:xfrm>
            <a:off x="0" y="373063"/>
            <a:ext cx="1295400" cy="7016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>
              <a:defRPr sz="2400"/>
            </a:lvl1pPr>
          </a:lstStyle>
          <a:p>
            <a:fld id="{10D99CF5-4083-4D4E-BCEA-B89F5B9557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27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white">
          <a:xfrm>
            <a:off x="0" y="0"/>
            <a:ext cx="9144000" cy="1371600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rgbClr val="59305B"/>
              </a:buCl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-7938" y="6248400"/>
            <a:ext cx="9161463" cy="630238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229600" cy="914400"/>
          </a:xfrm>
          <a:noFill/>
        </p:spPr>
        <p:txBody>
          <a:bodyPr anchor="t">
            <a:noAutofit/>
          </a:bodyPr>
          <a:lstStyle>
            <a:lvl1pPr>
              <a:defRPr sz="3600">
                <a:solidFill>
                  <a:schemeClr val="tx1"/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38200" y="4343400"/>
            <a:ext cx="7010400" cy="1066799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3600" baseline="0">
                <a:latin typeface="Arial" pitchFamily="34" charset="0"/>
                <a:ea typeface="Verdana" pitchFamily="34" charset="0"/>
                <a:cs typeface="Arial" pitchFamily="34" charset="0"/>
              </a:defRPr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1600200" y="6285230"/>
            <a:ext cx="7543800" cy="572770"/>
          </a:xfrm>
          <a:solidFill>
            <a:srgbClr val="213B74"/>
          </a:solidFill>
        </p:spPr>
        <p:txBody>
          <a:bodyPr>
            <a:noAutofit/>
          </a:bodyPr>
          <a:lstStyle>
            <a:lvl1pPr algn="ctr">
              <a:defRPr sz="1100">
                <a:latin typeface="Arial" pitchFamily="34" charset="0"/>
                <a:cs typeface="Arial" pitchFamily="34" charset="0"/>
              </a:defRPr>
            </a:lvl1pPr>
            <a:lvl2pPr>
              <a:defRPr sz="1100">
                <a:latin typeface="Arial" pitchFamily="34" charset="0"/>
                <a:cs typeface="Arial" pitchFamily="34" charset="0"/>
              </a:defRPr>
            </a:lvl2pPr>
            <a:lvl3pPr>
              <a:defRPr sz="1100">
                <a:latin typeface="Arial" pitchFamily="34" charset="0"/>
                <a:cs typeface="Arial" pitchFamily="34" charset="0"/>
              </a:defRPr>
            </a:lvl3pPr>
            <a:lvl4pPr>
              <a:defRPr sz="1100">
                <a:latin typeface="Arial" pitchFamily="34" charset="0"/>
                <a:cs typeface="Arial" pitchFamily="34" charset="0"/>
              </a:defRPr>
            </a:lvl4pPr>
            <a:lvl5pPr>
              <a:defRPr sz="11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" y="2133600"/>
            <a:ext cx="3429000" cy="3048000"/>
          </a:xfrm>
        </p:spPr>
        <p:txBody>
          <a:bodyPr/>
          <a:lstStyle/>
          <a:p>
            <a:endParaRPr lang="ba-RU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152400" y="6389687"/>
            <a:ext cx="914400" cy="315913"/>
          </a:xfrm>
        </p:spPr>
        <p:txBody>
          <a:bodyPr/>
          <a:lstStyle/>
          <a:p>
            <a:endParaRPr lang="ba-RU"/>
          </a:p>
        </p:txBody>
      </p:sp>
    </p:spTree>
    <p:extLst>
      <p:ext uri="{BB962C8B-B14F-4D97-AF65-F5344CB8AC3E}">
        <p14:creationId xmlns:p14="http://schemas.microsoft.com/office/powerpoint/2010/main" val="335477645"/>
      </p:ext>
    </p:extLst>
  </p:cSld>
  <p:clrMapOvr>
    <a:masterClrMapping/>
  </p:clrMapOvr>
  <p:transition spd="slow"/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ontent Placeholder 1"/>
          <p:cNvSpPr>
            <a:spLocks noGrp="1"/>
          </p:cNvSpPr>
          <p:nvPr>
            <p:ph type="title"/>
          </p:nvPr>
        </p:nvSpPr>
        <p:spPr bwMode="auto">
          <a:xfrm>
            <a:off x="457200" y="26988"/>
            <a:ext cx="8229600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295400"/>
            <a:ext cx="8763000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0"/>
            <a:ext cx="9144000" cy="1133475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 bwMode="white">
          <a:xfrm>
            <a:off x="-7938" y="6248400"/>
            <a:ext cx="9161463" cy="630238"/>
          </a:xfrm>
          <a:prstGeom prst="rect">
            <a:avLst/>
          </a:prstGeom>
          <a:solidFill>
            <a:srgbClr val="213B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Copyright" descr="Pearson: Copyright 2015, 2012, 2009"/>
          <p:cNvSpPr txBox="1">
            <a:spLocks noChangeArrowheads="1"/>
          </p:cNvSpPr>
          <p:nvPr/>
        </p:nvSpPr>
        <p:spPr bwMode="auto">
          <a:xfrm>
            <a:off x="2209800" y="6399213"/>
            <a:ext cx="6326188" cy="347662"/>
          </a:xfrm>
          <a:prstGeom prst="rect">
            <a:avLst/>
          </a:prstGeom>
          <a:solidFill>
            <a:srgbClr val="213B74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en-US" sz="1200">
                <a:solidFill>
                  <a:schemeClr val="bg1"/>
                </a:solidFill>
              </a:rPr>
              <a:t>© 2020 Cengage. All rights reserved.</a:t>
            </a:r>
          </a:p>
        </p:txBody>
      </p:sp>
      <p:pic>
        <p:nvPicPr>
          <p:cNvPr id="8" name="Picture 7" title="Cengage Logo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236538" y="6396038"/>
            <a:ext cx="1360487" cy="304800"/>
          </a:xfrm>
          <a:prstGeom prst="rect">
            <a:avLst/>
          </a:prstGeom>
          <a:solidFill>
            <a:srgbClr val="213B74"/>
          </a:solidFill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22" r:id="rId1"/>
    <p:sldLayoutId id="2147484323" r:id="rId2"/>
    <p:sldLayoutId id="2147484324" r:id="rId3"/>
    <p:sldLayoutId id="2147484321" r:id="rId4"/>
    <p:sldLayoutId id="2147484325" r:id="rId5"/>
    <p:sldLayoutId id="2147484326" r:id="rId6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Arial" pitchFamily="34" charset="0"/>
          <a:ea typeface="MS PGothic" panose="020B0600070205080204" pitchFamily="34" charset="-128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MS PGothic" panose="020B0600070205080204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13B74"/>
        </a:buClr>
        <a:buFont typeface="Arial" pitchFamily="34" charset="0"/>
        <a:buChar char="•"/>
        <a:defRPr lang="en-US" sz="2600" kern="1200" dirty="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13B74"/>
        </a:buClr>
        <a:buFont typeface="Arial" pitchFamily="34" charset="0"/>
        <a:buChar char="–"/>
        <a:defRPr lang="en-US" sz="2400" kern="1200" dirty="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13B74"/>
        </a:buClr>
        <a:buFont typeface="Wingdings" pitchFamily="2" charset="2"/>
        <a:buChar char="§"/>
        <a:defRPr lang="en-US" sz="2200" kern="1200" dirty="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13B74"/>
        </a:buClr>
        <a:buFont typeface="Courier New" pitchFamily="49" charset="0"/>
        <a:buChar char="o"/>
        <a:defRPr lang="en-US" sz="2000" kern="1200" dirty="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13B74"/>
        </a:buClr>
        <a:buFont typeface="Arial" pitchFamily="34" charset="0"/>
        <a:buChar char="»"/>
        <a:defRPr lang="en-US" sz="2000" kern="1200" dirty="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 descr="Book cover reads title name and name of the authors as follows: “Crime Victims an introduction to Victimology” and &quot;Andrew Karmen.” A photo on the cover shows few candles burning brightly in the black background.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1489817"/>
            <a:ext cx="3695007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3" name="Title 2"/>
          <p:cNvSpPr>
            <a:spLocks noGrp="1"/>
          </p:cNvSpPr>
          <p:nvPr>
            <p:ph type="title"/>
          </p:nvPr>
        </p:nvSpPr>
        <p:spPr>
          <a:xfrm>
            <a:off x="4480472" y="1709741"/>
            <a:ext cx="4018121" cy="2371719"/>
          </a:xfrm>
        </p:spPr>
        <p:txBody>
          <a:bodyPr anchor="ctr"/>
          <a:lstStyle/>
          <a:p>
            <a:pPr eaLnBrk="1" hangingPunct="1"/>
            <a:r>
              <a:rPr lang="en-US" sz="4000" dirty="0">
                <a:latin typeface="Arial" pitchFamily="34" charset="0"/>
                <a:ea typeface="MS PGothic" pitchFamily="34" charset="-128"/>
                <a:cs typeface="Arial" pitchFamily="34" charset="0"/>
              </a:rPr>
              <a:t>Crime Victims An Introduction to Victimology</a:t>
            </a:r>
          </a:p>
        </p:txBody>
      </p:sp>
      <p:sp>
        <p:nvSpPr>
          <p:cNvPr id="819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095434" y="3894504"/>
            <a:ext cx="4788197" cy="2078890"/>
          </a:xfrm>
        </p:spPr>
        <p:txBody>
          <a:bodyPr anchor="ctr"/>
          <a:lstStyle/>
          <a:p>
            <a:pPr eaLnBrk="1" hangingPunct="1">
              <a:spcBef>
                <a:spcPct val="0"/>
              </a:spcBef>
            </a:pPr>
            <a:r>
              <a:rPr sz="4000" b="1" dirty="0">
                <a:latin typeface="Arial" pitchFamily="34" charset="0"/>
                <a:cs typeface="Arial" pitchFamily="34" charset="0"/>
              </a:rPr>
              <a:t>Chapter 1</a:t>
            </a:r>
          </a:p>
          <a:p>
            <a:pPr eaLnBrk="1" hangingPunct="1">
              <a:spcBef>
                <a:spcPct val="0"/>
              </a:spcBef>
            </a:pPr>
            <a:r>
              <a:rPr dirty="0">
                <a:latin typeface="Arial" pitchFamily="34" charset="0"/>
                <a:cs typeface="Arial" pitchFamily="34" charset="0"/>
              </a:rPr>
              <a:t>What Is Victimology?</a:t>
            </a:r>
          </a:p>
        </p:txBody>
      </p:sp>
      <p:pic>
        <p:nvPicPr>
          <p:cNvPr id="18" name="Picture Placeholder 17" title="Cengage Logo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4"/>
          <a:stretch>
            <a:fillRect/>
          </a:stretch>
        </p:blipFill>
        <p:spPr bwMode="auto">
          <a:xfrm>
            <a:off x="237744" y="6400800"/>
            <a:ext cx="1362456" cy="304157"/>
          </a:xfrm>
          <a:prstGeom prst="rect">
            <a:avLst/>
          </a:prstGeom>
          <a:noFill/>
          <a:ln>
            <a:noFill/>
          </a:ln>
        </p:spPr>
      </p:pic>
      <p:sp>
        <p:nvSpPr>
          <p:cNvPr id="8195" name="Text Placeholder 6"/>
          <p:cNvSpPr>
            <a:spLocks noGrp="1"/>
          </p:cNvSpPr>
          <p:nvPr>
            <p:ph sz="quarter" idx="16"/>
          </p:nvPr>
        </p:nvSpPr>
        <p:spPr/>
        <p:txBody>
          <a:bodyPr anchor="ctr"/>
          <a:lstStyle/>
          <a:p>
            <a:pPr marL="0" indent="0" eaLnBrk="1" hangingPunct="1">
              <a:spcBef>
                <a:spcPct val="0"/>
              </a:spcBef>
              <a:buClrTx/>
              <a:buFont typeface="Arial" pitchFamily="34" charset="0"/>
              <a:buNone/>
            </a:pPr>
            <a:r>
              <a:rPr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© 2020 Cengage. All rights reserved.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3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pitchFamily="34" charset="0"/>
                <a:ea typeface="MS PGothic" pitchFamily="34" charset="-128"/>
                <a:cs typeface="Arial" pitchFamily="34" charset="0"/>
              </a:rPr>
              <a:t>Learning Objectives </a:t>
            </a:r>
            <a:r>
              <a:rPr lang="en-US" sz="2000" dirty="0">
                <a:latin typeface="Arial" pitchFamily="34" charset="0"/>
                <a:ea typeface="MS PGothic" pitchFamily="34" charset="-128"/>
                <a:cs typeface="Arial" pitchFamily="34" charset="0"/>
              </a:rPr>
              <a:t>(1 of 2)</a:t>
            </a:r>
          </a:p>
        </p:txBody>
      </p:sp>
      <p:sp>
        <p:nvSpPr>
          <p:cNvPr id="2" name="Tex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  <a:defRPr/>
            </a:pPr>
            <a:r>
              <a:rPr altLang="en-US" dirty="0">
                <a:latin typeface="Arial" pitchFamily="34" charset="0"/>
                <a:cs typeface="Arial" pitchFamily="34" charset="0"/>
              </a:rPr>
              <a:t>L01. Define victim.</a:t>
            </a:r>
          </a:p>
          <a:p>
            <a:pPr eaLnBrk="1" hangingPunct="1">
              <a:buSzTx/>
              <a:defRPr/>
            </a:pPr>
            <a:r>
              <a:rPr altLang="en-US" dirty="0">
                <a:latin typeface="Arial" pitchFamily="34" charset="0"/>
                <a:cs typeface="Arial" pitchFamily="34" charset="0"/>
              </a:rPr>
              <a:t>L02. Define victimization. </a:t>
            </a:r>
          </a:p>
          <a:p>
            <a:pPr eaLnBrk="1" hangingPunct="1">
              <a:buSzTx/>
              <a:defRPr/>
            </a:pPr>
            <a:r>
              <a:rPr altLang="en-US" dirty="0">
                <a:latin typeface="Arial" pitchFamily="34" charset="0"/>
                <a:cs typeface="Arial" pitchFamily="34" charset="0"/>
              </a:rPr>
              <a:t>L03. Define </a:t>
            </a:r>
            <a:r>
              <a:rPr altLang="en-US" dirty="0" err="1">
                <a:latin typeface="Arial" pitchFamily="34" charset="0"/>
                <a:cs typeface="Arial" pitchFamily="34" charset="0"/>
              </a:rPr>
              <a:t>victimology</a:t>
            </a:r>
            <a:r>
              <a:rPr altLang="en-US" dirty="0"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SzTx/>
              <a:defRPr/>
            </a:pPr>
            <a:r>
              <a:rPr altLang="en-US" dirty="0">
                <a:latin typeface="Arial" pitchFamily="34" charset="0"/>
                <a:cs typeface="Arial" pitchFamily="34" charset="0"/>
              </a:rPr>
              <a:t>L04. Describe the subjective approach to the plight of victims.</a:t>
            </a:r>
          </a:p>
          <a:p>
            <a:pPr eaLnBrk="1" hangingPunct="1">
              <a:buSzTx/>
              <a:defRPr/>
            </a:pPr>
            <a:r>
              <a:rPr altLang="en-US" dirty="0">
                <a:latin typeface="Arial" pitchFamily="34" charset="0"/>
                <a:cs typeface="Arial" pitchFamily="34" charset="0"/>
              </a:rPr>
              <a:t>L05. Define scientific objectivity.</a:t>
            </a:r>
          </a:p>
          <a:p>
            <a:pPr eaLnBrk="1" hangingPunct="1">
              <a:buSzTx/>
              <a:defRPr/>
            </a:pPr>
            <a:r>
              <a:rPr altLang="en-US" dirty="0">
                <a:latin typeface="Arial" pitchFamily="34" charset="0"/>
                <a:cs typeface="Arial" pitchFamily="34" charset="0"/>
              </a:rPr>
              <a:t>L06. Discuss why objectivity is critical when examining the plight of crime victims.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3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pitchFamily="34" charset="0"/>
                <a:ea typeface="MS PGothic" pitchFamily="34" charset="-128"/>
                <a:cs typeface="Arial" pitchFamily="34" charset="0"/>
              </a:rPr>
              <a:t>Learning Objectives </a:t>
            </a:r>
            <a:r>
              <a:rPr lang="en-US" sz="2000" dirty="0">
                <a:latin typeface="Arial" pitchFamily="34" charset="0"/>
                <a:ea typeface="MS PGothic" pitchFamily="34" charset="-128"/>
                <a:cs typeface="Arial" pitchFamily="34" charset="0"/>
              </a:rPr>
              <a:t>(2 of 2)</a:t>
            </a:r>
          </a:p>
        </p:txBody>
      </p:sp>
      <p:sp>
        <p:nvSpPr>
          <p:cNvPr id="11266" name="Tex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LO7. Differentiate </a:t>
            </a:r>
            <a:r>
              <a:rPr dirty="0" err="1">
                <a:latin typeface="Arial" pitchFamily="34" charset="0"/>
                <a:cs typeface="Arial" pitchFamily="34" charset="0"/>
              </a:rPr>
              <a:t>victimology</a:t>
            </a:r>
            <a:r>
              <a:rPr dirty="0">
                <a:latin typeface="Arial" pitchFamily="34" charset="0"/>
                <a:cs typeface="Arial" pitchFamily="34" charset="0"/>
              </a:rPr>
              <a:t> from victimization. 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LO8. Compare and contrast </a:t>
            </a:r>
            <a:r>
              <a:rPr dirty="0" err="1">
                <a:latin typeface="Arial" pitchFamily="34" charset="0"/>
                <a:cs typeface="Arial" pitchFamily="34" charset="0"/>
              </a:rPr>
              <a:t>victimology</a:t>
            </a:r>
            <a:r>
              <a:rPr dirty="0">
                <a:latin typeface="Arial" pitchFamily="34" charset="0"/>
                <a:cs typeface="Arial" pitchFamily="34" charset="0"/>
              </a:rPr>
              <a:t> and criminology.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LO9. List intellectual and practical reasons for studying victimization.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LO10. Identify different types of research about victims.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LO11. Identify different disciplinary contributions to the study of victims.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LO12. List the steps for conducting a victim-centered analysis.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93" y="1552504"/>
            <a:ext cx="8168870" cy="447206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461963" indent="-461963" algn="ctr" eaLnBrk="1" hangingPunct="1">
              <a:spcAft>
                <a:spcPts val="1500"/>
              </a:spcAft>
              <a:buClr>
                <a:srgbClr val="5ECCF3"/>
              </a:buClr>
              <a:buSzPct val="100000"/>
              <a:buFont typeface="Arial" pitchFamily="34" charset="0"/>
              <a:buNone/>
            </a:pPr>
            <a:r>
              <a:rPr lang="en-US" altLang="en-US" sz="5600" b="1" cap="all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An introduction</a:t>
            </a:r>
            <a:r>
              <a:rPr lang="en-US" altLang="en-US" sz="5600" b="1" cap="all" baseline="0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 </a:t>
            </a:r>
            <a:r>
              <a:rPr lang="en-US" altLang="en-US" sz="5600" b="1" cap="all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To </a:t>
            </a:r>
            <a:r>
              <a:rPr lang="en-US" altLang="en-US" sz="5600" b="1" cap="all" dirty="0" err="1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victimology</a:t>
            </a:r>
            <a:endParaRPr lang="ba-RU" sz="5600" b="1" cap="all" dirty="0">
              <a:solidFill>
                <a:schemeClr val="tx1"/>
              </a:solidFill>
              <a:latin typeface="Arial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pitchFamily="34" charset="0"/>
                <a:ea typeface="MS PGothic" pitchFamily="34" charset="-128"/>
                <a:cs typeface="Arial" pitchFamily="34" charset="0"/>
              </a:rPr>
              <a:t>Studying Victimization Scientifically</a:t>
            </a:r>
          </a:p>
        </p:txBody>
      </p:sp>
      <p:sp>
        <p:nvSpPr>
          <p:cNvPr id="14338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b="1" dirty="0">
                <a:latin typeface="Arial" pitchFamily="34" charset="0"/>
                <a:cs typeface="Arial" pitchFamily="34" charset="0"/>
              </a:rPr>
              <a:t>Victims</a:t>
            </a:r>
            <a:r>
              <a:rPr dirty="0">
                <a:latin typeface="Arial" pitchFamily="34" charset="0"/>
                <a:cs typeface="Arial" pitchFamily="34" charset="0"/>
              </a:rPr>
              <a:t>: Individuals who suffer injuries, losses, or hardships for any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reason.</a:t>
            </a:r>
          </a:p>
          <a:p>
            <a:pPr eaLnBrk="1" hangingPunct="1">
              <a:buSzTx/>
            </a:pPr>
            <a:r>
              <a:rPr b="1" dirty="0">
                <a:latin typeface="Arial" pitchFamily="34" charset="0"/>
                <a:cs typeface="Arial" pitchFamily="34" charset="0"/>
              </a:rPr>
              <a:t>Victimization</a:t>
            </a:r>
            <a:r>
              <a:rPr dirty="0">
                <a:latin typeface="Arial" pitchFamily="34" charset="0"/>
                <a:cs typeface="Arial" pitchFamily="34" charset="0"/>
              </a:rPr>
              <a:t>: An asymmetrical relationship that is abusive, painful, parasitical, destructive, or unfair.</a:t>
            </a:r>
          </a:p>
          <a:p>
            <a:pPr eaLnBrk="1" hangingPunct="1">
              <a:buSzTx/>
            </a:pPr>
            <a:r>
              <a:rPr b="1" dirty="0">
                <a:latin typeface="Arial" pitchFamily="34" charset="0"/>
                <a:cs typeface="Arial" pitchFamily="34" charset="0"/>
              </a:rPr>
              <a:t>Victimology</a:t>
            </a:r>
            <a:r>
              <a:rPr dirty="0">
                <a:latin typeface="Arial" pitchFamily="34" charset="0"/>
                <a:cs typeface="Arial" pitchFamily="34" charset="0"/>
              </a:rPr>
              <a:t>: Scientific study of the physical, emotional, and financial harm people endure because of illegal activities.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Includes how victims are handled by criminal justice agencies and officials.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84582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pitchFamily="34" charset="0"/>
                <a:ea typeface="MS PGothic" pitchFamily="34" charset="-128"/>
                <a:cs typeface="Arial" pitchFamily="34" charset="0"/>
              </a:rPr>
              <a:t>Focusing on the Plight of Crime Victims</a:t>
            </a:r>
          </a:p>
        </p:txBody>
      </p:sp>
      <p:sp>
        <p:nvSpPr>
          <p:cNvPr id="16386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b="1" dirty="0">
                <a:latin typeface="Arial" pitchFamily="34" charset="0"/>
                <a:cs typeface="Arial" pitchFamily="34" charset="0"/>
              </a:rPr>
              <a:t>Subjective Approach: </a:t>
            </a:r>
            <a:r>
              <a:rPr dirty="0">
                <a:latin typeface="Arial" pitchFamily="34" charset="0"/>
                <a:cs typeface="Arial" pitchFamily="34" charset="0"/>
              </a:rPr>
              <a:t>Uses the standpoint of morality,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ethics, philosophy, personalized reactions, and intense emotions.</a:t>
            </a:r>
          </a:p>
          <a:p>
            <a:pPr eaLnBrk="1" hangingPunct="1">
              <a:buSzTx/>
            </a:pPr>
            <a:r>
              <a:rPr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Objective Approach: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Draws conclusions only from evidence and facts.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Victims are classified as:</a:t>
            </a:r>
          </a:p>
          <a:p>
            <a:pPr lvl="1" eaLnBrk="1" hangingPunct="1"/>
            <a:r>
              <a:rPr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Direct or primary victims</a:t>
            </a:r>
            <a:endParaRPr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Indirect or secondary victims</a:t>
            </a:r>
            <a:endParaRPr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2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Include loved ones, caregivers, and first responders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87630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What Kinds of Studies Do </a:t>
            </a:r>
            <a:r>
              <a:rPr lang="en-US" dirty="0" err="1">
                <a:latin typeface="Arial" pitchFamily="34" charset="0"/>
                <a:ea typeface="MS PGothic" pitchFamily="34" charset="-128"/>
                <a:cs typeface="Arial" pitchFamily="34" charset="0"/>
              </a:rPr>
              <a:t>Victimologists</a:t>
            </a: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 Carry Out? </a:t>
            </a:r>
            <a:r>
              <a:rPr lang="en-US" sz="2200" dirty="0">
                <a:latin typeface="Arial" pitchFamily="34" charset="0"/>
                <a:ea typeface="MS PGothic" pitchFamily="34" charset="-128"/>
                <a:cs typeface="Arial" pitchFamily="34" charset="0"/>
              </a:rPr>
              <a:t>(1 of 4)</a:t>
            </a:r>
            <a:endParaRPr lang="en-US" dirty="0"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18434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Research seeks to predict why certain people are targeted for crime more than others. 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Requires objectivity</a:t>
            </a:r>
          </a:p>
          <a:p>
            <a:pPr eaLnBrk="1" hangingPunct="1">
              <a:buSzTx/>
            </a:pPr>
            <a:r>
              <a:rPr dirty="0" err="1">
                <a:latin typeface="Arial" pitchFamily="34" charset="0"/>
                <a:cs typeface="Arial" pitchFamily="34" charset="0"/>
              </a:rPr>
              <a:t>Victimologists</a:t>
            </a:r>
            <a:r>
              <a:rPr dirty="0">
                <a:latin typeface="Arial" pitchFamily="34" charset="0"/>
                <a:cs typeface="Arial" pitchFamily="34" charset="0"/>
              </a:rPr>
              <a:t> cannot always be pro-victim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"Legitimate victim</a:t>
            </a:r>
            <a:r>
              <a:rPr altLang="en-US" dirty="0">
                <a:latin typeface="Arial" pitchFamily="34" charset="0"/>
                <a:cs typeface="Arial" pitchFamily="34" charset="0"/>
              </a:rPr>
              <a:t>”</a:t>
            </a:r>
            <a:r>
              <a:rPr dirty="0">
                <a:latin typeface="Arial" pitchFamily="34" charset="0"/>
                <a:cs typeface="Arial" pitchFamily="34" charset="0"/>
              </a:rPr>
              <a:t> status is </a:t>
            </a:r>
            <a:r>
              <a:rPr b="1" dirty="0">
                <a:latin typeface="Arial" pitchFamily="34" charset="0"/>
                <a:cs typeface="Arial" pitchFamily="34" charset="0"/>
              </a:rPr>
              <a:t>socially constructed</a:t>
            </a:r>
            <a:r>
              <a:rPr dirty="0">
                <a:latin typeface="Arial" pitchFamily="34" charset="0"/>
                <a:cs typeface="Arial" pitchFamily="34" charset="0"/>
              </a:rPr>
              <a:t>.</a:t>
            </a:r>
          </a:p>
          <a:p>
            <a:pPr lvl="2" eaLnBrk="1" hangingPunct="1"/>
            <a:r>
              <a:rPr dirty="0">
                <a:latin typeface="Arial" pitchFamily="34" charset="0"/>
                <a:cs typeface="Arial" pitchFamily="34" charset="0"/>
              </a:rPr>
              <a:t>Menendez Brothers</a:t>
            </a:r>
          </a:p>
          <a:p>
            <a:pPr lvl="2" eaLnBrk="1" hangingPunct="1"/>
            <a:r>
              <a:rPr dirty="0">
                <a:latin typeface="Arial" pitchFamily="34" charset="0"/>
                <a:cs typeface="Arial" pitchFamily="34" charset="0"/>
              </a:rPr>
              <a:t>John and Lorena Bobbitt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7630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latin typeface="Arial" pitchFamily="34" charset="0"/>
                <a:cs typeface="Arial" pitchFamily="34" charset="0"/>
              </a:rPr>
              <a:t>What Kinds of Studies Do </a:t>
            </a:r>
            <a:r>
              <a:rPr lang="en-US" altLang="en-US" dirty="0" err="1">
                <a:latin typeface="Arial" pitchFamily="34" charset="0"/>
                <a:cs typeface="Arial" pitchFamily="34" charset="0"/>
              </a:rPr>
              <a:t>Victimologists</a:t>
            </a:r>
            <a:r>
              <a:rPr lang="en-US" altLang="en-US" dirty="0">
                <a:latin typeface="Arial" pitchFamily="34" charset="0"/>
                <a:cs typeface="Arial" pitchFamily="34" charset="0"/>
              </a:rPr>
              <a:t> Carry Out? </a:t>
            </a:r>
            <a:r>
              <a:rPr lang="en-US" altLang="en-US" sz="2200" dirty="0">
                <a:latin typeface="Arial" pitchFamily="34" charset="0"/>
                <a:cs typeface="Arial" pitchFamily="34" charset="0"/>
              </a:rPr>
              <a:t>(2 of 4)</a:t>
            </a:r>
            <a:endParaRPr lang="en-US" altLang="en-US" sz="2200" dirty="0">
              <a:latin typeface="Arial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sp>
        <p:nvSpPr>
          <p:cNvPr id="20482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Difficult to determine the victim and the offender</a:t>
            </a:r>
          </a:p>
          <a:p>
            <a:pPr lvl="2" eaLnBrk="1" hangingPunct="1">
              <a:lnSpc>
                <a:spcPct val="90000"/>
              </a:lnSpc>
            </a:pPr>
            <a:r>
              <a:rPr dirty="0">
                <a:latin typeface="Arial" pitchFamily="34" charset="0"/>
                <a:cs typeface="Arial" pitchFamily="34" charset="0"/>
              </a:rPr>
              <a:t>Martin/Zimmerman </a:t>
            </a:r>
            <a:r>
              <a:rPr altLang="ja-JP" dirty="0">
                <a:latin typeface="Arial" pitchFamily="34" charset="0"/>
                <a:cs typeface="Arial" pitchFamily="34" charset="0"/>
              </a:rPr>
              <a:t>“stand your ground” case</a:t>
            </a:r>
          </a:p>
          <a:p>
            <a:pPr lvl="2" eaLnBrk="1" hangingPunct="1">
              <a:lnSpc>
                <a:spcPct val="90000"/>
              </a:lnSpc>
            </a:pPr>
            <a:r>
              <a:rPr dirty="0">
                <a:latin typeface="Arial" pitchFamily="34" charset="0"/>
                <a:cs typeface="Arial" pitchFamily="34" charset="0"/>
              </a:rPr>
              <a:t>Young woman fatally shot after a car accident</a:t>
            </a:r>
          </a:p>
          <a:p>
            <a:pPr lvl="2" eaLnBrk="1" hangingPunct="1">
              <a:lnSpc>
                <a:spcPct val="90000"/>
              </a:lnSpc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Domestic abuse victim fires warning shots</a:t>
            </a:r>
          </a:p>
          <a:p>
            <a:pPr lvl="1" eaLnBrk="1" hangingPunct="1"/>
            <a:r>
              <a:rPr altLang="ja-JP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Many situations do not meet </a:t>
            </a:r>
            <a:r>
              <a:rPr altLang="ja-JP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ideal type </a:t>
            </a:r>
            <a:r>
              <a:rPr altLang="ja-JP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conditions</a:t>
            </a:r>
          </a:p>
          <a:p>
            <a:pPr lvl="2" eaLnBrk="1" hangingPunct="1"/>
            <a:r>
              <a:rPr altLang="ja-JP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Person who suffered harm was weaker than the aggressor, wrongdoer was unprovoked, etc.</a:t>
            </a:r>
          </a:p>
          <a:p>
            <a:pPr lvl="1" eaLnBrk="1" hangingPunct="1"/>
            <a:r>
              <a:rPr altLang="ja-JP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Predators prey upon each other resulting in </a:t>
            </a:r>
            <a:r>
              <a:rPr altLang="ja-JP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victim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altLang="ja-JP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offender overlap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5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r>
              <a:rPr lang="en-US" sz="3200" dirty="0">
                <a:latin typeface="Arial" pitchFamily="34" charset="0"/>
                <a:ea typeface="MS PGothic" pitchFamily="34" charset="-128"/>
                <a:cs typeface="Arial" pitchFamily="34" charset="0"/>
              </a:rPr>
              <a:t>Discussion Question 1</a:t>
            </a:r>
          </a:p>
        </p:txBody>
      </p:sp>
      <p:sp>
        <p:nvSpPr>
          <p:cNvPr id="22530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Consider the Sandy Hook Elementary School shooting of 2012. A man with a history of mental health issues shot and killed 20 children and 5 adults. Was he a victim or a victimizer or both? Why do you think the general population was so polarized on this issue?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7630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latin typeface="Arial" pitchFamily="34" charset="0"/>
                <a:cs typeface="Arial" pitchFamily="34" charset="0"/>
              </a:rPr>
              <a:t>What Kinds of Studies Do </a:t>
            </a:r>
            <a:r>
              <a:rPr lang="en-US" altLang="en-US" dirty="0" err="1">
                <a:latin typeface="Arial" pitchFamily="34" charset="0"/>
                <a:cs typeface="Arial" pitchFamily="34" charset="0"/>
              </a:rPr>
              <a:t>Victimologists</a:t>
            </a:r>
            <a:r>
              <a:rPr lang="en-US" altLang="en-US" dirty="0">
                <a:latin typeface="Arial" pitchFamily="34" charset="0"/>
                <a:cs typeface="Arial" pitchFamily="34" charset="0"/>
              </a:rPr>
              <a:t> Carry Out? </a:t>
            </a:r>
            <a:r>
              <a:rPr lang="en-US" altLang="en-US" sz="2200" dirty="0">
                <a:latin typeface="Arial" pitchFamily="34" charset="0"/>
                <a:cs typeface="Arial" pitchFamily="34" charset="0"/>
              </a:rPr>
              <a:t>(3 of 4)</a:t>
            </a:r>
            <a:endParaRPr lang="en-US" altLang="en-US" sz="2200" dirty="0">
              <a:latin typeface="Arial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sp>
        <p:nvSpPr>
          <p:cNvPr id="23554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altLang="ja-JP" dirty="0">
                <a:latin typeface="Arial" pitchFamily="34" charset="0"/>
                <a:cs typeface="Arial" pitchFamily="34" charset="0"/>
              </a:rPr>
              <a:t>Victims may be at odds with the “good guys”</a:t>
            </a:r>
          </a:p>
          <a:p>
            <a:pPr lvl="2" eaLnBrk="1" hangingPunct="1"/>
            <a:r>
              <a:rPr dirty="0">
                <a:latin typeface="Arial" pitchFamily="34" charset="0"/>
                <a:cs typeface="Arial" pitchFamily="34" charset="0"/>
              </a:rPr>
              <a:t>Victims pitted against one another</a:t>
            </a:r>
          </a:p>
          <a:p>
            <a:pPr lvl="2" eaLnBrk="1" hangingPunct="1"/>
            <a:r>
              <a:rPr dirty="0">
                <a:latin typeface="Arial" pitchFamily="34" charset="0"/>
                <a:cs typeface="Arial" pitchFamily="34" charset="0"/>
              </a:rPr>
              <a:t>Media portrayal of crimes</a:t>
            </a:r>
          </a:p>
          <a:p>
            <a:pPr lvl="2" eaLnBrk="1" hangingPunct="1"/>
            <a:r>
              <a:rPr dirty="0">
                <a:latin typeface="Arial" pitchFamily="34" charset="0"/>
                <a:cs typeface="Arial" pitchFamily="34" charset="0"/>
              </a:rPr>
              <a:t>Political officials with competing policies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9154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latin typeface="Arial" pitchFamily="34" charset="0"/>
                <a:cs typeface="Arial" pitchFamily="34" charset="0"/>
              </a:rPr>
              <a:t>What Kinds of Studies Do </a:t>
            </a:r>
            <a:r>
              <a:rPr lang="en-US" altLang="en-US" dirty="0" err="1">
                <a:latin typeface="Arial" pitchFamily="34" charset="0"/>
                <a:cs typeface="Arial" pitchFamily="34" charset="0"/>
              </a:rPr>
              <a:t>Victimologists</a:t>
            </a:r>
            <a:r>
              <a:rPr lang="en-US" altLang="en-US" dirty="0">
                <a:latin typeface="Arial" pitchFamily="34" charset="0"/>
                <a:cs typeface="Arial" pitchFamily="34" charset="0"/>
              </a:rPr>
              <a:t> Carry Out? </a:t>
            </a:r>
            <a:r>
              <a:rPr lang="en-US" altLang="en-US" sz="2200" dirty="0">
                <a:latin typeface="Arial" pitchFamily="34" charset="0"/>
                <a:cs typeface="Arial" pitchFamily="34" charset="0"/>
              </a:rPr>
              <a:t>(4 of 4)</a:t>
            </a:r>
            <a:endParaRPr lang="en-US" altLang="en-US" sz="2200" dirty="0">
              <a:latin typeface="Arial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sp>
        <p:nvSpPr>
          <p:cNvPr id="25602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Three sources of bias thwart research objectivity: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Personal experiences</a:t>
            </a:r>
          </a:p>
          <a:p>
            <a:pPr lvl="2" eaLnBrk="1" hangingPunct="1"/>
            <a:r>
              <a:rPr dirty="0">
                <a:latin typeface="Arial" pitchFamily="34" charset="0"/>
                <a:cs typeface="Arial" pitchFamily="34" charset="0"/>
              </a:rPr>
              <a:t>Individual preferences and prejudices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Legacy of the discipline</a:t>
            </a:r>
          </a:p>
          <a:p>
            <a:pPr lvl="2" eaLnBrk="1" hangingPunct="1"/>
            <a:r>
              <a:rPr dirty="0">
                <a:latin typeface="Arial" pitchFamily="34" charset="0"/>
                <a:cs typeface="Arial" pitchFamily="34" charset="0"/>
              </a:rPr>
              <a:t>Collective preferences and priorities of its founders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Social environment/mood of the times</a:t>
            </a:r>
          </a:p>
          <a:p>
            <a:pPr lvl="2" eaLnBrk="1" hangingPunct="1"/>
            <a:r>
              <a:rPr dirty="0">
                <a:latin typeface="Arial" pitchFamily="34" charset="0"/>
                <a:cs typeface="Arial" pitchFamily="34" charset="0"/>
              </a:rPr>
              <a:t>1960s–1970s: demands for financial, medical, and emotional government assistance for victims</a:t>
            </a:r>
          </a:p>
          <a:p>
            <a:pPr lvl="2" eaLnBrk="1" hangingPunct="1"/>
            <a:r>
              <a:rPr dirty="0">
                <a:latin typeface="Arial" pitchFamily="34" charset="0"/>
                <a:cs typeface="Arial" pitchFamily="34" charset="0"/>
              </a:rPr>
              <a:t>1980s: demands for self-reliance and for cuts in social spending and taxes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93" y="1552504"/>
            <a:ext cx="8168870" cy="447206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spcAft>
                <a:spcPts val="1500"/>
              </a:spcAft>
            </a:pPr>
            <a:r>
              <a:rPr lang="en-US" altLang="en-US" sz="5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WHAT</a:t>
            </a:r>
            <a:r>
              <a:rPr lang="en-US" altLang="en-US" sz="5400" b="1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5400" b="1" dirty="0">
                <a:solidFill>
                  <a:schemeClr val="tx1"/>
                </a:solidFill>
              </a:rPr>
              <a:t>VICTIMOLOGY </a:t>
            </a:r>
            <a:r>
              <a:rPr lang="en-US" altLang="en-US" sz="5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ISN’T</a:t>
            </a:r>
          </a:p>
        </p:txBody>
      </p:sp>
    </p:spTree>
    <p:extLst>
      <p:ext uri="{BB962C8B-B14F-4D97-AF65-F5344CB8AC3E}">
        <p14:creationId xmlns:p14="http://schemas.microsoft.com/office/powerpoint/2010/main" val="650939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pitchFamily="34" charset="0"/>
                <a:ea typeface="MS PGothic" pitchFamily="34" charset="-128"/>
                <a:cs typeface="Arial" pitchFamily="34" charset="0"/>
              </a:rPr>
              <a:t>Victimology versus Detective Work</a:t>
            </a:r>
            <a:endParaRPr lang="en-US" sz="2900" dirty="0"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29698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Detectives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Victimology refers to background investigations that reconstruct events to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solve crimes.</a:t>
            </a:r>
          </a:p>
          <a:p>
            <a:pPr eaLnBrk="1" hangingPunct="1">
              <a:buSzTx/>
            </a:pPr>
            <a:r>
              <a:rPr dirty="0" err="1">
                <a:latin typeface="Arial" pitchFamily="34" charset="0"/>
                <a:cs typeface="Arial" pitchFamily="34" charset="0"/>
              </a:rPr>
              <a:t>Victimologists</a:t>
            </a:r>
            <a:endParaRPr dirty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Do not solve crimes</a:t>
            </a:r>
            <a:endParaRPr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pitchFamily="34" charset="0"/>
                <a:ea typeface="MS PGothic" pitchFamily="34" charset="-128"/>
                <a:cs typeface="Arial" pitchFamily="34" charset="0"/>
              </a:rPr>
              <a:t>Victimology versus Victim Services</a:t>
            </a:r>
          </a:p>
        </p:txBody>
      </p:sp>
      <p:sp>
        <p:nvSpPr>
          <p:cNvPr id="31746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Victim Services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Provide hands-on, one-one-one victim assistance</a:t>
            </a:r>
          </a:p>
          <a:p>
            <a:pPr lvl="2" eaLnBrk="1" hangingPunct="1"/>
            <a:r>
              <a:rPr dirty="0">
                <a:latin typeface="Arial" pitchFamily="34" charset="0"/>
                <a:cs typeface="Arial" pitchFamily="34" charset="0"/>
              </a:rPr>
              <a:t>Doctors, EMTs, psychologists, counselors, clergy</a:t>
            </a:r>
          </a:p>
          <a:p>
            <a:pPr eaLnBrk="1" hangingPunct="1">
              <a:buSzTx/>
            </a:pPr>
            <a:r>
              <a:rPr dirty="0" err="1">
                <a:latin typeface="Arial" pitchFamily="34" charset="0"/>
                <a:cs typeface="Arial" pitchFamily="34" charset="0"/>
              </a:rPr>
              <a:t>Victomologists</a:t>
            </a:r>
            <a:endParaRPr dirty="0"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Study entire populations to reduce suffering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86106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Victimology versus </a:t>
            </a:r>
            <a:r>
              <a:rPr lang="en-US" dirty="0" err="1">
                <a:latin typeface="Arial" pitchFamily="34" charset="0"/>
                <a:ea typeface="MS PGothic" pitchFamily="34" charset="-128"/>
                <a:cs typeface="Arial" pitchFamily="34" charset="0"/>
              </a:rPr>
              <a:t>Victimism</a:t>
            </a: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: A Political Point of View</a:t>
            </a:r>
          </a:p>
        </p:txBody>
      </p:sp>
      <p:sp>
        <p:nvSpPr>
          <p:cNvPr id="33794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Victimology has negative connotations in mainstream culture.</a:t>
            </a:r>
          </a:p>
          <a:p>
            <a:pPr lvl="1" eaLnBrk="1" hangingPunct="1"/>
            <a:r>
              <a:rPr altLang="en-US" dirty="0">
                <a:latin typeface="Arial" pitchFamily="34" charset="0"/>
                <a:cs typeface="Arial" pitchFamily="34" charset="0"/>
              </a:rPr>
              <a:t>“</a:t>
            </a:r>
            <a:r>
              <a:rPr dirty="0">
                <a:latin typeface="Arial" pitchFamily="34" charset="0"/>
                <a:cs typeface="Arial" pitchFamily="34" charset="0"/>
              </a:rPr>
              <a:t>ology</a:t>
            </a:r>
            <a:r>
              <a:rPr altLang="en-US" dirty="0">
                <a:latin typeface="Arial" pitchFamily="34" charset="0"/>
                <a:cs typeface="Arial" pitchFamily="34" charset="0"/>
              </a:rPr>
              <a:t>”</a:t>
            </a:r>
            <a:r>
              <a:rPr dirty="0">
                <a:latin typeface="Arial" pitchFamily="34" charset="0"/>
                <a:cs typeface="Arial" pitchFamily="34" charset="0"/>
              </a:rPr>
              <a:t>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means </a:t>
            </a:r>
            <a:r>
              <a:rPr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the scientific study of.</a:t>
            </a:r>
            <a:r>
              <a:rPr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</a:t>
            </a:r>
            <a:endParaRPr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buSzTx/>
            </a:pPr>
            <a:r>
              <a:rPr b="1" dirty="0" err="1">
                <a:latin typeface="Arial" pitchFamily="34" charset="0"/>
                <a:cs typeface="Arial" pitchFamily="34" charset="0"/>
              </a:rPr>
              <a:t>Victimism</a:t>
            </a:r>
            <a:r>
              <a:rPr dirty="0">
                <a:latin typeface="Arial" pitchFamily="34" charset="0"/>
                <a:cs typeface="Arial" pitchFamily="34" charset="0"/>
              </a:rPr>
              <a:t> is the outlook of people who share a sense of victimhood.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An </a:t>
            </a:r>
            <a:r>
              <a:rPr altLang="en-US" dirty="0">
                <a:latin typeface="Arial" pitchFamily="34" charset="0"/>
                <a:cs typeface="Arial" pitchFamily="34" charset="0"/>
              </a:rPr>
              <a:t>“</a:t>
            </a:r>
            <a:r>
              <a:rPr dirty="0">
                <a:latin typeface="Arial" pitchFamily="34" charset="0"/>
                <a:cs typeface="Arial" pitchFamily="34" charset="0"/>
              </a:rPr>
              <a:t>ism</a:t>
            </a:r>
            <a:r>
              <a:rPr altLang="en-US" dirty="0">
                <a:latin typeface="Arial" pitchFamily="34" charset="0"/>
                <a:cs typeface="Arial" pitchFamily="34" charset="0"/>
              </a:rPr>
              <a:t>”</a:t>
            </a:r>
            <a:r>
              <a:rPr dirty="0">
                <a:latin typeface="Arial" pitchFamily="34" charset="0"/>
                <a:cs typeface="Arial" pitchFamily="34" charset="0"/>
              </a:rPr>
              <a:t> is an </a:t>
            </a:r>
            <a:r>
              <a:rPr b="1" dirty="0">
                <a:latin typeface="Arial" pitchFamily="34" charset="0"/>
                <a:cs typeface="Arial" pitchFamily="34" charset="0"/>
              </a:rPr>
              <a:t>ideology</a:t>
            </a:r>
            <a:r>
              <a:rPr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5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r>
              <a:rPr lang="en-US" sz="3200" dirty="0">
                <a:latin typeface="Arial" pitchFamily="34" charset="0"/>
                <a:ea typeface="MS PGothic" pitchFamily="34" charset="-128"/>
                <a:cs typeface="Arial" pitchFamily="34" charset="0"/>
              </a:rPr>
              <a:t>Discussion Question 2</a:t>
            </a:r>
          </a:p>
        </p:txBody>
      </p:sp>
      <p:sp>
        <p:nvSpPr>
          <p:cNvPr id="35842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Why do you think high-level politicians are increasingly misusing the term </a:t>
            </a:r>
            <a:r>
              <a:rPr i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victimology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dirty="0">
                <a:latin typeface="Arial" pitchFamily="34" charset="0"/>
                <a:cs typeface="Arial" pitchFamily="34" charset="0"/>
              </a:rPr>
              <a:t>in attacks against political opponents? What does this say about the current mood of society? How might this mood affect objectivity in research?</a:t>
            </a: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93" y="1295400"/>
            <a:ext cx="8168870" cy="447206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spcAft>
                <a:spcPts val="1500"/>
              </a:spcAft>
              <a:defRPr/>
            </a:pPr>
            <a:r>
              <a:rPr lang="en-US" altLang="en-US" sz="5600" b="1" cap="all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COMPARING VICTIMOLOGY TO CRIMINOLOGY</a:t>
            </a:r>
            <a:endParaRPr lang="en-US" altLang="en-US" sz="5600" b="1" cap="all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086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7630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The Many Parallels between Criminology and Victimology </a:t>
            </a:r>
            <a:r>
              <a:rPr lang="en-US" altLang="en-US" sz="2200" dirty="0"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(1 of 2)</a:t>
            </a:r>
          </a:p>
        </p:txBody>
      </p:sp>
      <p:sp>
        <p:nvSpPr>
          <p:cNvPr id="38914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Victimology is a </a:t>
            </a:r>
            <a:r>
              <a:rPr dirty="0" err="1">
                <a:latin typeface="Arial" pitchFamily="34" charset="0"/>
                <a:cs typeface="Arial" pitchFamily="34" charset="0"/>
              </a:rPr>
              <a:t>subdiscipline</a:t>
            </a:r>
            <a:r>
              <a:rPr dirty="0">
                <a:latin typeface="Arial" pitchFamily="34" charset="0"/>
                <a:cs typeface="Arial" pitchFamily="34" charset="0"/>
              </a:rPr>
              <a:t> of </a:t>
            </a:r>
            <a:r>
              <a:rPr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criminology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Scientific study of illegal activities, offenders, their victims, criminal law and the criminal justice system, and societal reactions to the crime problem 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Historically, criminology was more like </a:t>
            </a:r>
            <a:r>
              <a:rPr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offenderology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Both disciplines look for causal relationships.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Criminologists ask why certain individuals become involved in </a:t>
            </a:r>
            <a:r>
              <a:rPr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lawbreaking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1" eaLnBrk="1" hangingPunct="1"/>
            <a:r>
              <a:rPr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Victimologists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ask why some entities are targeted.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7630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The Many Parallels between Criminology and Victimology </a:t>
            </a:r>
            <a:r>
              <a:rPr lang="en-US" altLang="en-US" sz="2200" dirty="0"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(2 of 2)</a:t>
            </a:r>
            <a:endParaRPr lang="en-US" altLang="en-US" dirty="0">
              <a:latin typeface="Arial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sp>
        <p:nvSpPr>
          <p:cNvPr id="40962" name="Content Placeholder 2"/>
          <p:cNvSpPr>
            <a:spLocks noGrp="1" noRot="1"/>
          </p:cNvSpPr>
          <p:nvPr>
            <p:ph idx="1"/>
          </p:nvPr>
        </p:nvSpPr>
        <p:spPr>
          <a:xfrm>
            <a:off x="190500" y="1371600"/>
            <a:ext cx="8763000" cy="4724400"/>
          </a:xfrm>
        </p:spPr>
        <p:txBody>
          <a:bodyPr/>
          <a:lstStyle/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Both emphasize proper gathering and interpretation of data.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Criminologists </a:t>
            </a:r>
            <a:r>
              <a:rPr dirty="0">
                <a:latin typeface="Arial" pitchFamily="34" charset="0"/>
                <a:cs typeface="Arial" pitchFamily="34" charset="0"/>
              </a:rPr>
              <a:t>apply findings to devise crime prevention strategies.</a:t>
            </a:r>
          </a:p>
          <a:p>
            <a:pPr lvl="1" eaLnBrk="1" hangingPunct="1"/>
            <a:r>
              <a:rPr dirty="0" err="1">
                <a:latin typeface="Arial" pitchFamily="34" charset="0"/>
                <a:cs typeface="Arial" pitchFamily="34" charset="0"/>
              </a:rPr>
              <a:t>Victimologists</a:t>
            </a:r>
            <a:r>
              <a:rPr dirty="0">
                <a:latin typeface="Arial" pitchFamily="34" charset="0"/>
                <a:cs typeface="Arial" pitchFamily="34" charset="0"/>
              </a:rPr>
              <a:t> scrutinize trends to develop victimization prevention strategies and risk-reduction tactics.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Both study how the criminal justice system actually operates versus how it is supposed to work.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Both assess offender needs and recover program effectiveness.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Both estimate costs of crime.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86106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Some Differences and Issues about Boundaries</a:t>
            </a:r>
          </a:p>
        </p:txBody>
      </p:sp>
      <p:sp>
        <p:nvSpPr>
          <p:cNvPr id="43010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Criminology is several hundred years old. 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Victimology is several decades old.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Criminology binds studies to 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illegal activities.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Victimology boundaries are in dispute.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Some want to study more than criminal victimization.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85344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Differing Political Approaches within the Discipline </a:t>
            </a:r>
            <a:r>
              <a:rPr lang="en-US" sz="2200" dirty="0">
                <a:latin typeface="Arial" pitchFamily="34" charset="0"/>
                <a:ea typeface="MS PGothic" pitchFamily="34" charset="-128"/>
                <a:cs typeface="Arial" pitchFamily="34" charset="0"/>
              </a:rPr>
              <a:t>(1 of 3)</a:t>
            </a:r>
          </a:p>
        </p:txBody>
      </p:sp>
      <p:sp>
        <p:nvSpPr>
          <p:cNvPr id="45058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Conservative Tendency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Focuses primarily on street crimes</a:t>
            </a:r>
            <a:endParaRPr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Holds victims strictly accountable for their decisions and actions</a:t>
            </a:r>
            <a:endParaRPr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Stresses self</a:t>
            </a:r>
            <a:r>
              <a:rPr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dirty="0">
                <a:latin typeface="Arial" pitchFamily="34" charset="0"/>
                <a:cs typeface="Arial" pitchFamily="34" charset="0"/>
              </a:rPr>
              <a:t>reliance over governmental assistance</a:t>
            </a:r>
            <a:endParaRPr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Embraces punishments in proportion to harms inflicted on victims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Liberal Tendency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Extends beyond street crimes to include corporate corruption</a:t>
            </a:r>
            <a:endParaRPr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Endorses societal intervention via the government</a:t>
            </a:r>
            <a:endParaRPr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Extends safety net mechanisms for all kinds of misfortunes, including crime</a:t>
            </a:r>
            <a:endParaRPr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Embraces restorative justice</a:t>
            </a:r>
            <a:endParaRPr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ontent Placeholder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7630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Differing Political Approaches within the Discipline </a:t>
            </a:r>
            <a:r>
              <a:rPr lang="en-US" altLang="en-US" sz="2200" dirty="0"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(2 of 3)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26988"/>
            <a:ext cx="87630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Differing Political Approaches within the Discipline </a:t>
            </a:r>
            <a:r>
              <a:rPr lang="en-US" altLang="en-US" sz="2200" dirty="0"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(3 of 3)</a:t>
            </a:r>
          </a:p>
        </p:txBody>
      </p:sp>
      <p:sp>
        <p:nvSpPr>
          <p:cNvPr id="49154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Radical/Critical/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Conflict Tendency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Includes street crimes, corporate offenses, and other harms (e.g., polluters and fraudulent advertisers)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Victimization is a result of an exploitative and oppressive social system.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Looks toward societal factors such as poverty, unemployment, and language barriers as explanations behind crime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Considers the legal system partly to blame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93" y="1371600"/>
            <a:ext cx="8168870" cy="447206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spcAft>
                <a:spcPts val="1500"/>
              </a:spcAft>
            </a:pPr>
            <a:r>
              <a:rPr lang="en-US" altLang="en-US" sz="5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WHY STUDY</a:t>
            </a:r>
            <a:r>
              <a:rPr lang="en-US" altLang="en-US" sz="5400" b="1" dirty="0">
                <a:solidFill>
                  <a:schemeClr val="tx1"/>
                </a:solidFill>
              </a:rPr>
              <a:t> </a:t>
            </a:r>
            <a:r>
              <a:rPr lang="en-US" altLang="en-US" sz="5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VICTIMOLOGY?</a:t>
            </a:r>
          </a:p>
        </p:txBody>
      </p:sp>
    </p:spTree>
    <p:extLst>
      <p:ext uri="{BB962C8B-B14F-4D97-AF65-F5344CB8AC3E}">
        <p14:creationId xmlns:p14="http://schemas.microsoft.com/office/powerpoint/2010/main" val="418247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pitchFamily="34" charset="0"/>
                <a:ea typeface="MS PGothic" pitchFamily="34" charset="-128"/>
                <a:cs typeface="Arial" pitchFamily="34" charset="0"/>
              </a:rPr>
              <a:t>Benefits of Studying Victimology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Intellectual benefits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Expansion of horizons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Practical applications that ease the suffering of others provide a sense of purpose, worth, accomplishment, and satisfaction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Complete understanding and appreciation of reactions to victimization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393" y="1371600"/>
            <a:ext cx="8168870" cy="447206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>
              <a:spcAft>
                <a:spcPts val="1500"/>
              </a:spcAft>
              <a:defRPr/>
            </a:pPr>
            <a:r>
              <a:rPr lang="en-US" altLang="en-US" sz="5600" b="1" cap="all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WHY PLACE SUCH</a:t>
            </a:r>
            <a:r>
              <a:rPr lang="en-US" altLang="en-US" sz="5600" b="1" cap="all" baseline="0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 </a:t>
            </a:r>
            <a:r>
              <a:rPr lang="en-US" altLang="en-US" sz="5600" b="1" cap="all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AN EMPHASIS ON</a:t>
            </a:r>
            <a:r>
              <a:rPr lang="en-US" altLang="en-US" sz="5600" b="1" cap="all" baseline="0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 </a:t>
            </a:r>
            <a:r>
              <a:rPr lang="en-US" altLang="en-US" sz="5600" b="1" cap="all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CARRYING OUT</a:t>
            </a:r>
            <a:r>
              <a:rPr lang="en-US" altLang="en-US" sz="5600" b="1" cap="all" baseline="0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 </a:t>
            </a:r>
            <a:r>
              <a:rPr lang="en-US" altLang="en-US" sz="5600" b="1" cap="all" dirty="0">
                <a:solidFill>
                  <a:schemeClr val="tx1"/>
                </a:solidFill>
                <a:latin typeface="Arial" pitchFamily="34" charset="0"/>
                <a:ea typeface="MS PGothic" panose="020B0600070205080204" pitchFamily="34" charset="-128"/>
                <a:cs typeface="Arial" pitchFamily="34" charset="0"/>
              </a:rPr>
              <a:t>RESEARCH?</a:t>
            </a:r>
          </a:p>
        </p:txBody>
      </p:sp>
    </p:spTree>
    <p:extLst>
      <p:ext uri="{BB962C8B-B14F-4D97-AF65-F5344CB8AC3E}">
        <p14:creationId xmlns:p14="http://schemas.microsoft.com/office/powerpoint/2010/main" val="24814726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86868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Different Types of Research Studies in Victimology</a:t>
            </a:r>
          </a:p>
        </p:txBody>
      </p:sp>
      <p:sp>
        <p:nvSpPr>
          <p:cNvPr id="56322" name="Content Placeholder 2"/>
          <p:cNvSpPr>
            <a:spLocks noGrp="1" noRot="1"/>
          </p:cNvSpPr>
          <p:nvPr>
            <p:ph idx="1"/>
          </p:nvPr>
        </p:nvSpPr>
        <p:spPr>
          <a:xfrm>
            <a:off x="190500" y="1371600"/>
            <a:ext cx="8763000" cy="4724400"/>
          </a:xfrm>
        </p:spPr>
        <p:txBody>
          <a:bodyPr/>
          <a:lstStyle/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Exploratory studies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Use qualitative methods to understand new forms of victimization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Descriptive studies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Use quantitative methods to address questions of who, where, when, and how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Explanatory studies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Attempt to discover causes or problems—the why?</a:t>
            </a:r>
          </a:p>
          <a:p>
            <a:pPr eaLnBrk="1" hangingPunct="1">
              <a:buSzTx/>
            </a:pP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Evaluation studies</a:t>
            </a:r>
          </a:p>
          <a:p>
            <a:pPr lvl="1" eaLnBrk="1" hangingPunct="1"/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Assess the effectiveness of interventions—the </a:t>
            </a:r>
            <a:r>
              <a:rPr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what would happen if…?</a:t>
            </a:r>
            <a:r>
              <a:rPr altLang="en-US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”</a:t>
            </a:r>
            <a:endParaRPr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5"/>
          <p:cNvSpPr>
            <a:spLocks noGrp="1"/>
          </p:cNvSpPr>
          <p:nvPr>
            <p:ph type="title"/>
          </p:nvPr>
        </p:nvSpPr>
        <p:spPr>
          <a:xfrm>
            <a:off x="228600" y="26988"/>
            <a:ext cx="7772400" cy="1039812"/>
          </a:xfrm>
        </p:spPr>
        <p:txBody>
          <a:bodyPr/>
          <a:lstStyle/>
          <a:p>
            <a:r>
              <a:rPr lang="en-US" sz="3200" dirty="0">
                <a:latin typeface="Arial" pitchFamily="34" charset="0"/>
                <a:ea typeface="MS PGothic" pitchFamily="34" charset="-128"/>
                <a:cs typeface="Arial" pitchFamily="34" charset="0"/>
              </a:rPr>
              <a:t>Discussion Question 3</a:t>
            </a:r>
          </a:p>
        </p:txBody>
      </p:sp>
      <p:sp>
        <p:nvSpPr>
          <p:cNvPr id="58370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You are researching </a:t>
            </a:r>
            <a:r>
              <a:rPr dirty="0" err="1">
                <a:latin typeface="Arial" pitchFamily="34" charset="0"/>
                <a:cs typeface="Arial" pitchFamily="34" charset="0"/>
              </a:rPr>
              <a:t>cyberstalking</a:t>
            </a:r>
            <a:r>
              <a:rPr dirty="0">
                <a:latin typeface="Arial" pitchFamily="34" charset="0"/>
                <a:cs typeface="Arial" pitchFamily="34" charset="0"/>
              </a:rPr>
              <a:t>.</a:t>
            </a:r>
          </a:p>
          <a:p>
            <a:pPr lvl="1"/>
            <a:r>
              <a:rPr dirty="0">
                <a:latin typeface="Arial" pitchFamily="34" charset="0"/>
                <a:cs typeface="Arial" pitchFamily="34" charset="0"/>
              </a:rPr>
              <a:t>What kinds of questions would you pose in order to perform an exploratory research study?</a:t>
            </a:r>
          </a:p>
          <a:p>
            <a:pPr lvl="1"/>
            <a:r>
              <a:rPr dirty="0">
                <a:latin typeface="Arial" pitchFamily="34" charset="0"/>
                <a:cs typeface="Arial" pitchFamily="34" charset="0"/>
              </a:rPr>
              <a:t>What questions would you use for a descriptive study?</a:t>
            </a:r>
          </a:p>
          <a:p>
            <a:pPr lvl="1"/>
            <a:r>
              <a:rPr dirty="0">
                <a:latin typeface="Arial" pitchFamily="34" charset="0"/>
                <a:cs typeface="Arial" pitchFamily="34" charset="0"/>
              </a:rPr>
              <a:t>What questions are useful for explanatory studies?</a:t>
            </a:r>
          </a:p>
          <a:p>
            <a:pPr lvl="1"/>
            <a:r>
              <a:rPr dirty="0">
                <a:latin typeface="Arial" pitchFamily="34" charset="0"/>
                <a:cs typeface="Arial" pitchFamily="34" charset="0"/>
              </a:rPr>
              <a:t>What questions are best for evaluation studies?</a:t>
            </a:r>
          </a:p>
        </p:txBody>
      </p:sp>
    </p:spTree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86868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Different Disciplinary Approaches When Researching Victim Issues</a:t>
            </a:r>
          </a:p>
        </p:txBody>
      </p:sp>
      <p:sp>
        <p:nvSpPr>
          <p:cNvPr id="59394" name="Content Placeholder 2"/>
          <p:cNvSpPr>
            <a:spLocks noGrp="1" noRot="1"/>
          </p:cNvSpPr>
          <p:nvPr>
            <p:ph idx="1"/>
          </p:nvPr>
        </p:nvSpPr>
        <p:spPr>
          <a:xfrm>
            <a:off x="190500" y="1371600"/>
            <a:ext cx="8763000" cy="4602163"/>
          </a:xfrm>
        </p:spPr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Psychological approaches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Emphasize character traits and personalities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Legal and criminal justice approaches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Focus on laws, regulations, and procedures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Historical approaches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Look at the past and trace developments to the present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Anthropological approaches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Study societies that are far away and existed long ago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Economical approaches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Study finances, gains, losses, costs, and expenses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86868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Sometimes Research Findings Can Be Surprising!</a:t>
            </a:r>
          </a:p>
        </p:txBody>
      </p:sp>
      <p:sp>
        <p:nvSpPr>
          <p:cNvPr id="61442" name="Content Placeholder 2"/>
          <p:cNvSpPr>
            <a:spLocks noGrp="1" noRot="1"/>
          </p:cNvSpPr>
          <p:nvPr>
            <p:ph idx="1"/>
          </p:nvPr>
        </p:nvSpPr>
        <p:spPr>
          <a:xfrm>
            <a:off x="190500" y="1371600"/>
            <a:ext cx="8763000" cy="4602163"/>
          </a:xfrm>
        </p:spPr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Conventional wisdom is sometimes mistaken or partially true.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An emphasis on research often uncovers unexpected but useful findings.</a:t>
            </a:r>
          </a:p>
          <a:p>
            <a:pPr eaLnBrk="1" hangingPunct="1">
              <a:buSzTx/>
            </a:pPr>
            <a:r>
              <a:rPr dirty="0" err="1">
                <a:latin typeface="Arial" pitchFamily="34" charset="0"/>
                <a:cs typeface="Arial" pitchFamily="34" charset="0"/>
              </a:rPr>
              <a:t>Victimologists</a:t>
            </a:r>
            <a:r>
              <a:rPr dirty="0">
                <a:latin typeface="Arial" pitchFamily="34" charset="0"/>
                <a:cs typeface="Arial" pitchFamily="34" charset="0"/>
              </a:rPr>
              <a:t> use the same methods as other social scientists</a:t>
            </a:r>
          </a:p>
          <a:p>
            <a:pPr lvl="1" eaLnBrk="1" hangingPunct="1"/>
            <a:r>
              <a:rPr dirty="0">
                <a:latin typeface="Arial" pitchFamily="34" charset="0"/>
                <a:cs typeface="Arial" pitchFamily="34" charset="0"/>
              </a:rPr>
              <a:t>Case studies, surveys and polls, social experiments, etc.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2"/>
          <p:cNvSpPr>
            <a:spLocks noGrp="1" noRot="1"/>
          </p:cNvSpPr>
          <p:nvPr>
            <p:ph type="title"/>
          </p:nvPr>
        </p:nvSpPr>
        <p:spPr>
          <a:xfrm>
            <a:off x="228600" y="26988"/>
            <a:ext cx="8763000" cy="10398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How to Structure a </a:t>
            </a:r>
            <a:r>
              <a:rPr lang="en-US" dirty="0" err="1">
                <a:latin typeface="Arial" pitchFamily="34" charset="0"/>
                <a:ea typeface="MS PGothic" pitchFamily="34" charset="-128"/>
                <a:cs typeface="Arial" pitchFamily="34" charset="0"/>
              </a:rPr>
              <a:t>Victimological</a:t>
            </a:r>
            <a:r>
              <a:rPr lang="en-US" dirty="0">
                <a:latin typeface="Arial" pitchFamily="34" charset="0"/>
                <a:ea typeface="MS PGothic" pitchFamily="34" charset="-128"/>
                <a:cs typeface="Arial" pitchFamily="34" charset="0"/>
              </a:rPr>
              <a:t> Investigation</a:t>
            </a:r>
          </a:p>
        </p:txBody>
      </p:sp>
      <p:sp>
        <p:nvSpPr>
          <p:cNvPr id="63490" name="Content Placeholder 2"/>
          <p:cNvSpPr>
            <a:spLocks noGrp="1" noRot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Step 1: Identify, Define, and Describe the Problem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Step 2: Estimate the True Dimensions of the Problem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Step 3: Investigate How Victims and Their Offenders Interacted</a:t>
            </a:r>
          </a:p>
          <a:p>
            <a:pPr eaLnBrk="1" hangingPunct="1">
              <a:buSzTx/>
            </a:pPr>
            <a:r>
              <a:rPr dirty="0">
                <a:latin typeface="Arial" pitchFamily="34" charset="0"/>
                <a:cs typeface="Arial" pitchFamily="34" charset="0"/>
              </a:rPr>
              <a:t>Step 4: Analyze the Findings and Their Policy Implications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amp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2012</TotalTime>
  <Words>1416</Words>
  <Application>Microsoft Office PowerPoint</Application>
  <PresentationFormat>On-screen Show (4:3)</PresentationFormat>
  <Paragraphs>188</Paragraphs>
  <Slides>31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Courier New</vt:lpstr>
      <vt:lpstr>Wingdings</vt:lpstr>
      <vt:lpstr>Sample</vt:lpstr>
      <vt:lpstr>Crime Victims An Introduction to Victimology</vt:lpstr>
      <vt:lpstr>Learning Objectives (1 of 2)</vt:lpstr>
      <vt:lpstr>Learning Objectives (2 of 2)</vt:lpstr>
      <vt:lpstr>An introduction To victimology</vt:lpstr>
      <vt:lpstr>Studying Victimization Scientifically</vt:lpstr>
      <vt:lpstr>Focusing on the Plight of Crime Victims</vt:lpstr>
      <vt:lpstr>What Kinds of Studies Do Victimologists Carry Out? (1 of 4)</vt:lpstr>
      <vt:lpstr>What Kinds of Studies Do Victimologists Carry Out? (2 of 4)</vt:lpstr>
      <vt:lpstr>Discussion Question 1</vt:lpstr>
      <vt:lpstr>What Kinds of Studies Do Victimologists Carry Out? (3 of 4)</vt:lpstr>
      <vt:lpstr>What Kinds of Studies Do Victimologists Carry Out? (4 of 4)</vt:lpstr>
      <vt:lpstr>WHAT VICTIMOLOGY ISN’T</vt:lpstr>
      <vt:lpstr>Victimology versus Detective Work</vt:lpstr>
      <vt:lpstr>Victimology versus Victim Services</vt:lpstr>
      <vt:lpstr>Victimology versus Victimism: A Political Point of View</vt:lpstr>
      <vt:lpstr>Discussion Question 2</vt:lpstr>
      <vt:lpstr>COMPARING VICTIMOLOGY TO CRIMINOLOGY</vt:lpstr>
      <vt:lpstr>The Many Parallels between Criminology and Victimology (1 of 2)</vt:lpstr>
      <vt:lpstr>The Many Parallels between Criminology and Victimology (2 of 2)</vt:lpstr>
      <vt:lpstr>Some Differences and Issues about Boundaries</vt:lpstr>
      <vt:lpstr>Differing Political Approaches within the Discipline (1 of 3)</vt:lpstr>
      <vt:lpstr>Differing Political Approaches within the Discipline (2 of 3)</vt:lpstr>
      <vt:lpstr>Differing Political Approaches within the Discipline (3 of 3)</vt:lpstr>
      <vt:lpstr>WHY STUDY VICTIMOLOGY?</vt:lpstr>
      <vt:lpstr>Benefits of Studying Victimology</vt:lpstr>
      <vt:lpstr>WHY PLACE SUCH AN EMPHASIS ON CARRYING OUT RESEARCH?</vt:lpstr>
      <vt:lpstr>Different Types of Research Studies in Victimology</vt:lpstr>
      <vt:lpstr>Discussion Question 3</vt:lpstr>
      <vt:lpstr>Different Disciplinary Approaches When Researching Victim Issues</vt:lpstr>
      <vt:lpstr>Sometimes Research Findings Can Be Surprising!</vt:lpstr>
      <vt:lpstr>How to Structure a Victimological Investigation</vt:lpstr>
    </vt:vector>
  </TitlesOfParts>
  <Company>WSU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What Is Victimology?</dc:title>
  <dc:creator>Karmen</dc:creator>
  <cp:lastModifiedBy>Becky Price</cp:lastModifiedBy>
  <cp:revision>255</cp:revision>
  <dcterms:created xsi:type="dcterms:W3CDTF">2006-02-09T16:23:27Z</dcterms:created>
  <dcterms:modified xsi:type="dcterms:W3CDTF">2020-05-17T16:06:14Z</dcterms:modified>
</cp:coreProperties>
</file>