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5315" r:id="rId1"/>
  </p:sldMasterIdLst>
  <p:notesMasterIdLst>
    <p:notesMasterId r:id="rId33"/>
  </p:notesMasterIdLst>
  <p:sldIdLst>
    <p:sldId id="318" r:id="rId2"/>
    <p:sldId id="282" r:id="rId3"/>
    <p:sldId id="283" r:id="rId4"/>
    <p:sldId id="319" r:id="rId5"/>
    <p:sldId id="258" r:id="rId6"/>
    <p:sldId id="260" r:id="rId7"/>
    <p:sldId id="300" r:id="rId8"/>
    <p:sldId id="320" r:id="rId9"/>
    <p:sldId id="263" r:id="rId10"/>
    <p:sldId id="302" r:id="rId11"/>
    <p:sldId id="303" r:id="rId12"/>
    <p:sldId id="304" r:id="rId13"/>
    <p:sldId id="305" r:id="rId14"/>
    <p:sldId id="321" r:id="rId15"/>
    <p:sldId id="264" r:id="rId16"/>
    <p:sldId id="265" r:id="rId17"/>
    <p:sldId id="307" r:id="rId18"/>
    <p:sldId id="311" r:id="rId19"/>
    <p:sldId id="267" r:id="rId20"/>
    <p:sldId id="272" r:id="rId21"/>
    <p:sldId id="310" r:id="rId22"/>
    <p:sldId id="269" r:id="rId23"/>
    <p:sldId id="273" r:id="rId24"/>
    <p:sldId id="322" r:id="rId25"/>
    <p:sldId id="313" r:id="rId26"/>
    <p:sldId id="323" r:id="rId27"/>
    <p:sldId id="274" r:id="rId28"/>
    <p:sldId id="315" r:id="rId29"/>
    <p:sldId id="316" r:id="rId30"/>
    <p:sldId id="317" r:id="rId31"/>
    <p:sldId id="280" r:id="rId3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56C4D1E-9243-44EE-9D02-1A286E6354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994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43934B14-EB10-435E-A73B-412A6592618A}" type="slidenum">
              <a:rPr lang="en-US" sz="1200"/>
              <a:pPr/>
              <a:t>1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FB5AB47-692A-4B1D-BC0F-A44832FD8A17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83665785-9231-4587-8EE7-19C0B8B0BA26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02A4FCFB-7144-4C32-9776-0D562F0D7BC6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5DFF264C-89A8-4265-B629-48A02A69A0CB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FB5AB47-692A-4B1D-BC0F-A44832FD8A17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BE0CE991-D4DD-4264-8C77-A6D653C2070C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85E0986F-4A61-4B11-9D80-C59A76F3A8BD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582B4795-C603-4E50-AC09-40884780450E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C81702AD-7E8F-43C5-BA70-A0D64AADAA0D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80828361-B970-4FC8-B242-84DFF7F8E7F4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FB5AB47-692A-4B1D-BC0F-A44832FD8A17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EC74E49E-7CF7-4D42-8D25-DBC3AA2ED047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CFEAC962-47B0-4CE4-BE03-E32D88D735DF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C8147422-C4F7-4B83-A6D2-99BCB6B8A55B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E1A85325-019A-40BD-B8FB-DA573C3A1A3F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5C0E1284-66A8-423E-A2D5-F1CEB14B5A73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C9670A1-219B-4773-9569-A97529474FBC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5517099C-C9DA-4F0B-94FB-54B0B8B881CC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FB5AB47-692A-4B1D-BC0F-A44832FD8A17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EB704187-DE4F-4EE5-96F2-0B66F1E07982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FB5AB47-692A-4B1D-BC0F-A44832FD8A17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68AFB012-441A-4969-820A-3F90AC98F049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F0CDE5CE-3234-4393-AA08-E80DFF2C1032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4F26BD13-8D3E-487A-80EE-208476204E50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6AD962CA-0E75-46CF-A1D4-5B1BA2625819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27709"/>
            <a:ext cx="7772400" cy="1039091"/>
          </a:xfrm>
        </p:spPr>
        <p:txBody>
          <a:bodyPr>
            <a:normAutofit/>
          </a:bodyPr>
          <a:lstStyle>
            <a:lvl1pPr algn="l">
              <a:defRPr sz="3600"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4602163"/>
          </a:xfrm>
        </p:spPr>
        <p:txBody>
          <a:bodyPr/>
          <a:lstStyle>
            <a:lvl1pPr marL="461963" indent="-461963">
              <a:buClr>
                <a:srgbClr val="213B74"/>
              </a:buClr>
              <a:buSzPct val="100000"/>
              <a:defRPr/>
            </a:lvl1pPr>
            <a:lvl2pPr marL="914400" indent="-457200">
              <a:buClr>
                <a:srgbClr val="213B74"/>
              </a:buClr>
              <a:defRPr/>
            </a:lvl2pPr>
            <a:lvl3pPr marL="1376363" indent="-461963">
              <a:buClr>
                <a:srgbClr val="213B74"/>
              </a:buClr>
              <a:buFont typeface="Wingdings" pitchFamily="2" charset="2"/>
              <a:buChar char="§"/>
              <a:defRPr/>
            </a:lvl3pPr>
            <a:lvl4pPr marL="1600200" indent="-228600">
              <a:buClr>
                <a:srgbClr val="213B74"/>
              </a:buClr>
              <a:buFont typeface="Courier New" pitchFamily="49" charset="0"/>
              <a:buChar char="o"/>
              <a:defRPr/>
            </a:lvl4pPr>
            <a:lvl5pPr>
              <a:buClr>
                <a:srgbClr val="213B74"/>
              </a:buCl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9599862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 Layout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white">
          <a:xfrm>
            <a:off x="-7938" y="6248400"/>
            <a:ext cx="9151938" cy="617538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Copyright" descr="Pearson: Copyright 2015, 2012, 2009"/>
          <p:cNvSpPr txBox="1">
            <a:spLocks noChangeArrowheads="1"/>
          </p:cNvSpPr>
          <p:nvPr/>
        </p:nvSpPr>
        <p:spPr bwMode="auto">
          <a:xfrm>
            <a:off x="2203450" y="6383338"/>
            <a:ext cx="6172200" cy="347662"/>
          </a:xfrm>
          <a:prstGeom prst="rect">
            <a:avLst/>
          </a:prstGeom>
          <a:solidFill>
            <a:srgbClr val="213B74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 sz="1200">
                <a:solidFill>
                  <a:schemeClr val="bg1"/>
                </a:solidFill>
              </a:rPr>
              <a:t>© 2020 Cengage. All rights reserved.</a:t>
            </a:r>
          </a:p>
        </p:txBody>
      </p:sp>
      <p:pic>
        <p:nvPicPr>
          <p:cNvPr id="8" name="Picture 7" title="Cengage Logo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04800" y="6405563"/>
            <a:ext cx="1358900" cy="303212"/>
          </a:xfrm>
          <a:prstGeom prst="rect">
            <a:avLst/>
          </a:prstGeom>
          <a:solidFill>
            <a:srgbClr val="213B74"/>
          </a:solidFill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19169" y="357626"/>
            <a:ext cx="8032638" cy="100401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42999" y="2338466"/>
            <a:ext cx="7011649" cy="2843134"/>
          </a:xfrm>
        </p:spPr>
        <p:txBody>
          <a:bodyPr rtlCol="0">
            <a:normAutofit/>
          </a:bodyPr>
          <a:lstStyle>
            <a:lvl1pPr>
              <a:buClr>
                <a:srgbClr val="213B74"/>
              </a:buClr>
              <a:defRPr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519169" y="5486400"/>
            <a:ext cx="8032638" cy="6651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554038" y="1663700"/>
            <a:ext cx="8589962" cy="479425"/>
          </a:xfrm>
        </p:spPr>
        <p:txBody>
          <a:bodyPr/>
          <a:lstStyle>
            <a:lvl1pPr>
              <a:buClr>
                <a:srgbClr val="213B74"/>
              </a:buClr>
              <a:defRPr/>
            </a:lvl1pPr>
            <a:lvl2pPr>
              <a:buClr>
                <a:srgbClr val="213B74"/>
              </a:buClr>
              <a:defRPr/>
            </a:lvl2pPr>
            <a:lvl3pPr>
              <a:buClr>
                <a:srgbClr val="213B74"/>
              </a:buClr>
              <a:defRPr/>
            </a:lvl3pPr>
            <a:lvl4pPr>
              <a:buClr>
                <a:srgbClr val="213B74"/>
              </a:buClr>
              <a:defRPr/>
            </a:lvl4pPr>
            <a:lvl5pPr>
              <a:buClr>
                <a:srgbClr val="213B74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837362"/>
      </p:ext>
    </p:extLst>
  </p:cSld>
  <p:clrMapOvr>
    <a:masterClrMapping/>
  </p:clrMapOvr>
  <p:transition spd="slow"/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59305B"/>
              </a:buCl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-7938" y="6248400"/>
            <a:ext cx="9161463" cy="630238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914400"/>
          </a:xfrm>
          <a:noFill/>
        </p:spPr>
        <p:txBody>
          <a:bodyPr anchor="t">
            <a:noAutofit/>
          </a:bodyPr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38200" y="4343400"/>
            <a:ext cx="7010400" cy="1066799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3600" baseline="0">
                <a:latin typeface="Arial" pitchFamily="34" charset="0"/>
                <a:ea typeface="Verdana" pitchFamily="34" charset="0"/>
                <a:cs typeface="Arial" pitchFamily="34" charset="0"/>
              </a:defRPr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1600200" y="6285230"/>
            <a:ext cx="7543800" cy="572770"/>
          </a:xfrm>
          <a:solidFill>
            <a:srgbClr val="213B74"/>
          </a:solidFill>
        </p:spPr>
        <p:txBody>
          <a:bodyPr>
            <a:noAutofit/>
          </a:bodyPr>
          <a:lstStyle>
            <a:lvl1pPr algn="ctr">
              <a:defRPr sz="1100">
                <a:latin typeface="Arial" pitchFamily="34" charset="0"/>
                <a:cs typeface="Arial" pitchFamily="34" charset="0"/>
              </a:defRPr>
            </a:lvl1pPr>
            <a:lvl2pPr>
              <a:defRPr sz="1100">
                <a:latin typeface="Arial" pitchFamily="34" charset="0"/>
                <a:cs typeface="Arial" pitchFamily="34" charset="0"/>
              </a:defRPr>
            </a:lvl2pPr>
            <a:lvl3pPr>
              <a:defRPr sz="1100">
                <a:latin typeface="Arial" pitchFamily="34" charset="0"/>
                <a:cs typeface="Arial" pitchFamily="34" charset="0"/>
              </a:defRPr>
            </a:lvl3pPr>
            <a:lvl4pPr>
              <a:defRPr sz="1100">
                <a:latin typeface="Arial" pitchFamily="34" charset="0"/>
                <a:cs typeface="Arial" pitchFamily="34" charset="0"/>
              </a:defRPr>
            </a:lvl4pPr>
            <a:lvl5pPr>
              <a:defRPr sz="1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7821409"/>
      </p:ext>
    </p:extLst>
  </p:cSld>
  <p:clrMapOvr>
    <a:masterClrMapping/>
  </p:clrMapOvr>
  <p:transition spd="slow"/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114300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2057400" cy="4343400"/>
          </a:xfrm>
          <a:noFill/>
          <a:ln w="50800" cap="sq" cmpd="dbl" algn="ctr">
            <a:solidFill>
              <a:srgbClr val="213B74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2600">
                <a:solidFill>
                  <a:schemeClr val="tx1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895600" y="1752600"/>
            <a:ext cx="5867400" cy="4419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0013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1371600"/>
            <a:ext cx="7391400" cy="525780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650" y="228600"/>
            <a:ext cx="7620000" cy="990600"/>
          </a:xfrm>
        </p:spPr>
        <p:txBody>
          <a:bodyPr/>
          <a:lstStyle>
            <a:lvl1pPr algn="l">
              <a:buNone/>
              <a:defRPr sz="44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2"/>
          <p:cNvSpPr>
            <a:spLocks noGrp="1"/>
          </p:cNvSpPr>
          <p:nvPr>
            <p:ph type="sldNum" sz="quarter" idx="10"/>
          </p:nvPr>
        </p:nvSpPr>
        <p:spPr>
          <a:xfrm>
            <a:off x="0" y="373063"/>
            <a:ext cx="1295400" cy="7016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sz="2400"/>
            </a:lvl1pPr>
          </a:lstStyle>
          <a:p>
            <a:fld id="{AAF60A77-445E-4FAA-8A44-EA805DE9B0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76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9525" y="6069013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2286000" y="6069013"/>
            <a:ext cx="6784975" cy="71278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2286000" y="6073775"/>
            <a:ext cx="6858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latin typeface="Tw Cen MT" pitchFamily="34" charset="0"/>
              </a:rPr>
              <a:t>Prepared by Emily Berthelot, University of Arkansas at Little Rock </a:t>
            </a:r>
            <a:r>
              <a:rPr lang="en-US"/>
              <a:t>© 2016 Cengage Learning. All Rights Reserved.</a:t>
            </a:r>
            <a:endParaRPr lang="en-US">
              <a:latin typeface="Tw Cen MT" pitchFamily="34" charset="0"/>
            </a:endParaRPr>
          </a:p>
        </p:txBody>
      </p:sp>
      <p:pic>
        <p:nvPicPr>
          <p:cNvPr id="7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364331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886200" y="1828800"/>
            <a:ext cx="4953000" cy="40386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16"/>
          <p:cNvSpPr>
            <a:spLocks noGrp="1"/>
          </p:cNvSpPr>
          <p:nvPr>
            <p:ph type="ftr" sz="quarter" idx="10"/>
          </p:nvPr>
        </p:nvSpPr>
        <p:spPr>
          <a:xfrm>
            <a:off x="2085975" y="236538"/>
            <a:ext cx="58674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EBDDC3"/>
                </a:solidFill>
              </a:defRPr>
            </a:lvl1pPr>
          </a:lstStyle>
          <a:p>
            <a:r>
              <a:rPr lang="en-US"/>
              <a:t>© 2016 Cengage Learning. All Rights Reserved.</a:t>
            </a:r>
          </a:p>
        </p:txBody>
      </p:sp>
      <p:sp>
        <p:nvSpPr>
          <p:cNvPr id="10" name="Slide Number Placeholder 28"/>
          <p:cNvSpPr>
            <a:spLocks noGrp="1"/>
          </p:cNvSpPr>
          <p:nvPr>
            <p:ph type="sldNum" sz="quarter" idx="11"/>
          </p:nvPr>
        </p:nvSpPr>
        <p:spPr>
          <a:xfrm>
            <a:off x="8001000" y="228600"/>
            <a:ext cx="8382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EBDDC3"/>
                </a:solidFill>
              </a:defRPr>
            </a:lvl1pPr>
          </a:lstStyle>
          <a:p>
            <a:fld id="{CFEB18C3-8010-4668-8173-306FCDD8DBBE}" type="slidenum">
              <a:rPr lang="en-US"/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9767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59305B"/>
              </a:buCl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-7938" y="6248400"/>
            <a:ext cx="9161463" cy="630238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914400"/>
          </a:xfrm>
          <a:noFill/>
        </p:spPr>
        <p:txBody>
          <a:bodyPr anchor="t">
            <a:noAutofit/>
          </a:bodyPr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38200" y="4343400"/>
            <a:ext cx="7010400" cy="1066799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3600" baseline="0">
                <a:latin typeface="Arial" pitchFamily="34" charset="0"/>
                <a:ea typeface="Verdana" pitchFamily="34" charset="0"/>
                <a:cs typeface="Arial" pitchFamily="34" charset="0"/>
              </a:defRPr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1600200" y="6285230"/>
            <a:ext cx="7543800" cy="572770"/>
          </a:xfrm>
          <a:solidFill>
            <a:srgbClr val="213B74"/>
          </a:solidFill>
        </p:spPr>
        <p:txBody>
          <a:bodyPr>
            <a:noAutofit/>
          </a:bodyPr>
          <a:lstStyle>
            <a:lvl1pPr algn="ctr">
              <a:defRPr sz="1100">
                <a:latin typeface="Arial" pitchFamily="34" charset="0"/>
                <a:cs typeface="Arial" pitchFamily="34" charset="0"/>
              </a:defRPr>
            </a:lvl1pPr>
            <a:lvl2pPr>
              <a:defRPr sz="1100">
                <a:latin typeface="Arial" pitchFamily="34" charset="0"/>
                <a:cs typeface="Arial" pitchFamily="34" charset="0"/>
              </a:defRPr>
            </a:lvl2pPr>
            <a:lvl3pPr>
              <a:defRPr sz="1100">
                <a:latin typeface="Arial" pitchFamily="34" charset="0"/>
                <a:cs typeface="Arial" pitchFamily="34" charset="0"/>
              </a:defRPr>
            </a:lvl3pPr>
            <a:lvl4pPr>
              <a:defRPr sz="1100">
                <a:latin typeface="Arial" pitchFamily="34" charset="0"/>
                <a:cs typeface="Arial" pitchFamily="34" charset="0"/>
              </a:defRPr>
            </a:lvl4pPr>
            <a:lvl5pPr>
              <a:defRPr sz="1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" y="2133600"/>
            <a:ext cx="3429000" cy="3048000"/>
          </a:xfrm>
        </p:spPr>
        <p:txBody>
          <a:bodyPr/>
          <a:lstStyle/>
          <a:p>
            <a:endParaRPr lang="ba-RU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152400" y="6389687"/>
            <a:ext cx="914400" cy="315913"/>
          </a:xfrm>
        </p:spPr>
        <p:txBody>
          <a:bodyPr/>
          <a:lstStyle/>
          <a:p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4188929269"/>
      </p:ext>
    </p:extLst>
  </p:cSld>
  <p:clrMapOvr>
    <a:masterClrMapping/>
  </p:clrMapOvr>
  <p:transition spd="slow"/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ontent Placeholder 1"/>
          <p:cNvSpPr>
            <a:spLocks noGrp="1"/>
          </p:cNvSpPr>
          <p:nvPr>
            <p:ph type="title"/>
          </p:nvPr>
        </p:nvSpPr>
        <p:spPr bwMode="auto">
          <a:xfrm>
            <a:off x="457200" y="26988"/>
            <a:ext cx="8229600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295400"/>
            <a:ext cx="8763000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0"/>
            <a:ext cx="9144000" cy="1133475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 bwMode="white">
          <a:xfrm>
            <a:off x="-7938" y="6248400"/>
            <a:ext cx="9161463" cy="630238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Copyright" descr="Pearson: Copyright 2015, 2012, 2009"/>
          <p:cNvSpPr txBox="1">
            <a:spLocks noChangeArrowheads="1"/>
          </p:cNvSpPr>
          <p:nvPr/>
        </p:nvSpPr>
        <p:spPr bwMode="auto">
          <a:xfrm>
            <a:off x="2209800" y="6399213"/>
            <a:ext cx="6326188" cy="347662"/>
          </a:xfrm>
          <a:prstGeom prst="rect">
            <a:avLst/>
          </a:prstGeom>
          <a:solidFill>
            <a:srgbClr val="213B74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 sz="1200">
                <a:solidFill>
                  <a:schemeClr val="bg1"/>
                </a:solidFill>
              </a:rPr>
              <a:t>© 2020 Cengage. All rights reserved.</a:t>
            </a:r>
          </a:p>
        </p:txBody>
      </p:sp>
      <p:pic>
        <p:nvPicPr>
          <p:cNvPr id="8" name="Picture 7" title="Cengage Logo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236538" y="6396038"/>
            <a:ext cx="1360487" cy="304800"/>
          </a:xfrm>
          <a:prstGeom prst="rect">
            <a:avLst/>
          </a:prstGeom>
          <a:solidFill>
            <a:srgbClr val="213B74"/>
          </a:solidFill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94" r:id="rId1"/>
    <p:sldLayoutId id="2147485395" r:id="rId2"/>
    <p:sldLayoutId id="2147485396" r:id="rId3"/>
    <p:sldLayoutId id="2147485393" r:id="rId4"/>
    <p:sldLayoutId id="2147485397" r:id="rId5"/>
    <p:sldLayoutId id="2147485399" r:id="rId6"/>
    <p:sldLayoutId id="2147485400" r:id="rId7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Arial" pitchFamily="34" charset="0"/>
          <a:ea typeface="MS PGothic" panose="020B0600070205080204" pitchFamily="34" charset="-128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13B74"/>
        </a:buClr>
        <a:buFont typeface="Arial" pitchFamily="34" charset="0"/>
        <a:buChar char="•"/>
        <a:defRPr lang="en-US" sz="2600" kern="1200" dirty="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13B74"/>
        </a:buClr>
        <a:buFont typeface="Arial" pitchFamily="34" charset="0"/>
        <a:buChar char="–"/>
        <a:defRPr lang="en-US" sz="2400" kern="1200" dirty="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13B74"/>
        </a:buClr>
        <a:buFont typeface="Wingdings" pitchFamily="2" charset="2"/>
        <a:buChar char="§"/>
        <a:defRPr lang="en-US" sz="2200" kern="1200" dirty="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13B74"/>
        </a:buClr>
        <a:buFont typeface="Courier New" pitchFamily="49" charset="0"/>
        <a:buChar char="o"/>
        <a:defRPr lang="en-US" sz="2000" kern="1200" dirty="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13B74"/>
        </a:buClr>
        <a:buFont typeface="Arial" pitchFamily="34" charset="0"/>
        <a:buChar char="»"/>
        <a:defRPr lang="en-US" sz="2000" kern="1200" dirty="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 descr="Book cover reads title name and name of the authors as follows: “Crime Victims an introduction to Victimology” and &quot;Andrew Karmen.” A photo on the cover shows few candles burning brightly in the black background.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489817"/>
            <a:ext cx="369500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3" name="Title 2"/>
          <p:cNvSpPr>
            <a:spLocks noGrp="1"/>
          </p:cNvSpPr>
          <p:nvPr>
            <p:ph type="title"/>
          </p:nvPr>
        </p:nvSpPr>
        <p:spPr>
          <a:xfrm>
            <a:off x="4480472" y="1709741"/>
            <a:ext cx="4018121" cy="2371719"/>
          </a:xfrm>
        </p:spPr>
        <p:txBody>
          <a:bodyPr anchor="ctr"/>
          <a:lstStyle/>
          <a:p>
            <a:pPr eaLnBrk="1" hangingPunct="1"/>
            <a:r>
              <a:rPr lang="en-US" sz="4000" dirty="0">
                <a:ea typeface="MS PGothic" pitchFamily="34" charset="-128"/>
              </a:rPr>
              <a:t>Crime Victims An Introduction to Victimology</a:t>
            </a:r>
          </a:p>
        </p:txBody>
      </p:sp>
      <p:sp>
        <p:nvSpPr>
          <p:cNvPr id="819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313079" y="3894504"/>
            <a:ext cx="4352906" cy="2078890"/>
          </a:xfrm>
        </p:spPr>
        <p:txBody>
          <a:bodyPr anchor="ctr"/>
          <a:lstStyle/>
          <a:p>
            <a:pPr eaLnBrk="1" hangingPunct="1">
              <a:spcBef>
                <a:spcPct val="0"/>
              </a:spcBef>
            </a:pPr>
            <a:r>
              <a:rPr lang="en-US" sz="4000" b="1" dirty="0"/>
              <a:t>Chapter 2</a:t>
            </a:r>
          </a:p>
          <a:p>
            <a:pPr eaLnBrk="1" hangingPunct="1">
              <a:spcBef>
                <a:spcPct val="0"/>
              </a:spcBef>
            </a:pPr>
            <a:r>
              <a:rPr lang="en-US" dirty="0"/>
              <a:t>The Rediscovery of Crime Victims</a:t>
            </a:r>
          </a:p>
        </p:txBody>
      </p:sp>
      <p:pic>
        <p:nvPicPr>
          <p:cNvPr id="18" name="Picture Placeholder 17" title="Cengage Logo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4"/>
          <a:stretch>
            <a:fillRect/>
          </a:stretch>
        </p:blipFill>
        <p:spPr bwMode="auto">
          <a:xfrm>
            <a:off x="237744" y="6400800"/>
            <a:ext cx="1362456" cy="304157"/>
          </a:xfrm>
          <a:prstGeom prst="rect">
            <a:avLst/>
          </a:prstGeom>
          <a:noFill/>
          <a:ln>
            <a:noFill/>
          </a:ln>
        </p:spPr>
      </p:pic>
      <p:sp>
        <p:nvSpPr>
          <p:cNvPr id="8195" name="Text Placeholder 6"/>
          <p:cNvSpPr>
            <a:spLocks noGrp="1"/>
          </p:cNvSpPr>
          <p:nvPr>
            <p:ph sz="quarter" idx="16"/>
          </p:nvPr>
        </p:nvSpPr>
        <p:spPr/>
        <p:txBody>
          <a:bodyPr anchor="ctr"/>
          <a:lstStyle/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</a:pPr>
            <a:r>
              <a:rPr sz="1200" dirty="0">
                <a:solidFill>
                  <a:schemeClr val="bg1"/>
                </a:solidFill>
              </a:rPr>
              <a:t>© 2020 Cengage.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5440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3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ea typeface="MS PGothic" pitchFamily="34" charset="-128"/>
              </a:rPr>
              <a:t>Learning Objectives </a:t>
            </a:r>
            <a:r>
              <a:rPr lang="en-US" sz="2000" dirty="0">
                <a:ea typeface="MS PGothic" pitchFamily="34" charset="-128"/>
              </a:rPr>
              <a:t>(1 of 2)</a:t>
            </a:r>
          </a:p>
        </p:txBody>
      </p:sp>
      <p:sp>
        <p:nvSpPr>
          <p:cNvPr id="10242" name="Tex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L01. Explain how reforms of the criminal justice system in the twentieth and twenty-first centuries impacted the role of victims in the legal process.</a:t>
            </a:r>
          </a:p>
          <a:p>
            <a:pPr eaLnBrk="1" hangingPunct="1">
              <a:buSzTx/>
            </a:pPr>
            <a:r>
              <a:rPr dirty="0"/>
              <a:t>L02. Summarize how the plight of victims has been rediscovered by elected officials, the media, and commercial enterprises.</a:t>
            </a:r>
          </a:p>
          <a:p>
            <a:pPr eaLnBrk="1" hangingPunct="1">
              <a:buSzTx/>
            </a:pPr>
            <a:r>
              <a:rPr dirty="0"/>
              <a:t>L03. Describe what exemplary behavior under duress looks like.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3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ea typeface="MS PGothic" pitchFamily="34" charset="-128"/>
              </a:rPr>
              <a:t>Learning Objectives </a:t>
            </a:r>
            <a:r>
              <a:rPr lang="en-US" sz="2000" dirty="0">
                <a:ea typeface="MS PGothic" pitchFamily="34" charset="-128"/>
              </a:rPr>
              <a:t>(2 of 2)</a:t>
            </a:r>
            <a:endParaRPr lang="en-US" sz="2000" i="1" dirty="0">
              <a:ea typeface="MS PGothic" pitchFamily="34" charset="-128"/>
            </a:endParaRPr>
          </a:p>
        </p:txBody>
      </p:sp>
      <p:sp>
        <p:nvSpPr>
          <p:cNvPr id="11266" name="Tex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L04. Distinguish between the terms </a:t>
            </a:r>
            <a:r>
              <a:rPr i="1" dirty="0"/>
              <a:t>victim</a:t>
            </a:r>
            <a:r>
              <a:rPr dirty="0"/>
              <a:t> and </a:t>
            </a:r>
            <a:r>
              <a:rPr i="1" dirty="0"/>
              <a:t>survivor</a:t>
            </a:r>
            <a:r>
              <a:rPr dirty="0"/>
              <a:t>. </a:t>
            </a:r>
          </a:p>
          <a:p>
            <a:pPr eaLnBrk="1" hangingPunct="1">
              <a:buSzTx/>
            </a:pPr>
            <a:r>
              <a:rPr dirty="0"/>
              <a:t>L05. Explain the possible roles of bystanders who witness a crime in progress.</a:t>
            </a:r>
          </a:p>
          <a:p>
            <a:pPr eaLnBrk="1" hangingPunct="1">
              <a:buSzTx/>
            </a:pPr>
            <a:r>
              <a:rPr dirty="0"/>
              <a:t>L06. Describe the stages of the rediscovery process.</a:t>
            </a:r>
          </a:p>
          <a:p>
            <a:pPr eaLnBrk="1" hangingPunct="1">
              <a:buSzTx/>
            </a:pPr>
            <a:r>
              <a:rPr dirty="0"/>
              <a:t>LO7. Discuss the rediscovery of groups of victims in contemporary times.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93" y="1552504"/>
            <a:ext cx="8168870" cy="447206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spcAft>
                <a:spcPts val="1500"/>
              </a:spcAft>
              <a:defRPr/>
            </a:pPr>
            <a:r>
              <a:rPr lang="en-US" altLang="en-US" sz="5600" b="1" cap="all" dirty="0">
                <a:solidFill>
                  <a:schemeClr val="tx1"/>
                </a:solidFill>
                <a:ea typeface="MS PGothic" panose="020B0600070205080204" pitchFamily="34" charset="-128"/>
              </a:rPr>
              <a:t>THE DISCOVERY,</a:t>
            </a:r>
            <a:r>
              <a:rPr lang="en-US" altLang="en-US" sz="5600" b="1" cap="all" baseline="0" dirty="0">
                <a:solidFill>
                  <a:schemeClr val="tx1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sz="5600" b="1" cap="all" dirty="0">
                <a:solidFill>
                  <a:schemeClr val="tx1"/>
                </a:solidFill>
                <a:ea typeface="MS PGothic" panose="020B0600070205080204" pitchFamily="34" charset="-128"/>
              </a:rPr>
              <a:t>DECLINE, AND</a:t>
            </a:r>
            <a:r>
              <a:rPr lang="en-US" altLang="en-US" sz="5600" b="1" cap="all" baseline="0" dirty="0">
                <a:solidFill>
                  <a:schemeClr val="tx1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sz="5600" b="1" cap="all" dirty="0">
                <a:solidFill>
                  <a:schemeClr val="tx1"/>
                </a:solidFill>
                <a:ea typeface="MS PGothic" panose="020B0600070205080204" pitchFamily="34" charset="-128"/>
              </a:rPr>
              <a:t>REDISCOVERY OF</a:t>
            </a:r>
            <a:r>
              <a:rPr lang="en-US" altLang="en-US" sz="5600" b="1" cap="all" baseline="0" dirty="0">
                <a:solidFill>
                  <a:schemeClr val="tx1"/>
                </a:solidFill>
                <a:ea typeface="MS PGothic" panose="020B0600070205080204" pitchFamily="34" charset="-128"/>
              </a:rPr>
              <a:t> </a:t>
            </a:r>
            <a:r>
              <a:rPr lang="en-US" altLang="en-US" sz="5600" b="1" cap="all" dirty="0">
                <a:solidFill>
                  <a:schemeClr val="tx1"/>
                </a:solidFill>
                <a:ea typeface="MS PGothic" panose="020B0600070205080204" pitchFamily="34" charset="-128"/>
              </a:rPr>
              <a:t>CRIME VICTIMS</a:t>
            </a:r>
            <a:endParaRPr lang="en-US" altLang="en-US" sz="5400" b="1" cap="all" dirty="0">
              <a:solidFill>
                <a:schemeClr val="tx1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851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ea typeface="MS PGothic" pitchFamily="34" charset="-128"/>
              </a:rPr>
              <a:t>History of Crime Victims</a:t>
            </a:r>
          </a:p>
        </p:txBody>
      </p:sp>
      <p:sp>
        <p:nvSpPr>
          <p:cNvPr id="14338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b="1" dirty="0"/>
              <a:t>Street crime </a:t>
            </a:r>
            <a:r>
              <a:rPr dirty="0"/>
              <a:t>laws identified victims thousands of years ago.</a:t>
            </a:r>
          </a:p>
          <a:p>
            <a:pPr eaLnBrk="1" hangingPunct="1">
              <a:buSzTx/>
            </a:pPr>
            <a:r>
              <a:rPr dirty="0"/>
              <a:t>Victims sought redress for pain and suffering based on religious values and </a:t>
            </a:r>
            <a:r>
              <a:rPr b="1" dirty="0"/>
              <a:t>English common law</a:t>
            </a:r>
            <a:r>
              <a:rPr dirty="0"/>
              <a:t>.</a:t>
            </a:r>
          </a:p>
          <a:p>
            <a:pPr eaLnBrk="1" hangingPunct="1">
              <a:buSzTx/>
            </a:pPr>
            <a:r>
              <a:rPr dirty="0"/>
              <a:t>Industrialization and urbanization diminished the role of victims.</a:t>
            </a:r>
          </a:p>
          <a:p>
            <a:pPr eaLnBrk="1" hangingPunct="1">
              <a:buSzTx/>
            </a:pPr>
            <a:r>
              <a:rPr dirty="0"/>
              <a:t>Over time, criminal courts focused on punishing wrongdoers and left victims</a:t>
            </a:r>
            <a:r>
              <a:rPr altLang="en-US" dirty="0"/>
              <a:t>’</a:t>
            </a:r>
            <a:r>
              <a:rPr dirty="0"/>
              <a:t> damage recover to </a:t>
            </a:r>
            <a:r>
              <a:rPr b="1" dirty="0"/>
              <a:t>civil courts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latin typeface="Arial" charset="0"/>
                <a:ea typeface="MS PGothic" pitchFamily="34" charset="-128"/>
                <a:cs typeface="Arial" charset="0"/>
              </a:rPr>
              <a:t>History of Crime Victims in the United States</a:t>
            </a:r>
          </a:p>
        </p:txBody>
      </p:sp>
      <p:sp>
        <p:nvSpPr>
          <p:cNvPr id="16386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In Colonial America, victims conducted investigations and paid for warrants for sheriff to make arrests.</a:t>
            </a:r>
          </a:p>
          <a:p>
            <a:pPr eaLnBrk="1" hangingPunct="1">
              <a:buSzTx/>
            </a:pPr>
            <a:r>
              <a:rPr dirty="0"/>
              <a:t>The Constitution </a:t>
            </a:r>
            <a:r>
              <a:rPr dirty="0" err="1"/>
              <a:t>reconceptualized</a:t>
            </a:r>
            <a:r>
              <a:rPr dirty="0"/>
              <a:t> crimes as hostilities against the state.</a:t>
            </a:r>
          </a:p>
          <a:p>
            <a:pPr lvl="1" eaLnBrk="1" hangingPunct="1"/>
            <a:r>
              <a:rPr b="1" dirty="0"/>
              <a:t>Public prosecutors </a:t>
            </a:r>
            <a:r>
              <a:rPr dirty="0"/>
              <a:t>took over responsibilities of victims</a:t>
            </a:r>
          </a:p>
          <a:p>
            <a:pPr lvl="1" eaLnBrk="1" hangingPunct="1"/>
            <a:r>
              <a:rPr dirty="0"/>
              <a:t>Focus turned to the protection of  criminal rights</a:t>
            </a:r>
          </a:p>
          <a:p>
            <a:pPr eaLnBrk="1" hangingPunct="1">
              <a:buSzTx/>
            </a:pPr>
            <a:r>
              <a:rPr dirty="0"/>
              <a:t>Violation of laws is more important than harm to victims.</a:t>
            </a:r>
          </a:p>
          <a:p>
            <a:pPr eaLnBrk="1" hangingPunct="1">
              <a:buSzTx/>
            </a:pPr>
            <a:r>
              <a:rPr b="1" dirty="0"/>
              <a:t>Plea negotiations </a:t>
            </a:r>
            <a:r>
              <a:rPr dirty="0"/>
              <a:t>cost victims their participation in court proceedings.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ea typeface="MS PGothic" pitchFamily="34" charset="-128"/>
              </a:rPr>
              <a:t>The Process of Rediscovery</a:t>
            </a:r>
          </a:p>
        </p:txBody>
      </p:sp>
      <p:sp>
        <p:nvSpPr>
          <p:cNvPr id="18434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Victimology helped in the rediscovery of crime victims.</a:t>
            </a:r>
          </a:p>
          <a:p>
            <a:pPr eaLnBrk="1" hangingPunct="1">
              <a:buSzTx/>
            </a:pPr>
            <a:r>
              <a:rPr dirty="0"/>
              <a:t>What other groups propelled it forward?</a:t>
            </a:r>
          </a:p>
          <a:p>
            <a:pPr lvl="1" eaLnBrk="1" hangingPunct="1"/>
            <a:r>
              <a:rPr dirty="0"/>
              <a:t>Elected officials</a:t>
            </a:r>
          </a:p>
          <a:p>
            <a:pPr lvl="1" eaLnBrk="1" hangingPunct="1"/>
            <a:r>
              <a:rPr dirty="0"/>
              <a:t>The media</a:t>
            </a:r>
          </a:p>
          <a:p>
            <a:pPr lvl="1" eaLnBrk="1" hangingPunct="1"/>
            <a:r>
              <a:rPr dirty="0"/>
              <a:t>Certain commercial enterprises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93" y="1552504"/>
            <a:ext cx="8168870" cy="447206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spcAft>
                <a:spcPts val="1500"/>
              </a:spcAft>
              <a:defRPr/>
            </a:pPr>
            <a:r>
              <a:rPr lang="en-US" altLang="en-US" sz="5600" b="1" cap="all" dirty="0">
                <a:solidFill>
                  <a:schemeClr val="tx1"/>
                </a:solidFill>
                <a:ea typeface="MS PGothic" panose="020B0600070205080204" pitchFamily="34" charset="-128"/>
              </a:rPr>
              <a:t>Victimology contributes to the Rediscovery process</a:t>
            </a:r>
          </a:p>
        </p:txBody>
      </p:sp>
    </p:spTree>
    <p:extLst>
      <p:ext uri="{BB962C8B-B14F-4D97-AF65-F5344CB8AC3E}">
        <p14:creationId xmlns:p14="http://schemas.microsoft.com/office/powerpoint/2010/main" val="378340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2"/>
          <p:cNvSpPr>
            <a:spLocks noGrp="1" noRot="1"/>
          </p:cNvSpPr>
          <p:nvPr>
            <p:ph type="title"/>
          </p:nvPr>
        </p:nvSpPr>
        <p:spPr>
          <a:xfrm>
            <a:off x="227013" y="0"/>
            <a:ext cx="7772400" cy="1039813"/>
          </a:xfrm>
        </p:spPr>
        <p:txBody>
          <a:bodyPr/>
          <a:lstStyle/>
          <a:p>
            <a:pPr eaLnBrk="1" hangingPunct="1"/>
            <a:r>
              <a:rPr lang="en-US" sz="3200" dirty="0">
                <a:ea typeface="MS PGothic" pitchFamily="34" charset="-128"/>
              </a:rPr>
              <a:t>History of Victimology</a:t>
            </a:r>
          </a:p>
        </p:txBody>
      </p:sp>
      <p:sp>
        <p:nvSpPr>
          <p:cNvPr id="22530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Criminologists began researching victims in the 1940s.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First </a:t>
            </a:r>
            <a:r>
              <a:rPr dirty="0" err="1">
                <a:solidFill>
                  <a:srgbClr val="000000"/>
                </a:solidFill>
              </a:rPr>
              <a:t>victimologists</a:t>
            </a:r>
            <a:r>
              <a:rPr dirty="0">
                <a:solidFill>
                  <a:srgbClr val="000000"/>
                </a:solidFill>
              </a:rPr>
              <a:t> studied </a:t>
            </a:r>
            <a:r>
              <a:rPr altLang="en-US" dirty="0">
                <a:solidFill>
                  <a:srgbClr val="000000"/>
                </a:solidFill>
              </a:rPr>
              <a:t>“</a:t>
            </a:r>
            <a:r>
              <a:rPr dirty="0">
                <a:solidFill>
                  <a:srgbClr val="000000"/>
                </a:solidFill>
              </a:rPr>
              <a:t>vulnerabilities</a:t>
            </a:r>
            <a:r>
              <a:rPr altLang="en-US" dirty="0">
                <a:solidFill>
                  <a:srgbClr val="000000"/>
                </a:solidFill>
              </a:rPr>
              <a:t>”</a:t>
            </a:r>
            <a:r>
              <a:rPr dirty="0">
                <a:solidFill>
                  <a:srgbClr val="000000"/>
                </a:solidFill>
              </a:rPr>
              <a:t> of certain groups.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Benjamin Mendelsohn is the "father of </a:t>
            </a:r>
            <a:r>
              <a:rPr dirty="0" err="1">
                <a:solidFill>
                  <a:srgbClr val="000000"/>
                </a:solidFill>
              </a:rPr>
              <a:t>victimology</a:t>
            </a:r>
            <a:r>
              <a:rPr dirty="0">
                <a:solidFill>
                  <a:srgbClr val="000000"/>
                </a:solidFill>
              </a:rPr>
              <a:t>."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During the 1960s, street crime intensified.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By the 1970s, </a:t>
            </a:r>
            <a:r>
              <a:rPr dirty="0" err="1">
                <a:solidFill>
                  <a:srgbClr val="000000"/>
                </a:solidFill>
              </a:rPr>
              <a:t>victimology</a:t>
            </a:r>
            <a:r>
              <a:rPr dirty="0">
                <a:solidFill>
                  <a:srgbClr val="000000"/>
                </a:solidFill>
              </a:rPr>
              <a:t> is a recognized field of study.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ea typeface="MS PGothic" panose="020B0600070205080204" pitchFamily="34" charset="-128"/>
              </a:rPr>
              <a:t>Rediscovering Exemplary Behavior under Extremely Difficult Circumstances</a:t>
            </a:r>
          </a:p>
        </p:txBody>
      </p:sp>
      <p:sp>
        <p:nvSpPr>
          <p:cNvPr id="24578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Criminologists study victims at their worst.</a:t>
            </a:r>
          </a:p>
          <a:p>
            <a:pPr eaLnBrk="1" hangingPunct="1">
              <a:buSzTx/>
            </a:pPr>
            <a:r>
              <a:rPr dirty="0" err="1"/>
              <a:t>Victimologists</a:t>
            </a:r>
            <a:r>
              <a:rPr dirty="0"/>
              <a:t> study victims at their most vulnerable.</a:t>
            </a:r>
          </a:p>
          <a:p>
            <a:pPr lvl="1" eaLnBrk="1" hangingPunct="1"/>
            <a:r>
              <a:rPr altLang="en-US" dirty="0"/>
              <a:t>“</a:t>
            </a:r>
            <a:r>
              <a:rPr dirty="0"/>
              <a:t>Exemplary behavior under duress</a:t>
            </a:r>
            <a:r>
              <a:rPr altLang="en-US" dirty="0"/>
              <a:t>”</a:t>
            </a:r>
            <a:r>
              <a:rPr dirty="0"/>
              <a:t> </a:t>
            </a:r>
          </a:p>
          <a:p>
            <a:pPr lvl="1" eaLnBrk="1" hangingPunct="1"/>
            <a:r>
              <a:rPr dirty="0"/>
              <a:t>Range of possible reactions to attacks</a:t>
            </a:r>
          </a:p>
          <a:p>
            <a:pPr eaLnBrk="1" hangingPunct="1">
              <a:buSzTx/>
            </a:pPr>
            <a:r>
              <a:rPr dirty="0" err="1"/>
              <a:t>Victimologists</a:t>
            </a:r>
            <a:r>
              <a:rPr dirty="0"/>
              <a:t> can create safe, effective ways of responding to attacks.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6868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ea typeface="MS PGothic" panose="020B0600070205080204" pitchFamily="34" charset="-128"/>
              </a:rPr>
              <a:t>Rediscovering Survivors Whose Resilience after a Vicious Attack Is Inspiring</a:t>
            </a:r>
          </a:p>
        </p:txBody>
      </p:sp>
      <p:sp>
        <p:nvSpPr>
          <p:cNvPr id="26626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 err="1"/>
              <a:t>Victimologists</a:t>
            </a:r>
            <a:r>
              <a:rPr dirty="0"/>
              <a:t> study </a:t>
            </a:r>
            <a:r>
              <a:rPr altLang="en-US" dirty="0"/>
              <a:t>“</a:t>
            </a:r>
            <a:r>
              <a:rPr dirty="0"/>
              <a:t>exemplary behavior after harm is inflicted.</a:t>
            </a:r>
            <a:r>
              <a:rPr altLang="en-US" dirty="0"/>
              <a:t>”</a:t>
            </a:r>
            <a:endParaRPr dirty="0"/>
          </a:p>
          <a:p>
            <a:pPr eaLnBrk="1" hangingPunct="1">
              <a:buSzTx/>
            </a:pPr>
            <a:r>
              <a:rPr dirty="0"/>
              <a:t>Resilient victims serve as possible role models.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686800" cy="1039812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200" dirty="0">
                <a:ea typeface="MS PGothic" pitchFamily="34" charset="-128"/>
              </a:rPr>
              <a:t>“</a:t>
            </a:r>
            <a:r>
              <a:rPr lang="en-US" altLang="ja-JP" sz="3200" dirty="0" err="1">
                <a:ea typeface="MS PGothic" pitchFamily="34" charset="-128"/>
              </a:rPr>
              <a:t>Survivorology</a:t>
            </a:r>
            <a:r>
              <a:rPr lang="en-US" altLang="en-US" sz="3200" dirty="0">
                <a:ea typeface="MS PGothic" pitchFamily="34" charset="-128"/>
              </a:rPr>
              <a:t>”</a:t>
            </a:r>
            <a:r>
              <a:rPr lang="en-US" altLang="ja-JP" sz="3200" dirty="0">
                <a:ea typeface="MS PGothic" pitchFamily="34" charset="-128"/>
              </a:rPr>
              <a:t>: Toward a More Upbeat Focus within Victimology</a:t>
            </a:r>
            <a:endParaRPr lang="en-US" sz="3200" dirty="0">
              <a:ea typeface="MS PGothic" pitchFamily="34" charset="-128"/>
            </a:endParaRPr>
          </a:p>
        </p:txBody>
      </p:sp>
      <p:sp>
        <p:nvSpPr>
          <p:cNvPr id="28674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Many victims prefer the more positive term </a:t>
            </a:r>
            <a:r>
              <a:rPr i="1" dirty="0">
                <a:solidFill>
                  <a:srgbClr val="000000"/>
                </a:solidFill>
              </a:rPr>
              <a:t>survivor</a:t>
            </a:r>
            <a:r>
              <a:rPr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Victimology focuses on pain, loss, and recriminations.</a:t>
            </a:r>
          </a:p>
          <a:p>
            <a:pPr eaLnBrk="1" hangingPunct="1">
              <a:buSzTx/>
            </a:pPr>
            <a:r>
              <a:rPr b="1" dirty="0" err="1">
                <a:solidFill>
                  <a:srgbClr val="000000"/>
                </a:solidFill>
              </a:rPr>
              <a:t>Survivorology</a:t>
            </a:r>
            <a:r>
              <a:rPr dirty="0">
                <a:solidFill>
                  <a:srgbClr val="000000"/>
                </a:solidFill>
              </a:rPr>
              <a:t> focuses on personality traits, inner resources, and belief systems. 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</a:rPr>
              <a:t>Allow victims to reconsider priorities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</a:rPr>
              <a:t>Permits a return to a previous (or better) life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Resilience is a muscle to be strengthened at any time.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6868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ea typeface="MS PGothic" panose="020B0600070205080204" pitchFamily="34" charset="-128"/>
              </a:rPr>
              <a:t>Rediscovering the Importance of Bystanders Who Intervene</a:t>
            </a:r>
          </a:p>
        </p:txBody>
      </p:sp>
      <p:sp>
        <p:nvSpPr>
          <p:cNvPr id="30722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Bystanders date back to biblical </a:t>
            </a:r>
            <a:r>
              <a:rPr altLang="en-US" dirty="0"/>
              <a:t>“</a:t>
            </a:r>
            <a:r>
              <a:rPr altLang="ja-JP" b="1" dirty="0"/>
              <a:t>Good Samaritans</a:t>
            </a:r>
            <a:r>
              <a:rPr altLang="ja-JP" dirty="0"/>
              <a:t>.</a:t>
            </a:r>
            <a:r>
              <a:rPr altLang="en-US" dirty="0"/>
              <a:t>”</a:t>
            </a:r>
            <a:endParaRPr altLang="ja-JP" dirty="0"/>
          </a:p>
          <a:p>
            <a:pPr eaLnBrk="1" hangingPunct="1">
              <a:buSzTx/>
            </a:pPr>
            <a:r>
              <a:rPr dirty="0"/>
              <a:t>Rediscovered in 1963 after a rape in New York City</a:t>
            </a:r>
          </a:p>
          <a:p>
            <a:pPr eaLnBrk="1" hangingPunct="1">
              <a:buSzTx/>
            </a:pPr>
            <a:r>
              <a:rPr b="1" dirty="0" err="1"/>
              <a:t>Bystanderology</a:t>
            </a:r>
            <a:r>
              <a:rPr dirty="0"/>
              <a:t> involves criminals, victims, and third parties.</a:t>
            </a:r>
          </a:p>
          <a:p>
            <a:pPr eaLnBrk="1" hangingPunct="1">
              <a:buSzTx/>
            </a:pPr>
            <a:r>
              <a:rPr dirty="0"/>
              <a:t>Bystander can ignore crimes or engage.</a:t>
            </a:r>
          </a:p>
          <a:p>
            <a:pPr eaLnBrk="1" hangingPunct="1">
              <a:buSzTx/>
            </a:pPr>
            <a:r>
              <a:rPr dirty="0"/>
              <a:t>Bystander effect holds that as bystanders increase,</a:t>
            </a:r>
          </a:p>
          <a:p>
            <a:pPr lvl="1" eaLnBrk="1" hangingPunct="1"/>
            <a:r>
              <a:rPr dirty="0"/>
              <a:t>Likelihood of intervention decreases.</a:t>
            </a:r>
          </a:p>
          <a:p>
            <a:pPr lvl="1" eaLnBrk="1" hangingPunct="1"/>
            <a:r>
              <a:rPr dirty="0"/>
              <a:t>Time it takes for someone to intervene increases.</a:t>
            </a:r>
          </a:p>
          <a:p>
            <a:pPr lvl="1" eaLnBrk="1" hangingPunct="1"/>
            <a:r>
              <a:rPr dirty="0"/>
              <a:t>Assistance requires victim request.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93" y="1552504"/>
            <a:ext cx="8168870" cy="447206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spcAft>
                <a:spcPts val="1500"/>
              </a:spcAft>
              <a:defRPr/>
            </a:pPr>
            <a:r>
              <a:rPr lang="en-US" altLang="en-US" sz="5600" b="1" cap="all" dirty="0">
                <a:solidFill>
                  <a:schemeClr val="tx1"/>
                </a:solidFill>
                <a:ea typeface="MS PGothic" panose="020B0600070205080204" pitchFamily="34" charset="-128"/>
              </a:rPr>
              <a:t>Other groups propel the Rediscovery process forward</a:t>
            </a:r>
          </a:p>
        </p:txBody>
      </p:sp>
    </p:spTree>
    <p:extLst>
      <p:ext uri="{BB962C8B-B14F-4D97-AF65-F5344CB8AC3E}">
        <p14:creationId xmlns:p14="http://schemas.microsoft.com/office/powerpoint/2010/main" val="439384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313431" y="26988"/>
            <a:ext cx="7992369" cy="10398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MS PGothic" pitchFamily="34" charset="-128"/>
              </a:rPr>
              <a:t>Social Movements: Taking Up the Victims</a:t>
            </a:r>
            <a:r>
              <a:rPr lang="en-US" altLang="en-US" dirty="0">
                <a:ea typeface="MS PGothic" pitchFamily="34" charset="-128"/>
              </a:rPr>
              <a:t>’</a:t>
            </a:r>
            <a:r>
              <a:rPr lang="en-US" dirty="0">
                <a:ea typeface="MS PGothic" pitchFamily="34" charset="-128"/>
              </a:rPr>
              <a:t> Cause</a:t>
            </a:r>
            <a:r>
              <a:rPr lang="en-US" baseline="0" dirty="0">
                <a:ea typeface="MS PGothic" pitchFamily="34" charset="-128"/>
              </a:rPr>
              <a:t> </a:t>
            </a:r>
            <a:r>
              <a:rPr lang="en-US" sz="2200" dirty="0">
                <a:ea typeface="MS PGothic" pitchFamily="34" charset="-128"/>
              </a:rPr>
              <a:t>(1 of 4)</a:t>
            </a:r>
          </a:p>
        </p:txBody>
      </p:sp>
      <p:sp>
        <p:nvSpPr>
          <p:cNvPr id="34818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b="1" dirty="0"/>
              <a:t>Law and Order Movement</a:t>
            </a:r>
          </a:p>
          <a:p>
            <a:pPr lvl="1" eaLnBrk="1" hangingPunct="1"/>
            <a:r>
              <a:rPr dirty="0"/>
              <a:t>Reaction to rising crime rates of the 1960s</a:t>
            </a:r>
          </a:p>
          <a:p>
            <a:pPr lvl="1" eaLnBrk="1" hangingPunct="1"/>
            <a:r>
              <a:rPr dirty="0"/>
              <a:t>Embraced crime control</a:t>
            </a:r>
          </a:p>
          <a:p>
            <a:pPr lvl="2" eaLnBrk="1" hangingPunct="1"/>
            <a:r>
              <a:rPr dirty="0"/>
              <a:t>Crackdown on social and political deviants</a:t>
            </a:r>
          </a:p>
          <a:p>
            <a:pPr lvl="2" eaLnBrk="1" hangingPunct="1"/>
            <a:r>
              <a:rPr dirty="0"/>
              <a:t>Lock up criminals quickly and for a longer time</a:t>
            </a:r>
          </a:p>
          <a:p>
            <a:pPr lvl="2" eaLnBrk="1" hangingPunct="1"/>
            <a:r>
              <a:rPr dirty="0"/>
              <a:t>Fewer loopholes for attorneys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6988"/>
            <a:ext cx="8077200" cy="10398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MS PGothic" pitchFamily="34" charset="-128"/>
              </a:rPr>
              <a:t>Social Movements: Taking Up the Victims</a:t>
            </a:r>
            <a:r>
              <a:rPr lang="en-US" altLang="en-US" dirty="0">
                <a:ea typeface="MS PGothic" pitchFamily="34" charset="-128"/>
              </a:rPr>
              <a:t>’</a:t>
            </a:r>
            <a:r>
              <a:rPr lang="en-US" dirty="0">
                <a:ea typeface="MS PGothic" pitchFamily="34" charset="-128"/>
              </a:rPr>
              <a:t> Cause </a:t>
            </a:r>
            <a:r>
              <a:rPr lang="en-US" sz="2200" dirty="0">
                <a:ea typeface="MS PGothic" pitchFamily="34" charset="-128"/>
              </a:rPr>
              <a:t>(2 of 4)</a:t>
            </a:r>
          </a:p>
        </p:txBody>
      </p:sp>
      <p:sp>
        <p:nvSpPr>
          <p:cNvPr id="36865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b="1" dirty="0"/>
              <a:t>Women</a:t>
            </a:r>
            <a:r>
              <a:rPr altLang="en-US" b="1" dirty="0"/>
              <a:t>’</a:t>
            </a:r>
            <a:r>
              <a:rPr b="1" dirty="0"/>
              <a:t>s Movement</a:t>
            </a:r>
          </a:p>
          <a:p>
            <a:pPr lvl="1" eaLnBrk="1" hangingPunct="1"/>
            <a:r>
              <a:rPr dirty="0"/>
              <a:t>Focused on females harmed by males and not provided support by the male-dominated justice system</a:t>
            </a:r>
          </a:p>
          <a:p>
            <a:pPr lvl="1" eaLnBrk="1" hangingPunct="1"/>
            <a:r>
              <a:rPr dirty="0"/>
              <a:t>Included </a:t>
            </a:r>
            <a:r>
              <a:rPr dirty="0" err="1"/>
              <a:t>antirape</a:t>
            </a:r>
            <a:r>
              <a:rPr dirty="0"/>
              <a:t> and </a:t>
            </a:r>
            <a:r>
              <a:rPr dirty="0" err="1"/>
              <a:t>antibattering</a:t>
            </a:r>
            <a:r>
              <a:rPr dirty="0"/>
              <a:t> campaigns</a:t>
            </a:r>
          </a:p>
          <a:p>
            <a:pPr lvl="2" eaLnBrk="1" hangingPunct="1"/>
            <a:r>
              <a:rPr dirty="0"/>
              <a:t>Rape crisis centers</a:t>
            </a:r>
          </a:p>
          <a:p>
            <a:pPr lvl="2" eaLnBrk="1" hangingPunct="1"/>
            <a:r>
              <a:rPr dirty="0"/>
              <a:t>Battered women</a:t>
            </a:r>
            <a:r>
              <a:rPr altLang="en-US" dirty="0"/>
              <a:t>’</a:t>
            </a:r>
            <a:r>
              <a:rPr dirty="0"/>
              <a:t>s shelters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6988"/>
            <a:ext cx="8077200" cy="10398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MS PGothic" pitchFamily="34" charset="-128"/>
              </a:rPr>
              <a:t>Social Movements: Taking Up the Victims</a:t>
            </a:r>
            <a:r>
              <a:rPr lang="en-US" altLang="en-US" dirty="0">
                <a:ea typeface="MS PGothic" pitchFamily="34" charset="-128"/>
              </a:rPr>
              <a:t>’</a:t>
            </a:r>
            <a:r>
              <a:rPr lang="en-US" dirty="0">
                <a:ea typeface="MS PGothic" pitchFamily="34" charset="-128"/>
              </a:rPr>
              <a:t> Cause </a:t>
            </a:r>
            <a:r>
              <a:rPr lang="en-US" sz="2200" dirty="0">
                <a:ea typeface="MS PGothic" pitchFamily="34" charset="-128"/>
              </a:rPr>
              <a:t>(3 of 4)</a:t>
            </a:r>
          </a:p>
        </p:txBody>
      </p:sp>
      <p:sp>
        <p:nvSpPr>
          <p:cNvPr id="38913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b="1" dirty="0"/>
              <a:t>Civil Rights Movement</a:t>
            </a:r>
          </a:p>
          <a:p>
            <a:pPr lvl="1" eaLnBrk="1" hangingPunct="1"/>
            <a:r>
              <a:rPr dirty="0"/>
              <a:t>Focused on opposing racist stereotypes and discriminatory practices</a:t>
            </a:r>
          </a:p>
          <a:p>
            <a:pPr lvl="1" eaLnBrk="1" hangingPunct="1"/>
            <a:r>
              <a:rPr dirty="0"/>
              <a:t>Recently concerned with </a:t>
            </a:r>
            <a:r>
              <a:rPr b="1" dirty="0"/>
              <a:t>bias crimes</a:t>
            </a:r>
          </a:p>
          <a:p>
            <a:pPr lvl="1" eaLnBrk="1" hangingPunct="1"/>
            <a:r>
              <a:rPr dirty="0"/>
              <a:t>Activists promote idea that black lives matter as much as white lives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5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r>
              <a:rPr lang="en-US" sz="3200" dirty="0">
                <a:ea typeface="MS PGothic" pitchFamily="34" charset="-128"/>
              </a:rPr>
              <a:t>Discussion Question 1</a:t>
            </a:r>
          </a:p>
        </p:txBody>
      </p:sp>
      <p:sp>
        <p:nvSpPr>
          <p:cNvPr id="40962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dirty="0"/>
              <a:t>How does the #</a:t>
            </a:r>
            <a:r>
              <a:rPr dirty="0" err="1"/>
              <a:t>BlackLivesMatter</a:t>
            </a:r>
            <a:r>
              <a:rPr dirty="0"/>
              <a:t> movement promote victims</a:t>
            </a:r>
            <a:r>
              <a:rPr altLang="en-US" dirty="0"/>
              <a:t>’</a:t>
            </a:r>
            <a:r>
              <a:rPr dirty="0"/>
              <a:t> rights?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Other Social Movements</a:t>
            </a:r>
          </a:p>
          <a:p>
            <a:pPr lvl="1" eaLnBrk="1" hangingPunct="1"/>
            <a:r>
              <a:rPr b="1" dirty="0"/>
              <a:t>Civil liberties movement</a:t>
            </a:r>
          </a:p>
          <a:p>
            <a:pPr lvl="2" eaLnBrk="1" hangingPunct="1"/>
            <a:r>
              <a:rPr dirty="0"/>
              <a:t>Higher education and training requirements for police</a:t>
            </a:r>
          </a:p>
          <a:p>
            <a:pPr lvl="1" eaLnBrk="1" hangingPunct="1"/>
            <a:r>
              <a:rPr b="1" dirty="0"/>
              <a:t>Children</a:t>
            </a:r>
            <a:r>
              <a:rPr altLang="en-US" b="1" dirty="0"/>
              <a:t>’</a:t>
            </a:r>
            <a:r>
              <a:rPr b="1" dirty="0"/>
              <a:t>s rights groups</a:t>
            </a:r>
          </a:p>
          <a:p>
            <a:pPr lvl="1" eaLnBrk="1" hangingPunct="1"/>
            <a:r>
              <a:rPr b="1" dirty="0"/>
              <a:t>Elder Abuse</a:t>
            </a:r>
          </a:p>
          <a:p>
            <a:pPr lvl="1" eaLnBrk="1" hangingPunct="1"/>
            <a:r>
              <a:rPr dirty="0"/>
              <a:t>Gay rights movement</a:t>
            </a:r>
          </a:p>
          <a:p>
            <a:pPr lvl="1" eaLnBrk="1" hangingPunct="1"/>
            <a:r>
              <a:rPr b="1" dirty="0"/>
              <a:t>Self-help movement</a:t>
            </a:r>
          </a:p>
          <a:p>
            <a:pPr lvl="1" eaLnBrk="1" hangingPunct="1"/>
            <a:r>
              <a:rPr dirty="0"/>
              <a:t>Prisoner</a:t>
            </a:r>
            <a:r>
              <a:rPr altLang="en-US" dirty="0"/>
              <a:t>’</a:t>
            </a:r>
            <a:r>
              <a:rPr dirty="0"/>
              <a:t>s rights movement</a:t>
            </a:r>
          </a:p>
        </p:txBody>
      </p:sp>
      <p:sp>
        <p:nvSpPr>
          <p:cNvPr id="6" name="Content Placeholder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153400" cy="10398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MS PGothic" pitchFamily="34" charset="-128"/>
              </a:rPr>
              <a:t>Social Movements: Taking Up the Victims</a:t>
            </a:r>
            <a:r>
              <a:rPr lang="en-US" altLang="en-US" dirty="0">
                <a:ea typeface="MS PGothic" pitchFamily="34" charset="-128"/>
              </a:rPr>
              <a:t>’</a:t>
            </a:r>
            <a:r>
              <a:rPr lang="en-US" dirty="0">
                <a:ea typeface="MS PGothic" pitchFamily="34" charset="-128"/>
              </a:rPr>
              <a:t> Cause </a:t>
            </a:r>
            <a:r>
              <a:rPr lang="en-US" sz="2200" dirty="0">
                <a:ea typeface="MS PGothic" pitchFamily="34" charset="-128"/>
              </a:rPr>
              <a:t>(4 of 4)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3058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ea typeface="MS PGothic" panose="020B0600070205080204" pitchFamily="34" charset="-128"/>
              </a:rPr>
              <a:t>Elected Officials: Proposing and Enacting Pro-Victim Legislation</a:t>
            </a:r>
          </a:p>
        </p:txBody>
      </p:sp>
      <p:sp>
        <p:nvSpPr>
          <p:cNvPr id="44034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Garners media support and boost reelection potential.</a:t>
            </a:r>
          </a:p>
          <a:p>
            <a:pPr lvl="1" eaLnBrk="1" hangingPunct="1"/>
            <a:r>
              <a:rPr b="1" i="1" dirty="0">
                <a:solidFill>
                  <a:srgbClr val="000000"/>
                </a:solidFill>
              </a:rPr>
              <a:t>Brady Bill</a:t>
            </a:r>
          </a:p>
          <a:p>
            <a:pPr lvl="1" eaLnBrk="1" hangingPunct="1"/>
            <a:r>
              <a:rPr i="1" dirty="0">
                <a:solidFill>
                  <a:srgbClr val="000000"/>
                </a:solidFill>
              </a:rPr>
              <a:t>Jeanne </a:t>
            </a:r>
            <a:r>
              <a:rPr i="1" dirty="0" err="1">
                <a:solidFill>
                  <a:srgbClr val="000000"/>
                </a:solidFill>
              </a:rPr>
              <a:t>Clery</a:t>
            </a:r>
            <a:r>
              <a:rPr i="1" dirty="0">
                <a:solidFill>
                  <a:srgbClr val="000000"/>
                </a:solidFill>
              </a:rPr>
              <a:t> Disclosure of Campus Security Policy and Campus Crime Statistics Act</a:t>
            </a:r>
          </a:p>
          <a:p>
            <a:pPr lvl="1" eaLnBrk="1" hangingPunct="1"/>
            <a:r>
              <a:rPr i="1" dirty="0">
                <a:solidFill>
                  <a:srgbClr val="000000"/>
                </a:solidFill>
              </a:rPr>
              <a:t>Matthew Shepard and James Byrd Jr. Hate Crimes Prevention Act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State laws</a:t>
            </a:r>
          </a:p>
          <a:p>
            <a:pPr lvl="1" eaLnBrk="1" hangingPunct="1"/>
            <a:r>
              <a:rPr b="1" i="1" dirty="0">
                <a:solidFill>
                  <a:srgbClr val="000000"/>
                </a:solidFill>
              </a:rPr>
              <a:t>Megan</a:t>
            </a:r>
            <a:r>
              <a:rPr altLang="en-US" b="1" i="1" dirty="0">
                <a:solidFill>
                  <a:srgbClr val="000000"/>
                </a:solidFill>
              </a:rPr>
              <a:t>’</a:t>
            </a:r>
            <a:r>
              <a:rPr b="1" i="1" dirty="0">
                <a:solidFill>
                  <a:srgbClr val="000000"/>
                </a:solidFill>
              </a:rPr>
              <a:t>s Law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Controversial laws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</a:rPr>
              <a:t>Kate</a:t>
            </a:r>
            <a:r>
              <a:rPr altLang="en-US" dirty="0">
                <a:solidFill>
                  <a:srgbClr val="000000"/>
                </a:solidFill>
              </a:rPr>
              <a:t>’</a:t>
            </a:r>
            <a:r>
              <a:rPr dirty="0">
                <a:solidFill>
                  <a:srgbClr val="000000"/>
                </a:solidFill>
              </a:rPr>
              <a:t>s Law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5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r>
              <a:rPr lang="en-US" sz="3200" dirty="0">
                <a:ea typeface="MS PGothic" pitchFamily="34" charset="-128"/>
              </a:rPr>
              <a:t>Discussion Question 2</a:t>
            </a:r>
          </a:p>
        </p:txBody>
      </p:sp>
      <p:sp>
        <p:nvSpPr>
          <p:cNvPr id="46082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dirty="0"/>
              <a:t>Terms like the </a:t>
            </a:r>
            <a:r>
              <a:rPr i="1" dirty="0">
                <a:solidFill>
                  <a:srgbClr val="000000"/>
                </a:solidFill>
              </a:rPr>
              <a:t>Brady Bill</a:t>
            </a:r>
            <a:r>
              <a:rPr dirty="0">
                <a:solidFill>
                  <a:srgbClr val="000000"/>
                </a:solidFill>
              </a:rPr>
              <a:t> and Amber Alerts have become part of the American lexicon. Do these laws still honor the victims after whom </a:t>
            </a:r>
            <a:r>
              <a:rPr dirty="0"/>
              <a:t>they are named?</a:t>
            </a:r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382000" cy="1039812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>
                <a:ea typeface="MS PGothic" pitchFamily="34" charset="-128"/>
              </a:rPr>
              <a:t>The News Media: Portraying the Victims</a:t>
            </a:r>
            <a:r>
              <a:rPr lang="en-US" altLang="en-US" sz="3200" dirty="0">
                <a:ea typeface="MS PGothic" pitchFamily="34" charset="-128"/>
              </a:rPr>
              <a:t>’</a:t>
            </a:r>
            <a:r>
              <a:rPr lang="en-US" sz="3200" dirty="0">
                <a:ea typeface="MS PGothic" pitchFamily="34" charset="-128"/>
              </a:rPr>
              <a:t> Plight </a:t>
            </a:r>
          </a:p>
        </p:txBody>
      </p:sp>
      <p:sp>
        <p:nvSpPr>
          <p:cNvPr id="47106" name="Content Placeholder 2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Human interest </a:t>
            </a:r>
            <a:r>
              <a:rPr dirty="0">
                <a:solidFill>
                  <a:srgbClr val="000000"/>
                </a:solidFill>
              </a:rPr>
              <a:t>stories detail victims</a:t>
            </a:r>
            <a:r>
              <a:rPr altLang="en-US" dirty="0">
                <a:solidFill>
                  <a:srgbClr val="000000"/>
                </a:solidFill>
              </a:rPr>
              <a:t>’</a:t>
            </a:r>
            <a:r>
              <a:rPr dirty="0">
                <a:solidFill>
                  <a:srgbClr val="000000"/>
                </a:solidFill>
              </a:rPr>
              <a:t> plight.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</a:rPr>
              <a:t>Intense coverage requires atypical circumstances.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Victims complain about </a:t>
            </a:r>
            <a:r>
              <a:rPr b="1" dirty="0">
                <a:solidFill>
                  <a:srgbClr val="000000"/>
                </a:solidFill>
              </a:rPr>
              <a:t>sensationalism</a:t>
            </a:r>
            <a:r>
              <a:rPr dirty="0">
                <a:solidFill>
                  <a:srgbClr val="000000"/>
                </a:solidFill>
              </a:rPr>
              <a:t>.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</a:rPr>
              <a:t>Exploits their plight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</a:rPr>
              <a:t>Causes a sense of loss of control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Often clashes with a victim</a:t>
            </a:r>
            <a:r>
              <a:rPr altLang="en-US" dirty="0">
                <a:solidFill>
                  <a:srgbClr val="000000"/>
                </a:solidFill>
              </a:rPr>
              <a:t>’</a:t>
            </a:r>
            <a:r>
              <a:rPr dirty="0">
                <a:solidFill>
                  <a:srgbClr val="000000"/>
                </a:solidFill>
              </a:rPr>
              <a:t>s right to privacy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</a:rPr>
              <a:t>Approaches to curbing abuses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</a:rPr>
              <a:t>Laws protecting identifying victim information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</a:rPr>
              <a:t>Self-restraint of reporters and editors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</a:rPr>
              <a:t>Code of professional conduct for media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ea typeface="MS PGothic" panose="020B0600070205080204" pitchFamily="34" charset="-128"/>
              </a:rPr>
              <a:t>Commercial Interests: Selling Security Products and Services to Victims</a:t>
            </a:r>
          </a:p>
        </p:txBody>
      </p:sp>
      <p:sp>
        <p:nvSpPr>
          <p:cNvPr id="49154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Can meet consumer needs</a:t>
            </a:r>
          </a:p>
          <a:p>
            <a:pPr eaLnBrk="1" hangingPunct="1">
              <a:buSzTx/>
            </a:pPr>
            <a:r>
              <a:rPr dirty="0"/>
              <a:t>Can also exploit customers</a:t>
            </a:r>
          </a:p>
          <a:p>
            <a:pPr lvl="1" eaLnBrk="1" hangingPunct="1"/>
            <a:r>
              <a:rPr dirty="0"/>
              <a:t>Fear-mongering</a:t>
            </a:r>
          </a:p>
          <a:p>
            <a:pPr lvl="1" eaLnBrk="1" hangingPunct="1"/>
            <a:r>
              <a:rPr dirty="0"/>
              <a:t>False advertising</a:t>
            </a:r>
          </a:p>
          <a:p>
            <a:pPr eaLnBrk="1" hangingPunct="1">
              <a:buSzTx/>
            </a:pPr>
            <a:r>
              <a:rPr dirty="0" err="1"/>
              <a:t>Victimologists</a:t>
            </a:r>
            <a:r>
              <a:rPr dirty="0"/>
              <a:t> must </a:t>
            </a:r>
            <a:r>
              <a:rPr dirty="0">
                <a:solidFill>
                  <a:srgbClr val="000000"/>
                </a:solidFill>
              </a:rPr>
              <a:t>represent public interest and demand proof of product/service claims.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93" y="1552504"/>
            <a:ext cx="8168870" cy="447206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spcAft>
                <a:spcPts val="1500"/>
              </a:spcAft>
              <a:defRPr/>
            </a:pPr>
            <a:r>
              <a:rPr lang="en-US" altLang="en-US" sz="5600" b="1" cap="all" dirty="0">
                <a:solidFill>
                  <a:schemeClr val="tx1"/>
                </a:solidFill>
                <a:ea typeface="MS PGothic" panose="020B0600070205080204" pitchFamily="34" charset="-128"/>
              </a:rPr>
              <a:t>Rediscovering additional groups of victims</a:t>
            </a:r>
          </a:p>
        </p:txBody>
      </p:sp>
    </p:spTree>
    <p:extLst>
      <p:ext uri="{BB962C8B-B14F-4D97-AF65-F5344CB8AC3E}">
        <p14:creationId xmlns:p14="http://schemas.microsoft.com/office/powerpoint/2010/main" val="3817707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ea typeface="MS PGothic" pitchFamily="34" charset="-128"/>
              </a:rPr>
              <a:t>Rediscovered Groups</a:t>
            </a:r>
          </a:p>
        </p:txBody>
      </p:sp>
      <p:sp>
        <p:nvSpPr>
          <p:cNvPr id="53250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Receiving study and support</a:t>
            </a:r>
          </a:p>
          <a:p>
            <a:pPr lvl="1" eaLnBrk="1" hangingPunct="1"/>
            <a:r>
              <a:rPr dirty="0"/>
              <a:t>Abused children</a:t>
            </a:r>
          </a:p>
          <a:p>
            <a:pPr lvl="1" eaLnBrk="1" hangingPunct="1"/>
            <a:r>
              <a:rPr dirty="0"/>
              <a:t>Battered women</a:t>
            </a:r>
          </a:p>
          <a:p>
            <a:pPr lvl="1" eaLnBrk="1" hangingPunct="1"/>
            <a:r>
              <a:rPr dirty="0"/>
              <a:t>People killed by drunk drivers</a:t>
            </a:r>
          </a:p>
          <a:p>
            <a:pPr lvl="1" eaLnBrk="1" hangingPunct="1"/>
            <a:r>
              <a:rPr dirty="0"/>
              <a:t>Students shot at school</a:t>
            </a:r>
          </a:p>
          <a:p>
            <a:pPr eaLnBrk="1" hangingPunct="1">
              <a:buSzTx/>
            </a:pPr>
            <a:r>
              <a:rPr dirty="0"/>
              <a:t>Awaiting rediscovery</a:t>
            </a:r>
          </a:p>
          <a:p>
            <a:pPr lvl="1" eaLnBrk="1" hangingPunct="1"/>
            <a:r>
              <a:rPr dirty="0"/>
              <a:t>Disabled victims</a:t>
            </a:r>
          </a:p>
          <a:p>
            <a:pPr lvl="1" eaLnBrk="1" hangingPunct="1"/>
            <a:r>
              <a:rPr dirty="0"/>
              <a:t>Homeless victims</a:t>
            </a:r>
          </a:p>
          <a:p>
            <a:pPr lvl="1" eaLnBrk="1" hangingPunct="1"/>
            <a:r>
              <a:rPr dirty="0"/>
              <a:t>Delivery drivers</a:t>
            </a:r>
          </a:p>
          <a:p>
            <a:pPr lvl="1" eaLnBrk="1" hangingPunct="1"/>
            <a:r>
              <a:rPr dirty="0"/>
              <a:t>Immigrants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93" y="1552504"/>
            <a:ext cx="8168870" cy="447206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spcAft>
                <a:spcPts val="1500"/>
              </a:spcAft>
              <a:defRPr/>
            </a:pPr>
            <a:r>
              <a:rPr lang="en-US" altLang="en-US" sz="5600" b="1" cap="all" dirty="0">
                <a:solidFill>
                  <a:schemeClr val="tx1"/>
                </a:solidFill>
                <a:ea typeface="MS PGothic" panose="020B0600070205080204" pitchFamily="34" charset="-128"/>
              </a:rPr>
              <a:t>The Rediscovery process in action, step by step</a:t>
            </a:r>
          </a:p>
        </p:txBody>
      </p:sp>
    </p:spTree>
    <p:extLst>
      <p:ext uri="{BB962C8B-B14F-4D97-AF65-F5344CB8AC3E}">
        <p14:creationId xmlns:p14="http://schemas.microsoft.com/office/powerpoint/2010/main" val="1951774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ea typeface="MS PGothic" panose="020B0600070205080204" pitchFamily="34" charset="-128"/>
              </a:rPr>
              <a:t>Stage One: Calling Attention to an Overlooked Problem</a:t>
            </a:r>
          </a:p>
        </p:txBody>
      </p:sp>
      <p:sp>
        <p:nvSpPr>
          <p:cNvPr id="57346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Activists raise public consciousness to a situation</a:t>
            </a:r>
            <a:r>
              <a:rPr dirty="0">
                <a:solidFill>
                  <a:srgbClr val="FF0000"/>
                </a:solidFill>
              </a:rPr>
              <a:t>.</a:t>
            </a:r>
          </a:p>
          <a:p>
            <a:pPr eaLnBrk="1" hangingPunct="1">
              <a:buSzTx/>
            </a:pPr>
            <a:r>
              <a:rPr dirty="0"/>
              <a:t>Self-help groups form</a:t>
            </a:r>
          </a:p>
          <a:p>
            <a:pPr eaLnBrk="1" hangingPunct="1">
              <a:buSzTx/>
            </a:pPr>
            <a:r>
              <a:rPr dirty="0"/>
              <a:t>Coalitions form</a:t>
            </a:r>
          </a:p>
          <a:p>
            <a:pPr eaLnBrk="1" hangingPunct="1">
              <a:buSzTx/>
            </a:pPr>
            <a:r>
              <a:rPr dirty="0"/>
              <a:t>Involves social construction of a problem, claims-making, and </a:t>
            </a:r>
            <a:r>
              <a:rPr dirty="0" err="1"/>
              <a:t>typification</a:t>
            </a: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ea typeface="MS PGothic" panose="020B0600070205080204" pitchFamily="34" charset="-128"/>
              </a:rPr>
              <a:t>Stage Two: Making Progress, Implementing Reforms</a:t>
            </a:r>
          </a:p>
        </p:txBody>
      </p:sp>
      <p:sp>
        <p:nvSpPr>
          <p:cNvPr id="59394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May require pilot programs to prove need</a:t>
            </a:r>
          </a:p>
          <a:p>
            <a:pPr eaLnBrk="1" hangingPunct="1">
              <a:buSzTx/>
            </a:pPr>
            <a:r>
              <a:rPr dirty="0"/>
              <a:t>Secure government or private funding</a:t>
            </a:r>
          </a:p>
          <a:p>
            <a:pPr eaLnBrk="1" hangingPunct="1">
              <a:buSzTx/>
            </a:pPr>
            <a:r>
              <a:rPr dirty="0"/>
              <a:t>Other agencies copy successful models and take over some responsibilities</a:t>
            </a:r>
          </a:p>
          <a:p>
            <a:pPr eaLnBrk="1" hangingPunct="1">
              <a:buSzTx/>
            </a:pPr>
            <a:r>
              <a:rPr dirty="0"/>
              <a:t>Best example: MADD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7630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ea typeface="MS PGothic" panose="020B0600070205080204" pitchFamily="34" charset="-128"/>
              </a:rPr>
              <a:t>Stage Three: Emergence of an Opposition and Development of Resistance to Further Changes</a:t>
            </a:r>
          </a:p>
        </p:txBody>
      </p:sp>
      <p:sp>
        <p:nvSpPr>
          <p:cNvPr id="61442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Critics argue</a:t>
            </a:r>
          </a:p>
          <a:p>
            <a:pPr lvl="1" eaLnBrk="1" hangingPunct="1"/>
            <a:r>
              <a:rPr dirty="0"/>
              <a:t>Interests are too one-sided and do not benefit the majority</a:t>
            </a:r>
          </a:p>
          <a:p>
            <a:pPr lvl="1" eaLnBrk="1" hangingPunct="1"/>
            <a:r>
              <a:rPr dirty="0"/>
              <a:t>Threats are overestimated</a:t>
            </a:r>
          </a:p>
          <a:p>
            <a:pPr lvl="1" eaLnBrk="1" hangingPunct="1"/>
            <a:r>
              <a:rPr dirty="0"/>
              <a:t>Victim culpability is ignored</a:t>
            </a:r>
          </a:p>
          <a:p>
            <a:pPr lvl="1" eaLnBrk="1" hangingPunct="1"/>
            <a:r>
              <a:rPr b="1" dirty="0"/>
              <a:t>False-memory syndrome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7630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ea typeface="MS PGothic" panose="020B0600070205080204" pitchFamily="34" charset="-128"/>
              </a:rPr>
              <a:t>Stage Four: Research Findings Generate Useful Evidence</a:t>
            </a:r>
          </a:p>
        </p:txBody>
      </p:sp>
      <p:sp>
        <p:nvSpPr>
          <p:cNvPr id="63490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Data is analyzed to</a:t>
            </a:r>
          </a:p>
          <a:p>
            <a:pPr lvl="1" eaLnBrk="1" hangingPunct="1"/>
            <a:r>
              <a:rPr dirty="0"/>
              <a:t>Put public fears into perspective</a:t>
            </a:r>
          </a:p>
          <a:p>
            <a:pPr lvl="1" eaLnBrk="1" hangingPunct="1"/>
            <a:r>
              <a:rPr dirty="0"/>
              <a:t>Attempt to resolve ongoing controversies</a:t>
            </a:r>
          </a:p>
          <a:p>
            <a:pPr lvl="1" eaLnBrk="1" hangingPunct="1"/>
            <a:r>
              <a:rPr dirty="0"/>
              <a:t>Assess the impact of countermeasures for victims</a:t>
            </a:r>
          </a:p>
          <a:p>
            <a:pPr lvl="1" eaLnBrk="1" hangingPunct="1"/>
            <a:r>
              <a:rPr dirty="0"/>
              <a:t>Prevent others from victimization</a:t>
            </a:r>
          </a:p>
          <a:p>
            <a:pPr eaLnBrk="1" hangingPunct="1">
              <a:buSzTx/>
            </a:pPr>
            <a:r>
              <a:rPr dirty="0"/>
              <a:t>Some types of victimization recede from public concern and reemerges</a:t>
            </a:r>
          </a:p>
          <a:p>
            <a:pPr lvl="1" eaLnBrk="1" hangingPunct="1"/>
            <a:r>
              <a:rPr dirty="0"/>
              <a:t>Starts the four-stage process anew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ea typeface="MS PGothic" pitchFamily="34" charset="-128"/>
              </a:rPr>
              <a:t>Discussion Question 3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/>
              <a:t>Consider the illustration of the four-stages in the rediscovery process in Box 2.7. Why do some critics assert that the casual application of the term </a:t>
            </a:r>
            <a:r>
              <a:rPr lang="en-US" altLang="ja-JP" dirty="0"/>
              <a:t>"</a:t>
            </a:r>
            <a:r>
              <a:rPr altLang="ja-JP" dirty="0"/>
              <a:t>modern-day slavery</a:t>
            </a:r>
            <a:r>
              <a:rPr lang="en-US" altLang="ja-JP" dirty="0"/>
              <a:t>"</a:t>
            </a:r>
            <a:r>
              <a:rPr altLang="ja-JP" dirty="0"/>
              <a:t> is insensitive and historically inaccurate? Is this a case of media sensationalism or exaggeration by politicians?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lipstream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660</TotalTime>
  <Words>1221</Words>
  <Application>Microsoft Office PowerPoint</Application>
  <PresentationFormat>On-screen Show (4:3)</PresentationFormat>
  <Paragraphs>187</Paragraphs>
  <Slides>31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Courier New</vt:lpstr>
      <vt:lpstr>Tw Cen MT</vt:lpstr>
      <vt:lpstr>Wingdings</vt:lpstr>
      <vt:lpstr>Sample</vt:lpstr>
      <vt:lpstr>Crime Victims An Introduction to Victimology</vt:lpstr>
      <vt:lpstr>Learning Objectives (1 of 2)</vt:lpstr>
      <vt:lpstr>Learning Objectives (2 of 2)</vt:lpstr>
      <vt:lpstr>THE DISCOVERY, DECLINE, AND REDISCOVERY OF CRIME VICTIMS</vt:lpstr>
      <vt:lpstr>History of Crime Victims</vt:lpstr>
      <vt:lpstr>History of Crime Victims in the United States</vt:lpstr>
      <vt:lpstr>The Process of Rediscovery</vt:lpstr>
      <vt:lpstr>Victimology contributes to the Rediscovery process</vt:lpstr>
      <vt:lpstr>History of Victimology</vt:lpstr>
      <vt:lpstr>Rediscovering Exemplary Behavior under Extremely Difficult Circumstances</vt:lpstr>
      <vt:lpstr>Rediscovering Survivors Whose Resilience after a Vicious Attack Is Inspiring</vt:lpstr>
      <vt:lpstr>“Survivorology”: Toward a More Upbeat Focus within Victimology</vt:lpstr>
      <vt:lpstr>Rediscovering the Importance of Bystanders Who Intervene</vt:lpstr>
      <vt:lpstr>Other groups propel the Rediscovery process forward</vt:lpstr>
      <vt:lpstr>Social Movements: Taking Up the Victims’ Cause (1 of 4)</vt:lpstr>
      <vt:lpstr>Social Movements: Taking Up the Victims’ Cause (2 of 4)</vt:lpstr>
      <vt:lpstr>Social Movements: Taking Up the Victims’ Cause (3 of 4)</vt:lpstr>
      <vt:lpstr>Discussion Question 1</vt:lpstr>
      <vt:lpstr>Social Movements: Taking Up the Victims’ Cause (4 of 4)</vt:lpstr>
      <vt:lpstr>Elected Officials: Proposing and Enacting Pro-Victim Legislation</vt:lpstr>
      <vt:lpstr>Discussion Question 2</vt:lpstr>
      <vt:lpstr>The News Media: Portraying the Victims’ Plight </vt:lpstr>
      <vt:lpstr>Commercial Interests: Selling Security Products and Services to Victims</vt:lpstr>
      <vt:lpstr>Rediscovering additional groups of victims</vt:lpstr>
      <vt:lpstr>Rediscovered Groups</vt:lpstr>
      <vt:lpstr>The Rediscovery process in action, step by step</vt:lpstr>
      <vt:lpstr>Stage One: Calling Attention to an Overlooked Problem</vt:lpstr>
      <vt:lpstr>Stage Two: Making Progress, Implementing Reforms</vt:lpstr>
      <vt:lpstr>Stage Three: Emergence of an Opposition and Development of Resistance to Further Changes</vt:lpstr>
      <vt:lpstr>Stage Four: Research Findings Generate Useful Evidence</vt:lpstr>
      <vt:lpstr>Discussion Question 3</vt:lpstr>
    </vt:vector>
  </TitlesOfParts>
  <Company>WSU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 The Rediscovery of Crime Victims</dc:title>
  <dc:creator>Karmen</dc:creator>
  <cp:lastModifiedBy>Becky Price</cp:lastModifiedBy>
  <cp:revision>178</cp:revision>
  <dcterms:created xsi:type="dcterms:W3CDTF">2006-02-10T17:54:28Z</dcterms:created>
  <dcterms:modified xsi:type="dcterms:W3CDTF">2020-05-17T16:12:44Z</dcterms:modified>
</cp:coreProperties>
</file>