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15" r:id="rId1"/>
  </p:sldMasterIdLst>
  <p:notesMasterIdLst>
    <p:notesMasterId r:id="rId37"/>
  </p:notesMasterIdLst>
  <p:sldIdLst>
    <p:sldId id="317" r:id="rId2"/>
    <p:sldId id="292" r:id="rId3"/>
    <p:sldId id="293" r:id="rId4"/>
    <p:sldId id="318" r:id="rId5"/>
    <p:sldId id="264" r:id="rId6"/>
    <p:sldId id="299" r:id="rId7"/>
    <p:sldId id="319" r:id="rId8"/>
    <p:sldId id="294" r:id="rId9"/>
    <p:sldId id="302" r:id="rId10"/>
    <p:sldId id="314" r:id="rId11"/>
    <p:sldId id="303" r:id="rId12"/>
    <p:sldId id="265" r:id="rId13"/>
    <p:sldId id="320" r:id="rId14"/>
    <p:sldId id="257" r:id="rId15"/>
    <p:sldId id="258" r:id="rId16"/>
    <p:sldId id="260" r:id="rId17"/>
    <p:sldId id="315" r:id="rId18"/>
    <p:sldId id="261" r:id="rId19"/>
    <p:sldId id="288" r:id="rId20"/>
    <p:sldId id="321" r:id="rId21"/>
    <p:sldId id="272" r:id="rId22"/>
    <p:sldId id="274" r:id="rId23"/>
    <p:sldId id="306" r:id="rId24"/>
    <p:sldId id="263" r:id="rId25"/>
    <p:sldId id="259" r:id="rId26"/>
    <p:sldId id="322" r:id="rId27"/>
    <p:sldId id="308" r:id="rId28"/>
    <p:sldId id="309" r:id="rId29"/>
    <p:sldId id="316" r:id="rId30"/>
    <p:sldId id="323" r:id="rId31"/>
    <p:sldId id="311" r:id="rId32"/>
    <p:sldId id="312" r:id="rId33"/>
    <p:sldId id="266" r:id="rId34"/>
    <p:sldId id="313" r:id="rId35"/>
    <p:sldId id="275" r:id="rId36"/>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1pPr>
    <a:lvl2pPr marL="4572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2pPr>
    <a:lvl3pPr marL="9144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3pPr>
    <a:lvl4pPr marL="13716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4pPr>
    <a:lvl5pPr marL="1828800" algn="l" rtl="0" eaLnBrk="0" fontAlgn="base" hangingPunct="0">
      <a:spcBef>
        <a:spcPct val="0"/>
      </a:spcBef>
      <a:spcAft>
        <a:spcPct val="0"/>
      </a:spcAft>
      <a:defRPr kern="1200">
        <a:solidFill>
          <a:schemeClr val="tx1"/>
        </a:solidFill>
        <a:latin typeface="Arial" pitchFamily="34" charset="0"/>
        <a:ea typeface="MS PGothic" pitchFamily="34" charset="-128"/>
        <a:cs typeface="+mn-cs"/>
      </a:defRPr>
    </a:lvl5pPr>
    <a:lvl6pPr marL="2286000" algn="l" defTabSz="914400" rtl="0" eaLnBrk="1" latinLnBrk="0" hangingPunct="1">
      <a:defRPr kern="1200">
        <a:solidFill>
          <a:schemeClr val="tx1"/>
        </a:solidFill>
        <a:latin typeface="Arial" pitchFamily="34" charset="0"/>
        <a:ea typeface="MS PGothic" pitchFamily="34" charset="-128"/>
        <a:cs typeface="+mn-cs"/>
      </a:defRPr>
    </a:lvl6pPr>
    <a:lvl7pPr marL="2743200" algn="l" defTabSz="914400" rtl="0" eaLnBrk="1" latinLnBrk="0" hangingPunct="1">
      <a:defRPr kern="1200">
        <a:solidFill>
          <a:schemeClr val="tx1"/>
        </a:solidFill>
        <a:latin typeface="Arial" pitchFamily="34" charset="0"/>
        <a:ea typeface="MS PGothic" pitchFamily="34" charset="-128"/>
        <a:cs typeface="+mn-cs"/>
      </a:defRPr>
    </a:lvl7pPr>
    <a:lvl8pPr marL="3200400" algn="l" defTabSz="914400" rtl="0" eaLnBrk="1" latinLnBrk="0" hangingPunct="1">
      <a:defRPr kern="1200">
        <a:solidFill>
          <a:schemeClr val="tx1"/>
        </a:solidFill>
        <a:latin typeface="Arial" pitchFamily="34" charset="0"/>
        <a:ea typeface="MS PGothic" pitchFamily="34" charset="-128"/>
        <a:cs typeface="+mn-cs"/>
      </a:defRPr>
    </a:lvl8pPr>
    <a:lvl9pPr marL="3657600" algn="l" defTabSz="914400" rtl="0" eaLnBrk="1" latinLnBrk="0" hangingPunct="1">
      <a:defRPr kern="1200">
        <a:solidFill>
          <a:schemeClr val="tx1"/>
        </a:solidFill>
        <a:latin typeface="Arial"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44" autoAdjust="0"/>
    <p:restoredTop sz="94670" autoAdjust="0"/>
  </p:normalViewPr>
  <p:slideViewPr>
    <p:cSldViewPr>
      <p:cViewPr varScale="1">
        <p:scale>
          <a:sx n="68" d="100"/>
          <a:sy n="68" d="100"/>
        </p:scale>
        <p:origin x="144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5256"/>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3038475" cy="465138"/>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35843" name="Rectangle 3"/>
          <p:cNvSpPr>
            <a:spLocks noGrp="1" noChangeArrowheads="1"/>
          </p:cNvSpPr>
          <p:nvPr>
            <p:ph type="dt" idx="1"/>
          </p:nvPr>
        </p:nvSpPr>
        <p:spPr bwMode="auto">
          <a:xfrm>
            <a:off x="3970338" y="0"/>
            <a:ext cx="3038475" cy="465138"/>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cs typeface="+mn-cs"/>
              </a:defRPr>
            </a:lvl1pPr>
          </a:lstStyle>
          <a:p>
            <a:pPr>
              <a:defRPr/>
            </a:pPr>
            <a:endParaRPr lang="en-US"/>
          </a:p>
        </p:txBody>
      </p:sp>
      <p:sp>
        <p:nvSpPr>
          <p:cNvPr id="6148"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35845" name="Rectangle 5"/>
          <p:cNvSpPr>
            <a:spLocks noGrp="1" noChangeArrowheads="1"/>
          </p:cNvSpPr>
          <p:nvPr>
            <p:ph type="body" sz="quarter" idx="3"/>
          </p:nvPr>
        </p:nvSpPr>
        <p:spPr bwMode="auto">
          <a:xfrm>
            <a:off x="701675" y="4416425"/>
            <a:ext cx="5607050" cy="4183063"/>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5846" name="Rectangle 6"/>
          <p:cNvSpPr>
            <a:spLocks noGrp="1" noChangeArrowheads="1"/>
          </p:cNvSpPr>
          <p:nvPr>
            <p:ph type="ftr" sz="quarter" idx="4"/>
          </p:nvPr>
        </p:nvSpPr>
        <p:spPr bwMode="auto">
          <a:xfrm>
            <a:off x="0" y="8829675"/>
            <a:ext cx="3038475" cy="465138"/>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cs typeface="+mn-cs"/>
              </a:defRPr>
            </a:lvl1pPr>
          </a:lstStyle>
          <a:p>
            <a:pPr>
              <a:defRPr/>
            </a:pPr>
            <a:endParaRPr lang="en-US"/>
          </a:p>
        </p:txBody>
      </p:sp>
      <p:sp>
        <p:nvSpPr>
          <p:cNvPr id="35847" name="Rectangle 7"/>
          <p:cNvSpPr>
            <a:spLocks noGrp="1" noChangeArrowheads="1"/>
          </p:cNvSpPr>
          <p:nvPr>
            <p:ph type="sldNum" sz="quarter" idx="5"/>
          </p:nvPr>
        </p:nvSpPr>
        <p:spPr bwMode="auto">
          <a:xfrm>
            <a:off x="3970338" y="8829675"/>
            <a:ext cx="3038475" cy="465138"/>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2E126DAB-783F-41ED-8FBF-56483B52F96E}" type="slidenum">
              <a:rPr lang="en-US"/>
              <a:pPr/>
              <a:t>‹#›</a:t>
            </a:fld>
            <a:endParaRPr lang="en-US"/>
          </a:p>
        </p:txBody>
      </p:sp>
    </p:spTree>
    <p:extLst>
      <p:ext uri="{BB962C8B-B14F-4D97-AF65-F5344CB8AC3E}">
        <p14:creationId xmlns:p14="http://schemas.microsoft.com/office/powerpoint/2010/main" val="26321197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Arial" charset="0"/>
        <a:ea typeface="MS PGothic" panose="020B0600070205080204"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Slide Image Placeholder 1"/>
          <p:cNvSpPr>
            <a:spLocks noGrp="1" noRot="1" noChangeAspect="1" noChangeArrowheads="1" noTextEdit="1"/>
          </p:cNvSpPr>
          <p:nvPr>
            <p:ph type="sldImg"/>
          </p:nvPr>
        </p:nvSpPr>
        <p:spPr>
          <a:ln/>
        </p:spPr>
      </p:sp>
      <p:sp>
        <p:nvSpPr>
          <p:cNvPr id="9218"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dirty="0">
              <a:latin typeface="Arial" pitchFamily="34" charset="0"/>
            </a:endParaRPr>
          </a:p>
        </p:txBody>
      </p:sp>
      <p:sp>
        <p:nvSpPr>
          <p:cNvPr id="9219"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43934B14-EB10-435E-A73B-412A6592618A}" type="slidenum">
              <a:rPr lang="en-US" sz="1200"/>
              <a:pPr/>
              <a:t>1</a:t>
            </a:fld>
            <a:endParaRPr lang="en-US" sz="120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4</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7983361B-B99B-4E42-80C9-3C834494B3D1}" type="slidenum">
              <a:rPr lang="en-US" sz="1200"/>
              <a:pPr/>
              <a:t>5</a:t>
            </a:fld>
            <a:endParaRPr lang="en-US" sz="1200"/>
          </a:p>
        </p:txBody>
      </p:sp>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1D827EE4-A405-4A5B-A088-6BAC92918F0B}" type="slidenum">
              <a:rPr lang="en-US" sz="1200"/>
              <a:pPr/>
              <a:t>6</a:t>
            </a:fld>
            <a:endParaRPr lang="en-US" sz="120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7</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976165C3-213A-4DBA-9324-A2757AEB22ED}" type="slidenum">
              <a:rPr lang="en-US" sz="1200"/>
              <a:pPr/>
              <a:t>12</a:t>
            </a:fld>
            <a:endParaRPr lang="en-US" sz="1200"/>
          </a:p>
        </p:txBody>
      </p:sp>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13</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6FD6A7A-5CC6-469E-983A-1BE205E2C4EE}" type="slidenum">
              <a:rPr lang="en-US" sz="1200"/>
              <a:pPr/>
              <a:t>14</a:t>
            </a:fld>
            <a:endParaRPr lang="en-US" sz="1200"/>
          </a:p>
        </p:txBody>
      </p:sp>
      <p:sp>
        <p:nvSpPr>
          <p:cNvPr id="28674" name="Rectangle 2"/>
          <p:cNvSpPr>
            <a:spLocks noGrp="1" noRot="1" noChangeAspect="1" noChangeArrowheads="1" noTextEdit="1"/>
          </p:cNvSpPr>
          <p:nvPr>
            <p:ph type="sldImg"/>
          </p:nvPr>
        </p:nvSpPr>
        <p:spPr>
          <a:ln/>
        </p:spPr>
      </p:sp>
      <p:sp>
        <p:nvSpPr>
          <p:cNvPr id="2867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58F964E3-7D9B-4E13-B224-E50866AAE793}" type="slidenum">
              <a:rPr lang="en-US" sz="1200"/>
              <a:pPr/>
              <a:t>15</a:t>
            </a:fld>
            <a:endParaRPr lang="en-US" sz="1200"/>
          </a:p>
        </p:txBody>
      </p:sp>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39B48E4-AC77-43C2-B43A-2E98369650BD}" type="slidenum">
              <a:rPr lang="en-US" sz="1200"/>
              <a:pPr/>
              <a:t>16</a:t>
            </a:fld>
            <a:endParaRPr lang="en-US" sz="1200"/>
          </a:p>
        </p:txBody>
      </p:sp>
      <p:sp>
        <p:nvSpPr>
          <p:cNvPr id="32770" name="Rectangle 2"/>
          <p:cNvSpPr>
            <a:spLocks noGrp="1" noRot="1" noChangeAspect="1" noChangeArrowheads="1" noTextEdit="1"/>
          </p:cNvSpPr>
          <p:nvPr>
            <p:ph type="sldImg"/>
          </p:nvPr>
        </p:nvSpPr>
        <p:spPr>
          <a:ln/>
        </p:spPr>
      </p:sp>
      <p:sp>
        <p:nvSpPr>
          <p:cNvPr id="3277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54C3456-60D5-4DD8-8B76-6CB5AE339108}" type="slidenum">
              <a:rPr lang="en-US" sz="1200"/>
              <a:pPr/>
              <a:t>18</a:t>
            </a:fld>
            <a:endParaRPr lang="en-US" sz="120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20</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3D6A2B80-EFB1-4DCC-A1B5-91745F020779}" type="slidenum">
              <a:rPr lang="en-US" sz="1200"/>
              <a:pPr/>
              <a:t>21</a:t>
            </a:fld>
            <a:endParaRPr lang="en-US" sz="1200"/>
          </a:p>
        </p:txBody>
      </p:sp>
      <p:sp>
        <p:nvSpPr>
          <p:cNvPr id="40962" name="Rectangle 2"/>
          <p:cNvSpPr>
            <a:spLocks noGrp="1" noRot="1" noChangeAspect="1" noChangeArrowheads="1" noTextEdit="1"/>
          </p:cNvSpPr>
          <p:nvPr>
            <p:ph type="sldImg"/>
          </p:nvPr>
        </p:nvSpPr>
        <p:spPr>
          <a:ln/>
        </p:spPr>
      </p:sp>
      <p:sp>
        <p:nvSpPr>
          <p:cNvPr id="4096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6F2518B8-26CA-4A6B-94C7-9F227B4C7B98}" type="slidenum">
              <a:rPr lang="en-US" sz="1200"/>
              <a:pPr/>
              <a:t>22</a:t>
            </a:fld>
            <a:endParaRPr lang="en-US" sz="1200"/>
          </a:p>
        </p:txBody>
      </p:sp>
      <p:sp>
        <p:nvSpPr>
          <p:cNvPr id="43010" name="Rectangle 2"/>
          <p:cNvSpPr>
            <a:spLocks noGrp="1" noRot="1" noChangeAspect="1" noChangeArrowheads="1" noTextEdit="1"/>
          </p:cNvSpPr>
          <p:nvPr>
            <p:ph type="sldImg"/>
          </p:nvPr>
        </p:nvSpPr>
        <p:spPr>
          <a:ln/>
        </p:spPr>
      </p:sp>
      <p:sp>
        <p:nvSpPr>
          <p:cNvPr id="4301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56829C7F-3289-45E1-BB1F-216BFC7A7E1B}" type="slidenum">
              <a:rPr lang="en-US" sz="1200"/>
              <a:pPr/>
              <a:t>24</a:t>
            </a:fld>
            <a:endParaRPr lang="en-US" sz="120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C8DE3ACB-E857-4D47-927F-1DF56631007E}" type="slidenum">
              <a:rPr lang="en-US" sz="1200"/>
              <a:pPr/>
              <a:t>25</a:t>
            </a:fld>
            <a:endParaRPr lang="en-US" sz="120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26</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A5024324-5EE5-49F7-8969-B74519991FC8}" type="slidenum">
              <a:rPr lang="en-US" sz="1200"/>
              <a:pPr/>
              <a:t>28</a:t>
            </a:fld>
            <a:endParaRPr lang="en-US" sz="1200"/>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2FB5AB47-692A-4B1D-BC0F-A44832FD8A17}" type="slidenum">
              <a:rPr lang="en-US" sz="1200"/>
              <a:pPr/>
              <a:t>30</a:t>
            </a:fld>
            <a:endParaRPr lang="en-US" sz="1200"/>
          </a:p>
        </p:txBody>
      </p:sp>
      <p:sp>
        <p:nvSpPr>
          <p:cNvPr id="13314" name="Rectangle 2"/>
          <p:cNvSpPr>
            <a:spLocks noGrp="1" noRot="1" noChangeAspect="1" noChangeArrowheads="1" noTextEdit="1"/>
          </p:cNvSpPr>
          <p:nvPr>
            <p:ph type="sldImg"/>
          </p:nvPr>
        </p:nvSpPr>
        <p:spPr>
          <a:ln/>
        </p:spPr>
      </p:sp>
      <p:sp>
        <p:nvSpPr>
          <p:cNvPr id="13315"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DF52D3F5-D83F-41CD-A495-94C99BCF1090}" type="slidenum">
              <a:rPr lang="en-US" sz="1200"/>
              <a:pPr/>
              <a:t>31</a:t>
            </a:fld>
            <a:endParaRPr lang="en-US" sz="120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515AC1BD-2B37-4BB1-96C6-ABD1FCEBE3A3}" type="slidenum">
              <a:rPr lang="en-US" sz="1200"/>
              <a:pPr/>
              <a:t>33</a:t>
            </a:fld>
            <a:endParaRPr lang="en-US" sz="120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A6B7BD57-BFB3-48C1-9E5B-4F2FBE4DD944}" type="slidenum">
              <a:rPr lang="en-US" sz="1200"/>
              <a:pPr/>
              <a:t>34</a:t>
            </a:fld>
            <a:endParaRPr lang="en-US" sz="120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fld id="{B82EA5CF-C98C-457D-ABB1-8381D67306B8}" type="slidenum">
              <a:rPr lang="en-US" sz="1200"/>
              <a:pPr/>
              <a:t>35</a:t>
            </a:fld>
            <a:endParaRPr lang="en-US" sz="1200"/>
          </a:p>
        </p:txBody>
      </p:sp>
      <p:sp>
        <p:nvSpPr>
          <p:cNvPr id="65538" name="Rectangle 2"/>
          <p:cNvSpPr>
            <a:spLocks noGrp="1" noRot="1" noChangeAspect="1" noChangeArrowheads="1" noTextEdit="1"/>
          </p:cNvSpPr>
          <p:nvPr>
            <p:ph type="sldImg"/>
          </p:nvPr>
        </p:nvSpPr>
        <p:spPr>
          <a:ln/>
        </p:spPr>
      </p:sp>
      <p:sp>
        <p:nvSpPr>
          <p:cNvPr id="65539"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228600" y="27709"/>
            <a:ext cx="7772400" cy="1039091"/>
          </a:xfrm>
        </p:spPr>
        <p:txBody>
          <a:bodyPr>
            <a:normAutofit/>
          </a:bodyPr>
          <a:lstStyle>
            <a:lvl1pPr algn="l">
              <a:defRPr sz="3600">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228600" y="1524000"/>
            <a:ext cx="8763000" cy="4602163"/>
          </a:xfrm>
        </p:spPr>
        <p:txBody>
          <a:bodyPr/>
          <a:lstStyle>
            <a:lvl1pPr marL="461963" indent="-461963">
              <a:buClr>
                <a:srgbClr val="213B74"/>
              </a:buClr>
              <a:buSzPct val="100000"/>
              <a:defRPr/>
            </a:lvl1pPr>
            <a:lvl2pPr marL="914400" indent="-457200">
              <a:buClr>
                <a:srgbClr val="213B74"/>
              </a:buClr>
              <a:defRPr/>
            </a:lvl2pPr>
            <a:lvl3pPr marL="1376363" indent="-461963">
              <a:buClr>
                <a:srgbClr val="213B74"/>
              </a:buClr>
              <a:buFont typeface="Wingdings" pitchFamily="2" charset="2"/>
              <a:buChar char="§"/>
              <a:defRPr/>
            </a:lvl3pPr>
            <a:lvl4pPr marL="1600200" indent="-228600">
              <a:buClr>
                <a:srgbClr val="213B74"/>
              </a:buClr>
              <a:buFont typeface="Courier New" pitchFamily="49" charset="0"/>
              <a:buChar char="o"/>
              <a:defRPr/>
            </a:lvl4pPr>
            <a:lvl5pPr>
              <a:buClr>
                <a:srgbClr val="213B74"/>
              </a:buCl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06760851"/>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blipFill dpi="0" rotWithShape="0">
          <a:blip r:embed="rId2"/>
          <a:srcRect/>
          <a:tile tx="0" ty="0" sx="100000" sy="100000" flip="none" algn="tl"/>
        </a:blipFill>
        <a:effectLst/>
      </p:bgPr>
    </p:bg>
    <p:spTree>
      <p:nvGrpSpPr>
        <p:cNvPr id="1" name=""/>
        <p:cNvGrpSpPr/>
        <p:nvPr/>
      </p:nvGrpSpPr>
      <p:grpSpPr>
        <a:xfrm>
          <a:off x="0" y="0"/>
          <a:ext cx="0" cy="0"/>
          <a:chOff x="0" y="0"/>
          <a:chExt cx="0" cy="0"/>
        </a:xfrm>
      </p:grpSpPr>
      <p:sp>
        <p:nvSpPr>
          <p:cNvPr id="6" name="Rectangle 5"/>
          <p:cNvSpPr/>
          <p:nvPr/>
        </p:nvSpPr>
        <p:spPr bwMode="white">
          <a:xfrm>
            <a:off x="-7938" y="6248400"/>
            <a:ext cx="9151938" cy="6175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7" name="Copyright" descr="Pearson: Copyright 2015, 2012, 2009"/>
          <p:cNvSpPr txBox="1">
            <a:spLocks noChangeArrowheads="1"/>
          </p:cNvSpPr>
          <p:nvPr/>
        </p:nvSpPr>
        <p:spPr bwMode="auto">
          <a:xfrm>
            <a:off x="2203450" y="6383338"/>
            <a:ext cx="6172200"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3"/>
          <a:srcRect/>
          <a:stretch>
            <a:fillRect/>
          </a:stretch>
        </p:blipFill>
        <p:spPr bwMode="auto">
          <a:xfrm>
            <a:off x="304800" y="6405563"/>
            <a:ext cx="1358900" cy="303212"/>
          </a:xfrm>
          <a:prstGeom prst="rect">
            <a:avLst/>
          </a:prstGeom>
          <a:solidFill>
            <a:srgbClr val="213B74"/>
          </a:solidFill>
        </p:spPr>
      </p:pic>
      <p:sp>
        <p:nvSpPr>
          <p:cNvPr id="10" name="Title 1"/>
          <p:cNvSpPr>
            <a:spLocks noGrp="1"/>
          </p:cNvSpPr>
          <p:nvPr>
            <p:ph type="title"/>
          </p:nvPr>
        </p:nvSpPr>
        <p:spPr>
          <a:xfrm>
            <a:off x="519169" y="357626"/>
            <a:ext cx="8032638" cy="1004011"/>
          </a:xfrm>
        </p:spPr>
        <p:txBody>
          <a:bodyPr>
            <a:normAutofit/>
          </a:bodyPr>
          <a:lstStyle>
            <a:lvl1pPr algn="ctr">
              <a:defRPr sz="3600" b="0">
                <a:solidFill>
                  <a:schemeClr val="tx1"/>
                </a:solidFill>
              </a:defRPr>
            </a:lvl1pPr>
          </a:lstStyle>
          <a:p>
            <a:r>
              <a:rPr lang="en-US"/>
              <a:t>Click to edit Master title style</a:t>
            </a:r>
            <a:endParaRPr lang="en-US" dirty="0"/>
          </a:p>
        </p:txBody>
      </p:sp>
      <p:sp>
        <p:nvSpPr>
          <p:cNvPr id="3" name="Picture Placeholder 2"/>
          <p:cNvSpPr>
            <a:spLocks noGrp="1"/>
          </p:cNvSpPr>
          <p:nvPr>
            <p:ph type="pic" sz="quarter" idx="10"/>
          </p:nvPr>
        </p:nvSpPr>
        <p:spPr>
          <a:xfrm>
            <a:off x="1142999" y="2338466"/>
            <a:ext cx="7011649" cy="2843134"/>
          </a:xfrm>
        </p:spPr>
        <p:txBody>
          <a:bodyPr rtlCol="0">
            <a:normAutofit/>
          </a:bodyPr>
          <a:lstStyle>
            <a:lvl1pPr>
              <a:buClr>
                <a:srgbClr val="213B74"/>
              </a:buClr>
              <a:defRPr/>
            </a:lvl1pPr>
          </a:lstStyle>
          <a:p>
            <a:pPr lvl="0"/>
            <a:r>
              <a:rPr lang="en-US" noProof="0" dirty="0"/>
              <a:t>Click icon to add picture</a:t>
            </a:r>
          </a:p>
        </p:txBody>
      </p:sp>
      <p:sp>
        <p:nvSpPr>
          <p:cNvPr id="11" name="Text Placeholder 3"/>
          <p:cNvSpPr>
            <a:spLocks noGrp="1"/>
          </p:cNvSpPr>
          <p:nvPr>
            <p:ph type="body" sz="half" idx="2"/>
          </p:nvPr>
        </p:nvSpPr>
        <p:spPr>
          <a:xfrm>
            <a:off x="519169" y="5486400"/>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Content Placeholder 3"/>
          <p:cNvSpPr>
            <a:spLocks noGrp="1"/>
          </p:cNvSpPr>
          <p:nvPr>
            <p:ph sz="quarter" idx="11"/>
          </p:nvPr>
        </p:nvSpPr>
        <p:spPr>
          <a:xfrm>
            <a:off x="554038" y="1663700"/>
            <a:ext cx="8589962" cy="479425"/>
          </a:xfrm>
        </p:spPr>
        <p:txBody>
          <a:bodyPr/>
          <a:lstStyle>
            <a:lvl1pPr>
              <a:buClr>
                <a:srgbClr val="213B74"/>
              </a:buClr>
              <a:defRPr/>
            </a:lvl1pPr>
            <a:lvl2pPr>
              <a:buClr>
                <a:srgbClr val="213B74"/>
              </a:buClr>
              <a:defRPr/>
            </a:lvl2pPr>
            <a:lvl3pPr>
              <a:buClr>
                <a:srgbClr val="213B74"/>
              </a:buClr>
              <a:defRPr/>
            </a:lvl3pPr>
            <a:lvl4pPr>
              <a:buClr>
                <a:srgbClr val="213B74"/>
              </a:buClr>
              <a:defRPr/>
            </a:lvl4pPr>
            <a:lvl5pPr>
              <a:buClr>
                <a:srgbClr val="213B74"/>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able Placeholder 4"/>
          <p:cNvSpPr>
            <a:spLocks noGrp="1"/>
          </p:cNvSpPr>
          <p:nvPr>
            <p:ph type="tbl" sz="quarter" idx="12"/>
          </p:nvPr>
        </p:nvSpPr>
        <p:spPr>
          <a:xfrm>
            <a:off x="5791200" y="3200400"/>
            <a:ext cx="2971800" cy="1524000"/>
          </a:xfrm>
        </p:spPr>
        <p:txBody>
          <a:bodyPr/>
          <a:lstStyle/>
          <a:p>
            <a:endParaRPr lang="en-US"/>
          </a:p>
        </p:txBody>
      </p:sp>
    </p:spTree>
    <p:extLst>
      <p:ext uri="{BB962C8B-B14F-4D97-AF65-F5344CB8AC3E}">
        <p14:creationId xmlns:p14="http://schemas.microsoft.com/office/powerpoint/2010/main" val="3735334745"/>
      </p:ext>
    </p:extLst>
  </p:cSld>
  <p:clrMapOvr>
    <a:masterClrMapping/>
  </p:clrMapOvr>
  <p:transition spd="slow"/>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Tree>
    <p:extLst>
      <p:ext uri="{BB962C8B-B14F-4D97-AF65-F5344CB8AC3E}">
        <p14:creationId xmlns:p14="http://schemas.microsoft.com/office/powerpoint/2010/main" val="1187448307"/>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153400" cy="1143000"/>
          </a:xfrm>
        </p:spPr>
        <p:txBody>
          <a:bodyPr/>
          <a:lstStyle>
            <a:lvl1pPr algn="l">
              <a:buNone/>
              <a:defRPr sz="4400" b="0"/>
            </a:lvl1pPr>
          </a:lstStyle>
          <a:p>
            <a:r>
              <a:rPr lang="en-US" dirty="0"/>
              <a:t>Click to edit Master title style</a:t>
            </a:r>
          </a:p>
        </p:txBody>
      </p:sp>
      <p:sp>
        <p:nvSpPr>
          <p:cNvPr id="3" name="Text Placeholder 2"/>
          <p:cNvSpPr>
            <a:spLocks noGrp="1"/>
          </p:cNvSpPr>
          <p:nvPr>
            <p:ph type="body" idx="2"/>
          </p:nvPr>
        </p:nvSpPr>
        <p:spPr>
          <a:xfrm>
            <a:off x="609600" y="1752600"/>
            <a:ext cx="2057400" cy="4343400"/>
          </a:xfrm>
          <a:noFill/>
          <a:ln w="50800" cap="sq" cmpd="dbl" algn="ctr">
            <a:solidFill>
              <a:srgbClr val="213B74"/>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2600">
                <a:solidFill>
                  <a:schemeClr val="tx1"/>
                </a:solidFill>
              </a:defRPr>
            </a:lvl1pPr>
            <a:lvl2pPr>
              <a:buNone/>
              <a:defRPr sz="1200"/>
            </a:lvl2pPr>
            <a:lvl3pPr>
              <a:buNone/>
              <a:defRPr sz="1000"/>
            </a:lvl3pPr>
            <a:lvl4pPr>
              <a:buNone/>
              <a:defRPr sz="900"/>
            </a:lvl4pPr>
            <a:lvl5pPr>
              <a:buNone/>
              <a:defRPr sz="900"/>
            </a:lvl5pPr>
          </a:lstStyle>
          <a:p>
            <a:pPr lvl="0"/>
            <a:r>
              <a:rPr lang="en-US" dirty="0"/>
              <a:t>Click to edit Master text styles</a:t>
            </a:r>
          </a:p>
        </p:txBody>
      </p:sp>
      <p:sp>
        <p:nvSpPr>
          <p:cNvPr id="9" name="Content Placeholder 8"/>
          <p:cNvSpPr>
            <a:spLocks noGrp="1"/>
          </p:cNvSpPr>
          <p:nvPr>
            <p:ph sz="quarter" idx="1"/>
          </p:nvPr>
        </p:nvSpPr>
        <p:spPr>
          <a:xfrm>
            <a:off x="2895600" y="1752600"/>
            <a:ext cx="5867400" cy="44196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800963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secHead" preserve="1">
  <p:cSld name="1_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1371600"/>
            <a:ext cx="7391400" cy="5257800"/>
          </a:xfrm>
        </p:spPr>
        <p:txBody>
          <a:bodyPr/>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dirty="0"/>
              <a:t>Click to edit Master text styles</a:t>
            </a:r>
          </a:p>
        </p:txBody>
      </p:sp>
      <p:sp>
        <p:nvSpPr>
          <p:cNvPr id="2" name="Title 1"/>
          <p:cNvSpPr>
            <a:spLocks noGrp="1"/>
          </p:cNvSpPr>
          <p:nvPr>
            <p:ph type="title"/>
          </p:nvPr>
        </p:nvSpPr>
        <p:spPr>
          <a:xfrm>
            <a:off x="1390650" y="228600"/>
            <a:ext cx="7620000" cy="990600"/>
          </a:xfrm>
        </p:spPr>
        <p:txBody>
          <a:bodyPr/>
          <a:lstStyle>
            <a:lvl1pPr algn="l">
              <a:buNone/>
              <a:defRPr sz="4400" b="0" cap="none" baseline="0">
                <a:solidFill>
                  <a:srgbClr val="FFFFFF"/>
                </a:solidFill>
              </a:defRPr>
            </a:lvl1pPr>
          </a:lstStyle>
          <a:p>
            <a:r>
              <a:rPr lang="en-US"/>
              <a:t>Click to edit Master title style</a:t>
            </a:r>
            <a:endParaRPr lang="en-US" dirty="0"/>
          </a:p>
        </p:txBody>
      </p:sp>
      <p:sp>
        <p:nvSpPr>
          <p:cNvPr id="4" name="Slide Number Placeholder 12"/>
          <p:cNvSpPr>
            <a:spLocks noGrp="1"/>
          </p:cNvSpPr>
          <p:nvPr>
            <p:ph type="sldNum" sz="quarter" idx="10"/>
          </p:nvPr>
        </p:nvSpPr>
        <p:spPr>
          <a:xfrm>
            <a:off x="0" y="373063"/>
            <a:ext cx="1295400" cy="701675"/>
          </a:xfrm>
          <a:prstGeom prst="rect">
            <a:avLst/>
          </a:prstGeom>
        </p:spPr>
        <p:txBody>
          <a:bodyPr vert="horz" wrap="square" lIns="91440" tIns="45720" rIns="91440" bIns="45720" numCol="1" anchor="t" anchorCtr="0" compatLnSpc="1">
            <a:prstTxWarp prst="textNoShape">
              <a:avLst/>
            </a:prstTxWarp>
            <a:noAutofit/>
          </a:bodyPr>
          <a:lstStyle>
            <a:lvl1pPr>
              <a:defRPr sz="2400"/>
            </a:lvl1pPr>
          </a:lstStyle>
          <a:p>
            <a:fld id="{7DEFCC8D-30B8-46F4-BD5A-85662A6DA152}" type="slidenum">
              <a:rPr lang="en-US"/>
              <a:pPr/>
              <a:t>‹#›</a:t>
            </a:fld>
            <a:endParaRPr lang="en-US"/>
          </a:p>
        </p:txBody>
      </p:sp>
    </p:spTree>
    <p:extLst>
      <p:ext uri="{BB962C8B-B14F-4D97-AF65-F5344CB8AC3E}">
        <p14:creationId xmlns:p14="http://schemas.microsoft.com/office/powerpoint/2010/main" val="1657676026"/>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6" name="Rectangle 5"/>
          <p:cNvSpPr/>
          <p:nvPr/>
        </p:nvSpPr>
        <p:spPr bwMode="white">
          <a:xfrm>
            <a:off x="0" y="0"/>
            <a:ext cx="9144000" cy="1371600"/>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59305B"/>
              </a:buClr>
              <a:defRPr/>
            </a:pPr>
            <a:endParaRPr lang="en-US" dirty="0"/>
          </a:p>
        </p:txBody>
      </p:sp>
      <p:sp>
        <p:nvSpPr>
          <p:cNvPr id="7" name="Rectangle 6"/>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itle 10"/>
          <p:cNvSpPr>
            <a:spLocks noGrp="1"/>
          </p:cNvSpPr>
          <p:nvPr>
            <p:ph type="title"/>
          </p:nvPr>
        </p:nvSpPr>
        <p:spPr>
          <a:xfrm>
            <a:off x="457200" y="1752600"/>
            <a:ext cx="8229600" cy="914400"/>
          </a:xfrm>
          <a:noFill/>
        </p:spPr>
        <p:txBody>
          <a:bodyPr anchor="t">
            <a:noAutofit/>
          </a:bodyPr>
          <a:lstStyle>
            <a:lvl1pP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9" name="Text Placeholder 8"/>
          <p:cNvSpPr>
            <a:spLocks noGrp="1"/>
          </p:cNvSpPr>
          <p:nvPr>
            <p:ph type="body" sz="quarter" idx="14"/>
          </p:nvPr>
        </p:nvSpPr>
        <p:spPr>
          <a:xfrm>
            <a:off x="838200" y="4343400"/>
            <a:ext cx="7010400" cy="1066799"/>
          </a:xfrm>
        </p:spPr>
        <p:txBody>
          <a:bodyPr anchor="b">
            <a:noAutofit/>
          </a:bodyPr>
          <a:lstStyle>
            <a:lvl1pPr marL="0" indent="0" algn="ctr">
              <a:spcBef>
                <a:spcPts val="0"/>
              </a:spcBef>
              <a:buNone/>
              <a:defRPr sz="3600" baseline="0">
                <a:latin typeface="Arial" pitchFamily="34" charset="0"/>
                <a:ea typeface="Verdana" pitchFamily="34" charset="0"/>
                <a:cs typeface="Arial" pitchFamily="34" charset="0"/>
              </a:defRPr>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a:t>Click to edit Master text styles</a:t>
            </a:r>
          </a:p>
        </p:txBody>
      </p:sp>
      <p:sp>
        <p:nvSpPr>
          <p:cNvPr id="5" name="Content Placeholder 4"/>
          <p:cNvSpPr>
            <a:spLocks noGrp="1"/>
          </p:cNvSpPr>
          <p:nvPr>
            <p:ph sz="quarter" idx="16"/>
          </p:nvPr>
        </p:nvSpPr>
        <p:spPr>
          <a:xfrm>
            <a:off x="1600200" y="6285230"/>
            <a:ext cx="7543800" cy="572770"/>
          </a:xfrm>
          <a:solidFill>
            <a:srgbClr val="213B74"/>
          </a:solidFill>
        </p:spPr>
        <p:txBody>
          <a:bodyPr>
            <a:noAutofit/>
          </a:bodyPr>
          <a:lstStyle>
            <a:lvl1pPr algn="ctr">
              <a:defRPr sz="1100">
                <a:latin typeface="Arial" pitchFamily="34" charset="0"/>
                <a:cs typeface="Arial" pitchFamily="34" charset="0"/>
              </a:defRPr>
            </a:lvl1pPr>
            <a:lvl2pPr>
              <a:defRPr sz="1100">
                <a:latin typeface="Arial" pitchFamily="34" charset="0"/>
                <a:cs typeface="Arial" pitchFamily="34" charset="0"/>
              </a:defRPr>
            </a:lvl2pPr>
            <a:lvl3pPr>
              <a:defRPr sz="1100">
                <a:latin typeface="Arial" pitchFamily="34" charset="0"/>
                <a:cs typeface="Arial" pitchFamily="34" charset="0"/>
              </a:defRPr>
            </a:lvl3pPr>
            <a:lvl4pPr>
              <a:defRPr sz="1100">
                <a:latin typeface="Arial" pitchFamily="34" charset="0"/>
                <a:cs typeface="Arial" pitchFamily="34" charset="0"/>
              </a:defRPr>
            </a:lvl4pPr>
            <a:lvl5pPr>
              <a:defRPr sz="1100">
                <a:latin typeface="Arial" pitchFamily="34" charset="0"/>
                <a:cs typeface="Arial" pitchFamily="34" charset="0"/>
              </a:defRPr>
            </a:lvl5pPr>
          </a:lstStyle>
          <a:p>
            <a:pPr lvl="0"/>
            <a:r>
              <a:rPr lang="en-US"/>
              <a:t>Click to edit Master text styles</a:t>
            </a:r>
          </a:p>
        </p:txBody>
      </p:sp>
      <p:sp>
        <p:nvSpPr>
          <p:cNvPr id="3" name="Picture Placeholder 2"/>
          <p:cNvSpPr>
            <a:spLocks noGrp="1"/>
          </p:cNvSpPr>
          <p:nvPr>
            <p:ph type="pic" sz="quarter" idx="17"/>
          </p:nvPr>
        </p:nvSpPr>
        <p:spPr>
          <a:xfrm>
            <a:off x="304800" y="2133600"/>
            <a:ext cx="3429000" cy="3048000"/>
          </a:xfrm>
        </p:spPr>
        <p:txBody>
          <a:bodyPr/>
          <a:lstStyle/>
          <a:p>
            <a:endParaRPr lang="ba-RU"/>
          </a:p>
        </p:txBody>
      </p:sp>
      <p:sp>
        <p:nvSpPr>
          <p:cNvPr id="8" name="Picture Placeholder 7"/>
          <p:cNvSpPr>
            <a:spLocks noGrp="1"/>
          </p:cNvSpPr>
          <p:nvPr>
            <p:ph type="pic" sz="quarter" idx="18"/>
          </p:nvPr>
        </p:nvSpPr>
        <p:spPr>
          <a:xfrm>
            <a:off x="152400" y="6389687"/>
            <a:ext cx="914400" cy="315913"/>
          </a:xfrm>
        </p:spPr>
        <p:txBody>
          <a:bodyPr/>
          <a:lstStyle/>
          <a:p>
            <a:endParaRPr lang="ba-RU"/>
          </a:p>
        </p:txBody>
      </p:sp>
    </p:spTree>
    <p:extLst>
      <p:ext uri="{BB962C8B-B14F-4D97-AF65-F5344CB8AC3E}">
        <p14:creationId xmlns:p14="http://schemas.microsoft.com/office/powerpoint/2010/main" val="533202488"/>
      </p:ext>
    </p:extLst>
  </p:cSld>
  <p:clrMapOvr>
    <a:masterClrMapping/>
  </p:clrMapOvr>
  <p:transition spd="slow"/>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Content Placeholder 1"/>
          <p:cNvSpPr>
            <a:spLocks noGrp="1"/>
          </p:cNvSpPr>
          <p:nvPr>
            <p:ph type="title"/>
          </p:nvPr>
        </p:nvSpPr>
        <p:spPr bwMode="auto">
          <a:xfrm>
            <a:off x="457200" y="26988"/>
            <a:ext cx="8229600" cy="1039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Content Placeholder 2"/>
          <p:cNvSpPr>
            <a:spLocks noGrp="1"/>
          </p:cNvSpPr>
          <p:nvPr>
            <p:ph type="body" idx="1"/>
          </p:nvPr>
        </p:nvSpPr>
        <p:spPr bwMode="auto">
          <a:xfrm>
            <a:off x="228600" y="1295400"/>
            <a:ext cx="8763000" cy="4830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bwMode="white">
          <a:xfrm>
            <a:off x="0" y="0"/>
            <a:ext cx="9144000" cy="1133475"/>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p:nvSpPr>
        <p:spPr bwMode="white">
          <a:xfrm>
            <a:off x="-7938" y="6248400"/>
            <a:ext cx="9161463" cy="630238"/>
          </a:xfrm>
          <a:prstGeom prst="rect">
            <a:avLst/>
          </a:prstGeom>
          <a:solidFill>
            <a:srgbClr val="213B7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Copyright" descr="Pearson: Copyright 2015, 2012, 2009"/>
          <p:cNvSpPr txBox="1">
            <a:spLocks noChangeArrowheads="1"/>
          </p:cNvSpPr>
          <p:nvPr/>
        </p:nvSpPr>
        <p:spPr bwMode="auto">
          <a:xfrm>
            <a:off x="2209800" y="6399213"/>
            <a:ext cx="6326188" cy="347662"/>
          </a:xfrm>
          <a:prstGeom prst="rect">
            <a:avLst/>
          </a:prstGeom>
          <a:solidFill>
            <a:srgbClr val="213B74"/>
          </a:solidFill>
          <a:ln w="9525">
            <a:noFill/>
            <a:miter lim="800000"/>
            <a:headEnd/>
            <a:tailEnd/>
          </a:ln>
        </p:spPr>
        <p:txBody>
          <a:bodyPr lIns="0" tIns="0" rIns="0" bIns="0" anchor="ctr"/>
          <a:lstStyle>
            <a:lvl1pPr>
              <a:defRPr sz="2400">
                <a:solidFill>
                  <a:schemeClr val="tx1"/>
                </a:solidFill>
                <a:latin typeface="Arial" pitchFamily="34" charset="0"/>
                <a:ea typeface="MS PGothic" pitchFamily="34" charset="-128"/>
              </a:defRPr>
            </a:lvl1pPr>
            <a:lvl2pPr marL="742950" indent="-285750">
              <a:defRPr sz="2400">
                <a:solidFill>
                  <a:schemeClr val="tx1"/>
                </a:solidFill>
                <a:latin typeface="Arial" pitchFamily="34" charset="0"/>
                <a:ea typeface="MS PGothic" pitchFamily="34" charset="-128"/>
              </a:defRPr>
            </a:lvl2pPr>
            <a:lvl3pPr marL="1143000" indent="-228600">
              <a:defRPr sz="2400">
                <a:solidFill>
                  <a:schemeClr val="tx1"/>
                </a:solidFill>
                <a:latin typeface="Arial" pitchFamily="34" charset="0"/>
                <a:ea typeface="MS PGothic" pitchFamily="34" charset="-128"/>
              </a:defRPr>
            </a:lvl3pPr>
            <a:lvl4pPr marL="1600200" indent="-228600">
              <a:defRPr sz="2400">
                <a:solidFill>
                  <a:schemeClr val="tx1"/>
                </a:solidFill>
                <a:latin typeface="Arial" pitchFamily="34" charset="0"/>
                <a:ea typeface="MS PGothic" pitchFamily="34" charset="-128"/>
              </a:defRPr>
            </a:lvl4pPr>
            <a:lvl5pPr marL="2057400" indent="-228600">
              <a:defRPr sz="2400">
                <a:solidFill>
                  <a:schemeClr val="tx1"/>
                </a:solidFill>
                <a:latin typeface="Arial"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MS PGothic" pitchFamily="34" charset="-128"/>
              </a:defRPr>
            </a:lvl9pPr>
          </a:lstStyle>
          <a:p>
            <a:pPr algn="ctr"/>
            <a:r>
              <a:rPr lang="en-US" sz="1200">
                <a:solidFill>
                  <a:schemeClr val="bg1"/>
                </a:solidFill>
              </a:rPr>
              <a:t>© 2020 Cengage. All rights reserved.</a:t>
            </a:r>
          </a:p>
        </p:txBody>
      </p:sp>
      <p:pic>
        <p:nvPicPr>
          <p:cNvPr id="8" name="Picture 7" title="Cengage Logo"/>
          <p:cNvPicPr>
            <a:picLocks noChangeAspect="1" noChangeArrowheads="1"/>
          </p:cNvPicPr>
          <p:nvPr userDrawn="1"/>
        </p:nvPicPr>
        <p:blipFill>
          <a:blip r:embed="rId8"/>
          <a:srcRect/>
          <a:stretch>
            <a:fillRect/>
          </a:stretch>
        </p:blipFill>
        <p:spPr bwMode="auto">
          <a:xfrm>
            <a:off x="236538" y="6396038"/>
            <a:ext cx="1360487" cy="304800"/>
          </a:xfrm>
          <a:prstGeom prst="rect">
            <a:avLst/>
          </a:prstGeom>
          <a:solidFill>
            <a:srgbClr val="213B74"/>
          </a:solidFill>
        </p:spPr>
      </p:pic>
    </p:spTree>
  </p:cSld>
  <p:clrMap bg1="lt1" tx1="dk1" bg2="lt2" tx2="dk2" accent1="accent1" accent2="accent2" accent3="accent3" accent4="accent4" accent5="accent5" accent6="accent6" hlink="hlink" folHlink="folHlink"/>
  <p:sldLayoutIdLst>
    <p:sldLayoutId id="2147484092" r:id="rId1"/>
    <p:sldLayoutId id="2147484093" r:id="rId2"/>
    <p:sldLayoutId id="2147484094" r:id="rId3"/>
    <p:sldLayoutId id="2147484091" r:id="rId4"/>
    <p:sldLayoutId id="2147484095" r:id="rId5"/>
    <p:sldLayoutId id="2147484097" r:id="rId6"/>
  </p:sldLayoutIdLst>
  <p:hf sldNum="0" hdr="0" dt="0"/>
  <p:txStyles>
    <p:titleStyle>
      <a:lvl1pPr algn="ctr" rtl="0" eaLnBrk="0" fontAlgn="base" hangingPunct="0">
        <a:spcBef>
          <a:spcPct val="0"/>
        </a:spcBef>
        <a:spcAft>
          <a:spcPct val="0"/>
        </a:spcAft>
        <a:defRPr sz="3600" kern="1200">
          <a:solidFill>
            <a:schemeClr val="bg1"/>
          </a:solidFill>
          <a:latin typeface="Arial" pitchFamily="34" charset="0"/>
          <a:ea typeface="MS PGothic" panose="020B0600070205080204" pitchFamily="34" charset="-128"/>
          <a:cs typeface="Arial" pitchFamily="34" charset="0"/>
        </a:defRPr>
      </a:lvl1pPr>
      <a:lvl2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2pPr>
      <a:lvl3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3pPr>
      <a:lvl4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4pPr>
      <a:lvl5pPr algn="ctr" rtl="0" eaLnBrk="0" fontAlgn="base" hangingPunct="0">
        <a:spcBef>
          <a:spcPct val="0"/>
        </a:spcBef>
        <a:spcAft>
          <a:spcPct val="0"/>
        </a:spcAft>
        <a:defRPr sz="3600">
          <a:solidFill>
            <a:schemeClr val="bg1"/>
          </a:solidFill>
          <a:latin typeface="Arial" charset="0"/>
          <a:ea typeface="MS PGothic" panose="020B0600070205080204" pitchFamily="34" charset="-128"/>
          <a:cs typeface="Arial" charset="0"/>
        </a:defRPr>
      </a:lvl5pPr>
      <a:lvl6pPr marL="457200" algn="ctr" rtl="0" fontAlgn="base">
        <a:spcBef>
          <a:spcPct val="0"/>
        </a:spcBef>
        <a:spcAft>
          <a:spcPct val="0"/>
        </a:spcAft>
        <a:defRPr sz="3600">
          <a:solidFill>
            <a:schemeClr val="bg1"/>
          </a:solidFill>
          <a:latin typeface="Arial" charset="0"/>
          <a:ea typeface="ＭＳ Ｐゴシック" charset="0"/>
          <a:cs typeface="Arial" charset="0"/>
        </a:defRPr>
      </a:lvl6pPr>
      <a:lvl7pPr marL="914400" algn="ctr" rtl="0" fontAlgn="base">
        <a:spcBef>
          <a:spcPct val="0"/>
        </a:spcBef>
        <a:spcAft>
          <a:spcPct val="0"/>
        </a:spcAft>
        <a:defRPr sz="3600">
          <a:solidFill>
            <a:schemeClr val="bg1"/>
          </a:solidFill>
          <a:latin typeface="Arial" charset="0"/>
          <a:ea typeface="ＭＳ Ｐゴシック" charset="0"/>
          <a:cs typeface="Arial" charset="0"/>
        </a:defRPr>
      </a:lvl7pPr>
      <a:lvl8pPr marL="1371600" algn="ctr" rtl="0" fontAlgn="base">
        <a:spcBef>
          <a:spcPct val="0"/>
        </a:spcBef>
        <a:spcAft>
          <a:spcPct val="0"/>
        </a:spcAft>
        <a:defRPr sz="3600">
          <a:solidFill>
            <a:schemeClr val="bg1"/>
          </a:solidFill>
          <a:latin typeface="Arial" charset="0"/>
          <a:ea typeface="ＭＳ Ｐゴシック" charset="0"/>
          <a:cs typeface="Arial" charset="0"/>
        </a:defRPr>
      </a:lvl8pPr>
      <a:lvl9pPr marL="1828800" algn="ctr" rtl="0" fontAlgn="base">
        <a:spcBef>
          <a:spcPct val="0"/>
        </a:spcBef>
        <a:spcAft>
          <a:spcPct val="0"/>
        </a:spcAft>
        <a:defRPr sz="3600">
          <a:solidFill>
            <a:schemeClr val="bg1"/>
          </a:solidFill>
          <a:latin typeface="Arial" charset="0"/>
          <a:ea typeface="ＭＳ Ｐゴシック" charset="0"/>
          <a:cs typeface="Arial" charset="0"/>
        </a:defRPr>
      </a:lvl9pPr>
    </p:titleStyle>
    <p:bodyStyle>
      <a:lvl1pPr marL="342900" indent="-342900" algn="l" rtl="0" eaLnBrk="0" fontAlgn="base" hangingPunct="0">
        <a:spcBef>
          <a:spcPct val="20000"/>
        </a:spcBef>
        <a:spcAft>
          <a:spcPct val="0"/>
        </a:spcAft>
        <a:buClr>
          <a:srgbClr val="213B74"/>
        </a:buClr>
        <a:buFont typeface="Arial" pitchFamily="34" charset="0"/>
        <a:buChar char="•"/>
        <a:defRPr lang="en-US" sz="2600" kern="1200" dirty="0">
          <a:solidFill>
            <a:schemeClr val="tx1"/>
          </a:solidFill>
          <a:latin typeface="Arial" pitchFamily="34" charset="0"/>
          <a:ea typeface="Verdana" pitchFamily="34" charset="0"/>
          <a:cs typeface="Arial" pitchFamily="34" charset="0"/>
        </a:defRPr>
      </a:lvl1pPr>
      <a:lvl2pPr marL="742950" indent="-285750" algn="l" rtl="0" eaLnBrk="0" fontAlgn="base" hangingPunct="0">
        <a:spcBef>
          <a:spcPct val="20000"/>
        </a:spcBef>
        <a:spcAft>
          <a:spcPct val="0"/>
        </a:spcAft>
        <a:buClr>
          <a:srgbClr val="213B74"/>
        </a:buClr>
        <a:buFont typeface="Arial" pitchFamily="34" charset="0"/>
        <a:buChar char="–"/>
        <a:defRPr lang="en-US" sz="2400" kern="1200" dirty="0">
          <a:solidFill>
            <a:schemeClr val="tx1"/>
          </a:solidFill>
          <a:latin typeface="Arial" pitchFamily="34" charset="0"/>
          <a:ea typeface="Verdana" pitchFamily="34" charset="0"/>
          <a:cs typeface="Arial" pitchFamily="34" charset="0"/>
        </a:defRPr>
      </a:lvl2pPr>
      <a:lvl3pPr marL="1143000" indent="-228600" algn="l" rtl="0" eaLnBrk="0" fontAlgn="base" hangingPunct="0">
        <a:spcBef>
          <a:spcPct val="20000"/>
        </a:spcBef>
        <a:spcAft>
          <a:spcPct val="0"/>
        </a:spcAft>
        <a:buClr>
          <a:srgbClr val="213B74"/>
        </a:buClr>
        <a:buFont typeface="Wingdings" pitchFamily="2" charset="2"/>
        <a:buChar char="§"/>
        <a:defRPr lang="en-US" sz="2200" kern="1200" dirty="0">
          <a:solidFill>
            <a:schemeClr val="tx1"/>
          </a:solidFill>
          <a:latin typeface="Arial" pitchFamily="34" charset="0"/>
          <a:ea typeface="Verdana" pitchFamily="34" charset="0"/>
          <a:cs typeface="Arial" pitchFamily="34" charset="0"/>
        </a:defRPr>
      </a:lvl3pPr>
      <a:lvl4pPr marL="1600200" indent="-228600" algn="l" rtl="0" eaLnBrk="0" fontAlgn="base" hangingPunct="0">
        <a:spcBef>
          <a:spcPct val="20000"/>
        </a:spcBef>
        <a:spcAft>
          <a:spcPct val="0"/>
        </a:spcAft>
        <a:buClr>
          <a:srgbClr val="213B74"/>
        </a:buClr>
        <a:buFont typeface="Courier New" pitchFamily="49" charset="0"/>
        <a:buChar char="o"/>
        <a:defRPr lang="en-US" sz="2000" kern="1200" dirty="0">
          <a:solidFill>
            <a:schemeClr val="tx1"/>
          </a:solidFill>
          <a:latin typeface="Arial" pitchFamily="34" charset="0"/>
          <a:ea typeface="Verdana" pitchFamily="34" charset="0"/>
          <a:cs typeface="Arial" pitchFamily="34" charset="0"/>
        </a:defRPr>
      </a:lvl4pPr>
      <a:lvl5pPr marL="2057400" indent="-228600" algn="l" rtl="0" eaLnBrk="0" fontAlgn="base" hangingPunct="0">
        <a:spcBef>
          <a:spcPct val="20000"/>
        </a:spcBef>
        <a:spcAft>
          <a:spcPct val="0"/>
        </a:spcAft>
        <a:buClr>
          <a:srgbClr val="213B74"/>
        </a:buClr>
        <a:buFont typeface="Arial" pitchFamily="34" charset="0"/>
        <a:buChar char="»"/>
        <a:defRPr lang="en-US" sz="20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 descr="Book cover reads title name and name of the authors as follows: “Crime Victims an introduction to Victimology” and &quot;Andrew Karmen.” A photo on the cover shows few candles burning brightly in the black background."/>
          <p:cNvPicPr>
            <a:picLocks noGrp="1" noChangeAspect="1"/>
          </p:cNvPicPr>
          <p:nvPr>
            <p:ph type="pic" sz="quarter" idx="17"/>
          </p:nvPr>
        </p:nvPicPr>
        <p:blipFill>
          <a:blip r:embed="rId3" cstate="print">
            <a:extLst>
              <a:ext uri="{28A0092B-C50C-407E-A947-70E740481C1C}">
                <a14:useLocalDpi xmlns:a14="http://schemas.microsoft.com/office/drawing/2010/main" val="0"/>
              </a:ext>
            </a:extLst>
          </a:blip>
          <a:stretch>
            <a:fillRect/>
          </a:stretch>
        </p:blipFill>
        <p:spPr bwMode="auto">
          <a:xfrm>
            <a:off x="304800" y="1489817"/>
            <a:ext cx="3695007" cy="457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3" name="Title 2"/>
          <p:cNvSpPr>
            <a:spLocks noGrp="1"/>
          </p:cNvSpPr>
          <p:nvPr>
            <p:ph type="title"/>
          </p:nvPr>
        </p:nvSpPr>
        <p:spPr>
          <a:xfrm>
            <a:off x="4567118" y="1487944"/>
            <a:ext cx="4018121" cy="2125828"/>
          </a:xfrm>
        </p:spPr>
        <p:txBody>
          <a:bodyPr anchor="ctr"/>
          <a:lstStyle/>
          <a:p>
            <a:pPr eaLnBrk="1" hangingPunct="1"/>
            <a:r>
              <a:rPr lang="en-US" dirty="0">
                <a:latin typeface="Arial" pitchFamily="34" charset="0"/>
                <a:ea typeface="MS PGothic" pitchFamily="34" charset="-128"/>
                <a:cs typeface="Arial" pitchFamily="34" charset="0"/>
              </a:rPr>
              <a:t>Crime Victims An Introduction to Victimology</a:t>
            </a:r>
          </a:p>
        </p:txBody>
      </p:sp>
      <p:sp>
        <p:nvSpPr>
          <p:cNvPr id="8194" name="Text Placeholder 3"/>
          <p:cNvSpPr>
            <a:spLocks noGrp="1"/>
          </p:cNvSpPr>
          <p:nvPr>
            <p:ph type="body" sz="quarter" idx="14"/>
          </p:nvPr>
        </p:nvSpPr>
        <p:spPr>
          <a:xfrm>
            <a:off x="4168256" y="3439414"/>
            <a:ext cx="4815844" cy="2719622"/>
          </a:xfrm>
        </p:spPr>
        <p:txBody>
          <a:bodyPr anchor="ctr"/>
          <a:lstStyle/>
          <a:p>
            <a:pPr eaLnBrk="1" hangingPunct="1">
              <a:spcBef>
                <a:spcPct val="0"/>
              </a:spcBef>
            </a:pPr>
            <a:r>
              <a:rPr lang="en-US" sz="4000" b="1" dirty="0">
                <a:latin typeface="Arial" pitchFamily="34" charset="0"/>
                <a:cs typeface="Arial" pitchFamily="34" charset="0"/>
              </a:rPr>
              <a:t>Chapter 4</a:t>
            </a:r>
          </a:p>
          <a:p>
            <a:pPr eaLnBrk="1" hangingPunct="1">
              <a:spcBef>
                <a:spcPct val="0"/>
              </a:spcBef>
            </a:pPr>
            <a:r>
              <a:rPr lang="en-US" dirty="0"/>
              <a:t>A Closer Look at the Victims of Interpersonal Crimes of Violence</a:t>
            </a:r>
          </a:p>
        </p:txBody>
      </p:sp>
      <p:pic>
        <p:nvPicPr>
          <p:cNvPr id="18" name="Picture Placeholder 17" title="Cengage Logo"/>
          <p:cNvPicPr>
            <a:picLocks noGrp="1" noChangeAspect="1" noChangeArrowheads="1"/>
          </p:cNvPicPr>
          <p:nvPr>
            <p:ph type="pic" sz="quarter" idx="18"/>
          </p:nvPr>
        </p:nvPicPr>
        <p:blipFill>
          <a:blip r:embed="rId4"/>
          <a:stretch>
            <a:fillRect/>
          </a:stretch>
        </p:blipFill>
        <p:spPr bwMode="auto">
          <a:xfrm>
            <a:off x="237744" y="6400800"/>
            <a:ext cx="1362456" cy="304157"/>
          </a:xfrm>
          <a:prstGeom prst="rect">
            <a:avLst/>
          </a:prstGeom>
          <a:noFill/>
          <a:ln>
            <a:noFill/>
          </a:ln>
        </p:spPr>
      </p:pic>
      <p:sp>
        <p:nvSpPr>
          <p:cNvPr id="8195" name="Text Placeholder 6"/>
          <p:cNvSpPr>
            <a:spLocks noGrp="1"/>
          </p:cNvSpPr>
          <p:nvPr>
            <p:ph sz="quarter" idx="16"/>
          </p:nvPr>
        </p:nvSpPr>
        <p:spPr/>
        <p:txBody>
          <a:bodyPr anchor="ctr"/>
          <a:lstStyle/>
          <a:p>
            <a:pPr marL="0" indent="0" eaLnBrk="1" hangingPunct="1">
              <a:spcBef>
                <a:spcPct val="0"/>
              </a:spcBef>
              <a:buClrTx/>
              <a:buFont typeface="Arial" pitchFamily="34" charset="0"/>
              <a:buNone/>
            </a:pPr>
            <a:r>
              <a:rPr sz="1200" dirty="0">
                <a:solidFill>
                  <a:schemeClr val="bg1"/>
                </a:solidFill>
                <a:latin typeface="Arial" pitchFamily="34" charset="0"/>
                <a:cs typeface="Arial" pitchFamily="34" charset="0"/>
              </a:rPr>
              <a:t>© 2020 Cengage. All rights reserved.</a:t>
            </a:r>
          </a:p>
        </p:txBody>
      </p:sp>
    </p:spTree>
    <p:extLst>
      <p:ext uri="{BB962C8B-B14F-4D97-AF65-F5344CB8AC3E}">
        <p14:creationId xmlns:p14="http://schemas.microsoft.com/office/powerpoint/2010/main" val="25883318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Title 3"/>
          <p:cNvSpPr>
            <a:spLocks noGrp="1"/>
          </p:cNvSpPr>
          <p:nvPr>
            <p:ph type="title"/>
          </p:nvPr>
        </p:nvSpPr>
        <p:spPr/>
        <p:txBody>
          <a:bodyPr/>
          <a:lstStyle/>
          <a:p>
            <a:pPr eaLnBrk="1" hangingPunct="1"/>
            <a:r>
              <a:rPr lang="en-US" sz="3200" dirty="0">
                <a:ea typeface="MS PGothic" pitchFamily="34" charset="-128"/>
              </a:rPr>
              <a:t>Learning Objectives </a:t>
            </a:r>
            <a:r>
              <a:rPr lang="en-US" sz="2000" dirty="0">
                <a:ea typeface="MS PGothic" pitchFamily="34" charset="-128"/>
              </a:rPr>
              <a:t>(1 of 2)</a:t>
            </a:r>
          </a:p>
        </p:txBody>
      </p:sp>
      <p:sp>
        <p:nvSpPr>
          <p:cNvPr id="9218" name="Content Placeholder 4"/>
          <p:cNvSpPr>
            <a:spLocks noGrp="1"/>
          </p:cNvSpPr>
          <p:nvPr>
            <p:ph idx="1"/>
          </p:nvPr>
        </p:nvSpPr>
        <p:spPr/>
        <p:txBody>
          <a:bodyPr/>
          <a:lstStyle/>
          <a:p>
            <a:pPr eaLnBrk="1" hangingPunct="1">
              <a:buSzTx/>
            </a:pPr>
            <a:r>
              <a:rPr dirty="0"/>
              <a:t>L01. Explain differential risks.</a:t>
            </a:r>
          </a:p>
          <a:p>
            <a:pPr eaLnBrk="1" hangingPunct="1">
              <a:buSzTx/>
            </a:pPr>
            <a:r>
              <a:rPr dirty="0"/>
              <a:t>L02. Summarize the complications of making international comparisons of victimization rates. </a:t>
            </a:r>
          </a:p>
          <a:p>
            <a:pPr eaLnBrk="1" hangingPunct="1">
              <a:buSzTx/>
            </a:pPr>
            <a:r>
              <a:rPr dirty="0"/>
              <a:t>L03. Compare homicide rates around the world.</a:t>
            </a:r>
          </a:p>
          <a:p>
            <a:pPr eaLnBrk="1" hangingPunct="1">
              <a:buSzTx/>
            </a:pPr>
            <a:r>
              <a:rPr sz="2400" dirty="0"/>
              <a:t>L04. </a:t>
            </a:r>
            <a:r>
              <a:rPr dirty="0"/>
              <a:t>Identify trends in murders, aggravated assaults, and robberies in the United States according to official statistics</a:t>
            </a:r>
            <a:r>
              <a:rPr sz="2400" dirty="0"/>
              <a:t>. </a:t>
            </a:r>
          </a:p>
          <a:p>
            <a:pPr eaLnBrk="1" hangingPunct="1">
              <a:buSzTx/>
            </a:pPr>
            <a:r>
              <a:rPr sz="2400" dirty="0"/>
              <a:t>L05. </a:t>
            </a:r>
            <a:r>
              <a:rPr dirty="0"/>
              <a:t>Describe the profile of a typical murder victim</a:t>
            </a:r>
            <a:r>
              <a:rPr sz="2400" dirty="0"/>
              <a:t>.</a:t>
            </a:r>
          </a:p>
          <a:p>
            <a:pPr eaLnBrk="1" hangingPunct="1">
              <a:buSzTx/>
            </a:pPr>
            <a:r>
              <a:rPr sz="2400" dirty="0"/>
              <a:t>L06. </a:t>
            </a:r>
            <a:r>
              <a:rPr dirty="0"/>
              <a:t>Describe the profile of a typical robbery victim</a:t>
            </a:r>
            <a:r>
              <a:rPr sz="2400" dirty="0"/>
              <a:t>.</a:t>
            </a:r>
          </a:p>
          <a:p>
            <a:pPr eaLnBrk="1" hangingPunct="1">
              <a:buSzTx/>
            </a:pPr>
            <a:r>
              <a:rPr sz="2400" dirty="0"/>
              <a:t>LO7. </a:t>
            </a:r>
            <a:r>
              <a:rPr dirty="0"/>
              <a:t>Define cumulative risks</a:t>
            </a:r>
            <a:r>
              <a:rPr sz="2400"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2"/>
          <p:cNvSpPr>
            <a:spLocks noGrp="1"/>
          </p:cNvSpPr>
          <p:nvPr>
            <p:ph type="title"/>
          </p:nvPr>
        </p:nvSpPr>
        <p:spPr>
          <a:xfrm>
            <a:off x="228600" y="26988"/>
            <a:ext cx="7772400" cy="1039812"/>
          </a:xfrm>
        </p:spPr>
        <p:txBody>
          <a:bodyPr/>
          <a:lstStyle/>
          <a:p>
            <a:pPr eaLnBrk="1" hangingPunct="1"/>
            <a:r>
              <a:rPr lang="en-US" sz="3200" dirty="0">
                <a:ea typeface="MS PGothic" pitchFamily="34" charset="-128"/>
              </a:rPr>
              <a:t>Learning Objectives </a:t>
            </a:r>
            <a:r>
              <a:rPr lang="en-US" sz="2000" dirty="0">
                <a:ea typeface="MS PGothic" pitchFamily="34" charset="-128"/>
              </a:rPr>
              <a:t>(2 of 2)</a:t>
            </a:r>
            <a:endParaRPr lang="en-US" sz="2000" i="1" dirty="0">
              <a:ea typeface="MS PGothic" pitchFamily="34" charset="-128"/>
            </a:endParaRPr>
          </a:p>
        </p:txBody>
      </p:sp>
      <p:sp>
        <p:nvSpPr>
          <p:cNvPr id="10242" name="Content Placeholder 4"/>
          <p:cNvSpPr>
            <a:spLocks noGrp="1"/>
          </p:cNvSpPr>
          <p:nvPr>
            <p:ph idx="1"/>
          </p:nvPr>
        </p:nvSpPr>
        <p:spPr/>
        <p:txBody>
          <a:bodyPr/>
          <a:lstStyle/>
          <a:p>
            <a:pPr eaLnBrk="1" hangingPunct="1">
              <a:buSzTx/>
            </a:pPr>
            <a:r>
              <a:rPr dirty="0"/>
              <a:t>LO7. Define cumulative risks.</a:t>
            </a:r>
          </a:p>
          <a:p>
            <a:pPr eaLnBrk="1" hangingPunct="1">
              <a:buSzTx/>
            </a:pPr>
            <a:r>
              <a:rPr dirty="0"/>
              <a:t>LO8. List the strengths and weaknesses of statistical projections related to differential and cumulative risks. </a:t>
            </a:r>
          </a:p>
          <a:p>
            <a:pPr eaLnBrk="1" hangingPunct="1">
              <a:buSzTx/>
            </a:pPr>
            <a:r>
              <a:rPr dirty="0"/>
              <a:t>LO9. Describe the suffering of people whose homes are burglarized.</a:t>
            </a:r>
          </a:p>
          <a:p>
            <a:pPr eaLnBrk="1" hangingPunct="1">
              <a:buSzTx/>
            </a:pPr>
            <a:r>
              <a:rPr dirty="0"/>
              <a:t>LO1O. Explain why it is complicated to rank which motor vehicles are stolen at the highest rates. </a:t>
            </a:r>
          </a:p>
          <a:p>
            <a:pPr eaLnBrk="1" hangingPunct="1">
              <a:buSzTx/>
            </a:pPr>
            <a:r>
              <a:rPr dirty="0"/>
              <a:t>LO11. Identify the key groups that face the greatest risks of becoming victims of robberies and burglaries.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Addressing some Troubling questions</a:t>
            </a:r>
          </a:p>
        </p:txBody>
      </p:sp>
    </p:spTree>
    <p:extLst>
      <p:ext uri="{BB962C8B-B14F-4D97-AF65-F5344CB8AC3E}">
        <p14:creationId xmlns:p14="http://schemas.microsoft.com/office/powerpoint/2010/main" val="31984412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Data Is Used to Answer Questions</a:t>
            </a:r>
          </a:p>
        </p:txBody>
      </p:sp>
      <p:sp>
        <p:nvSpPr>
          <p:cNvPr id="13314" name="Content Placeholder 4"/>
          <p:cNvSpPr>
            <a:spLocks noGrp="1" noRot="1"/>
          </p:cNvSpPr>
          <p:nvPr>
            <p:ph idx="1"/>
          </p:nvPr>
        </p:nvSpPr>
        <p:spPr>
          <a:xfrm>
            <a:off x="228600" y="1295400"/>
            <a:ext cx="8763000" cy="4953000"/>
          </a:xfrm>
        </p:spPr>
        <p:txBody>
          <a:bodyPr/>
          <a:lstStyle/>
          <a:p>
            <a:pPr eaLnBrk="1" hangingPunct="1">
              <a:buSzTx/>
            </a:pPr>
            <a:r>
              <a:rPr b="1" dirty="0"/>
              <a:t>Incidence rates</a:t>
            </a:r>
          </a:p>
          <a:p>
            <a:pPr lvl="1" eaLnBrk="1" hangingPunct="1"/>
            <a:r>
              <a:rPr dirty="0"/>
              <a:t>What are the odds of being attacked during any given year?</a:t>
            </a:r>
          </a:p>
          <a:p>
            <a:pPr eaLnBrk="1" hangingPunct="1">
              <a:buSzTx/>
            </a:pPr>
            <a:r>
              <a:rPr b="1" dirty="0"/>
              <a:t>Trend analysis</a:t>
            </a:r>
          </a:p>
          <a:p>
            <a:pPr lvl="1" eaLnBrk="1" hangingPunct="1"/>
            <a:r>
              <a:rPr dirty="0"/>
              <a:t>Is robbery a growing problem in American society, or is it subsiding?</a:t>
            </a:r>
          </a:p>
          <a:p>
            <a:pPr eaLnBrk="1" hangingPunct="1">
              <a:buSzTx/>
            </a:pPr>
            <a:r>
              <a:rPr b="1" dirty="0"/>
              <a:t>Prevalence rates</a:t>
            </a:r>
          </a:p>
          <a:p>
            <a:pPr lvl="1" eaLnBrk="1" hangingPunct="1"/>
            <a:r>
              <a:rPr dirty="0"/>
              <a:t>How many people have been robbed?</a:t>
            </a:r>
          </a:p>
          <a:p>
            <a:pPr eaLnBrk="1" hangingPunct="1">
              <a:buSzTx/>
            </a:pPr>
            <a:r>
              <a:rPr b="1" dirty="0"/>
              <a:t>Cumulative risks</a:t>
            </a:r>
          </a:p>
          <a:p>
            <a:pPr lvl="1" eaLnBrk="1" hangingPunct="1"/>
            <a:r>
              <a:rPr dirty="0"/>
              <a:t>What are the chances a person will be harmed by violence during his or her lifetime?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Identifying Differential Risks: Which Groups Suffer More Often than Others?</a:t>
            </a:r>
          </a:p>
        </p:txBody>
      </p:sp>
      <p:sp>
        <p:nvSpPr>
          <p:cNvPr id="15362" name="Content Placeholder 4"/>
          <p:cNvSpPr>
            <a:spLocks noGrp="1" noRot="1"/>
          </p:cNvSpPr>
          <p:nvPr>
            <p:ph idx="1"/>
          </p:nvPr>
        </p:nvSpPr>
        <p:spPr/>
        <p:txBody>
          <a:bodyPr/>
          <a:lstStyle/>
          <a:p>
            <a:pPr eaLnBrk="1" hangingPunct="1">
              <a:buSzTx/>
            </a:pPr>
            <a:r>
              <a:rPr dirty="0"/>
              <a:t>The chances of becoming a victim differ from group to group and according to the type of crime.</a:t>
            </a:r>
          </a:p>
          <a:p>
            <a:pPr eaLnBrk="1" hangingPunct="1">
              <a:buSzTx/>
            </a:pPr>
            <a:r>
              <a:rPr dirty="0"/>
              <a:t>Examples:</a:t>
            </a:r>
          </a:p>
          <a:p>
            <a:pPr lvl="1" eaLnBrk="1" hangingPunct="1"/>
            <a:r>
              <a:rPr dirty="0"/>
              <a:t>Women are at a higher risk of becoming a victim of rape than are men.</a:t>
            </a:r>
          </a:p>
          <a:p>
            <a:pPr lvl="1" eaLnBrk="1" hangingPunct="1"/>
            <a:r>
              <a:rPr dirty="0"/>
              <a:t>Taxi drivers are more at risk of armed robbery than someone who works at home.</a:t>
            </a:r>
          </a:p>
          <a:p>
            <a:pPr eaLnBrk="1" hangingPunct="1">
              <a:buSzTx/>
            </a:pPr>
            <a:r>
              <a:rPr dirty="0" err="1"/>
              <a:t>Victimologists</a:t>
            </a:r>
            <a:r>
              <a:rPr dirty="0"/>
              <a:t> look for patterns of victimization when determining </a:t>
            </a:r>
            <a:r>
              <a:rPr b="1" dirty="0"/>
              <a:t>differential risks</a:t>
            </a:r>
            <a:r>
              <a:rPr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Focusing on Murders and near-death experiences</a:t>
            </a:r>
          </a:p>
        </p:txBody>
      </p:sp>
    </p:spTree>
    <p:extLst>
      <p:ext uri="{BB962C8B-B14F-4D97-AF65-F5344CB8AC3E}">
        <p14:creationId xmlns:p14="http://schemas.microsoft.com/office/powerpoint/2010/main" val="4065465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a:xfrm>
            <a:off x="228600" y="26988"/>
            <a:ext cx="8763000" cy="1039812"/>
          </a:xfrm>
        </p:spPr>
        <p:txBody>
          <a:bodyPr>
            <a:normAutofit fontScale="90000"/>
          </a:bodyPr>
          <a:lstStyle/>
          <a:p>
            <a:pPr eaLnBrk="1" hangingPunct="1">
              <a:defRPr/>
            </a:pPr>
            <a:r>
              <a:rPr lang="en-US" altLang="en-US" dirty="0">
                <a:ea typeface="MS PGothic" panose="020B0600070205080204" pitchFamily="34" charset="-128"/>
              </a:rPr>
              <a:t>Where It Is Much Safer or Far More Dangerous: Making International Comparisons</a:t>
            </a:r>
          </a:p>
        </p:txBody>
      </p:sp>
      <p:sp>
        <p:nvSpPr>
          <p:cNvPr id="19458" name="Content Placeholder 2"/>
          <p:cNvSpPr>
            <a:spLocks noGrp="1"/>
          </p:cNvSpPr>
          <p:nvPr>
            <p:ph idx="1"/>
          </p:nvPr>
        </p:nvSpPr>
        <p:spPr/>
        <p:txBody>
          <a:bodyPr/>
          <a:lstStyle/>
          <a:p>
            <a:pPr eaLnBrk="1" hangingPunct="1">
              <a:buSzTx/>
            </a:pPr>
            <a:r>
              <a:t>Main sources of data</a:t>
            </a:r>
          </a:p>
          <a:p>
            <a:pPr lvl="1" eaLnBrk="1" hangingPunct="1"/>
            <a:r>
              <a:t>United Nations Office on Drugs and Crime Control</a:t>
            </a:r>
          </a:p>
          <a:p>
            <a:pPr lvl="1" eaLnBrk="1" hangingPunct="1"/>
            <a:r>
              <a:t>European Union (EU) </a:t>
            </a:r>
          </a:p>
          <a:p>
            <a:pPr eaLnBrk="1" hangingPunct="1">
              <a:buSzTx/>
            </a:pPr>
            <a:r>
              <a:t>International comparisons are difficult because</a:t>
            </a:r>
          </a:p>
          <a:p>
            <a:pPr lvl="1" eaLnBrk="1" hangingPunct="1"/>
            <a:r>
              <a:t>Some government data is unreliable, old, or untrue</a:t>
            </a:r>
          </a:p>
          <a:p>
            <a:pPr lvl="1" eaLnBrk="1" hangingPunct="1"/>
            <a:r>
              <a:t>Different police forces define violent crimes differently</a:t>
            </a:r>
          </a:p>
          <a:p>
            <a:pPr lvl="1" eaLnBrk="1" hangingPunct="1"/>
            <a:r>
              <a:t>Record-keeping practices vary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a:xfrm>
            <a:off x="228600" y="26988"/>
            <a:ext cx="7620000" cy="1039812"/>
          </a:xfrm>
        </p:spPr>
        <p:txBody>
          <a:bodyPr>
            <a:normAutofit fontScale="90000"/>
          </a:bodyPr>
          <a:lstStyle/>
          <a:p>
            <a:pPr eaLnBrk="1" hangingPunct="1">
              <a:defRPr/>
            </a:pPr>
            <a:r>
              <a:rPr lang="en-US" altLang="en-US" dirty="0">
                <a:ea typeface="MS PGothic" panose="020B0600070205080204" pitchFamily="34" charset="-128"/>
              </a:rPr>
              <a:t>Murder Rates in Various Societies around the World</a:t>
            </a:r>
          </a:p>
        </p:txBody>
      </p:sp>
      <p:sp>
        <p:nvSpPr>
          <p:cNvPr id="20482" name="Content Placeholder 2"/>
          <p:cNvSpPr>
            <a:spLocks noGrp="1"/>
          </p:cNvSpPr>
          <p:nvPr>
            <p:ph idx="1"/>
          </p:nvPr>
        </p:nvSpPr>
        <p:spPr/>
        <p:txBody>
          <a:bodyPr/>
          <a:lstStyle/>
          <a:p>
            <a:pPr eaLnBrk="1" hangingPunct="1">
              <a:buSzTx/>
            </a:pPr>
            <a:r>
              <a:rPr>
                <a:solidFill>
                  <a:srgbClr val="000000"/>
                </a:solidFill>
              </a:rPr>
              <a:t>About 440,000 people die violently each year</a:t>
            </a:r>
          </a:p>
          <a:p>
            <a:pPr lvl="1" eaLnBrk="1" hangingPunct="1"/>
            <a:r>
              <a:rPr>
                <a:solidFill>
                  <a:srgbClr val="000000"/>
                </a:solidFill>
              </a:rPr>
              <a:t>About 6 murders per 100,000 people</a:t>
            </a:r>
          </a:p>
          <a:p>
            <a:pPr lvl="2" eaLnBrk="1" hangingPunct="1"/>
            <a:r>
              <a:rPr>
                <a:solidFill>
                  <a:srgbClr val="000000"/>
                </a:solidFill>
              </a:rPr>
              <a:t>Highest rates are in Central and South America and Caribbean Islands</a:t>
            </a:r>
          </a:p>
          <a:p>
            <a:pPr lvl="2" eaLnBrk="1" hangingPunct="1"/>
            <a:r>
              <a:rPr>
                <a:solidFill>
                  <a:srgbClr val="000000"/>
                </a:solidFill>
              </a:rPr>
              <a:t>Lowest rates are in Austria, Denmark, Germany, Greece, Japan, Norway, and Poland</a:t>
            </a:r>
          </a:p>
          <a:p>
            <a:pPr eaLnBrk="1" hangingPunct="1">
              <a:buSzTx/>
            </a:pPr>
            <a:r>
              <a:rPr>
                <a:solidFill>
                  <a:srgbClr val="000000"/>
                </a:solidFill>
              </a:rPr>
              <a:t>Cities experience greater differences in yearly homicide rates than do countries.</a:t>
            </a:r>
          </a:p>
          <a:p>
            <a:pPr eaLnBrk="1" hangingPunct="1">
              <a:buSzTx/>
            </a:pPr>
            <a:r>
              <a:rPr>
                <a:solidFill>
                  <a:srgbClr val="000000"/>
                </a:solidFill>
              </a:rPr>
              <a:t>When big city murder rates are compared to those of the home country, the city</a:t>
            </a:r>
            <a:r>
              <a:rPr altLang="en-US">
                <a:solidFill>
                  <a:srgbClr val="000000"/>
                </a:solidFill>
              </a:rPr>
              <a:t>’</a:t>
            </a:r>
            <a:r>
              <a:rPr>
                <a:solidFill>
                  <a:srgbClr val="000000"/>
                </a:solidFill>
              </a:rPr>
              <a:t>s rates are typically higher.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26988"/>
            <a:ext cx="7620000" cy="1039812"/>
          </a:xfrm>
        </p:spPr>
        <p:txBody>
          <a:bodyPr/>
          <a:lstStyle/>
          <a:p>
            <a:pPr eaLnBrk="1" hangingPunct="1"/>
            <a:r>
              <a:rPr lang="en-US" sz="3200">
                <a:ea typeface="MS PGothic" pitchFamily="34" charset="-128"/>
              </a:rPr>
              <a:t>Discussion Question 1</a:t>
            </a:r>
          </a:p>
        </p:txBody>
      </p:sp>
      <p:sp>
        <p:nvSpPr>
          <p:cNvPr id="21506" name="Content Placeholder 2"/>
          <p:cNvSpPr>
            <a:spLocks noGrp="1"/>
          </p:cNvSpPr>
          <p:nvPr>
            <p:ph idx="1"/>
          </p:nvPr>
        </p:nvSpPr>
        <p:spPr/>
        <p:txBody>
          <a:bodyPr/>
          <a:lstStyle/>
          <a:p>
            <a:pPr eaLnBrk="1" hangingPunct="1">
              <a:buSzTx/>
            </a:pPr>
            <a:r>
              <a:rPr>
                <a:solidFill>
                  <a:srgbClr val="000000"/>
                </a:solidFill>
              </a:rPr>
              <a:t>In early 2018, large numbers of Central American youth sought asylum in the United States. Many said they came due to the record-high youth murder rates in their home countries. Why do you think murder rates are increasing for these young people? What does it say about the conditions in their home countries if they are willing to risk detention in the United States?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title"/>
          </p:nvPr>
        </p:nvSpPr>
        <p:spPr>
          <a:xfrm>
            <a:off x="228600" y="26988"/>
            <a:ext cx="7620000" cy="1039812"/>
          </a:xfrm>
        </p:spPr>
        <p:txBody>
          <a:bodyPr>
            <a:normAutofit fontScale="90000"/>
          </a:bodyPr>
          <a:lstStyle/>
          <a:p>
            <a:pPr eaLnBrk="1" hangingPunct="1">
              <a:defRPr/>
            </a:pPr>
            <a:r>
              <a:rPr lang="en-US" altLang="en-US" dirty="0">
                <a:ea typeface="MS PGothic" panose="020B0600070205080204" pitchFamily="34" charset="-128"/>
              </a:rPr>
              <a:t>Murder Rates in Various Big Cities around the Country</a:t>
            </a:r>
          </a:p>
        </p:txBody>
      </p:sp>
      <p:sp>
        <p:nvSpPr>
          <p:cNvPr id="14338" name="Content Placeholder 2"/>
          <p:cNvSpPr>
            <a:spLocks noGrp="1"/>
          </p:cNvSpPr>
          <p:nvPr>
            <p:ph idx="1"/>
          </p:nvPr>
        </p:nvSpPr>
        <p:spPr/>
        <p:txBody>
          <a:bodyPr/>
          <a:lstStyle/>
          <a:p>
            <a:pPr eaLnBrk="1" hangingPunct="1">
              <a:buSzTx/>
              <a:defRPr/>
            </a:pPr>
            <a:r>
              <a:rPr altLang="en-US" dirty="0"/>
              <a:t>Geographic factors influence differential risks</a:t>
            </a:r>
          </a:p>
          <a:p>
            <a:pPr lvl="1" eaLnBrk="1" hangingPunct="1">
              <a:defRPr/>
            </a:pPr>
            <a:r>
              <a:rPr altLang="en-US" dirty="0"/>
              <a:t>Region of the country</a:t>
            </a:r>
          </a:p>
          <a:p>
            <a:pPr lvl="2" eaLnBrk="1" hangingPunct="1">
              <a:defRPr/>
            </a:pPr>
            <a:r>
              <a:rPr altLang="en-US" dirty="0"/>
              <a:t>Rates are highest in the South</a:t>
            </a:r>
            <a:r>
              <a:rPr altLang="en-US" dirty="0">
                <a:solidFill>
                  <a:srgbClr val="FF0000"/>
                </a:solidFill>
              </a:rPr>
              <a:t>.</a:t>
            </a:r>
          </a:p>
          <a:p>
            <a:pPr lvl="2" eaLnBrk="1" hangingPunct="1">
              <a:defRPr/>
            </a:pPr>
            <a:r>
              <a:rPr altLang="en-US" dirty="0"/>
              <a:t>Rates are lowest in the Northeast</a:t>
            </a:r>
            <a:r>
              <a:rPr altLang="en-US" dirty="0">
                <a:solidFill>
                  <a:srgbClr val="FF0000"/>
                </a:solidFill>
              </a:rPr>
              <a:t>.</a:t>
            </a:r>
          </a:p>
          <a:p>
            <a:pPr lvl="1" eaLnBrk="1" hangingPunct="1">
              <a:defRPr/>
            </a:pPr>
            <a:r>
              <a:rPr altLang="en-US" dirty="0"/>
              <a:t>Proximity to major cities</a:t>
            </a:r>
          </a:p>
          <a:p>
            <a:pPr lvl="2" eaLnBrk="1" hangingPunct="1">
              <a:defRPr/>
            </a:pPr>
            <a:r>
              <a:rPr altLang="en-US" dirty="0"/>
              <a:t>The closer to the city, the higher the rate</a:t>
            </a:r>
          </a:p>
          <a:p>
            <a:pPr lvl="2" eaLnBrk="1" hangingPunct="1">
              <a:defRPr/>
            </a:pPr>
            <a:r>
              <a:rPr altLang="en-US" dirty="0"/>
              <a:t>Rates vary dramatically within the city limits</a:t>
            </a:r>
            <a:r>
              <a:rPr altLang="en-US" dirty="0">
                <a:solidFill>
                  <a:srgbClr val="FF0000"/>
                </a:solidFill>
              </a:rPr>
              <a:t>.</a:t>
            </a:r>
          </a:p>
          <a:p>
            <a:pPr lvl="3" eaLnBrk="1" hangingPunct="1">
              <a:defRPr/>
            </a:pPr>
            <a:r>
              <a:rPr altLang="en-US" dirty="0"/>
              <a:t>Upscale neighborhoods have lowest rates</a:t>
            </a:r>
            <a:r>
              <a:rPr altLang="en-US" dirty="0">
                <a:solidFill>
                  <a:srgbClr val="FF0000"/>
                </a:solidFill>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2"/>
          <p:cNvSpPr>
            <a:spLocks noGrp="1" noRot="1"/>
          </p:cNvSpPr>
          <p:nvPr>
            <p:ph type="title"/>
          </p:nvPr>
        </p:nvSpPr>
        <p:spPr/>
        <p:txBody>
          <a:bodyPr>
            <a:normAutofit fontScale="90000"/>
          </a:bodyPr>
          <a:lstStyle/>
          <a:p>
            <a:pPr eaLnBrk="1" hangingPunct="1"/>
            <a:r>
              <a:rPr lang="en-US" sz="3600" dirty="0"/>
              <a:t>Figure 4.1 Murder Rates in Major Cities, United States, 2016</a:t>
            </a:r>
          </a:p>
        </p:txBody>
      </p:sp>
      <p:pic>
        <p:nvPicPr>
          <p:cNvPr id="10" name="Picture 2" descr="A map of The United States shows murder rates in major cities in the year 2016. The murder rates in the cities are numbered and labeled as follows: Seattle - 3; San Francisco - 7; San Jose - 5; Los Angles - 7; San Diego - 4; Las Vegas - 10; Phoenix - 9; Albuquerque, NM - 11; Denver - 8; Austin - 4; San Antonio - 10; Dallas - 13; Houston - 13; New Orleans - 44; Memphis - 30; Atlanta - 23; Jacksonville - 12; Miami - 12; Boston - 7; New York - 4; Philadelphia - 17; Baltimore - 51; Washington, DC - 20; Cleveland, OH - 35; Detroit - 45; Chicago - 28; Milwaukee, WI - 23; St. Louis - 60; Minneapolis, MN -  8."/>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tretch>
            <a:fillRect/>
          </a:stretch>
        </p:blipFill>
        <p:spPr bwMode="auto">
          <a:xfrm>
            <a:off x="612434" y="1447800"/>
            <a:ext cx="7919132" cy="462867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A </a:t>
            </a:r>
            <a:r>
              <a:rPr lang="en-US" altLang="en-US" sz="5600" b="1" cap="all" dirty="0" err="1">
                <a:solidFill>
                  <a:schemeClr val="tx1"/>
                </a:solidFill>
                <a:ea typeface="MS PGothic" panose="020B0600070205080204" pitchFamily="34" charset="-128"/>
              </a:rPr>
              <a:t>victimological</a:t>
            </a:r>
            <a:r>
              <a:rPr lang="en-US" altLang="en-US" sz="5600" b="1" cap="all" dirty="0">
                <a:solidFill>
                  <a:schemeClr val="tx1"/>
                </a:solidFill>
                <a:ea typeface="MS PGothic" panose="020B0600070205080204" pitchFamily="34" charset="-128"/>
              </a:rPr>
              <a:t> investigation of murders in the united states</a:t>
            </a:r>
          </a:p>
        </p:txBody>
      </p:sp>
    </p:spTree>
    <p:extLst>
      <p:ext uri="{BB962C8B-B14F-4D97-AF65-F5344CB8AC3E}">
        <p14:creationId xmlns:p14="http://schemas.microsoft.com/office/powerpoint/2010/main" val="3266694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Finding Commonalities among Murders</a:t>
            </a:r>
          </a:p>
        </p:txBody>
      </p:sp>
      <p:sp>
        <p:nvSpPr>
          <p:cNvPr id="27650" name="Content Placeholder 4"/>
          <p:cNvSpPr>
            <a:spLocks noGrp="1" noRot="1"/>
          </p:cNvSpPr>
          <p:nvPr>
            <p:ph idx="1"/>
          </p:nvPr>
        </p:nvSpPr>
        <p:spPr/>
        <p:txBody>
          <a:bodyPr/>
          <a:lstStyle/>
          <a:p>
            <a:pPr eaLnBrk="1" hangingPunct="1">
              <a:buSzTx/>
            </a:pPr>
            <a:r>
              <a:rPr dirty="0"/>
              <a:t>Data come from </a:t>
            </a:r>
          </a:p>
          <a:p>
            <a:pPr lvl="1" eaLnBrk="1" hangingPunct="1"/>
            <a:r>
              <a:rPr b="1" dirty="0"/>
              <a:t>Profiles</a:t>
            </a:r>
            <a:r>
              <a:rPr dirty="0"/>
              <a:t> or </a:t>
            </a:r>
            <a:r>
              <a:rPr b="1" dirty="0"/>
              <a:t>statistical portraits</a:t>
            </a:r>
          </a:p>
          <a:p>
            <a:pPr lvl="1" eaLnBrk="1" hangingPunct="1"/>
            <a:r>
              <a:rPr b="1" dirty="0"/>
              <a:t>Supplemental Homicide Reports (SHRs)</a:t>
            </a:r>
          </a:p>
          <a:p>
            <a:pPr lvl="2" eaLnBrk="1" hangingPunct="1"/>
            <a:r>
              <a:rPr dirty="0"/>
              <a:t>Voluntarily completed by homicide detectives</a:t>
            </a:r>
          </a:p>
          <a:p>
            <a:pPr lvl="2" eaLnBrk="1" hangingPunct="1"/>
            <a:r>
              <a:rPr dirty="0"/>
              <a:t>Victim</a:t>
            </a:r>
            <a:r>
              <a:rPr altLang="en-US" dirty="0"/>
              <a:t>’</a:t>
            </a:r>
            <a:r>
              <a:rPr dirty="0"/>
              <a:t>s race and age</a:t>
            </a:r>
          </a:p>
          <a:p>
            <a:pPr lvl="2" eaLnBrk="1" hangingPunct="1"/>
            <a:r>
              <a:rPr dirty="0"/>
              <a:t>Accused</a:t>
            </a:r>
            <a:r>
              <a:rPr altLang="en-US" dirty="0"/>
              <a:t>’</a:t>
            </a:r>
            <a:r>
              <a:rPr dirty="0"/>
              <a:t>s race, motive, weapon and relationship to victim</a:t>
            </a:r>
          </a:p>
          <a:p>
            <a:pPr lvl="1" eaLnBrk="1" hangingPunct="1"/>
            <a:r>
              <a:rPr dirty="0"/>
              <a:t>CDC</a:t>
            </a:r>
            <a:r>
              <a:rPr altLang="en-US" dirty="0"/>
              <a:t>’</a:t>
            </a:r>
            <a:r>
              <a:rPr dirty="0"/>
              <a:t>s National Violent Death Reporting System</a:t>
            </a:r>
          </a:p>
          <a:p>
            <a:pPr lvl="2" eaLnBrk="1" hangingPunct="1"/>
            <a:r>
              <a:rPr dirty="0"/>
              <a:t>Death certificates</a:t>
            </a:r>
          </a:p>
          <a:p>
            <a:pPr lvl="2" eaLnBrk="1" hangingPunct="1"/>
            <a:r>
              <a:rPr dirty="0"/>
              <a:t>The situation in which the murder occurred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Who Gets Killed by Whom? How, Where, and Why?</a:t>
            </a:r>
          </a:p>
        </p:txBody>
      </p:sp>
      <p:sp>
        <p:nvSpPr>
          <p:cNvPr id="29698" name="Content Placeholder 4"/>
          <p:cNvSpPr>
            <a:spLocks noGrp="1" noRot="1"/>
          </p:cNvSpPr>
          <p:nvPr>
            <p:ph idx="1"/>
          </p:nvPr>
        </p:nvSpPr>
        <p:spPr/>
        <p:txBody>
          <a:bodyPr/>
          <a:lstStyle/>
          <a:p>
            <a:pPr eaLnBrk="1" hangingPunct="1">
              <a:buSzTx/>
            </a:pPr>
            <a:r>
              <a:rPr dirty="0"/>
              <a:t>SHR provides details regarding</a:t>
            </a:r>
          </a:p>
          <a:p>
            <a:pPr lvl="1" eaLnBrk="1" hangingPunct="1"/>
            <a:r>
              <a:rPr dirty="0"/>
              <a:t>Cause of death</a:t>
            </a:r>
          </a:p>
          <a:p>
            <a:pPr lvl="2" eaLnBrk="1" hangingPunct="1"/>
            <a:r>
              <a:rPr dirty="0"/>
              <a:t>73% of deaths are from bullet wounds.</a:t>
            </a:r>
          </a:p>
          <a:p>
            <a:pPr lvl="1" eaLnBrk="1" hangingPunct="1"/>
            <a:r>
              <a:rPr dirty="0"/>
              <a:t>Prior relationships between victims and killers</a:t>
            </a:r>
          </a:p>
          <a:p>
            <a:pPr lvl="2" eaLnBrk="1" hangingPunct="1"/>
            <a:r>
              <a:rPr dirty="0"/>
              <a:t>56% of assailants are friends or acquaintances.</a:t>
            </a:r>
          </a:p>
          <a:p>
            <a:pPr lvl="2" eaLnBrk="1" hangingPunct="1"/>
            <a:r>
              <a:rPr dirty="0"/>
              <a:t>48% of cases are classified as </a:t>
            </a:r>
            <a:r>
              <a:rPr altLang="en-US" dirty="0"/>
              <a:t>“</a:t>
            </a:r>
            <a:r>
              <a:rPr dirty="0"/>
              <a:t>unknown relationship.</a:t>
            </a:r>
            <a:r>
              <a:rPr altLang="en-US" dirty="0"/>
              <a:t>”</a:t>
            </a:r>
            <a:endParaRPr dirty="0"/>
          </a:p>
          <a:p>
            <a:pPr lvl="1" eaLnBrk="1" hangingPunct="1"/>
            <a:r>
              <a:rPr dirty="0"/>
              <a:t>Circumstances of the killing, or the </a:t>
            </a:r>
            <a:r>
              <a:rPr altLang="en-US" dirty="0"/>
              <a:t>“</a:t>
            </a:r>
            <a:r>
              <a:rPr dirty="0"/>
              <a:t>why</a:t>
            </a:r>
            <a:r>
              <a:rPr altLang="en-US" dirty="0"/>
              <a:t>”</a:t>
            </a:r>
            <a:endParaRP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Differential Risks: Who Faces the Greatest Risk of Being Murdered?</a:t>
            </a:r>
          </a:p>
        </p:txBody>
      </p:sp>
      <p:sp>
        <p:nvSpPr>
          <p:cNvPr id="31746" name="Content Placeholder 4"/>
          <p:cNvSpPr>
            <a:spLocks noGrp="1" noRot="1"/>
          </p:cNvSpPr>
          <p:nvPr>
            <p:ph idx="1"/>
          </p:nvPr>
        </p:nvSpPr>
        <p:spPr/>
        <p:txBody>
          <a:bodyPr/>
          <a:lstStyle/>
          <a:p>
            <a:pPr eaLnBrk="1" hangingPunct="1">
              <a:buSzTx/>
            </a:pPr>
            <a:r>
              <a:rPr dirty="0">
                <a:solidFill>
                  <a:srgbClr val="000000"/>
                </a:solidFill>
              </a:rPr>
              <a:t>Demographic factors affecting murder rates include</a:t>
            </a:r>
          </a:p>
          <a:p>
            <a:pPr lvl="1" eaLnBrk="1" hangingPunct="1"/>
            <a:r>
              <a:rPr dirty="0">
                <a:solidFill>
                  <a:srgbClr val="000000"/>
                </a:solidFill>
              </a:rPr>
              <a:t>Gender</a:t>
            </a:r>
          </a:p>
          <a:p>
            <a:pPr lvl="2" eaLnBrk="1" hangingPunct="1"/>
            <a:r>
              <a:rPr dirty="0">
                <a:solidFill>
                  <a:srgbClr val="000000"/>
                </a:solidFill>
              </a:rPr>
              <a:t>79% of victims were men.</a:t>
            </a:r>
          </a:p>
          <a:p>
            <a:pPr lvl="1" eaLnBrk="1" hangingPunct="1"/>
            <a:r>
              <a:rPr dirty="0">
                <a:solidFill>
                  <a:srgbClr val="000000"/>
                </a:solidFill>
              </a:rPr>
              <a:t>Age</a:t>
            </a:r>
          </a:p>
          <a:p>
            <a:pPr lvl="2" eaLnBrk="1" hangingPunct="1"/>
            <a:r>
              <a:rPr dirty="0">
                <a:solidFill>
                  <a:srgbClr val="000000"/>
                </a:solidFill>
              </a:rPr>
              <a:t>62% were between the ages of 16 and 40.</a:t>
            </a:r>
          </a:p>
          <a:p>
            <a:pPr lvl="1" eaLnBrk="1" hangingPunct="1"/>
            <a:r>
              <a:rPr dirty="0">
                <a:solidFill>
                  <a:srgbClr val="000000"/>
                </a:solidFill>
              </a:rPr>
              <a:t>Race or ethnicity</a:t>
            </a:r>
          </a:p>
          <a:p>
            <a:pPr lvl="2" eaLnBrk="1" hangingPunct="1"/>
            <a:r>
              <a:rPr dirty="0">
                <a:solidFill>
                  <a:srgbClr val="000000"/>
                </a:solidFill>
              </a:rPr>
              <a:t>52% were black; 44% were white; 3% were </a:t>
            </a:r>
            <a:r>
              <a:rPr altLang="en-US" dirty="0">
                <a:solidFill>
                  <a:srgbClr val="000000"/>
                </a:solidFill>
              </a:rPr>
              <a:t>“</a:t>
            </a:r>
            <a:r>
              <a:rPr dirty="0">
                <a:solidFill>
                  <a:srgbClr val="000000"/>
                </a:solidFill>
              </a:rPr>
              <a:t>other.</a:t>
            </a:r>
            <a:r>
              <a:rPr altLang="en-US" dirty="0">
                <a:solidFill>
                  <a:srgbClr val="000000"/>
                </a:solidFill>
              </a:rPr>
              <a:t>”</a:t>
            </a:r>
            <a:endParaRPr dirty="0">
              <a:solidFill>
                <a:srgbClr val="000000"/>
              </a:solidFill>
            </a:endParaRPr>
          </a:p>
          <a:p>
            <a:pPr lvl="1" eaLnBrk="1" hangingPunct="1"/>
            <a:r>
              <a:rPr dirty="0">
                <a:solidFill>
                  <a:srgbClr val="000000"/>
                </a:solidFill>
              </a:rPr>
              <a:t>Financial status</a:t>
            </a:r>
          </a:p>
          <a:p>
            <a:pPr lvl="2" eaLnBrk="1" hangingPunct="1"/>
            <a:r>
              <a:rPr dirty="0">
                <a:solidFill>
                  <a:srgbClr val="000000"/>
                </a:solidFill>
              </a:rPr>
              <a:t>Most murders are poor-on-poor crimes.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1"/>
          <p:cNvSpPr>
            <a:spLocks noGrp="1"/>
          </p:cNvSpPr>
          <p:nvPr>
            <p:ph type="title"/>
          </p:nvPr>
        </p:nvSpPr>
        <p:spPr>
          <a:xfrm>
            <a:off x="228600" y="26988"/>
            <a:ext cx="7620000" cy="1039812"/>
          </a:xfrm>
        </p:spPr>
        <p:txBody>
          <a:bodyPr/>
          <a:lstStyle/>
          <a:p>
            <a:pPr eaLnBrk="1" hangingPunct="1"/>
            <a:r>
              <a:rPr lang="en-US" sz="3200">
                <a:ea typeface="MS PGothic" pitchFamily="34" charset="-128"/>
              </a:rPr>
              <a:t>Discussion Question 2</a:t>
            </a:r>
          </a:p>
        </p:txBody>
      </p:sp>
      <p:sp>
        <p:nvSpPr>
          <p:cNvPr id="33794" name="Content Placeholder 2"/>
          <p:cNvSpPr>
            <a:spLocks noGrp="1"/>
          </p:cNvSpPr>
          <p:nvPr>
            <p:ph idx="1"/>
          </p:nvPr>
        </p:nvSpPr>
        <p:spPr/>
        <p:txBody>
          <a:bodyPr/>
          <a:lstStyle/>
          <a:p>
            <a:pPr eaLnBrk="1" hangingPunct="1">
              <a:buSzTx/>
            </a:pPr>
            <a:r>
              <a:t>Many critics argue that poverty rates are down, so crime rates should be as well. Why do you think crime rates do not drop as quickly as poverty rates?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Near-Death Experiences: Trends in Aggravated Assault Rates</a:t>
            </a:r>
          </a:p>
        </p:txBody>
      </p:sp>
      <p:sp>
        <p:nvSpPr>
          <p:cNvPr id="34818" name="Content Placeholder 4"/>
          <p:cNvSpPr>
            <a:spLocks noGrp="1" noRot="1"/>
          </p:cNvSpPr>
          <p:nvPr>
            <p:ph idx="1"/>
          </p:nvPr>
        </p:nvSpPr>
        <p:spPr/>
        <p:txBody>
          <a:bodyPr/>
          <a:lstStyle/>
          <a:p>
            <a:pPr eaLnBrk="1" hangingPunct="1">
              <a:buSzTx/>
            </a:pPr>
            <a:r>
              <a:t>Felonious assaults outnumber murders, rapes, and robberies</a:t>
            </a:r>
          </a:p>
          <a:p>
            <a:pPr eaLnBrk="1" hangingPunct="1">
              <a:buSzTx/>
            </a:pPr>
            <a:r>
              <a:t>Result in serious wounds or involve attacks with a deadly weapon</a:t>
            </a:r>
          </a:p>
          <a:p>
            <a:pPr lvl="1" eaLnBrk="1" hangingPunct="1"/>
            <a:r>
              <a:t>Many may have been attempted murders</a:t>
            </a:r>
          </a:p>
          <a:p>
            <a:pPr eaLnBrk="1" hangingPunct="1">
              <a:buSzTx/>
            </a:pPr>
            <a:r>
              <a:t>Differential risks of being attacked</a:t>
            </a:r>
          </a:p>
          <a:p>
            <a:pPr lvl="1" eaLnBrk="1" hangingPunct="1"/>
            <a:r>
              <a:t>At greatest risk are Latinos living in low-income households in urban areas.</a:t>
            </a:r>
          </a:p>
          <a:p>
            <a:pPr lvl="1" eaLnBrk="1" hangingPunct="1"/>
            <a:r>
              <a:t>At least risk are elderly, married, middle-class white women living in rural areas.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p:txBody>
          <a:bodyPr>
            <a:normAutofit fontScale="90000"/>
          </a:bodyPr>
          <a:lstStyle/>
          <a:p>
            <a:pPr eaLnBrk="1" hangingPunct="1"/>
            <a:r>
              <a:rPr lang="en-US" sz="3600"/>
              <a:t>Figure 4.2 Trends in Aggravated Assaults, United States, 1973-2016</a:t>
            </a:r>
          </a:p>
        </p:txBody>
      </p:sp>
      <p:pic>
        <p:nvPicPr>
          <p:cNvPr id="8" name="Picture 2" descr="A graph shows trends in aggravated assaults, United States, from the years 1973 to 2016. The horizontal axis represents year, in increments of 1 year. The vertical axis to the right represents UCR Rate (per 100,000 inhabitants) ranges from 0 to 500 in increments of 50 and the vertical axis to the left represents NCVS Rate (per 1,000 persons) ranges from 0 to 14 in increments of 2.  &#10;UCR aggravated assaulted rate (per 100,000 inhabitants) per year is listed as follows: 1973 - 200; 1974 - 220; 1975 - 225; 1976 - 226; 1977 - 250; 1978 - 251; 1979 - 270; 1980 - 300; 1981 - 270; 1982 - 270; 1983 - 265; 1984 - 270; 1985 - 300; 1986 - 345; 1987 - 350; 1988 - 355; 1989 - 360; 1990 - 425;1991 - 430; 1992 - 335; 1993 - 335; 1994 - 330; 1995 - 420; 1996 - 380; 1997- 370; 1998 - 360; 1999 - 330; 2000 - 320; 2001 - 310; 2002 - 305; 2003 - 285; 2004 - 280; 2005 - 280; 2006 - 280; 2007 - 280;  2008 - 270; 2009 - 260; 2010 - 255; 2011 - 245; 2012 - 250; 2013 - 230; 2014 - 230; 2015 - 240; 2016 - 250;&#10;NCVS aggravated assaulted rate (per 1,000 persons) per year is listed as follows: 1973 - 12.4; 1974 - 12.6; 1975 - 11.8; 1976 - 12.2; 1977 - 12.4; 1978 - 12; 1979 - 12.2; 1980 - 11.6; 1981 - 12; 1982 - 11.8; 1983 - 10; 1984 - 11; 1985 - 10.2; 1986 - 9.8; 1987 - 10; 1988 - 11; 1989 - 10.2; 1990 - 9.8; 1991 - 10; 1992 - 11; 1993 - 12; 1994 - 11.8; 1995 - 9.6; 1996 - 8.6; 1997 - 8.4; 1998 - 7.6; 1999 -  6.8; 2000 - 5.6; 2001 -  4.2; 2002 - 5.2; 2003 -  4.4; 2004 - 4.2; 2005 -  4.2; 2006 - 5.6; 2007 - 3.4;  2008 - 3.2; 2009 - 3; 2010 - 2.4; 2011 - 4; 2012 - 3.8; 2013 - 3.8; 2014 - 4; 2015 - 3; 2016 - 4. The data given in the graph are approximate."/>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tretch>
            <a:fillRect/>
          </a:stretch>
        </p:blipFill>
        <p:spPr bwMode="auto">
          <a:xfrm>
            <a:off x="553395" y="1371600"/>
            <a:ext cx="8037211" cy="479398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Focusing on robberies</a:t>
            </a:r>
          </a:p>
        </p:txBody>
      </p:sp>
    </p:spTree>
    <p:extLst>
      <p:ext uri="{BB962C8B-B14F-4D97-AF65-F5344CB8AC3E}">
        <p14:creationId xmlns:p14="http://schemas.microsoft.com/office/powerpoint/2010/main" val="37856800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2"/>
          <p:cNvSpPr>
            <a:spLocks noGrp="1" noRot="1" noChangeArrowheads="1"/>
          </p:cNvSpPr>
          <p:nvPr>
            <p:ph type="title"/>
          </p:nvPr>
        </p:nvSpPr>
        <p:spPr>
          <a:xfrm>
            <a:off x="228600" y="26988"/>
            <a:ext cx="8305800" cy="1039812"/>
          </a:xfrm>
        </p:spPr>
        <p:txBody>
          <a:bodyPr>
            <a:normAutofit fontScale="90000"/>
          </a:bodyPr>
          <a:lstStyle/>
          <a:p>
            <a:pPr eaLnBrk="1" hangingPunct="1">
              <a:defRPr/>
            </a:pPr>
            <a:r>
              <a:rPr lang="en-US" altLang="en-US" dirty="0">
                <a:ea typeface="MS PGothic" panose="020B0600070205080204" pitchFamily="34" charset="-128"/>
              </a:rPr>
              <a:t>Robbers and the People They Prey Upon</a:t>
            </a:r>
          </a:p>
        </p:txBody>
      </p:sp>
      <p:sp>
        <p:nvSpPr>
          <p:cNvPr id="39938" name="Content Placeholder 4"/>
          <p:cNvSpPr>
            <a:spLocks noGrp="1" noRot="1"/>
          </p:cNvSpPr>
          <p:nvPr>
            <p:ph idx="1"/>
          </p:nvPr>
        </p:nvSpPr>
        <p:spPr/>
        <p:txBody>
          <a:bodyPr/>
          <a:lstStyle/>
          <a:p>
            <a:pPr eaLnBrk="1" hangingPunct="1">
              <a:buSzTx/>
            </a:pPr>
            <a:r>
              <a:rPr dirty="0"/>
              <a:t>Face-to-face confrontations in which perpetrators take something of value directly from victims against their will by either force or by threats of violence</a:t>
            </a:r>
          </a:p>
          <a:p>
            <a:pPr eaLnBrk="1" hangingPunct="1">
              <a:buSzTx/>
            </a:pPr>
            <a:r>
              <a:rPr dirty="0"/>
              <a:t>Armed robberies are more serious than </a:t>
            </a:r>
            <a:r>
              <a:rPr b="1" dirty="0"/>
              <a:t>strong-arm robberies</a:t>
            </a:r>
            <a:r>
              <a:rPr dirty="0"/>
              <a:t>,</a:t>
            </a:r>
            <a:r>
              <a:rPr b="1" dirty="0"/>
              <a:t> muggings</a:t>
            </a:r>
            <a:r>
              <a:rPr dirty="0"/>
              <a:t>, or </a:t>
            </a:r>
            <a:r>
              <a:rPr dirty="0" err="1"/>
              <a:t>yokings</a:t>
            </a:r>
            <a:r>
              <a:rPr dirty="0"/>
              <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Robberies: Who, How Often, How, Where, and When</a:t>
            </a:r>
          </a:p>
        </p:txBody>
      </p:sp>
      <p:sp>
        <p:nvSpPr>
          <p:cNvPr id="41986" name="Content Placeholder 4"/>
          <p:cNvSpPr>
            <a:spLocks noGrp="1" noRot="1"/>
          </p:cNvSpPr>
          <p:nvPr>
            <p:ph idx="1"/>
          </p:nvPr>
        </p:nvSpPr>
        <p:spPr/>
        <p:txBody>
          <a:bodyPr/>
          <a:lstStyle/>
          <a:p>
            <a:pPr eaLnBrk="1" hangingPunct="1">
              <a:buSzTx/>
            </a:pPr>
            <a:r>
              <a:rPr dirty="0">
                <a:solidFill>
                  <a:srgbClr val="000000"/>
                </a:solidFill>
              </a:rPr>
              <a:t>NCVS provides information to answer these questions.</a:t>
            </a:r>
          </a:p>
          <a:p>
            <a:pPr lvl="1" eaLnBrk="1" hangingPunct="1"/>
            <a:r>
              <a:rPr dirty="0">
                <a:solidFill>
                  <a:srgbClr val="000000"/>
                </a:solidFill>
              </a:rPr>
              <a:t>370,000 people were robbed in 2013.</a:t>
            </a:r>
          </a:p>
          <a:p>
            <a:pPr lvl="2" eaLnBrk="1" hangingPunct="1"/>
            <a:r>
              <a:rPr dirty="0">
                <a:solidFill>
                  <a:srgbClr val="000000"/>
                </a:solidFill>
              </a:rPr>
              <a:t>17% were armed.</a:t>
            </a:r>
          </a:p>
          <a:p>
            <a:pPr lvl="2" eaLnBrk="1" hangingPunct="1"/>
            <a:r>
              <a:rPr dirty="0">
                <a:solidFill>
                  <a:srgbClr val="000000"/>
                </a:solidFill>
              </a:rPr>
              <a:t>45% were victimized by complete strangers.</a:t>
            </a:r>
          </a:p>
          <a:p>
            <a:pPr lvl="2" eaLnBrk="1" hangingPunct="1"/>
            <a:r>
              <a:rPr dirty="0">
                <a:solidFill>
                  <a:srgbClr val="000000"/>
                </a:solidFill>
              </a:rPr>
              <a:t>67% reported experiences to police.</a:t>
            </a:r>
          </a:p>
          <a:p>
            <a:pPr lvl="1" eaLnBrk="1" hangingPunct="1"/>
            <a:r>
              <a:rPr dirty="0">
                <a:solidFill>
                  <a:srgbClr val="000000"/>
                </a:solidFill>
              </a:rPr>
              <a:t>Primary motive is theft.</a:t>
            </a:r>
          </a:p>
          <a:p>
            <a:pPr lvl="2" eaLnBrk="1" hangingPunct="1"/>
            <a:r>
              <a:rPr dirty="0">
                <a:solidFill>
                  <a:srgbClr val="000000"/>
                </a:solidFill>
              </a:rPr>
              <a:t>27% of attempts unsuccessful</a:t>
            </a:r>
          </a:p>
          <a:p>
            <a:pPr lvl="1" eaLnBrk="1" hangingPunct="1"/>
            <a:r>
              <a:rPr dirty="0">
                <a:solidFill>
                  <a:srgbClr val="000000"/>
                </a:solidFill>
              </a:rPr>
              <a:t>Few robbery victims are physically harmed.</a:t>
            </a:r>
          </a:p>
          <a:p>
            <a:pPr lvl="2" eaLnBrk="1" hangingPunct="1"/>
            <a:r>
              <a:rPr dirty="0">
                <a:solidFill>
                  <a:srgbClr val="000000"/>
                </a:solidFill>
              </a:rPr>
              <a:t>40% suffer injuries, few seriously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Title 1"/>
          <p:cNvSpPr>
            <a:spLocks noGrp="1"/>
          </p:cNvSpPr>
          <p:nvPr>
            <p:ph type="title"/>
          </p:nvPr>
        </p:nvSpPr>
        <p:spPr/>
        <p:txBody>
          <a:bodyPr>
            <a:noAutofit/>
          </a:bodyPr>
          <a:lstStyle/>
          <a:p>
            <a:pPr eaLnBrk="1" hangingPunct="1"/>
            <a:r>
              <a:rPr lang="en-US" sz="3200" dirty="0"/>
              <a:t>Figure 4.3 Trends in Robberies, United States, 1973-2016</a:t>
            </a:r>
          </a:p>
        </p:txBody>
      </p:sp>
      <p:pic>
        <p:nvPicPr>
          <p:cNvPr id="9" name="Picture 2" descr="A graph shows trends in robberies, United States, from the year 1973 to 2016. The horizontal axis represents year in increment of 1 year. The vertical axis to the right represents UCR Rate (per 100,000 inhabitants) ranges from 0 to 500 in increments of 50 and the vertical axis to the left represents NCVS Rate (per 1,000 persons) ranges from 0 to 8 in increment of 1.  &#10;UCR rate (per 100,000 inhabitants) per year is listed as follows: 1973 - 175; 1974 - 210; 1975 - 225; 1976 - 195; 1977 - 185; 1978 - 190; 1979 - 225; 1980 - 250; 1981 - 230; 1982 - 235; 1983 - 225; 1984 - 205; 1985 - 210; 1986 - 230; 1987 - 220; 1988 - 225; 1989 - 235; 1990 - 260;1991 - 270; 1992 - 265; 1993 - 260; 1994 - 235; 1995 - 225; 1996 - 200; 1997 - 180; 1998 - 160; 1999 - 150; 2000 - 147; 2001 - 150; 2002 - 146; 2003 -145; 2004 - 130; 2005 - 140; 2006 - 150; 2007 - 145;  2008 - 144; 2009 - 130; 2010 - 125; 2011 - 120; 2012 - 120; 2013 - 115; 2014 - 100; 2015 - 100; 2016 - 100. &#10;NCVS rate (per 1,000 persons) per year is listed as follows: 1973- 6.8; 1974 -7.2; 1975 - 6.9; 1976 - 6.7; 1977 - 6.2; 1978 - 5.9; 1979 - 6.3; 1980 - 6.2; 1981 - 7.3; 1982 - 7.2; 1983 - 6; 1984 - 5.8; 1985 - 5; 1986 - 5; 1987 - 5.2; 1988 - 5.2; 1989 - 5.4; 1990 - 5.8; 1991 - 5.9; 1992 - 6.2; 1993 -  6; 1994 - 6.2; 1995 - 5.4; 1996 - 5.2; 1997 - 4.2; 1998 - 4; 1999 - 3.8; 2000 - 3.2; 2001 - 2.8; 2002 - 2.2; 2003 - 2.5; 2004 - 2; 2005 - 2.6; 2006 - 2.9; 2007 - 2.3;  2008 - 2.2; 2009 - 2; 2010 - 1.9; 2011 - 2.2; 2012 - 2.9; 2013 - 2.4; 2014 - 2.5; 2015 - 2.2; 2016 - 1.9. The data given in the graph are approximate."/>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tretch>
            <a:fillRect/>
          </a:stretch>
        </p:blipFill>
        <p:spPr bwMode="auto">
          <a:xfrm>
            <a:off x="847160" y="1611535"/>
            <a:ext cx="7449681" cy="440826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Title 2"/>
          <p:cNvSpPr>
            <a:spLocks noGrp="1" noRot="1" noChangeArrowheads="1"/>
          </p:cNvSpPr>
          <p:nvPr>
            <p:ph type="title"/>
          </p:nvPr>
        </p:nvSpPr>
        <p:spPr/>
        <p:txBody>
          <a:bodyPr>
            <a:noAutofit/>
          </a:bodyPr>
          <a:lstStyle/>
          <a:p>
            <a:pPr eaLnBrk="1" hangingPunct="1">
              <a:defRPr/>
            </a:pPr>
            <a:r>
              <a:rPr lang="en-US" altLang="en-US" sz="3200" dirty="0">
                <a:ea typeface="MS PGothic" panose="020B0600070205080204" pitchFamily="34" charset="-128"/>
              </a:rPr>
              <a:t>Checking Out Whether More Robberies Are Turning Into Murders</a:t>
            </a:r>
          </a:p>
        </p:txBody>
      </p:sp>
      <p:sp>
        <p:nvSpPr>
          <p:cNvPr id="11" name="Content Placeholder 10"/>
          <p:cNvSpPr>
            <a:spLocks noGrp="1"/>
          </p:cNvSpPr>
          <p:nvPr>
            <p:ph type="body" sz="half" idx="2"/>
          </p:nvPr>
        </p:nvSpPr>
        <p:spPr>
          <a:xfrm>
            <a:off x="519168" y="1507668"/>
            <a:ext cx="8320031" cy="2454732"/>
          </a:xfrm>
        </p:spPr>
        <p:txBody>
          <a:bodyPr/>
          <a:lstStyle/>
          <a:p>
            <a:pPr marL="342900" indent="-342900" eaLnBrk="1" hangingPunct="1">
              <a:spcBef>
                <a:spcPts val="624"/>
              </a:spcBef>
              <a:buFont typeface="Arial" pitchFamily="34" charset="0"/>
              <a:buChar char="•"/>
            </a:pPr>
            <a:r>
              <a:rPr lang="en-US" sz="2400" dirty="0"/>
              <a:t>Your Money or Your Life</a:t>
            </a:r>
          </a:p>
          <a:p>
            <a:pPr marL="800100" lvl="1" indent="-342900" eaLnBrk="1" hangingPunct="1">
              <a:spcBef>
                <a:spcPts val="624"/>
              </a:spcBef>
              <a:buFont typeface="Arial" pitchFamily="34" charset="0"/>
              <a:buChar char="–"/>
            </a:pPr>
            <a:r>
              <a:rPr lang="en-US" sz="2200" dirty="0"/>
              <a:t>Murders where robbery was motive decreased from 2,500 in 1980 to 600 in 2015.</a:t>
            </a:r>
          </a:p>
          <a:p>
            <a:pPr marL="800100" lvl="1" indent="-342900" eaLnBrk="1" hangingPunct="1">
              <a:spcBef>
                <a:spcPts val="624"/>
              </a:spcBef>
              <a:buFont typeface="Arial" pitchFamily="34" charset="0"/>
              <a:buChar char="–"/>
            </a:pPr>
            <a:r>
              <a:rPr lang="en-US" sz="2200" dirty="0"/>
              <a:t>About 1/10 of 1% of those accosted are murdered.</a:t>
            </a:r>
          </a:p>
          <a:p>
            <a:pPr eaLnBrk="1" hangingPunct="1">
              <a:spcBef>
                <a:spcPts val="624"/>
              </a:spcBef>
            </a:pPr>
            <a:r>
              <a:rPr lang="en-US" sz="2400" dirty="0"/>
              <a:t>Table 4.3 Yearly Estimates of Murders Committed during Robberies, 1980, 1990, 2000, 2010, 2015</a:t>
            </a:r>
          </a:p>
        </p:txBody>
      </p:sp>
      <p:graphicFrame>
        <p:nvGraphicFramePr>
          <p:cNvPr id="10" name="Table Placeholder 9"/>
          <p:cNvGraphicFramePr>
            <a:graphicFrameLocks noGrp="1"/>
          </p:cNvGraphicFramePr>
          <p:nvPr>
            <p:ph type="tbl" sz="quarter" idx="12"/>
            <p:extLst>
              <p:ext uri="{D42A27DB-BD31-4B8C-83A1-F6EECF244321}">
                <p14:modId xmlns:p14="http://schemas.microsoft.com/office/powerpoint/2010/main" val="3351525909"/>
              </p:ext>
            </p:extLst>
          </p:nvPr>
        </p:nvGraphicFramePr>
        <p:xfrm>
          <a:off x="295116" y="4094480"/>
          <a:ext cx="8553768" cy="1468120"/>
        </p:xfrm>
        <a:graphic>
          <a:graphicData uri="http://schemas.openxmlformats.org/drawingml/2006/table">
            <a:tbl>
              <a:tblPr firstRow="1" bandRow="1">
                <a:tableStyleId>{5940675A-B579-460E-94D1-54222C63F5DA}</a:tableStyleId>
              </a:tblPr>
              <a:tblGrid>
                <a:gridCol w="4432618">
                  <a:extLst>
                    <a:ext uri="{9D8B030D-6E8A-4147-A177-3AD203B41FA5}">
                      <a16:colId xmlns:a16="http://schemas.microsoft.com/office/drawing/2014/main" val="20000"/>
                    </a:ext>
                  </a:extLst>
                </a:gridCol>
                <a:gridCol w="900430">
                  <a:extLst>
                    <a:ext uri="{9D8B030D-6E8A-4147-A177-3AD203B41FA5}">
                      <a16:colId xmlns:a16="http://schemas.microsoft.com/office/drawing/2014/main" val="20001"/>
                    </a:ext>
                  </a:extLst>
                </a:gridCol>
                <a:gridCol w="900430">
                  <a:extLst>
                    <a:ext uri="{9D8B030D-6E8A-4147-A177-3AD203B41FA5}">
                      <a16:colId xmlns:a16="http://schemas.microsoft.com/office/drawing/2014/main" val="20002"/>
                    </a:ext>
                  </a:extLst>
                </a:gridCol>
                <a:gridCol w="773430">
                  <a:extLst>
                    <a:ext uri="{9D8B030D-6E8A-4147-A177-3AD203B41FA5}">
                      <a16:colId xmlns:a16="http://schemas.microsoft.com/office/drawing/2014/main" val="20003"/>
                    </a:ext>
                  </a:extLst>
                </a:gridCol>
                <a:gridCol w="773430">
                  <a:extLst>
                    <a:ext uri="{9D8B030D-6E8A-4147-A177-3AD203B41FA5}">
                      <a16:colId xmlns:a16="http://schemas.microsoft.com/office/drawing/2014/main" val="20004"/>
                    </a:ext>
                  </a:extLst>
                </a:gridCol>
                <a:gridCol w="773430">
                  <a:extLst>
                    <a:ext uri="{9D8B030D-6E8A-4147-A177-3AD203B41FA5}">
                      <a16:colId xmlns:a16="http://schemas.microsoft.com/office/drawing/2014/main" val="20005"/>
                    </a:ext>
                  </a:extLst>
                </a:gridCol>
              </a:tblGrid>
              <a:tr h="152400">
                <a:tc>
                  <a:txBody>
                    <a:bodyPr/>
                    <a:lstStyle/>
                    <a:p>
                      <a:pPr algn="ctr"/>
                      <a:endParaRPr lang="en-US" sz="1200" b="1" dirty="0">
                        <a:latin typeface="Arial" pitchFamily="34" charset="0"/>
                        <a:cs typeface="Arial" pitchFamily="34" charset="0"/>
                      </a:endParaRPr>
                    </a:p>
                  </a:txBody>
                  <a:tcPr/>
                </a:tc>
                <a:tc>
                  <a:txBody>
                    <a:bodyPr/>
                    <a:lstStyle/>
                    <a:p>
                      <a:pPr algn="ctr"/>
                      <a:r>
                        <a:rPr lang="en-US" sz="1200" b="1" u="none" strike="noStrike" kern="1200" baseline="0" dirty="0">
                          <a:latin typeface="Arial" pitchFamily="34" charset="0"/>
                          <a:cs typeface="Arial" pitchFamily="34" charset="0"/>
                        </a:rPr>
                        <a:t>1980</a:t>
                      </a:r>
                      <a:endParaRPr lang="en-US" sz="1200" b="1" dirty="0">
                        <a:latin typeface="Arial" pitchFamily="34" charset="0"/>
                        <a:cs typeface="Arial" pitchFamily="34" charset="0"/>
                      </a:endParaRPr>
                    </a:p>
                  </a:txBody>
                  <a:tcPr/>
                </a:tc>
                <a:tc>
                  <a:txBody>
                    <a:bodyPr/>
                    <a:lstStyle/>
                    <a:p>
                      <a:pPr algn="ctr"/>
                      <a:r>
                        <a:rPr lang="en-US" sz="1200" b="1" u="none" strike="noStrike" kern="1200" baseline="0" dirty="0">
                          <a:latin typeface="Arial" pitchFamily="34" charset="0"/>
                          <a:cs typeface="Arial" pitchFamily="34" charset="0"/>
                        </a:rPr>
                        <a:t>1990</a:t>
                      </a:r>
                      <a:endParaRPr lang="en-US" sz="1200" b="1" dirty="0">
                        <a:latin typeface="Arial" pitchFamily="34" charset="0"/>
                        <a:cs typeface="Arial" pitchFamily="34" charset="0"/>
                      </a:endParaRPr>
                    </a:p>
                  </a:txBody>
                  <a:tcPr/>
                </a:tc>
                <a:tc>
                  <a:txBody>
                    <a:bodyPr/>
                    <a:lstStyle/>
                    <a:p>
                      <a:pPr algn="ctr"/>
                      <a:r>
                        <a:rPr lang="en-US" sz="1200" b="1" u="none" strike="noStrike" kern="1200" baseline="0" dirty="0">
                          <a:latin typeface="Arial" pitchFamily="34" charset="0"/>
                          <a:cs typeface="Arial" pitchFamily="34" charset="0"/>
                        </a:rPr>
                        <a:t>2000</a:t>
                      </a:r>
                      <a:endParaRPr lang="en-US" sz="1200" b="1" dirty="0">
                        <a:latin typeface="Arial" pitchFamily="34" charset="0"/>
                        <a:cs typeface="Arial" pitchFamily="34" charset="0"/>
                      </a:endParaRPr>
                    </a:p>
                  </a:txBody>
                  <a:tcPr/>
                </a:tc>
                <a:tc>
                  <a:txBody>
                    <a:bodyPr/>
                    <a:lstStyle/>
                    <a:p>
                      <a:pPr algn="ctr"/>
                      <a:r>
                        <a:rPr lang="en-US" sz="1200" b="1" u="none" strike="noStrike" kern="1200" baseline="0" dirty="0">
                          <a:latin typeface="Arial" pitchFamily="34" charset="0"/>
                          <a:cs typeface="Arial" pitchFamily="34" charset="0"/>
                        </a:rPr>
                        <a:t>2010</a:t>
                      </a:r>
                      <a:endParaRPr lang="en-US" sz="1200" b="1" dirty="0">
                        <a:latin typeface="Arial" pitchFamily="34" charset="0"/>
                        <a:cs typeface="Arial" pitchFamily="34" charset="0"/>
                      </a:endParaRPr>
                    </a:p>
                  </a:txBody>
                  <a:tcPr/>
                </a:tc>
                <a:tc>
                  <a:txBody>
                    <a:bodyPr/>
                    <a:lstStyle/>
                    <a:p>
                      <a:pPr algn="ctr"/>
                      <a:r>
                        <a:rPr lang="en-US" sz="1200" b="1" u="none" strike="noStrike" kern="1200" baseline="0" dirty="0">
                          <a:latin typeface="Arial" pitchFamily="34" charset="0"/>
                          <a:cs typeface="Arial" pitchFamily="34" charset="0"/>
                        </a:rPr>
                        <a:t>2015</a:t>
                      </a:r>
                      <a:endParaRPr lang="en-US" sz="1200" b="1" dirty="0">
                        <a:latin typeface="Arial" pitchFamily="34" charset="0"/>
                        <a:cs typeface="Arial" pitchFamily="34" charset="0"/>
                      </a:endParaRPr>
                    </a:p>
                  </a:txBody>
                  <a:tcPr/>
                </a:tc>
                <a:extLst>
                  <a:ext uri="{0D108BD9-81ED-4DB2-BD59-A6C34878D82A}">
                    <a16:rowId xmlns:a16="http://schemas.microsoft.com/office/drawing/2014/main" val="10000"/>
                  </a:ext>
                </a:extLst>
              </a:tr>
              <a:tr h="370840">
                <a:tc>
                  <a:txBody>
                    <a:bodyPr/>
                    <a:lstStyle/>
                    <a:p>
                      <a:r>
                        <a:rPr lang="en-US" sz="1200" u="none" strike="noStrike" kern="1200" baseline="0" dirty="0">
                          <a:latin typeface="Arial" pitchFamily="34" charset="0"/>
                          <a:cs typeface="Arial" pitchFamily="34" charset="0"/>
                        </a:rPr>
                        <a:t>Number of persons murdered (from the UCR)</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23,040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23,438</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15,586</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14,748</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13,455</a:t>
                      </a:r>
                      <a:endParaRPr lang="en-US" sz="1200" dirty="0">
                        <a:latin typeface="Arial" pitchFamily="34" charset="0"/>
                        <a:cs typeface="Arial" pitchFamily="34" charset="0"/>
                      </a:endParaRPr>
                    </a:p>
                  </a:txBody>
                  <a:tcPr/>
                </a:tc>
                <a:extLst>
                  <a:ext uri="{0D108BD9-81ED-4DB2-BD59-A6C34878D82A}">
                    <a16:rowId xmlns:a16="http://schemas.microsoft.com/office/drawing/2014/main" val="10001"/>
                  </a:ext>
                </a:extLst>
              </a:tr>
              <a:tr h="0">
                <a:tc>
                  <a:txBody>
                    <a:bodyPr/>
                    <a:lstStyle/>
                    <a:p>
                      <a:r>
                        <a:rPr lang="en-US" sz="1200" u="none" strike="noStrike" kern="1200" baseline="0" dirty="0">
                          <a:latin typeface="Arial" pitchFamily="34" charset="0"/>
                          <a:cs typeface="Arial" pitchFamily="34" charset="0"/>
                        </a:rPr>
                        <a:t>Number of persons murdered during a robbery (from the UCR)</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2,488</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2,156</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1,077</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780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595</a:t>
                      </a:r>
                      <a:endParaRPr lang="en-US" sz="1200" dirty="0">
                        <a:latin typeface="Arial" pitchFamily="34" charset="0"/>
                        <a:cs typeface="Arial" pitchFamily="34" charset="0"/>
                      </a:endParaRPr>
                    </a:p>
                  </a:txBody>
                  <a:tcPr/>
                </a:tc>
                <a:extLst>
                  <a:ext uri="{0D108BD9-81ED-4DB2-BD59-A6C34878D82A}">
                    <a16:rowId xmlns:a16="http://schemas.microsoft.com/office/drawing/2014/main" val="10002"/>
                  </a:ext>
                </a:extLst>
              </a:tr>
              <a:tr h="0">
                <a:tc>
                  <a:txBody>
                    <a:bodyPr/>
                    <a:lstStyle/>
                    <a:p>
                      <a:r>
                        <a:rPr lang="en-US" sz="1200" u="none" strike="noStrike" kern="1200" baseline="0" dirty="0">
                          <a:latin typeface="Arial" pitchFamily="34" charset="0"/>
                          <a:cs typeface="Arial" pitchFamily="34" charset="0"/>
                        </a:rPr>
                        <a:t>Total number of robbery victims (from the NCVS)</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1,179,000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1,150,000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732,000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480,750</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579,000</a:t>
                      </a:r>
                      <a:endParaRPr lang="en-US" sz="1200" dirty="0">
                        <a:latin typeface="Arial" pitchFamily="34" charset="0"/>
                        <a:cs typeface="Arial" pitchFamily="34" charset="0"/>
                      </a:endParaRPr>
                    </a:p>
                  </a:txBody>
                  <a:tcPr/>
                </a:tc>
                <a:extLst>
                  <a:ext uri="{0D108BD9-81ED-4DB2-BD59-A6C34878D82A}">
                    <a16:rowId xmlns:a16="http://schemas.microsoft.com/office/drawing/2014/main" val="10003"/>
                  </a:ext>
                </a:extLst>
              </a:tr>
              <a:tr h="0">
                <a:tc>
                  <a:txBody>
                    <a:bodyPr/>
                    <a:lstStyle/>
                    <a:p>
                      <a:r>
                        <a:rPr lang="en-US" sz="1200" u="none" strike="noStrike" kern="1200" baseline="0" dirty="0">
                          <a:latin typeface="Arial" pitchFamily="34" charset="0"/>
                          <a:cs typeface="Arial" pitchFamily="34" charset="0"/>
                        </a:rPr>
                        <a:t>Murdered victims as a percentage of all robbery victims</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0.21%</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0.19%</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0.15%</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0.16%</a:t>
                      </a:r>
                      <a:endParaRPr lang="en-US" sz="1200" dirty="0">
                        <a:latin typeface="Arial" pitchFamily="34" charset="0"/>
                        <a:cs typeface="Arial" pitchFamily="34" charset="0"/>
                      </a:endParaRPr>
                    </a:p>
                  </a:txBody>
                  <a:tcPr/>
                </a:tc>
                <a:tc>
                  <a:txBody>
                    <a:bodyPr/>
                    <a:lstStyle/>
                    <a:p>
                      <a:pPr algn="r"/>
                      <a:r>
                        <a:rPr lang="en-US" sz="1200" u="none" strike="noStrike" kern="1200" baseline="0" dirty="0">
                          <a:latin typeface="Arial" pitchFamily="34" charset="0"/>
                          <a:cs typeface="Arial" pitchFamily="34" charset="0"/>
                        </a:rPr>
                        <a:t>0.10%</a:t>
                      </a:r>
                      <a:endParaRPr lang="en-US" sz="1200" dirty="0">
                        <a:latin typeface="Arial" pitchFamily="34" charset="0"/>
                        <a:cs typeface="Arial" pitchFamily="34" charset="0"/>
                      </a:endParaRPr>
                    </a:p>
                  </a:txBody>
                  <a:tcPr/>
                </a:tc>
                <a:extLst>
                  <a:ext uri="{0D108BD9-81ED-4DB2-BD59-A6C34878D82A}">
                    <a16:rowId xmlns:a16="http://schemas.microsoft.com/office/drawing/2014/main" val="10004"/>
                  </a:ext>
                </a:extLst>
              </a:tr>
            </a:tbl>
          </a:graphicData>
        </a:graphic>
      </p:graphicFrame>
      <p:sp>
        <p:nvSpPr>
          <p:cNvPr id="45058" name="Content Placeholder 3"/>
          <p:cNvSpPr>
            <a:spLocks noGrp="1" noRot="1"/>
          </p:cNvSpPr>
          <p:nvPr>
            <p:ph sz="quarter" idx="11"/>
          </p:nvPr>
        </p:nvSpPr>
        <p:spPr>
          <a:xfrm>
            <a:off x="554038" y="5602950"/>
            <a:ext cx="8285162" cy="645450"/>
          </a:xfrm>
        </p:spPr>
        <p:txBody>
          <a:bodyPr/>
          <a:lstStyle/>
          <a:p>
            <a:pPr marL="0" indent="0" eaLnBrk="1" hangingPunct="1">
              <a:spcBef>
                <a:spcPts val="624"/>
              </a:spcBef>
              <a:buNone/>
            </a:pPr>
            <a:r>
              <a:rPr lang="en-US" sz="1800" dirty="0"/>
              <a:t>SOURCES: FBI’s UCR, 1980, 1990, 2000, 2010, 2015; BJS’s NCVS, 1980, 1990, 2000, 2010, 2015.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Differential Risks: Which Groups Get Robbed the Most and the Least Often?</a:t>
            </a:r>
          </a:p>
        </p:txBody>
      </p:sp>
      <p:sp>
        <p:nvSpPr>
          <p:cNvPr id="47106" name="Content Placeholder 4"/>
          <p:cNvSpPr>
            <a:spLocks noGrp="1" noRot="1"/>
          </p:cNvSpPr>
          <p:nvPr>
            <p:ph idx="1"/>
          </p:nvPr>
        </p:nvSpPr>
        <p:spPr/>
        <p:txBody>
          <a:bodyPr/>
          <a:lstStyle/>
          <a:p>
            <a:pPr eaLnBrk="1" hangingPunct="1">
              <a:buSzTx/>
            </a:pPr>
            <a:r>
              <a:rPr dirty="0"/>
              <a:t>NCVS data show that robbery victims are likely</a:t>
            </a:r>
          </a:p>
          <a:p>
            <a:pPr lvl="1" eaLnBrk="1" hangingPunct="1"/>
            <a:r>
              <a:rPr dirty="0"/>
              <a:t>Male</a:t>
            </a:r>
          </a:p>
          <a:p>
            <a:pPr lvl="1" eaLnBrk="1" hangingPunct="1"/>
            <a:r>
              <a:rPr dirty="0"/>
              <a:t>Of minority status</a:t>
            </a:r>
          </a:p>
          <a:p>
            <a:pPr lvl="1" eaLnBrk="1" hangingPunct="1"/>
            <a:r>
              <a:rPr dirty="0"/>
              <a:t>Between 21 and 34 years old</a:t>
            </a:r>
          </a:p>
          <a:p>
            <a:pPr lvl="1" eaLnBrk="1" hangingPunct="1"/>
            <a:r>
              <a:rPr dirty="0"/>
              <a:t>Single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4725" y="1552504"/>
            <a:ext cx="7074550"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Focusing on burglaries</a:t>
            </a:r>
          </a:p>
        </p:txBody>
      </p:sp>
    </p:spTree>
    <p:extLst>
      <p:ext uri="{BB962C8B-B14F-4D97-AF65-F5344CB8AC3E}">
        <p14:creationId xmlns:p14="http://schemas.microsoft.com/office/powerpoint/2010/main" val="37788703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normAutofit fontScale="90000"/>
          </a:bodyPr>
          <a:lstStyle/>
          <a:p>
            <a:pPr eaLnBrk="1" hangingPunct="1"/>
            <a:r>
              <a:rPr lang="en-US" sz="3600" dirty="0"/>
              <a:t>Figure 4.4 Trends in Burglaries, United States, 1973-2016</a:t>
            </a:r>
          </a:p>
        </p:txBody>
      </p:sp>
      <p:pic>
        <p:nvPicPr>
          <p:cNvPr id="8" name="Picture 2" descr="A graph shows trends in burglaries, United States, from the year 1973 to 2016. The horizontal axis represents year in increment of 1 year. The vertical axis to the right represents UCR Rate (per 100,000 inhabitants) ranges from 0 to 1800 in increments of 200 and the vertical axis to the left represents NCVS Rate (per 1,000 persons) ranges from 0 to 120 in increments of 20.  &#10;UCR burglary rate (per 100,000 inhabitants) per year is listed as follows: 1973 - 1200; 1974 - 1480; 1975 - 1520; 1976 -1480; 1977 - 1440; 1978 - 1480; 1979 - 1520; 1980 - 1680; 1981 - 1640; 1982 - 1480; 1983 - 1340; 1984 - 1225; 1985 - 1225; 1986 - 1340; 1987 - 1320; 1988 - 1280; 1989 -1220; 1990 - 1240;1991 - 1225; 1992 - 1172; 1993 - 1150; 1994 - 1125; 1995 - 1000; 1996 - 860; 1997 - 850; 1998 - 840; 1999 - 740; 2000 - 720; 2001 - 730; 2002 - 730; 2003 - 730; 2004 - 720; 2005 - 720; 2006 - 720; 2007 - 720; 2008 - 720; 2009 - 720; 2010 - 680; 2011 - 680; 2012 - 640; 2013 - 600; 2014 - 520; 2015 - 480; 2016 - 460. &#10;NCVS burglary rate (per 1,000 persons) per year is listed as follows: 1973 - 110; 1974 - 112; 1975 - 110; 1976 - 108; 1977 - 107; 1978 - 105; 1979 - 100; 1980 - 102; 1981 - 107; 1982 - 96; 1983 - 84; 1984 - 78; 1985 - 77; 1986 - 76; 1987 - 76; 1988 - 78; 1989 - 68; 1990 - 64; 1991 - 64;1992 - 60; 1993 - 59; 1994 - 58; 1995 - 45; 1996 - 44; 1997 - 43; 1998 - 40; 1999 - 34; 2000 - 30; 2001 - 30; 2002 - 28; 2003 - 30; 2004 - 30; 2005 - 30; 2006 - 30; 2007 - 28; 2008 - 27; 2009 - 27; 2010 - 25; 2011 - 29; 2012 - 30; 2013 - 28; 2014 - 23; 2015 - 22; 2016 - 28. The data given in the graph are approximate."/>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tretch>
            <a:fillRect/>
          </a:stretch>
        </p:blipFill>
        <p:spPr bwMode="auto">
          <a:xfrm>
            <a:off x="868271" y="1506682"/>
            <a:ext cx="7407459" cy="458931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2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Differential Risks: Whose Homes Are More Likely to Be Burglarized?</a:t>
            </a:r>
          </a:p>
        </p:txBody>
      </p:sp>
      <p:sp>
        <p:nvSpPr>
          <p:cNvPr id="52226" name="Content Placeholder 4"/>
          <p:cNvSpPr>
            <a:spLocks noGrp="1" noRot="1"/>
          </p:cNvSpPr>
          <p:nvPr>
            <p:ph idx="1"/>
          </p:nvPr>
        </p:nvSpPr>
        <p:spPr/>
        <p:txBody>
          <a:bodyPr/>
          <a:lstStyle/>
          <a:p>
            <a:pPr eaLnBrk="1" hangingPunct="1">
              <a:buSzTx/>
            </a:pPr>
            <a:r>
              <a:rPr dirty="0"/>
              <a:t>At highest risk are low-income, black families with many members, living in rural areas</a:t>
            </a:r>
          </a:p>
          <a:p>
            <a:pPr eaLnBrk="1" hangingPunct="1">
              <a:buSzTx/>
            </a:pPr>
            <a:r>
              <a:rPr dirty="0"/>
              <a:t>Burglars show preference for </a:t>
            </a:r>
          </a:p>
          <a:p>
            <a:pPr lvl="1" eaLnBrk="1" hangingPunct="1"/>
            <a:r>
              <a:rPr dirty="0"/>
              <a:t>Single-family homes</a:t>
            </a:r>
          </a:p>
          <a:p>
            <a:pPr lvl="1" eaLnBrk="1" hangingPunct="1"/>
            <a:r>
              <a:rPr dirty="0"/>
              <a:t>Weekdays when no one is home</a:t>
            </a:r>
          </a:p>
          <a:p>
            <a:pPr lvl="1" eaLnBrk="1" hangingPunct="1"/>
            <a:r>
              <a:rPr dirty="0"/>
              <a:t>Familiar, convenient targets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a:xfrm>
            <a:off x="228600" y="26988"/>
            <a:ext cx="7620000" cy="1039812"/>
          </a:xfrm>
        </p:spPr>
        <p:txBody>
          <a:bodyPr/>
          <a:lstStyle/>
          <a:p>
            <a:pPr eaLnBrk="1" hangingPunct="1"/>
            <a:r>
              <a:rPr lang="en-US" sz="3200">
                <a:ea typeface="MS PGothic" pitchFamily="34" charset="-128"/>
              </a:rPr>
              <a:t>Discussion Question 3</a:t>
            </a:r>
          </a:p>
        </p:txBody>
      </p:sp>
      <p:sp>
        <p:nvSpPr>
          <p:cNvPr id="54274" name="Content Placeholder 2"/>
          <p:cNvSpPr>
            <a:spLocks noGrp="1"/>
          </p:cNvSpPr>
          <p:nvPr>
            <p:ph idx="1"/>
          </p:nvPr>
        </p:nvSpPr>
        <p:spPr/>
        <p:txBody>
          <a:bodyPr/>
          <a:lstStyle/>
          <a:p>
            <a:pPr eaLnBrk="1" hangingPunct="1">
              <a:buSzTx/>
            </a:pPr>
            <a:r>
              <a:rPr dirty="0"/>
              <a:t>Recently, 10 gang members burglarized homes of several celebrities. The burglars knew the homes would be empty because the residents were out of town. Has social media made burglaries easier?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1897" y="1552504"/>
            <a:ext cx="8560206" cy="4472060"/>
          </a:xfrm>
          <a:noFill/>
          <a:ln>
            <a:noFill/>
          </a:ln>
        </p:spPr>
        <p:txBody>
          <a:bodyPr vert="horz" wrap="square" lIns="91440" tIns="45720" rIns="91440" bIns="45720" numCol="1" anchor="ctr" anchorCtr="0" compatLnSpc="1">
            <a:prstTxWarp prst="textNoShape">
              <a:avLst/>
            </a:prstTxWarp>
            <a:normAutofit/>
          </a:bodyPr>
          <a:lstStyle/>
          <a:p>
            <a:pPr algn="ctr" eaLnBrk="1" hangingPunct="1">
              <a:spcAft>
                <a:spcPts val="1500"/>
              </a:spcAft>
              <a:defRPr/>
            </a:pPr>
            <a:r>
              <a:rPr lang="en-US" altLang="en-US" sz="5600" b="1" cap="all" dirty="0">
                <a:solidFill>
                  <a:schemeClr val="tx1"/>
                </a:solidFill>
                <a:ea typeface="MS PGothic" panose="020B0600070205080204" pitchFamily="34" charset="-128"/>
              </a:rPr>
              <a:t>Focusing on Motor vehicle theft</a:t>
            </a:r>
          </a:p>
        </p:txBody>
      </p:sp>
    </p:spTree>
    <p:extLst>
      <p:ext uri="{BB962C8B-B14F-4D97-AF65-F5344CB8AC3E}">
        <p14:creationId xmlns:p14="http://schemas.microsoft.com/office/powerpoint/2010/main" val="31613491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2"/>
          <p:cNvSpPr>
            <a:spLocks noGrp="1" noRot="1"/>
          </p:cNvSpPr>
          <p:nvPr>
            <p:ph type="title"/>
          </p:nvPr>
        </p:nvSpPr>
        <p:spPr>
          <a:xfrm>
            <a:off x="228600" y="26988"/>
            <a:ext cx="7772400" cy="1039812"/>
          </a:xfrm>
        </p:spPr>
        <p:txBody>
          <a:bodyPr/>
          <a:lstStyle/>
          <a:p>
            <a:pPr eaLnBrk="1" hangingPunct="1"/>
            <a:r>
              <a:rPr lang="en-US" sz="3200" dirty="0">
                <a:ea typeface="MS PGothic" pitchFamily="34" charset="-128"/>
              </a:rPr>
              <a:t>Stealing Cars for Fun and Profit</a:t>
            </a:r>
          </a:p>
        </p:txBody>
      </p:sp>
      <p:sp>
        <p:nvSpPr>
          <p:cNvPr id="57346" name="Content Placeholder 4"/>
          <p:cNvSpPr>
            <a:spLocks noGrp="1" noRot="1"/>
          </p:cNvSpPr>
          <p:nvPr>
            <p:ph idx="1"/>
          </p:nvPr>
        </p:nvSpPr>
        <p:spPr/>
        <p:txBody>
          <a:bodyPr/>
          <a:lstStyle/>
          <a:p>
            <a:pPr eaLnBrk="1" hangingPunct="1">
              <a:buSzTx/>
            </a:pPr>
            <a:r>
              <a:rPr dirty="0"/>
              <a:t>NCVS indicates that </a:t>
            </a:r>
            <a:r>
              <a:rPr altLang="en-US" dirty="0"/>
              <a:t>“</a:t>
            </a:r>
            <a:r>
              <a:rPr dirty="0"/>
              <a:t>grand theft auto</a:t>
            </a:r>
            <a:r>
              <a:rPr altLang="en-US" dirty="0"/>
              <a:t>”</a:t>
            </a:r>
            <a:r>
              <a:rPr dirty="0"/>
              <a:t> is the crime most often reported to police.</a:t>
            </a:r>
          </a:p>
          <a:p>
            <a:pPr eaLnBrk="1" hangingPunct="1">
              <a:buSzTx/>
            </a:pPr>
            <a:r>
              <a:rPr dirty="0"/>
              <a:t>Sometimes called a </a:t>
            </a:r>
            <a:r>
              <a:rPr altLang="en-US" dirty="0"/>
              <a:t>“</a:t>
            </a:r>
            <a:r>
              <a:rPr dirty="0"/>
              <a:t>happy crime</a:t>
            </a:r>
            <a:r>
              <a:rPr altLang="en-US" dirty="0"/>
              <a:t>”</a:t>
            </a:r>
            <a:r>
              <a:rPr dirty="0"/>
              <a:t> assuming </a:t>
            </a:r>
          </a:p>
          <a:p>
            <a:pPr lvl="1" eaLnBrk="1" hangingPunct="1"/>
            <a:r>
              <a:rPr dirty="0"/>
              <a:t>Victims receive insurance money</a:t>
            </a:r>
          </a:p>
          <a:p>
            <a:pPr lvl="1" eaLnBrk="1" hangingPunct="1"/>
            <a:r>
              <a:rPr dirty="0"/>
              <a:t>Thief makes money</a:t>
            </a:r>
          </a:p>
          <a:p>
            <a:pPr lvl="1" eaLnBrk="1" hangingPunct="1"/>
            <a:r>
              <a:rPr dirty="0"/>
              <a:t>Car dealerships make new sales</a:t>
            </a:r>
          </a:p>
          <a:p>
            <a:pPr eaLnBrk="1" hangingPunct="1">
              <a:buSzTx/>
            </a:pPr>
            <a:r>
              <a:rPr dirty="0"/>
              <a:t>Most owners are actually distraught</a:t>
            </a:r>
          </a:p>
          <a:p>
            <a:pPr lvl="1" eaLnBrk="1" hangingPunct="1"/>
            <a:r>
              <a:rPr dirty="0"/>
              <a:t>Devote time and energy into car maintenance</a:t>
            </a:r>
          </a:p>
          <a:p>
            <a:pPr lvl="1" eaLnBrk="1" hangingPunct="1"/>
            <a:r>
              <a:rPr dirty="0"/>
              <a:t>Feel violated and insecure following a theft</a:t>
            </a:r>
          </a:p>
          <a:p>
            <a:pPr lvl="1" eaLnBrk="1" hangingPunct="1"/>
            <a:r>
              <a:rPr dirty="0"/>
              <a:t>May have a large deductible or no theft coverage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1"/>
          <p:cNvSpPr>
            <a:spLocks noGrp="1"/>
          </p:cNvSpPr>
          <p:nvPr>
            <p:ph type="title"/>
          </p:nvPr>
        </p:nvSpPr>
        <p:spPr/>
        <p:txBody>
          <a:bodyPr>
            <a:noAutofit/>
          </a:bodyPr>
          <a:lstStyle/>
          <a:p>
            <a:pPr eaLnBrk="1" hangingPunct="1"/>
            <a:r>
              <a:rPr lang="en-US" sz="3200" dirty="0"/>
              <a:t>Figure 4.5 Trends in Motor Vehicle Thefts, United States, 1973-2016</a:t>
            </a:r>
          </a:p>
        </p:txBody>
      </p:sp>
      <p:pic>
        <p:nvPicPr>
          <p:cNvPr id="8" name="Picture 2" descr="A graph shows trends in motor vehicle thefts, United States, from the year 1973 to 2016. The horizontal axis represents year in increments of 1 year. The vertical axis to the right represents UCR Rate (per 100,000 inhabitants) ranges from 0 to 700 in increments of 100 and the vertical axis to the left represents NCVS Rate (per 1,000 persons) ranges from 0 to 25 in increments of 5.  &#10;UCR Rate (per 100,000 inhabitants) per year is listed as follows: 1973 - 410; 1974 - 425; 1975 - 440; 1976 - 420; 1977 - 420; 1978 - 440; 1979 - 500; 1980 - 500; 1981- 450; 1982 - 440; 1983 - 420; 1984 - 410; 1985 - 440; 1986 - 500; 1987 - 520; 1988 - 590; 1989 - 620; 1990 - 640; 1991 - 640; 1992 - 620; 1993 - 600; 1994 - 590; 1995 - 580; 1996 - 520; 1997 - 500; 1998 - 440; 1999 - 420; 2000 - 400; 2001 - 430; 2002 - 430; 2003 - 430; 2004 - 420; 2005 - 410; 2006 - 400; 2007 - 380;  2008 - 320; 2009 - 260; 2010 - 250; 2011 - 240; 2012 - 250; 2013 - 240; 2014 - 230; 2015 - 240; 2016 - 250.&#10;NCVS Rate (per 1,000 persons) per year is listed as follows: 1973 - 18; 1974 - 18; 1975 - 20; 1976 - 16.8; 1977 - 17; 1978 - 18; 1979 - 18; 1980 - 17; 1981 - 17; 1982 - 16; 1983 - 15; 1984 - 15; 1985 - 14; 1986 - 15; 1987 - 16; 1988 - 18; 1989 - 19; 1990 - 21; 1991 - 22; 1992 - 19; 1993 - 19; 1994 - 19; 1995 - 16; 1996 - 14; 1997 - 14; 1998 - 11; 1999 - 10; 2000 - 8.8; 2001 - 8.8; 2002 - 8.9; 2003 - 9; 2004 - 9; 2005 - 8; 2006 - 8; 2007 - 8;  2008 – 6.8; 2009 - 6; 2010 - 5; 2011 - 5; 2012 - 5; 2013 - 5; 2014 - 4; 2015 - 4.5; 2016 - 4.6. The data given in the graph are approximate."/>
          <p:cNvPicPr>
            <a:picLocks noGrp="1" noChangeAspect="1" noChangeArrowheads="1"/>
          </p:cNvPicPr>
          <p:nvPr>
            <p:ph type="pic" sz="quarter" idx="10"/>
          </p:nvPr>
        </p:nvPicPr>
        <p:blipFill>
          <a:blip r:embed="rId2">
            <a:extLst>
              <a:ext uri="{28A0092B-C50C-407E-A947-70E740481C1C}">
                <a14:useLocalDpi xmlns:a14="http://schemas.microsoft.com/office/drawing/2010/main" val="0"/>
              </a:ext>
            </a:extLst>
          </a:blip>
          <a:stretch>
            <a:fillRect/>
          </a:stretch>
        </p:blipFill>
        <p:spPr bwMode="auto">
          <a:xfrm>
            <a:off x="919438" y="1520143"/>
            <a:ext cx="7305124" cy="449485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Differential Risks: Which Motorists Should Be Most Concerned When Parking?</a:t>
            </a:r>
          </a:p>
        </p:txBody>
      </p:sp>
      <p:sp>
        <p:nvSpPr>
          <p:cNvPr id="60418" name="Content Placeholder 4"/>
          <p:cNvSpPr>
            <a:spLocks noGrp="1" noRot="1"/>
          </p:cNvSpPr>
          <p:nvPr>
            <p:ph idx="1"/>
          </p:nvPr>
        </p:nvSpPr>
        <p:spPr/>
        <p:txBody>
          <a:bodyPr/>
          <a:lstStyle/>
          <a:p>
            <a:pPr eaLnBrk="1" hangingPunct="1">
              <a:buSzTx/>
            </a:pPr>
            <a:r>
              <a:rPr dirty="0"/>
              <a:t>Chances of losing a car depend on</a:t>
            </a:r>
          </a:p>
          <a:p>
            <a:pPr lvl="1" eaLnBrk="1" hangingPunct="1"/>
            <a:r>
              <a:rPr dirty="0"/>
              <a:t>Make, model, and year</a:t>
            </a:r>
          </a:p>
          <a:p>
            <a:pPr lvl="2" eaLnBrk="1" hangingPunct="1"/>
            <a:r>
              <a:rPr dirty="0"/>
              <a:t>Even split between foreign and domestic manufacturers</a:t>
            </a:r>
          </a:p>
          <a:p>
            <a:pPr lvl="2" eaLnBrk="1" hangingPunct="1"/>
            <a:r>
              <a:rPr dirty="0"/>
              <a:t>Most are older models without </a:t>
            </a:r>
            <a:r>
              <a:rPr dirty="0" err="1"/>
              <a:t>smartkeys</a:t>
            </a:r>
            <a:endParaRPr dirty="0"/>
          </a:p>
          <a:p>
            <a:pPr lvl="2" eaLnBrk="1" hangingPunct="1"/>
            <a:r>
              <a:rPr dirty="0"/>
              <a:t>Desirability varies by region (e.g., pickups in Texas)</a:t>
            </a:r>
          </a:p>
          <a:p>
            <a:pPr lvl="1" eaLnBrk="1" hangingPunct="1"/>
            <a:r>
              <a:rPr dirty="0"/>
              <a:t>Black-market value of the car or its parts</a:t>
            </a:r>
          </a:p>
          <a:p>
            <a:pPr lvl="1" eaLnBrk="1" hangingPunct="1"/>
            <a:r>
              <a:rPr dirty="0"/>
              <a:t>Antitheft device effectiveness</a:t>
            </a:r>
          </a:p>
          <a:p>
            <a:pPr lvl="1" eaLnBrk="1" hangingPunct="1"/>
            <a:r>
              <a:rPr dirty="0"/>
              <a:t>Where the car is parked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2"/>
          <p:cNvSpPr>
            <a:spLocks noGrp="1" noRot="1" noChangeArrowheads="1"/>
          </p:cNvSpPr>
          <p:nvPr>
            <p:ph type="title"/>
          </p:nvPr>
        </p:nvSpPr>
        <p:spPr>
          <a:xfrm>
            <a:off x="228600" y="26988"/>
            <a:ext cx="7772400" cy="1039812"/>
          </a:xfrm>
        </p:spPr>
        <p:txBody>
          <a:bodyPr>
            <a:normAutofit fontScale="90000"/>
          </a:bodyPr>
          <a:lstStyle/>
          <a:p>
            <a:pPr eaLnBrk="1" hangingPunct="1">
              <a:defRPr/>
            </a:pPr>
            <a:r>
              <a:rPr lang="en-US" altLang="en-US" dirty="0">
                <a:ea typeface="MS PGothic" panose="020B0600070205080204" pitchFamily="34" charset="-128"/>
              </a:rPr>
              <a:t>Differential Risks: Motorcycles and Boats</a:t>
            </a:r>
          </a:p>
        </p:txBody>
      </p:sp>
      <p:sp>
        <p:nvSpPr>
          <p:cNvPr id="62466" name="Content Placeholder 4"/>
          <p:cNvSpPr>
            <a:spLocks noGrp="1" noRot="1"/>
          </p:cNvSpPr>
          <p:nvPr>
            <p:ph idx="1"/>
          </p:nvPr>
        </p:nvSpPr>
        <p:spPr>
          <a:xfrm>
            <a:off x="228600" y="1295400"/>
            <a:ext cx="8763000" cy="4830763"/>
          </a:xfrm>
        </p:spPr>
        <p:txBody>
          <a:bodyPr/>
          <a:lstStyle/>
          <a:p>
            <a:pPr eaLnBrk="1" hangingPunct="1">
              <a:buSzTx/>
            </a:pPr>
            <a:r>
              <a:rPr dirty="0"/>
              <a:t>Motorcycle theft</a:t>
            </a:r>
          </a:p>
          <a:p>
            <a:pPr lvl="1" eaLnBrk="1" hangingPunct="1"/>
            <a:r>
              <a:rPr dirty="0"/>
              <a:t>Began rising in 2000 with the black market</a:t>
            </a:r>
          </a:p>
          <a:p>
            <a:pPr lvl="1" eaLnBrk="1" hangingPunct="1"/>
            <a:r>
              <a:rPr dirty="0"/>
              <a:t>Hondas are stolen most often</a:t>
            </a:r>
          </a:p>
          <a:p>
            <a:pPr lvl="1" eaLnBrk="1" hangingPunct="1"/>
            <a:r>
              <a:rPr dirty="0"/>
              <a:t>California and Florida</a:t>
            </a:r>
          </a:p>
          <a:p>
            <a:pPr lvl="1" eaLnBrk="1" hangingPunct="1"/>
            <a:r>
              <a:rPr dirty="0"/>
              <a:t>Summer months</a:t>
            </a:r>
          </a:p>
          <a:p>
            <a:pPr eaLnBrk="1" hangingPunct="1">
              <a:buSzTx/>
            </a:pPr>
            <a:r>
              <a:rPr dirty="0"/>
              <a:t>Boat theft</a:t>
            </a:r>
          </a:p>
          <a:p>
            <a:pPr lvl="1" eaLnBrk="1" hangingPunct="1"/>
            <a:r>
              <a:rPr dirty="0"/>
              <a:t>Increased in 2016</a:t>
            </a:r>
          </a:p>
          <a:p>
            <a:pPr lvl="1" eaLnBrk="1" hangingPunct="1"/>
            <a:r>
              <a:rPr dirty="0"/>
              <a:t>Smaller motorboats are stolen most often</a:t>
            </a:r>
          </a:p>
          <a:p>
            <a:pPr lvl="1" eaLnBrk="1" hangingPunct="1"/>
            <a:r>
              <a:rPr dirty="0"/>
              <a:t>Florida</a:t>
            </a:r>
          </a:p>
          <a:p>
            <a:pPr lvl="1" eaLnBrk="1" hangingPunct="1"/>
            <a:r>
              <a:rPr dirty="0"/>
              <a:t>Summer months</a:t>
            </a:r>
          </a:p>
          <a:p>
            <a:pPr lvl="1" eaLnBrk="1" hangingPunct="1"/>
            <a:r>
              <a:rPr dirty="0"/>
              <a:t>When boats are on land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itle 2"/>
          <p:cNvSpPr>
            <a:spLocks noGrp="1" noRot="1" noChangeArrowheads="1"/>
          </p:cNvSpPr>
          <p:nvPr>
            <p:ph type="title"/>
          </p:nvPr>
        </p:nvSpPr>
        <p:spPr>
          <a:xfrm>
            <a:off x="228600" y="26988"/>
            <a:ext cx="8534400" cy="1039812"/>
          </a:xfrm>
        </p:spPr>
        <p:txBody>
          <a:bodyPr>
            <a:normAutofit fontScale="90000"/>
          </a:bodyPr>
          <a:lstStyle/>
          <a:p>
            <a:pPr eaLnBrk="1" hangingPunct="1">
              <a:defRPr/>
            </a:pPr>
            <a:r>
              <a:rPr lang="en-US" altLang="en-US" dirty="0">
                <a:ea typeface="MS PGothic" panose="020B0600070205080204" pitchFamily="34" charset="-128"/>
              </a:rPr>
              <a:t>Predicting the Chances of Becoming a Victim Someday: Projecting Cumulative Risks</a:t>
            </a:r>
          </a:p>
        </p:txBody>
      </p:sp>
      <p:sp>
        <p:nvSpPr>
          <p:cNvPr id="64514" name="Content Placeholder 4"/>
          <p:cNvSpPr>
            <a:spLocks noGrp="1" noRot="1"/>
          </p:cNvSpPr>
          <p:nvPr>
            <p:ph idx="1"/>
          </p:nvPr>
        </p:nvSpPr>
        <p:spPr/>
        <p:txBody>
          <a:bodyPr/>
          <a:lstStyle/>
          <a:p>
            <a:pPr eaLnBrk="1" hangingPunct="1">
              <a:buSzTx/>
            </a:pPr>
            <a:r>
              <a:rPr dirty="0"/>
              <a:t>Annual victimization rates represent rare events.</a:t>
            </a:r>
          </a:p>
          <a:p>
            <a:pPr eaLnBrk="1" hangingPunct="1">
              <a:buSzTx/>
            </a:pPr>
            <a:r>
              <a:rPr b="1" dirty="0"/>
              <a:t>Lifetime likelihoods </a:t>
            </a:r>
            <a:r>
              <a:rPr dirty="0"/>
              <a:t>represent cumulative risks over 60 years.</a:t>
            </a:r>
          </a:p>
          <a:p>
            <a:pPr lvl="1" eaLnBrk="1" hangingPunct="1"/>
            <a:r>
              <a:rPr dirty="0"/>
              <a:t>30% of people will be robbed.</a:t>
            </a:r>
          </a:p>
          <a:p>
            <a:pPr lvl="1" eaLnBrk="1" hangingPunct="1"/>
            <a:r>
              <a:rPr dirty="0"/>
              <a:t>8% of women will be raped.</a:t>
            </a:r>
          </a:p>
          <a:p>
            <a:pPr lvl="1" eaLnBrk="1" hangingPunct="1"/>
            <a:r>
              <a:rPr dirty="0"/>
              <a:t>75% of people will be assaulted.</a:t>
            </a:r>
          </a:p>
          <a:p>
            <a:pPr lvl="1" eaLnBrk="1" hangingPunct="1"/>
            <a:r>
              <a:rPr dirty="0"/>
              <a:t>70% of households will be burglarized.</a:t>
            </a:r>
          </a:p>
          <a:p>
            <a:pPr lvl="1" eaLnBrk="1" hangingPunct="1"/>
            <a:r>
              <a:rPr dirty="0"/>
              <a:t>20% of people will experience car theft.</a:t>
            </a:r>
          </a:p>
          <a:p>
            <a:pPr eaLnBrk="1" hangingPunct="1">
              <a:buSzTx/>
            </a:pPr>
            <a:r>
              <a:rPr dirty="0"/>
              <a:t>Rates are variable; may increase or decrease based on the crime rates over the next 40 years.</a:t>
            </a:r>
          </a:p>
        </p:txBody>
      </p:sp>
    </p:spTree>
  </p:cSld>
  <p:clrMapOvr>
    <a:masterClrMapping/>
  </p:clrMapOvr>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1125</TotalTime>
  <Words>1651</Words>
  <Application>Microsoft Office PowerPoint</Application>
  <PresentationFormat>On-screen Show (4:3)</PresentationFormat>
  <Paragraphs>232</Paragraphs>
  <Slides>35</Slides>
  <Notes>23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Arial</vt:lpstr>
      <vt:lpstr>Calibri</vt:lpstr>
      <vt:lpstr>Courier New</vt:lpstr>
      <vt:lpstr>Wingdings</vt:lpstr>
      <vt:lpstr>Sample</vt:lpstr>
      <vt:lpstr>Crime Victims An Introduction to Victimology</vt:lpstr>
      <vt:lpstr>Learning Objectives (1 of 2)</vt:lpstr>
      <vt:lpstr>Learning Objectives (2 of 2)</vt:lpstr>
      <vt:lpstr>Addressing some Troubling questions</vt:lpstr>
      <vt:lpstr>Data Is Used to Answer Questions</vt:lpstr>
      <vt:lpstr>Identifying Differential Risks: Which Groups Suffer More Often than Others?</vt:lpstr>
      <vt:lpstr>Focusing on Murders and near-death experiences</vt:lpstr>
      <vt:lpstr>Where It Is Much Safer or Far More Dangerous: Making International Comparisons</vt:lpstr>
      <vt:lpstr>Murder Rates in Various Societies around the World</vt:lpstr>
      <vt:lpstr>Discussion Question 1</vt:lpstr>
      <vt:lpstr>Murder Rates in Various Big Cities around the Country</vt:lpstr>
      <vt:lpstr>Figure 4.1 Murder Rates in Major Cities, United States, 2016</vt:lpstr>
      <vt:lpstr>A victimological investigation of murders in the united states</vt:lpstr>
      <vt:lpstr>Finding Commonalities among Murders</vt:lpstr>
      <vt:lpstr>Who Gets Killed by Whom? How, Where, and Why?</vt:lpstr>
      <vt:lpstr>Differential Risks: Who Faces the Greatest Risk of Being Murdered?</vt:lpstr>
      <vt:lpstr>Discussion Question 2</vt:lpstr>
      <vt:lpstr>Near-Death Experiences: Trends in Aggravated Assault Rates</vt:lpstr>
      <vt:lpstr>Figure 4.2 Trends in Aggravated Assaults, United States, 1973-2016</vt:lpstr>
      <vt:lpstr>Focusing on robberies</vt:lpstr>
      <vt:lpstr>Robbers and the People They Prey Upon</vt:lpstr>
      <vt:lpstr>Robberies: Who, How Often, How, Where, and When</vt:lpstr>
      <vt:lpstr>Figure 4.3 Trends in Robberies, United States, 1973-2016</vt:lpstr>
      <vt:lpstr>Checking Out Whether More Robberies Are Turning Into Murders</vt:lpstr>
      <vt:lpstr>Differential Risks: Which Groups Get Robbed the Most and the Least Often?</vt:lpstr>
      <vt:lpstr>Focusing on burglaries</vt:lpstr>
      <vt:lpstr>Figure 4.4 Trends in Burglaries, United States, 1973-2016</vt:lpstr>
      <vt:lpstr>Differential Risks: Whose Homes Are More Likely to Be Burglarized?</vt:lpstr>
      <vt:lpstr>Discussion Question 3</vt:lpstr>
      <vt:lpstr>Focusing on Motor vehicle theft</vt:lpstr>
      <vt:lpstr>Stealing Cars for Fun and Profit</vt:lpstr>
      <vt:lpstr>Figure 4.5 Trends in Motor Vehicle Thefts, United States, 1973-2016</vt:lpstr>
      <vt:lpstr>Differential Risks: Which Motorists Should Be Most Concerned When Parking?</vt:lpstr>
      <vt:lpstr>Differential Risks: Motorcycles and Boats</vt:lpstr>
      <vt:lpstr>Predicting the Chances of Becoming a Victim Someday: Projecting Cumulative Risks</vt:lpstr>
    </vt:vector>
  </TitlesOfParts>
  <Company>WSU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4  A Closer Look at the Victims of Interpersonal Crimes of Violence</dc:title>
  <dc:creator>Karmen</dc:creator>
  <cp:lastModifiedBy>Becky Price</cp:lastModifiedBy>
  <cp:revision>164</cp:revision>
  <dcterms:created xsi:type="dcterms:W3CDTF">2006-02-10T23:58:39Z</dcterms:created>
  <dcterms:modified xsi:type="dcterms:W3CDTF">2020-05-17T16:21:07Z</dcterms:modified>
</cp:coreProperties>
</file>