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70" r:id="rId5"/>
    <p:sldId id="268" r:id="rId6"/>
    <p:sldId id="269" r:id="rId7"/>
    <p:sldId id="266" r:id="rId8"/>
    <p:sldId id="263" r:id="rId9"/>
    <p:sldId id="267" r:id="rId10"/>
    <p:sldId id="264" r:id="rId11"/>
    <p:sldId id="261" r:id="rId12"/>
    <p:sldId id="262" r:id="rId13"/>
    <p:sldId id="260" r:id="rId14"/>
    <p:sldId id="259" r:id="rId15"/>
    <p:sldId id="258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12/16/2019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CHANGE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PLLANNED CHANGE- HAVELOCK’S MODEL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188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Los Angeles county </a:t>
            </a:r>
            <a:r>
              <a:rPr lang="en-US" dirty="0" smtClean="0"/>
              <a:t>hospital</a:t>
            </a:r>
          </a:p>
          <a:p>
            <a:r>
              <a:rPr lang="en-US" dirty="0" smtClean="0"/>
              <a:t>Year opened- 1933</a:t>
            </a:r>
          </a:p>
          <a:p>
            <a:r>
              <a:rPr lang="en-US" dirty="0" smtClean="0"/>
              <a:t>Bed capacity- 600</a:t>
            </a:r>
          </a:p>
          <a:p>
            <a:r>
              <a:rPr lang="en-US" dirty="0" smtClean="0"/>
              <a:t>Hospital type- public teaching hospital</a:t>
            </a:r>
          </a:p>
          <a:p>
            <a:r>
              <a:rPr lang="en-US" dirty="0" smtClean="0"/>
              <a:t>Medical residents- 1000+</a:t>
            </a:r>
          </a:p>
          <a:p>
            <a:r>
              <a:rPr lang="en-US" dirty="0" smtClean="0"/>
              <a:t>Renovation of building- 2008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501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Poor sanitation</a:t>
            </a:r>
          </a:p>
          <a:p>
            <a:r>
              <a:rPr lang="en-US" dirty="0" smtClean="0"/>
              <a:t>Dumping of waste</a:t>
            </a:r>
          </a:p>
          <a:p>
            <a:r>
              <a:rPr lang="en-US" dirty="0" smtClean="0"/>
              <a:t>Slow delivery of services</a:t>
            </a:r>
          </a:p>
          <a:p>
            <a:r>
              <a:rPr lang="en-US" dirty="0" smtClean="0"/>
              <a:t>Lack of system automation </a:t>
            </a:r>
          </a:p>
          <a:p>
            <a:r>
              <a:rPr lang="en-US" dirty="0" smtClean="0"/>
              <a:t>Poor communication structures</a:t>
            </a:r>
          </a:p>
          <a:p>
            <a:r>
              <a:rPr lang="en-US" dirty="0" smtClean="0"/>
              <a:t>Cultural and racial discrimination</a:t>
            </a:r>
          </a:p>
          <a:p>
            <a:r>
              <a:rPr lang="en-US" dirty="0" smtClean="0"/>
              <a:t>Inadequate resources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989" y="3103808"/>
            <a:ext cx="3905786" cy="247274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155851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SELECTED CHANGE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u="sng" dirty="0" smtClean="0"/>
              <a:t>HAVELOCK’S MODEL</a:t>
            </a:r>
          </a:p>
          <a:p>
            <a:r>
              <a:rPr lang="en-US" dirty="0" smtClean="0"/>
              <a:t>Year developed- 1973</a:t>
            </a:r>
          </a:p>
          <a:p>
            <a:r>
              <a:rPr lang="en-US" dirty="0" smtClean="0"/>
              <a:t>Founder- Ronald Havelock</a:t>
            </a:r>
          </a:p>
          <a:p>
            <a:r>
              <a:rPr lang="en-US" dirty="0" smtClean="0"/>
              <a:t>Founding model- unfreezing-change-refreezing model</a:t>
            </a:r>
          </a:p>
          <a:p>
            <a:r>
              <a:rPr lang="en-US" dirty="0" smtClean="0"/>
              <a:t>Primary focus- social forces in an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99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PHASES OF HAVELOCK’S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Build a relationship- identification of the underlying problem</a:t>
            </a:r>
          </a:p>
          <a:p>
            <a:r>
              <a:rPr lang="en-US" dirty="0" smtClean="0"/>
              <a:t>Diagnosing the problem- contemplation on the need for change</a:t>
            </a:r>
          </a:p>
          <a:p>
            <a:r>
              <a:rPr lang="en-US" dirty="0" smtClean="0"/>
              <a:t>Acquiring resources- gathering the human and financial resource needed </a:t>
            </a:r>
          </a:p>
          <a:p>
            <a:r>
              <a:rPr lang="en-US" dirty="0" smtClean="0"/>
              <a:t>Select solution pathway- determined by the available resources</a:t>
            </a:r>
          </a:p>
          <a:p>
            <a:r>
              <a:rPr lang="en-US" dirty="0" smtClean="0"/>
              <a:t>Establish and accept change- reduce resistance of the new changes</a:t>
            </a:r>
          </a:p>
          <a:p>
            <a:r>
              <a:rPr lang="en-US" dirty="0" smtClean="0"/>
              <a:t>Maintenance and separation- stabilization of change and ensure it is normalized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64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Establishment of company vision to meet future needs</a:t>
            </a:r>
          </a:p>
          <a:p>
            <a:r>
              <a:rPr lang="en-US" dirty="0" smtClean="0"/>
              <a:t>Executing a SWOT analysis- evaluates the internal and external factors that can influence the change map</a:t>
            </a:r>
          </a:p>
          <a:p>
            <a:r>
              <a:rPr lang="en-US" dirty="0" smtClean="0"/>
              <a:t>Estimate probability of success</a:t>
            </a:r>
          </a:p>
          <a:p>
            <a:r>
              <a:rPr lang="en-US" dirty="0" smtClean="0"/>
              <a:t>Identify people’s factor- assessing the skills within the organization that can help with the change</a:t>
            </a:r>
          </a:p>
          <a:p>
            <a:r>
              <a:rPr lang="en-US" dirty="0" smtClean="0"/>
              <a:t>Setting clear timelines- helps in the delegation of duties and simplifying of processes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24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INITIATIVE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definition and streamlining it with organization goals</a:t>
            </a:r>
          </a:p>
          <a:p>
            <a:r>
              <a:rPr lang="en-US" dirty="0" smtClean="0"/>
              <a:t>Determination of impacts on the affected departments and individuals</a:t>
            </a:r>
          </a:p>
          <a:p>
            <a:r>
              <a:rPr lang="en-US" dirty="0" smtClean="0"/>
              <a:t>Developing an efficient communication strategy</a:t>
            </a:r>
          </a:p>
          <a:p>
            <a:r>
              <a:rPr lang="en-US" dirty="0" smtClean="0"/>
              <a:t>Training of the selected individuals and teams</a:t>
            </a:r>
          </a:p>
          <a:p>
            <a:r>
              <a:rPr lang="en-US" dirty="0" smtClean="0"/>
              <a:t>Creation of a support structure</a:t>
            </a:r>
          </a:p>
          <a:p>
            <a:r>
              <a:rPr lang="en-US" dirty="0" smtClean="0"/>
              <a:t>Evaluation of the change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33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QUALITIES OF CHANGE AGENTS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Keen listeners- helps in understanding the objectives</a:t>
            </a:r>
          </a:p>
          <a:p>
            <a:r>
              <a:rPr lang="en-US" dirty="0" smtClean="0"/>
              <a:t>Time keepers- adhere to set timelines</a:t>
            </a:r>
          </a:p>
          <a:p>
            <a:r>
              <a:rPr lang="en-US" dirty="0" smtClean="0"/>
              <a:t>Flexibility- ability to adapt to change faster</a:t>
            </a:r>
          </a:p>
          <a:p>
            <a:r>
              <a:rPr lang="en-US" dirty="0" smtClean="0"/>
              <a:t>Diversified knowledge- will help in solving external problems</a:t>
            </a:r>
          </a:p>
          <a:p>
            <a:r>
              <a:rPr lang="en-US" dirty="0" smtClean="0"/>
              <a:t>Proof of prior results- based on previous projects</a:t>
            </a:r>
          </a:p>
          <a:p>
            <a:r>
              <a:rPr lang="en-US" dirty="0" smtClean="0"/>
              <a:t>Responsibility- it will enhance accountability during the evaluation stage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69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Keep the message simple</a:t>
            </a:r>
          </a:p>
          <a:p>
            <a:r>
              <a:rPr lang="en-US" dirty="0" smtClean="0"/>
              <a:t>Be clear and concise </a:t>
            </a:r>
          </a:p>
          <a:p>
            <a:r>
              <a:rPr lang="en-US" dirty="0" smtClean="0"/>
              <a:t>Be honest in the discussions</a:t>
            </a:r>
          </a:p>
          <a:p>
            <a:r>
              <a:rPr lang="en-US" dirty="0" smtClean="0"/>
              <a:t>Outline the expectations of the model clearly</a:t>
            </a:r>
          </a:p>
          <a:p>
            <a:r>
              <a:rPr lang="en-US" dirty="0" smtClean="0"/>
              <a:t>Keep open communication to foster teamwork</a:t>
            </a:r>
          </a:p>
          <a:p>
            <a:r>
              <a:rPr lang="en-US" dirty="0" smtClean="0"/>
              <a:t>Tell members what they need to do</a:t>
            </a:r>
          </a:p>
          <a:p>
            <a:r>
              <a:rPr lang="en-US" dirty="0" smtClean="0"/>
              <a:t>Tell members the benefits of the change</a:t>
            </a:r>
          </a:p>
          <a:p>
            <a:r>
              <a:rPr lang="en-US" dirty="0" smtClean="0"/>
              <a:t>Provide incentives for fostering discipline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390" y="3510499"/>
            <a:ext cx="3001112" cy="2066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8012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GATHERING STAKEHOLDERS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of diverse stakeholder groups</a:t>
            </a:r>
          </a:p>
          <a:p>
            <a:r>
              <a:rPr lang="en-US" dirty="0" smtClean="0"/>
              <a:t>Identification of stakeholder representatives</a:t>
            </a:r>
          </a:p>
          <a:p>
            <a:r>
              <a:rPr lang="en-US" dirty="0" smtClean="0"/>
              <a:t>Detail individual gains of the stakeholders</a:t>
            </a:r>
          </a:p>
          <a:p>
            <a:r>
              <a:rPr lang="en-US" dirty="0" smtClean="0"/>
              <a:t>Create a system to ask for stakeholder feedback</a:t>
            </a:r>
          </a:p>
          <a:p>
            <a:r>
              <a:rPr lang="en-US" dirty="0" smtClean="0"/>
              <a:t>Incorporation of stakeholder feedback into the plan</a:t>
            </a:r>
          </a:p>
          <a:p>
            <a:r>
              <a:rPr lang="en-US" dirty="0" smtClean="0"/>
              <a:t>Report back to the stakeholders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33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OVERCOMING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Form gender, ethnic and culturally balanced teams</a:t>
            </a:r>
          </a:p>
          <a:p>
            <a:r>
              <a:rPr lang="en-US" dirty="0" smtClean="0"/>
              <a:t>Outline the expectations clearly</a:t>
            </a:r>
          </a:p>
          <a:p>
            <a:r>
              <a:rPr lang="en-US" dirty="0" smtClean="0"/>
              <a:t>Set achievable goals</a:t>
            </a:r>
          </a:p>
          <a:p>
            <a:r>
              <a:rPr lang="en-US" dirty="0" smtClean="0"/>
              <a:t>Open two-way communication channels</a:t>
            </a:r>
          </a:p>
          <a:p>
            <a:r>
              <a:rPr lang="en-US" dirty="0" smtClean="0"/>
              <a:t>Resolve conflicts quickly</a:t>
            </a:r>
          </a:p>
          <a:p>
            <a:r>
              <a:rPr lang="en-US" dirty="0" smtClean="0"/>
              <a:t>Show dedication and passion</a:t>
            </a:r>
          </a:p>
          <a:p>
            <a:r>
              <a:rPr lang="en-US" dirty="0" smtClean="0"/>
              <a:t>Empower innovation and creativity</a:t>
            </a:r>
          </a:p>
          <a:p>
            <a:r>
              <a:rPr lang="en-US" dirty="0" smtClean="0"/>
              <a:t>Remain supportive and positive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694" y="4136531"/>
            <a:ext cx="2956170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858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Redefine existing cultural values</a:t>
            </a:r>
          </a:p>
          <a:p>
            <a:r>
              <a:rPr lang="en-US" dirty="0" smtClean="0"/>
              <a:t>Convince individuals to fulfill team interests and not personal motives</a:t>
            </a:r>
          </a:p>
          <a:p>
            <a:r>
              <a:rPr lang="en-US" dirty="0" smtClean="0"/>
              <a:t>Propose incentives- may include recognition programs for excelling and most flexible individuals </a:t>
            </a:r>
          </a:p>
          <a:p>
            <a:r>
              <a:rPr lang="en-US" dirty="0" smtClean="0"/>
              <a:t>Exercise authority- lead by example and setting clear objectives</a:t>
            </a:r>
          </a:p>
          <a:p>
            <a:r>
              <a:rPr lang="en-US" dirty="0" smtClean="0"/>
              <a:t>Recruit change champions- they will act as agents of change for the rest of the groups to emulate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11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establish a sense of urgency</a:t>
            </a:r>
          </a:p>
          <a:p>
            <a:r>
              <a:rPr lang="en-US" dirty="0"/>
              <a:t>create a guiding coalition</a:t>
            </a:r>
          </a:p>
          <a:p>
            <a:r>
              <a:rPr lang="en-US" dirty="0"/>
              <a:t>develop </a:t>
            </a:r>
            <a:r>
              <a:rPr lang="en-US" dirty="0" smtClean="0"/>
              <a:t>an objective vision </a:t>
            </a:r>
            <a:endParaRPr lang="en-US" dirty="0"/>
          </a:p>
          <a:p>
            <a:r>
              <a:rPr lang="en-US" dirty="0"/>
              <a:t>communicate the change vision widely</a:t>
            </a:r>
          </a:p>
          <a:p>
            <a:r>
              <a:rPr lang="en-US" dirty="0" smtClean="0"/>
              <a:t>Gather support from stakeholders </a:t>
            </a:r>
          </a:p>
          <a:p>
            <a:r>
              <a:rPr lang="en-US" dirty="0" smtClean="0"/>
              <a:t>Form short-term objectives</a:t>
            </a:r>
            <a:endParaRPr lang="en-US" dirty="0"/>
          </a:p>
          <a:p>
            <a:r>
              <a:rPr lang="en-US" dirty="0" smtClean="0"/>
              <a:t>Announce gains </a:t>
            </a:r>
            <a:r>
              <a:rPr lang="en-US" dirty="0"/>
              <a:t>and </a:t>
            </a:r>
            <a:r>
              <a:rPr lang="en-US" dirty="0" err="1" smtClean="0"/>
              <a:t>catalyse</a:t>
            </a:r>
            <a:r>
              <a:rPr lang="en-US" dirty="0" smtClean="0"/>
              <a:t> </a:t>
            </a:r>
            <a:r>
              <a:rPr lang="en-US" dirty="0"/>
              <a:t>more change</a:t>
            </a:r>
          </a:p>
          <a:p>
            <a:r>
              <a:rPr lang="en-US" dirty="0" smtClean="0"/>
              <a:t>form </a:t>
            </a:r>
            <a:r>
              <a:rPr lang="en-US" dirty="0"/>
              <a:t>new approaches in organizational culture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72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CONDITIONS FOR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Dissatisfaction with the status quo</a:t>
            </a:r>
          </a:p>
          <a:p>
            <a:r>
              <a:rPr lang="en-US" dirty="0" smtClean="0"/>
              <a:t>Availability of knowledgeable and skilled people</a:t>
            </a:r>
          </a:p>
          <a:p>
            <a:r>
              <a:rPr lang="en-US" dirty="0" smtClean="0"/>
              <a:t>Availability of resources</a:t>
            </a:r>
          </a:p>
          <a:p>
            <a:r>
              <a:rPr lang="en-US" dirty="0" smtClean="0"/>
              <a:t>Availability of time to learn</a:t>
            </a:r>
          </a:p>
          <a:p>
            <a:r>
              <a:rPr lang="en-US" dirty="0" smtClean="0"/>
              <a:t>Incentives for the participants</a:t>
            </a:r>
          </a:p>
          <a:p>
            <a:r>
              <a:rPr lang="en-US" dirty="0" smtClean="0"/>
              <a:t>Support from the stakeholders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56" y="4136531"/>
            <a:ext cx="3124803" cy="2059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82734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SUSTAINLE CHANGE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continuous awareness about the change</a:t>
            </a:r>
          </a:p>
          <a:p>
            <a:r>
              <a:rPr lang="en-US" dirty="0" smtClean="0"/>
              <a:t>Check for motivation within teams and departments </a:t>
            </a:r>
          </a:p>
          <a:p>
            <a:r>
              <a:rPr lang="en-US" dirty="0" smtClean="0"/>
              <a:t>Open feedback channels</a:t>
            </a:r>
          </a:p>
          <a:p>
            <a:r>
              <a:rPr lang="en-US" dirty="0" smtClean="0"/>
              <a:t>Assess abilities of the selected individuals</a:t>
            </a:r>
          </a:p>
          <a:p>
            <a:r>
              <a:rPr lang="en-US" dirty="0" smtClean="0"/>
              <a:t>Continuous training of the employees</a:t>
            </a:r>
          </a:p>
          <a:p>
            <a:r>
              <a:rPr lang="en-US" dirty="0" smtClean="0"/>
              <a:t>Creating opportunities in the 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15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SUSTAINABLE CHANGE PROCESS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92" r="2899" b="4975"/>
          <a:stretch/>
        </p:blipFill>
        <p:spPr>
          <a:xfrm>
            <a:off x="680321" y="2375436"/>
            <a:ext cx="9723550" cy="424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0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CONCLUSION- RELEVANCE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model focuses on the human resource</a:t>
            </a:r>
          </a:p>
          <a:p>
            <a:r>
              <a:rPr lang="en-US" dirty="0" smtClean="0"/>
              <a:t>Changing people’s behavior and notions is the main focus</a:t>
            </a:r>
          </a:p>
          <a:p>
            <a:r>
              <a:rPr lang="en-US" dirty="0" smtClean="0"/>
              <a:t>It incorporates all key stakeholders in the process</a:t>
            </a:r>
          </a:p>
          <a:p>
            <a:r>
              <a:rPr lang="en-US" dirty="0" smtClean="0"/>
              <a:t>The model is easy to implement and evaluate</a:t>
            </a:r>
          </a:p>
          <a:p>
            <a:r>
              <a:rPr lang="en-US" dirty="0" smtClean="0"/>
              <a:t>It focuses on teamwork that fosters discipline and partnerships</a:t>
            </a:r>
          </a:p>
          <a:p>
            <a:r>
              <a:rPr lang="en-US" dirty="0" smtClean="0"/>
              <a:t>Creativity and innovation is prioritized in the change model</a:t>
            </a:r>
          </a:p>
          <a:p>
            <a:r>
              <a:rPr lang="en-US" dirty="0" smtClean="0"/>
              <a:t>The change is hinged on changing existing cultural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881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1996226"/>
            <a:ext cx="9613861" cy="4636394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Bankins</a:t>
            </a:r>
            <a:r>
              <a:rPr lang="en-US" dirty="0"/>
              <a:t>, S., </a:t>
            </a:r>
            <a:r>
              <a:rPr lang="en-US" dirty="0" err="1"/>
              <a:t>Denness</a:t>
            </a:r>
            <a:r>
              <a:rPr lang="en-US" dirty="0"/>
              <a:t>, B., </a:t>
            </a:r>
            <a:r>
              <a:rPr lang="en-US" dirty="0" err="1"/>
              <a:t>Kriz</a:t>
            </a:r>
            <a:r>
              <a:rPr lang="en-US" dirty="0"/>
              <a:t>, A., &amp; Molloy, C. (2017). Innovation agents in the public sector: Applying champion and promotor theory to explore innovation in the Australian Public Service. </a:t>
            </a:r>
            <a:r>
              <a:rPr lang="en-US"/>
              <a:t>Australian Journal of Public Administration, 76(1), </a:t>
            </a:r>
            <a:r>
              <a:rPr lang="en-US"/>
              <a:t>122-137</a:t>
            </a:r>
            <a:r>
              <a:rPr lang="en-US" smtClean="0"/>
              <a:t>.</a:t>
            </a:r>
          </a:p>
          <a:p>
            <a:r>
              <a:rPr lang="en-US" smtClean="0"/>
              <a:t>Conger</a:t>
            </a:r>
            <a:r>
              <a:rPr lang="en-US" dirty="0"/>
              <a:t>, J. (2015). Charismatic leadership. Wiley encyclopedia of management, 1-2</a:t>
            </a:r>
            <a:r>
              <a:rPr lang="en-US" dirty="0" smtClean="0"/>
              <a:t>.</a:t>
            </a:r>
          </a:p>
          <a:p>
            <a:r>
              <a:rPr lang="en-US" dirty="0" smtClean="0"/>
              <a:t>Fernandez</a:t>
            </a:r>
            <a:r>
              <a:rPr lang="en-US" dirty="0"/>
              <a:t>, S., &amp; Rainey, H. G. (2017). Managing successful organizational change in the public sector. In Debating Public Administration (pp. 7-26). Routledge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Godin</a:t>
            </a:r>
            <a:r>
              <a:rPr lang="en-US" dirty="0"/>
              <a:t>, B. (2015). Models of innovation: Why models of innovation are models, or what work is being done in calling them models?. Social Studies of Science, 45(4), 570-596</a:t>
            </a:r>
            <a:r>
              <a:rPr lang="en-US" dirty="0" smtClean="0"/>
              <a:t>.</a:t>
            </a:r>
          </a:p>
          <a:p>
            <a:r>
              <a:rPr lang="en-US" dirty="0" err="1"/>
              <a:t>Georgalis</a:t>
            </a:r>
            <a:r>
              <a:rPr lang="en-US" dirty="0"/>
              <a:t>, J., </a:t>
            </a:r>
            <a:r>
              <a:rPr lang="en-US" dirty="0" err="1"/>
              <a:t>Samaratunge</a:t>
            </a:r>
            <a:r>
              <a:rPr lang="en-US" dirty="0"/>
              <a:t>, R., Kimberley, N., &amp; Lu, Y. (2015). Change process characteristics and resistance to </a:t>
            </a:r>
            <a:r>
              <a:rPr lang="en-US" dirty="0" err="1"/>
              <a:t>organisational</a:t>
            </a:r>
            <a:r>
              <a:rPr lang="en-US" dirty="0"/>
              <a:t> change: The role of employee perceptions of justice. Australian Journal of Management, 40(1), 89-113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30233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310</TotalTime>
  <Words>815</Words>
  <Application>Microsoft Office PowerPoint</Application>
  <PresentationFormat>Widescreen</PresentationFormat>
  <Paragraphs>119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Trebuchet MS</vt:lpstr>
      <vt:lpstr>Berlin</vt:lpstr>
      <vt:lpstr>CHANGE MODELS</vt:lpstr>
      <vt:lpstr>INSTITUTION PROFILE</vt:lpstr>
      <vt:lpstr>INSTITUTIONAL CHALLENGES</vt:lpstr>
      <vt:lpstr>SELECTED CHANGE MODEL</vt:lpstr>
      <vt:lpstr>PHASES OF HAVELOCK’S MODEL</vt:lpstr>
      <vt:lpstr>EVALUATION METHODS</vt:lpstr>
      <vt:lpstr>CHANGE INITIATIVE APPROACH</vt:lpstr>
      <vt:lpstr>QUALITIES OF CHANGE AGENTS</vt:lpstr>
      <vt:lpstr>COMMUNICATION STRATEGIES</vt:lpstr>
      <vt:lpstr>GATHERING STAKEHOLDERS</vt:lpstr>
      <vt:lpstr>OVERCOMING RESISTANCE</vt:lpstr>
      <vt:lpstr>IMPLEMENTATION STRATEGIES</vt:lpstr>
      <vt:lpstr>IMPLEMENTATION STRATEGIES</vt:lpstr>
      <vt:lpstr>CONDITIONS FOR CHANGE</vt:lpstr>
      <vt:lpstr>SUSTAINLE CHANGE STRATEGIES</vt:lpstr>
      <vt:lpstr>SUSTAINABLE CHANGE PROCESS</vt:lpstr>
      <vt:lpstr>CONCLUSION- RELEVANCE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</cp:revision>
  <dcterms:created xsi:type="dcterms:W3CDTF">2019-12-17T02:53:46Z</dcterms:created>
  <dcterms:modified xsi:type="dcterms:W3CDTF">2019-12-17T08:04:21Z</dcterms:modified>
</cp:coreProperties>
</file>