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57" r:id="rId3"/>
    <p:sldId id="258" r:id="rId4"/>
    <p:sldId id="289" r:id="rId5"/>
    <p:sldId id="290" r:id="rId6"/>
    <p:sldId id="292" r:id="rId7"/>
    <p:sldId id="293" r:id="rId8"/>
    <p:sldId id="294" r:id="rId9"/>
    <p:sldId id="295" r:id="rId10"/>
    <p:sldId id="299" r:id="rId11"/>
    <p:sldId id="308" r:id="rId12"/>
    <p:sldId id="301" r:id="rId13"/>
    <p:sldId id="302" r:id="rId14"/>
    <p:sldId id="305" r:id="rId15"/>
    <p:sldId id="307" r:id="rId16"/>
    <p:sldId id="30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24A9BF-7230-4AB9-8936-96747E5DDC29}">
          <p14:sldIdLst>
            <p14:sldId id="256"/>
            <p14:sldId id="257"/>
            <p14:sldId id="258"/>
            <p14:sldId id="289"/>
            <p14:sldId id="290"/>
            <p14:sldId id="292"/>
            <p14:sldId id="293"/>
            <p14:sldId id="294"/>
            <p14:sldId id="295"/>
            <p14:sldId id="299"/>
            <p14:sldId id="308"/>
            <p14:sldId id="301"/>
            <p14:sldId id="302"/>
            <p14:sldId id="305"/>
            <p14:sldId id="307"/>
            <p14:sldId id="30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E80C5-F3EC-456D-BA07-B12370F81670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AE404-DCFE-42E3-8180-8D42E3248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0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F7BC862E-C229-415D-9E8B-DBA0BDCBFDCE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3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2772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4FF5341B-79F3-46BD-AB64-9EA18ECE6C55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7892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829D616E-4F54-46C4-942E-5602264C0512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5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38916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76D988B0-F443-4FDC-8928-A2CE32E99376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6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0964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2972447C-4391-4436-B387-401B50C3BB57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7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1988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42D447D7-EEE0-475A-A473-FB0B095819F5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8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3012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FA8EC555-523B-43F7-8A29-23790BC4AA4A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9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6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AF648483-1513-4248-A7D3-CE4BA10ED8F8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10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8132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EFE2B830-9C4F-4286-AD8F-4A9CB87B826C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12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0180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EBCDA79F-1558-4453-AEC5-E97BC1347717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13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1204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AF5454AD-A4EE-4ECD-80F9-879552F9ABD1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14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4276" name="Rectangle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3225" cy="42052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itchFamily="-6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itchFamily="-64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64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64" charset="0"/>
              <a:buNone/>
            </a:pPr>
            <a:fld id="{6FE90B5E-5CE5-4AC4-A657-FA49F1C48811}" type="slidenum">
              <a:rPr lang="en-US" altLang="en-US" smtClean="0">
                <a:solidFill>
                  <a:schemeClr val="tx1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 typeface="Times New Roman" pitchFamily="-64" charset="0"/>
                <a:buNone/>
              </a:pPr>
              <a:t>15</a:t>
            </a:fld>
            <a:endParaRPr lang="en-US" alt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982A14B-26EB-4D64-AFC8-B785A11ACE4C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ZYq_r4VXu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E7t9UlGW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BINK6r1Wy7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1828800" y="609600"/>
            <a:ext cx="5486400" cy="4114800"/>
          </a:xfrm>
        </p:spPr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4149" y="53340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CHAPTER 1</a:t>
            </a:r>
            <a:endParaRPr lang="en-US" sz="3600" dirty="0">
              <a:latin typeface="Baskerville Old Face" panose="02020602080505020303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354105" y="5900738"/>
            <a:ext cx="6553200" cy="80486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Baskerville Old Face" panose="02020602080505020303" pitchFamily="18" charset="0"/>
              </a:rPr>
              <a:t>AN INTRODUCTION TO SOCIOLOGY</a:t>
            </a:r>
            <a:endParaRPr lang="en-US" sz="2400" b="1" dirty="0"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C:\Users\tante\AppData\Local\Microsoft\Windows\Temporary Internet Files\Content.IE5\YUR11WS2\world_Clipart2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447" y="304800"/>
            <a:ext cx="5404517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5200" y="23446"/>
            <a:ext cx="5181598" cy="79375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latin typeface="Baskerville Old Face" panose="02020602080505020303" pitchFamily="18" charset="0"/>
              </a:rPr>
              <a:t>OBJECTIVEsS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05200" y="319087"/>
            <a:ext cx="5333999" cy="585311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What is Sociology</a:t>
            </a:r>
          </a:p>
          <a:p>
            <a:pPr marL="457200" indent="-4572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The History of Sociology</a:t>
            </a:r>
          </a:p>
          <a:p>
            <a:pPr marL="457200" indent="-4572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Theoretical Perspectives</a:t>
            </a:r>
          </a:p>
          <a:p>
            <a:pPr marL="457200" indent="-4572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Why Study Sociology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67579" y="304800"/>
            <a:ext cx="3008313" cy="586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tante\AppData\Local\Microsoft\Windows\Temporary Internet Files\Content.IE5\YUR11WS2\world_Clipart2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57200"/>
            <a:ext cx="32004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099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5400" b="1">
                <a:solidFill>
                  <a:srgbClr val="800000"/>
                </a:solidFill>
                <a:latin typeface="Arial Rounded MT Bold" pitchFamily="34" charset="0"/>
              </a:rPr>
              <a:t>What Is Sociology?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23446" y="990600"/>
            <a:ext cx="9144000" cy="247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016000"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700"/>
              </a:spcBef>
            </a:pPr>
            <a:endParaRPr lang="en-US" altLang="en-US" sz="2000" b="1" dirty="0">
              <a:latin typeface="Arial Rounded MT Bold" pitchFamily="34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647700" y="1065334"/>
            <a:ext cx="7848600" cy="2400300"/>
          </a:xfrm>
          <a:prstGeom prst="leftRightArrow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accent2"/>
                </a:solidFill>
                <a:latin typeface="Baskerville Old Face" panose="02020602080505020303" pitchFamily="18" charset="0"/>
              </a:rPr>
              <a:t>SOCI</a:t>
            </a:r>
            <a:r>
              <a:rPr lang="en-US" sz="6600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O</a:t>
            </a:r>
            <a:r>
              <a:rPr lang="en-US" sz="6600" dirty="0" smtClean="0">
                <a:latin typeface="Baskerville Old Face" panose="02020602080505020303" pitchFamily="18" charset="0"/>
              </a:rPr>
              <a:t>LOGY</a:t>
            </a:r>
            <a:endParaRPr lang="en-US" sz="6600" dirty="0">
              <a:latin typeface="Baskerville Old Face" panose="0202060208050502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28956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SOCIETY                                    STUDY OF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3570347"/>
            <a:ext cx="9015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 Old Face" panose="02020602080505020303" pitchFamily="18" charset="0"/>
              </a:rPr>
              <a:t>The systematic study of groups and groups interactions, societies and social interactions, from small and personal groups to very large groups.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54" y="502920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 Old Face" panose="02020602080505020303" pitchFamily="18" charset="0"/>
              </a:rPr>
              <a:t>Society is a group of people who live in a defined geographical area, who interact with one another, an who share a common culture.  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700" y="5927633"/>
            <a:ext cx="6424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https://www.youtube.com/watch?v=bZYq_r4VXuA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967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369888" y="322263"/>
            <a:ext cx="860107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Sociology and </a:t>
            </a:r>
            <a:br>
              <a:rPr lang="en-US" altLang="en-US" sz="4400" b="1">
                <a:solidFill>
                  <a:srgbClr val="800000"/>
                </a:solidFill>
              </a:rPr>
            </a:br>
            <a:r>
              <a:rPr lang="en-US" altLang="en-US" sz="4400" b="1">
                <a:solidFill>
                  <a:srgbClr val="800000"/>
                </a:solidFill>
              </a:rPr>
              <a:t>the Social Sciences</a:t>
            </a: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647700" y="1771650"/>
            <a:ext cx="82296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 b="1"/>
              <a:t>Science: </a:t>
            </a:r>
            <a:r>
              <a:rPr lang="en-US" altLang="en-US"/>
              <a:t>Body of knowledge obtained by methods based on systematic observation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58800" y="3124200"/>
            <a:ext cx="3886200" cy="2435225"/>
          </a:xfrm>
          <a:prstGeom prst="rect">
            <a:avLst/>
          </a:prstGeom>
          <a:solidFill>
            <a:srgbClr val="CCFFCC">
              <a:alpha val="39999"/>
            </a:srgbClr>
          </a:solidFill>
          <a:ln w="5724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spcBef>
                <a:spcPts val="800"/>
              </a:spcBef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392113" indent="-274638" eaLnBrk="0" hangingPunct="0">
              <a:spcBef>
                <a:spcPts val="700"/>
              </a:spcBef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392113" algn="l"/>
                <a:tab pos="849313" algn="l"/>
                <a:tab pos="1306513" algn="l"/>
                <a:tab pos="1763713" algn="l"/>
                <a:tab pos="2220913" algn="l"/>
                <a:tab pos="2678113" algn="l"/>
                <a:tab pos="3135313" algn="l"/>
                <a:tab pos="3592513" algn="l"/>
                <a:tab pos="4049713" algn="l"/>
                <a:tab pos="4506913" algn="l"/>
                <a:tab pos="4964113" algn="l"/>
                <a:tab pos="5421313" algn="l"/>
                <a:tab pos="5878513" algn="l"/>
                <a:tab pos="6335713" algn="l"/>
                <a:tab pos="6792913" algn="l"/>
                <a:tab pos="7250113" algn="l"/>
                <a:tab pos="7707313" algn="l"/>
                <a:tab pos="8164513" algn="l"/>
                <a:tab pos="8621713" algn="l"/>
                <a:tab pos="9078913" algn="l"/>
                <a:tab pos="9536113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lvl="1" eaLnBrk="1" hangingPunct="1">
              <a:buFont typeface="Arial" charset="0"/>
              <a:buChar char="–"/>
            </a:pPr>
            <a:r>
              <a:rPr lang="en-US" altLang="en-US" b="1"/>
              <a:t>Natural</a:t>
            </a:r>
            <a:r>
              <a:rPr lang="en-US" altLang="en-US"/>
              <a:t> </a:t>
            </a:r>
            <a:r>
              <a:rPr lang="en-US" altLang="en-US" b="1"/>
              <a:t>science</a:t>
            </a:r>
            <a:r>
              <a:rPr lang="en-US" altLang="en-US"/>
              <a:t>: Study of physical features of nature and the ways they interact and change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902200" y="3124200"/>
            <a:ext cx="3886200" cy="2435225"/>
          </a:xfrm>
          <a:prstGeom prst="rect">
            <a:avLst/>
          </a:prstGeom>
          <a:solidFill>
            <a:srgbClr val="CCFFCC">
              <a:alpha val="39999"/>
            </a:srgbClr>
          </a:solidFill>
          <a:ln w="57240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457200" indent="-288925" eaLnBrk="0" hangingPunct="0">
              <a:spcBef>
                <a:spcPts val="7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lvl="1" eaLnBrk="1" hangingPunct="1">
              <a:buFont typeface="Arial" charset="0"/>
              <a:buChar char="–"/>
            </a:pPr>
            <a:r>
              <a:rPr lang="en-US" altLang="en-US" b="1"/>
              <a:t>Social</a:t>
            </a:r>
            <a:r>
              <a:rPr lang="en-US" altLang="en-US"/>
              <a:t> </a:t>
            </a:r>
            <a:r>
              <a:rPr lang="en-US" altLang="en-US" b="1"/>
              <a:t>science</a:t>
            </a:r>
            <a:r>
              <a:rPr lang="en-US" altLang="en-US"/>
              <a:t>: Study of social features of humans and the ways they interact and change</a:t>
            </a:r>
          </a:p>
        </p:txBody>
      </p:sp>
    </p:spTree>
    <p:extLst>
      <p:ext uri="{BB962C8B-B14F-4D97-AF65-F5344CB8AC3E}">
        <p14:creationId xmlns:p14="http://schemas.microsoft.com/office/powerpoint/2010/main" val="23123465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 additive="repl"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33265" y="3544888"/>
            <a:ext cx="4125912" cy="308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700"/>
              </a:spcBef>
            </a:pPr>
            <a:endParaRPr lang="en-US" altLang="en-US" sz="2800" dirty="0"/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258639" y="81818"/>
            <a:ext cx="8601075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 dirty="0">
                <a:solidFill>
                  <a:srgbClr val="800000"/>
                </a:solidFill>
              </a:rPr>
              <a:t>The Sociological</a:t>
            </a:r>
            <a:br>
              <a:rPr lang="en-US" altLang="en-US" sz="4400" b="1" dirty="0">
                <a:solidFill>
                  <a:srgbClr val="800000"/>
                </a:solidFill>
              </a:rPr>
            </a:br>
            <a:r>
              <a:rPr lang="en-US" altLang="en-US" sz="4400" b="1" dirty="0">
                <a:solidFill>
                  <a:srgbClr val="800000"/>
                </a:solidFill>
              </a:rPr>
              <a:t>Imagination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522957" y="1905000"/>
            <a:ext cx="8072438" cy="257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just" eaLnBrk="1" hangingPunct="1"/>
            <a:r>
              <a:rPr lang="en-US" altLang="en-US" dirty="0">
                <a:latin typeface="Baskerville Old Face" panose="02020602080505020303" pitchFamily="18" charset="0"/>
              </a:rPr>
              <a:t>C. Wright Mills </a:t>
            </a:r>
            <a:r>
              <a:rPr lang="en-US" altLang="en-US" dirty="0" smtClean="0">
                <a:latin typeface="Baskerville Old Face" panose="02020602080505020303" pitchFamily="18" charset="0"/>
              </a:rPr>
              <a:t>describes </a:t>
            </a:r>
            <a:r>
              <a:rPr lang="en-US" altLang="en-US" dirty="0">
                <a:latin typeface="Baskerville Old Face" panose="02020602080505020303" pitchFamily="18" charset="0"/>
              </a:rPr>
              <a:t>sociological </a:t>
            </a:r>
            <a:r>
              <a:rPr lang="en-US" altLang="en-US" dirty="0" smtClean="0">
                <a:latin typeface="Baskerville Old Face" panose="02020602080505020303" pitchFamily="18" charset="0"/>
              </a:rPr>
              <a:t>imagination as a</a:t>
            </a:r>
            <a:r>
              <a:rPr lang="en-US" altLang="en-US" dirty="0" smtClean="0">
                <a:latin typeface="Baskerville Old Face" panose="02020602080505020303" pitchFamily="18" charset="0"/>
              </a:rPr>
              <a:t>n awareness of the relationship between a person’s behavior and experience and the wider culture that shaped the person’s choices and perceptions.</a:t>
            </a:r>
          </a:p>
          <a:p>
            <a:pPr eaLnBrk="1" hangingPunct="1"/>
            <a:endParaRPr lang="en-US" altLang="en-US" dirty="0">
              <a:solidFill>
                <a:srgbClr val="CCCCFF"/>
              </a:solidFill>
              <a:latin typeface="Times New Roman" pitchFamily="-64" charset="0"/>
              <a:hlinkClick r:id="rId3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5100432"/>
            <a:ext cx="5823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https://www.youtube.com/watch?v=BINK6r1Wy78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7687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468923" y="1460500"/>
            <a:ext cx="7696200" cy="516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buClr>
                <a:srgbClr val="1D593B"/>
              </a:buClr>
              <a:buSzPct val="50000"/>
            </a:pPr>
            <a:r>
              <a:rPr lang="en-US" altLang="en-US" dirty="0" smtClean="0"/>
              <a:t>European theorists in the 19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 century made </a:t>
            </a:r>
            <a:r>
              <a:rPr lang="en-US" altLang="en-US" dirty="0"/>
              <a:t>pioneering contributions to the development of the science of human behavior.  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 smtClean="0"/>
              <a:t>Renaissance </a:t>
            </a:r>
            <a:r>
              <a:rPr lang="en-US" altLang="en-US" dirty="0"/>
              <a:t>Era (1400-1600)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/>
              <a:t>Age of the </a:t>
            </a:r>
            <a:r>
              <a:rPr lang="en-US" altLang="en-US" dirty="0" err="1"/>
              <a:t>Enlightment</a:t>
            </a:r>
            <a:r>
              <a:rPr lang="en-US" altLang="en-US" dirty="0"/>
              <a:t> (18</a:t>
            </a:r>
            <a:r>
              <a:rPr lang="en-US" altLang="en-US" baseline="30000" dirty="0"/>
              <a:t>th</a:t>
            </a:r>
            <a:r>
              <a:rPr lang="en-US" altLang="en-US" dirty="0"/>
              <a:t> Century)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/>
              <a:t>Industrial </a:t>
            </a:r>
            <a:r>
              <a:rPr lang="en-US" altLang="en-US" dirty="0" smtClean="0"/>
              <a:t>Revolution (early 19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 century)</a:t>
            </a:r>
            <a:endParaRPr lang="en-US" altLang="en-US" dirty="0"/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 err="1"/>
              <a:t>Colonalism</a:t>
            </a:r>
            <a:endParaRPr lang="en-US" altLang="en-US" dirty="0"/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69888" y="296863"/>
            <a:ext cx="8601075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The Development </a:t>
            </a:r>
            <a:br>
              <a:rPr lang="en-US" altLang="en-US" sz="4400" b="1">
                <a:solidFill>
                  <a:srgbClr val="800000"/>
                </a:solidFill>
              </a:rPr>
            </a:br>
            <a:r>
              <a:rPr lang="en-US" altLang="en-US" sz="4400" b="1">
                <a:solidFill>
                  <a:srgbClr val="800000"/>
                </a:solidFill>
              </a:rPr>
              <a:t>of Sociology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57200" y="3657600"/>
            <a:ext cx="79248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04467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204788" y="296863"/>
            <a:ext cx="8766175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ON MY SOCIOLOGICAL TRIP TO EUROPE I MEET: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647700" y="16002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016000"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 dirty="0"/>
              <a:t>FRANCE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 err="1"/>
              <a:t>Auguste</a:t>
            </a:r>
            <a:r>
              <a:rPr lang="en-US" altLang="en-US" dirty="0"/>
              <a:t> Comte (1798-1857)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dirty="0"/>
              <a:t>Systematic investigation of behavior </a:t>
            </a:r>
            <a:br>
              <a:rPr lang="en-US" altLang="en-US" dirty="0"/>
            </a:br>
            <a:r>
              <a:rPr lang="en-US" altLang="en-US" dirty="0"/>
              <a:t>needed to improve society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dirty="0"/>
              <a:t>Coined term “</a:t>
            </a:r>
            <a:r>
              <a:rPr lang="en-US" altLang="en-US" dirty="0" smtClean="0"/>
              <a:t>sociology</a:t>
            </a:r>
            <a:endParaRPr lang="en-US" altLang="en-US" dirty="0"/>
          </a:p>
          <a:p>
            <a:pPr lvl="1" eaLnBrk="1" hangingPunct="1">
              <a:buFont typeface="Arial" charset="0"/>
              <a:buChar char="–"/>
            </a:pPr>
            <a:r>
              <a:rPr lang="en-US" altLang="en-US" dirty="0"/>
              <a:t>Emile Durkheim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dirty="0"/>
              <a:t>Considered the Father of Sociology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dirty="0"/>
              <a:t>Applied empirical research </a:t>
            </a:r>
            <a:endParaRPr lang="en-US" altLang="en-US" dirty="0" smtClean="0"/>
          </a:p>
          <a:p>
            <a:pPr lvl="2" eaLnBrk="1" hangingPunct="1">
              <a:buFont typeface="Arial" charset="0"/>
              <a:buChar char="•"/>
            </a:pPr>
            <a:r>
              <a:rPr lang="en-US" altLang="en-US" dirty="0" smtClean="0"/>
              <a:t>Suicide Study – protestants, unmarried and soldiers were </a:t>
            </a:r>
            <a:r>
              <a:rPr lang="en-US" altLang="en-US" dirty="0" err="1" smtClean="0"/>
              <a:t>likl</a:t>
            </a:r>
            <a:endParaRPr lang="en-US" altLang="en-US" dirty="0"/>
          </a:p>
          <a:p>
            <a:pPr eaLnBrk="1" hangingPunct="1">
              <a:spcBef>
                <a:spcPts val="70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3174128"/>
      </p:ext>
    </p:extLst>
  </p:cSld>
  <p:clrMapOvr>
    <a:masterClrMapping/>
  </p:clrMapOvr>
  <p:transition spd="med">
    <p:fade thruBlk="1"/>
  </p:transition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04788" y="296863"/>
            <a:ext cx="8766175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ON MY SOCIOLOGICAL TRIP TO EUROPE I MEET: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98451" y="1285142"/>
            <a:ext cx="8672512" cy="579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016000"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 dirty="0"/>
              <a:t>GERMANY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sz="2000" dirty="0"/>
              <a:t>Karl Marx (1818-1883)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000" dirty="0"/>
              <a:t>Society divided between two classes (bourgeois &amp; proletariats) that clash in pursuit of interests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000" dirty="0"/>
              <a:t>Chief problem facing modern society is the struggle of individuals to reproduce themselves materially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000" dirty="0"/>
              <a:t>Known for his political views &amp; Conflict Theory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 sz="2000" dirty="0"/>
              <a:t>Max Weber (1864-1920)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000" dirty="0"/>
              <a:t>To comprehend behavior, one must learn subjective meaning people attach to actions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000" dirty="0"/>
              <a:t>Goal oriented (purposeful) vs value-oriented (emotional) </a:t>
            </a:r>
            <a:endParaRPr lang="en-US" altLang="en-US" sz="2000" dirty="0" smtClean="0"/>
          </a:p>
          <a:p>
            <a:pPr marL="342900" indent="-342900" eaLnBrk="1" hangingPunct="1">
              <a:buFontTx/>
              <a:buChar char="-"/>
            </a:pPr>
            <a:r>
              <a:rPr lang="en-US" altLang="en-US" sz="2000" dirty="0" smtClean="0"/>
              <a:t>George Simmel</a:t>
            </a:r>
          </a:p>
          <a:p>
            <a:pPr marL="342900" indent="-342900" eaLnBrk="1" hangingPunct="1">
              <a:buFontTx/>
              <a:buChar char="-"/>
            </a:pPr>
            <a:r>
              <a:rPr lang="en-US" altLang="en-US" sz="2400" dirty="0" smtClean="0"/>
              <a:t>Focused on society as a web patterns</a:t>
            </a:r>
          </a:p>
          <a:p>
            <a:pPr marL="342900" indent="-342900" eaLnBrk="1" hangingPunct="1">
              <a:buFontTx/>
              <a:buChar char="-"/>
            </a:pPr>
            <a:r>
              <a:rPr lang="en-US" altLang="en-US" sz="2400" dirty="0" smtClean="0"/>
              <a:t>Considered group size in social  interaction</a:t>
            </a:r>
            <a:endParaRPr lang="en-US" altLang="en-US" sz="2400" dirty="0"/>
          </a:p>
          <a:p>
            <a:pPr eaLnBrk="1" hangingPunct="1">
              <a:spcBef>
                <a:spcPts val="70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08063913"/>
      </p:ext>
    </p:extLst>
  </p:cSld>
  <p:clrMapOvr>
    <a:masterClrMapping/>
  </p:clrMapOvr>
  <p:transition spd="med">
    <p:fade thruBlk="1"/>
  </p:transition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204788" y="296863"/>
            <a:ext cx="8766175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ON MY SOCIOLOGICAL TRIP TO EUROPE I MEET: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647700" y="1314450"/>
            <a:ext cx="822960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016000"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/>
              <a:t>ENGLAND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/>
              <a:t>Harriet Martineau (1802–1876)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/>
              <a:t>Studied social behavior in Britain and U.S.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/>
              <a:t>Emphasized impact of economy, law, trade, health, and population on social problem</a:t>
            </a:r>
          </a:p>
          <a:p>
            <a:pPr lvl="1" eaLnBrk="1" hangingPunct="1">
              <a:buFont typeface="Arial" charset="0"/>
              <a:buChar char="–"/>
            </a:pPr>
            <a:r>
              <a:rPr lang="en-US" altLang="en-US"/>
              <a:t>Herbert Spencer (1820-1903)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/>
              <a:t>Studied evolution change in society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/>
              <a:t>Was influenced by Charles Darwin</a:t>
            </a:r>
          </a:p>
        </p:txBody>
      </p:sp>
    </p:spTree>
    <p:extLst>
      <p:ext uri="{BB962C8B-B14F-4D97-AF65-F5344CB8AC3E}">
        <p14:creationId xmlns:p14="http://schemas.microsoft.com/office/powerpoint/2010/main" val="3775625880"/>
      </p:ext>
    </p:extLst>
  </p:cSld>
  <p:clrMapOvr>
    <a:masterClrMapping/>
  </p:clrMapOvr>
  <p:transition spd="med">
    <p:fade thruBlk="1"/>
  </p:transition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457200" y="1843088"/>
            <a:ext cx="76962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/>
              <a:t>Functionalist perspective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69888" y="322263"/>
            <a:ext cx="8601075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Major Theoretical Perspectives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57200" y="2668588"/>
            <a:ext cx="7924800" cy="346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Aft>
                <a:spcPts val="2200"/>
              </a:spcAft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/>
              <a:t>Conflict perspective</a:t>
            </a:r>
          </a:p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/>
              <a:t>Interactionist perspective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4260850"/>
            <a:ext cx="4724400" cy="2181225"/>
          </a:xfrm>
          <a:prstGeom prst="rect">
            <a:avLst/>
          </a:prstGeom>
          <a:noFill/>
          <a:ln w="324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47072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</a:rPr>
              <a:t>THEORY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538172"/>
          </a:xfrm>
        </p:spPr>
        <p:txBody>
          <a:bodyPr>
            <a:normAutofit/>
          </a:bodyPr>
          <a:lstStyle/>
          <a:p>
            <a:r>
              <a:rPr lang="en-US" sz="2800" b="0" dirty="0" smtClean="0">
                <a:latin typeface="Baskerville Old Face" panose="02020602080505020303" pitchFamily="18" charset="0"/>
              </a:rPr>
              <a:t>A way in to explain different aspects of social interactions about our society. Theories vary depending on the scale of the issue:  If the issue is based on an individual or small group, it’s </a:t>
            </a:r>
            <a:r>
              <a:rPr lang="en-US" sz="2800" b="0" dirty="0" err="1" smtClean="0">
                <a:latin typeface="Baskerville Old Face" panose="02020602080505020303" pitchFamily="18" charset="0"/>
              </a:rPr>
              <a:t>Microsological</a:t>
            </a:r>
            <a:r>
              <a:rPr lang="en-US" sz="2800" b="0" dirty="0" smtClean="0">
                <a:latin typeface="Baskerville Old Face" panose="02020602080505020303" pitchFamily="18" charset="0"/>
              </a:rPr>
              <a:t>.  If the issue is based on </a:t>
            </a:r>
            <a:r>
              <a:rPr lang="en-US" sz="2800" b="0" dirty="0" err="1" smtClean="0">
                <a:latin typeface="Baskerville Old Face" panose="02020602080505020303" pitchFamily="18" charset="0"/>
              </a:rPr>
              <a:t>larged</a:t>
            </a:r>
            <a:r>
              <a:rPr lang="en-US" sz="2800" b="0" dirty="0" smtClean="0">
                <a:latin typeface="Baskerville Old Face" panose="02020602080505020303" pitchFamily="18" charset="0"/>
              </a:rPr>
              <a:t> scaled or large group, it’s </a:t>
            </a:r>
            <a:r>
              <a:rPr lang="en-US" sz="2800" b="0" dirty="0" err="1" smtClean="0">
                <a:latin typeface="Baskerville Old Face" panose="02020602080505020303" pitchFamily="18" charset="0"/>
              </a:rPr>
              <a:t>Macrosological</a:t>
            </a:r>
            <a:r>
              <a:rPr lang="en-US" sz="2800" b="0" dirty="0" smtClean="0">
                <a:latin typeface="Baskerville Old Face" panose="02020602080505020303" pitchFamily="18" charset="0"/>
              </a:rPr>
              <a:t>.</a:t>
            </a:r>
          </a:p>
          <a:p>
            <a:endParaRPr lang="en-US" sz="2800" b="0" dirty="0">
              <a:latin typeface="Baskerville Old Face" panose="02020602080505020303" pitchFamily="18" charset="0"/>
            </a:endParaRPr>
          </a:p>
          <a:p>
            <a:r>
              <a:rPr lang="en-US" sz="2800" b="0" dirty="0" smtClean="0">
                <a:latin typeface="Baskerville Old Face" panose="02020602080505020303" pitchFamily="18" charset="0"/>
              </a:rPr>
              <a:t>3 different viewpoints – there is no right or wrong one.</a:t>
            </a:r>
          </a:p>
        </p:txBody>
      </p:sp>
    </p:spTree>
    <p:extLst>
      <p:ext uri="{BB962C8B-B14F-4D97-AF65-F5344CB8AC3E}">
        <p14:creationId xmlns:p14="http://schemas.microsoft.com/office/powerpoint/2010/main" val="224236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457200" y="1954213"/>
            <a:ext cx="76962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r>
              <a:rPr lang="en-US" altLang="en-US" dirty="0"/>
              <a:t>Emphasizes the way parts of a society are structured to maintain its </a:t>
            </a:r>
            <a:r>
              <a:rPr lang="en-US" altLang="en-US" dirty="0" smtClean="0"/>
              <a:t>stability.  This theory is </a:t>
            </a:r>
            <a:r>
              <a:rPr lang="en-US" altLang="en-US" dirty="0" err="1" smtClean="0"/>
              <a:t>macrosociological</a:t>
            </a:r>
            <a:r>
              <a:rPr lang="en-US" altLang="en-US" dirty="0" smtClean="0"/>
              <a:t>.</a:t>
            </a:r>
          </a:p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endParaRPr lang="en-US" altLang="en-US" dirty="0" smtClean="0"/>
          </a:p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endParaRPr lang="en-US" altLang="en-US" dirty="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369888" y="322263"/>
            <a:ext cx="8601075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Functionalist Perspective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69888" y="3877072"/>
            <a:ext cx="7924800" cy="120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 eaLnBrk="0" hangingPunct="0">
              <a:spcBef>
                <a:spcPts val="800"/>
              </a:spcBef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016000" eaLnBrk="0" hangingPunct="0">
              <a:spcBef>
                <a:spcPts val="600"/>
              </a:spcBef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8171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marL="341312" lvl="1" indent="0" eaLnBrk="1" hangingPunct="1"/>
            <a:r>
              <a:rPr lang="en-US" altLang="en-US" dirty="0" smtClean="0"/>
              <a:t>Manifest Function – Anticipated</a:t>
            </a:r>
          </a:p>
          <a:p>
            <a:pPr marL="341312" lvl="1" indent="0" eaLnBrk="1" hangingPunct="1"/>
            <a:r>
              <a:rPr lang="en-US" altLang="en-US" dirty="0" smtClean="0"/>
              <a:t>Latent Function - Unintended</a:t>
            </a: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600200" y="5638800"/>
            <a:ext cx="678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https://www.youtube.com/watch?v=5jOZqVnQmdY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086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457200" y="1954213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buClr>
                <a:srgbClr val="1D593B"/>
              </a:buClr>
              <a:buSzPct val="50000"/>
            </a:pPr>
            <a:r>
              <a:rPr lang="en-US" altLang="en-US" dirty="0" smtClean="0"/>
              <a:t>The way inequalities contribute to social differences and perpetuate differences in power.  This theory is </a:t>
            </a:r>
            <a:r>
              <a:rPr lang="en-US" altLang="en-US" dirty="0" err="1" smtClean="0"/>
              <a:t>macrosociological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369888" y="322263"/>
            <a:ext cx="8601075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Conflict Perspective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90538" y="3557588"/>
            <a:ext cx="79248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673100" indent="-331788"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buClr>
                <a:srgbClr val="1D593B"/>
              </a:buClr>
              <a:buSzPct val="50000"/>
              <a:buFont typeface="Times New Roman" pitchFamily="-64" charset="0"/>
              <a:buChar char="█"/>
            </a:pP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2155214" y="5138898"/>
            <a:ext cx="5540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https://www.youtube.com/watch?v=d_c2p0Y7mgU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951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457200" y="1954213"/>
            <a:ext cx="76962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228600" indent="-228600" eaLnBrk="0" hangingPunct="0">
              <a:spcBef>
                <a:spcPts val="8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buClr>
                <a:srgbClr val="1D593B"/>
              </a:buClr>
              <a:buSzPct val="50000"/>
            </a:pPr>
            <a:r>
              <a:rPr lang="en-US" altLang="en-US" dirty="0" smtClean="0"/>
              <a:t>Focuses on one-to-one interactions and communications  This theory is </a:t>
            </a:r>
            <a:r>
              <a:rPr lang="en-US" altLang="en-US" dirty="0" err="1" smtClean="0"/>
              <a:t>microsociological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369888" y="322263"/>
            <a:ext cx="8601075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6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Tahoma" pitchFamily="34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altLang="en-US" sz="4400" b="1">
                <a:solidFill>
                  <a:srgbClr val="800000"/>
                </a:solidFill>
              </a:rPr>
              <a:t>Interactionist Perspective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71600" y="5486400"/>
            <a:ext cx="5219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https://www.youtube.com/watch?v=jFQIIM8IRZU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3206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436687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Table 1-2: Major Sociological Perspectives</a:t>
            </a:r>
          </a:p>
        </p:txBody>
      </p:sp>
      <p:pic>
        <p:nvPicPr>
          <p:cNvPr id="28675" name="Picture 5" descr="sch28269_tb0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63700"/>
            <a:ext cx="7772400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61725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study sociology?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Baskerville Old Face" panose="02020602080505020303" pitchFamily="18" charset="0"/>
              </a:rPr>
              <a:t>Beneficial for the individual and society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Baskerville Old Face" panose="02020602080505020303" pitchFamily="18" charset="0"/>
              </a:rPr>
              <a:t>People learn to think critically  about social issues and problems that confront our society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Baskerville Old Face" panose="02020602080505020303" pitchFamily="18" charset="0"/>
              </a:rPr>
              <a:t>Prepares our students for the careers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Baskerville Old Face" panose="02020602080505020303" pitchFamily="18" charset="0"/>
              </a:rPr>
              <a:t>Make them more informed about  social issues as our </a:t>
            </a:r>
            <a:r>
              <a:rPr lang="en-US" sz="2000" b="0" smtClean="0">
                <a:latin typeface="Baskerville Old Face" panose="02020602080505020303" pitchFamily="18" charset="0"/>
              </a:rPr>
              <a:t>society continue to become diverse.</a:t>
            </a:r>
            <a:endParaRPr lang="en-US" sz="2000" b="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051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224</TotalTime>
  <Words>584</Words>
  <Application>Microsoft Office PowerPoint</Application>
  <PresentationFormat>On-screen Show (4:3)</PresentationFormat>
  <Paragraphs>92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CHAPTER 1</vt:lpstr>
      <vt:lpstr>OBJECTIVEsS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THEORY</vt:lpstr>
      <vt:lpstr>PowerPoint Presentation</vt:lpstr>
      <vt:lpstr>PowerPoint Presentation</vt:lpstr>
      <vt:lpstr>PowerPoint Presentation</vt:lpstr>
      <vt:lpstr>Table 1-2: Major Sociological Perspectives</vt:lpstr>
      <vt:lpstr>Why study sociology?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tante</dc:creator>
  <cp:lastModifiedBy>tante</cp:lastModifiedBy>
  <cp:revision>22</cp:revision>
  <dcterms:created xsi:type="dcterms:W3CDTF">2017-01-20T15:53:35Z</dcterms:created>
  <dcterms:modified xsi:type="dcterms:W3CDTF">2017-01-20T19:38:25Z</dcterms:modified>
</cp:coreProperties>
</file>