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ne Wilkinson" initials="SW"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984" autoAdjust="0"/>
    <p:restoredTop sz="94660"/>
  </p:normalViewPr>
  <p:slideViewPr>
    <p:cSldViewPr snapToGrid="0">
      <p:cViewPr>
        <p:scale>
          <a:sx n="96" d="100"/>
          <a:sy n="96" d="100"/>
        </p:scale>
        <p:origin x="-936" y="-7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6-29T22:17:43.291" idx="1">
    <p:pos x="3089" y="111"/>
    <p:text>Titles can be direct, serious and to the point or you can have a bit of fun with them.  This is the first impression you will give the reader.  Do you want to draw them in with an astonishing scientific statement (that is the ensuing work) or entertain them with witty "click bait".  Be careful not to go too far off topic with a witty title or you may send off the wrong impression and a reader won't take your research seriously.</p:text>
    <p:extLst mod="1">
      <p:ext uri="{C676402C-5697-4E1C-873F-D02D1690AC5C}">
        <p15:threadingInfo xmlns:p15="http://schemas.microsoft.com/office/powerpoint/2012/main" timeZoneBias="-6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5008491" y="8038905"/>
            <a:ext cx="2734260" cy="970671"/>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05408" y="1121306"/>
            <a:ext cx="6047184" cy="2123369"/>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405408" y="3250405"/>
            <a:ext cx="6047184" cy="2531533"/>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028700" y="8684948"/>
            <a:ext cx="4343400" cy="527403"/>
          </a:xfrm>
        </p:spPr>
        <p:txBody>
          <a:bodyPr tIns="0" bIns="0" anchor="t"/>
          <a:lstStyle>
            <a:lvl1pPr algn="r">
              <a:defRPr sz="1000"/>
            </a:lvl1pPr>
          </a:lstStyle>
          <a:p>
            <a:fld id="{0956D26C-8345-4868-9BA1-185BD58C0DB4}" type="datetimeFigureOut">
              <a:rPr lang="en-AU" smtClean="0"/>
              <a:t>14/05/2021</a:t>
            </a:fld>
            <a:endParaRPr lang="en-AU"/>
          </a:p>
        </p:txBody>
      </p:sp>
      <p:sp>
        <p:nvSpPr>
          <p:cNvPr id="17" name="Footer Placeholder 16"/>
          <p:cNvSpPr>
            <a:spLocks noGrp="1"/>
          </p:cNvSpPr>
          <p:nvPr>
            <p:ph type="ftr" sz="quarter" idx="11"/>
          </p:nvPr>
        </p:nvSpPr>
        <p:spPr>
          <a:xfrm>
            <a:off x="1028700" y="8162129"/>
            <a:ext cx="4343400" cy="527403"/>
          </a:xfrm>
        </p:spPr>
        <p:txBody>
          <a:bodyPr tIns="0" bIns="0" anchor="b"/>
          <a:lstStyle>
            <a:lvl1pPr algn="r">
              <a:defRPr sz="1100"/>
            </a:lvl1pPr>
          </a:lstStyle>
          <a:p>
            <a:endParaRPr lang="en-AU"/>
          </a:p>
        </p:txBody>
      </p:sp>
      <p:sp>
        <p:nvSpPr>
          <p:cNvPr id="29" name="Slide Number Placeholder 28"/>
          <p:cNvSpPr>
            <a:spLocks noGrp="1"/>
          </p:cNvSpPr>
          <p:nvPr>
            <p:ph type="sldNum" sz="quarter" idx="12"/>
          </p:nvPr>
        </p:nvSpPr>
        <p:spPr>
          <a:xfrm>
            <a:off x="6294185" y="8308889"/>
            <a:ext cx="377190" cy="527403"/>
          </a:xfrm>
        </p:spPr>
        <p:txBody>
          <a:bodyPr anchor="ctr"/>
          <a:lstStyle>
            <a:lvl1pPr algn="ctr">
              <a:defRPr sz="1300">
                <a:solidFill>
                  <a:srgbClr val="FFFFFF"/>
                </a:solidFill>
              </a:defRPr>
            </a:lvl1pPr>
          </a:lstStyle>
          <a:p>
            <a:fld id="{C6726CFC-AF62-456E-B9BB-A7289DA7C2C8}" type="slidenum">
              <a:rPr lang="en-AU" smtClean="0"/>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56D26C-8345-4868-9BA1-185BD58C0DB4}" type="datetimeFigureOut">
              <a:rPr lang="en-AU" smtClean="0"/>
              <a:t>14/05/2021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6726CFC-AF62-456E-B9BB-A7289DA7C2C8}"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86350" y="550333"/>
            <a:ext cx="1428750" cy="79248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42900" y="550333"/>
            <a:ext cx="4686300" cy="79248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56D26C-8345-4868-9BA1-185BD58C0DB4}" type="datetimeFigureOut">
              <a:rPr lang="en-AU" smtClean="0"/>
              <a:t>14/05/2021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6726CFC-AF62-456E-B9BB-A7289DA7C2C8}"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86380"/>
            <a:ext cx="6172200" cy="2020824"/>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342900" y="2719612"/>
            <a:ext cx="6172200" cy="6604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3593592" y="9360069"/>
            <a:ext cx="1600200" cy="435864"/>
          </a:xfrm>
        </p:spPr>
        <p:txBody>
          <a:bodyPr/>
          <a:lstStyle/>
          <a:p>
            <a:fld id="{0956D26C-8345-4868-9BA1-185BD58C0DB4}" type="datetimeFigureOut">
              <a:rPr lang="en-AU" smtClean="0"/>
              <a:t>14/05/2021</a:t>
            </a:fld>
            <a:endParaRPr lang="en-AU"/>
          </a:p>
        </p:txBody>
      </p:sp>
      <p:sp>
        <p:nvSpPr>
          <p:cNvPr id="5" name="Footer Placeholder 4"/>
          <p:cNvSpPr>
            <a:spLocks noGrp="1"/>
          </p:cNvSpPr>
          <p:nvPr>
            <p:ph type="ftr" sz="quarter" idx="11"/>
          </p:nvPr>
        </p:nvSpPr>
        <p:spPr>
          <a:xfrm>
            <a:off x="342900" y="9361400"/>
            <a:ext cx="3195042" cy="434534"/>
          </a:xfrm>
        </p:spPr>
        <p:txBody>
          <a:bodyPr/>
          <a:lstStyle/>
          <a:p>
            <a:endParaRPr lang="en-AU"/>
          </a:p>
        </p:txBody>
      </p:sp>
      <p:sp>
        <p:nvSpPr>
          <p:cNvPr id="6" name="Slide Number Placeholder 5"/>
          <p:cNvSpPr>
            <a:spLocks noGrp="1"/>
          </p:cNvSpPr>
          <p:nvPr>
            <p:ph type="sldNum" sz="quarter" idx="12"/>
          </p:nvPr>
        </p:nvSpPr>
        <p:spPr/>
        <p:txBody>
          <a:bodyPr/>
          <a:lstStyle/>
          <a:p>
            <a:fld id="{C6726CFC-AF62-456E-B9BB-A7289DA7C2C8}"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ight Triangle 8"/>
          <p:cNvSpPr/>
          <p:nvPr/>
        </p:nvSpPr>
        <p:spPr>
          <a:xfrm flipV="1">
            <a:off x="5276" y="10161"/>
            <a:ext cx="6847449" cy="9875521"/>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5008491" y="896426"/>
            <a:ext cx="2734260" cy="970671"/>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5216724" y="9355667"/>
            <a:ext cx="1600200" cy="440267"/>
          </a:xfrm>
        </p:spPr>
        <p:txBody>
          <a:bodyPr/>
          <a:lstStyle/>
          <a:p>
            <a:fld id="{0956D26C-8345-4868-9BA1-185BD58C0DB4}" type="datetimeFigureOut">
              <a:rPr lang="en-AU" smtClean="0"/>
              <a:t>14/05/2021</a:t>
            </a:fld>
            <a:endParaRPr lang="en-AU"/>
          </a:p>
        </p:txBody>
      </p:sp>
      <p:sp>
        <p:nvSpPr>
          <p:cNvPr id="5" name="Footer Placeholder 4"/>
          <p:cNvSpPr>
            <a:spLocks noGrp="1"/>
          </p:cNvSpPr>
          <p:nvPr>
            <p:ph type="ftr" sz="quarter" idx="11"/>
          </p:nvPr>
        </p:nvSpPr>
        <p:spPr>
          <a:xfrm>
            <a:off x="1964532" y="9361400"/>
            <a:ext cx="3195042" cy="434534"/>
          </a:xfrm>
        </p:spPr>
        <p:txBody>
          <a:bodyPr/>
          <a:lstStyle/>
          <a:p>
            <a:endParaRPr lang="en-AU"/>
          </a:p>
        </p:txBody>
      </p:sp>
      <p:sp>
        <p:nvSpPr>
          <p:cNvPr id="6" name="Slide Number Placeholder 5"/>
          <p:cNvSpPr>
            <a:spLocks noGrp="1"/>
          </p:cNvSpPr>
          <p:nvPr>
            <p:ph type="sldNum" sz="quarter" idx="12"/>
          </p:nvPr>
        </p:nvSpPr>
        <p:spPr>
          <a:xfrm>
            <a:off x="6338292" y="1169457"/>
            <a:ext cx="377190" cy="434534"/>
          </a:xfrm>
        </p:spPr>
        <p:txBody>
          <a:bodyPr/>
          <a:lstStyle/>
          <a:p>
            <a:fld id="{C6726CFC-AF62-456E-B9BB-A7289DA7C2C8}" type="slidenum">
              <a:rPr lang="en-AU" smtClean="0"/>
              <a:t>‹#›</a:t>
            </a:fld>
            <a:endParaRPr lang="en-AU"/>
          </a:p>
        </p:txBody>
      </p:sp>
      <p:cxnSp>
        <p:nvCxnSpPr>
          <p:cNvPr id="11" name="Straight Connector 10"/>
          <p:cNvCxnSpPr/>
          <p:nvPr/>
        </p:nvCxnSpPr>
        <p:spPr>
          <a:xfrm rot="10800000">
            <a:off x="4851596" y="13550"/>
            <a:ext cx="2004646" cy="274474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10161"/>
            <a:ext cx="6852725" cy="9885681"/>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285750" y="392115"/>
            <a:ext cx="5429250" cy="1967442"/>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85750" y="2359552"/>
            <a:ext cx="2914650" cy="3302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342900" y="2487965"/>
            <a:ext cx="3028950" cy="6537502"/>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486150" y="2487965"/>
            <a:ext cx="3028950" cy="6537502"/>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3593592" y="9361400"/>
            <a:ext cx="1600200" cy="435864"/>
          </a:xfrm>
        </p:spPr>
        <p:txBody>
          <a:bodyPr/>
          <a:lstStyle/>
          <a:p>
            <a:fld id="{0956D26C-8345-4868-9BA1-185BD58C0DB4}" type="datetimeFigureOut">
              <a:rPr lang="en-AU" smtClean="0"/>
              <a:t>14/05/2021</a:t>
            </a:fld>
            <a:endParaRPr lang="en-AU"/>
          </a:p>
        </p:txBody>
      </p:sp>
      <p:sp>
        <p:nvSpPr>
          <p:cNvPr id="6" name="Footer Placeholder 5"/>
          <p:cNvSpPr>
            <a:spLocks noGrp="1"/>
          </p:cNvSpPr>
          <p:nvPr>
            <p:ph type="ftr" sz="quarter" idx="11"/>
          </p:nvPr>
        </p:nvSpPr>
        <p:spPr>
          <a:xfrm>
            <a:off x="342900" y="9361400"/>
            <a:ext cx="3195042" cy="435864"/>
          </a:xfrm>
        </p:spPr>
        <p:txBody>
          <a:bodyPr/>
          <a:lstStyle/>
          <a:p>
            <a:endParaRPr lang="en-AU"/>
          </a:p>
        </p:txBody>
      </p:sp>
      <p:sp>
        <p:nvSpPr>
          <p:cNvPr id="7" name="Slide Number Placeholder 6"/>
          <p:cNvSpPr>
            <a:spLocks noGrp="1"/>
          </p:cNvSpPr>
          <p:nvPr>
            <p:ph type="sldNum" sz="quarter" idx="12"/>
          </p:nvPr>
        </p:nvSpPr>
        <p:spPr>
          <a:xfrm>
            <a:off x="5692140" y="9361400"/>
            <a:ext cx="377190" cy="435864"/>
          </a:xfrm>
        </p:spPr>
        <p:txBody>
          <a:bodyPr/>
          <a:lstStyle/>
          <a:p>
            <a:fld id="{C6726CFC-AF62-456E-B9BB-A7289DA7C2C8}"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6149" y="419946"/>
            <a:ext cx="800100" cy="8888984"/>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023755" y="419946"/>
            <a:ext cx="435768" cy="435864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023755" y="4950290"/>
            <a:ext cx="435768" cy="435864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1516672" y="419946"/>
            <a:ext cx="5143500" cy="435864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1516672" y="4950290"/>
            <a:ext cx="5143500" cy="435864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3593592" y="9361400"/>
            <a:ext cx="1597914" cy="435864"/>
          </a:xfrm>
        </p:spPr>
        <p:txBody>
          <a:bodyPr/>
          <a:lstStyle/>
          <a:p>
            <a:fld id="{0956D26C-8345-4868-9BA1-185BD58C0DB4}" type="datetimeFigureOut">
              <a:rPr lang="en-AU" smtClean="0"/>
              <a:t>14/05/2021</a:t>
            </a:fld>
            <a:endParaRPr lang="en-AU"/>
          </a:p>
        </p:txBody>
      </p:sp>
      <p:sp>
        <p:nvSpPr>
          <p:cNvPr id="8" name="Footer Placeholder 7"/>
          <p:cNvSpPr>
            <a:spLocks noGrp="1"/>
          </p:cNvSpPr>
          <p:nvPr>
            <p:ph type="ftr" sz="quarter" idx="11"/>
          </p:nvPr>
        </p:nvSpPr>
        <p:spPr>
          <a:xfrm>
            <a:off x="342900" y="9361400"/>
            <a:ext cx="3195828" cy="435864"/>
          </a:xfrm>
        </p:spPr>
        <p:txBody>
          <a:bodyPr/>
          <a:lstStyle/>
          <a:p>
            <a:endParaRPr lang="en-AU"/>
          </a:p>
        </p:txBody>
      </p:sp>
      <p:sp>
        <p:nvSpPr>
          <p:cNvPr id="9" name="Slide Number Placeholder 8"/>
          <p:cNvSpPr>
            <a:spLocks noGrp="1"/>
          </p:cNvSpPr>
          <p:nvPr>
            <p:ph type="sldNum" sz="quarter" idx="12"/>
          </p:nvPr>
        </p:nvSpPr>
        <p:spPr>
          <a:xfrm>
            <a:off x="5692140" y="9364472"/>
            <a:ext cx="377190" cy="435864"/>
          </a:xfrm>
        </p:spPr>
        <p:txBody>
          <a:bodyPr/>
          <a:lstStyle>
            <a:lvl1pPr algn="ctr">
              <a:defRPr/>
            </a:lvl1pPr>
          </a:lstStyle>
          <a:p>
            <a:fld id="{C6726CFC-AF62-456E-B9BB-A7289DA7C2C8}"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56D26C-8345-4868-9BA1-185BD58C0DB4}" type="datetimeFigureOut">
              <a:rPr lang="en-AU" smtClean="0"/>
              <a:t>14/05/2021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6726CFC-AF62-456E-B9BB-A7289DA7C2C8}"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593592" y="9361400"/>
            <a:ext cx="1600200" cy="435864"/>
          </a:xfrm>
        </p:spPr>
        <p:txBody>
          <a:bodyPr/>
          <a:lstStyle/>
          <a:p>
            <a:fld id="{0956D26C-8345-4868-9BA1-185BD58C0DB4}" type="datetimeFigureOut">
              <a:rPr lang="en-AU" smtClean="0"/>
              <a:t>14/05/2021</a:t>
            </a:fld>
            <a:endParaRPr lang="en-AU"/>
          </a:p>
        </p:txBody>
      </p:sp>
      <p:sp>
        <p:nvSpPr>
          <p:cNvPr id="3" name="Footer Placeholder 2"/>
          <p:cNvSpPr>
            <a:spLocks noGrp="1"/>
          </p:cNvSpPr>
          <p:nvPr>
            <p:ph type="ftr" sz="quarter" idx="11"/>
          </p:nvPr>
        </p:nvSpPr>
        <p:spPr>
          <a:xfrm>
            <a:off x="342900" y="9362731"/>
            <a:ext cx="3195042" cy="434534"/>
          </a:xfrm>
        </p:spPr>
        <p:txBody>
          <a:bodyPr/>
          <a:lstStyle/>
          <a:p>
            <a:endParaRPr lang="en-AU"/>
          </a:p>
        </p:txBody>
      </p:sp>
      <p:sp>
        <p:nvSpPr>
          <p:cNvPr id="4" name="Slide Number Placeholder 3"/>
          <p:cNvSpPr>
            <a:spLocks noGrp="1"/>
          </p:cNvSpPr>
          <p:nvPr>
            <p:ph type="sldNum" sz="quarter" idx="12"/>
          </p:nvPr>
        </p:nvSpPr>
        <p:spPr>
          <a:xfrm>
            <a:off x="5692140" y="9361400"/>
            <a:ext cx="377190" cy="435864"/>
          </a:xfrm>
        </p:spPr>
        <p:txBody>
          <a:bodyPr/>
          <a:lstStyle/>
          <a:p>
            <a:fld id="{C6726CFC-AF62-456E-B9BB-A7289DA7C2C8}"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531070"/>
            <a:ext cx="685800" cy="85852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851892" y="531070"/>
            <a:ext cx="1828800" cy="85852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738438" y="462280"/>
            <a:ext cx="3957066" cy="865124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09232" y="9470136"/>
            <a:ext cx="1600200" cy="435864"/>
          </a:xfrm>
        </p:spPr>
        <p:txBody>
          <a:bodyPr/>
          <a:lstStyle>
            <a:lvl1pPr>
              <a:defRPr sz="900"/>
            </a:lvl1pPr>
          </a:lstStyle>
          <a:p>
            <a:fld id="{0956D26C-8345-4868-9BA1-185BD58C0DB4}" type="datetimeFigureOut">
              <a:rPr lang="en-AU" smtClean="0"/>
              <a:t>14/05/2021</a:t>
            </a:fld>
            <a:endParaRPr lang="en-AU"/>
          </a:p>
        </p:txBody>
      </p:sp>
      <p:sp>
        <p:nvSpPr>
          <p:cNvPr id="6" name="Footer Placeholder 5"/>
          <p:cNvSpPr>
            <a:spLocks noGrp="1"/>
          </p:cNvSpPr>
          <p:nvPr>
            <p:ph type="ftr" sz="quarter" idx="11"/>
          </p:nvPr>
        </p:nvSpPr>
        <p:spPr>
          <a:xfrm>
            <a:off x="851892" y="9470136"/>
            <a:ext cx="3857340" cy="435864"/>
          </a:xfrm>
        </p:spPr>
        <p:txBody>
          <a:bodyPr/>
          <a:lstStyle>
            <a:lvl1pPr>
              <a:defRPr sz="900"/>
            </a:lvl1pPr>
          </a:lstStyle>
          <a:p>
            <a:endParaRPr lang="en-AU"/>
          </a:p>
        </p:txBody>
      </p:sp>
      <p:sp>
        <p:nvSpPr>
          <p:cNvPr id="7" name="Slide Number Placeholder 6"/>
          <p:cNvSpPr>
            <a:spLocks noGrp="1"/>
          </p:cNvSpPr>
          <p:nvPr>
            <p:ph type="sldNum" sz="quarter" idx="12"/>
          </p:nvPr>
        </p:nvSpPr>
        <p:spPr>
          <a:xfrm>
            <a:off x="6307932" y="9470136"/>
            <a:ext cx="377190" cy="435864"/>
          </a:xfrm>
        </p:spPr>
        <p:txBody>
          <a:bodyPr/>
          <a:lstStyle>
            <a:lvl1pPr>
              <a:defRPr sz="900"/>
            </a:lvl1pPr>
          </a:lstStyle>
          <a:p>
            <a:fld id="{C6726CFC-AF62-456E-B9BB-A7289DA7C2C8}" type="slidenum">
              <a:rPr lang="en-AU" smtClean="0"/>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217961"/>
            <a:ext cx="685800" cy="92456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853678" y="540173"/>
            <a:ext cx="5500116" cy="79248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857250" y="8475133"/>
            <a:ext cx="5500116" cy="9906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81144" y="9470136"/>
            <a:ext cx="1577340" cy="435864"/>
          </a:xfrm>
        </p:spPr>
        <p:txBody>
          <a:bodyPr/>
          <a:lstStyle>
            <a:lvl1pPr>
              <a:defRPr sz="900"/>
            </a:lvl1pPr>
          </a:lstStyle>
          <a:p>
            <a:fld id="{0956D26C-8345-4868-9BA1-185BD58C0DB4}" type="datetimeFigureOut">
              <a:rPr lang="en-AU" smtClean="0"/>
              <a:t>14/05/2021</a:t>
            </a:fld>
            <a:endParaRPr lang="en-AU"/>
          </a:p>
        </p:txBody>
      </p:sp>
      <p:sp>
        <p:nvSpPr>
          <p:cNvPr id="6" name="Footer Placeholder 5"/>
          <p:cNvSpPr>
            <a:spLocks noGrp="1"/>
          </p:cNvSpPr>
          <p:nvPr>
            <p:ph type="ftr" sz="quarter" idx="11"/>
          </p:nvPr>
        </p:nvSpPr>
        <p:spPr>
          <a:xfrm>
            <a:off x="877824" y="9471466"/>
            <a:ext cx="3711054" cy="435864"/>
          </a:xfrm>
        </p:spPr>
        <p:txBody>
          <a:bodyPr/>
          <a:lstStyle>
            <a:lvl1pPr>
              <a:defRPr sz="900"/>
            </a:lvl1pPr>
          </a:lstStyle>
          <a:p>
            <a:endParaRPr lang="en-AU"/>
          </a:p>
        </p:txBody>
      </p:sp>
      <p:sp>
        <p:nvSpPr>
          <p:cNvPr id="7" name="Slide Number Placeholder 6"/>
          <p:cNvSpPr>
            <a:spLocks noGrp="1"/>
          </p:cNvSpPr>
          <p:nvPr>
            <p:ph type="sldNum" sz="quarter" idx="12"/>
          </p:nvPr>
        </p:nvSpPr>
        <p:spPr>
          <a:xfrm>
            <a:off x="6162894" y="9470136"/>
            <a:ext cx="274320" cy="435864"/>
          </a:xfrm>
        </p:spPr>
        <p:txBody>
          <a:bodyPr/>
          <a:lstStyle>
            <a:lvl1pPr algn="ctr">
              <a:defRPr sz="900"/>
            </a:lvl1pPr>
          </a:lstStyle>
          <a:p>
            <a:fld id="{C6726CFC-AF62-456E-B9BB-A7289DA7C2C8}"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1" name="Right Triangle 10"/>
          <p:cNvSpPr/>
          <p:nvPr/>
        </p:nvSpPr>
        <p:spPr>
          <a:xfrm>
            <a:off x="5276" y="20321"/>
            <a:ext cx="6847449" cy="9875521"/>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10161"/>
            <a:ext cx="6852725" cy="9885681"/>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4851596" y="7147703"/>
            <a:ext cx="2004646" cy="274474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342900" y="386380"/>
            <a:ext cx="6172200" cy="2020824"/>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42900" y="2719612"/>
            <a:ext cx="6172200" cy="6604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593592" y="9361400"/>
            <a:ext cx="1600200" cy="435864"/>
          </a:xfrm>
          <a:prstGeom prst="rect">
            <a:avLst/>
          </a:prstGeom>
        </p:spPr>
        <p:txBody>
          <a:bodyPr vert="horz" anchor="b"/>
          <a:lstStyle>
            <a:lvl1pPr algn="l" eaLnBrk="1" latinLnBrk="0" hangingPunct="1">
              <a:defRPr kumimoji="0" sz="1000" b="0">
                <a:solidFill>
                  <a:schemeClr val="tx1"/>
                </a:solidFill>
              </a:defRPr>
            </a:lvl1pPr>
          </a:lstStyle>
          <a:p>
            <a:fld id="{0956D26C-8345-4868-9BA1-185BD58C0DB4}" type="datetimeFigureOut">
              <a:rPr lang="en-AU" smtClean="0"/>
              <a:t>14/05/2021</a:t>
            </a:fld>
            <a:endParaRPr lang="en-AU"/>
          </a:p>
        </p:txBody>
      </p:sp>
      <p:sp>
        <p:nvSpPr>
          <p:cNvPr id="3" name="Footer Placeholder 2"/>
          <p:cNvSpPr>
            <a:spLocks noGrp="1"/>
          </p:cNvSpPr>
          <p:nvPr>
            <p:ph type="ftr" sz="quarter" idx="3"/>
          </p:nvPr>
        </p:nvSpPr>
        <p:spPr>
          <a:xfrm>
            <a:off x="342900" y="9362731"/>
            <a:ext cx="3195042" cy="434534"/>
          </a:xfrm>
          <a:prstGeom prst="rect">
            <a:avLst/>
          </a:prstGeom>
        </p:spPr>
        <p:txBody>
          <a:bodyPr vert="horz" anchor="b"/>
          <a:lstStyle>
            <a:lvl1pPr algn="r" eaLnBrk="1" latinLnBrk="0" hangingPunct="1">
              <a:defRPr kumimoji="0" sz="1000">
                <a:solidFill>
                  <a:schemeClr val="tx1"/>
                </a:solidFill>
              </a:defRPr>
            </a:lvl1pPr>
          </a:lstStyle>
          <a:p>
            <a:endParaRPr lang="en-AU"/>
          </a:p>
        </p:txBody>
      </p:sp>
      <p:sp>
        <p:nvSpPr>
          <p:cNvPr id="23" name="Slide Number Placeholder 22"/>
          <p:cNvSpPr>
            <a:spLocks noGrp="1"/>
          </p:cNvSpPr>
          <p:nvPr>
            <p:ph type="sldNum" sz="quarter" idx="4"/>
          </p:nvPr>
        </p:nvSpPr>
        <p:spPr>
          <a:xfrm>
            <a:off x="5692140" y="9361400"/>
            <a:ext cx="377190" cy="435864"/>
          </a:xfrm>
          <a:prstGeom prst="rect">
            <a:avLst/>
          </a:prstGeom>
        </p:spPr>
        <p:txBody>
          <a:bodyPr vert="horz" anchor="b"/>
          <a:lstStyle>
            <a:lvl1pPr algn="ctr" eaLnBrk="1" latinLnBrk="0" hangingPunct="1">
              <a:defRPr kumimoji="0" sz="1200">
                <a:solidFill>
                  <a:schemeClr val="tx1"/>
                </a:solidFill>
              </a:defRPr>
            </a:lvl1pPr>
          </a:lstStyle>
          <a:p>
            <a:fld id="{C6726CFC-AF62-456E-B9BB-A7289DA7C2C8}" type="slidenum">
              <a:rPr lang="en-AU" smtClean="0"/>
              <a:t>‹#›</a:t>
            </a:fld>
            <a:endParaRPr lang="en-AU"/>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comments" Target="../comments/comment1.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792" y="128792"/>
            <a:ext cx="6600420" cy="615553"/>
          </a:xfrm>
          <a:prstGeom prst="rect">
            <a:avLst/>
          </a:prstGeom>
          <a:noFill/>
          <a:ln>
            <a:solidFill>
              <a:schemeClr val="tx1"/>
            </a:solidFill>
          </a:ln>
        </p:spPr>
        <p:txBody>
          <a:bodyPr wrap="square" rtlCol="0">
            <a:spAutoFit/>
          </a:bodyPr>
          <a:lstStyle/>
          <a:p>
            <a:pPr algn="ctr"/>
            <a:r>
              <a:rPr lang="en-AU" sz="1100" dirty="0" smtClean="0">
                <a:latin typeface="Times New Roman" panose="02020603050405020304" pitchFamily="18" charset="0"/>
                <a:cs typeface="Times New Roman" panose="02020603050405020304" pitchFamily="18" charset="0"/>
              </a:rPr>
              <a:t>Chemistry Poster</a:t>
            </a:r>
            <a:r>
              <a:rPr lang="en-AU" sz="1100" dirty="0">
                <a:latin typeface="Times New Roman" panose="02020603050405020304" pitchFamily="18" charset="0"/>
                <a:cs typeface="Times New Roman" panose="02020603050405020304" pitchFamily="18" charset="0"/>
              </a:rPr>
              <a:t/>
            </a:r>
            <a:br>
              <a:rPr lang="en-AU" sz="1100" dirty="0">
                <a:latin typeface="Times New Roman" panose="02020603050405020304" pitchFamily="18" charset="0"/>
                <a:cs typeface="Times New Roman" panose="02020603050405020304" pitchFamily="18" charset="0"/>
              </a:rPr>
            </a:br>
            <a:r>
              <a:rPr lang="en-AU" sz="900" dirty="0">
                <a:latin typeface="Times New Roman" panose="02020603050405020304" pitchFamily="18" charset="0"/>
                <a:cs typeface="Times New Roman" panose="02020603050405020304" pitchFamily="18" charset="0"/>
              </a:rPr>
              <a:t>N</a:t>
            </a:r>
            <a:r>
              <a:rPr lang="en-AU" sz="900" dirty="0" smtClean="0">
                <a:latin typeface="Times New Roman" panose="02020603050405020304" pitchFamily="18" charset="0"/>
                <a:cs typeface="Times New Roman" panose="02020603050405020304" pitchFamily="18" charset="0"/>
              </a:rPr>
              <a:t>ame</a:t>
            </a:r>
            <a:endParaRPr lang="en-AU" sz="900" dirty="0">
              <a:latin typeface="Times New Roman" panose="02020603050405020304" pitchFamily="18" charset="0"/>
              <a:cs typeface="Times New Roman" panose="02020603050405020304" pitchFamily="18" charset="0"/>
            </a:endParaRPr>
          </a:p>
          <a:p>
            <a:pPr algn="ctr"/>
            <a:r>
              <a:rPr lang="en-AU" sz="700" dirty="0" smtClean="0">
                <a:latin typeface="Times New Roman" panose="02020603050405020304" pitchFamily="18" charset="0"/>
                <a:cs typeface="Times New Roman" panose="02020603050405020304" pitchFamily="18" charset="0"/>
              </a:rPr>
              <a:t>Affiliation</a:t>
            </a:r>
          </a:p>
          <a:p>
            <a:pPr algn="ctr"/>
            <a:r>
              <a:rPr lang="en-AU" sz="700" dirty="0">
                <a:latin typeface="Times New Roman" panose="02020603050405020304" pitchFamily="18" charset="0"/>
                <a:cs typeface="Times New Roman" panose="02020603050405020304" pitchFamily="18" charset="0"/>
              </a:rPr>
              <a:t>D</a:t>
            </a:r>
            <a:r>
              <a:rPr lang="en-AU" sz="700" dirty="0" smtClean="0">
                <a:latin typeface="Times New Roman" panose="02020603050405020304" pitchFamily="18" charset="0"/>
                <a:cs typeface="Times New Roman" panose="02020603050405020304" pitchFamily="18" charset="0"/>
              </a:rPr>
              <a:t>ate</a:t>
            </a:r>
            <a:endParaRPr lang="en-AU" sz="9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128795" y="2468590"/>
            <a:ext cx="6600411" cy="3293209"/>
          </a:xfrm>
          <a:prstGeom prst="rect">
            <a:avLst/>
          </a:prstGeom>
          <a:noFill/>
          <a:ln>
            <a:solidFill>
              <a:schemeClr val="tx1"/>
            </a:solidFill>
          </a:ln>
        </p:spPr>
        <p:txBody>
          <a:bodyPr wrap="square" rtlCol="0">
            <a:spAutoFit/>
          </a:bodyPr>
          <a:lstStyle/>
          <a:p>
            <a:pPr algn="ctr"/>
            <a:r>
              <a:rPr lang="en-AU" sz="1000" b="1" dirty="0">
                <a:latin typeface="Arial" panose="020B0604020202020204" pitchFamily="34" charset="0"/>
                <a:cs typeface="Arial" panose="020B0604020202020204" pitchFamily="34" charset="0"/>
              </a:rPr>
              <a:t>Results</a:t>
            </a:r>
          </a:p>
          <a:p>
            <a:r>
              <a:rPr lang="en-US" sz="1200" dirty="0"/>
              <a:t/>
            </a:r>
            <a:br>
              <a:rPr lang="en-US" sz="1200" dirty="0"/>
            </a:br>
            <a:r>
              <a:rPr lang="en-AU" sz="1200" dirty="0" smtClean="0">
                <a:latin typeface="Arial" panose="020B0604020202020204" pitchFamily="34" charset="0"/>
                <a:cs typeface="Arial" panose="020B0604020202020204" pitchFamily="34" charset="0"/>
              </a:rPr>
              <a:t>  </a:t>
            </a:r>
          </a:p>
          <a:p>
            <a:endParaRPr lang="en-AU" sz="1200" dirty="0">
              <a:latin typeface="Arial" panose="020B0604020202020204" pitchFamily="34" charset="0"/>
              <a:cs typeface="Arial" panose="020B0604020202020204" pitchFamily="34" charset="0"/>
            </a:endParaRPr>
          </a:p>
          <a:p>
            <a:endParaRPr lang="en-AU" sz="1200" dirty="0" smtClean="0">
              <a:latin typeface="Arial" panose="020B0604020202020204" pitchFamily="34" charset="0"/>
              <a:cs typeface="Arial" panose="020B0604020202020204" pitchFamily="34" charset="0"/>
            </a:endParaRPr>
          </a:p>
          <a:p>
            <a:endParaRPr lang="en-AU" sz="1200" dirty="0">
              <a:latin typeface="Arial" panose="020B0604020202020204" pitchFamily="34" charset="0"/>
              <a:cs typeface="Arial" panose="020B0604020202020204" pitchFamily="34" charset="0"/>
            </a:endParaRPr>
          </a:p>
          <a:p>
            <a:r>
              <a:rPr lang="en-AU" sz="1200" dirty="0" smtClean="0">
                <a:latin typeface="Arial" panose="020B0604020202020204" pitchFamily="34" charset="0"/>
                <a:cs typeface="Arial" panose="020B0604020202020204" pitchFamily="34" charset="0"/>
              </a:rPr>
              <a:t>        </a:t>
            </a:r>
            <a:r>
              <a:rPr lang="en-AU" sz="500" dirty="0" smtClean="0">
                <a:latin typeface="Arial" panose="020B0604020202020204" pitchFamily="34" charset="0"/>
                <a:cs typeface="Arial" panose="020B0604020202020204" pitchFamily="34" charset="0"/>
              </a:rPr>
              <a:t>TLC </a:t>
            </a:r>
            <a:r>
              <a:rPr lang="en-AU" sz="500" dirty="0" smtClean="0">
                <a:latin typeface="Arial" panose="020B0604020202020204" pitchFamily="34" charset="0"/>
                <a:cs typeface="Arial" panose="020B0604020202020204" pitchFamily="34" charset="0"/>
              </a:rPr>
              <a:t>Plate </a:t>
            </a:r>
            <a:r>
              <a:rPr lang="en-AU" sz="500" dirty="0" err="1" smtClean="0">
                <a:latin typeface="Arial" panose="020B0604020202020204" pitchFamily="34" charset="0"/>
                <a:cs typeface="Arial" panose="020B0604020202020204" pitchFamily="34" charset="0"/>
              </a:rPr>
              <a:t>ananlysis</a:t>
            </a:r>
            <a:r>
              <a:rPr lang="en-AU" sz="1200" dirty="0" smtClean="0">
                <a:latin typeface="Arial" panose="020B0604020202020204" pitchFamily="34" charset="0"/>
                <a:cs typeface="Arial" panose="020B0604020202020204" pitchFamily="34" charset="0"/>
              </a:rPr>
              <a:t>                            </a:t>
            </a:r>
            <a:endParaRPr lang="en-AU"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AU" sz="12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AU" sz="12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AU"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AU" sz="1200" dirty="0" smtClean="0">
              <a:latin typeface="Arial" panose="020B0604020202020204" pitchFamily="34" charset="0"/>
              <a:cs typeface="Arial" panose="020B0604020202020204" pitchFamily="34" charset="0"/>
            </a:endParaRPr>
          </a:p>
          <a:p>
            <a:endParaRPr lang="en-AU" sz="12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AU" sz="12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AU"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AU" sz="1200"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AU"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900" dirty="0" smtClean="0">
                <a:latin typeface="Times New Roman" panose="02020603050405020304" pitchFamily="18" charset="0"/>
                <a:cs typeface="Times New Roman" panose="02020603050405020304" pitchFamily="18" charset="0"/>
              </a:rPr>
              <a:t>To </a:t>
            </a:r>
            <a:r>
              <a:rPr lang="en-US" sz="900" dirty="0">
                <a:latin typeface="Times New Roman" panose="02020603050405020304" pitchFamily="18" charset="0"/>
                <a:cs typeface="Times New Roman" panose="02020603050405020304" pitchFamily="18" charset="0"/>
              </a:rPr>
              <a:t>the right the reaction of amine (racism) and </a:t>
            </a:r>
            <a:r>
              <a:rPr lang="en-US" sz="900" dirty="0" err="1">
                <a:latin typeface="Times New Roman" panose="02020603050405020304" pitchFamily="18" charset="0"/>
                <a:cs typeface="Times New Roman" panose="02020603050405020304" pitchFamily="18" charset="0"/>
              </a:rPr>
              <a:t>bis-oxalimide</a:t>
            </a:r>
            <a:r>
              <a:rPr lang="en-US" sz="900" dirty="0">
                <a:latin typeface="Times New Roman" panose="02020603050405020304" pitchFamily="18" charset="0"/>
                <a:cs typeface="Times New Roman" panose="02020603050405020304" pitchFamily="18" charset="0"/>
              </a:rPr>
              <a:t> gives the combination of </a:t>
            </a:r>
            <a:r>
              <a:rPr lang="en-US" sz="900" dirty="0" err="1">
                <a:latin typeface="Times New Roman" panose="02020603050405020304" pitchFamily="18" charset="0"/>
                <a:cs typeface="Times New Roman" panose="02020603050405020304" pitchFamily="18" charset="0"/>
              </a:rPr>
              <a:t>diastereoisomers</a:t>
            </a:r>
            <a:r>
              <a:rPr lang="en-US" sz="900" dirty="0">
                <a:latin typeface="Times New Roman" panose="02020603050405020304" pitchFamily="18" charset="0"/>
                <a:cs typeface="Times New Roman" panose="02020603050405020304" pitchFamily="18" charset="0"/>
              </a:rPr>
              <a:t> and the three-compound eyes.</a:t>
            </a:r>
          </a:p>
          <a:p>
            <a:pPr marL="171450" indent="-171450">
              <a:buFont typeface="Arial" panose="020B0604020202020204" pitchFamily="34" charset="0"/>
              <a:buChar char="•"/>
            </a:pPr>
            <a:r>
              <a:rPr lang="en-US" sz="900" dirty="0">
                <a:latin typeface="Times New Roman" panose="02020603050405020304" pitchFamily="18" charset="0"/>
                <a:cs typeface="Times New Roman" panose="02020603050405020304" pitchFamily="18" charset="0"/>
              </a:rPr>
              <a:t>Third set, the reaction of chiral amine and </a:t>
            </a:r>
            <a:r>
              <a:rPr lang="en-US" sz="900" dirty="0" err="1">
                <a:latin typeface="Times New Roman" panose="02020603050405020304" pitchFamily="18" charset="0"/>
                <a:cs typeface="Times New Roman" panose="02020603050405020304" pitchFamily="18" charset="0"/>
              </a:rPr>
              <a:t>oxalimide</a:t>
            </a:r>
            <a:r>
              <a:rPr lang="en-US" sz="900" dirty="0">
                <a:latin typeface="Times New Roman" panose="02020603050405020304" pitchFamily="18" charset="0"/>
                <a:cs typeface="Times New Roman" panose="02020603050405020304" pitchFamily="18" charset="0"/>
              </a:rPr>
              <a:t> gives two </a:t>
            </a:r>
            <a:r>
              <a:rPr lang="en-US" sz="900" dirty="0" err="1">
                <a:latin typeface="Times New Roman" panose="02020603050405020304" pitchFamily="18" charset="0"/>
                <a:cs typeface="Times New Roman" panose="02020603050405020304" pitchFamily="18" charset="0"/>
              </a:rPr>
              <a:t>diastereoisomers</a:t>
            </a:r>
            <a:r>
              <a:rPr lang="en-US" sz="900" dirty="0">
                <a:latin typeface="Times New Roman" panose="02020603050405020304" pitchFamily="18" charset="0"/>
                <a:cs typeface="Times New Roman" panose="02020603050405020304" pitchFamily="18" charset="0"/>
              </a:rPr>
              <a:t>, two spots of equal strength</a:t>
            </a:r>
            <a:r>
              <a:rPr lang="en-US" sz="900" dirty="0" smtClean="0">
                <a:latin typeface="Times New Roman" panose="02020603050405020304" pitchFamily="18" charset="0"/>
                <a:cs typeface="Times New Roman" panose="02020603050405020304" pitchFamily="18" charset="0"/>
              </a:rPr>
              <a:t>.</a:t>
            </a:r>
            <a:endParaRPr lang="en-US" sz="9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28789" y="1977781"/>
            <a:ext cx="6600419" cy="415498"/>
          </a:xfrm>
          <a:prstGeom prst="rect">
            <a:avLst/>
          </a:prstGeom>
          <a:noFill/>
          <a:ln>
            <a:solidFill>
              <a:schemeClr val="tx1"/>
            </a:solidFill>
          </a:ln>
        </p:spPr>
        <p:txBody>
          <a:bodyPr wrap="square" rtlCol="0">
            <a:spAutoFit/>
          </a:bodyPr>
          <a:lstStyle/>
          <a:p>
            <a:pPr algn="ctr"/>
            <a:r>
              <a:rPr lang="en-AU" sz="700" b="1" dirty="0">
                <a:latin typeface="Arial" panose="020B0604020202020204" pitchFamily="34" charset="0"/>
                <a:cs typeface="Arial" panose="020B0604020202020204" pitchFamily="34" charset="0"/>
              </a:rPr>
              <a:t>Aims</a:t>
            </a:r>
          </a:p>
          <a:p>
            <a:r>
              <a:rPr lang="en-AU" sz="700" dirty="0" smtClean="0">
                <a:latin typeface="Times New Roman" panose="02020603050405020304" pitchFamily="18" charset="0"/>
                <a:cs typeface="Times New Roman" panose="02020603050405020304" pitchFamily="18" charset="0"/>
              </a:rPr>
              <a:t>The </a:t>
            </a:r>
            <a:r>
              <a:rPr lang="en-AU" sz="700" dirty="0">
                <a:latin typeface="Times New Roman" panose="02020603050405020304" pitchFamily="18" charset="0"/>
                <a:cs typeface="Times New Roman" panose="02020603050405020304" pitchFamily="18" charset="0"/>
              </a:rPr>
              <a:t>general / specific aims of this </a:t>
            </a:r>
            <a:r>
              <a:rPr lang="en-AU" sz="700" dirty="0" smtClean="0">
                <a:latin typeface="Times New Roman" panose="02020603050405020304" pitchFamily="18" charset="0"/>
                <a:cs typeface="Times New Roman" panose="02020603050405020304" pitchFamily="18" charset="0"/>
              </a:rPr>
              <a:t>experiment</a:t>
            </a:r>
            <a:r>
              <a:rPr lang="en-AU" sz="700" dirty="0">
                <a:latin typeface="Times New Roman" panose="02020603050405020304" pitchFamily="18" charset="0"/>
                <a:cs typeface="Times New Roman" panose="02020603050405020304" pitchFamily="18" charset="0"/>
              </a:rPr>
              <a:t> </a:t>
            </a:r>
            <a:r>
              <a:rPr lang="en-AU" sz="700" dirty="0" smtClean="0">
                <a:latin typeface="Times New Roman" panose="02020603050405020304" pitchFamily="18" charset="0"/>
                <a:cs typeface="Times New Roman" panose="02020603050405020304" pitchFamily="18" charset="0"/>
              </a:rPr>
              <a:t>is to provide us with the following laboratory skills </a:t>
            </a:r>
          </a:p>
          <a:p>
            <a:pPr marL="171450" indent="-171450">
              <a:buFont typeface="Arial" panose="020B0604020202020204" pitchFamily="34" charset="0"/>
              <a:buChar char="•"/>
            </a:pPr>
            <a:r>
              <a:rPr lang="en-AU" sz="700" dirty="0" smtClean="0">
                <a:latin typeface="Times New Roman" panose="02020603050405020304" pitchFamily="18" charset="0"/>
                <a:cs typeface="Times New Roman" panose="02020603050405020304" pitchFamily="18" charset="0"/>
              </a:rPr>
              <a:t>Filtration techniques, Seeding </a:t>
            </a:r>
            <a:r>
              <a:rPr lang="en-AU" sz="700" dirty="0" err="1" smtClean="0">
                <a:latin typeface="Times New Roman" panose="02020603050405020304" pitchFamily="18" charset="0"/>
                <a:cs typeface="Times New Roman" panose="02020603050405020304" pitchFamily="18" charset="0"/>
              </a:rPr>
              <a:t>crystalation</a:t>
            </a:r>
            <a:r>
              <a:rPr lang="en-AU" sz="700" dirty="0" smtClean="0">
                <a:latin typeface="Times New Roman" panose="02020603050405020304" pitchFamily="18" charset="0"/>
                <a:cs typeface="Times New Roman" panose="02020603050405020304" pitchFamily="18" charset="0"/>
              </a:rPr>
              <a:t>, Fractional crystallisation, Thin-Layer chromatography  and Use of separating </a:t>
            </a:r>
            <a:r>
              <a:rPr lang="en-AU" sz="700" dirty="0" smtClean="0">
                <a:latin typeface="Times New Roman" panose="02020603050405020304" pitchFamily="18" charset="0"/>
                <a:cs typeface="Times New Roman" panose="02020603050405020304" pitchFamily="18" charset="0"/>
              </a:rPr>
              <a:t>funnel. </a:t>
            </a:r>
            <a:endParaRPr lang="en-AU" sz="7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128788" y="5889780"/>
            <a:ext cx="6600417" cy="1815882"/>
          </a:xfrm>
          <a:prstGeom prst="rect">
            <a:avLst/>
          </a:prstGeom>
          <a:noFill/>
          <a:ln>
            <a:solidFill>
              <a:schemeClr val="tx1"/>
            </a:solidFill>
          </a:ln>
        </p:spPr>
        <p:txBody>
          <a:bodyPr wrap="square" rtlCol="0">
            <a:spAutoFit/>
          </a:bodyPr>
          <a:lstStyle/>
          <a:p>
            <a:pPr algn="ctr"/>
            <a:r>
              <a:rPr lang="en-AU" sz="700" b="1" dirty="0">
                <a:latin typeface="Times New Roman" panose="02020603050405020304" pitchFamily="18" charset="0"/>
                <a:cs typeface="Times New Roman" panose="02020603050405020304" pitchFamily="18" charset="0"/>
              </a:rPr>
              <a:t>Discussion</a:t>
            </a:r>
          </a:p>
          <a:p>
            <a:pPr marL="171450" indent="-171450">
              <a:buFont typeface="Arial" panose="020B0604020202020204" pitchFamily="34" charset="0"/>
              <a:buChar char="•"/>
            </a:pPr>
            <a:r>
              <a:rPr lang="en-US" sz="700" dirty="0" smtClean="0">
                <a:latin typeface="Times New Roman" panose="02020603050405020304" pitchFamily="18" charset="0"/>
                <a:cs typeface="Times New Roman" panose="02020603050405020304" pitchFamily="18" charset="0"/>
              </a:rPr>
              <a:t>The </a:t>
            </a:r>
            <a:r>
              <a:rPr lang="en-US" sz="700" dirty="0">
                <a:latin typeface="Times New Roman" panose="02020603050405020304" pitchFamily="18" charset="0"/>
                <a:cs typeface="Times New Roman" panose="02020603050405020304" pitchFamily="18" charset="0"/>
              </a:rPr>
              <a:t>calculation of ΔG ° </a:t>
            </a:r>
            <a:r>
              <a:rPr lang="en-US" sz="700" dirty="0" err="1">
                <a:latin typeface="Times New Roman" panose="02020603050405020304" pitchFamily="18" charset="0"/>
                <a:cs typeface="Times New Roman" panose="02020603050405020304" pitchFamily="18" charset="0"/>
              </a:rPr>
              <a:t>mI</a:t>
            </a:r>
            <a:r>
              <a:rPr lang="en-US" sz="700" dirty="0">
                <a:latin typeface="Times New Roman" panose="02020603050405020304" pitchFamily="18" charset="0"/>
                <a:cs typeface="Times New Roman" panose="02020603050405020304" pitchFamily="18" charset="0"/>
              </a:rPr>
              <a:t> CMC for surfactants, determined in different ways, is different. According to our data, the formation of interchangeable micelle is the transformation of liquid liquids into a collection of small water systems. Micelles and fluid </a:t>
            </a:r>
            <a:r>
              <a:rPr lang="en-US" sz="700" dirty="0" err="1">
                <a:latin typeface="Times New Roman" panose="02020603050405020304" pitchFamily="18" charset="0"/>
                <a:cs typeface="Times New Roman" panose="02020603050405020304" pitchFamily="18" charset="0"/>
              </a:rPr>
              <a:t>fluid</a:t>
            </a:r>
            <a:r>
              <a:rPr lang="en-US" sz="700" dirty="0">
                <a:latin typeface="Times New Roman" panose="02020603050405020304" pitchFamily="18" charset="0"/>
                <a:cs typeface="Times New Roman" panose="02020603050405020304" pitchFamily="18" charset="0"/>
              </a:rPr>
              <a:t> fluctuations are similar to the jacket and its membrane. 100 years of studying jackets and only reading </a:t>
            </a:r>
            <a:r>
              <a:rPr lang="en-US" sz="700" dirty="0" err="1">
                <a:latin typeface="Times New Roman" panose="02020603050405020304" pitchFamily="18" charset="0"/>
                <a:cs typeface="Times New Roman" panose="02020603050405020304" pitchFamily="18" charset="0"/>
              </a:rPr>
              <a:t>lining.ic</a:t>
            </a:r>
            <a:r>
              <a:rPr lang="en-US" sz="700" dirty="0">
                <a:latin typeface="Times New Roman" panose="02020603050405020304" pitchFamily="18" charset="0"/>
                <a:cs typeface="Times New Roman" panose="02020603050405020304" pitchFamily="18" charset="0"/>
              </a:rPr>
              <a:t> (with errors) from CMC and Q / N to a well-to-do </a:t>
            </a:r>
            <a:r>
              <a:rPr lang="en-US" sz="700" dirty="0" smtClean="0">
                <a:latin typeface="Times New Roman" panose="02020603050405020304" pitchFamily="18" charset="0"/>
                <a:cs typeface="Times New Roman" panose="02020603050405020304" pitchFamily="18" charset="0"/>
              </a:rPr>
              <a:t>person</a:t>
            </a:r>
          </a:p>
          <a:p>
            <a:pPr marL="171450" indent="-171450">
              <a:buFont typeface="Arial" panose="020B0604020202020204" pitchFamily="34" charset="0"/>
              <a:buChar char="•"/>
            </a:pPr>
            <a:r>
              <a:rPr lang="en-AU" sz="800" dirty="0" smtClean="0">
                <a:latin typeface="Times New Roman" panose="02020603050405020304" pitchFamily="18" charset="0"/>
                <a:cs typeface="Times New Roman" panose="02020603050405020304" pitchFamily="18" charset="0"/>
              </a:rPr>
              <a:t>When </a:t>
            </a:r>
            <a:r>
              <a:rPr lang="en-AU" sz="800" dirty="0">
                <a:latin typeface="Times New Roman" panose="02020603050405020304" pitchFamily="18" charset="0"/>
                <a:cs typeface="Times New Roman" panose="02020603050405020304" pitchFamily="18" charset="0"/>
              </a:rPr>
              <a:t>changing the chain length and counterion of a surfactant, </a:t>
            </a:r>
            <a:r>
              <a:rPr lang="en-AU" sz="800" dirty="0" smtClean="0">
                <a:latin typeface="Times New Roman" panose="02020603050405020304" pitchFamily="18" charset="0"/>
                <a:cs typeface="Times New Roman" panose="02020603050405020304" pitchFamily="18" charset="0"/>
              </a:rPr>
              <a:t>it changes the CMC</a:t>
            </a:r>
            <a:r>
              <a:rPr lang="en-AU" sz="800" dirty="0">
                <a:latin typeface="Times New Roman" panose="02020603050405020304" pitchFamily="18" charset="0"/>
                <a:cs typeface="Times New Roman" panose="02020603050405020304" pitchFamily="18" charset="0"/>
              </a:rPr>
              <a:t>, Q/N and </a:t>
            </a:r>
            <a:r>
              <a:rPr lang="el-GR" sz="800" dirty="0">
                <a:latin typeface="Times New Roman" panose="02020603050405020304" pitchFamily="18" charset="0"/>
                <a:cs typeface="Times New Roman" panose="02020603050405020304" pitchFamily="18" charset="0"/>
              </a:rPr>
              <a:t>Δ</a:t>
            </a:r>
            <a:r>
              <a:rPr lang="en-AU" sz="800" dirty="0" err="1">
                <a:latin typeface="Times New Roman" panose="02020603050405020304" pitchFamily="18" charset="0"/>
                <a:cs typeface="Times New Roman" panose="02020603050405020304" pitchFamily="18" charset="0"/>
              </a:rPr>
              <a:t>G°</a:t>
            </a:r>
            <a:r>
              <a:rPr lang="en-AU" sz="800" baseline="-25000" dirty="0" err="1">
                <a:latin typeface="Times New Roman" panose="02020603050405020304" pitchFamily="18" charset="0"/>
                <a:cs typeface="Times New Roman" panose="02020603050405020304" pitchFamily="18" charset="0"/>
              </a:rPr>
              <a:t>mic</a:t>
            </a:r>
            <a:r>
              <a:rPr lang="en-AU" sz="800" baseline="-25000" dirty="0">
                <a:latin typeface="Times New Roman" panose="02020603050405020304" pitchFamily="18" charset="0"/>
                <a:cs typeface="Times New Roman" panose="02020603050405020304" pitchFamily="18" charset="0"/>
              </a:rPr>
              <a:t> </a:t>
            </a:r>
            <a:r>
              <a:rPr lang="en-AU" sz="800" dirty="0" smtClean="0">
                <a:latin typeface="Times New Roman" panose="02020603050405020304" pitchFamily="18" charset="0"/>
                <a:cs typeface="Times New Roman" panose="02020603050405020304" pitchFamily="18" charset="0"/>
              </a:rPr>
              <a:t>as shown below</a:t>
            </a:r>
            <a:endParaRPr lang="en-AU" sz="800" dirty="0">
              <a:latin typeface="Times New Roman" panose="02020603050405020304" pitchFamily="18" charset="0"/>
              <a:cs typeface="Times New Roman" panose="02020603050405020304" pitchFamily="18" charset="0"/>
            </a:endParaRPr>
          </a:p>
          <a:p>
            <a:endParaRPr lang="en-AU" sz="1600" dirty="0">
              <a:latin typeface="Arial" panose="020B0604020202020204" pitchFamily="34" charset="0"/>
              <a:cs typeface="Arial" panose="020B0604020202020204" pitchFamily="34" charset="0"/>
            </a:endParaRPr>
          </a:p>
          <a:p>
            <a:endParaRPr lang="en-AU" sz="1600" dirty="0">
              <a:latin typeface="Arial" panose="020B0604020202020204" pitchFamily="34" charset="0"/>
              <a:cs typeface="Arial" panose="020B0604020202020204" pitchFamily="34" charset="0"/>
            </a:endParaRPr>
          </a:p>
          <a:p>
            <a:endParaRPr lang="en-AU" sz="1600" dirty="0" smtClean="0">
              <a:latin typeface="Arial" panose="020B0604020202020204" pitchFamily="34" charset="0"/>
              <a:cs typeface="Arial" panose="020B0604020202020204" pitchFamily="34" charset="0"/>
            </a:endParaRPr>
          </a:p>
          <a:p>
            <a:endParaRPr lang="en-AU" sz="1400" dirty="0">
              <a:latin typeface="Arial" panose="020B0604020202020204" pitchFamily="34" charset="0"/>
              <a:cs typeface="Arial" panose="020B0604020202020204" pitchFamily="34" charset="0"/>
            </a:endParaRPr>
          </a:p>
          <a:p>
            <a:endParaRPr lang="en-AU" sz="1400" dirty="0">
              <a:latin typeface="Arial" panose="020B0604020202020204" pitchFamily="34" charset="0"/>
              <a:cs typeface="Arial" panose="020B0604020202020204" pitchFamily="34" charset="0"/>
            </a:endParaRPr>
          </a:p>
        </p:txBody>
      </p:sp>
      <p:sp>
        <p:nvSpPr>
          <p:cNvPr id="9" name="TextBox 8"/>
          <p:cNvSpPr txBox="1"/>
          <p:nvPr/>
        </p:nvSpPr>
        <p:spPr>
          <a:xfrm>
            <a:off x="128795" y="7829725"/>
            <a:ext cx="3204000" cy="1692771"/>
          </a:xfrm>
          <a:prstGeom prst="rect">
            <a:avLst/>
          </a:prstGeom>
          <a:noFill/>
          <a:ln>
            <a:solidFill>
              <a:schemeClr val="tx1"/>
            </a:solidFill>
          </a:ln>
        </p:spPr>
        <p:txBody>
          <a:bodyPr wrap="square" rtlCol="0">
            <a:spAutoFit/>
          </a:bodyPr>
          <a:lstStyle/>
          <a:p>
            <a:pPr algn="ctr"/>
            <a:r>
              <a:rPr lang="en-AU" sz="800" b="1" dirty="0">
                <a:latin typeface="Times New Roman" panose="02020603050405020304" pitchFamily="18" charset="0"/>
                <a:cs typeface="Times New Roman" panose="02020603050405020304" pitchFamily="18" charset="0"/>
              </a:rPr>
              <a:t>Conclusions and Outlook</a:t>
            </a:r>
          </a:p>
          <a:p>
            <a:pPr marL="171450" indent="-171450">
              <a:buFont typeface="Arial" panose="020B0604020202020204" pitchFamily="34" charset="0"/>
              <a:buChar char="•"/>
            </a:pPr>
            <a:r>
              <a:rPr lang="en-US" sz="800" dirty="0">
                <a:latin typeface="Times New Roman" panose="02020603050405020304" pitchFamily="18" charset="0"/>
                <a:cs typeface="Times New Roman" panose="02020603050405020304" pitchFamily="18" charset="0"/>
              </a:rPr>
              <a:t>Separation of </a:t>
            </a:r>
            <a:r>
              <a:rPr lang="en-US" sz="800" dirty="0" err="1">
                <a:latin typeface="Times New Roman" panose="02020603050405020304" pitchFamily="18" charset="0"/>
                <a:cs typeface="Times New Roman" panose="02020603050405020304" pitchFamily="18" charset="0"/>
              </a:rPr>
              <a:t>racemates</a:t>
            </a:r>
            <a:r>
              <a:rPr lang="en-US" sz="800" dirty="0">
                <a:latin typeface="Times New Roman" panose="02020603050405020304" pitchFamily="18" charset="0"/>
                <a:cs typeface="Times New Roman" panose="02020603050405020304" pitchFamily="18" charset="0"/>
              </a:rPr>
              <a:t> into enantiomers of their material is a process called remodeling. Reversing the initial reaction and then leading to isolated enantiomers and the recovered reagent.</a:t>
            </a:r>
          </a:p>
          <a:p>
            <a:pPr marL="171450" indent="-171450">
              <a:buFont typeface="Arial" panose="020B0604020202020204" pitchFamily="34" charset="0"/>
              <a:buChar char="•"/>
            </a:pPr>
            <a:r>
              <a:rPr lang="en-US" sz="800" dirty="0">
                <a:latin typeface="Times New Roman" panose="02020603050405020304" pitchFamily="18" charset="0"/>
                <a:cs typeface="Times New Roman" panose="02020603050405020304" pitchFamily="18" charset="0"/>
              </a:rPr>
              <a:t>A mixture of enantiomers can contain two isomers of a molecule with a single chiral center. After adding a second chiral center to the fixed area, the two isomers are no longer different, but are no longer mirror images of each other; rather, they became </a:t>
            </a:r>
            <a:r>
              <a:rPr lang="en-US" sz="800" dirty="0" smtClean="0">
                <a:latin typeface="Times New Roman" panose="02020603050405020304" pitchFamily="18" charset="0"/>
                <a:cs typeface="Times New Roman" panose="02020603050405020304" pitchFamily="18" charset="0"/>
              </a:rPr>
              <a:t>perverts.</a:t>
            </a:r>
          </a:p>
          <a:p>
            <a:pPr marL="171450" indent="-171450">
              <a:buFont typeface="Arial" panose="020B0604020202020204" pitchFamily="34" charset="0"/>
              <a:buChar char="•"/>
            </a:pPr>
            <a:r>
              <a:rPr lang="en-US" sz="800" dirty="0" smtClean="0">
                <a:latin typeface="Times New Roman" panose="02020603050405020304" pitchFamily="18" charset="0"/>
                <a:cs typeface="Times New Roman" panose="02020603050405020304" pitchFamily="18" charset="0"/>
              </a:rPr>
              <a:t>It is through this experiment that we were able to clearly understand the simple techniques like f</a:t>
            </a:r>
            <a:r>
              <a:rPr lang="en-AU" sz="800" dirty="0" smtClean="0">
                <a:latin typeface="Times New Roman" panose="02020603050405020304" pitchFamily="18" charset="0"/>
                <a:cs typeface="Times New Roman" panose="02020603050405020304" pitchFamily="18" charset="0"/>
              </a:rPr>
              <a:t>filtration </a:t>
            </a:r>
            <a:r>
              <a:rPr lang="en-AU" sz="800" dirty="0">
                <a:latin typeface="Times New Roman" panose="02020603050405020304" pitchFamily="18" charset="0"/>
                <a:cs typeface="Times New Roman" panose="02020603050405020304" pitchFamily="18" charset="0"/>
              </a:rPr>
              <a:t>techniques, </a:t>
            </a:r>
            <a:r>
              <a:rPr lang="en-AU" sz="800" dirty="0" smtClean="0">
                <a:latin typeface="Times New Roman" panose="02020603050405020304" pitchFamily="18" charset="0"/>
                <a:cs typeface="Times New Roman" panose="02020603050405020304" pitchFamily="18" charset="0"/>
              </a:rPr>
              <a:t>seeding </a:t>
            </a:r>
            <a:r>
              <a:rPr lang="en-AU" sz="800" dirty="0" err="1">
                <a:latin typeface="Times New Roman" panose="02020603050405020304" pitchFamily="18" charset="0"/>
                <a:cs typeface="Times New Roman" panose="02020603050405020304" pitchFamily="18" charset="0"/>
              </a:rPr>
              <a:t>crystalation</a:t>
            </a:r>
            <a:r>
              <a:rPr lang="en-AU" sz="800" dirty="0">
                <a:latin typeface="Times New Roman" panose="02020603050405020304" pitchFamily="18" charset="0"/>
                <a:cs typeface="Times New Roman" panose="02020603050405020304" pitchFamily="18" charset="0"/>
              </a:rPr>
              <a:t>, </a:t>
            </a:r>
            <a:r>
              <a:rPr lang="en-AU" sz="800" dirty="0" smtClean="0">
                <a:latin typeface="Times New Roman" panose="02020603050405020304" pitchFamily="18" charset="0"/>
                <a:cs typeface="Times New Roman" panose="02020603050405020304" pitchFamily="18" charset="0"/>
              </a:rPr>
              <a:t>fractional </a:t>
            </a:r>
            <a:r>
              <a:rPr lang="en-AU" sz="800" dirty="0">
                <a:latin typeface="Times New Roman" panose="02020603050405020304" pitchFamily="18" charset="0"/>
                <a:cs typeface="Times New Roman" panose="02020603050405020304" pitchFamily="18" charset="0"/>
              </a:rPr>
              <a:t>crystallisation, </a:t>
            </a:r>
            <a:r>
              <a:rPr lang="en-AU" sz="800" dirty="0" smtClean="0">
                <a:latin typeface="Times New Roman" panose="02020603050405020304" pitchFamily="18" charset="0"/>
                <a:cs typeface="Times New Roman" panose="02020603050405020304" pitchFamily="18" charset="0"/>
              </a:rPr>
              <a:t>thin-layer </a:t>
            </a:r>
            <a:r>
              <a:rPr lang="en-AU" sz="800" dirty="0">
                <a:latin typeface="Times New Roman" panose="02020603050405020304" pitchFamily="18" charset="0"/>
                <a:cs typeface="Times New Roman" panose="02020603050405020304" pitchFamily="18" charset="0"/>
              </a:rPr>
              <a:t>chromatography  and </a:t>
            </a:r>
            <a:r>
              <a:rPr lang="en-AU" sz="800" dirty="0" smtClean="0">
                <a:latin typeface="Times New Roman" panose="02020603050405020304" pitchFamily="18" charset="0"/>
                <a:cs typeface="Times New Roman" panose="02020603050405020304" pitchFamily="18" charset="0"/>
              </a:rPr>
              <a:t>use </a:t>
            </a:r>
            <a:r>
              <a:rPr lang="en-AU" sz="800" dirty="0">
                <a:latin typeface="Times New Roman" panose="02020603050405020304" pitchFamily="18" charset="0"/>
                <a:cs typeface="Times New Roman" panose="02020603050405020304" pitchFamily="18" charset="0"/>
              </a:rPr>
              <a:t>of separating funnel. </a:t>
            </a:r>
          </a:p>
          <a:p>
            <a:r>
              <a:rPr lang="en-US" sz="800" dirty="0" smtClean="0">
                <a:latin typeface="Arial" panose="020B0604020202020204" pitchFamily="34" charset="0"/>
                <a:cs typeface="Arial" panose="020B0604020202020204" pitchFamily="34" charset="0"/>
              </a:rPr>
              <a:t> </a:t>
            </a:r>
            <a:endParaRPr lang="en-AU" sz="1200" dirty="0">
              <a:latin typeface="Arial" panose="020B0604020202020204" pitchFamily="34" charset="0"/>
              <a:cs typeface="Arial" panose="020B0604020202020204" pitchFamily="34" charset="0"/>
            </a:endParaRPr>
          </a:p>
        </p:txBody>
      </p:sp>
      <p:sp>
        <p:nvSpPr>
          <p:cNvPr id="10" name="TextBox 9"/>
          <p:cNvSpPr txBox="1"/>
          <p:nvPr/>
        </p:nvSpPr>
        <p:spPr>
          <a:xfrm>
            <a:off x="3429003" y="7807537"/>
            <a:ext cx="3204000" cy="1769715"/>
          </a:xfrm>
          <a:prstGeom prst="rect">
            <a:avLst/>
          </a:prstGeom>
          <a:noFill/>
          <a:ln>
            <a:solidFill>
              <a:schemeClr val="tx1"/>
            </a:solidFill>
          </a:ln>
        </p:spPr>
        <p:txBody>
          <a:bodyPr wrap="square" rtlCol="0">
            <a:spAutoFit/>
          </a:bodyPr>
          <a:lstStyle/>
          <a:p>
            <a:pPr algn="ctr"/>
            <a:r>
              <a:rPr lang="en-AU" sz="1100" b="1" dirty="0">
                <a:latin typeface="Times New Roman" panose="02020603050405020304" pitchFamily="18" charset="0"/>
                <a:cs typeface="Times New Roman" panose="02020603050405020304" pitchFamily="18" charset="0"/>
              </a:rPr>
              <a:t>References</a:t>
            </a:r>
          </a:p>
          <a:p>
            <a:r>
              <a:rPr lang="en-US" sz="900" dirty="0" err="1">
                <a:latin typeface="Times New Roman" panose="02020603050405020304" pitchFamily="18" charset="0"/>
                <a:cs typeface="Times New Roman" panose="02020603050405020304" pitchFamily="18" charset="0"/>
              </a:rPr>
              <a:t>Nasipuri</a:t>
            </a:r>
            <a:r>
              <a:rPr lang="en-US" sz="900" dirty="0">
                <a:latin typeface="Times New Roman" panose="02020603050405020304" pitchFamily="18" charset="0"/>
                <a:cs typeface="Times New Roman" panose="02020603050405020304" pitchFamily="18" charset="0"/>
              </a:rPr>
              <a:t>, D. (1994). </a:t>
            </a:r>
            <a:r>
              <a:rPr lang="en-US" sz="900" i="1" dirty="0">
                <a:latin typeface="Times New Roman" panose="02020603050405020304" pitchFamily="18" charset="0"/>
                <a:cs typeface="Times New Roman" panose="02020603050405020304" pitchFamily="18" charset="0"/>
              </a:rPr>
              <a:t>Stereochemistry of organic compounds</a:t>
            </a:r>
            <a:r>
              <a:rPr lang="en-US" sz="900" i="1" dirty="0" smtClean="0">
                <a:latin typeface="Times New Roman" panose="02020603050405020304" pitchFamily="18" charset="0"/>
                <a:cs typeface="Times New Roman" panose="02020603050405020304" pitchFamily="18" charset="0"/>
              </a:rPr>
              <a:t>: </a:t>
            </a:r>
            <a:r>
              <a:rPr lang="en-US" sz="900" i="1" dirty="0">
                <a:latin typeface="Times New Roman" panose="02020603050405020304" pitchFamily="18" charset="0"/>
                <a:cs typeface="Times New Roman" panose="02020603050405020304" pitchFamily="18" charset="0"/>
              </a:rPr>
              <a:t>principles and applications</a:t>
            </a:r>
            <a:r>
              <a:rPr lang="en-US" sz="900" dirty="0">
                <a:latin typeface="Times New Roman" panose="02020603050405020304" pitchFamily="18" charset="0"/>
                <a:cs typeface="Times New Roman" panose="02020603050405020304" pitchFamily="18" charset="0"/>
              </a:rPr>
              <a:t>. New Age International</a:t>
            </a:r>
            <a:r>
              <a:rPr lang="en-US" sz="900" dirty="0" smtClean="0">
                <a:latin typeface="Times New Roman" panose="02020603050405020304" pitchFamily="18" charset="0"/>
                <a:cs typeface="Times New Roman" panose="02020603050405020304" pitchFamily="18" charset="0"/>
              </a:rPr>
              <a:t>.</a:t>
            </a:r>
          </a:p>
          <a:p>
            <a:endParaRPr lang="en-US" sz="900" dirty="0">
              <a:latin typeface="Times New Roman" panose="02020603050405020304" pitchFamily="18" charset="0"/>
              <a:cs typeface="Times New Roman" panose="02020603050405020304" pitchFamily="18" charset="0"/>
            </a:endParaRPr>
          </a:p>
          <a:p>
            <a:r>
              <a:rPr lang="en-US" sz="900" dirty="0">
                <a:latin typeface="Times New Roman" panose="02020603050405020304" pitchFamily="18" charset="0"/>
                <a:cs typeface="Times New Roman" panose="02020603050405020304" pitchFamily="18" charset="0"/>
              </a:rPr>
              <a:t>Eliel, E. L., &amp; </a:t>
            </a:r>
            <a:r>
              <a:rPr lang="en-US" sz="900" dirty="0" err="1">
                <a:latin typeface="Times New Roman" panose="02020603050405020304" pitchFamily="18" charset="0"/>
                <a:cs typeface="Times New Roman" panose="02020603050405020304" pitchFamily="18" charset="0"/>
              </a:rPr>
              <a:t>Wilen</a:t>
            </a:r>
            <a:r>
              <a:rPr lang="en-US" sz="900" dirty="0">
                <a:latin typeface="Times New Roman" panose="02020603050405020304" pitchFamily="18" charset="0"/>
                <a:cs typeface="Times New Roman" panose="02020603050405020304" pitchFamily="18" charset="0"/>
              </a:rPr>
              <a:t>, S. H. (1994). </a:t>
            </a:r>
            <a:r>
              <a:rPr lang="en-US" sz="900" i="1" dirty="0">
                <a:latin typeface="Times New Roman" panose="02020603050405020304" pitchFamily="18" charset="0"/>
                <a:cs typeface="Times New Roman" panose="02020603050405020304" pitchFamily="18" charset="0"/>
              </a:rPr>
              <a:t>Stereochemistry of organic compounds</a:t>
            </a:r>
            <a:r>
              <a:rPr lang="en-US" sz="900" dirty="0">
                <a:latin typeface="Times New Roman" panose="02020603050405020304" pitchFamily="18" charset="0"/>
                <a:cs typeface="Times New Roman" panose="02020603050405020304" pitchFamily="18" charset="0"/>
              </a:rPr>
              <a:t>. John Wiley &amp; Sons</a:t>
            </a:r>
            <a:r>
              <a:rPr lang="en-US" sz="900" dirty="0" smtClean="0">
                <a:latin typeface="Times New Roman" panose="02020603050405020304" pitchFamily="18" charset="0"/>
                <a:cs typeface="Times New Roman" panose="02020603050405020304" pitchFamily="18" charset="0"/>
              </a:rPr>
              <a:t>.</a:t>
            </a:r>
          </a:p>
          <a:p>
            <a:endParaRPr lang="en-AU" sz="900" dirty="0">
              <a:latin typeface="Times New Roman" panose="02020603050405020304" pitchFamily="18" charset="0"/>
              <a:cs typeface="Times New Roman" panose="02020603050405020304" pitchFamily="18" charset="0"/>
            </a:endParaRPr>
          </a:p>
          <a:p>
            <a:pPr algn="just"/>
            <a:r>
              <a:rPr lang="en-US" sz="1000" dirty="0" err="1">
                <a:latin typeface="Times New Roman" panose="02020603050405020304" pitchFamily="18" charset="0"/>
                <a:cs typeface="Times New Roman" panose="02020603050405020304" pitchFamily="18" charset="0"/>
              </a:rPr>
              <a:t>Sherma</a:t>
            </a:r>
            <a:r>
              <a:rPr lang="en-US" sz="1000" dirty="0">
                <a:latin typeface="Times New Roman" panose="02020603050405020304" pitchFamily="18" charset="0"/>
                <a:cs typeface="Times New Roman" panose="02020603050405020304" pitchFamily="18" charset="0"/>
              </a:rPr>
              <a:t>, J. (2000). Thin-layer chromatography in food and agricultural analysis. </a:t>
            </a:r>
            <a:r>
              <a:rPr lang="en-US" sz="1000" i="1" dirty="0">
                <a:latin typeface="Times New Roman" panose="02020603050405020304" pitchFamily="18" charset="0"/>
                <a:cs typeface="Times New Roman" panose="02020603050405020304" pitchFamily="18" charset="0"/>
              </a:rPr>
              <a:t>Journal of Chromatography A</a:t>
            </a:r>
            <a:r>
              <a:rPr lang="en-US" sz="1000" dirty="0">
                <a:latin typeface="Times New Roman" panose="02020603050405020304" pitchFamily="18" charset="0"/>
                <a:cs typeface="Times New Roman" panose="02020603050405020304" pitchFamily="18" charset="0"/>
              </a:rPr>
              <a:t>, </a:t>
            </a:r>
            <a:r>
              <a:rPr lang="en-US" sz="1000" i="1" dirty="0">
                <a:latin typeface="Times New Roman" panose="02020603050405020304" pitchFamily="18" charset="0"/>
                <a:cs typeface="Times New Roman" panose="02020603050405020304" pitchFamily="18" charset="0"/>
              </a:rPr>
              <a:t>880</a:t>
            </a:r>
            <a:r>
              <a:rPr lang="en-US" sz="1000" dirty="0">
                <a:latin typeface="Times New Roman" panose="02020603050405020304" pitchFamily="18" charset="0"/>
                <a:cs typeface="Times New Roman" panose="02020603050405020304" pitchFamily="18" charset="0"/>
              </a:rPr>
              <a:t>(1-2), 129-147.</a:t>
            </a:r>
            <a:endParaRPr lang="en-AU" sz="1000" dirty="0">
              <a:latin typeface="Times New Roman" panose="02020603050405020304" pitchFamily="18" charset="0"/>
              <a:cs typeface="Times New Roman" panose="02020603050405020304" pitchFamily="18" charset="0"/>
            </a:endParaRPr>
          </a:p>
          <a:p>
            <a:endParaRPr lang="en-AU" sz="14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xmlns="" id="{24277C33-6259-4CEB-BC66-358D007C6206}"/>
              </a:ext>
            </a:extLst>
          </p:cNvPr>
          <p:cNvSpPr txBox="1"/>
          <p:nvPr/>
        </p:nvSpPr>
        <p:spPr>
          <a:xfrm>
            <a:off x="128793" y="823547"/>
            <a:ext cx="6600419" cy="1061829"/>
          </a:xfrm>
          <a:prstGeom prst="rect">
            <a:avLst/>
          </a:prstGeom>
          <a:noFill/>
          <a:ln>
            <a:solidFill>
              <a:schemeClr val="tx1"/>
            </a:solidFill>
          </a:ln>
        </p:spPr>
        <p:txBody>
          <a:bodyPr wrap="square" rtlCol="0">
            <a:spAutoFit/>
          </a:bodyPr>
          <a:lstStyle/>
          <a:p>
            <a:pPr algn="ctr"/>
            <a:r>
              <a:rPr lang="en-AU" sz="700" b="1" dirty="0" smtClean="0">
                <a:latin typeface="Times New Roman" panose="02020603050405020304" pitchFamily="18" charset="0"/>
                <a:cs typeface="Times New Roman" panose="02020603050405020304" pitchFamily="18" charset="0"/>
              </a:rPr>
              <a:t>Background</a:t>
            </a:r>
          </a:p>
          <a:p>
            <a:pPr algn="ctr"/>
            <a:r>
              <a:rPr lang="en-AU" sz="800" dirty="0" smtClean="0">
                <a:latin typeface="Times New Roman" panose="02020603050405020304" pitchFamily="18" charset="0"/>
                <a:cs typeface="Times New Roman" panose="02020603050405020304" pitchFamily="18" charset="0"/>
              </a:rPr>
              <a:t>Stereochemistry </a:t>
            </a:r>
            <a:r>
              <a:rPr lang="en-AU" sz="800" dirty="0">
                <a:latin typeface="Times New Roman" panose="02020603050405020304" pitchFamily="18" charset="0"/>
                <a:cs typeface="Times New Roman" panose="02020603050405020304" pitchFamily="18" charset="0"/>
              </a:rPr>
              <a:t>is a branch under chemistry which is responsible for </a:t>
            </a:r>
            <a:r>
              <a:rPr lang="en-AU" sz="800" dirty="0" smtClean="0">
                <a:latin typeface="Times New Roman" panose="02020603050405020304" pitchFamily="18" charset="0"/>
                <a:cs typeface="Times New Roman" panose="02020603050405020304" pitchFamily="18" charset="0"/>
              </a:rPr>
              <a:t>3- dimensional arrangements in atom space.  By conducting the following experiments of Resolution of enantiomers and preparation of </a:t>
            </a:r>
            <a:r>
              <a:rPr lang="en-AU" sz="800" dirty="0" err="1" smtClean="0">
                <a:latin typeface="Times New Roman" panose="02020603050405020304" pitchFamily="18" charset="0"/>
                <a:cs typeface="Times New Roman" panose="02020603050405020304" pitchFamily="18" charset="0"/>
              </a:rPr>
              <a:t>Bis-Oxalamides</a:t>
            </a:r>
            <a:r>
              <a:rPr lang="en-AU" sz="800" dirty="0" smtClean="0">
                <a:latin typeface="Times New Roman" panose="02020603050405020304" pitchFamily="18" charset="0"/>
                <a:cs typeface="Times New Roman" panose="02020603050405020304" pitchFamily="18" charset="0"/>
              </a:rPr>
              <a:t> you will be able to understand fully the properties of enantiomers and </a:t>
            </a:r>
            <a:r>
              <a:rPr lang="en-AU" sz="800" dirty="0" err="1" smtClean="0">
                <a:latin typeface="Times New Roman" panose="02020603050405020304" pitchFamily="18" charset="0"/>
                <a:cs typeface="Times New Roman" panose="02020603050405020304" pitchFamily="18" charset="0"/>
              </a:rPr>
              <a:t>diastereomers</a:t>
            </a:r>
            <a:r>
              <a:rPr lang="en-AU" sz="800" dirty="0" smtClean="0">
                <a:latin typeface="Times New Roman" panose="02020603050405020304" pitchFamily="18" charset="0"/>
                <a:cs typeface="Times New Roman" panose="02020603050405020304" pitchFamily="18" charset="0"/>
              </a:rPr>
              <a:t>, solvent and compound polarities and also the retention factor (</a:t>
            </a:r>
            <a:r>
              <a:rPr lang="en-AU" sz="800" dirty="0" err="1" smtClean="0">
                <a:latin typeface="Times New Roman" panose="02020603050405020304" pitchFamily="18" charset="0"/>
                <a:cs typeface="Times New Roman" panose="02020603050405020304" pitchFamily="18" charset="0"/>
              </a:rPr>
              <a:t>Rf</a:t>
            </a:r>
            <a:r>
              <a:rPr lang="en-AU" sz="800" dirty="0" smtClean="0">
                <a:latin typeface="Times New Roman" panose="02020603050405020304" pitchFamily="18" charset="0"/>
                <a:cs typeface="Times New Roman" panose="02020603050405020304" pitchFamily="18" charset="0"/>
              </a:rPr>
              <a:t>) values.</a:t>
            </a:r>
          </a:p>
          <a:p>
            <a:pPr algn="ctr"/>
            <a:r>
              <a:rPr lang="en-AU" sz="800" dirty="0" smtClean="0">
                <a:latin typeface="Times New Roman" panose="02020603050405020304" pitchFamily="18" charset="0"/>
                <a:cs typeface="Times New Roman" panose="02020603050405020304" pitchFamily="18" charset="0"/>
              </a:rPr>
              <a:t>References </a:t>
            </a:r>
          </a:p>
          <a:p>
            <a:r>
              <a:rPr lang="en-US" sz="800" dirty="0" err="1">
                <a:latin typeface="Times New Roman" panose="02020603050405020304" pitchFamily="18" charset="0"/>
                <a:cs typeface="Times New Roman" panose="02020603050405020304" pitchFamily="18" charset="0"/>
              </a:rPr>
              <a:t>Nasipuri</a:t>
            </a:r>
            <a:r>
              <a:rPr lang="en-US" sz="800" dirty="0">
                <a:latin typeface="Times New Roman" panose="02020603050405020304" pitchFamily="18" charset="0"/>
                <a:cs typeface="Times New Roman" panose="02020603050405020304" pitchFamily="18" charset="0"/>
              </a:rPr>
              <a:t>, D. (1994). </a:t>
            </a:r>
            <a:r>
              <a:rPr lang="en-US" sz="800" i="1" dirty="0">
                <a:latin typeface="Times New Roman" panose="02020603050405020304" pitchFamily="18" charset="0"/>
                <a:cs typeface="Times New Roman" panose="02020603050405020304" pitchFamily="18" charset="0"/>
              </a:rPr>
              <a:t>Stereochemistry of organic compounds: principles and applications</a:t>
            </a:r>
            <a:r>
              <a:rPr lang="en-US" sz="800" dirty="0">
                <a:latin typeface="Times New Roman" panose="02020603050405020304" pitchFamily="18" charset="0"/>
                <a:cs typeface="Times New Roman" panose="02020603050405020304" pitchFamily="18" charset="0"/>
              </a:rPr>
              <a:t>. New Age International</a:t>
            </a:r>
            <a:r>
              <a:rPr lang="en-US" sz="800" dirty="0" smtClean="0">
                <a:latin typeface="Times New Roman" panose="02020603050405020304" pitchFamily="18" charset="0"/>
                <a:cs typeface="Times New Roman" panose="02020603050405020304" pitchFamily="18" charset="0"/>
              </a:rPr>
              <a:t>.</a:t>
            </a:r>
          </a:p>
          <a:p>
            <a:r>
              <a:rPr lang="en-US" sz="800" dirty="0">
                <a:latin typeface="Times New Roman" panose="02020603050405020304" pitchFamily="18" charset="0"/>
                <a:cs typeface="Times New Roman" panose="02020603050405020304" pitchFamily="18" charset="0"/>
              </a:rPr>
              <a:t>Eliel, E. L., &amp; </a:t>
            </a:r>
            <a:r>
              <a:rPr lang="en-US" sz="800" dirty="0" err="1">
                <a:latin typeface="Times New Roman" panose="02020603050405020304" pitchFamily="18" charset="0"/>
                <a:cs typeface="Times New Roman" panose="02020603050405020304" pitchFamily="18" charset="0"/>
              </a:rPr>
              <a:t>Wilen</a:t>
            </a:r>
            <a:r>
              <a:rPr lang="en-US" sz="800" dirty="0">
                <a:latin typeface="Times New Roman" panose="02020603050405020304" pitchFamily="18" charset="0"/>
                <a:cs typeface="Times New Roman" panose="02020603050405020304" pitchFamily="18" charset="0"/>
              </a:rPr>
              <a:t>, S. H. (1994). </a:t>
            </a:r>
            <a:r>
              <a:rPr lang="en-US" sz="800" i="1" dirty="0">
                <a:latin typeface="Times New Roman" panose="02020603050405020304" pitchFamily="18" charset="0"/>
                <a:cs typeface="Times New Roman" panose="02020603050405020304" pitchFamily="18" charset="0"/>
              </a:rPr>
              <a:t>Stereochemistry of organic compounds</a:t>
            </a:r>
            <a:r>
              <a:rPr lang="en-US" sz="800" dirty="0">
                <a:latin typeface="Times New Roman" panose="02020603050405020304" pitchFamily="18" charset="0"/>
                <a:cs typeface="Times New Roman" panose="02020603050405020304" pitchFamily="18" charset="0"/>
              </a:rPr>
              <a:t>. John Wiley &amp; Sons.</a:t>
            </a:r>
            <a:endParaRPr lang="en-AU" sz="800" dirty="0">
              <a:latin typeface="Times New Roman" panose="02020603050405020304" pitchFamily="18" charset="0"/>
              <a:cs typeface="Times New Roman" panose="02020603050405020304" pitchFamily="18" charset="0"/>
            </a:endParaRPr>
          </a:p>
          <a:p>
            <a:pPr algn="just"/>
            <a:endParaRPr lang="en-AU" sz="800" dirty="0">
              <a:latin typeface="Arial" panose="020B0604020202020204" pitchFamily="34" charset="0"/>
              <a:cs typeface="Arial" panose="020B0604020202020204"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995" y="2748564"/>
            <a:ext cx="1060993" cy="8031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7988" y="2734434"/>
            <a:ext cx="2482538" cy="10185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97774" y="2581911"/>
            <a:ext cx="2641411" cy="18867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3166" y="6572792"/>
            <a:ext cx="1427629" cy="11328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3487" y="4004561"/>
            <a:ext cx="2614616" cy="1376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783390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4667</TotalTime>
  <Words>335</Words>
  <Application>Microsoft Office PowerPoint</Application>
  <PresentationFormat>A4 Paper (210x297 mm)</PresentationFormat>
  <Paragraphs>45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Verve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CHEM2Lab poster template</dc:title>
  <dc:creator>"Markus Müllner"</dc:creator>
  <cp:lastModifiedBy>VINNLY CYBER</cp:lastModifiedBy>
  <cp:revision>67</cp:revision>
  <dcterms:created xsi:type="dcterms:W3CDTF">2015-06-28T06:11:21Z</dcterms:created>
  <dcterms:modified xsi:type="dcterms:W3CDTF">2021-05-14T18:19:35Z</dcterms:modified>
</cp:coreProperties>
</file>