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96" r:id="rId2"/>
    <p:sldId id="257" r:id="rId3"/>
    <p:sldId id="263" r:id="rId4"/>
    <p:sldId id="258" r:id="rId5"/>
    <p:sldId id="259" r:id="rId6"/>
    <p:sldId id="260" r:id="rId7"/>
    <p:sldId id="261" r:id="rId8"/>
    <p:sldId id="262" r:id="rId9"/>
    <p:sldId id="266" r:id="rId10"/>
    <p:sldId id="267" r:id="rId11"/>
    <p:sldId id="268" r:id="rId12"/>
    <p:sldId id="269" r:id="rId13"/>
    <p:sldId id="270" r:id="rId14"/>
    <p:sldId id="272" r:id="rId15"/>
    <p:sldId id="300" r:id="rId16"/>
    <p:sldId id="301" r:id="rId17"/>
    <p:sldId id="302" r:id="rId18"/>
    <p:sldId id="297"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98" r:id="rId32"/>
    <p:sldId id="299" r:id="rId33"/>
  </p:sldIdLst>
  <p:sldSz cx="12187238" cy="7021513"/>
  <p:notesSz cx="6858000" cy="9144000"/>
  <p:defaultTextStyle>
    <a:defPPr>
      <a:defRPr lang="en-US"/>
    </a:defPPr>
    <a:lvl1pPr marL="0" algn="l" defTabSz="1097554" rtl="0" eaLnBrk="1" latinLnBrk="0" hangingPunct="1">
      <a:defRPr sz="2200" kern="1200">
        <a:solidFill>
          <a:schemeClr val="tx1"/>
        </a:solidFill>
        <a:latin typeface="+mn-lt"/>
        <a:ea typeface="+mn-ea"/>
        <a:cs typeface="+mn-cs"/>
      </a:defRPr>
    </a:lvl1pPr>
    <a:lvl2pPr marL="548777" algn="l" defTabSz="1097554" rtl="0" eaLnBrk="1" latinLnBrk="0" hangingPunct="1">
      <a:defRPr sz="2200" kern="1200">
        <a:solidFill>
          <a:schemeClr val="tx1"/>
        </a:solidFill>
        <a:latin typeface="+mn-lt"/>
        <a:ea typeface="+mn-ea"/>
        <a:cs typeface="+mn-cs"/>
      </a:defRPr>
    </a:lvl2pPr>
    <a:lvl3pPr marL="1097554" algn="l" defTabSz="1097554" rtl="0" eaLnBrk="1" latinLnBrk="0" hangingPunct="1">
      <a:defRPr sz="2200" kern="1200">
        <a:solidFill>
          <a:schemeClr val="tx1"/>
        </a:solidFill>
        <a:latin typeface="+mn-lt"/>
        <a:ea typeface="+mn-ea"/>
        <a:cs typeface="+mn-cs"/>
      </a:defRPr>
    </a:lvl3pPr>
    <a:lvl4pPr marL="1646331" algn="l" defTabSz="1097554" rtl="0" eaLnBrk="1" latinLnBrk="0" hangingPunct="1">
      <a:defRPr sz="2200" kern="1200">
        <a:solidFill>
          <a:schemeClr val="tx1"/>
        </a:solidFill>
        <a:latin typeface="+mn-lt"/>
        <a:ea typeface="+mn-ea"/>
        <a:cs typeface="+mn-cs"/>
      </a:defRPr>
    </a:lvl4pPr>
    <a:lvl5pPr marL="2195109" algn="l" defTabSz="1097554" rtl="0" eaLnBrk="1" latinLnBrk="0" hangingPunct="1">
      <a:defRPr sz="2200" kern="1200">
        <a:solidFill>
          <a:schemeClr val="tx1"/>
        </a:solidFill>
        <a:latin typeface="+mn-lt"/>
        <a:ea typeface="+mn-ea"/>
        <a:cs typeface="+mn-cs"/>
      </a:defRPr>
    </a:lvl5pPr>
    <a:lvl6pPr marL="2743886" algn="l" defTabSz="1097554" rtl="0" eaLnBrk="1" latinLnBrk="0" hangingPunct="1">
      <a:defRPr sz="2200" kern="1200">
        <a:solidFill>
          <a:schemeClr val="tx1"/>
        </a:solidFill>
        <a:latin typeface="+mn-lt"/>
        <a:ea typeface="+mn-ea"/>
        <a:cs typeface="+mn-cs"/>
      </a:defRPr>
    </a:lvl6pPr>
    <a:lvl7pPr marL="3292663" algn="l" defTabSz="1097554" rtl="0" eaLnBrk="1" latinLnBrk="0" hangingPunct="1">
      <a:defRPr sz="2200" kern="1200">
        <a:solidFill>
          <a:schemeClr val="tx1"/>
        </a:solidFill>
        <a:latin typeface="+mn-lt"/>
        <a:ea typeface="+mn-ea"/>
        <a:cs typeface="+mn-cs"/>
      </a:defRPr>
    </a:lvl7pPr>
    <a:lvl8pPr marL="3841440" algn="l" defTabSz="1097554" rtl="0" eaLnBrk="1" latinLnBrk="0" hangingPunct="1">
      <a:defRPr sz="2200" kern="1200">
        <a:solidFill>
          <a:schemeClr val="tx1"/>
        </a:solidFill>
        <a:latin typeface="+mn-lt"/>
        <a:ea typeface="+mn-ea"/>
        <a:cs typeface="+mn-cs"/>
      </a:defRPr>
    </a:lvl8pPr>
    <a:lvl9pPr marL="4390217" algn="l" defTabSz="1097554" rtl="0" eaLnBrk="1" latinLnBrk="0" hangingPunct="1">
      <a:defRPr sz="2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autoAdjust="0"/>
    <p:restoredTop sz="94667" autoAdjust="0"/>
  </p:normalViewPr>
  <p:slideViewPr>
    <p:cSldViewPr>
      <p:cViewPr>
        <p:scale>
          <a:sx n="90" d="100"/>
          <a:sy n="90" d="100"/>
        </p:scale>
        <p:origin x="-374" y="94"/>
      </p:cViewPr>
      <p:guideLst>
        <p:guide orient="horz" pos="2212"/>
        <p:guide pos="383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338C0C-2355-403C-9B8B-D99ACD33A528}" type="datetimeFigureOut">
              <a:rPr lang="en-US" smtClean="0"/>
              <a:t>4/10/2019</a:t>
            </a:fld>
            <a:endParaRPr lang="en-US"/>
          </a:p>
        </p:txBody>
      </p:sp>
      <p:sp>
        <p:nvSpPr>
          <p:cNvPr id="4" name="عنصر نائب لصورة الشريحة 3"/>
          <p:cNvSpPr>
            <a:spLocks noGrp="1" noRot="1" noChangeAspect="1"/>
          </p:cNvSpPr>
          <p:nvPr>
            <p:ph type="sldImg" idx="2"/>
          </p:nvPr>
        </p:nvSpPr>
        <p:spPr>
          <a:xfrm>
            <a:off x="454025" y="685800"/>
            <a:ext cx="59499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EDEB7A-C6B2-427C-8070-6977C2546544}" type="slidenum">
              <a:rPr lang="en-US" smtClean="0"/>
              <a:t>‹#›</a:t>
            </a:fld>
            <a:endParaRPr lang="en-US"/>
          </a:p>
        </p:txBody>
      </p:sp>
    </p:spTree>
    <p:extLst>
      <p:ext uri="{BB962C8B-B14F-4D97-AF65-F5344CB8AC3E}">
        <p14:creationId xmlns:p14="http://schemas.microsoft.com/office/powerpoint/2010/main" val="3390616079"/>
      </p:ext>
    </p:extLst>
  </p:cSld>
  <p:clrMap bg1="lt1" tx1="dk1" bg2="lt2" tx2="dk2" accent1="accent1" accent2="accent2" accent3="accent3" accent4="accent4" accent5="accent5" accent6="accent6" hlink="hlink" folHlink="folHlink"/>
  <p:notesStyle>
    <a:lvl1pPr marL="0" algn="l" defTabSz="1097554" rtl="0" eaLnBrk="1" latinLnBrk="0" hangingPunct="1">
      <a:defRPr sz="1400" kern="1200">
        <a:solidFill>
          <a:schemeClr val="tx1"/>
        </a:solidFill>
        <a:latin typeface="+mn-lt"/>
        <a:ea typeface="+mn-ea"/>
        <a:cs typeface="+mn-cs"/>
      </a:defRPr>
    </a:lvl1pPr>
    <a:lvl2pPr marL="548777" algn="l" defTabSz="1097554" rtl="0" eaLnBrk="1" latinLnBrk="0" hangingPunct="1">
      <a:defRPr sz="1400" kern="1200">
        <a:solidFill>
          <a:schemeClr val="tx1"/>
        </a:solidFill>
        <a:latin typeface="+mn-lt"/>
        <a:ea typeface="+mn-ea"/>
        <a:cs typeface="+mn-cs"/>
      </a:defRPr>
    </a:lvl2pPr>
    <a:lvl3pPr marL="1097554" algn="l" defTabSz="1097554" rtl="0" eaLnBrk="1" latinLnBrk="0" hangingPunct="1">
      <a:defRPr sz="1400" kern="1200">
        <a:solidFill>
          <a:schemeClr val="tx1"/>
        </a:solidFill>
        <a:latin typeface="+mn-lt"/>
        <a:ea typeface="+mn-ea"/>
        <a:cs typeface="+mn-cs"/>
      </a:defRPr>
    </a:lvl3pPr>
    <a:lvl4pPr marL="1646331" algn="l" defTabSz="1097554" rtl="0" eaLnBrk="1" latinLnBrk="0" hangingPunct="1">
      <a:defRPr sz="1400" kern="1200">
        <a:solidFill>
          <a:schemeClr val="tx1"/>
        </a:solidFill>
        <a:latin typeface="+mn-lt"/>
        <a:ea typeface="+mn-ea"/>
        <a:cs typeface="+mn-cs"/>
      </a:defRPr>
    </a:lvl4pPr>
    <a:lvl5pPr marL="2195109" algn="l" defTabSz="1097554" rtl="0" eaLnBrk="1" latinLnBrk="0" hangingPunct="1">
      <a:defRPr sz="1400" kern="1200">
        <a:solidFill>
          <a:schemeClr val="tx1"/>
        </a:solidFill>
        <a:latin typeface="+mn-lt"/>
        <a:ea typeface="+mn-ea"/>
        <a:cs typeface="+mn-cs"/>
      </a:defRPr>
    </a:lvl5pPr>
    <a:lvl6pPr marL="2743886" algn="l" defTabSz="1097554" rtl="0" eaLnBrk="1" latinLnBrk="0" hangingPunct="1">
      <a:defRPr sz="1400" kern="1200">
        <a:solidFill>
          <a:schemeClr val="tx1"/>
        </a:solidFill>
        <a:latin typeface="+mn-lt"/>
        <a:ea typeface="+mn-ea"/>
        <a:cs typeface="+mn-cs"/>
      </a:defRPr>
    </a:lvl6pPr>
    <a:lvl7pPr marL="3292663" algn="l" defTabSz="1097554" rtl="0" eaLnBrk="1" latinLnBrk="0" hangingPunct="1">
      <a:defRPr sz="1400" kern="1200">
        <a:solidFill>
          <a:schemeClr val="tx1"/>
        </a:solidFill>
        <a:latin typeface="+mn-lt"/>
        <a:ea typeface="+mn-ea"/>
        <a:cs typeface="+mn-cs"/>
      </a:defRPr>
    </a:lvl7pPr>
    <a:lvl8pPr marL="3841440" algn="l" defTabSz="1097554" rtl="0" eaLnBrk="1" latinLnBrk="0" hangingPunct="1">
      <a:defRPr sz="1400" kern="1200">
        <a:solidFill>
          <a:schemeClr val="tx1"/>
        </a:solidFill>
        <a:latin typeface="+mn-lt"/>
        <a:ea typeface="+mn-ea"/>
        <a:cs typeface="+mn-cs"/>
      </a:defRPr>
    </a:lvl8pPr>
    <a:lvl9pPr marL="4390217" algn="l" defTabSz="1097554"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454025" y="685800"/>
            <a:ext cx="5949950" cy="3429000"/>
          </a:xfrm>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8BEDEB7A-C6B2-427C-8070-6977C2546544}" type="slidenum">
              <a:rPr lang="en-US" smtClean="0"/>
              <a:t>10</a:t>
            </a:fld>
            <a:endParaRPr lang="en-US"/>
          </a:p>
        </p:txBody>
      </p:sp>
    </p:spTree>
    <p:extLst>
      <p:ext uri="{BB962C8B-B14F-4D97-AF65-F5344CB8AC3E}">
        <p14:creationId xmlns:p14="http://schemas.microsoft.com/office/powerpoint/2010/main" val="4114220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8BEDEB7A-C6B2-427C-8070-6977C2546544}" type="slidenum">
              <a:rPr lang="en-US" smtClean="0"/>
              <a:t>16</a:t>
            </a:fld>
            <a:endParaRPr lang="en-US"/>
          </a:p>
        </p:txBody>
      </p:sp>
    </p:spTree>
    <p:extLst>
      <p:ext uri="{BB962C8B-B14F-4D97-AF65-F5344CB8AC3E}">
        <p14:creationId xmlns:p14="http://schemas.microsoft.com/office/powerpoint/2010/main" val="185732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454025" y="685800"/>
            <a:ext cx="5949950" cy="3429000"/>
          </a:xfrm>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8BEDEB7A-C6B2-427C-8070-6977C2546544}" type="slidenum">
              <a:rPr lang="en-US" smtClean="0"/>
              <a:t>27</a:t>
            </a:fld>
            <a:endParaRPr lang="en-US"/>
          </a:p>
        </p:txBody>
      </p:sp>
    </p:spTree>
    <p:extLst>
      <p:ext uri="{BB962C8B-B14F-4D97-AF65-F5344CB8AC3E}">
        <p14:creationId xmlns:p14="http://schemas.microsoft.com/office/powerpoint/2010/main" val="4114220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3178" y="6553412"/>
            <a:ext cx="12184065" cy="468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9" y="6485343"/>
            <a:ext cx="12184065" cy="65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6852" y="777047"/>
            <a:ext cx="10054471" cy="3651187"/>
          </a:xfrm>
        </p:spPr>
        <p:txBody>
          <a:bodyPr anchor="b">
            <a:normAutofit/>
          </a:bodyPr>
          <a:lstStyle>
            <a:lvl1pPr algn="l">
              <a:lnSpc>
                <a:spcPct val="85000"/>
              </a:lnSpc>
              <a:defRPr sz="9600" spc="-60" baseline="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099621" y="4561854"/>
            <a:ext cx="10054471" cy="1170252"/>
          </a:xfrm>
        </p:spPr>
        <p:txBody>
          <a:bodyPr lIns="109755" rIns="109755">
            <a:normAutofit/>
          </a:bodyPr>
          <a:lstStyle>
            <a:lvl1pPr marL="0" indent="0" algn="l">
              <a:buNone/>
              <a:defRPr sz="2900" cap="all" spc="240" baseline="0">
                <a:solidFill>
                  <a:schemeClr val="tx2"/>
                </a:solidFill>
                <a:latin typeface="+mj-lt"/>
              </a:defRPr>
            </a:lvl1pPr>
            <a:lvl2pPr marL="548613" indent="0" algn="ctr">
              <a:buNone/>
              <a:defRPr sz="2900"/>
            </a:lvl2pPr>
            <a:lvl3pPr marL="1097225" indent="0" algn="ctr">
              <a:buNone/>
              <a:defRPr sz="2900"/>
            </a:lvl3pPr>
            <a:lvl4pPr marL="1645838" indent="0" algn="ctr">
              <a:buNone/>
              <a:defRPr sz="2400"/>
            </a:lvl4pPr>
            <a:lvl5pPr marL="2194450" indent="0" algn="ctr">
              <a:buNone/>
              <a:defRPr sz="2400"/>
            </a:lvl5pPr>
            <a:lvl6pPr marL="2743062" indent="0" algn="ctr">
              <a:buNone/>
              <a:defRPr sz="2400"/>
            </a:lvl6pPr>
            <a:lvl7pPr marL="3291675" indent="0" algn="ctr">
              <a:buNone/>
              <a:defRPr sz="2400"/>
            </a:lvl7pPr>
            <a:lvl8pPr marL="3840288" indent="0" algn="ctr">
              <a:buNone/>
              <a:defRPr sz="2400"/>
            </a:lvl8pPr>
            <a:lvl9pPr marL="4388901" indent="0" algn="ctr">
              <a:buNone/>
              <a:defRPr sz="2400"/>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B01C8CB4-E218-466A-8020-416A1D3CF060}"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cxnSp>
        <p:nvCxnSpPr>
          <p:cNvPr id="9" name="Straight Connector 8"/>
          <p:cNvCxnSpPr/>
          <p:nvPr/>
        </p:nvCxnSpPr>
        <p:spPr>
          <a:xfrm>
            <a:off x="1207187" y="4446958"/>
            <a:ext cx="987166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936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01C8CB4-E218-466A-8020-416A1D3CF060}"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35027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8" y="6553412"/>
            <a:ext cx="12184065" cy="468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9" y="6485343"/>
            <a:ext cx="12184065" cy="65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852" y="777047"/>
            <a:ext cx="10054471" cy="3651187"/>
          </a:xfrm>
        </p:spPr>
        <p:txBody>
          <a:bodyPr anchor="b" anchorCtr="0">
            <a:normAutofit/>
          </a:bodyPr>
          <a:lstStyle>
            <a:lvl1pPr>
              <a:lnSpc>
                <a:spcPct val="85000"/>
              </a:lnSpc>
              <a:defRPr sz="9600" b="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6852" y="4559303"/>
            <a:ext cx="10054471" cy="1170252"/>
          </a:xfrm>
        </p:spPr>
        <p:txBody>
          <a:bodyPr lIns="109755" rIns="109755" anchor="t" anchorCtr="0">
            <a:normAutofit/>
          </a:bodyPr>
          <a:lstStyle>
            <a:lvl1pPr marL="0" indent="0">
              <a:buNone/>
              <a:defRPr sz="2900" cap="all" spc="240" baseline="0">
                <a:solidFill>
                  <a:schemeClr val="tx2"/>
                </a:solidFill>
                <a:latin typeface="+mj-lt"/>
              </a:defRPr>
            </a:lvl1pPr>
            <a:lvl2pPr marL="548613" indent="0">
              <a:buNone/>
              <a:defRPr sz="2200">
                <a:solidFill>
                  <a:schemeClr val="tx1">
                    <a:tint val="75000"/>
                  </a:schemeClr>
                </a:solidFill>
              </a:defRPr>
            </a:lvl2pPr>
            <a:lvl3pPr marL="1097225" indent="0">
              <a:buNone/>
              <a:defRPr sz="1900">
                <a:solidFill>
                  <a:schemeClr val="tx1">
                    <a:tint val="75000"/>
                  </a:schemeClr>
                </a:solidFill>
              </a:defRPr>
            </a:lvl3pPr>
            <a:lvl4pPr marL="1645838" indent="0">
              <a:buNone/>
              <a:defRPr sz="1700">
                <a:solidFill>
                  <a:schemeClr val="tx1">
                    <a:tint val="75000"/>
                  </a:schemeClr>
                </a:solidFill>
              </a:defRPr>
            </a:lvl4pPr>
            <a:lvl5pPr marL="2194450" indent="0">
              <a:buNone/>
              <a:defRPr sz="1700">
                <a:solidFill>
                  <a:schemeClr val="tx1">
                    <a:tint val="75000"/>
                  </a:schemeClr>
                </a:solidFill>
              </a:defRPr>
            </a:lvl5pPr>
            <a:lvl6pPr marL="2743062" indent="0">
              <a:buNone/>
              <a:defRPr sz="1700">
                <a:solidFill>
                  <a:schemeClr val="tx1">
                    <a:tint val="75000"/>
                  </a:schemeClr>
                </a:solidFill>
              </a:defRPr>
            </a:lvl6pPr>
            <a:lvl7pPr marL="3291675" indent="0">
              <a:buNone/>
              <a:defRPr sz="1700">
                <a:solidFill>
                  <a:schemeClr val="tx1">
                    <a:tint val="75000"/>
                  </a:schemeClr>
                </a:solidFill>
              </a:defRPr>
            </a:lvl7pPr>
            <a:lvl8pPr marL="3840288" indent="0">
              <a:buNone/>
              <a:defRPr sz="1700">
                <a:solidFill>
                  <a:schemeClr val="tx1">
                    <a:tint val="75000"/>
                  </a:schemeClr>
                </a:solidFill>
              </a:defRPr>
            </a:lvl8pPr>
            <a:lvl9pPr marL="4388901" indent="0">
              <a:buNone/>
              <a:defRPr sz="17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01C8CB4-E218-466A-8020-416A1D3CF060}"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cxnSp>
        <p:nvCxnSpPr>
          <p:cNvPr id="9" name="Straight Connector 8"/>
          <p:cNvCxnSpPr/>
          <p:nvPr/>
        </p:nvCxnSpPr>
        <p:spPr>
          <a:xfrm>
            <a:off x="1207187" y="4446958"/>
            <a:ext cx="987166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01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a:xfrm>
            <a:off x="1096852" y="293440"/>
            <a:ext cx="10054471" cy="1485347"/>
          </a:xfrm>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096850" y="1889741"/>
            <a:ext cx="4935831" cy="4119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6215492" y="1889743"/>
            <a:ext cx="4935831" cy="4119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B01C8CB4-E218-466A-8020-416A1D3CF060}" type="datetimeFigureOut">
              <a:rPr lang="en-US" smtClean="0"/>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328372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1096852" y="293440"/>
            <a:ext cx="10054471" cy="1485347"/>
          </a:xfrm>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6852" y="1890067"/>
            <a:ext cx="4935831" cy="753837"/>
          </a:xfrm>
        </p:spPr>
        <p:txBody>
          <a:bodyPr lIns="109755" rIns="109755" anchor="ctr">
            <a:normAutofit/>
          </a:bodyPr>
          <a:lstStyle>
            <a:lvl1pPr marL="0" indent="0">
              <a:buNone/>
              <a:defRPr sz="2400" b="0" cap="all" baseline="0">
                <a:solidFill>
                  <a:schemeClr val="tx2"/>
                </a:solidFill>
              </a:defRPr>
            </a:lvl1pPr>
            <a:lvl2pPr marL="548613" indent="0">
              <a:buNone/>
              <a:defRPr sz="2400" b="1"/>
            </a:lvl2pPr>
            <a:lvl3pPr marL="1097225" indent="0">
              <a:buNone/>
              <a:defRPr sz="2200" b="1"/>
            </a:lvl3pPr>
            <a:lvl4pPr marL="1645838" indent="0">
              <a:buNone/>
              <a:defRPr sz="1900" b="1"/>
            </a:lvl4pPr>
            <a:lvl5pPr marL="2194450" indent="0">
              <a:buNone/>
              <a:defRPr sz="1900" b="1"/>
            </a:lvl5pPr>
            <a:lvl6pPr marL="2743062" indent="0">
              <a:buNone/>
              <a:defRPr sz="1900" b="1"/>
            </a:lvl6pPr>
            <a:lvl7pPr marL="3291675" indent="0">
              <a:buNone/>
              <a:defRPr sz="1900" b="1"/>
            </a:lvl7pPr>
            <a:lvl8pPr marL="3840288" indent="0">
              <a:buNone/>
              <a:defRPr sz="1900" b="1"/>
            </a:lvl8pPr>
            <a:lvl9pPr marL="4388901" indent="0">
              <a:buNone/>
              <a:defRPr sz="19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96852" y="2643905"/>
            <a:ext cx="4935831" cy="3458745"/>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215492" y="1890067"/>
            <a:ext cx="4935831" cy="753837"/>
          </a:xfrm>
        </p:spPr>
        <p:txBody>
          <a:bodyPr lIns="109755" rIns="109755" anchor="ctr">
            <a:normAutofit/>
          </a:bodyPr>
          <a:lstStyle>
            <a:lvl1pPr marL="0" indent="0">
              <a:buNone/>
              <a:defRPr sz="2400" b="0" cap="all" baseline="0">
                <a:solidFill>
                  <a:schemeClr val="tx2"/>
                </a:solidFill>
              </a:defRPr>
            </a:lvl1pPr>
            <a:lvl2pPr marL="548613" indent="0">
              <a:buNone/>
              <a:defRPr sz="2400" b="1"/>
            </a:lvl2pPr>
            <a:lvl3pPr marL="1097225" indent="0">
              <a:buNone/>
              <a:defRPr sz="2200" b="1"/>
            </a:lvl3pPr>
            <a:lvl4pPr marL="1645838" indent="0">
              <a:buNone/>
              <a:defRPr sz="1900" b="1"/>
            </a:lvl4pPr>
            <a:lvl5pPr marL="2194450" indent="0">
              <a:buNone/>
              <a:defRPr sz="1900" b="1"/>
            </a:lvl5pPr>
            <a:lvl6pPr marL="2743062" indent="0">
              <a:buNone/>
              <a:defRPr sz="1900" b="1"/>
            </a:lvl6pPr>
            <a:lvl7pPr marL="3291675" indent="0">
              <a:buNone/>
              <a:defRPr sz="1900" b="1"/>
            </a:lvl7pPr>
            <a:lvl8pPr marL="3840288" indent="0">
              <a:buNone/>
              <a:defRPr sz="1900" b="1"/>
            </a:lvl8pPr>
            <a:lvl9pPr marL="4388901" indent="0">
              <a:buNone/>
              <a:defRPr sz="19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6215492" y="2643905"/>
            <a:ext cx="4935831" cy="3458745"/>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B01C8CB4-E218-466A-8020-416A1D3CF060}" type="datetimeFigureOut">
              <a:rPr lang="en-US" smtClean="0"/>
              <a:t>4/10/2019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915193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B01C8CB4-E218-466A-8020-416A1D3CF060}" type="datetimeFigureOut">
              <a:rPr lang="en-US" smtClean="0"/>
              <a:t>4/10/2019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425653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3178" y="6553412"/>
            <a:ext cx="12184065" cy="468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9" y="6485343"/>
            <a:ext cx="12184065" cy="65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01C8CB4-E218-466A-8020-416A1D3CF060}" type="datetimeFigureOut">
              <a:rPr lang="en-US" smtClean="0"/>
              <a:t>4/10/2019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3870267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21" y="0"/>
            <a:ext cx="4049208" cy="70215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38494" y="0"/>
            <a:ext cx="63983" cy="7021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023" y="608530"/>
            <a:ext cx="3199150" cy="2340504"/>
          </a:xfrm>
        </p:spPr>
        <p:txBody>
          <a:bodyPr anchor="b">
            <a:normAutofit/>
          </a:bodyPr>
          <a:lstStyle>
            <a:lvl1pPr>
              <a:defRPr sz="4300" b="0">
                <a:solidFill>
                  <a:srgbClr val="FFFFFF"/>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798725" y="748961"/>
            <a:ext cx="6489704" cy="53831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457023" y="2995847"/>
            <a:ext cx="3199150" cy="3459691"/>
          </a:xfrm>
        </p:spPr>
        <p:txBody>
          <a:bodyPr lIns="109755" rIns="109755">
            <a:normAutofit/>
          </a:bodyPr>
          <a:lstStyle>
            <a:lvl1pPr marL="0" indent="0">
              <a:buNone/>
              <a:defRPr sz="1800">
                <a:solidFill>
                  <a:srgbClr val="FFFFFF"/>
                </a:solidFill>
              </a:defRPr>
            </a:lvl1pPr>
            <a:lvl2pPr marL="548613" indent="0">
              <a:buNone/>
              <a:defRPr sz="1400"/>
            </a:lvl2pPr>
            <a:lvl3pPr marL="1097225" indent="0">
              <a:buNone/>
              <a:defRPr sz="1200"/>
            </a:lvl3pPr>
            <a:lvl4pPr marL="1645838" indent="0">
              <a:buNone/>
              <a:defRPr sz="1100"/>
            </a:lvl4pPr>
            <a:lvl5pPr marL="2194450" indent="0">
              <a:buNone/>
              <a:defRPr sz="1100"/>
            </a:lvl5pPr>
            <a:lvl6pPr marL="2743062" indent="0">
              <a:buNone/>
              <a:defRPr sz="1100"/>
            </a:lvl6pPr>
            <a:lvl7pPr marL="3291675" indent="0">
              <a:buNone/>
              <a:defRPr sz="1100"/>
            </a:lvl7pPr>
            <a:lvl8pPr marL="3840288" indent="0">
              <a:buNone/>
              <a:defRPr sz="1100"/>
            </a:lvl8pPr>
            <a:lvl9pPr marL="4388901" indent="0">
              <a:buNone/>
              <a:defRPr sz="1100"/>
            </a:lvl9pPr>
          </a:lstStyle>
          <a:p>
            <a:pPr lvl="0"/>
            <a:r>
              <a:rPr lang="ar-SA" smtClean="0"/>
              <a:t>انقر لتحرير أنماط النص الرئيسي</a:t>
            </a:r>
          </a:p>
        </p:txBody>
      </p:sp>
      <p:sp>
        <p:nvSpPr>
          <p:cNvPr id="5" name="Date Placeholder 4"/>
          <p:cNvSpPr>
            <a:spLocks noGrp="1"/>
          </p:cNvSpPr>
          <p:nvPr>
            <p:ph type="dt" sz="half" idx="10"/>
          </p:nvPr>
        </p:nvSpPr>
        <p:spPr>
          <a:xfrm>
            <a:off x="465330" y="6613807"/>
            <a:ext cx="2617487" cy="373831"/>
          </a:xfrm>
        </p:spPr>
        <p:txBody>
          <a:bodyPr/>
          <a:lstStyle>
            <a:lvl1pPr algn="l">
              <a:defRPr/>
            </a:lvl1pPr>
          </a:lstStyle>
          <a:p>
            <a:fld id="{B01C8CB4-E218-466A-8020-416A1D3CF060}" type="datetimeFigureOut">
              <a:rPr lang="en-US" smtClean="0"/>
              <a:t>4/10/2019</a:t>
            </a:fld>
            <a:endParaRPr lang="en-US"/>
          </a:p>
        </p:txBody>
      </p:sp>
      <p:sp>
        <p:nvSpPr>
          <p:cNvPr id="6" name="Footer Placeholder 5"/>
          <p:cNvSpPr>
            <a:spLocks noGrp="1"/>
          </p:cNvSpPr>
          <p:nvPr>
            <p:ph type="ftr" sz="quarter" idx="11"/>
          </p:nvPr>
        </p:nvSpPr>
        <p:spPr>
          <a:xfrm>
            <a:off x="4798725" y="6613807"/>
            <a:ext cx="4646384" cy="373831"/>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2E43923-D88C-44A6-BAF4-E49A5FA04117}" type="slidenum">
              <a:rPr lang="en-US" smtClean="0"/>
              <a:t>‹#›</a:t>
            </a:fld>
            <a:endParaRPr lang="en-US"/>
          </a:p>
        </p:txBody>
      </p:sp>
    </p:spTree>
    <p:extLst>
      <p:ext uri="{BB962C8B-B14F-4D97-AF65-F5344CB8AC3E}">
        <p14:creationId xmlns:p14="http://schemas.microsoft.com/office/powerpoint/2010/main" val="1212111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3" y="5071093"/>
            <a:ext cx="12184065" cy="19504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9" y="5032265"/>
            <a:ext cx="12184065" cy="65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851" y="5195919"/>
            <a:ext cx="10109314" cy="842582"/>
          </a:xfrm>
        </p:spPr>
        <p:txBody>
          <a:bodyPr lIns="109755" tIns="0" rIns="109755" bIns="0" anchor="b">
            <a:noAutofit/>
          </a:bodyPr>
          <a:lstStyle>
            <a:lvl1pPr>
              <a:defRPr sz="4300" b="0">
                <a:solidFill>
                  <a:srgbClr val="FFFFFF"/>
                </a:solidFill>
              </a:defRPr>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8" y="1"/>
            <a:ext cx="12187223" cy="5032265"/>
          </a:xfrm>
          <a:blipFill>
            <a:blip r:embed="rId2"/>
            <a:stretch>
              <a:fillRect/>
            </a:stretch>
          </a:blipFill>
        </p:spPr>
        <p:txBody>
          <a:bodyPr lIns="548777" tIns="548777" anchor="t"/>
          <a:lstStyle>
            <a:lvl1pPr marL="0" indent="0">
              <a:buNone/>
              <a:defRPr sz="3800">
                <a:solidFill>
                  <a:schemeClr val="bg1"/>
                </a:solidFill>
              </a:defRPr>
            </a:lvl1pPr>
            <a:lvl2pPr marL="548613" indent="0">
              <a:buNone/>
              <a:defRPr sz="3400"/>
            </a:lvl2pPr>
            <a:lvl3pPr marL="1097225" indent="0">
              <a:buNone/>
              <a:defRPr sz="2900"/>
            </a:lvl3pPr>
            <a:lvl4pPr marL="1645838" indent="0">
              <a:buNone/>
              <a:defRPr sz="2400"/>
            </a:lvl4pPr>
            <a:lvl5pPr marL="2194450" indent="0">
              <a:buNone/>
              <a:defRPr sz="2400"/>
            </a:lvl5pPr>
            <a:lvl6pPr marL="2743062" indent="0">
              <a:buNone/>
              <a:defRPr sz="2400"/>
            </a:lvl6pPr>
            <a:lvl7pPr marL="3291675" indent="0">
              <a:buNone/>
              <a:defRPr sz="2400"/>
            </a:lvl7pPr>
            <a:lvl8pPr marL="3840288" indent="0">
              <a:buNone/>
              <a:defRPr sz="2400"/>
            </a:lvl8pPr>
            <a:lvl9pPr marL="4388901" indent="0">
              <a:buNone/>
              <a:defRPr sz="24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096851" y="6047862"/>
            <a:ext cx="10109314" cy="608531"/>
          </a:xfrm>
        </p:spPr>
        <p:txBody>
          <a:bodyPr lIns="109755" tIns="0" rIns="109755" bIns="0">
            <a:normAutofit/>
          </a:bodyPr>
          <a:lstStyle>
            <a:lvl1pPr marL="0" indent="0">
              <a:spcBef>
                <a:spcPts val="0"/>
              </a:spcBef>
              <a:spcAft>
                <a:spcPts val="720"/>
              </a:spcAft>
              <a:buNone/>
              <a:defRPr sz="1800">
                <a:solidFill>
                  <a:srgbClr val="FFFFFF"/>
                </a:solidFill>
              </a:defRPr>
            </a:lvl1pPr>
            <a:lvl2pPr marL="548613" indent="0">
              <a:buNone/>
              <a:defRPr sz="1400"/>
            </a:lvl2pPr>
            <a:lvl3pPr marL="1097225" indent="0">
              <a:buNone/>
              <a:defRPr sz="1200"/>
            </a:lvl3pPr>
            <a:lvl4pPr marL="1645838" indent="0">
              <a:buNone/>
              <a:defRPr sz="1100"/>
            </a:lvl4pPr>
            <a:lvl5pPr marL="2194450" indent="0">
              <a:buNone/>
              <a:defRPr sz="1100"/>
            </a:lvl5pPr>
            <a:lvl6pPr marL="2743062" indent="0">
              <a:buNone/>
              <a:defRPr sz="1100"/>
            </a:lvl6pPr>
            <a:lvl7pPr marL="3291675" indent="0">
              <a:buNone/>
              <a:defRPr sz="1100"/>
            </a:lvl7pPr>
            <a:lvl8pPr marL="3840288" indent="0">
              <a:buNone/>
              <a:defRPr sz="1100"/>
            </a:lvl8pPr>
            <a:lvl9pPr marL="4388901" indent="0">
              <a:buNone/>
              <a:defRPr sz="11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B01C8CB4-E218-466A-8020-416A1D3CF060}" type="datetimeFigureOut">
              <a:rPr lang="en-US" smtClean="0"/>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169023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lIns="54878" tIns="0" rIns="54878"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01C8CB4-E218-466A-8020-416A1D3CF060}"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3837954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3178" y="6553412"/>
            <a:ext cx="12184065" cy="468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9" y="6485343"/>
            <a:ext cx="12184065" cy="65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1494" y="424671"/>
            <a:ext cx="2627873" cy="5894693"/>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837876" y="424668"/>
            <a:ext cx="7731279" cy="5894694"/>
          </a:xfrm>
        </p:spPr>
        <p:txBody>
          <a:bodyPr vert="eaVert" lIns="54878" tIns="0" rIns="54878"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01C8CB4-E218-466A-8020-416A1D3CF060}"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164086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553412"/>
            <a:ext cx="12187238" cy="4681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 y="6485343"/>
            <a:ext cx="12187239" cy="675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852" y="293440"/>
            <a:ext cx="10054471" cy="1485347"/>
          </a:xfrm>
          <a:prstGeom prst="rect">
            <a:avLst/>
          </a:prstGeom>
        </p:spPr>
        <p:txBody>
          <a:bodyPr vert="horz" lIns="109755" tIns="54878" rIns="109755" bIns="54878"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6852" y="1889741"/>
            <a:ext cx="10054471" cy="4119288"/>
          </a:xfrm>
          <a:prstGeom prst="rect">
            <a:avLst/>
          </a:prstGeom>
        </p:spPr>
        <p:txBody>
          <a:bodyPr vert="horz" lIns="0" tIns="54878" rIns="0" bIns="54878"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1096856" y="6613807"/>
            <a:ext cx="2471305" cy="373831"/>
          </a:xfrm>
          <a:prstGeom prst="rect">
            <a:avLst/>
          </a:prstGeom>
        </p:spPr>
        <p:txBody>
          <a:bodyPr vert="horz" lIns="109755" tIns="54878" rIns="109755" bIns="54878" rtlCol="0" anchor="ctr"/>
          <a:lstStyle>
            <a:lvl1pPr algn="l">
              <a:defRPr sz="1100">
                <a:solidFill>
                  <a:srgbClr val="FFFFFF"/>
                </a:solidFill>
              </a:defRPr>
            </a:lvl1pPr>
          </a:lstStyle>
          <a:p>
            <a:fld id="{B01C8CB4-E218-466A-8020-416A1D3CF060}" type="datetimeFigureOut">
              <a:rPr lang="en-US" smtClean="0"/>
              <a:t>4/10/2019</a:t>
            </a:fld>
            <a:endParaRPr lang="en-US"/>
          </a:p>
        </p:txBody>
      </p:sp>
      <p:sp>
        <p:nvSpPr>
          <p:cNvPr id="5" name="Footer Placeholder 4"/>
          <p:cNvSpPr>
            <a:spLocks noGrp="1"/>
          </p:cNvSpPr>
          <p:nvPr>
            <p:ph type="ftr" sz="quarter" idx="3"/>
          </p:nvPr>
        </p:nvSpPr>
        <p:spPr>
          <a:xfrm>
            <a:off x="3684749" y="6613807"/>
            <a:ext cx="4820920" cy="373831"/>
          </a:xfrm>
          <a:prstGeom prst="rect">
            <a:avLst/>
          </a:prstGeom>
        </p:spPr>
        <p:txBody>
          <a:bodyPr vert="horz" lIns="109755" tIns="54878" rIns="109755" bIns="54878" rtlCol="0" anchor="ctr"/>
          <a:lstStyle>
            <a:lvl1pPr algn="ctr">
              <a:defRPr sz="11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896595" y="6613807"/>
            <a:ext cx="1311513" cy="373831"/>
          </a:xfrm>
          <a:prstGeom prst="rect">
            <a:avLst/>
          </a:prstGeom>
        </p:spPr>
        <p:txBody>
          <a:bodyPr vert="horz" lIns="109755" tIns="54878" rIns="109755" bIns="54878" rtlCol="0" anchor="ctr"/>
          <a:lstStyle>
            <a:lvl1pPr algn="r">
              <a:defRPr sz="1300">
                <a:solidFill>
                  <a:srgbClr val="FFFFFF"/>
                </a:solidFill>
              </a:defRPr>
            </a:lvl1pPr>
          </a:lstStyle>
          <a:p>
            <a:fld id="{32E43923-D88C-44A6-BAF4-E49A5FA04117}" type="slidenum">
              <a:rPr lang="en-US" smtClean="0"/>
              <a:t>‹#›</a:t>
            </a:fld>
            <a:endParaRPr lang="en-US"/>
          </a:p>
        </p:txBody>
      </p:sp>
      <p:cxnSp>
        <p:nvCxnSpPr>
          <p:cNvPr id="10" name="Straight Connector 9"/>
          <p:cNvCxnSpPr/>
          <p:nvPr/>
        </p:nvCxnSpPr>
        <p:spPr>
          <a:xfrm>
            <a:off x="1193066" y="1779280"/>
            <a:ext cx="996306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32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1097225" rtl="0" eaLnBrk="1" latinLnBrk="0" hangingPunct="1">
        <a:lnSpc>
          <a:spcPct val="85000"/>
        </a:lnSpc>
        <a:spcBef>
          <a:spcPct val="0"/>
        </a:spcBef>
        <a:buNone/>
        <a:defRPr sz="5800" kern="1200" spc="-60" baseline="0">
          <a:solidFill>
            <a:schemeClr val="tx1">
              <a:lumMod val="75000"/>
              <a:lumOff val="25000"/>
            </a:schemeClr>
          </a:solidFill>
          <a:latin typeface="+mj-lt"/>
          <a:ea typeface="+mj-ea"/>
          <a:cs typeface="+mj-cs"/>
        </a:defRPr>
      </a:lvl1pPr>
    </p:titleStyle>
    <p:bodyStyle>
      <a:lvl1pPr marL="109723" indent="-109723" algn="l" defTabSz="1097225" rtl="0" eaLnBrk="1" latinLnBrk="0" hangingPunct="1">
        <a:lnSpc>
          <a:spcPct val="90000"/>
        </a:lnSpc>
        <a:spcBef>
          <a:spcPts val="1440"/>
        </a:spcBef>
        <a:spcAft>
          <a:spcPts val="24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460835" indent="-219445" algn="l" defTabSz="1097225" rtl="0" eaLnBrk="1" latinLnBrk="0" hangingPunct="1">
        <a:lnSpc>
          <a:spcPct val="90000"/>
        </a:lnSpc>
        <a:spcBef>
          <a:spcPts val="240"/>
        </a:spcBef>
        <a:spcAft>
          <a:spcPts val="480"/>
        </a:spcAft>
        <a:buClr>
          <a:schemeClr val="accent1"/>
        </a:buClr>
        <a:buFont typeface="Calibri" pitchFamily="34" charset="0"/>
        <a:buChar char="◦"/>
        <a:defRPr sz="2200" kern="1200">
          <a:solidFill>
            <a:schemeClr val="tx1">
              <a:lumMod val="75000"/>
              <a:lumOff val="25000"/>
            </a:schemeClr>
          </a:solidFill>
          <a:latin typeface="+mn-lt"/>
          <a:ea typeface="+mn-ea"/>
          <a:cs typeface="+mn-cs"/>
        </a:defRPr>
      </a:lvl2pPr>
      <a:lvl3pPr marL="680280" indent="-219445" algn="l" defTabSz="1097225" rtl="0" eaLnBrk="1" latinLnBrk="0" hangingPunct="1">
        <a:lnSpc>
          <a:spcPct val="90000"/>
        </a:lnSpc>
        <a:spcBef>
          <a:spcPts val="240"/>
        </a:spcBef>
        <a:spcAft>
          <a:spcPts val="480"/>
        </a:spcAft>
        <a:buClr>
          <a:schemeClr val="accent1"/>
        </a:buClr>
        <a:buFont typeface="Calibri" pitchFamily="34" charset="0"/>
        <a:buChar char="◦"/>
        <a:defRPr sz="1700" kern="1200">
          <a:solidFill>
            <a:schemeClr val="tx1">
              <a:lumMod val="75000"/>
              <a:lumOff val="25000"/>
            </a:schemeClr>
          </a:solidFill>
          <a:latin typeface="+mn-lt"/>
          <a:ea typeface="+mn-ea"/>
          <a:cs typeface="+mn-cs"/>
        </a:defRPr>
      </a:lvl3pPr>
      <a:lvl4pPr marL="899724" indent="-219445" algn="l" defTabSz="1097225" rtl="0" eaLnBrk="1" latinLnBrk="0" hangingPunct="1">
        <a:lnSpc>
          <a:spcPct val="90000"/>
        </a:lnSpc>
        <a:spcBef>
          <a:spcPts val="240"/>
        </a:spcBef>
        <a:spcAft>
          <a:spcPts val="480"/>
        </a:spcAft>
        <a:buClr>
          <a:schemeClr val="accent1"/>
        </a:buClr>
        <a:buFont typeface="Calibri" pitchFamily="34" charset="0"/>
        <a:buChar char="◦"/>
        <a:defRPr sz="1700" kern="1200">
          <a:solidFill>
            <a:schemeClr val="tx1">
              <a:lumMod val="75000"/>
              <a:lumOff val="25000"/>
            </a:schemeClr>
          </a:solidFill>
          <a:latin typeface="+mn-lt"/>
          <a:ea typeface="+mn-ea"/>
          <a:cs typeface="+mn-cs"/>
        </a:defRPr>
      </a:lvl4pPr>
      <a:lvl5pPr marL="1119169" indent="-219445" algn="l" defTabSz="1097225" rtl="0" eaLnBrk="1" latinLnBrk="0" hangingPunct="1">
        <a:lnSpc>
          <a:spcPct val="90000"/>
        </a:lnSpc>
        <a:spcBef>
          <a:spcPts val="240"/>
        </a:spcBef>
        <a:spcAft>
          <a:spcPts val="480"/>
        </a:spcAft>
        <a:buClr>
          <a:schemeClr val="accent1"/>
        </a:buClr>
        <a:buFont typeface="Calibri" pitchFamily="34" charset="0"/>
        <a:buChar char="◦"/>
        <a:defRPr sz="1700" kern="1200">
          <a:solidFill>
            <a:schemeClr val="tx1">
              <a:lumMod val="75000"/>
              <a:lumOff val="25000"/>
            </a:schemeClr>
          </a:solidFill>
          <a:latin typeface="+mn-lt"/>
          <a:ea typeface="+mn-ea"/>
          <a:cs typeface="+mn-cs"/>
        </a:defRPr>
      </a:lvl5pPr>
      <a:lvl6pPr marL="1319934" indent="-274306" algn="l" defTabSz="1097225" rtl="0" eaLnBrk="1" latinLnBrk="0" hangingPunct="1">
        <a:lnSpc>
          <a:spcPct val="90000"/>
        </a:lnSpc>
        <a:spcBef>
          <a:spcPts val="240"/>
        </a:spcBef>
        <a:spcAft>
          <a:spcPts val="480"/>
        </a:spcAft>
        <a:buClr>
          <a:schemeClr val="accent1"/>
        </a:buClr>
        <a:buFont typeface="Calibri" pitchFamily="34" charset="0"/>
        <a:buChar char="◦"/>
        <a:defRPr sz="1700" kern="1200">
          <a:solidFill>
            <a:schemeClr val="tx1">
              <a:lumMod val="75000"/>
              <a:lumOff val="25000"/>
            </a:schemeClr>
          </a:solidFill>
          <a:latin typeface="+mn-lt"/>
          <a:ea typeface="+mn-ea"/>
          <a:cs typeface="+mn-cs"/>
        </a:defRPr>
      </a:lvl6pPr>
      <a:lvl7pPr marL="1559922" indent="-274306" algn="l" defTabSz="1097225" rtl="0" eaLnBrk="1" latinLnBrk="0" hangingPunct="1">
        <a:lnSpc>
          <a:spcPct val="90000"/>
        </a:lnSpc>
        <a:spcBef>
          <a:spcPts val="240"/>
        </a:spcBef>
        <a:spcAft>
          <a:spcPts val="480"/>
        </a:spcAft>
        <a:buClr>
          <a:schemeClr val="accent1"/>
        </a:buClr>
        <a:buFont typeface="Calibri" pitchFamily="34" charset="0"/>
        <a:buChar char="◦"/>
        <a:defRPr sz="1700" kern="1200">
          <a:solidFill>
            <a:schemeClr val="tx1">
              <a:lumMod val="75000"/>
              <a:lumOff val="25000"/>
            </a:schemeClr>
          </a:solidFill>
          <a:latin typeface="+mn-lt"/>
          <a:ea typeface="+mn-ea"/>
          <a:cs typeface="+mn-cs"/>
        </a:defRPr>
      </a:lvl7pPr>
      <a:lvl8pPr marL="1799910" indent="-274306" algn="l" defTabSz="1097225" rtl="0" eaLnBrk="1" latinLnBrk="0" hangingPunct="1">
        <a:lnSpc>
          <a:spcPct val="90000"/>
        </a:lnSpc>
        <a:spcBef>
          <a:spcPts val="240"/>
        </a:spcBef>
        <a:spcAft>
          <a:spcPts val="480"/>
        </a:spcAft>
        <a:buClr>
          <a:schemeClr val="accent1"/>
        </a:buClr>
        <a:buFont typeface="Calibri" pitchFamily="34" charset="0"/>
        <a:buChar char="◦"/>
        <a:defRPr sz="1700" kern="1200">
          <a:solidFill>
            <a:schemeClr val="tx1">
              <a:lumMod val="75000"/>
              <a:lumOff val="25000"/>
            </a:schemeClr>
          </a:solidFill>
          <a:latin typeface="+mn-lt"/>
          <a:ea typeface="+mn-ea"/>
          <a:cs typeface="+mn-cs"/>
        </a:defRPr>
      </a:lvl8pPr>
      <a:lvl9pPr marL="2039898" indent="-274306" algn="l" defTabSz="1097225" rtl="0" eaLnBrk="1" latinLnBrk="0" hangingPunct="1">
        <a:lnSpc>
          <a:spcPct val="90000"/>
        </a:lnSpc>
        <a:spcBef>
          <a:spcPts val="240"/>
        </a:spcBef>
        <a:spcAft>
          <a:spcPts val="480"/>
        </a:spcAft>
        <a:buClr>
          <a:schemeClr val="accent1"/>
        </a:buClr>
        <a:buFont typeface="Calibri" pitchFamily="34" charset="0"/>
        <a:buChar char="◦"/>
        <a:defRPr sz="1700" kern="1200">
          <a:solidFill>
            <a:schemeClr val="tx1">
              <a:lumMod val="75000"/>
              <a:lumOff val="25000"/>
            </a:schemeClr>
          </a:solidFill>
          <a:latin typeface="+mn-lt"/>
          <a:ea typeface="+mn-ea"/>
          <a:cs typeface="+mn-cs"/>
        </a:defRPr>
      </a:lvl9pPr>
    </p:bodyStyle>
    <p:otherStyle>
      <a:defPPr>
        <a:defRPr lang="en-US"/>
      </a:defPPr>
      <a:lvl1pPr marL="0" algn="l" defTabSz="1097225" rtl="0" eaLnBrk="1" latinLnBrk="0" hangingPunct="1">
        <a:defRPr sz="2200" kern="1200">
          <a:solidFill>
            <a:schemeClr val="tx1"/>
          </a:solidFill>
          <a:latin typeface="+mn-lt"/>
          <a:ea typeface="+mn-ea"/>
          <a:cs typeface="+mn-cs"/>
        </a:defRPr>
      </a:lvl1pPr>
      <a:lvl2pPr marL="548613" algn="l" defTabSz="1097225" rtl="0" eaLnBrk="1" latinLnBrk="0" hangingPunct="1">
        <a:defRPr sz="2200" kern="1200">
          <a:solidFill>
            <a:schemeClr val="tx1"/>
          </a:solidFill>
          <a:latin typeface="+mn-lt"/>
          <a:ea typeface="+mn-ea"/>
          <a:cs typeface="+mn-cs"/>
        </a:defRPr>
      </a:lvl2pPr>
      <a:lvl3pPr marL="1097225" algn="l" defTabSz="1097225" rtl="0" eaLnBrk="1" latinLnBrk="0" hangingPunct="1">
        <a:defRPr sz="2200" kern="1200">
          <a:solidFill>
            <a:schemeClr val="tx1"/>
          </a:solidFill>
          <a:latin typeface="+mn-lt"/>
          <a:ea typeface="+mn-ea"/>
          <a:cs typeface="+mn-cs"/>
        </a:defRPr>
      </a:lvl3pPr>
      <a:lvl4pPr marL="1645838" algn="l" defTabSz="1097225" rtl="0" eaLnBrk="1" latinLnBrk="0" hangingPunct="1">
        <a:defRPr sz="2200" kern="1200">
          <a:solidFill>
            <a:schemeClr val="tx1"/>
          </a:solidFill>
          <a:latin typeface="+mn-lt"/>
          <a:ea typeface="+mn-ea"/>
          <a:cs typeface="+mn-cs"/>
        </a:defRPr>
      </a:lvl4pPr>
      <a:lvl5pPr marL="2194450" algn="l" defTabSz="1097225" rtl="0" eaLnBrk="1" latinLnBrk="0" hangingPunct="1">
        <a:defRPr sz="2200" kern="1200">
          <a:solidFill>
            <a:schemeClr val="tx1"/>
          </a:solidFill>
          <a:latin typeface="+mn-lt"/>
          <a:ea typeface="+mn-ea"/>
          <a:cs typeface="+mn-cs"/>
        </a:defRPr>
      </a:lvl5pPr>
      <a:lvl6pPr marL="2743062" algn="l" defTabSz="1097225" rtl="0" eaLnBrk="1" latinLnBrk="0" hangingPunct="1">
        <a:defRPr sz="2200" kern="1200">
          <a:solidFill>
            <a:schemeClr val="tx1"/>
          </a:solidFill>
          <a:latin typeface="+mn-lt"/>
          <a:ea typeface="+mn-ea"/>
          <a:cs typeface="+mn-cs"/>
        </a:defRPr>
      </a:lvl6pPr>
      <a:lvl7pPr marL="3291675" algn="l" defTabSz="1097225" rtl="0" eaLnBrk="1" latinLnBrk="0" hangingPunct="1">
        <a:defRPr sz="2200" kern="1200">
          <a:solidFill>
            <a:schemeClr val="tx1"/>
          </a:solidFill>
          <a:latin typeface="+mn-lt"/>
          <a:ea typeface="+mn-ea"/>
          <a:cs typeface="+mn-cs"/>
        </a:defRPr>
      </a:lvl7pPr>
      <a:lvl8pPr marL="3840288" algn="l" defTabSz="1097225" rtl="0" eaLnBrk="1" latinLnBrk="0" hangingPunct="1">
        <a:defRPr sz="2200" kern="1200">
          <a:solidFill>
            <a:schemeClr val="tx1"/>
          </a:solidFill>
          <a:latin typeface="+mn-lt"/>
          <a:ea typeface="+mn-ea"/>
          <a:cs typeface="+mn-cs"/>
        </a:defRPr>
      </a:lvl8pPr>
      <a:lvl9pPr marL="4388901" algn="l" defTabSz="1097225"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0305" y="390085"/>
            <a:ext cx="8327947" cy="3432740"/>
          </a:xfrm>
        </p:spPr>
        <p:txBody>
          <a:bodyPr>
            <a:normAutofit fontScale="90000"/>
          </a:bodyPr>
          <a:lstStyle/>
          <a:p>
            <a:r>
              <a:rPr lang="en-US" b="1" dirty="0">
                <a:latin typeface="+mn-lt"/>
                <a:ea typeface="Tahoma" panose="020B0604030504040204" pitchFamily="34" charset="0"/>
                <a:cs typeface="Arial" panose="020B0604020202020204" pitchFamily="34" charset="0"/>
              </a:rPr>
              <a:t>LANE-697</a:t>
            </a:r>
            <a:r>
              <a:rPr lang="en-US" sz="4400" b="1" dirty="0">
                <a:solidFill>
                  <a:schemeClr val="tx2">
                    <a:lumMod val="50000"/>
                  </a:schemeClr>
                </a:solidFill>
                <a:latin typeface="+mn-lt"/>
                <a:ea typeface="Tahoma" panose="020B0604030504040204" pitchFamily="34" charset="0"/>
                <a:cs typeface="Arial" panose="020B0604020202020204" pitchFamily="34" charset="0"/>
              </a:rPr>
              <a:t/>
            </a:r>
            <a:br>
              <a:rPr lang="en-US" sz="4400" b="1" dirty="0">
                <a:solidFill>
                  <a:schemeClr val="tx2">
                    <a:lumMod val="50000"/>
                  </a:schemeClr>
                </a:solidFill>
                <a:latin typeface="+mn-lt"/>
                <a:ea typeface="Tahoma" panose="020B0604030504040204" pitchFamily="34" charset="0"/>
                <a:cs typeface="Arial" panose="020B0604020202020204" pitchFamily="34" charset="0"/>
              </a:rPr>
            </a:br>
            <a:r>
              <a:rPr lang="en-US" sz="4400" b="1" dirty="0">
                <a:solidFill>
                  <a:srgbClr val="002060"/>
                </a:solidFill>
                <a:latin typeface="+mn-lt"/>
                <a:ea typeface="Tahoma" panose="020B0604030504040204" pitchFamily="34" charset="0"/>
                <a:cs typeface="Arial" panose="020B0604020202020204" pitchFamily="34" charset="0"/>
              </a:rPr>
              <a:t>Special Topics in Linguistics</a:t>
            </a:r>
            <a:r>
              <a:rPr lang="en-US" sz="4400" b="1" dirty="0">
                <a:solidFill>
                  <a:schemeClr val="tx2">
                    <a:lumMod val="50000"/>
                  </a:schemeClr>
                </a:solidFill>
                <a:latin typeface="+mn-lt"/>
                <a:ea typeface="Tahoma" panose="020B0604030504040204" pitchFamily="34" charset="0"/>
                <a:cs typeface="Arial" panose="020B0604020202020204" pitchFamily="34" charset="0"/>
              </a:rPr>
              <a:t/>
            </a:r>
            <a:br>
              <a:rPr lang="en-US" sz="4400" b="1" dirty="0">
                <a:solidFill>
                  <a:schemeClr val="tx2">
                    <a:lumMod val="50000"/>
                  </a:schemeClr>
                </a:solidFill>
                <a:latin typeface="+mn-lt"/>
                <a:ea typeface="Tahoma" panose="020B0604030504040204" pitchFamily="34" charset="0"/>
                <a:cs typeface="Arial" panose="020B0604020202020204" pitchFamily="34" charset="0"/>
              </a:rPr>
            </a:br>
            <a:r>
              <a:rPr lang="en-US" sz="4400" b="1" dirty="0">
                <a:solidFill>
                  <a:schemeClr val="tx2">
                    <a:lumMod val="50000"/>
                  </a:schemeClr>
                </a:solidFill>
                <a:latin typeface="+mn-lt"/>
                <a:ea typeface="Tahoma" panose="020B0604030504040204" pitchFamily="34" charset="0"/>
                <a:cs typeface="Arial" panose="020B0604020202020204" pitchFamily="34" charset="0"/>
              </a:rPr>
              <a:t/>
            </a:r>
            <a:br>
              <a:rPr lang="en-US" sz="4400" b="1" dirty="0">
                <a:solidFill>
                  <a:schemeClr val="tx2">
                    <a:lumMod val="50000"/>
                  </a:schemeClr>
                </a:solidFill>
                <a:latin typeface="+mn-lt"/>
                <a:ea typeface="Tahoma" panose="020B0604030504040204" pitchFamily="34" charset="0"/>
                <a:cs typeface="Arial" panose="020B0604020202020204" pitchFamily="34" charset="0"/>
              </a:rPr>
            </a:br>
            <a:r>
              <a:rPr lang="en-US" sz="5600" b="1" dirty="0" smtClean="0">
                <a:solidFill>
                  <a:srgbClr val="FF0000"/>
                </a:solidFill>
                <a:latin typeface="+mn-lt"/>
              </a:rPr>
              <a:t>Computational</a:t>
            </a:r>
            <a:br>
              <a:rPr lang="en-US" sz="5600" b="1" dirty="0" smtClean="0">
                <a:solidFill>
                  <a:srgbClr val="FF0000"/>
                </a:solidFill>
                <a:latin typeface="+mn-lt"/>
              </a:rPr>
            </a:br>
            <a:r>
              <a:rPr lang="en-US" sz="5600" b="1" dirty="0" smtClean="0">
                <a:solidFill>
                  <a:srgbClr val="FF0000"/>
                </a:solidFill>
                <a:latin typeface="+mn-lt"/>
              </a:rPr>
              <a:t>Linguistics</a:t>
            </a:r>
            <a:r>
              <a:rPr lang="en-US" sz="5600" b="1" dirty="0" smtClean="0">
                <a:solidFill>
                  <a:srgbClr val="FF0000"/>
                </a:solidFill>
                <a:latin typeface="+mn-lt"/>
                <a:ea typeface="Tahoma" panose="020B0604030504040204" pitchFamily="34" charset="0"/>
                <a:cs typeface="Arial" panose="020B0604020202020204" pitchFamily="34" charset="0"/>
              </a:rPr>
              <a:t> </a:t>
            </a:r>
            <a:endParaRPr lang="en-US" sz="5600" dirty="0">
              <a:solidFill>
                <a:srgbClr val="FF0000"/>
              </a:solidFill>
              <a:latin typeface="+mn-lt"/>
            </a:endParaRPr>
          </a:p>
        </p:txBody>
      </p:sp>
      <p:sp>
        <p:nvSpPr>
          <p:cNvPr id="3" name="Subtitle 2"/>
          <p:cNvSpPr>
            <a:spLocks noGrp="1"/>
          </p:cNvSpPr>
          <p:nvPr>
            <p:ph type="subTitle" idx="1"/>
          </p:nvPr>
        </p:nvSpPr>
        <p:spPr>
          <a:xfrm>
            <a:off x="2428353" y="4056875"/>
            <a:ext cx="7515463" cy="1534332"/>
          </a:xfrm>
        </p:spPr>
        <p:txBody>
          <a:bodyPr>
            <a:normAutofit fontScale="92500" lnSpcReduction="10000"/>
          </a:bodyPr>
          <a:lstStyle/>
          <a:p>
            <a:pPr>
              <a:lnSpc>
                <a:spcPct val="100000"/>
              </a:lnSpc>
            </a:pPr>
            <a:endParaRPr lang="en-US" sz="2000" b="1" dirty="0" smtClean="0">
              <a:solidFill>
                <a:schemeClr val="tx1">
                  <a:lumMod val="95000"/>
                  <a:lumOff val="5000"/>
                </a:schemeClr>
              </a:solidFill>
            </a:endParaRPr>
          </a:p>
          <a:p>
            <a:pPr>
              <a:lnSpc>
                <a:spcPct val="100000"/>
              </a:lnSpc>
            </a:pPr>
            <a:r>
              <a:rPr lang="en-US" b="1" i="1" cap="none" dirty="0" smtClean="0">
                <a:latin typeface="+mn-lt"/>
                <a:cs typeface="Arial" panose="020B0604020202020204" pitchFamily="34" charset="0"/>
              </a:rPr>
              <a:t>Saud </a:t>
            </a:r>
            <a:r>
              <a:rPr lang="en-US" b="1" i="1" cap="none" dirty="0" err="1" smtClean="0">
                <a:latin typeface="+mn-lt"/>
                <a:cs typeface="Arial" panose="020B0604020202020204" pitchFamily="34" charset="0"/>
              </a:rPr>
              <a:t>Alzahrani</a:t>
            </a:r>
            <a:endParaRPr lang="en-US" b="1" i="1" cap="none" dirty="0" smtClean="0">
              <a:latin typeface="+mn-lt"/>
              <a:cs typeface="Arial" panose="020B0604020202020204" pitchFamily="34" charset="0"/>
            </a:endParaRPr>
          </a:p>
          <a:p>
            <a:pPr>
              <a:lnSpc>
                <a:spcPct val="100000"/>
              </a:lnSpc>
            </a:pPr>
            <a:r>
              <a:rPr lang="en-US" sz="2800" b="1" i="1" cap="none" dirty="0" smtClean="0">
                <a:latin typeface="+mn-lt"/>
                <a:cs typeface="Arial" panose="020B0604020202020204" pitchFamily="34" charset="0"/>
              </a:rPr>
              <a:t>2nd Semester, 2019</a:t>
            </a:r>
            <a:endParaRPr lang="en-US" sz="2800" b="1" i="1" cap="none" dirty="0">
              <a:latin typeface="+mn-lt"/>
              <a:cs typeface="Arial" panose="020B0604020202020204" pitchFamily="34" charset="0"/>
            </a:endParaRPr>
          </a:p>
        </p:txBody>
      </p:sp>
    </p:spTree>
    <p:extLst>
      <p:ext uri="{BB962C8B-B14F-4D97-AF65-F5344CB8AC3E}">
        <p14:creationId xmlns:p14="http://schemas.microsoft.com/office/powerpoint/2010/main" val="217779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95575" y="684320"/>
            <a:ext cx="10968514" cy="1170252"/>
          </a:xfrm>
        </p:spPr>
        <p:txBody>
          <a:bodyPr>
            <a:normAutofit/>
          </a:bodyPr>
          <a:lstStyle/>
          <a:p>
            <a:pPr marL="685971" indent="-685971">
              <a:buFont typeface="Wingdings" pitchFamily="2" charset="2"/>
              <a:buChar char="v"/>
            </a:pPr>
            <a:r>
              <a:rPr lang="en-US" sz="3600" b="1" dirty="0">
                <a:solidFill>
                  <a:srgbClr val="FF0000"/>
                </a:solidFill>
                <a:latin typeface="+mn-lt"/>
              </a:rPr>
              <a:t>Introduction:</a:t>
            </a:r>
            <a:endParaRPr lang="en-US" sz="3600" b="1" dirty="0">
              <a:solidFill>
                <a:srgbClr val="FF0000"/>
              </a:solidFill>
              <a:latin typeface="+mn-lt"/>
            </a:endParaRPr>
          </a:p>
        </p:txBody>
      </p:sp>
      <p:sp>
        <p:nvSpPr>
          <p:cNvPr id="3" name="عنصر نائب للمحتوى 2"/>
          <p:cNvSpPr>
            <a:spLocks noGrp="1"/>
          </p:cNvSpPr>
          <p:nvPr>
            <p:ph idx="1"/>
          </p:nvPr>
        </p:nvSpPr>
        <p:spPr>
          <a:xfrm>
            <a:off x="431202" y="1854572"/>
            <a:ext cx="11324834" cy="5381915"/>
          </a:xfrm>
        </p:spPr>
        <p:txBody>
          <a:bodyPr>
            <a:noAutofit/>
          </a:bodyPr>
          <a:lstStyle/>
          <a:p>
            <a:pPr marL="0" indent="0">
              <a:buNone/>
            </a:pPr>
            <a:r>
              <a:rPr lang="en-US" b="1" dirty="0" smtClean="0"/>
              <a:t>- Computational </a:t>
            </a:r>
            <a:r>
              <a:rPr lang="en-US" b="1" dirty="0"/>
              <a:t>linguistics </a:t>
            </a:r>
            <a:r>
              <a:rPr lang="en-US" dirty="0"/>
              <a:t>is an interdisciplinary field concerned with the statistical or rule-based modeling of natural language from a computational perspective, as well as the study of appropriate computational approaches to linguistic questions. </a:t>
            </a:r>
            <a:endParaRPr lang="en-US" dirty="0" smtClean="0"/>
          </a:p>
          <a:p>
            <a:pPr marL="0" indent="0">
              <a:buNone/>
            </a:pPr>
            <a:r>
              <a:rPr lang="en-US" dirty="0" smtClean="0"/>
              <a:t>- Traditionally</a:t>
            </a:r>
            <a:r>
              <a:rPr lang="en-US" dirty="0"/>
              <a:t>, </a:t>
            </a:r>
            <a:r>
              <a:rPr lang="en-US" b="1" dirty="0"/>
              <a:t>computational linguistics </a:t>
            </a:r>
            <a:r>
              <a:rPr lang="en-US" dirty="0"/>
              <a:t>was performed by computer scientists who had specialized in the application of computers to the processing of a natural language. </a:t>
            </a:r>
          </a:p>
          <a:p>
            <a:pPr marL="0" indent="0">
              <a:buNone/>
            </a:pPr>
            <a:r>
              <a:rPr lang="en-US" dirty="0" smtClean="0"/>
              <a:t>- Today</a:t>
            </a:r>
            <a:r>
              <a:rPr lang="en-US" dirty="0"/>
              <a:t>, </a:t>
            </a:r>
            <a:r>
              <a:rPr lang="en-US" b="1" dirty="0"/>
              <a:t>computational linguists </a:t>
            </a:r>
            <a:r>
              <a:rPr lang="en-US" dirty="0"/>
              <a:t>often work as members of interdisciplinary teams, which can include regular linguists, experts in the target language, and computer scientists. </a:t>
            </a:r>
            <a:endParaRPr lang="en-US" dirty="0"/>
          </a:p>
        </p:txBody>
      </p:sp>
    </p:spTree>
    <p:extLst>
      <p:ext uri="{BB962C8B-B14F-4D97-AF65-F5344CB8AC3E}">
        <p14:creationId xmlns:p14="http://schemas.microsoft.com/office/powerpoint/2010/main" val="1495596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9362" y="414412"/>
            <a:ext cx="10968514" cy="5710466"/>
          </a:xfrm>
        </p:spPr>
        <p:txBody>
          <a:bodyPr>
            <a:normAutofit/>
          </a:bodyPr>
          <a:lstStyle/>
          <a:p>
            <a:pPr marL="0" indent="0">
              <a:buNone/>
            </a:pPr>
            <a:r>
              <a:rPr lang="en-US" dirty="0" smtClean="0"/>
              <a:t>- In </a:t>
            </a:r>
            <a:r>
              <a:rPr lang="en-US" dirty="0"/>
              <a:t>general, </a:t>
            </a:r>
            <a:r>
              <a:rPr lang="en-US" b="1" dirty="0"/>
              <a:t>computational linguistics </a:t>
            </a:r>
            <a:r>
              <a:rPr lang="en-US" dirty="0"/>
              <a:t>draws upon the involvement of linguists, computer scientists, experts in artificial intelligence, mathematicians, logicians, philosophers, cognitive scientists, cognitive psychologists, psycholinguists, anthropologists and neuroscientists, among others. </a:t>
            </a:r>
          </a:p>
          <a:p>
            <a:pPr marL="0" indent="0">
              <a:buNone/>
            </a:pPr>
            <a:r>
              <a:rPr lang="en-US" dirty="0" smtClean="0"/>
              <a:t>- Computational </a:t>
            </a:r>
            <a:r>
              <a:rPr lang="en-US" dirty="0"/>
              <a:t>linguistics has theoretical and applied components</a:t>
            </a:r>
            <a:r>
              <a:rPr lang="en-US" dirty="0" smtClean="0"/>
              <a:t>.</a:t>
            </a:r>
          </a:p>
          <a:p>
            <a:pPr marL="0" indent="0">
              <a:buNone/>
            </a:pPr>
            <a:r>
              <a:rPr lang="en-US" dirty="0" smtClean="0"/>
              <a:t>- </a:t>
            </a:r>
            <a:r>
              <a:rPr lang="en-US" b="1" u="sng" dirty="0" smtClean="0"/>
              <a:t>Theoretical</a:t>
            </a:r>
            <a:r>
              <a:rPr lang="en-US" dirty="0" smtClean="0"/>
              <a:t> </a:t>
            </a:r>
            <a:r>
              <a:rPr lang="en-US" b="1" dirty="0"/>
              <a:t>computational linguistics </a:t>
            </a:r>
            <a:r>
              <a:rPr lang="en-US" dirty="0"/>
              <a:t>focuses on issues in theoretical linguistics and cognitive science, and </a:t>
            </a:r>
            <a:r>
              <a:rPr lang="en-US" b="1" u="sng" dirty="0"/>
              <a:t>applied</a:t>
            </a:r>
            <a:r>
              <a:rPr lang="en-US" dirty="0"/>
              <a:t> </a:t>
            </a:r>
            <a:r>
              <a:rPr lang="en-US" b="1" dirty="0"/>
              <a:t>computational linguistics </a:t>
            </a:r>
            <a:r>
              <a:rPr lang="en-US" dirty="0"/>
              <a:t>focuses on the practical outcome of modeling human language use. </a:t>
            </a:r>
            <a:endParaRPr lang="en-US" dirty="0" smtClean="0"/>
          </a:p>
          <a:p>
            <a:pPr marL="0" indent="0">
              <a:buNone/>
            </a:pPr>
            <a:r>
              <a:rPr lang="en-US" dirty="0" smtClean="0"/>
              <a:t>- The </a:t>
            </a:r>
            <a:r>
              <a:rPr lang="en-US" dirty="0"/>
              <a:t>Association for </a:t>
            </a:r>
            <a:r>
              <a:rPr lang="en-US" b="1" dirty="0"/>
              <a:t>Computational Linguistics</a:t>
            </a:r>
            <a:r>
              <a:rPr lang="en-US" dirty="0"/>
              <a:t> defines computational linguistics as the scientific study of language from a computational perspective.</a:t>
            </a:r>
          </a:p>
          <a:p>
            <a:pPr marL="0" indent="0">
              <a:buNone/>
            </a:pPr>
            <a:r>
              <a:rPr lang="en-US" dirty="0" smtClean="0"/>
              <a:t>-</a:t>
            </a:r>
            <a:r>
              <a:rPr lang="en-US" b="1" dirty="0" smtClean="0"/>
              <a:t> Computational </a:t>
            </a:r>
            <a:r>
              <a:rPr lang="en-US" b="1" dirty="0"/>
              <a:t>linguists</a:t>
            </a:r>
            <a:r>
              <a:rPr lang="en-US" dirty="0"/>
              <a:t> are interested in providing computational models of various kinds of linguistic phenomena.</a:t>
            </a:r>
          </a:p>
          <a:p>
            <a:endParaRPr lang="en-US" dirty="0"/>
          </a:p>
        </p:txBody>
      </p:sp>
    </p:spTree>
    <p:extLst>
      <p:ext uri="{BB962C8B-B14F-4D97-AF65-F5344CB8AC3E}">
        <p14:creationId xmlns:p14="http://schemas.microsoft.com/office/powerpoint/2010/main" val="20712408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6852" y="256013"/>
            <a:ext cx="10054471" cy="1485347"/>
          </a:xfrm>
        </p:spPr>
        <p:txBody>
          <a:bodyPr>
            <a:normAutofit/>
          </a:bodyPr>
          <a:lstStyle/>
          <a:p>
            <a:pPr marL="685971" indent="-685971">
              <a:buFont typeface="Wingdings" pitchFamily="2" charset="2"/>
              <a:buChar char="v"/>
            </a:pPr>
            <a:r>
              <a:rPr lang="en-US" sz="3600" b="1" dirty="0">
                <a:solidFill>
                  <a:srgbClr val="FF0000"/>
                </a:solidFill>
                <a:latin typeface="+mn-lt"/>
              </a:rPr>
              <a:t>Origins:</a:t>
            </a:r>
            <a:endParaRPr lang="en-US" sz="3600" b="1" dirty="0">
              <a:solidFill>
                <a:srgbClr val="FF0000"/>
              </a:solidFill>
              <a:latin typeface="+mn-lt"/>
            </a:endParaRPr>
          </a:p>
        </p:txBody>
      </p:sp>
      <p:sp>
        <p:nvSpPr>
          <p:cNvPr id="3" name="عنصر نائب للمحتوى 2"/>
          <p:cNvSpPr>
            <a:spLocks noGrp="1"/>
          </p:cNvSpPr>
          <p:nvPr>
            <p:ph idx="1"/>
          </p:nvPr>
        </p:nvSpPr>
        <p:spPr>
          <a:xfrm>
            <a:off x="527175" y="1816017"/>
            <a:ext cx="11516780" cy="4348835"/>
          </a:xfrm>
        </p:spPr>
        <p:txBody>
          <a:bodyPr>
            <a:noAutofit/>
          </a:bodyPr>
          <a:lstStyle/>
          <a:p>
            <a:pPr marL="0" indent="0">
              <a:buNone/>
            </a:pPr>
            <a:r>
              <a:rPr lang="en-US" b="1" dirty="0" smtClean="0"/>
              <a:t>Computational </a:t>
            </a:r>
            <a:r>
              <a:rPr lang="en-US" b="1" dirty="0"/>
              <a:t>linguistics </a:t>
            </a:r>
            <a:r>
              <a:rPr lang="en-US" dirty="0"/>
              <a:t>is often grouped within the field of artificial intelligence, but actually was present before the development of artificial </a:t>
            </a:r>
            <a:r>
              <a:rPr lang="en-US" dirty="0" smtClean="0"/>
              <a:t>intelligence. </a:t>
            </a:r>
          </a:p>
          <a:p>
            <a:pPr marL="0" indent="0">
              <a:buNone/>
            </a:pPr>
            <a:r>
              <a:rPr lang="en-US" b="1" dirty="0" smtClean="0"/>
              <a:t>Computational </a:t>
            </a:r>
            <a:r>
              <a:rPr lang="en-US" b="1" dirty="0"/>
              <a:t>linguistics </a:t>
            </a:r>
            <a:r>
              <a:rPr lang="en-US" dirty="0"/>
              <a:t>originated with efforts in the United States in the 1950s to use computers to automatically translate texts from foreign languages, particularly Russian scientific journals, into English. </a:t>
            </a:r>
            <a:r>
              <a:rPr lang="en-US" dirty="0"/>
              <a:t>Since computers can make arithmetic calculations much faster and more accurately than humans, it was thought to be only a short matter of time before they could also begin to process language. Computational and quantitative methods are also used historically in attempted reconstruction of earlier forms of modern languages and subgrouping modern languages into language families. Earlier methods such as lexicostatistics and glottochronology have been proven to be premature and inaccurate. However, recent interdisciplinary studies which borrow concepts from biological studies, especially gene mapping, have proved to produce more sophisticated analytical tools and more trustworthy results.</a:t>
            </a:r>
          </a:p>
        </p:txBody>
      </p:sp>
    </p:spTree>
    <p:extLst>
      <p:ext uri="{BB962C8B-B14F-4D97-AF65-F5344CB8AC3E}">
        <p14:creationId xmlns:p14="http://schemas.microsoft.com/office/powerpoint/2010/main" val="21365609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9362" y="203932"/>
            <a:ext cx="10968514" cy="4633874"/>
          </a:xfrm>
        </p:spPr>
        <p:txBody>
          <a:bodyPr>
            <a:noAutofit/>
          </a:bodyPr>
          <a:lstStyle/>
          <a:p>
            <a:endParaRPr lang="en-US" dirty="0"/>
          </a:p>
          <a:p>
            <a:pPr marL="0" indent="0">
              <a:buNone/>
            </a:pPr>
            <a:r>
              <a:rPr lang="en-US" dirty="0"/>
              <a:t>When machine translation failed to yield accurate translations right away, automated processing of human languages was recognized as far more complex than had originally been assumed. </a:t>
            </a:r>
          </a:p>
          <a:p>
            <a:pPr marL="0" indent="0">
              <a:buNone/>
            </a:pPr>
            <a:r>
              <a:rPr lang="en-US" b="1" dirty="0"/>
              <a:t>Computational linguistics </a:t>
            </a:r>
            <a:r>
              <a:rPr lang="en-US" dirty="0"/>
              <a:t>was born as the name of the new field of study devoted to developing algorithms and software for intelligently processing language data. </a:t>
            </a:r>
          </a:p>
          <a:p>
            <a:pPr marL="0" indent="0">
              <a:buNone/>
            </a:pPr>
            <a:r>
              <a:rPr lang="en-US" dirty="0"/>
              <a:t>The term "</a:t>
            </a:r>
            <a:r>
              <a:rPr lang="en-US" b="1" dirty="0"/>
              <a:t>computational linguistics</a:t>
            </a:r>
            <a:r>
              <a:rPr lang="en-US" dirty="0"/>
              <a:t>" itself was first coined by </a:t>
            </a:r>
            <a:r>
              <a:rPr lang="en-US" u="sng" dirty="0"/>
              <a:t>David Hays</a:t>
            </a:r>
            <a:r>
              <a:rPr lang="en-US" dirty="0"/>
              <a:t>, founding member of both the Association for Computational Linguistics and the International Committee on Computational Linguistics. When artificial intelligence came into existence in the 1960s, the field of computational linguistics became that sub-division of artificial intelligence dealing with human-level comprehension and production of natural languages.</a:t>
            </a:r>
            <a:endParaRPr lang="en-US" dirty="0"/>
          </a:p>
        </p:txBody>
      </p:sp>
    </p:spTree>
    <p:extLst>
      <p:ext uri="{BB962C8B-B14F-4D97-AF65-F5344CB8AC3E}">
        <p14:creationId xmlns:p14="http://schemas.microsoft.com/office/powerpoint/2010/main" val="3182669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6852" y="297217"/>
            <a:ext cx="10054471" cy="1485347"/>
          </a:xfrm>
        </p:spPr>
        <p:txBody>
          <a:bodyPr>
            <a:normAutofit/>
          </a:bodyPr>
          <a:lstStyle/>
          <a:p>
            <a:pPr marL="685971" indent="-685971">
              <a:buFont typeface="Wingdings" pitchFamily="2" charset="2"/>
              <a:buChar char="v"/>
            </a:pPr>
            <a:r>
              <a:rPr lang="en-US" sz="3600" b="1" dirty="0">
                <a:solidFill>
                  <a:srgbClr val="FF0000"/>
                </a:solidFill>
                <a:latin typeface="+mn-lt"/>
              </a:rPr>
              <a:t>Goals of Computational Linguistics:</a:t>
            </a:r>
            <a:endParaRPr lang="en-US" sz="3600" b="1" dirty="0">
              <a:solidFill>
                <a:srgbClr val="FF0000"/>
              </a:solidFill>
              <a:latin typeface="+mn-lt"/>
            </a:endParaRPr>
          </a:p>
        </p:txBody>
      </p:sp>
      <p:sp>
        <p:nvSpPr>
          <p:cNvPr id="3" name="عنصر نائب للمحتوى 2"/>
          <p:cNvSpPr>
            <a:spLocks noGrp="1"/>
          </p:cNvSpPr>
          <p:nvPr>
            <p:ph idx="1"/>
          </p:nvPr>
        </p:nvSpPr>
        <p:spPr>
          <a:xfrm>
            <a:off x="1173777" y="1829210"/>
            <a:ext cx="10968514" cy="4633874"/>
          </a:xfrm>
        </p:spPr>
        <p:txBody>
          <a:bodyPr>
            <a:normAutofit/>
          </a:bodyPr>
          <a:lstStyle/>
          <a:p>
            <a:r>
              <a:rPr lang="en-US" dirty="0" smtClean="0"/>
              <a:t>- Human </a:t>
            </a:r>
            <a:r>
              <a:rPr lang="en-US" dirty="0"/>
              <a:t>machine communication</a:t>
            </a:r>
          </a:p>
          <a:p>
            <a:r>
              <a:rPr lang="en-US" dirty="0" smtClean="0"/>
              <a:t>- Machine </a:t>
            </a:r>
            <a:r>
              <a:rPr lang="en-US" dirty="0"/>
              <a:t>translation</a:t>
            </a:r>
          </a:p>
          <a:p>
            <a:r>
              <a:rPr lang="en-US" dirty="0" smtClean="0"/>
              <a:t>- Text </a:t>
            </a:r>
            <a:r>
              <a:rPr lang="en-US" dirty="0"/>
              <a:t>understanding</a:t>
            </a:r>
          </a:p>
          <a:p>
            <a:r>
              <a:rPr lang="en-US" dirty="0" smtClean="0"/>
              <a:t>- Text </a:t>
            </a:r>
            <a:r>
              <a:rPr lang="en-US" dirty="0"/>
              <a:t>to speech synthesis</a:t>
            </a:r>
          </a:p>
          <a:p>
            <a:r>
              <a:rPr lang="en-US" dirty="0" smtClean="0"/>
              <a:t>- Speech </a:t>
            </a:r>
            <a:r>
              <a:rPr lang="en-US" dirty="0"/>
              <a:t>recognition</a:t>
            </a:r>
          </a:p>
          <a:p>
            <a:r>
              <a:rPr lang="en-US" dirty="0" smtClean="0"/>
              <a:t>- Automatic </a:t>
            </a:r>
            <a:r>
              <a:rPr lang="en-US" dirty="0"/>
              <a:t>question answering</a:t>
            </a:r>
          </a:p>
          <a:p>
            <a:endParaRPr lang="en-US" dirty="0"/>
          </a:p>
        </p:txBody>
      </p:sp>
      <p:pic>
        <p:nvPicPr>
          <p:cNvPr id="4" name="Picture 2" descr="Image result for speech recogni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9592" y="2109984"/>
            <a:ext cx="5758390" cy="2488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0192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685971" indent="-685971">
              <a:buFont typeface="Wingdings" pitchFamily="2" charset="2"/>
              <a:buChar char="v"/>
            </a:pPr>
            <a:r>
              <a:rPr lang="en-US" sz="3600" b="1" dirty="0" smtClean="0">
                <a:solidFill>
                  <a:srgbClr val="FF0000"/>
                </a:solidFill>
                <a:latin typeface="+mn-lt"/>
              </a:rPr>
              <a:t>Approaches:</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rmAutofit/>
          </a:bodyPr>
          <a:lstStyle/>
          <a:p>
            <a:r>
              <a:rPr lang="en-US" dirty="0" smtClean="0"/>
              <a:t>1- Developmental </a:t>
            </a:r>
            <a:r>
              <a:rPr lang="en-US" dirty="0"/>
              <a:t>Approaches</a:t>
            </a:r>
          </a:p>
          <a:p>
            <a:r>
              <a:rPr lang="en-US" dirty="0" smtClean="0"/>
              <a:t>2- Structural </a:t>
            </a:r>
            <a:r>
              <a:rPr lang="en-US" dirty="0"/>
              <a:t>Approaches</a:t>
            </a:r>
          </a:p>
          <a:p>
            <a:r>
              <a:rPr lang="en-US" dirty="0" smtClean="0"/>
              <a:t>3- Production </a:t>
            </a:r>
            <a:r>
              <a:rPr lang="en-US" dirty="0"/>
              <a:t>Approaches</a:t>
            </a:r>
          </a:p>
          <a:p>
            <a:r>
              <a:rPr lang="en-US" dirty="0" smtClean="0"/>
              <a:t>4- Comprehension </a:t>
            </a:r>
            <a:r>
              <a:rPr lang="en-US" dirty="0"/>
              <a:t>Approaches</a:t>
            </a:r>
          </a:p>
          <a:p>
            <a:pPr marL="0" indent="0">
              <a:buNone/>
            </a:pPr>
            <a:endParaRPr lang="en-US" dirty="0"/>
          </a:p>
        </p:txBody>
      </p:sp>
    </p:spTree>
    <p:extLst>
      <p:ext uri="{BB962C8B-B14F-4D97-AF65-F5344CB8AC3E}">
        <p14:creationId xmlns:p14="http://schemas.microsoft.com/office/powerpoint/2010/main" val="536866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a:solidFill>
                  <a:srgbClr val="FF0000"/>
                </a:solidFill>
                <a:latin typeface="+mn-lt"/>
              </a:rPr>
              <a:t>1- Developmental Approaches:</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rmAutofit/>
          </a:bodyPr>
          <a:lstStyle/>
          <a:p>
            <a:pPr marL="0" indent="0">
              <a:buNone/>
            </a:pPr>
            <a:r>
              <a:rPr lang="en-US" dirty="0"/>
              <a:t>The language development process in humans is a complex process. The developmental approaches in computational linguistics involve </a:t>
            </a:r>
            <a:r>
              <a:rPr lang="en-US" dirty="0" err="1"/>
              <a:t>modelling</a:t>
            </a:r>
            <a:r>
              <a:rPr lang="en-US" dirty="0"/>
              <a:t> of children’s language development process on the basis of connectionist as well as statistical grammar models. It also models the ability of infants to learn. Affordance model and neural networks in collaboration with robotics are also used in this regard. </a:t>
            </a:r>
            <a:endParaRPr lang="en-US" dirty="0"/>
          </a:p>
        </p:txBody>
      </p:sp>
    </p:spTree>
    <p:extLst>
      <p:ext uri="{BB962C8B-B14F-4D97-AF65-F5344CB8AC3E}">
        <p14:creationId xmlns:p14="http://schemas.microsoft.com/office/powerpoint/2010/main" val="19883606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a:solidFill>
                  <a:srgbClr val="FF0000"/>
                </a:solidFill>
                <a:latin typeface="+mn-lt"/>
              </a:rPr>
              <a:t>2- Structural Approaches:</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rmAutofit/>
          </a:bodyPr>
          <a:lstStyle/>
          <a:p>
            <a:pPr marL="0" indent="0">
              <a:buNone/>
            </a:pPr>
            <a:r>
              <a:rPr lang="en-US" dirty="0"/>
              <a:t>In order to create better computational models of language, an understanding of language's structure is crucial. Therefore, computational linguistics involve analysis of English language through computational approaches to develop and test various theoretical approaches. </a:t>
            </a:r>
            <a:endParaRPr lang="en-US" dirty="0"/>
          </a:p>
        </p:txBody>
      </p:sp>
    </p:spTree>
    <p:extLst>
      <p:ext uri="{BB962C8B-B14F-4D97-AF65-F5344CB8AC3E}">
        <p14:creationId xmlns:p14="http://schemas.microsoft.com/office/powerpoint/2010/main" val="2305563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a:solidFill>
                  <a:srgbClr val="FF0000"/>
                </a:solidFill>
                <a:latin typeface="+mn-lt"/>
              </a:rPr>
              <a:t>3- Production Approaches:</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rmAutofit/>
          </a:bodyPr>
          <a:lstStyle/>
          <a:p>
            <a:pPr marL="0" indent="0">
              <a:buNone/>
            </a:pPr>
            <a:r>
              <a:rPr lang="en-US" dirty="0" smtClean="0"/>
              <a:t>The production of language is equally as complex in the information it provides and the necessary skills which a fluent producer must have.</a:t>
            </a:r>
          </a:p>
          <a:p>
            <a:pPr marL="0" indent="0">
              <a:buNone/>
            </a:pPr>
            <a:r>
              <a:rPr lang="en-US" dirty="0" smtClean="0"/>
              <a:t>Considering</a:t>
            </a:r>
            <a:r>
              <a:rPr lang="en-US" baseline="0" dirty="0" smtClean="0"/>
              <a:t> the complexity, the production approaches in computational linguistics are based on previous standards like the ELIZA program and Alan Turing’s theories of machine learning.</a:t>
            </a:r>
          </a:p>
          <a:p>
            <a:pPr marL="0" indent="0">
              <a:buNone/>
            </a:pPr>
            <a:r>
              <a:rPr lang="en-US" baseline="0" dirty="0" smtClean="0"/>
              <a:t>The Hidden Markov Model that deals with French and German languages has particularly been useful in this regard. </a:t>
            </a:r>
            <a:endParaRPr lang="en-US" dirty="0" smtClean="0"/>
          </a:p>
          <a:p>
            <a:pPr marL="0" indent="0">
              <a:buNone/>
            </a:pPr>
            <a:endParaRPr lang="en-US" dirty="0" smtClean="0"/>
          </a:p>
        </p:txBody>
      </p:sp>
    </p:spTree>
    <p:extLst>
      <p:ext uri="{BB962C8B-B14F-4D97-AF65-F5344CB8AC3E}">
        <p14:creationId xmlns:p14="http://schemas.microsoft.com/office/powerpoint/2010/main" val="10311902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a:solidFill>
                  <a:srgbClr val="FF0000"/>
                </a:solidFill>
                <a:latin typeface="+mn-lt"/>
              </a:rPr>
              <a:t>4- Comprehension Approaches:</a:t>
            </a:r>
            <a:endParaRPr lang="en-US" sz="3600" b="1" dirty="0">
              <a:solidFill>
                <a:srgbClr val="FF0000"/>
              </a:solidFill>
              <a:latin typeface="+mn-lt"/>
            </a:endParaRPr>
          </a:p>
        </p:txBody>
      </p:sp>
      <p:sp>
        <p:nvSpPr>
          <p:cNvPr id="3" name="عنصر نائب للمحتوى 2"/>
          <p:cNvSpPr>
            <a:spLocks noGrp="1"/>
          </p:cNvSpPr>
          <p:nvPr>
            <p:ph idx="1"/>
          </p:nvPr>
        </p:nvSpPr>
        <p:spPr>
          <a:xfrm>
            <a:off x="719122" y="1889741"/>
            <a:ext cx="11036914" cy="4119288"/>
          </a:xfrm>
        </p:spPr>
        <p:txBody>
          <a:bodyPr>
            <a:noAutofit/>
          </a:bodyPr>
          <a:lstStyle/>
          <a:p>
            <a:pPr marL="0" indent="0">
              <a:buNone/>
            </a:pPr>
            <a:r>
              <a:rPr lang="en-US" dirty="0"/>
              <a:t>Initial attempts at understanding spoken language were based on work done in the 1960s and 1970s in signal modeling where an unknown signal is analyzed to look for patterns and to make predictions based on its history.</a:t>
            </a:r>
          </a:p>
          <a:p>
            <a:pPr marL="0" indent="0">
              <a:buNone/>
            </a:pPr>
            <a:r>
              <a:rPr lang="en-US" dirty="0"/>
              <a:t>An initial and somewhat successful approach to applying this kind of signal modeling to language was achieved with the use of hidden Markov models as detailed by </a:t>
            </a:r>
            <a:r>
              <a:rPr lang="en-US" dirty="0" err="1"/>
              <a:t>Rabiner</a:t>
            </a:r>
            <a:r>
              <a:rPr lang="en-US" dirty="0"/>
              <a:t> in 1989.This approach attempts to determine probabilities for the arbitrary number of models that could be being used in generating speech as well as modeling the probabilities for various words generated from each of these possible models.</a:t>
            </a:r>
          </a:p>
          <a:p>
            <a:pPr marL="0" indent="0">
              <a:buNone/>
            </a:pPr>
            <a:r>
              <a:rPr lang="en-US" dirty="0"/>
              <a:t>Similar approaches were employed in early speech recognition attempts starting in the late 70s at IBM using word/part-of-speech pair </a:t>
            </a:r>
            <a:r>
              <a:rPr lang="en-US" dirty="0" err="1"/>
              <a:t>probabilitie</a:t>
            </a:r>
            <a:r>
              <a:rPr lang="en-US" dirty="0"/>
              <a:t>. </a:t>
            </a:r>
            <a:endParaRPr lang="en-US" dirty="0"/>
          </a:p>
        </p:txBody>
      </p:sp>
    </p:spTree>
    <p:extLst>
      <p:ext uri="{BB962C8B-B14F-4D97-AF65-F5344CB8AC3E}">
        <p14:creationId xmlns:p14="http://schemas.microsoft.com/office/powerpoint/2010/main" val="3229673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685971" indent="-685971">
              <a:buFont typeface="Wingdings" pitchFamily="2" charset="2"/>
              <a:buChar char="v"/>
            </a:pPr>
            <a:r>
              <a:rPr lang="en-US" sz="3600" b="1" dirty="0">
                <a:solidFill>
                  <a:srgbClr val="FF0000"/>
                </a:solidFill>
                <a:latin typeface="+mn-lt"/>
              </a:rPr>
              <a:t>Applications:</a:t>
            </a:r>
            <a:endParaRPr lang="en-US" sz="3600" b="1" dirty="0">
              <a:solidFill>
                <a:srgbClr val="FF0000"/>
              </a:solidFill>
              <a:latin typeface="+mn-lt"/>
            </a:endParaRPr>
          </a:p>
        </p:txBody>
      </p:sp>
      <p:sp>
        <p:nvSpPr>
          <p:cNvPr id="3" name="عنصر نائب للمحتوى 2"/>
          <p:cNvSpPr>
            <a:spLocks noGrp="1"/>
          </p:cNvSpPr>
          <p:nvPr>
            <p:ph idx="1"/>
          </p:nvPr>
        </p:nvSpPr>
        <p:spPr>
          <a:xfrm>
            <a:off x="431202" y="1962534"/>
            <a:ext cx="10054471" cy="4119288"/>
          </a:xfrm>
        </p:spPr>
        <p:txBody>
          <a:bodyPr>
            <a:noAutofit/>
          </a:bodyPr>
          <a:lstStyle/>
          <a:p>
            <a:pPr marL="0" indent="0">
              <a:buNone/>
            </a:pPr>
            <a:r>
              <a:rPr lang="en-US" dirty="0"/>
              <a:t>Modern computational linguistics is often a combination of studies in computer science and programming, math, particularly statistics, language structures, and natural language processing.</a:t>
            </a:r>
            <a:endParaRPr lang="en-US" dirty="0"/>
          </a:p>
          <a:p>
            <a:pPr marL="0" indent="0">
              <a:buNone/>
            </a:pPr>
            <a:r>
              <a:rPr lang="en-US" dirty="0"/>
              <a:t>Combined, these fields most often lead to the development of systems that can recognize speech and perform some task based on that speech. Examples include speech recognition software, such as Apple's </a:t>
            </a:r>
            <a:r>
              <a:rPr lang="en-US" dirty="0" err="1"/>
              <a:t>Siri</a:t>
            </a:r>
            <a:r>
              <a:rPr lang="en-US" dirty="0"/>
              <a:t> feature, spellcheck tools, speech synthesis programs, which are often used to demonstrate pronunciation or help the disabled, and machine translation programs and websites, such as Google Translate. </a:t>
            </a:r>
          </a:p>
          <a:p>
            <a:pPr marL="0" indent="0">
              <a:buNone/>
            </a:pPr>
            <a:r>
              <a:rPr lang="en-US" dirty="0"/>
              <a:t>Computational linguistics can be especially helpful in situations involving social media and the Internet. For example, filters in chartrooms or on website searches require computational linguistics. </a:t>
            </a:r>
          </a:p>
          <a:p>
            <a:endParaRPr lang="en-US" dirty="0"/>
          </a:p>
        </p:txBody>
      </p:sp>
      <p:pic>
        <p:nvPicPr>
          <p:cNvPr id="4" name="Picture 2" descr="Image result for machine transl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25867" y="414412"/>
            <a:ext cx="3455034" cy="1327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70503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81051" y="612312"/>
            <a:ext cx="10968514" cy="1170252"/>
          </a:xfrm>
        </p:spPr>
        <p:txBody>
          <a:bodyPr>
            <a:normAutofit/>
          </a:bodyPr>
          <a:lstStyle/>
          <a:p>
            <a:pPr marL="685971" indent="-685971">
              <a:buFont typeface="Wingdings" pitchFamily="2" charset="2"/>
              <a:buChar char="v"/>
            </a:pPr>
            <a:r>
              <a:rPr lang="en-US" sz="3600" b="1" dirty="0">
                <a:solidFill>
                  <a:srgbClr val="FF0000"/>
                </a:solidFill>
                <a:latin typeface="+mn-lt"/>
              </a:rPr>
              <a:t>Subfields:</a:t>
            </a:r>
            <a:endParaRPr lang="en-US" sz="3600" b="1" dirty="0">
              <a:solidFill>
                <a:srgbClr val="FF0000"/>
              </a:solidFill>
              <a:latin typeface="+mn-lt"/>
            </a:endParaRPr>
          </a:p>
        </p:txBody>
      </p:sp>
      <p:sp>
        <p:nvSpPr>
          <p:cNvPr id="3" name="عنصر نائب للمحتوى 2"/>
          <p:cNvSpPr>
            <a:spLocks noGrp="1"/>
          </p:cNvSpPr>
          <p:nvPr>
            <p:ph idx="1"/>
          </p:nvPr>
        </p:nvSpPr>
        <p:spPr>
          <a:xfrm>
            <a:off x="609362" y="1854572"/>
            <a:ext cx="10968514" cy="4633874"/>
          </a:xfrm>
        </p:spPr>
        <p:txBody>
          <a:bodyPr>
            <a:normAutofit/>
          </a:bodyPr>
          <a:lstStyle/>
          <a:p>
            <a:pPr marL="0" indent="0">
              <a:buNone/>
            </a:pPr>
            <a:r>
              <a:rPr lang="en-US" dirty="0"/>
              <a:t>Computational linguistics can be divided into major areas depending upon the medium of the language being processed, whether spoken or textual; and upon the task being performed, whether analyzing language (recognition) or synthesizing language (generation).</a:t>
            </a:r>
          </a:p>
          <a:p>
            <a:endParaRPr lang="en-US" dirty="0"/>
          </a:p>
          <a:p>
            <a:pPr marL="0" indent="0">
              <a:buNone/>
            </a:pPr>
            <a:r>
              <a:rPr lang="en-US" dirty="0"/>
              <a:t>Speech recognition and speech synthesis deal with how spoken language can be understood or created using computers. Parsing and generation are sub-divisions of computational linguistics dealing respectively with taking language apart and putting it together. Machine translation remains the sub-division of computational linguistics dealing with having computers translate between languages. The possibility of automatic language translation, however, has yet to be realized and remains a notoriously hard branch of computational linguistics.</a:t>
            </a:r>
          </a:p>
          <a:p>
            <a:endParaRPr lang="en-US" dirty="0"/>
          </a:p>
        </p:txBody>
      </p:sp>
    </p:spTree>
    <p:extLst>
      <p:ext uri="{BB962C8B-B14F-4D97-AF65-F5344CB8AC3E}">
        <p14:creationId xmlns:p14="http://schemas.microsoft.com/office/powerpoint/2010/main" val="702561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685971" indent="-685971">
              <a:buFont typeface="Wingdings" pitchFamily="2" charset="2"/>
              <a:buChar char="v"/>
            </a:pPr>
            <a:r>
              <a:rPr lang="en-US" sz="3600" b="1" dirty="0" smtClean="0">
                <a:solidFill>
                  <a:srgbClr val="FF0000"/>
                </a:solidFill>
                <a:latin typeface="+mn-lt"/>
              </a:rPr>
              <a:t>References: </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rmAutofit/>
          </a:bodyPr>
          <a:lstStyle/>
          <a:p>
            <a:r>
              <a:rPr lang="en-US" dirty="0"/>
              <a:t>Hansen, S., McMahon, M., &amp; </a:t>
            </a:r>
            <a:r>
              <a:rPr lang="en-US" dirty="0" err="1"/>
              <a:t>Prat</a:t>
            </a:r>
            <a:r>
              <a:rPr lang="en-US" dirty="0"/>
              <a:t>, A. (2017). Transparency and deliberation within the FOMC: a computational linguistics approach. The Quarterly Journal of Economics, 133(2), 801-870.</a:t>
            </a:r>
          </a:p>
          <a:p>
            <a:r>
              <a:rPr lang="en-US" dirty="0"/>
              <a:t>Van </a:t>
            </a:r>
            <a:r>
              <a:rPr lang="en-US" dirty="0" err="1"/>
              <a:t>Deemter</a:t>
            </a:r>
            <a:r>
              <a:rPr lang="en-US" dirty="0"/>
              <a:t>, K., &amp; Reiter, E. (2018). Lying and Computational Linguistics. In </a:t>
            </a:r>
            <a:r>
              <a:rPr lang="en-US" i="1" dirty="0"/>
              <a:t>The Oxford Handbook of Lying</a:t>
            </a:r>
            <a:r>
              <a:rPr lang="en-US" dirty="0"/>
              <a:t>.</a:t>
            </a:r>
          </a:p>
          <a:p>
            <a:endParaRPr lang="en-US" dirty="0"/>
          </a:p>
        </p:txBody>
      </p:sp>
    </p:spTree>
    <p:extLst>
      <p:ext uri="{BB962C8B-B14F-4D97-AF65-F5344CB8AC3E}">
        <p14:creationId xmlns:p14="http://schemas.microsoft.com/office/powerpoint/2010/main" val="15655745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solidFill>
                  <a:srgbClr val="FF0000"/>
                </a:solidFill>
                <a:latin typeface="+mn-lt"/>
              </a:rPr>
              <a:t>- Review Questions</a:t>
            </a:r>
            <a:endParaRPr lang="en-US" sz="3600" b="1" dirty="0">
              <a:solidFill>
                <a:srgbClr val="FF0000"/>
              </a:solidFill>
              <a:latin typeface="+mn-lt"/>
            </a:endParaRPr>
          </a:p>
        </p:txBody>
      </p:sp>
      <p:sp>
        <p:nvSpPr>
          <p:cNvPr id="3" name="عنصر نائب للمحتوى 2"/>
          <p:cNvSpPr>
            <a:spLocks noGrp="1"/>
          </p:cNvSpPr>
          <p:nvPr>
            <p:ph idx="1"/>
          </p:nvPr>
        </p:nvSpPr>
        <p:spPr>
          <a:xfrm>
            <a:off x="1096852" y="1767732"/>
            <a:ext cx="10054471" cy="4119288"/>
          </a:xfrm>
        </p:spPr>
        <p:txBody>
          <a:bodyPr>
            <a:noAutofit/>
          </a:bodyPr>
          <a:lstStyle/>
          <a:p>
            <a:pPr marL="0" indent="0">
              <a:buNone/>
            </a:pPr>
            <a:r>
              <a:rPr lang="en-US" sz="2300" b="1" dirty="0" smtClean="0">
                <a:solidFill>
                  <a:schemeClr val="tx1"/>
                </a:solidFill>
              </a:rPr>
              <a:t>1-What </a:t>
            </a:r>
            <a:r>
              <a:rPr lang="en-US" sz="2300" b="1" dirty="0">
                <a:solidFill>
                  <a:schemeClr val="tx1"/>
                </a:solidFill>
              </a:rPr>
              <a:t>is Computational linguistics</a:t>
            </a:r>
            <a:r>
              <a:rPr lang="en-US" sz="2300" b="1" dirty="0" smtClean="0">
                <a:solidFill>
                  <a:schemeClr val="tx1"/>
                </a:solidFill>
              </a:rPr>
              <a:t>?</a:t>
            </a:r>
            <a:r>
              <a:rPr lang="en-US" sz="2300" b="1" dirty="0">
                <a:solidFill>
                  <a:schemeClr val="tx1"/>
                </a:solidFill>
              </a:rPr>
              <a:t/>
            </a:r>
            <a:br>
              <a:rPr lang="en-US" sz="2300" b="1" dirty="0">
                <a:solidFill>
                  <a:schemeClr val="tx1"/>
                </a:solidFill>
              </a:rPr>
            </a:br>
            <a:r>
              <a:rPr lang="en-US" sz="2300" dirty="0" smtClean="0">
                <a:solidFill>
                  <a:schemeClr val="tx1"/>
                </a:solidFill>
              </a:rPr>
              <a:t>Is </a:t>
            </a:r>
            <a:r>
              <a:rPr lang="en-US" sz="2300" dirty="0">
                <a:solidFill>
                  <a:schemeClr val="tx1"/>
                </a:solidFill>
              </a:rPr>
              <a:t>an interdisciplinary field concerned with the statistical or rule-based modeling of natural language from a computational perspective, as well as the study of appropriate computational approaches to linguistic </a:t>
            </a:r>
            <a:r>
              <a:rPr lang="en-US" sz="2300" dirty="0" smtClean="0">
                <a:solidFill>
                  <a:schemeClr val="tx1"/>
                </a:solidFill>
              </a:rPr>
              <a:t>questions.</a:t>
            </a:r>
            <a:endParaRPr lang="en-US" sz="2300" dirty="0">
              <a:solidFill>
                <a:schemeClr val="tx1"/>
              </a:solidFill>
            </a:endParaRPr>
          </a:p>
          <a:p>
            <a:pPr marL="0" indent="0">
              <a:buNone/>
            </a:pPr>
            <a:r>
              <a:rPr lang="en-US" sz="2300" b="1" dirty="0" smtClean="0">
                <a:solidFill>
                  <a:schemeClr val="tx1"/>
                </a:solidFill>
              </a:rPr>
              <a:t>2-What </a:t>
            </a:r>
            <a:r>
              <a:rPr lang="en-US" sz="2300" b="1" dirty="0">
                <a:solidFill>
                  <a:schemeClr val="tx1"/>
                </a:solidFill>
              </a:rPr>
              <a:t>is the origin of Computational </a:t>
            </a:r>
            <a:r>
              <a:rPr lang="en-US" sz="2300" b="1" dirty="0" smtClean="0">
                <a:solidFill>
                  <a:schemeClr val="tx1"/>
                </a:solidFill>
              </a:rPr>
              <a:t>linguistics?</a:t>
            </a:r>
          </a:p>
          <a:p>
            <a:pPr marL="0" indent="0">
              <a:buNone/>
            </a:pPr>
            <a:r>
              <a:rPr lang="en-US" sz="2300" dirty="0" smtClean="0">
                <a:solidFill>
                  <a:schemeClr val="tx1"/>
                </a:solidFill>
              </a:rPr>
              <a:t>Computational</a:t>
            </a:r>
            <a:r>
              <a:rPr lang="en-US" sz="2300" b="1" dirty="0" smtClean="0">
                <a:solidFill>
                  <a:schemeClr val="tx1"/>
                </a:solidFill>
              </a:rPr>
              <a:t> </a:t>
            </a:r>
            <a:r>
              <a:rPr lang="en-US" sz="2300" dirty="0" smtClean="0">
                <a:solidFill>
                  <a:schemeClr val="tx1"/>
                </a:solidFill>
              </a:rPr>
              <a:t>linguistics</a:t>
            </a:r>
            <a:r>
              <a:rPr lang="en-US" sz="2300" b="1" dirty="0" smtClean="0">
                <a:solidFill>
                  <a:schemeClr val="tx1"/>
                </a:solidFill>
              </a:rPr>
              <a:t> </a:t>
            </a:r>
            <a:r>
              <a:rPr lang="en-US" sz="2300" dirty="0" smtClean="0">
                <a:solidFill>
                  <a:schemeClr val="tx1"/>
                </a:solidFill>
              </a:rPr>
              <a:t>originated with efforts in the United States in the 1950s to use computers to automatically translate texts from foreign languages, particularly Russian scientific journals, into English.</a:t>
            </a:r>
            <a:endParaRPr lang="ar-EG" sz="2300" dirty="0" smtClean="0">
              <a:solidFill>
                <a:schemeClr val="tx1"/>
              </a:solidFill>
            </a:endParaRPr>
          </a:p>
          <a:p>
            <a:pPr marL="0" indent="0">
              <a:buNone/>
            </a:pPr>
            <a:r>
              <a:rPr lang="en-US" sz="2300" b="1" dirty="0" smtClean="0">
                <a:solidFill>
                  <a:schemeClr val="tx1"/>
                </a:solidFill>
              </a:rPr>
              <a:t>3- </a:t>
            </a:r>
            <a:r>
              <a:rPr lang="en-US" sz="2300" b="1" dirty="0">
                <a:solidFill>
                  <a:schemeClr val="tx1"/>
                </a:solidFill>
              </a:rPr>
              <a:t>Some examples for speech recognition software : </a:t>
            </a:r>
            <a:endParaRPr lang="en-US" sz="2300" b="1" dirty="0" smtClean="0">
              <a:solidFill>
                <a:schemeClr val="tx1"/>
              </a:solidFill>
            </a:endParaRPr>
          </a:p>
          <a:p>
            <a:pPr marL="0" indent="0">
              <a:buNone/>
            </a:pPr>
            <a:r>
              <a:rPr lang="en-US" sz="2300" dirty="0">
                <a:solidFill>
                  <a:schemeClr val="tx1"/>
                </a:solidFill>
              </a:rPr>
              <a:t>Apple's </a:t>
            </a:r>
            <a:r>
              <a:rPr lang="en-US" sz="2300" dirty="0" err="1">
                <a:solidFill>
                  <a:schemeClr val="tx1"/>
                </a:solidFill>
              </a:rPr>
              <a:t>Siri</a:t>
            </a:r>
            <a:r>
              <a:rPr lang="en-US" sz="2300" dirty="0">
                <a:solidFill>
                  <a:schemeClr val="tx1"/>
                </a:solidFill>
              </a:rPr>
              <a:t> feature, spellcheck tools, speech synthesis programs, which are often used to demonstrate pronunciation or help the disabled, and machine translation programs and websites, such as Google Translate. </a:t>
            </a:r>
            <a:endParaRPr lang="ar-EG" sz="2300" dirty="0">
              <a:solidFill>
                <a:schemeClr val="tx1"/>
              </a:solidFill>
            </a:endParaRPr>
          </a:p>
          <a:p>
            <a:pPr marL="0" indent="0">
              <a:buNone/>
            </a:pPr>
            <a:endParaRPr lang="en-US" sz="2300" b="1" dirty="0">
              <a:solidFill>
                <a:schemeClr val="tx1"/>
              </a:solidFill>
            </a:endParaRPr>
          </a:p>
          <a:p>
            <a:pPr marL="0" indent="0">
              <a:buNone/>
            </a:pPr>
            <a:r>
              <a:rPr lang="en-US" sz="2300" b="1" dirty="0" smtClean="0"/>
              <a:t> </a:t>
            </a:r>
            <a:endParaRPr lang="en-US" sz="2300" b="1" dirty="0">
              <a:solidFill>
                <a:srgbClr val="FF0000"/>
              </a:solidFill>
            </a:endParaRPr>
          </a:p>
        </p:txBody>
      </p:sp>
    </p:spTree>
    <p:extLst>
      <p:ext uri="{BB962C8B-B14F-4D97-AF65-F5344CB8AC3E}">
        <p14:creationId xmlns:p14="http://schemas.microsoft.com/office/powerpoint/2010/main" val="7466891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solidFill>
                  <a:srgbClr val="FF0000"/>
                </a:solidFill>
                <a:latin typeface="+mn-lt"/>
              </a:rPr>
              <a:t>- Review Questions</a:t>
            </a:r>
            <a:endParaRPr lang="en-US" sz="3600" b="1" dirty="0">
              <a:solidFill>
                <a:srgbClr val="FF0000"/>
              </a:solidFill>
              <a:latin typeface="+mn-lt"/>
            </a:endParaRPr>
          </a:p>
        </p:txBody>
      </p:sp>
      <p:sp>
        <p:nvSpPr>
          <p:cNvPr id="3" name="عنصر نائب للمحتوى 2"/>
          <p:cNvSpPr>
            <a:spLocks noGrp="1"/>
          </p:cNvSpPr>
          <p:nvPr>
            <p:ph idx="1"/>
          </p:nvPr>
        </p:nvSpPr>
        <p:spPr>
          <a:xfrm>
            <a:off x="1096852" y="1767732"/>
            <a:ext cx="10054471" cy="4119288"/>
          </a:xfrm>
        </p:spPr>
        <p:txBody>
          <a:bodyPr>
            <a:noAutofit/>
          </a:bodyPr>
          <a:lstStyle/>
          <a:p>
            <a:r>
              <a:rPr lang="en-US" b="1" dirty="0">
                <a:solidFill>
                  <a:schemeClr val="tx1"/>
                </a:solidFill>
              </a:rPr>
              <a:t/>
            </a:r>
            <a:br>
              <a:rPr lang="en-US" b="1" dirty="0">
                <a:solidFill>
                  <a:schemeClr val="tx1"/>
                </a:solidFill>
              </a:rPr>
            </a:br>
            <a:r>
              <a:rPr lang="en-US" b="1" dirty="0" smtClean="0">
                <a:solidFill>
                  <a:schemeClr val="tx1"/>
                </a:solidFill>
              </a:rPr>
              <a:t>4-What </a:t>
            </a:r>
            <a:r>
              <a:rPr lang="en-US" b="1" dirty="0">
                <a:solidFill>
                  <a:schemeClr val="tx1"/>
                </a:solidFill>
              </a:rPr>
              <a:t>are the Goals of Computational Linguistics?</a:t>
            </a:r>
            <a:br>
              <a:rPr lang="en-US" b="1" dirty="0">
                <a:solidFill>
                  <a:schemeClr val="tx1"/>
                </a:solidFill>
              </a:rPr>
            </a:br>
            <a:r>
              <a:rPr lang="en-US" dirty="0" smtClean="0"/>
              <a:t>The goals of CL are </a:t>
            </a:r>
            <a:r>
              <a:rPr lang="en-US" dirty="0"/>
              <a:t>Human machine </a:t>
            </a:r>
            <a:r>
              <a:rPr lang="en-US" dirty="0" smtClean="0"/>
              <a:t>communication, machine translation, text understanding, text </a:t>
            </a:r>
            <a:r>
              <a:rPr lang="en-US" dirty="0"/>
              <a:t>to speech </a:t>
            </a:r>
            <a:r>
              <a:rPr lang="en-US" dirty="0" smtClean="0"/>
              <a:t>synthesis, speech recognition and automatic </a:t>
            </a:r>
            <a:r>
              <a:rPr lang="en-US" dirty="0"/>
              <a:t>question </a:t>
            </a:r>
            <a:r>
              <a:rPr lang="en-US" dirty="0" smtClean="0"/>
              <a:t>answering.</a:t>
            </a:r>
          </a:p>
          <a:p>
            <a:pPr marL="0" indent="0">
              <a:buNone/>
            </a:pPr>
            <a:r>
              <a:rPr lang="en-US" b="1" dirty="0" smtClean="0"/>
              <a:t>5- What are the approaches of Computational Linguistics?</a:t>
            </a:r>
          </a:p>
          <a:p>
            <a:r>
              <a:rPr lang="en-US" dirty="0" smtClean="0">
                <a:solidFill>
                  <a:schemeClr val="tx1"/>
                </a:solidFill>
              </a:rPr>
              <a:t>1- </a:t>
            </a:r>
            <a:r>
              <a:rPr lang="en-US" dirty="0">
                <a:solidFill>
                  <a:schemeClr val="tx1"/>
                </a:solidFill>
              </a:rPr>
              <a:t>Developmental Approaches.</a:t>
            </a:r>
          </a:p>
          <a:p>
            <a:r>
              <a:rPr lang="en-US" dirty="0" smtClean="0">
                <a:solidFill>
                  <a:schemeClr val="tx1"/>
                </a:solidFill>
              </a:rPr>
              <a:t>2- </a:t>
            </a:r>
            <a:r>
              <a:rPr lang="en-US" dirty="0">
                <a:solidFill>
                  <a:schemeClr val="tx1"/>
                </a:solidFill>
              </a:rPr>
              <a:t>Structural </a:t>
            </a:r>
            <a:r>
              <a:rPr lang="en-US" dirty="0" smtClean="0">
                <a:solidFill>
                  <a:schemeClr val="tx1"/>
                </a:solidFill>
              </a:rPr>
              <a:t>Approaches.</a:t>
            </a:r>
          </a:p>
          <a:p>
            <a:r>
              <a:rPr lang="en-US" dirty="0" smtClean="0">
                <a:solidFill>
                  <a:schemeClr val="tx1"/>
                </a:solidFill>
              </a:rPr>
              <a:t>3- </a:t>
            </a:r>
            <a:r>
              <a:rPr lang="en-US" dirty="0">
                <a:solidFill>
                  <a:schemeClr val="tx1"/>
                </a:solidFill>
              </a:rPr>
              <a:t>Production </a:t>
            </a:r>
            <a:r>
              <a:rPr lang="en-US" dirty="0" smtClean="0">
                <a:solidFill>
                  <a:schemeClr val="tx1"/>
                </a:solidFill>
              </a:rPr>
              <a:t>Approaches.</a:t>
            </a:r>
          </a:p>
          <a:p>
            <a:r>
              <a:rPr lang="en-US" dirty="0" smtClean="0">
                <a:solidFill>
                  <a:schemeClr val="tx1"/>
                </a:solidFill>
              </a:rPr>
              <a:t>4- </a:t>
            </a:r>
            <a:r>
              <a:rPr lang="en-US" dirty="0">
                <a:solidFill>
                  <a:schemeClr val="tx1"/>
                </a:solidFill>
              </a:rPr>
              <a:t>Comprehension Approaches.</a:t>
            </a:r>
          </a:p>
          <a:p>
            <a:endParaRPr lang="ar-EG" dirty="0">
              <a:solidFill>
                <a:schemeClr val="tx1"/>
              </a:solidFill>
            </a:endParaRPr>
          </a:p>
          <a:p>
            <a:pPr marL="0" indent="0">
              <a:buNone/>
            </a:pPr>
            <a:endParaRPr lang="en-US" b="1" dirty="0"/>
          </a:p>
        </p:txBody>
      </p:sp>
    </p:spTree>
    <p:extLst>
      <p:ext uri="{BB962C8B-B14F-4D97-AF65-F5344CB8AC3E}">
        <p14:creationId xmlns:p14="http://schemas.microsoft.com/office/powerpoint/2010/main" val="4747728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362" y="1888810"/>
            <a:ext cx="10968514" cy="2276125"/>
          </a:xfrm>
        </p:spPr>
        <p:txBody>
          <a:bodyPr>
            <a:noAutofit/>
          </a:bodyPr>
          <a:lstStyle/>
          <a:p>
            <a:pPr algn="ctr"/>
            <a:r>
              <a:rPr lang="en-US" sz="6600" dirty="0"/>
              <a:t>The End</a:t>
            </a:r>
            <a:br>
              <a:rPr lang="en-US" sz="6600" dirty="0"/>
            </a:br>
            <a:r>
              <a:rPr lang="en-US" sz="6600" dirty="0"/>
              <a:t>Thank you! </a:t>
            </a:r>
            <a:endParaRPr lang="en-US" sz="6600" dirty="0"/>
          </a:p>
        </p:txBody>
      </p:sp>
    </p:spTree>
    <p:extLst>
      <p:ext uri="{BB962C8B-B14F-4D97-AF65-F5344CB8AC3E}">
        <p14:creationId xmlns:p14="http://schemas.microsoft.com/office/powerpoint/2010/main" val="37605534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6852" y="1899623"/>
            <a:ext cx="10054471" cy="1485347"/>
          </a:xfrm>
        </p:spPr>
        <p:txBody>
          <a:bodyPr/>
          <a:lstStyle/>
          <a:p>
            <a:pPr algn="ctr"/>
            <a:r>
              <a:rPr lang="ar-SA" b="1" dirty="0" smtClean="0">
                <a:solidFill>
                  <a:srgbClr val="FF0000"/>
                </a:solidFill>
                <a:cs typeface="+mn-cs"/>
              </a:rPr>
              <a:t>اللغويات الحاسوبية</a:t>
            </a:r>
            <a:endParaRPr lang="en-US" b="1" dirty="0">
              <a:solidFill>
                <a:srgbClr val="FF0000"/>
              </a:solidFill>
              <a:cs typeface="+mn-cs"/>
            </a:endParaRPr>
          </a:p>
        </p:txBody>
      </p:sp>
      <p:sp>
        <p:nvSpPr>
          <p:cNvPr id="3" name="عنصر نائب للمحتوى 2"/>
          <p:cNvSpPr>
            <a:spLocks noGrp="1"/>
          </p:cNvSpPr>
          <p:nvPr>
            <p:ph idx="1"/>
          </p:nvPr>
        </p:nvSpPr>
        <p:spPr>
          <a:xfrm>
            <a:off x="1096852" y="3495924"/>
            <a:ext cx="10054471" cy="4119288"/>
          </a:xfrm>
        </p:spPr>
        <p:txBody>
          <a:bodyPr>
            <a:normAutofit/>
          </a:bodyPr>
          <a:lstStyle/>
          <a:p>
            <a:pPr marL="0" indent="0" algn="ctr">
              <a:buNone/>
            </a:pPr>
            <a:r>
              <a:rPr lang="ar-SA" sz="3300" b="1" dirty="0" smtClean="0"/>
              <a:t>الترجمة العربية</a:t>
            </a:r>
            <a:endParaRPr lang="en-US" sz="3300" b="1" dirty="0"/>
          </a:p>
        </p:txBody>
      </p:sp>
    </p:spTree>
    <p:extLst>
      <p:ext uri="{BB962C8B-B14F-4D97-AF65-F5344CB8AC3E}">
        <p14:creationId xmlns:p14="http://schemas.microsoft.com/office/powerpoint/2010/main" val="28076598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95575" y="684320"/>
            <a:ext cx="10968514" cy="1170252"/>
          </a:xfrm>
        </p:spPr>
        <p:txBody>
          <a:bodyPr>
            <a:normAutofit/>
          </a:bodyPr>
          <a:lstStyle/>
          <a:p>
            <a:pPr algn="r"/>
            <a:r>
              <a:rPr lang="ar-SA" sz="3600" b="1" dirty="0" smtClean="0">
                <a:solidFill>
                  <a:srgbClr val="FF0000"/>
                </a:solidFill>
                <a:cs typeface="+mn-cs"/>
              </a:rPr>
              <a:t>* </a:t>
            </a:r>
            <a:r>
              <a:rPr lang="ar-SA" sz="3600" b="1" dirty="0" smtClean="0">
                <a:solidFill>
                  <a:srgbClr val="FF0000"/>
                </a:solidFill>
                <a:cs typeface="+mn-cs"/>
              </a:rPr>
              <a:t>مقدمة</a:t>
            </a:r>
            <a:r>
              <a:rPr lang="ar-SA" sz="3600" b="1" dirty="0" smtClean="0">
                <a:solidFill>
                  <a:srgbClr val="FF0000"/>
                </a:solidFill>
                <a:cs typeface="+mn-cs"/>
              </a:rPr>
              <a:t>:</a:t>
            </a:r>
            <a:endParaRPr lang="en-US" sz="3600" b="1" dirty="0">
              <a:solidFill>
                <a:srgbClr val="FF0000"/>
              </a:solidFill>
              <a:cs typeface="+mn-cs"/>
            </a:endParaRPr>
          </a:p>
        </p:txBody>
      </p:sp>
      <p:sp>
        <p:nvSpPr>
          <p:cNvPr id="3" name="عنصر نائب للمحتوى 2"/>
          <p:cNvSpPr>
            <a:spLocks noGrp="1"/>
          </p:cNvSpPr>
          <p:nvPr>
            <p:ph idx="1"/>
          </p:nvPr>
        </p:nvSpPr>
        <p:spPr>
          <a:xfrm>
            <a:off x="431202" y="1854572"/>
            <a:ext cx="11324834" cy="5381915"/>
          </a:xfrm>
        </p:spPr>
        <p:txBody>
          <a:bodyPr>
            <a:noAutofit/>
          </a:bodyPr>
          <a:lstStyle/>
          <a:p>
            <a:pPr marL="0" indent="0" algn="r">
              <a:buNone/>
            </a:pPr>
            <a:r>
              <a:rPr lang="ar-SA" b="1" dirty="0" smtClean="0"/>
              <a:t>- اللغويات </a:t>
            </a:r>
            <a:r>
              <a:rPr lang="ar-SA" b="1" dirty="0"/>
              <a:t>الحاسوبية </a:t>
            </a:r>
            <a:r>
              <a:rPr lang="ar-SA" dirty="0" smtClean="0"/>
              <a:t>هي </a:t>
            </a:r>
            <a:r>
              <a:rPr lang="ar-SA" dirty="0"/>
              <a:t>مجال متعدد من التخصصات المعنية مع </a:t>
            </a:r>
            <a:r>
              <a:rPr lang="ar-SA" dirty="0" err="1"/>
              <a:t>النمذجة</a:t>
            </a:r>
            <a:r>
              <a:rPr lang="ar-SA" dirty="0"/>
              <a:t> الإحصائية أو قائم على قواعد اللغة الطبيعية من منظور الحسابية، </a:t>
            </a:r>
            <a:r>
              <a:rPr lang="ar-SA" dirty="0"/>
              <a:t>وكذلك دراسة </a:t>
            </a:r>
            <a:r>
              <a:rPr lang="ar-SA" dirty="0"/>
              <a:t>المناهج الحسابية المناسبة للمسائل </a:t>
            </a:r>
            <a:r>
              <a:rPr lang="ar-SA" dirty="0"/>
              <a:t>اللغوية.</a:t>
            </a:r>
            <a:endParaRPr lang="en-US" dirty="0"/>
          </a:p>
          <a:p>
            <a:pPr marL="0" indent="0" algn="r">
              <a:buNone/>
            </a:pPr>
            <a:r>
              <a:rPr lang="ar-SA" dirty="0" smtClean="0"/>
              <a:t>- تقليديا </a:t>
            </a:r>
            <a:r>
              <a:rPr lang="ar-SA" dirty="0"/>
              <a:t>تم تنفيذ </a:t>
            </a:r>
            <a:r>
              <a:rPr lang="ar-SA" b="1" dirty="0"/>
              <a:t>اللغويات الحاسوبية </a:t>
            </a:r>
            <a:r>
              <a:rPr lang="ar-SA" dirty="0"/>
              <a:t>من قبل علماء الكمبيوتر المتخصصون في </a:t>
            </a:r>
            <a:r>
              <a:rPr lang="ar-SA" dirty="0"/>
              <a:t>تطبيق أجهزة </a:t>
            </a:r>
            <a:r>
              <a:rPr lang="ar-SA" dirty="0"/>
              <a:t>الكمبيوتر على معالجة اللغة </a:t>
            </a:r>
            <a:r>
              <a:rPr lang="ar-SA" dirty="0"/>
              <a:t>الطبيعية اليوم.</a:t>
            </a:r>
          </a:p>
          <a:p>
            <a:pPr marL="0" indent="0" algn="r">
              <a:buNone/>
            </a:pPr>
            <a:r>
              <a:rPr lang="ar-SA" dirty="0" smtClean="0"/>
              <a:t>- غالبًا </a:t>
            </a:r>
            <a:r>
              <a:rPr lang="ar-SA" dirty="0"/>
              <a:t>ما يعمل اللغويون الحسابيون كأعضاء في فرق متعددة التخصصات ، والتي يمكن أن تشمل اللغويين العاديين ، والخبراء في اللغة المستهدفة </a:t>
            </a:r>
            <a:r>
              <a:rPr lang="ar-SA" dirty="0"/>
              <a:t>، وعلماء الكمبيوتر.</a:t>
            </a:r>
            <a:endParaRPr lang="ar-EG" dirty="0"/>
          </a:p>
        </p:txBody>
      </p:sp>
    </p:spTree>
    <p:extLst>
      <p:ext uri="{BB962C8B-B14F-4D97-AF65-F5344CB8AC3E}">
        <p14:creationId xmlns:p14="http://schemas.microsoft.com/office/powerpoint/2010/main" val="434805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9362" y="1070868"/>
            <a:ext cx="10968514" cy="5824264"/>
          </a:xfrm>
        </p:spPr>
        <p:txBody>
          <a:bodyPr>
            <a:noAutofit/>
          </a:bodyPr>
          <a:lstStyle/>
          <a:p>
            <a:pPr marL="0" indent="0" algn="r">
              <a:buNone/>
            </a:pPr>
            <a:r>
              <a:rPr lang="ar-SA" dirty="0" smtClean="0"/>
              <a:t>- بشكل </a:t>
            </a:r>
            <a:r>
              <a:rPr lang="ar-SA" dirty="0"/>
              <a:t>عام ، تعتمد </a:t>
            </a:r>
            <a:r>
              <a:rPr lang="ar-SA" b="1" dirty="0"/>
              <a:t>اللغويات الحاسوبية </a:t>
            </a:r>
            <a:r>
              <a:rPr lang="ar-SA" dirty="0"/>
              <a:t>على مشاركة اللغويين وعلماء الكمبيوتر ، والخبراء في الذكاء الاصطناعي ، وعلماء الرياضيات ، والمنطقين ، والفلاسفة ، وعلماء المعرفة ، والأخصائيين النفسيين الإدراكيين ، والعلماء النفسيين ، وعلماء الأنثروبولوجيا ، وعلماء الأعصاب ، وغيرهم.</a:t>
            </a:r>
            <a:endParaRPr lang="en-US" dirty="0"/>
          </a:p>
          <a:p>
            <a:pPr marL="0" indent="0" algn="r">
              <a:buNone/>
            </a:pPr>
            <a:r>
              <a:rPr lang="ar-SA" dirty="0" smtClean="0"/>
              <a:t>- اللغويات </a:t>
            </a:r>
            <a:r>
              <a:rPr lang="ar-SA" dirty="0"/>
              <a:t>الحاسوبية لديها </a:t>
            </a:r>
            <a:r>
              <a:rPr lang="ar-SA" b="1" dirty="0"/>
              <a:t>مكونات نظرية وتطبيقية</a:t>
            </a:r>
            <a:r>
              <a:rPr lang="ar-SA" dirty="0"/>
              <a:t>.</a:t>
            </a:r>
            <a:endParaRPr lang="en-US" dirty="0"/>
          </a:p>
          <a:p>
            <a:pPr marL="0" indent="0" algn="r">
              <a:buNone/>
            </a:pPr>
            <a:r>
              <a:rPr lang="ar-SA" dirty="0" smtClean="0"/>
              <a:t>- تركز </a:t>
            </a:r>
            <a:r>
              <a:rPr lang="ar-SA" b="1" dirty="0"/>
              <a:t>اللغويات الحاسوبية النظرية</a:t>
            </a:r>
            <a:r>
              <a:rPr lang="ar-SA" dirty="0"/>
              <a:t> على قضايا في اللغويات النظرية والعلوم المعرفية ، وتركز </a:t>
            </a:r>
            <a:r>
              <a:rPr lang="ar-SA" b="1" dirty="0"/>
              <a:t>اللغويات الحاسوبية التطبيقية</a:t>
            </a:r>
            <a:r>
              <a:rPr lang="ar-SA" dirty="0"/>
              <a:t> على النتيجة العملية </a:t>
            </a:r>
            <a:r>
              <a:rPr lang="ar-SA" dirty="0" err="1"/>
              <a:t>لنمذجة</a:t>
            </a:r>
            <a:r>
              <a:rPr lang="ar-SA" dirty="0"/>
              <a:t> استخدام اللغة البشرية.</a:t>
            </a:r>
            <a:endParaRPr lang="en-US" dirty="0"/>
          </a:p>
          <a:p>
            <a:pPr marL="0" indent="0" algn="r">
              <a:buNone/>
            </a:pPr>
            <a:r>
              <a:rPr lang="ar-SA" dirty="0" smtClean="0"/>
              <a:t>- تُعرِّف </a:t>
            </a:r>
            <a:r>
              <a:rPr lang="ar-SA" dirty="0"/>
              <a:t>رابطة علم اللغة </a:t>
            </a:r>
            <a:r>
              <a:rPr lang="ar-SA" dirty="0" smtClean="0"/>
              <a:t>الحاسوبي </a:t>
            </a:r>
            <a:r>
              <a:rPr lang="ar-SA" b="1" dirty="0"/>
              <a:t>اللغويات الحاسوبية </a:t>
            </a:r>
            <a:r>
              <a:rPr lang="ar-SA" dirty="0"/>
              <a:t>بأنها الدراسة العلمية للغة من منظور حاسوبي.</a:t>
            </a:r>
          </a:p>
          <a:p>
            <a:pPr marL="0" indent="0" algn="r">
              <a:buNone/>
            </a:pPr>
            <a:r>
              <a:rPr lang="ar-SA" dirty="0" smtClean="0"/>
              <a:t>- يهتم </a:t>
            </a:r>
            <a:r>
              <a:rPr lang="ar-SA" b="1" dirty="0"/>
              <a:t>اللغويون الحسابيون </a:t>
            </a:r>
            <a:r>
              <a:rPr lang="ar-SA" dirty="0"/>
              <a:t>بتوفير نماذج حسابية لمختلف أنواع الظواهر </a:t>
            </a:r>
            <a:r>
              <a:rPr lang="ar-SA" dirty="0"/>
              <a:t>اللغوية.</a:t>
            </a:r>
            <a:endParaRPr lang="ar-EG" dirty="0"/>
          </a:p>
        </p:txBody>
      </p:sp>
    </p:spTree>
    <p:extLst>
      <p:ext uri="{BB962C8B-B14F-4D97-AF65-F5344CB8AC3E}">
        <p14:creationId xmlns:p14="http://schemas.microsoft.com/office/powerpoint/2010/main" val="37801323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 الأصل:</a:t>
            </a:r>
            <a:endParaRPr lang="en-US" sz="3600" b="1" dirty="0">
              <a:solidFill>
                <a:srgbClr val="FF0000"/>
              </a:solidFill>
              <a:cs typeface="+mn-cs"/>
            </a:endParaRPr>
          </a:p>
        </p:txBody>
      </p:sp>
      <p:sp>
        <p:nvSpPr>
          <p:cNvPr id="5" name="Content Placeholder 2"/>
          <p:cNvSpPr>
            <a:spLocks noGrp="1"/>
          </p:cNvSpPr>
          <p:nvPr>
            <p:ph idx="1"/>
          </p:nvPr>
        </p:nvSpPr>
        <p:spPr>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31707" indent="0">
              <a:buNone/>
            </a:pPr>
            <a:r>
              <a:rPr lang="ar-SA" sz="2400" dirty="0"/>
              <a:t>غالبًا ما يتم تجميع </a:t>
            </a:r>
            <a:r>
              <a:rPr lang="ar-SA" sz="2400" b="1" dirty="0"/>
              <a:t>اللغويات الحاسوبية </a:t>
            </a:r>
            <a:r>
              <a:rPr lang="ar-SA" sz="2400" dirty="0"/>
              <a:t>في مجال الذكاء الاصطناعي ، ولكن في الواقع كانت موجودة قبل تطوير الذكاء </a:t>
            </a:r>
            <a:r>
              <a:rPr lang="ar-SA" sz="2400" dirty="0" smtClean="0"/>
              <a:t>الاصطناعي.</a:t>
            </a:r>
            <a:endParaRPr lang="en-US" sz="2400" dirty="0" smtClean="0"/>
          </a:p>
          <a:p>
            <a:pPr marL="131707" indent="0">
              <a:buNone/>
            </a:pPr>
            <a:r>
              <a:rPr lang="ar-SA" sz="2400" dirty="0" smtClean="0"/>
              <a:t>نشأت </a:t>
            </a:r>
            <a:r>
              <a:rPr lang="ar-SA" sz="2400" b="1" dirty="0"/>
              <a:t>اللغويات الحاسوبية </a:t>
            </a:r>
            <a:r>
              <a:rPr lang="ar-SA" sz="2400" dirty="0"/>
              <a:t>مع الجهود المبذولة في الولايات المتحدة في الخمسينات من القرن العشرين لاستخدام أجهزة الكمبيوتر لترجمة النصوص تلقائيًا من اللغات الأجنبية ، وخاصة المجلات العلمية الروسية ، إلى الإنجليزية. نظرًا لأن أجهزة الكمبيوتر يمكنها إجراء حسابات حسابية بشكل أسرع وأكثر دقة من البشر ، فقد كان يُعتقد أنها مجرد مسألة وقت قصيرة قبل أن يتمكنوا أيضًا من البدء في معالجة اللغة. كما تستخدم الطرق الحسابية والكمية تاريخيا في محاولة إعادة بناء الأشكال السابقة من اللغات الحديثة وتجميع اللغات الحديثة إلى عائلات لغوية. </a:t>
            </a:r>
            <a:r>
              <a:rPr lang="ar-SA" sz="2400" dirty="0" smtClean="0"/>
              <a:t>وقد </a:t>
            </a:r>
            <a:r>
              <a:rPr lang="ar-SA" sz="2400" dirty="0"/>
              <a:t>ثبت أن الطرق السابقة مثل المعقمات وعلم الغلوتوزات سابقة لأوانها وغير دقيقة. ومع ذلك ، فقد أثبتت الدراسات الحديثة متعددة التخصصات التي تقتبس مفاهيم من الدراسات البيولوجية ، وخاصة رسم الخرائط الجينية ، أنها تنتج أدوات تحليلية أكثر تعقيدًا ونتائج أكثر جدارة بالثقة</a:t>
            </a:r>
            <a:r>
              <a:rPr lang="en-US" sz="2400" dirty="0"/>
              <a:t>.</a:t>
            </a:r>
          </a:p>
          <a:p>
            <a:endParaRPr lang="ar-EG" sz="2400" dirty="0"/>
          </a:p>
        </p:txBody>
      </p:sp>
    </p:spTree>
    <p:extLst>
      <p:ext uri="{BB962C8B-B14F-4D97-AF65-F5344CB8AC3E}">
        <p14:creationId xmlns:p14="http://schemas.microsoft.com/office/powerpoint/2010/main" val="13702531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362" y="720006"/>
            <a:ext cx="10968514" cy="4633873"/>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31707" indent="0">
              <a:buNone/>
            </a:pPr>
            <a:r>
              <a:rPr lang="ar-SA" sz="2400" dirty="0"/>
              <a:t>عندما فشلت الترجمة الآلية في الحصول على ترجمات دقيقة على الفور ، تم الاعتراف بمعالجة اللغات البشرية بشكل تلقائي أكثر تعقيدًا مما كان متوقعًا في </a:t>
            </a:r>
            <a:r>
              <a:rPr lang="ar-SA" sz="2400" dirty="0" smtClean="0"/>
              <a:t>الأصل</a:t>
            </a:r>
            <a:r>
              <a:rPr lang="en-US" sz="2400" dirty="0" smtClean="0"/>
              <a:t>.</a:t>
            </a:r>
          </a:p>
          <a:p>
            <a:pPr marL="131707" indent="0">
              <a:buNone/>
            </a:pPr>
            <a:r>
              <a:rPr lang="ar-SA" sz="2400" dirty="0" smtClean="0"/>
              <a:t>ولدت </a:t>
            </a:r>
            <a:r>
              <a:rPr lang="ar-SA" sz="2400" b="1" dirty="0"/>
              <a:t>اللغويات الحاسوبية </a:t>
            </a:r>
            <a:r>
              <a:rPr lang="ar-SA" sz="2400" dirty="0"/>
              <a:t>باسم حقل الدراسة الجديد المكرس لتطوير الخوارزميات والبرمجيات لمعالجة بيانات اللغة </a:t>
            </a:r>
            <a:r>
              <a:rPr lang="ar-SA" sz="2400" dirty="0" smtClean="0"/>
              <a:t>بذكاء</a:t>
            </a:r>
            <a:r>
              <a:rPr lang="en-US" sz="2400" dirty="0" smtClean="0"/>
              <a:t>.</a:t>
            </a:r>
          </a:p>
          <a:p>
            <a:pPr marL="131707" indent="0">
              <a:buNone/>
            </a:pPr>
            <a:r>
              <a:rPr lang="ar-SA" sz="2400" dirty="0" smtClean="0"/>
              <a:t>مصطلح </a:t>
            </a:r>
            <a:r>
              <a:rPr lang="ar-SA" sz="2400" dirty="0"/>
              <a:t>"</a:t>
            </a:r>
            <a:r>
              <a:rPr lang="ar-SA" sz="2400" b="1" dirty="0"/>
              <a:t>اللغويات الحاسوبية</a:t>
            </a:r>
            <a:r>
              <a:rPr lang="ar-SA" sz="2400" dirty="0"/>
              <a:t>" نفسه صاغه في البداية </a:t>
            </a:r>
            <a:r>
              <a:rPr lang="ar-SA" sz="2400" u="sng" dirty="0"/>
              <a:t>ديفيد هايس </a:t>
            </a:r>
            <a:r>
              <a:rPr lang="ar-SA" sz="2400" dirty="0"/>
              <a:t>، عضو مؤسس في كل من رابطة علم اللغويات الحاسوبية واللجنة الدولية للغويات الحاسوبية</a:t>
            </a:r>
            <a:r>
              <a:rPr lang="en-US" sz="2400" dirty="0"/>
              <a:t>. </a:t>
            </a:r>
            <a:r>
              <a:rPr lang="ar-SA" sz="2400" dirty="0"/>
              <a:t>عندما ظهر الذكاء الاصطناعي في الستينات ، أصبح مجال اللغويات الحاسوبية ذلك التقسيم الفرعي للذكاء الاصطناعي الذي يتعامل مع الفهم البشري وإنتاج اللغات الطبيعية</a:t>
            </a:r>
            <a:r>
              <a:rPr lang="en-US" sz="2400" dirty="0"/>
              <a:t>.</a:t>
            </a:r>
          </a:p>
          <a:p>
            <a:endParaRPr lang="ar-EG" sz="2400" dirty="0"/>
          </a:p>
        </p:txBody>
      </p:sp>
    </p:spTree>
    <p:extLst>
      <p:ext uri="{BB962C8B-B14F-4D97-AF65-F5344CB8AC3E}">
        <p14:creationId xmlns:p14="http://schemas.microsoft.com/office/powerpoint/2010/main" val="2779339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 أهداف اللغويات الحاسوبية:</a:t>
            </a:r>
            <a:endParaRPr lang="en-US" sz="3600" b="1" dirty="0">
              <a:solidFill>
                <a:srgbClr val="FF0000"/>
              </a:solidFill>
              <a:cs typeface="+mn-cs"/>
            </a:endParaRPr>
          </a:p>
        </p:txBody>
      </p:sp>
      <p:sp>
        <p:nvSpPr>
          <p:cNvPr id="3" name="عنصر نائب للمحتوى 2"/>
          <p:cNvSpPr>
            <a:spLocks noGrp="1"/>
          </p:cNvSpPr>
          <p:nvPr>
            <p:ph idx="1"/>
          </p:nvPr>
        </p:nvSpPr>
        <p:spPr>
          <a:xfrm>
            <a:off x="239256" y="1829210"/>
            <a:ext cx="10968514" cy="4633874"/>
          </a:xfrm>
        </p:spPr>
        <p:txBody>
          <a:bodyPr>
            <a:normAutofit/>
          </a:bodyPr>
          <a:lstStyle/>
          <a:p>
            <a:pPr marL="0" indent="0" algn="r">
              <a:buNone/>
            </a:pPr>
            <a:r>
              <a:rPr lang="ar-SA" dirty="0"/>
              <a:t>- الاتصال </a:t>
            </a:r>
            <a:r>
              <a:rPr lang="ar-SA" dirty="0"/>
              <a:t>بالآلات البشرية</a:t>
            </a:r>
            <a:r>
              <a:rPr lang="en-US" dirty="0"/>
              <a:t/>
            </a:r>
            <a:br>
              <a:rPr lang="en-US" dirty="0"/>
            </a:br>
            <a:r>
              <a:rPr lang="ar-SA" dirty="0"/>
              <a:t>- الترجمة </a:t>
            </a:r>
            <a:r>
              <a:rPr lang="ar-SA" dirty="0"/>
              <a:t>الآلية</a:t>
            </a:r>
            <a:r>
              <a:rPr lang="en-US" dirty="0"/>
              <a:t/>
            </a:r>
            <a:br>
              <a:rPr lang="en-US" dirty="0"/>
            </a:br>
            <a:r>
              <a:rPr lang="ar-SA" dirty="0"/>
              <a:t>- فهم </a:t>
            </a:r>
            <a:r>
              <a:rPr lang="ar-SA" dirty="0"/>
              <a:t>النص</a:t>
            </a:r>
            <a:r>
              <a:rPr lang="en-US" dirty="0"/>
              <a:t/>
            </a:r>
            <a:br>
              <a:rPr lang="en-US" dirty="0"/>
            </a:br>
            <a:r>
              <a:rPr lang="ar-SA" dirty="0"/>
              <a:t>- النص </a:t>
            </a:r>
            <a:r>
              <a:rPr lang="ar-SA" dirty="0"/>
              <a:t>إلى تركيب الكلام</a:t>
            </a:r>
            <a:r>
              <a:rPr lang="en-US" dirty="0"/>
              <a:t>         </a:t>
            </a:r>
            <a:br>
              <a:rPr lang="en-US" dirty="0"/>
            </a:br>
            <a:r>
              <a:rPr lang="ar-SA" dirty="0"/>
              <a:t>- التعرف </a:t>
            </a:r>
            <a:r>
              <a:rPr lang="ar-SA" dirty="0"/>
              <a:t>على الكلام</a:t>
            </a:r>
            <a:r>
              <a:rPr lang="en-US" dirty="0"/>
              <a:t/>
            </a:r>
            <a:br>
              <a:rPr lang="en-US" dirty="0"/>
            </a:br>
            <a:r>
              <a:rPr lang="ar-SA" dirty="0"/>
              <a:t>- الإجابة </a:t>
            </a:r>
            <a:r>
              <a:rPr lang="ar-SA" dirty="0"/>
              <a:t>التلقائية عن السؤال</a:t>
            </a:r>
            <a:endParaRPr lang="en-US" dirty="0"/>
          </a:p>
          <a:p>
            <a:pPr algn="r"/>
            <a:endParaRPr lang="ar-EG" dirty="0"/>
          </a:p>
          <a:p>
            <a:pPr algn="r"/>
            <a:endParaRPr lang="en-US" dirty="0"/>
          </a:p>
        </p:txBody>
      </p:sp>
      <p:pic>
        <p:nvPicPr>
          <p:cNvPr id="4" name="Picture 2" descr="Image result for speech recogni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1091" y="1836774"/>
            <a:ext cx="5040560" cy="2178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359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cs typeface="+mn-cs"/>
              </a:rPr>
              <a:t>* المناهج:</a:t>
            </a:r>
            <a:endParaRPr lang="en-US" b="1" dirty="0">
              <a:solidFill>
                <a:srgbClr val="FF0000"/>
              </a:solidFill>
              <a:cs typeface="+mn-cs"/>
            </a:endParaRPr>
          </a:p>
        </p:txBody>
      </p:sp>
      <p:sp>
        <p:nvSpPr>
          <p:cNvPr id="3" name="عنصر نائب للمحتوى 2"/>
          <p:cNvSpPr>
            <a:spLocks noGrp="1"/>
          </p:cNvSpPr>
          <p:nvPr>
            <p:ph idx="1"/>
          </p:nvPr>
        </p:nvSpPr>
        <p:spPr/>
        <p:txBody>
          <a:bodyPr>
            <a:normAutofit/>
          </a:bodyPr>
          <a:lstStyle/>
          <a:p>
            <a:pPr marL="0" indent="0" algn="r">
              <a:buNone/>
            </a:pPr>
            <a:r>
              <a:rPr lang="ar-SA" dirty="0"/>
              <a:t>- مناهج تنموية</a:t>
            </a:r>
          </a:p>
          <a:p>
            <a:pPr marL="0" indent="0" algn="r">
              <a:buNone/>
            </a:pPr>
            <a:r>
              <a:rPr lang="ar-SA" dirty="0"/>
              <a:t>- مناهج هيكلية</a:t>
            </a:r>
          </a:p>
          <a:p>
            <a:pPr marL="0" indent="0" algn="r">
              <a:buNone/>
            </a:pPr>
            <a:r>
              <a:rPr lang="ar-SA" dirty="0"/>
              <a:t>- مناهج إنتاجية</a:t>
            </a:r>
          </a:p>
          <a:p>
            <a:pPr marL="0" indent="0" algn="r">
              <a:buNone/>
            </a:pPr>
            <a:r>
              <a:rPr lang="ar-SA" dirty="0"/>
              <a:t>- مناهج الفهم</a:t>
            </a:r>
          </a:p>
          <a:p>
            <a:pPr algn="r">
              <a:buFontTx/>
              <a:buChar char="-"/>
            </a:pPr>
            <a:endParaRPr lang="ar-SA" dirty="0"/>
          </a:p>
          <a:p>
            <a:pPr marL="0" indent="0" algn="r">
              <a:buNone/>
            </a:pPr>
            <a:endParaRPr lang="ar-SA" dirty="0"/>
          </a:p>
          <a:p>
            <a:pPr marL="0" indent="0">
              <a:buNone/>
            </a:pPr>
            <a:endParaRPr lang="ar-EG" dirty="0"/>
          </a:p>
          <a:p>
            <a:pPr algn="r">
              <a:buFontTx/>
              <a:buChar char="-"/>
            </a:pPr>
            <a:endParaRPr lang="en-US" dirty="0"/>
          </a:p>
        </p:txBody>
      </p:sp>
    </p:spTree>
    <p:extLst>
      <p:ext uri="{BB962C8B-B14F-4D97-AF65-F5344CB8AC3E}">
        <p14:creationId xmlns:p14="http://schemas.microsoft.com/office/powerpoint/2010/main" val="31596642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1- المناهج التنموية:</a:t>
            </a:r>
            <a:endParaRPr lang="en-US" sz="3600" b="1" dirty="0">
              <a:solidFill>
                <a:srgbClr val="FF0000"/>
              </a:solidFill>
              <a:cs typeface="+mn-cs"/>
            </a:endParaRPr>
          </a:p>
        </p:txBody>
      </p:sp>
      <p:sp>
        <p:nvSpPr>
          <p:cNvPr id="3" name="عنصر نائب للمحتوى 2"/>
          <p:cNvSpPr>
            <a:spLocks noGrp="1"/>
          </p:cNvSpPr>
          <p:nvPr>
            <p:ph idx="1"/>
          </p:nvPr>
        </p:nvSpPr>
        <p:spPr/>
        <p:txBody>
          <a:bodyPr>
            <a:normAutofit/>
          </a:bodyPr>
          <a:lstStyle/>
          <a:p>
            <a:pPr marL="0" indent="0" algn="r">
              <a:buNone/>
            </a:pPr>
            <a:r>
              <a:rPr lang="ar-SA" dirty="0" smtClean="0"/>
              <a:t>عمليات </a:t>
            </a:r>
            <a:r>
              <a:rPr lang="ar-SA" dirty="0"/>
              <a:t>تطوير اللغة </a:t>
            </a:r>
            <a:r>
              <a:rPr lang="ar-SA" dirty="0"/>
              <a:t>ل</a:t>
            </a:r>
            <a:r>
              <a:rPr lang="ar-SA" dirty="0" smtClean="0"/>
              <a:t>لبشر </a:t>
            </a:r>
            <a:r>
              <a:rPr lang="ar-SA" dirty="0"/>
              <a:t>هي عملية </a:t>
            </a:r>
            <a:r>
              <a:rPr lang="ar-SA" dirty="0" smtClean="0"/>
              <a:t>معقدة. </a:t>
            </a:r>
          </a:p>
          <a:p>
            <a:pPr marL="0" indent="0" algn="r">
              <a:buNone/>
            </a:pPr>
            <a:r>
              <a:rPr lang="ar-SA" dirty="0" smtClean="0"/>
              <a:t>تتضمن الطرق التنموية في اللغويات الحاسوبية </a:t>
            </a:r>
            <a:r>
              <a:rPr lang="ar-SA" dirty="0" err="1" smtClean="0"/>
              <a:t>نمذجة</a:t>
            </a:r>
            <a:r>
              <a:rPr lang="ar-SA" dirty="0" smtClean="0"/>
              <a:t> عملية تطوير اللغة لدى الأطفال على أساس نماذج الترابط والقواعد الإحصائية. كما أنه يطور قدرة الأطفال على التعلم.</a:t>
            </a:r>
            <a:endParaRPr lang="ar-SA" dirty="0"/>
          </a:p>
          <a:p>
            <a:pPr marL="0" indent="0" algn="r">
              <a:buNone/>
            </a:pPr>
            <a:r>
              <a:rPr lang="en-US" dirty="0" smtClean="0"/>
              <a:t> </a:t>
            </a:r>
            <a:r>
              <a:rPr lang="ar-SA" dirty="0" smtClean="0"/>
              <a:t>كما يستخدم نموذج التوافق والشبكات العصبية بالتعاون مع الروبوتات في هذا الصدد.</a:t>
            </a:r>
            <a:endParaRPr lang="en-US" dirty="0" smtClean="0"/>
          </a:p>
        </p:txBody>
      </p:sp>
    </p:spTree>
    <p:extLst>
      <p:ext uri="{BB962C8B-B14F-4D97-AF65-F5344CB8AC3E}">
        <p14:creationId xmlns:p14="http://schemas.microsoft.com/office/powerpoint/2010/main" val="28776298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2- المناهج الهيكلية:</a:t>
            </a:r>
            <a:endParaRPr lang="en-US" sz="3600" b="1" dirty="0">
              <a:solidFill>
                <a:srgbClr val="FF0000"/>
              </a:solidFill>
              <a:cs typeface="+mn-cs"/>
            </a:endParaRPr>
          </a:p>
        </p:txBody>
      </p:sp>
      <p:sp>
        <p:nvSpPr>
          <p:cNvPr id="4" name="Content Placeholder 2"/>
          <p:cNvSpPr>
            <a:spLocks noGrp="1"/>
          </p:cNvSpPr>
          <p:nvPr>
            <p:ph idx="1"/>
          </p:nvPr>
        </p:nvSpPr>
        <p:spPr>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31707" indent="0">
              <a:buNone/>
            </a:pPr>
            <a:r>
              <a:rPr lang="ar-SA" sz="2400" dirty="0"/>
              <a:t>من أجل خلق نماذج حسابية أفضل للغة ، فإن فهم بنية اللغة أمر بالغ الأهمية</a:t>
            </a:r>
            <a:r>
              <a:rPr lang="en-US" sz="2400" dirty="0"/>
              <a:t>. </a:t>
            </a:r>
            <a:r>
              <a:rPr lang="ar-SA" sz="2400" dirty="0" smtClean="0"/>
              <a:t> ولذلك</a:t>
            </a:r>
            <a:r>
              <a:rPr lang="ar-SA" sz="2400" dirty="0"/>
              <a:t>، اللغويات الحاسوبية وتشمل تحليل اللغة الإنجليزية من خلال الطرق الحسابية لتطوير واختبار المناهج النظرية المختلفة</a:t>
            </a:r>
            <a:r>
              <a:rPr lang="en-US" sz="2400" dirty="0"/>
              <a:t>.</a:t>
            </a:r>
          </a:p>
          <a:p>
            <a:endParaRPr lang="ar-EG" sz="2400" dirty="0"/>
          </a:p>
        </p:txBody>
      </p:sp>
    </p:spTree>
    <p:extLst>
      <p:ext uri="{BB962C8B-B14F-4D97-AF65-F5344CB8AC3E}">
        <p14:creationId xmlns:p14="http://schemas.microsoft.com/office/powerpoint/2010/main" val="25651066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3- المناهج الإنتاجية:</a:t>
            </a:r>
            <a:endParaRPr lang="en-US" sz="3600" b="1" dirty="0">
              <a:solidFill>
                <a:srgbClr val="FF0000"/>
              </a:solidFill>
              <a:cs typeface="+mn-cs"/>
            </a:endParaRPr>
          </a:p>
        </p:txBody>
      </p:sp>
      <p:sp>
        <p:nvSpPr>
          <p:cNvPr id="4" name="Content Placeholder 2"/>
          <p:cNvSpPr>
            <a:spLocks noGrp="1"/>
          </p:cNvSpPr>
          <p:nvPr>
            <p:ph idx="1"/>
          </p:nvPr>
        </p:nvSpPr>
        <p:spPr>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31707" indent="0">
              <a:buNone/>
            </a:pPr>
            <a:r>
              <a:rPr lang="ar-SA" sz="2400" dirty="0"/>
              <a:t>إنتاج اللغة هو على قدم المساواة من التعقيد في أنها توفر المعلومات والمهارات الضرورية التي يجب أن يكون منتجا </a:t>
            </a:r>
            <a:r>
              <a:rPr lang="ar-SA" sz="2400" dirty="0" smtClean="0"/>
              <a:t>بطلاقة</a:t>
            </a:r>
            <a:r>
              <a:rPr lang="en-US" sz="2400" dirty="0" smtClean="0"/>
              <a:t>.</a:t>
            </a:r>
            <a:endParaRPr lang="ar-SA" sz="2400" dirty="0" smtClean="0"/>
          </a:p>
          <a:p>
            <a:pPr marL="131707" indent="0">
              <a:buNone/>
            </a:pPr>
            <a:r>
              <a:rPr lang="ar-SA" sz="2400" dirty="0" smtClean="0"/>
              <a:t>بالنظر </a:t>
            </a:r>
            <a:r>
              <a:rPr lang="ar-SA" sz="2400" dirty="0"/>
              <a:t>إلى التعقيد ، تعتمد أساليب الإنتاج في علم اللغة الحسابي على معايير سابقة مثل برنامج</a:t>
            </a:r>
            <a:r>
              <a:rPr lang="en-US" sz="2400" dirty="0"/>
              <a:t> ELIZA </a:t>
            </a:r>
            <a:r>
              <a:rPr lang="ar-SA" sz="2400" dirty="0"/>
              <a:t>ونظريات آلان تورينج في تعلم الآلة</a:t>
            </a:r>
            <a:r>
              <a:rPr lang="en-US" sz="2400" dirty="0" smtClean="0"/>
              <a:t>.</a:t>
            </a:r>
            <a:r>
              <a:rPr lang="ar-SA" sz="2400" dirty="0" smtClean="0"/>
              <a:t> </a:t>
            </a:r>
            <a:endParaRPr lang="en-US" sz="2400" dirty="0" smtClean="0"/>
          </a:p>
          <a:p>
            <a:pPr marL="131707" indent="0">
              <a:buNone/>
            </a:pPr>
            <a:r>
              <a:rPr lang="ar-SA" sz="2400" dirty="0" smtClean="0"/>
              <a:t>كان </a:t>
            </a:r>
            <a:r>
              <a:rPr lang="ar-SA" sz="2400" dirty="0"/>
              <a:t>نموذج ماركوف المخفي الذي يتناول اللغات الفرنسية والألمانية مفيدًا بشكل خاص في هذا الصدد</a:t>
            </a:r>
            <a:r>
              <a:rPr lang="en-US" sz="2400" dirty="0"/>
              <a:t>.</a:t>
            </a:r>
          </a:p>
          <a:p>
            <a:endParaRPr lang="ar-EG" sz="2400" dirty="0"/>
          </a:p>
        </p:txBody>
      </p:sp>
    </p:spTree>
    <p:extLst>
      <p:ext uri="{BB962C8B-B14F-4D97-AF65-F5344CB8AC3E}">
        <p14:creationId xmlns:p14="http://schemas.microsoft.com/office/powerpoint/2010/main" val="18382959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4- طرق الفهم:</a:t>
            </a:r>
            <a:endParaRPr lang="en-US" sz="3600" b="1" dirty="0">
              <a:solidFill>
                <a:srgbClr val="FF0000"/>
              </a:solidFill>
              <a:cs typeface="+mn-cs"/>
            </a:endParaRPr>
          </a:p>
        </p:txBody>
      </p:sp>
      <p:sp>
        <p:nvSpPr>
          <p:cNvPr id="4" name="Content Placeholder 2"/>
          <p:cNvSpPr>
            <a:spLocks noGrp="1"/>
          </p:cNvSpPr>
          <p:nvPr>
            <p:ph idx="1"/>
          </p:nvPr>
        </p:nvSpPr>
        <p:spPr>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ar-SA" sz="2400" dirty="0"/>
              <a:t>استندت المحاولات الأولية لفهم اللغة المنطوقة على العمل المنجز في الستينيات والسبعينيات في وضع نماذج الإشارات حيث يتم تحليل إشارة غير معروفة للبحث عن الأنماط ولإجراء تنبؤات تستند إلى تاريخها</a:t>
            </a:r>
            <a:r>
              <a:rPr lang="en-US" sz="2400" dirty="0"/>
              <a:t>.</a:t>
            </a:r>
            <a:br>
              <a:rPr lang="en-US" sz="2400" dirty="0"/>
            </a:br>
            <a:r>
              <a:rPr lang="ar-SA" sz="2400" dirty="0"/>
              <a:t>تم تحقيق منهج مبدئي ونجح إلى حد ما في تطبيق هذا النوع من نمذجة الإشارة إلى اللغة باستخدام نماذج ماركوف المخفية كما تم تفصيلها بواسطة رابينر في عام 1989. يحاول هذا المنهج تحديد الاحتمالات الخاصة بالعدد التعسفي للنماذج التي يمكن استخدامها في توليد الكلام فضلا عن نمذجة الاحتمالات لمختلف الكلمات المتولدة من كل من هذه النماذج الممكنة</a:t>
            </a:r>
            <a:r>
              <a:rPr lang="en-US" sz="2400" dirty="0"/>
              <a:t>.</a:t>
            </a:r>
            <a:r>
              <a:rPr lang="ar-SA" sz="2400" dirty="0"/>
              <a:t>تم استخدام أساليب مماثلة في محاولات التعرف على الكلام المبكر بدءًا من أواخر السبعينات </a:t>
            </a:r>
            <a:r>
              <a:rPr lang="ar-SA" sz="2400" dirty="0" smtClean="0"/>
              <a:t>في</a:t>
            </a:r>
            <a:r>
              <a:rPr lang="en-US" sz="2400" dirty="0" smtClean="0"/>
              <a:t> IBM </a:t>
            </a:r>
            <a:r>
              <a:rPr lang="ar-SA" sz="2400" dirty="0"/>
              <a:t>باستخدام الكلمة </a:t>
            </a:r>
            <a:r>
              <a:rPr lang="ar-SA" sz="2400" dirty="0" smtClean="0"/>
              <a:t>أو جزء </a:t>
            </a:r>
            <a:r>
              <a:rPr lang="ar-SA" sz="2400" dirty="0"/>
              <a:t>من الكلام</a:t>
            </a:r>
            <a:r>
              <a:rPr lang="en-US" sz="2400" dirty="0"/>
              <a:t>.</a:t>
            </a:r>
          </a:p>
          <a:p>
            <a:endParaRPr lang="ar-EG" sz="2400" dirty="0"/>
          </a:p>
        </p:txBody>
      </p:sp>
    </p:spTree>
    <p:extLst>
      <p:ext uri="{BB962C8B-B14F-4D97-AF65-F5344CB8AC3E}">
        <p14:creationId xmlns:p14="http://schemas.microsoft.com/office/powerpoint/2010/main" val="25400307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 التطبيقات:</a:t>
            </a:r>
            <a:endParaRPr lang="en-US" sz="3600" b="1" dirty="0">
              <a:solidFill>
                <a:srgbClr val="FF0000"/>
              </a:solidFill>
              <a:cs typeface="+mn-cs"/>
            </a:endParaRPr>
          </a:p>
        </p:txBody>
      </p:sp>
      <p:sp>
        <p:nvSpPr>
          <p:cNvPr id="5" name="Content Placeholder 2"/>
          <p:cNvSpPr>
            <a:spLocks noGrp="1"/>
          </p:cNvSpPr>
          <p:nvPr>
            <p:ph idx="1"/>
          </p:nvPr>
        </p:nvSpPr>
        <p:spPr>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31707" indent="0">
              <a:buNone/>
            </a:pPr>
            <a:r>
              <a:rPr lang="ar-SA" sz="2400" dirty="0"/>
              <a:t>اللغويات الحاسوبية الحديثة في كثير من الأحيان مزيج من الدراسات في علم الحاسوب والبرمجة والرياضيات، وخاصة الإحصاءات، التراكيب اللغوية، ومعالجة اللغة الطبيعية</a:t>
            </a:r>
            <a:r>
              <a:rPr lang="en-US" sz="2400" dirty="0"/>
              <a:t>.</a:t>
            </a:r>
            <a:r>
              <a:rPr lang="ar-SA" sz="2400" dirty="0"/>
              <a:t>مجتمعة ، هذه الحقول غالباً ما تؤدي إلى تطوير أنظمة يمكن التعرف على الكلام وتنفيذ بعض المهام استناداً إلى هذا الكلام</a:t>
            </a:r>
            <a:r>
              <a:rPr lang="en-US" sz="2400" dirty="0"/>
              <a:t>. </a:t>
            </a:r>
            <a:r>
              <a:rPr lang="ar-SA" sz="2400" dirty="0"/>
              <a:t>تتضمن الأمثلة برنامج التعرف على الكلام ، </a:t>
            </a:r>
            <a:r>
              <a:rPr lang="ar-SA" sz="2400" dirty="0"/>
              <a:t>مثل </a:t>
            </a:r>
            <a:r>
              <a:rPr lang="ar-SA" sz="2400" dirty="0"/>
              <a:t>ميزة</a:t>
            </a:r>
            <a:r>
              <a:rPr lang="en-US" sz="2400" dirty="0"/>
              <a:t> </a:t>
            </a:r>
            <a:r>
              <a:rPr lang="ar-SA" sz="2400" dirty="0"/>
              <a:t>سيري من</a:t>
            </a:r>
            <a:r>
              <a:rPr lang="en-US" sz="2400" dirty="0"/>
              <a:t> </a:t>
            </a:r>
            <a:r>
              <a:rPr lang="en-US" sz="2400" dirty="0"/>
              <a:t>Apple </a:t>
            </a:r>
            <a:r>
              <a:rPr lang="ar-SA" sz="2400" dirty="0"/>
              <a:t>، وأدوات التدقيق الإملائي ، وبرامج تركيب الكلام ، والتي غالبًا ما تستخدم لإظهار النطق أو مساعدة المعوقين ، وبرامج الترجمة الآلية ومواقع الويب ، مثل </a:t>
            </a:r>
            <a:r>
              <a:rPr lang="ar-SA" sz="2400" dirty="0"/>
              <a:t>ترجمة </a:t>
            </a:r>
            <a:r>
              <a:rPr lang="en-US" sz="2400" dirty="0"/>
              <a:t>Google</a:t>
            </a:r>
            <a:r>
              <a:rPr lang="ar-SA" sz="2400" dirty="0"/>
              <a:t>. </a:t>
            </a:r>
          </a:p>
          <a:p>
            <a:pPr marL="131707" indent="0">
              <a:buNone/>
            </a:pPr>
            <a:r>
              <a:rPr lang="ar-SA" sz="2400" dirty="0"/>
              <a:t>يمكن </a:t>
            </a:r>
            <a:r>
              <a:rPr lang="ar-SA" sz="2400" dirty="0"/>
              <a:t>أن تكون اللغويات الحاسوبية مفيدة بشكل خاص في الحالات التي تنطوي على وسائل التواصل الاجتماعي والإنترنت</a:t>
            </a:r>
            <a:r>
              <a:rPr lang="en-US" sz="2400" dirty="0"/>
              <a:t>. </a:t>
            </a:r>
            <a:r>
              <a:rPr lang="ar-SA" sz="2400" dirty="0"/>
              <a:t>على سبيل المثال ، تتطلب الفلاتر في القاعات التخطيطية أو عمليات البحث عن المواقع اللغويات الحاسوبية</a:t>
            </a:r>
            <a:r>
              <a:rPr lang="en-US" sz="2400" dirty="0"/>
              <a:t>.</a:t>
            </a:r>
          </a:p>
          <a:p>
            <a:endParaRPr lang="ar-EG" sz="2400" dirty="0"/>
          </a:p>
        </p:txBody>
      </p:sp>
      <p:pic>
        <p:nvPicPr>
          <p:cNvPr id="4" name="Picture 2" descr="Image result for machine trans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11" y="4695404"/>
            <a:ext cx="4414766" cy="1695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786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362" y="630436"/>
            <a:ext cx="10968514" cy="1170252"/>
          </a:xfrm>
        </p:spPr>
        <p:txBody>
          <a:bodyPr>
            <a:normAutofit/>
          </a:bodyPr>
          <a:lstStyle/>
          <a:p>
            <a:pPr algn="r"/>
            <a:r>
              <a:rPr lang="ar-SA" sz="3600" b="1" dirty="0" smtClean="0">
                <a:solidFill>
                  <a:srgbClr val="FF0000"/>
                </a:solidFill>
              </a:rPr>
              <a:t>* المجالات الفرعية:</a:t>
            </a:r>
            <a:endParaRPr lang="en-US" sz="3600" b="1" dirty="0">
              <a:solidFill>
                <a:srgbClr val="FF0000"/>
              </a:solidFill>
            </a:endParaRPr>
          </a:p>
        </p:txBody>
      </p:sp>
      <p:sp>
        <p:nvSpPr>
          <p:cNvPr id="4" name="Content Placeholder 2"/>
          <p:cNvSpPr>
            <a:spLocks noGrp="1"/>
          </p:cNvSpPr>
          <p:nvPr>
            <p:ph idx="1"/>
          </p:nvPr>
        </p:nvSpPr>
        <p:spPr>
          <a:xfrm>
            <a:off x="609362" y="1854572"/>
            <a:ext cx="10968514" cy="4633873"/>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31707" indent="0">
              <a:buNone/>
            </a:pPr>
            <a:r>
              <a:rPr lang="ar-SA" sz="2400" dirty="0"/>
              <a:t>يمكن تقسيم اللغويات الحاسوبية إلى مناطق رئيسية حسب طبيعة اللغة التي تتم معالجتها ، سواء كانت منطوقة أو </a:t>
            </a:r>
            <a:r>
              <a:rPr lang="ar-SA" sz="2400" dirty="0" smtClean="0"/>
              <a:t>نصية</a:t>
            </a:r>
            <a:r>
              <a:rPr lang="en-US" sz="2400" dirty="0" smtClean="0"/>
              <a:t>.</a:t>
            </a:r>
            <a:r>
              <a:rPr lang="ar-SA" sz="2400" dirty="0" smtClean="0"/>
              <a:t> وعلى </a:t>
            </a:r>
            <a:r>
              <a:rPr lang="ar-SA" sz="2400" dirty="0"/>
              <a:t>المهمة التي يجري تنفيذها ، سواء تحليل اللغة (الاعتراف) أو توليف اللغة </a:t>
            </a:r>
            <a:r>
              <a:rPr lang="ar-SA" sz="2400" dirty="0" smtClean="0"/>
              <a:t>(توليد)</a:t>
            </a:r>
            <a:r>
              <a:rPr lang="en-US" sz="2400" dirty="0" smtClean="0"/>
              <a:t>.</a:t>
            </a:r>
            <a:endParaRPr lang="ar-SA" sz="2400" dirty="0" smtClean="0"/>
          </a:p>
          <a:p>
            <a:pPr marL="131707" indent="0">
              <a:buNone/>
            </a:pPr>
            <a:endParaRPr lang="ar-SA" sz="2400" dirty="0"/>
          </a:p>
          <a:p>
            <a:pPr marL="131707" indent="0">
              <a:buNone/>
            </a:pPr>
            <a:r>
              <a:rPr lang="ar-SA" sz="2400" dirty="0" smtClean="0"/>
              <a:t>يتعامل </a:t>
            </a:r>
            <a:r>
              <a:rPr lang="ar-SA" sz="2400" dirty="0"/>
              <a:t>التعرف على الكلام وتوليف الكلام مع كيفية فهم اللغة المنطوقة أو إنشاؤها باستخدام أجهزة الكمبيوتر</a:t>
            </a:r>
            <a:r>
              <a:rPr lang="en-US" sz="2400" dirty="0"/>
              <a:t>. </a:t>
            </a:r>
            <a:r>
              <a:rPr lang="ar-SA" sz="2400" dirty="0"/>
              <a:t>التحليل والتوليد هي أقسام فرعية للغويات الحاسوبية التي تتعامل على التوالي مع تباعد اللغة وتجميعها</a:t>
            </a:r>
            <a:r>
              <a:rPr lang="en-US" sz="2400" dirty="0"/>
              <a:t>. </a:t>
            </a:r>
            <a:r>
              <a:rPr lang="ar-SA" sz="2400" dirty="0"/>
              <a:t>تظل الترجمة الآلية هي القسم الفرعي للغويات الحاسوبية التي تتعامل مع وجود أجهزة كمبيوتر تترجم بين اللغات</a:t>
            </a:r>
            <a:r>
              <a:rPr lang="en-US" sz="2400" dirty="0"/>
              <a:t>. </a:t>
            </a:r>
            <a:r>
              <a:rPr lang="ar-SA" sz="2400" dirty="0"/>
              <a:t>ومع ذلك ، فإن إمكانية الترجمة الآلية للغة لم تتحقق بعد وما زالت تشكل فرعًا صعبًا من اللغويات الحاسوبية</a:t>
            </a:r>
            <a:r>
              <a:rPr lang="en-US" sz="2400" dirty="0"/>
              <a:t>.</a:t>
            </a:r>
          </a:p>
          <a:p>
            <a:endParaRPr lang="ar-EG" sz="2400" dirty="0"/>
          </a:p>
        </p:txBody>
      </p:sp>
    </p:spTree>
    <p:extLst>
      <p:ext uri="{BB962C8B-B14F-4D97-AF65-F5344CB8AC3E}">
        <p14:creationId xmlns:p14="http://schemas.microsoft.com/office/powerpoint/2010/main" val="32973365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362" y="630436"/>
            <a:ext cx="10968514" cy="1170252"/>
          </a:xfrm>
        </p:spPr>
        <p:txBody>
          <a:bodyPr>
            <a:normAutofit/>
          </a:bodyPr>
          <a:lstStyle/>
          <a:p>
            <a:pPr algn="r"/>
            <a:r>
              <a:rPr lang="ar-SA" sz="3600" b="1" dirty="0">
                <a:solidFill>
                  <a:srgbClr val="FF0000"/>
                </a:solidFill>
              </a:rPr>
              <a:t>- أسئلة المراجعة :</a:t>
            </a:r>
            <a:endParaRPr lang="en-US" sz="3600" b="1" dirty="0">
              <a:solidFill>
                <a:srgbClr val="FF0000"/>
              </a:solidFill>
            </a:endParaRPr>
          </a:p>
        </p:txBody>
      </p:sp>
      <p:sp>
        <p:nvSpPr>
          <p:cNvPr id="4" name="Content Placeholder 2"/>
          <p:cNvSpPr>
            <a:spLocks noGrp="1"/>
          </p:cNvSpPr>
          <p:nvPr>
            <p:ph idx="1"/>
          </p:nvPr>
        </p:nvSpPr>
        <p:spPr>
          <a:xfrm>
            <a:off x="609362" y="1854572"/>
            <a:ext cx="10968514" cy="4633873"/>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31707" indent="0">
              <a:buNone/>
            </a:pPr>
            <a:r>
              <a:rPr lang="ar-SA" sz="2400" b="1" dirty="0"/>
              <a:t>1- ماهي اللغويات الحاسوبية </a:t>
            </a:r>
            <a:r>
              <a:rPr lang="ar-SA" sz="2400" b="1" dirty="0" smtClean="0"/>
              <a:t>؟</a:t>
            </a:r>
          </a:p>
          <a:p>
            <a:pPr marL="109728" indent="0">
              <a:buNone/>
            </a:pPr>
            <a:r>
              <a:rPr lang="ar-SA" sz="2400" dirty="0" smtClean="0"/>
              <a:t>اللغويات </a:t>
            </a:r>
            <a:r>
              <a:rPr lang="ar-SA" sz="2400" dirty="0"/>
              <a:t>الحاسوبية هي مجال متعدد من التخصصات المعنية مع </a:t>
            </a:r>
            <a:r>
              <a:rPr lang="ar-SA" sz="2400" dirty="0" err="1"/>
              <a:t>النمذجة</a:t>
            </a:r>
            <a:r>
              <a:rPr lang="ar-SA" sz="2400" dirty="0"/>
              <a:t> الإحصائية أو قائم على قواعد اللغة الطبيعية من منظور الحسابية، وكذلك دراسة المناهج الحسابية المناسبة للمسائل اللغوية.</a:t>
            </a:r>
            <a:endParaRPr lang="ar-EG" sz="2400" dirty="0"/>
          </a:p>
          <a:p>
            <a:pPr marL="109728" indent="0">
              <a:buNone/>
            </a:pPr>
            <a:endParaRPr lang="ar-SA" sz="2400" dirty="0"/>
          </a:p>
          <a:p>
            <a:pPr marL="109728" indent="0">
              <a:buNone/>
            </a:pPr>
            <a:r>
              <a:rPr lang="ar-SA" sz="2400" b="1" dirty="0"/>
              <a:t>2- كيف نشأت اللغويات الحاسوبية ؟</a:t>
            </a:r>
            <a:endParaRPr lang="en-US" sz="2400" b="1" dirty="0"/>
          </a:p>
          <a:p>
            <a:pPr marL="109728" indent="0">
              <a:buNone/>
            </a:pPr>
            <a:r>
              <a:rPr lang="ar-SA" sz="2400" dirty="0" smtClean="0"/>
              <a:t> </a:t>
            </a:r>
            <a:r>
              <a:rPr lang="ar-SA" sz="2400" dirty="0"/>
              <a:t>في الواقع كانت موجودة قبل تطوير الذكاء الاصطناعي. نشأت اللغويات الحاسوبية مع الجهود المبذولة في الولايات المتحدة في الخمسينات من القرن العشرين لاستخدام أجهزة الكمبيوتر لترجمة النصوص تلقائيًا من اللغات الأجنبية ، وخاصة المجلات العلمية الروسية ، إلى الإنجليزية.</a:t>
            </a:r>
            <a:endParaRPr lang="en-US" sz="2400" dirty="0"/>
          </a:p>
          <a:p>
            <a:pPr marL="109728" indent="0">
              <a:buNone/>
            </a:pPr>
            <a:endParaRPr lang="ar-SA" sz="2400" dirty="0" smtClean="0"/>
          </a:p>
          <a:p>
            <a:pPr marL="109728" indent="0">
              <a:buNone/>
            </a:pPr>
            <a:r>
              <a:rPr lang="ar-SA" sz="2400" b="1" dirty="0" smtClean="0"/>
              <a:t>3- من أمثلة تطبيقات التعرف على الكلام :</a:t>
            </a:r>
          </a:p>
          <a:p>
            <a:pPr marL="0" indent="0">
              <a:buNone/>
            </a:pPr>
            <a:r>
              <a:rPr lang="ar-SA" sz="2400" dirty="0"/>
              <a:t>مثل ميزة سيري من نظام آبل وأدوات التدقيق الإملائي ، وبرامج تركيب الكلام التي غالباً ما تستخدم لإظهار النطق أو مساعدة المعاقين ، وبرامج الترجمة الآلية مثل ترجمة غوغل. </a:t>
            </a:r>
          </a:p>
          <a:p>
            <a:endParaRPr lang="ar-EG" sz="2400" dirty="0"/>
          </a:p>
          <a:p>
            <a:pPr marL="109728" indent="0">
              <a:buNone/>
            </a:pPr>
            <a:endParaRPr lang="ar-EG" sz="2400" b="1" dirty="0" smtClean="0"/>
          </a:p>
          <a:p>
            <a:pPr marL="109728" indent="0">
              <a:buNone/>
            </a:pPr>
            <a:endParaRPr lang="ar-SA" sz="2400" b="1" dirty="0" smtClean="0"/>
          </a:p>
          <a:p>
            <a:endParaRPr lang="ar-EG" sz="2400" dirty="0"/>
          </a:p>
          <a:p>
            <a:pPr marL="131707" indent="0">
              <a:buNone/>
            </a:pPr>
            <a:endParaRPr lang="ar-EG" sz="2400" b="1" dirty="0"/>
          </a:p>
        </p:txBody>
      </p:sp>
    </p:spTree>
    <p:extLst>
      <p:ext uri="{BB962C8B-B14F-4D97-AF65-F5344CB8AC3E}">
        <p14:creationId xmlns:p14="http://schemas.microsoft.com/office/powerpoint/2010/main" val="18846714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362" y="630436"/>
            <a:ext cx="10968514" cy="1170252"/>
          </a:xfrm>
        </p:spPr>
        <p:txBody>
          <a:bodyPr>
            <a:normAutofit/>
          </a:bodyPr>
          <a:lstStyle/>
          <a:p>
            <a:pPr algn="r"/>
            <a:r>
              <a:rPr lang="ar-SA" sz="3600" b="1" dirty="0">
                <a:solidFill>
                  <a:srgbClr val="FF0000"/>
                </a:solidFill>
              </a:rPr>
              <a:t>- أسئلة المراجعة :</a:t>
            </a:r>
            <a:endParaRPr lang="en-US" sz="3600" b="1" dirty="0">
              <a:solidFill>
                <a:srgbClr val="FF0000"/>
              </a:solidFill>
            </a:endParaRPr>
          </a:p>
        </p:txBody>
      </p:sp>
      <p:sp>
        <p:nvSpPr>
          <p:cNvPr id="4" name="Content Placeholder 2"/>
          <p:cNvSpPr>
            <a:spLocks noGrp="1"/>
          </p:cNvSpPr>
          <p:nvPr>
            <p:ph idx="1"/>
          </p:nvPr>
        </p:nvSpPr>
        <p:spPr>
          <a:xfrm>
            <a:off x="609362" y="1854572"/>
            <a:ext cx="10968514" cy="4633873"/>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31707" indent="0">
              <a:buNone/>
            </a:pPr>
            <a:r>
              <a:rPr lang="ar-SA" sz="2400" b="1" dirty="0" smtClean="0"/>
              <a:t>4- </a:t>
            </a:r>
            <a:r>
              <a:rPr lang="ar-SA" sz="2400" b="1" dirty="0"/>
              <a:t>ماهي </a:t>
            </a:r>
            <a:r>
              <a:rPr lang="ar-SA" sz="2400" b="1" dirty="0" smtClean="0"/>
              <a:t>مناهج اللغويات </a:t>
            </a:r>
            <a:r>
              <a:rPr lang="ar-SA" sz="2400" b="1" dirty="0"/>
              <a:t>الحاسوبية </a:t>
            </a:r>
            <a:r>
              <a:rPr lang="ar-SA" sz="2400" b="1" dirty="0" smtClean="0"/>
              <a:t>؟</a:t>
            </a:r>
          </a:p>
          <a:p>
            <a:pPr marL="109728" indent="0">
              <a:buNone/>
            </a:pPr>
            <a:r>
              <a:rPr lang="ar-SA" sz="2400" dirty="0"/>
              <a:t>1</a:t>
            </a:r>
            <a:r>
              <a:rPr lang="ar-SA" sz="2400" dirty="0" smtClean="0"/>
              <a:t>- </a:t>
            </a:r>
            <a:r>
              <a:rPr lang="ar-SA" sz="2400" dirty="0"/>
              <a:t>مناهج تنموية</a:t>
            </a:r>
          </a:p>
          <a:p>
            <a:pPr marL="109728" indent="0">
              <a:buNone/>
            </a:pPr>
            <a:r>
              <a:rPr lang="ar-SA" sz="2400" dirty="0" smtClean="0"/>
              <a:t>2- </a:t>
            </a:r>
            <a:r>
              <a:rPr lang="ar-SA" sz="2400" dirty="0"/>
              <a:t>مناهج هيكلية</a:t>
            </a:r>
          </a:p>
          <a:p>
            <a:pPr marL="109728" indent="0">
              <a:buNone/>
            </a:pPr>
            <a:r>
              <a:rPr lang="ar-SA" sz="2400" dirty="0" smtClean="0"/>
              <a:t>3- </a:t>
            </a:r>
            <a:r>
              <a:rPr lang="ar-SA" sz="2400" dirty="0"/>
              <a:t>مناهج إنتاجية</a:t>
            </a:r>
          </a:p>
          <a:p>
            <a:pPr marL="109728" indent="0">
              <a:buNone/>
            </a:pPr>
            <a:r>
              <a:rPr lang="ar-SA" sz="2400" dirty="0" smtClean="0"/>
              <a:t>4- </a:t>
            </a:r>
            <a:r>
              <a:rPr lang="ar-SA" sz="2400" dirty="0"/>
              <a:t>مناهج الفهم</a:t>
            </a:r>
          </a:p>
          <a:p>
            <a:pPr>
              <a:buFontTx/>
              <a:buChar char="-"/>
            </a:pPr>
            <a:endParaRPr lang="ar-SA" sz="2400" dirty="0" smtClean="0"/>
          </a:p>
          <a:p>
            <a:pPr marL="109728" indent="0">
              <a:buNone/>
            </a:pPr>
            <a:r>
              <a:rPr lang="ar-SA" sz="2400" b="1" dirty="0"/>
              <a:t>5</a:t>
            </a:r>
            <a:r>
              <a:rPr lang="ar-SA" sz="2400" b="1" dirty="0" smtClean="0"/>
              <a:t>- ماهي أهداف اللغويات الحاسوبية ؟</a:t>
            </a:r>
          </a:p>
          <a:p>
            <a:pPr marL="109728" indent="0">
              <a:buNone/>
            </a:pPr>
            <a:r>
              <a:rPr lang="ar-SA" sz="2400" dirty="0" smtClean="0"/>
              <a:t>أهداف اللغويات الحاسوبية هي الاتصال </a:t>
            </a:r>
            <a:r>
              <a:rPr lang="ar-SA" sz="2400" dirty="0"/>
              <a:t>بالآلات </a:t>
            </a:r>
            <a:r>
              <a:rPr lang="ar-SA" sz="2400" dirty="0" smtClean="0"/>
              <a:t>البشرية ، والترجمة الآلية </a:t>
            </a:r>
            <a:r>
              <a:rPr lang="ar-SA" sz="2400" dirty="0"/>
              <a:t>،</a:t>
            </a:r>
            <a:r>
              <a:rPr lang="ar-SA" sz="2400" dirty="0" smtClean="0"/>
              <a:t> وفهم النص</a:t>
            </a:r>
            <a:r>
              <a:rPr lang="ar-SA" sz="2400" dirty="0"/>
              <a:t> </a:t>
            </a:r>
            <a:r>
              <a:rPr lang="ar-SA" sz="2400" dirty="0" smtClean="0"/>
              <a:t>، والنص </a:t>
            </a:r>
            <a:r>
              <a:rPr lang="ar-SA" sz="2400" dirty="0"/>
              <a:t>إلى تركيب </a:t>
            </a:r>
            <a:r>
              <a:rPr lang="ar-SA" sz="2400" dirty="0" smtClean="0"/>
              <a:t>الكلام</a:t>
            </a:r>
            <a:r>
              <a:rPr lang="ar-SA" sz="2400" dirty="0"/>
              <a:t> </a:t>
            </a:r>
            <a:r>
              <a:rPr lang="ar-SA" sz="2400" dirty="0" smtClean="0"/>
              <a:t>، والتعرف </a:t>
            </a:r>
            <a:r>
              <a:rPr lang="ar-SA" sz="2400" dirty="0"/>
              <a:t>على </a:t>
            </a:r>
            <a:r>
              <a:rPr lang="ar-SA" sz="2400" dirty="0" smtClean="0"/>
              <a:t>الكلام</a:t>
            </a:r>
            <a:r>
              <a:rPr lang="en-US" sz="2400" dirty="0" smtClean="0"/>
              <a:t> </a:t>
            </a:r>
            <a:r>
              <a:rPr lang="ar-SA" sz="2400" dirty="0" smtClean="0"/>
              <a:t>، والإجابة </a:t>
            </a:r>
            <a:r>
              <a:rPr lang="ar-SA" sz="2400" dirty="0"/>
              <a:t>التلقائية عن </a:t>
            </a:r>
            <a:r>
              <a:rPr lang="ar-SA" sz="2400" dirty="0" smtClean="0"/>
              <a:t>السؤال.</a:t>
            </a:r>
            <a:endParaRPr lang="en-US" sz="2400" dirty="0"/>
          </a:p>
          <a:p>
            <a:endParaRPr lang="ar-EG" sz="2400" dirty="0"/>
          </a:p>
          <a:p>
            <a:endParaRPr lang="en-US" sz="2400" dirty="0"/>
          </a:p>
          <a:p>
            <a:pPr marL="109728" indent="0">
              <a:buNone/>
            </a:pPr>
            <a:endParaRPr lang="ar-SA" sz="2400" b="1" dirty="0"/>
          </a:p>
          <a:p>
            <a:endParaRPr lang="ar-SA" sz="2400" dirty="0"/>
          </a:p>
          <a:p>
            <a:endParaRPr lang="ar-EG" sz="2400" dirty="0"/>
          </a:p>
          <a:p>
            <a:pPr>
              <a:buFontTx/>
              <a:buChar char="-"/>
            </a:pPr>
            <a:endParaRPr lang="en-US" sz="2400" dirty="0"/>
          </a:p>
          <a:p>
            <a:pPr marL="131707" indent="0">
              <a:buNone/>
            </a:pPr>
            <a:endParaRPr lang="ar-EG" sz="2400" b="1" dirty="0"/>
          </a:p>
        </p:txBody>
      </p:sp>
    </p:spTree>
    <p:extLst>
      <p:ext uri="{BB962C8B-B14F-4D97-AF65-F5344CB8AC3E}">
        <p14:creationId xmlns:p14="http://schemas.microsoft.com/office/powerpoint/2010/main" val="129454774"/>
      </p:ext>
    </p:extLst>
  </p:cSld>
  <p:clrMapOvr>
    <a:masterClrMapping/>
  </p:clrMapOvr>
  <p:timing>
    <p:tnLst>
      <p:par>
        <p:cTn id="1" dur="indefinite" restart="never" nodeType="tmRoot"/>
      </p:par>
    </p:tnLst>
  </p:timing>
</p:sld>
</file>

<file path=ppt/theme/theme1.xml><?xml version="1.0" encoding="utf-8"?>
<a:theme xmlns:a="http://schemas.openxmlformats.org/drawingml/2006/main" name="أثر رجعي">
  <a:themeElements>
    <a:clrScheme name="أخضر مزرق">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أثر رجعي">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MT</Template>
  <TotalTime>10538</TotalTime>
  <Words>2241</Words>
  <Application>Microsoft Office PowerPoint</Application>
  <PresentationFormat>مخصص</PresentationFormat>
  <Paragraphs>145</Paragraphs>
  <Slides>32</Slides>
  <Notes>3</Notes>
  <HiddenSlides>0</HiddenSlides>
  <MMClips>0</MMClips>
  <ScaleCrop>false</ScaleCrop>
  <HeadingPairs>
    <vt:vector size="4" baseType="variant">
      <vt:variant>
        <vt:lpstr>نسق</vt:lpstr>
      </vt:variant>
      <vt:variant>
        <vt:i4>1</vt:i4>
      </vt:variant>
      <vt:variant>
        <vt:lpstr>عناوين الشرائح</vt:lpstr>
      </vt:variant>
      <vt:variant>
        <vt:i4>32</vt:i4>
      </vt:variant>
    </vt:vector>
  </HeadingPairs>
  <TitlesOfParts>
    <vt:vector size="33" baseType="lpstr">
      <vt:lpstr>أثر رجعي</vt:lpstr>
      <vt:lpstr>LANE-697 Special Topics in Linguistics  Computational Linguistics </vt:lpstr>
      <vt:lpstr>Introduction:</vt:lpstr>
      <vt:lpstr>عرض تقديمي في PowerPoint</vt:lpstr>
      <vt:lpstr>Origins:</vt:lpstr>
      <vt:lpstr>عرض تقديمي في PowerPoint</vt:lpstr>
      <vt:lpstr>Goals of Computational Linguistics:</vt:lpstr>
      <vt:lpstr>Approaches:</vt:lpstr>
      <vt:lpstr>1- Developmental Approaches:</vt:lpstr>
      <vt:lpstr>2- Structural Approaches:</vt:lpstr>
      <vt:lpstr>3- Production Approaches:</vt:lpstr>
      <vt:lpstr>4- Comprehension Approaches:</vt:lpstr>
      <vt:lpstr>Applications:</vt:lpstr>
      <vt:lpstr>Subfields:</vt:lpstr>
      <vt:lpstr>References: </vt:lpstr>
      <vt:lpstr>- Review Questions</vt:lpstr>
      <vt:lpstr>- Review Questions</vt:lpstr>
      <vt:lpstr>The End Thank you! </vt:lpstr>
      <vt:lpstr>اللغويات الحاسوبية</vt:lpstr>
      <vt:lpstr>* مقدمة:</vt:lpstr>
      <vt:lpstr>عرض تقديمي في PowerPoint</vt:lpstr>
      <vt:lpstr>* الأصل:</vt:lpstr>
      <vt:lpstr>عرض تقديمي في PowerPoint</vt:lpstr>
      <vt:lpstr>* أهداف اللغويات الحاسوبية:</vt:lpstr>
      <vt:lpstr>* المناهج:</vt:lpstr>
      <vt:lpstr>1- المناهج التنموية:</vt:lpstr>
      <vt:lpstr>2- المناهج الهيكلية:</vt:lpstr>
      <vt:lpstr>3- المناهج الإنتاجية:</vt:lpstr>
      <vt:lpstr>4- طرق الفهم:</vt:lpstr>
      <vt:lpstr>* التطبيقات:</vt:lpstr>
      <vt:lpstr>* المجالات الفرعية:</vt:lpstr>
      <vt:lpstr>- أسئلة المراجعة :</vt:lpstr>
      <vt:lpstr>- أسئلة المراجعة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Linguistics</dc:title>
  <dc:creator>TOSHIBA</dc:creator>
  <cp:lastModifiedBy>TOSHIBA</cp:lastModifiedBy>
  <cp:revision>37</cp:revision>
  <dcterms:created xsi:type="dcterms:W3CDTF">2019-01-27T17:15:16Z</dcterms:created>
  <dcterms:modified xsi:type="dcterms:W3CDTF">2019-04-10T01:09:17Z</dcterms:modified>
</cp:coreProperties>
</file>