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57" r:id="rId3"/>
    <p:sldId id="263" r:id="rId4"/>
    <p:sldId id="258" r:id="rId5"/>
    <p:sldId id="259" r:id="rId6"/>
    <p:sldId id="260" r:id="rId7"/>
    <p:sldId id="261" r:id="rId8"/>
    <p:sldId id="262" r:id="rId9"/>
    <p:sldId id="266" r:id="rId10"/>
    <p:sldId id="267" r:id="rId11"/>
    <p:sldId id="268" r:id="rId12"/>
    <p:sldId id="269" r:id="rId13"/>
    <p:sldId id="270" r:id="rId14"/>
    <p:sldId id="272" r:id="rId15"/>
    <p:sldId id="273" r:id="rId16"/>
    <p:sldId id="276" r:id="rId17"/>
    <p:sldId id="277" r:id="rId18"/>
    <p:sldId id="278" r:id="rId19"/>
    <p:sldId id="279" r:id="rId20"/>
    <p:sldId id="280" r:id="rId21"/>
    <p:sldId id="281" r:id="rId22"/>
    <p:sldId id="282" r:id="rId23"/>
    <p:sldId id="283" r:id="rId24"/>
    <p:sldId id="284" r:id="rId25"/>
    <p:sldId id="285" r:id="rId26"/>
    <p:sldId id="286" r:id="rId27"/>
    <p:sldId id="287" r:id="rId28"/>
    <p:sldId id="293" r:id="rId29"/>
    <p:sldId id="275" r:id="rId30"/>
    <p:sldId id="289" r:id="rId31"/>
    <p:sldId id="291" r:id="rId32"/>
    <p:sldId id="294" r:id="rId33"/>
    <p:sldId id="288" r:id="rId34"/>
    <p:sldId id="290" r:id="rId35"/>
    <p:sldId id="292" r:id="rId36"/>
    <p:sldId id="29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0" d="100"/>
          <a:sy n="90" d="100"/>
        </p:scale>
        <p:origin x="-1236" y="125"/>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عنصر نائب للتاريخ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338C0C-2355-403C-9B8B-D99ACD33A528}" type="datetimeFigureOut">
              <a:rPr lang="en-US" smtClean="0"/>
              <a:t>3/26/2019</a:t>
            </a:fld>
            <a:endParaRPr lang="en-US"/>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6" name="عنصر نائب للتذييل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EDEB7A-C6B2-427C-8070-6977C2546544}" type="slidenum">
              <a:rPr lang="en-US" smtClean="0"/>
              <a:t>‹#›</a:t>
            </a:fld>
            <a:endParaRPr lang="en-US"/>
          </a:p>
        </p:txBody>
      </p:sp>
    </p:spTree>
    <p:extLst>
      <p:ext uri="{BB962C8B-B14F-4D97-AF65-F5344CB8AC3E}">
        <p14:creationId xmlns:p14="http://schemas.microsoft.com/office/powerpoint/2010/main" val="33906160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8BEDEB7A-C6B2-427C-8070-6977C2546544}" type="slidenum">
              <a:rPr lang="en-US" smtClean="0"/>
              <a:t>10</a:t>
            </a:fld>
            <a:endParaRPr lang="en-US"/>
          </a:p>
        </p:txBody>
      </p:sp>
    </p:spTree>
    <p:extLst>
      <p:ext uri="{BB962C8B-B14F-4D97-AF65-F5344CB8AC3E}">
        <p14:creationId xmlns:p14="http://schemas.microsoft.com/office/powerpoint/2010/main" val="4114220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endParaRPr lang="en-US" dirty="0"/>
          </a:p>
        </p:txBody>
      </p:sp>
      <p:sp>
        <p:nvSpPr>
          <p:cNvPr id="4" name="عنصر نائب لرقم الشريحة 3"/>
          <p:cNvSpPr>
            <a:spLocks noGrp="1"/>
          </p:cNvSpPr>
          <p:nvPr>
            <p:ph type="sldNum" sz="quarter" idx="10"/>
          </p:nvPr>
        </p:nvSpPr>
        <p:spPr/>
        <p:txBody>
          <a:bodyPr/>
          <a:lstStyle/>
          <a:p>
            <a:fld id="{8BEDEB7A-C6B2-427C-8070-6977C2546544}" type="slidenum">
              <a:rPr lang="en-US" smtClean="0"/>
              <a:t>24</a:t>
            </a:fld>
            <a:endParaRPr lang="en-US"/>
          </a:p>
        </p:txBody>
      </p:sp>
    </p:spTree>
    <p:extLst>
      <p:ext uri="{BB962C8B-B14F-4D97-AF65-F5344CB8AC3E}">
        <p14:creationId xmlns:p14="http://schemas.microsoft.com/office/powerpoint/2010/main" val="41142204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7998" spc="-50" baseline="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825038" y="4455620"/>
            <a:ext cx="7543800" cy="1143000"/>
          </a:xfrm>
        </p:spPr>
        <p:txBody>
          <a:bodyPr lIns="91440" rIns="91440">
            <a:normAutofit/>
          </a:bodyPr>
          <a:lstStyle>
            <a:lvl1pPr marL="0" indent="0" algn="l">
              <a:buNone/>
              <a:defRPr sz="2399" cap="all" spc="200" baseline="0">
                <a:solidFill>
                  <a:schemeClr val="tx2"/>
                </a:solidFill>
                <a:latin typeface="+mj-lt"/>
              </a:defRPr>
            </a:lvl1pPr>
            <a:lvl2pPr marL="457063" indent="0" algn="ctr">
              <a:buNone/>
              <a:defRPr sz="2399"/>
            </a:lvl2pPr>
            <a:lvl3pPr marL="914126" indent="0" algn="ctr">
              <a:buNone/>
              <a:defRPr sz="23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B01C8CB4-E218-466A-8020-416A1D3CF06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43923-D88C-44A6-BAF4-E49A5FA04117}"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936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B01C8CB4-E218-466A-8020-416A1D3CF06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350270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7998" b="0">
                <a:solidFill>
                  <a:schemeClr val="tx1">
                    <a:lumMod val="85000"/>
                    <a:lumOff val="15000"/>
                  </a:schemeClr>
                </a:solidFill>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399" cap="all" spc="200" baseline="0">
                <a:solidFill>
                  <a:schemeClr val="tx2"/>
                </a:solidFill>
                <a:latin typeface="+mj-lt"/>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01C8CB4-E218-466A-8020-416A1D3CF06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43923-D88C-44A6-BAF4-E49A5FA04117}"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01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5"/>
            <a:ext cx="7543800" cy="1450757"/>
          </a:xfrm>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822959" y="1845734"/>
            <a:ext cx="3703320"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B01C8CB4-E218-466A-8020-416A1D3CF060}"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328372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5"/>
            <a:ext cx="7543800" cy="1450757"/>
          </a:xfrm>
        </p:spPr>
        <p:txBody>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822960" y="2582334"/>
            <a:ext cx="3703320" cy="3378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63440" y="2582334"/>
            <a:ext cx="3703320" cy="33782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B01C8CB4-E218-466A-8020-416A1D3CF060}" type="datetimeFigureOut">
              <a:rPr lang="en-US" smtClean="0"/>
              <a:t>3/26/2019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915193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B01C8CB4-E218-466A-8020-416A1D3CF060}" type="datetimeFigureOut">
              <a:rPr lang="en-US" smtClean="0"/>
              <a:t>3/26/2019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425653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B01C8CB4-E218-466A-8020-416A1D3CF060}" type="datetimeFigureOut">
              <a:rPr lang="en-US" smtClean="0"/>
              <a:t>3/26/2019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3870267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4"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1" y="594359"/>
            <a:ext cx="2400300" cy="2286000"/>
          </a:xfrm>
        </p:spPr>
        <p:txBody>
          <a:bodyPr anchor="b">
            <a:normAutofit/>
          </a:bodyPr>
          <a:lstStyle>
            <a:lvl1pPr>
              <a:defRPr sz="3599" b="0">
                <a:solidFill>
                  <a:srgbClr val="FFFFFF"/>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342901" y="2926080"/>
            <a:ext cx="2400300" cy="3379124"/>
          </a:xfrm>
        </p:spPr>
        <p:txBody>
          <a:bodyPr lIns="91440" rIns="91440">
            <a:normAutofit/>
          </a:bodyPr>
          <a:lstStyle>
            <a:lvl1pPr marL="0" indent="0">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a:xfrm>
            <a:off x="349134" y="6459787"/>
            <a:ext cx="1963882" cy="365125"/>
          </a:xfrm>
        </p:spPr>
        <p:txBody>
          <a:bodyPr/>
          <a:lstStyle>
            <a:lvl1pPr algn="l">
              <a:defRPr/>
            </a:lvl1pPr>
          </a:lstStyle>
          <a:p>
            <a:fld id="{B01C8CB4-E218-466A-8020-416A1D3CF060}" type="datetimeFigureOut">
              <a:rPr lang="en-US" smtClean="0"/>
              <a:t>3/26/2019</a:t>
            </a:fld>
            <a:endParaRPr lang="en-US"/>
          </a:p>
        </p:txBody>
      </p:sp>
      <p:sp>
        <p:nvSpPr>
          <p:cNvPr id="6" name="Footer Placeholder 5"/>
          <p:cNvSpPr>
            <a:spLocks noGrp="1"/>
          </p:cNvSpPr>
          <p:nvPr>
            <p:ph type="ftr" sz="quarter" idx="11"/>
          </p:nvPr>
        </p:nvSpPr>
        <p:spPr>
          <a:xfrm>
            <a:off x="3600450" y="6459787"/>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2E43923-D88C-44A6-BAF4-E49A5FA04117}" type="slidenum">
              <a:rPr lang="en-US" smtClean="0"/>
              <a:t>‹#›</a:t>
            </a:fld>
            <a:endParaRPr lang="en-US"/>
          </a:p>
        </p:txBody>
      </p:sp>
    </p:spTree>
    <p:extLst>
      <p:ext uri="{BB962C8B-B14F-4D97-AF65-F5344CB8AC3E}">
        <p14:creationId xmlns:p14="http://schemas.microsoft.com/office/powerpoint/2010/main" val="1212111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4948" cy="822960"/>
          </a:xfrm>
        </p:spPr>
        <p:txBody>
          <a:bodyPr lIns="91440" tIns="0" rIns="91440" bIns="0" anchor="b">
            <a:noAutofit/>
          </a:bodyPr>
          <a:lstStyle>
            <a:lvl1pPr>
              <a:defRPr sz="3599" b="0">
                <a:solidFill>
                  <a:srgbClr val="FFFFFF"/>
                </a:solidFill>
              </a:defRPr>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11" y="0"/>
            <a:ext cx="9143989" cy="4915076"/>
          </a:xfrm>
          <a:blipFill>
            <a:blip r:embed="rId2"/>
            <a:stretch>
              <a:fillRect/>
            </a:stretch>
          </a:blipFill>
        </p:spPr>
        <p:txBody>
          <a:bodyPr lIns="457200" tIns="457200" anchor="t"/>
          <a:lstStyle>
            <a:lvl1pPr marL="0" indent="0">
              <a:buNone/>
              <a:defRPr sz="3199">
                <a:solidFill>
                  <a:schemeClr val="bg1"/>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822960" y="5907023"/>
            <a:ext cx="7584948"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B01C8CB4-E218-466A-8020-416A1D3CF060}" type="datetimeFigureOut">
              <a:rPr lang="en-US" smtClean="0"/>
              <a:t>3/26/2019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169023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B01C8CB4-E218-466A-8020-416A1D3CF06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3837954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80"/>
            <a:ext cx="1971675" cy="5757421"/>
          </a:xfrm>
        </p:spPr>
        <p:txBody>
          <a:bodyPr vert="eaVert"/>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28650" y="414778"/>
            <a:ext cx="5800725" cy="5757422"/>
          </a:xfrm>
        </p:spPr>
        <p:txBody>
          <a:bodyPr vert="eaVert" lIns="45720" tIns="0" rIns="45720" bIns="0"/>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B01C8CB4-E218-466A-8020-416A1D3CF060}" type="datetimeFigureOut">
              <a:rPr lang="en-US" smtClean="0"/>
              <a:t>3/26/2019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E43923-D88C-44A6-BAF4-E49A5FA04117}" type="slidenum">
              <a:rPr lang="en-US" smtClean="0"/>
              <a:t>‹#›</a:t>
            </a:fld>
            <a:endParaRPr lang="en-US"/>
          </a:p>
        </p:txBody>
      </p:sp>
    </p:spTree>
    <p:extLst>
      <p:ext uri="{BB962C8B-B14F-4D97-AF65-F5344CB8AC3E}">
        <p14:creationId xmlns:p14="http://schemas.microsoft.com/office/powerpoint/2010/main" val="1640863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9144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5"/>
            <a:ext cx="7543800" cy="1450757"/>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822960" y="1845734"/>
            <a:ext cx="7543800" cy="4023360"/>
          </a:xfrm>
          <a:prstGeom prst="rect">
            <a:avLst/>
          </a:prstGeom>
        </p:spPr>
        <p:txBody>
          <a:bodyPr vert="horz" lIns="0" tIns="45720" rIns="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822961" y="6459787"/>
            <a:ext cx="1854203" cy="365125"/>
          </a:xfrm>
          <a:prstGeom prst="rect">
            <a:avLst/>
          </a:prstGeom>
        </p:spPr>
        <p:txBody>
          <a:bodyPr vert="horz" lIns="91440" tIns="45720" rIns="91440" bIns="45720" rtlCol="0" anchor="ctr"/>
          <a:lstStyle>
            <a:lvl1pPr algn="l">
              <a:defRPr sz="900">
                <a:solidFill>
                  <a:srgbClr val="FFFFFF"/>
                </a:solidFill>
              </a:defRPr>
            </a:lvl1pPr>
          </a:lstStyle>
          <a:p>
            <a:fld id="{B01C8CB4-E218-466A-8020-416A1D3CF060}" type="datetimeFigureOut">
              <a:rPr lang="en-US" smtClean="0"/>
              <a:t>3/26/2019</a:t>
            </a:fld>
            <a:endParaRPr lang="en-US"/>
          </a:p>
        </p:txBody>
      </p:sp>
      <p:sp>
        <p:nvSpPr>
          <p:cNvPr id="5" name="Footer Placeholder 4"/>
          <p:cNvSpPr>
            <a:spLocks noGrp="1"/>
          </p:cNvSpPr>
          <p:nvPr>
            <p:ph type="ftr" sz="quarter" idx="3"/>
          </p:nvPr>
        </p:nvSpPr>
        <p:spPr>
          <a:xfrm>
            <a:off x="2764639" y="6459787"/>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7"/>
            <a:ext cx="984019" cy="365125"/>
          </a:xfrm>
          <a:prstGeom prst="rect">
            <a:avLst/>
          </a:prstGeom>
        </p:spPr>
        <p:txBody>
          <a:bodyPr vert="horz" lIns="91440" tIns="45720" rIns="91440" bIns="45720" rtlCol="0" anchor="ctr"/>
          <a:lstStyle>
            <a:lvl1pPr algn="r">
              <a:defRPr sz="1050">
                <a:solidFill>
                  <a:srgbClr val="FFFFFF"/>
                </a:solidFill>
              </a:defRPr>
            </a:lvl1pPr>
          </a:lstStyle>
          <a:p>
            <a:fld id="{32E43923-D88C-44A6-BAF4-E49A5FA04117}"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32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126" rtl="0" eaLnBrk="1" latinLnBrk="0" hangingPunct="1">
        <a:lnSpc>
          <a:spcPct val="85000"/>
        </a:lnSpc>
        <a:spcBef>
          <a:spcPct val="0"/>
        </a:spcBef>
        <a:buNone/>
        <a:defRPr sz="4799" kern="1200" spc="-50" baseline="0">
          <a:solidFill>
            <a:schemeClr val="tx1">
              <a:lumMod val="75000"/>
              <a:lumOff val="25000"/>
            </a:schemeClr>
          </a:solidFill>
          <a:latin typeface="+mj-lt"/>
          <a:ea typeface="+mj-ea"/>
          <a:cs typeface="+mj-cs"/>
        </a:defRPr>
      </a:lvl1pPr>
    </p:titleStyle>
    <p:body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mod="1">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395536" y="2130425"/>
            <a:ext cx="8208912" cy="1470025"/>
          </a:xfrm>
        </p:spPr>
        <p:txBody>
          <a:bodyPr>
            <a:noAutofit/>
          </a:bodyPr>
          <a:lstStyle/>
          <a:p>
            <a:r>
              <a:rPr lang="en-US" sz="6000" b="1" dirty="0" smtClean="0">
                <a:solidFill>
                  <a:srgbClr val="C00000"/>
                </a:solidFill>
              </a:rPr>
              <a:t>Computational Linguistics</a:t>
            </a:r>
            <a:endParaRPr lang="en-US" sz="6000" b="1" dirty="0">
              <a:solidFill>
                <a:srgbClr val="C00000"/>
              </a:solidFill>
            </a:endParaRPr>
          </a:p>
        </p:txBody>
      </p:sp>
      <p:sp>
        <p:nvSpPr>
          <p:cNvPr id="5" name="عنوان فرعي 4"/>
          <p:cNvSpPr>
            <a:spLocks noGrp="1"/>
          </p:cNvSpPr>
          <p:nvPr>
            <p:ph type="subTitle" idx="1"/>
          </p:nvPr>
        </p:nvSpPr>
        <p:spPr/>
        <p:txBody>
          <a:bodyPr/>
          <a:lstStyle/>
          <a:p>
            <a:endParaRPr lang="en-US" dirty="0"/>
          </a:p>
          <a:p>
            <a:r>
              <a:rPr lang="en-US" dirty="0" smtClean="0"/>
              <a:t>Presented by: Saud </a:t>
            </a:r>
            <a:r>
              <a:rPr lang="en-US" dirty="0" err="1" smtClean="0"/>
              <a:t>Azzahrani</a:t>
            </a:r>
            <a:endParaRPr lang="en-US" dirty="0"/>
          </a:p>
        </p:txBody>
      </p:sp>
    </p:spTree>
    <p:extLst>
      <p:ext uri="{BB962C8B-B14F-4D97-AF65-F5344CB8AC3E}">
        <p14:creationId xmlns:p14="http://schemas.microsoft.com/office/powerpoint/2010/main" val="21781140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46856" y="-99392"/>
            <a:ext cx="8229600" cy="1143000"/>
          </a:xfrm>
        </p:spPr>
        <p:txBody>
          <a:bodyPr>
            <a:normAutofit/>
          </a:bodyPr>
          <a:lstStyle/>
          <a:p>
            <a:pPr marL="571500" indent="-571500" algn="l">
              <a:buFont typeface="Wingdings" pitchFamily="2" charset="2"/>
              <a:buChar char="v"/>
            </a:pPr>
            <a:r>
              <a:rPr lang="en-US" sz="3600" b="1" dirty="0" smtClean="0">
                <a:solidFill>
                  <a:srgbClr val="C00000"/>
                </a:solidFill>
              </a:rPr>
              <a:t>Introduction:</a:t>
            </a:r>
            <a:endParaRPr lang="en-US" sz="3600" b="1" dirty="0">
              <a:solidFill>
                <a:srgbClr val="C00000"/>
              </a:solidFill>
            </a:endParaRPr>
          </a:p>
        </p:txBody>
      </p:sp>
      <p:sp>
        <p:nvSpPr>
          <p:cNvPr id="3" name="عنصر نائب للمحتوى 2"/>
          <p:cNvSpPr>
            <a:spLocks noGrp="1"/>
          </p:cNvSpPr>
          <p:nvPr>
            <p:ph idx="1"/>
          </p:nvPr>
        </p:nvSpPr>
        <p:spPr>
          <a:xfrm>
            <a:off x="323528" y="1124744"/>
            <a:ext cx="8496944" cy="5256584"/>
          </a:xfrm>
        </p:spPr>
        <p:txBody>
          <a:bodyPr>
            <a:noAutofit/>
          </a:bodyPr>
          <a:lstStyle/>
          <a:p>
            <a:pPr marL="0" indent="0">
              <a:buNone/>
            </a:pPr>
            <a:r>
              <a:rPr lang="en-US" sz="2400" b="1" dirty="0" smtClean="0"/>
              <a:t>Computational linguistics </a:t>
            </a:r>
            <a:r>
              <a:rPr lang="en-US" sz="2400" dirty="0" smtClean="0"/>
              <a:t>is an interdisciplinary field concerned with the statistical or rule-based modeling of natural language from a computational perspective, as well as the study of appropriate computational approaches to linguistic questions. Traditionally, </a:t>
            </a:r>
            <a:r>
              <a:rPr lang="en-US" sz="2400" b="1" dirty="0" smtClean="0"/>
              <a:t>computational linguistics </a:t>
            </a:r>
            <a:r>
              <a:rPr lang="en-US" sz="2400" dirty="0" smtClean="0"/>
              <a:t>was performed by computer scientists who had specialized in the application of computers to the processing of a natural language. </a:t>
            </a:r>
          </a:p>
          <a:p>
            <a:pPr marL="0" indent="0">
              <a:buNone/>
            </a:pPr>
            <a:r>
              <a:rPr lang="en-US" sz="2400" dirty="0" smtClean="0"/>
              <a:t>Today, </a:t>
            </a:r>
            <a:r>
              <a:rPr lang="en-US" sz="2400" b="1" dirty="0" smtClean="0"/>
              <a:t>computational linguists </a:t>
            </a:r>
            <a:r>
              <a:rPr lang="en-US" sz="2400" dirty="0" smtClean="0"/>
              <a:t>often work as members of interdisciplinary teams, which can include regular linguists, experts in the target language, and computer scientists. </a:t>
            </a:r>
            <a:endParaRPr lang="en-US" sz="2400" dirty="0"/>
          </a:p>
        </p:txBody>
      </p:sp>
    </p:spTree>
    <p:extLst>
      <p:ext uri="{BB962C8B-B14F-4D97-AF65-F5344CB8AC3E}">
        <p14:creationId xmlns:p14="http://schemas.microsoft.com/office/powerpoint/2010/main" val="14955965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548680"/>
            <a:ext cx="8229600" cy="5577483"/>
          </a:xfrm>
        </p:spPr>
        <p:txBody>
          <a:bodyPr>
            <a:normAutofit/>
          </a:bodyPr>
          <a:lstStyle/>
          <a:p>
            <a:pPr marL="0" indent="0">
              <a:buNone/>
            </a:pPr>
            <a:r>
              <a:rPr lang="en-US" sz="2300" dirty="0" smtClean="0"/>
              <a:t>In general, </a:t>
            </a:r>
            <a:r>
              <a:rPr lang="en-US" sz="2300" b="1" dirty="0" smtClean="0"/>
              <a:t>computational linguistics </a:t>
            </a:r>
            <a:r>
              <a:rPr lang="en-US" sz="2300" dirty="0" smtClean="0"/>
              <a:t>draws upon the involvement of linguists, computer scientists, experts in artificial intelligence, mathematicians, logicians, philosophers, cognitive scientists, cognitive psychologists, psycholinguists, anthropologists and neuroscientists, among others. </a:t>
            </a:r>
          </a:p>
          <a:p>
            <a:pPr marL="0" indent="0">
              <a:buNone/>
            </a:pPr>
            <a:r>
              <a:rPr lang="en-US" sz="2300" dirty="0" smtClean="0"/>
              <a:t>Computational linguistics has theoretical and applied components.</a:t>
            </a:r>
          </a:p>
          <a:p>
            <a:pPr marL="0" indent="0">
              <a:buNone/>
            </a:pPr>
            <a:r>
              <a:rPr lang="en-US" sz="2300" b="1" u="sng" dirty="0" smtClean="0"/>
              <a:t>Theoretical</a:t>
            </a:r>
            <a:r>
              <a:rPr lang="en-US" sz="2300" dirty="0" smtClean="0"/>
              <a:t> </a:t>
            </a:r>
            <a:r>
              <a:rPr lang="en-US" sz="2300" b="1" dirty="0" smtClean="0"/>
              <a:t>computational linguistics </a:t>
            </a:r>
            <a:r>
              <a:rPr lang="en-US" sz="2300" dirty="0" smtClean="0"/>
              <a:t>focuses on issues in theoretical linguistics and cognitive science, and </a:t>
            </a:r>
            <a:r>
              <a:rPr lang="en-US" sz="2300" b="1" u="sng" dirty="0" smtClean="0"/>
              <a:t>applied</a:t>
            </a:r>
            <a:r>
              <a:rPr lang="en-US" sz="2300" dirty="0" smtClean="0"/>
              <a:t> </a:t>
            </a:r>
            <a:r>
              <a:rPr lang="en-US" sz="2300" b="1" dirty="0" smtClean="0"/>
              <a:t>computational linguistics </a:t>
            </a:r>
            <a:r>
              <a:rPr lang="en-US" sz="2300" dirty="0" smtClean="0"/>
              <a:t>focuses on the practical outcome of modeling human language use.</a:t>
            </a:r>
            <a:r>
              <a:rPr lang="en-US" sz="2300" baseline="0" dirty="0" smtClean="0"/>
              <a:t> </a:t>
            </a:r>
            <a:r>
              <a:rPr lang="en-US" sz="2300" dirty="0" smtClean="0"/>
              <a:t>The Association for </a:t>
            </a:r>
            <a:r>
              <a:rPr lang="en-US" sz="2300" b="1" dirty="0" smtClean="0"/>
              <a:t>Computational Linguistics</a:t>
            </a:r>
            <a:r>
              <a:rPr lang="en-US" sz="2300" dirty="0" smtClean="0"/>
              <a:t> defines computational linguistics as</a:t>
            </a:r>
            <a:r>
              <a:rPr lang="en-US" sz="2300" baseline="0" dirty="0" smtClean="0"/>
              <a:t> </a:t>
            </a:r>
            <a:r>
              <a:rPr lang="en-US" sz="2300" dirty="0" smtClean="0"/>
              <a:t>the scientific study of language from a computational perspective.</a:t>
            </a:r>
          </a:p>
          <a:p>
            <a:pPr marL="0" indent="0">
              <a:buNone/>
            </a:pPr>
            <a:r>
              <a:rPr lang="en-US" sz="2300" b="1" dirty="0" smtClean="0"/>
              <a:t>Computational linguists</a:t>
            </a:r>
            <a:r>
              <a:rPr lang="en-US" sz="2300" dirty="0" smtClean="0"/>
              <a:t> are interested in providing computational models of various kinds of linguistic phenomena.</a:t>
            </a:r>
          </a:p>
          <a:p>
            <a:endParaRPr lang="en-US" sz="2300" dirty="0"/>
          </a:p>
        </p:txBody>
      </p:sp>
    </p:spTree>
    <p:extLst>
      <p:ext uri="{BB962C8B-B14F-4D97-AF65-F5344CB8AC3E}">
        <p14:creationId xmlns:p14="http://schemas.microsoft.com/office/powerpoint/2010/main" val="20712408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22960" y="250051"/>
            <a:ext cx="7543800" cy="1450757"/>
          </a:xfrm>
        </p:spPr>
        <p:txBody>
          <a:bodyPr>
            <a:normAutofit/>
          </a:bodyPr>
          <a:lstStyle/>
          <a:p>
            <a:pPr marL="571500" indent="-571500" algn="l">
              <a:buFont typeface="Wingdings" pitchFamily="2" charset="2"/>
              <a:buChar char="v"/>
            </a:pPr>
            <a:r>
              <a:rPr lang="en-US" sz="3600" b="1" dirty="0" smtClean="0">
                <a:solidFill>
                  <a:srgbClr val="C00000"/>
                </a:solidFill>
              </a:rPr>
              <a:t>Origins:</a:t>
            </a:r>
            <a:endParaRPr lang="en-US" sz="3600" b="1" dirty="0">
              <a:solidFill>
                <a:srgbClr val="C00000"/>
              </a:solidFill>
            </a:endParaRPr>
          </a:p>
        </p:txBody>
      </p:sp>
      <p:sp>
        <p:nvSpPr>
          <p:cNvPr id="3" name="عنصر نائب للمحتوى 2"/>
          <p:cNvSpPr>
            <a:spLocks noGrp="1"/>
          </p:cNvSpPr>
          <p:nvPr>
            <p:ph idx="1"/>
          </p:nvPr>
        </p:nvSpPr>
        <p:spPr>
          <a:xfrm>
            <a:off x="395536" y="1773726"/>
            <a:ext cx="8640960" cy="4247562"/>
          </a:xfrm>
        </p:spPr>
        <p:txBody>
          <a:bodyPr>
            <a:noAutofit/>
          </a:bodyPr>
          <a:lstStyle/>
          <a:p>
            <a:pPr marL="0" indent="0">
              <a:buNone/>
            </a:pPr>
            <a:r>
              <a:rPr lang="en-US" sz="2200" b="1" dirty="0" smtClean="0"/>
              <a:t>Computational linguistics </a:t>
            </a:r>
            <a:r>
              <a:rPr lang="en-US" sz="2200" dirty="0" smtClean="0"/>
              <a:t>is often grouped within the field of artificial intelligence, but actually was present before the development of artificial intelligence. </a:t>
            </a:r>
            <a:r>
              <a:rPr lang="en-US" sz="2200" b="1" dirty="0" smtClean="0"/>
              <a:t>Computational linguistics </a:t>
            </a:r>
            <a:r>
              <a:rPr lang="en-US" sz="2200" dirty="0" smtClean="0"/>
              <a:t>originated with efforts in the United States in the 1950s to use computers to automatically translate texts from foreign languages, particularly Russian scientific journals, into English. Since computers can make arithmetic calculations much faster and more accurately than humans, it was thought to be only a short matter of time before they could also begin to process language. Computational and quantitative methods are also used historically in attempted reconstruction of earlier forms of modern languages and subgrouping modern languages into language families. Earlier methods such as lexicostatistics and glottochronology have been proven to be premature and inaccurate. However, recent interdisciplinary studies which borrow concepts from biological studies, especially gene mapping, have proved to produce more sophisticated analytical tools and more trustworthy results.</a:t>
            </a:r>
          </a:p>
        </p:txBody>
      </p:sp>
    </p:spTree>
    <p:extLst>
      <p:ext uri="{BB962C8B-B14F-4D97-AF65-F5344CB8AC3E}">
        <p14:creationId xmlns:p14="http://schemas.microsoft.com/office/powerpoint/2010/main" val="21365609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99181"/>
            <a:ext cx="8229600" cy="4525963"/>
          </a:xfrm>
        </p:spPr>
        <p:txBody>
          <a:bodyPr>
            <a:noAutofit/>
          </a:bodyPr>
          <a:lstStyle/>
          <a:p>
            <a:endParaRPr lang="en-US" sz="2400" dirty="0" smtClean="0"/>
          </a:p>
          <a:p>
            <a:pPr marL="0" indent="0">
              <a:buNone/>
            </a:pPr>
            <a:r>
              <a:rPr lang="en-US" sz="2400" dirty="0" smtClean="0"/>
              <a:t>When machine translation failed to yield accurate translations right away, automated processing of human languages was recognized as far more complex than had originally been assumed. </a:t>
            </a:r>
          </a:p>
          <a:p>
            <a:pPr marL="0" indent="0">
              <a:buNone/>
            </a:pPr>
            <a:r>
              <a:rPr lang="en-US" sz="2400" b="1" dirty="0" smtClean="0"/>
              <a:t>Computational linguistics </a:t>
            </a:r>
            <a:r>
              <a:rPr lang="en-US" sz="2400" dirty="0" smtClean="0"/>
              <a:t>was born as the name of the new field of study devoted to developing algorithms and software for intelligently processing language data. </a:t>
            </a:r>
          </a:p>
          <a:p>
            <a:pPr marL="0" indent="0">
              <a:buNone/>
            </a:pPr>
            <a:r>
              <a:rPr lang="en-US" sz="2400" dirty="0" smtClean="0"/>
              <a:t>The term "</a:t>
            </a:r>
            <a:r>
              <a:rPr lang="en-US" sz="2400" b="1" dirty="0" smtClean="0"/>
              <a:t>computational linguistics</a:t>
            </a:r>
            <a:r>
              <a:rPr lang="en-US" sz="2400" dirty="0" smtClean="0"/>
              <a:t>" itself was first coined by </a:t>
            </a:r>
            <a:r>
              <a:rPr lang="en-US" sz="2400" u="sng" dirty="0" smtClean="0"/>
              <a:t>David Hays</a:t>
            </a:r>
            <a:r>
              <a:rPr lang="en-US" sz="2400" dirty="0" smtClean="0"/>
              <a:t>, founding member of both the Association for Computational Linguistics and the International Committee on Computational Linguistics. When artificial intelligence came into existence in the 1960s, the field of computational linguistics became that sub-division of artificial intelligence dealing with human-level comprehension and production of natural languages.</a:t>
            </a:r>
            <a:endParaRPr lang="en-US" sz="2400" dirty="0"/>
          </a:p>
        </p:txBody>
      </p:sp>
    </p:spTree>
    <p:extLst>
      <p:ext uri="{BB962C8B-B14F-4D97-AF65-F5344CB8AC3E}">
        <p14:creationId xmlns:p14="http://schemas.microsoft.com/office/powerpoint/2010/main" val="31826696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822960" y="44624"/>
            <a:ext cx="7543800" cy="1450757"/>
          </a:xfrm>
        </p:spPr>
        <p:txBody>
          <a:bodyPr>
            <a:normAutofit/>
          </a:bodyPr>
          <a:lstStyle/>
          <a:p>
            <a:pPr marL="571500" indent="-571500" algn="l">
              <a:buFont typeface="Wingdings" pitchFamily="2" charset="2"/>
              <a:buChar char="v"/>
            </a:pPr>
            <a:r>
              <a:rPr lang="en-US" sz="3600" b="1" dirty="0" smtClean="0">
                <a:solidFill>
                  <a:srgbClr val="C00000"/>
                </a:solidFill>
              </a:rPr>
              <a:t>Goals of Computational Linguistics:</a:t>
            </a:r>
            <a:endParaRPr lang="en-US" sz="3600" b="1" dirty="0">
              <a:solidFill>
                <a:srgbClr val="C00000"/>
              </a:solidFill>
            </a:endParaRPr>
          </a:p>
        </p:txBody>
      </p:sp>
      <p:sp>
        <p:nvSpPr>
          <p:cNvPr id="3" name="عنصر نائب للمحتوى 2"/>
          <p:cNvSpPr>
            <a:spLocks noGrp="1"/>
          </p:cNvSpPr>
          <p:nvPr>
            <p:ph idx="1"/>
          </p:nvPr>
        </p:nvSpPr>
        <p:spPr>
          <a:xfrm>
            <a:off x="179512" y="1711349"/>
            <a:ext cx="8229600" cy="4525963"/>
          </a:xfrm>
        </p:spPr>
        <p:txBody>
          <a:bodyPr>
            <a:normAutofit/>
          </a:bodyPr>
          <a:lstStyle/>
          <a:p>
            <a:r>
              <a:rPr lang="en-US" sz="2400" dirty="0" smtClean="0"/>
              <a:t>Human machine communication</a:t>
            </a:r>
          </a:p>
          <a:p>
            <a:r>
              <a:rPr lang="en-US" sz="2400" dirty="0" smtClean="0"/>
              <a:t>Machine translation</a:t>
            </a:r>
          </a:p>
          <a:p>
            <a:r>
              <a:rPr lang="en-US" sz="2400" dirty="0" smtClean="0"/>
              <a:t>Text understanding</a:t>
            </a:r>
          </a:p>
          <a:p>
            <a:r>
              <a:rPr lang="en-US" sz="2400" dirty="0" smtClean="0"/>
              <a:t>Text to speech synthesis</a:t>
            </a:r>
          </a:p>
          <a:p>
            <a:r>
              <a:rPr lang="en-US" sz="2400" dirty="0" smtClean="0"/>
              <a:t>Speech recognition</a:t>
            </a:r>
          </a:p>
          <a:p>
            <a:r>
              <a:rPr lang="en-US" sz="2400" dirty="0" smtClean="0"/>
              <a:t>Automatic question answering</a:t>
            </a:r>
          </a:p>
          <a:p>
            <a:endParaRPr lang="en-US" sz="2400" dirty="0"/>
          </a:p>
        </p:txBody>
      </p:sp>
      <p:pic>
        <p:nvPicPr>
          <p:cNvPr id="4" name="Picture 2" descr="Image result for speech recogni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44008" y="2060848"/>
            <a:ext cx="4320480" cy="2430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30192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71500" indent="-571500" algn="l">
              <a:buFont typeface="Wingdings" pitchFamily="2" charset="2"/>
              <a:buChar char="v"/>
            </a:pPr>
            <a:r>
              <a:rPr lang="en-US" b="1" dirty="0" smtClean="0">
                <a:solidFill>
                  <a:srgbClr val="C00000"/>
                </a:solidFill>
              </a:rPr>
              <a:t>Approaches:</a:t>
            </a:r>
            <a:endParaRPr lang="en-US" b="1" dirty="0">
              <a:solidFill>
                <a:srgbClr val="C00000"/>
              </a:solidFill>
            </a:endParaRPr>
          </a:p>
        </p:txBody>
      </p:sp>
      <p:sp>
        <p:nvSpPr>
          <p:cNvPr id="3" name="عنصر نائب للمحتوى 2"/>
          <p:cNvSpPr>
            <a:spLocks noGrp="1"/>
          </p:cNvSpPr>
          <p:nvPr>
            <p:ph idx="1"/>
          </p:nvPr>
        </p:nvSpPr>
        <p:spPr/>
        <p:txBody>
          <a:bodyPr>
            <a:normAutofit/>
          </a:bodyPr>
          <a:lstStyle/>
          <a:p>
            <a:r>
              <a:rPr lang="en-US" sz="2500" dirty="0" smtClean="0"/>
              <a:t>Developmental Approaches</a:t>
            </a:r>
          </a:p>
          <a:p>
            <a:r>
              <a:rPr lang="en-US" sz="2500" dirty="0" smtClean="0"/>
              <a:t>Structural Approaches</a:t>
            </a:r>
          </a:p>
          <a:p>
            <a:r>
              <a:rPr lang="en-US" sz="2500" dirty="0" smtClean="0"/>
              <a:t>Production Approaches</a:t>
            </a:r>
          </a:p>
          <a:p>
            <a:r>
              <a:rPr lang="en-US" sz="2500" dirty="0" smtClean="0"/>
              <a:t>Comprehension Approaches</a:t>
            </a:r>
          </a:p>
          <a:p>
            <a:endParaRPr lang="en-US" sz="2500" dirty="0" smtClean="0"/>
          </a:p>
        </p:txBody>
      </p:sp>
    </p:spTree>
    <p:extLst>
      <p:ext uri="{BB962C8B-B14F-4D97-AF65-F5344CB8AC3E}">
        <p14:creationId xmlns:p14="http://schemas.microsoft.com/office/powerpoint/2010/main" val="53686641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b="1" dirty="0" smtClean="0">
                <a:solidFill>
                  <a:srgbClr val="C00000"/>
                </a:solidFill>
              </a:rPr>
              <a:t>1- Developmental Approaches:</a:t>
            </a:r>
            <a:endParaRPr lang="en-US" sz="3600" b="1" dirty="0">
              <a:solidFill>
                <a:srgbClr val="C00000"/>
              </a:solidFill>
            </a:endParaRPr>
          </a:p>
        </p:txBody>
      </p:sp>
      <p:sp>
        <p:nvSpPr>
          <p:cNvPr id="3" name="عنصر نائب للمحتوى 2"/>
          <p:cNvSpPr>
            <a:spLocks noGrp="1"/>
          </p:cNvSpPr>
          <p:nvPr>
            <p:ph idx="1"/>
          </p:nvPr>
        </p:nvSpPr>
        <p:spPr/>
        <p:txBody>
          <a:bodyPr>
            <a:normAutofit/>
          </a:bodyPr>
          <a:lstStyle/>
          <a:p>
            <a:pPr marL="0" indent="0">
              <a:buNone/>
            </a:pPr>
            <a:r>
              <a:rPr lang="en-US" sz="2400" dirty="0" smtClean="0"/>
              <a:t>The language</a:t>
            </a:r>
            <a:r>
              <a:rPr lang="en-US" sz="2400" baseline="0" dirty="0" smtClean="0"/>
              <a:t> development process in humans is a complex process. The developmental approaches in computational linguistics involve </a:t>
            </a:r>
            <a:r>
              <a:rPr lang="en-US" sz="2400" baseline="0" dirty="0" err="1" smtClean="0"/>
              <a:t>modelling</a:t>
            </a:r>
            <a:r>
              <a:rPr lang="en-US" sz="2400" baseline="0" dirty="0" smtClean="0"/>
              <a:t> of children’s language development process on the basis of connectionist as well as statistical grammar models. It also models the ability of infants to learn. Affordance model and neural networks in collaboration with robotics are also used in this regard. </a:t>
            </a:r>
            <a:endParaRPr lang="en-US" sz="2400" dirty="0"/>
          </a:p>
        </p:txBody>
      </p:sp>
    </p:spTree>
    <p:extLst>
      <p:ext uri="{BB962C8B-B14F-4D97-AF65-F5344CB8AC3E}">
        <p14:creationId xmlns:p14="http://schemas.microsoft.com/office/powerpoint/2010/main" val="19883606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b="1" dirty="0" smtClean="0">
                <a:solidFill>
                  <a:srgbClr val="C00000"/>
                </a:solidFill>
              </a:rPr>
              <a:t>2- Structural Approaches:</a:t>
            </a:r>
            <a:endParaRPr lang="en-US" sz="3600" b="1" dirty="0">
              <a:solidFill>
                <a:srgbClr val="C00000"/>
              </a:solidFill>
            </a:endParaRPr>
          </a:p>
        </p:txBody>
      </p:sp>
      <p:sp>
        <p:nvSpPr>
          <p:cNvPr id="3" name="عنصر نائب للمحتوى 2"/>
          <p:cNvSpPr>
            <a:spLocks noGrp="1"/>
          </p:cNvSpPr>
          <p:nvPr>
            <p:ph idx="1"/>
          </p:nvPr>
        </p:nvSpPr>
        <p:spPr/>
        <p:txBody>
          <a:bodyPr>
            <a:normAutofit/>
          </a:bodyPr>
          <a:lstStyle/>
          <a:p>
            <a:pPr marL="0" indent="0">
              <a:buNone/>
            </a:pPr>
            <a:r>
              <a:rPr lang="en-US" sz="2400" dirty="0" smtClean="0"/>
              <a:t>In order to create better computational models of language, an understanding of language's structure is crucial. Therefore,</a:t>
            </a:r>
            <a:r>
              <a:rPr lang="en-US" sz="2400" baseline="0" dirty="0" smtClean="0"/>
              <a:t> computational linguistics involve analysis of English language through computational approaches to develop and test various theoretical approaches. </a:t>
            </a:r>
            <a:endParaRPr lang="en-US" sz="2400" dirty="0"/>
          </a:p>
        </p:txBody>
      </p:sp>
    </p:spTree>
    <p:extLst>
      <p:ext uri="{BB962C8B-B14F-4D97-AF65-F5344CB8AC3E}">
        <p14:creationId xmlns:p14="http://schemas.microsoft.com/office/powerpoint/2010/main" val="23055638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b="1" dirty="0" smtClean="0">
                <a:solidFill>
                  <a:srgbClr val="C00000"/>
                </a:solidFill>
              </a:rPr>
              <a:t>3- Production Approaches:</a:t>
            </a:r>
            <a:endParaRPr lang="en-US" sz="3600" b="1" dirty="0">
              <a:solidFill>
                <a:srgbClr val="C00000"/>
              </a:solidFill>
            </a:endParaRPr>
          </a:p>
        </p:txBody>
      </p:sp>
      <p:sp>
        <p:nvSpPr>
          <p:cNvPr id="3" name="عنصر نائب للمحتوى 2"/>
          <p:cNvSpPr>
            <a:spLocks noGrp="1"/>
          </p:cNvSpPr>
          <p:nvPr>
            <p:ph idx="1"/>
          </p:nvPr>
        </p:nvSpPr>
        <p:spPr/>
        <p:txBody>
          <a:bodyPr>
            <a:normAutofit/>
          </a:bodyPr>
          <a:lstStyle/>
          <a:p>
            <a:pPr marL="0" indent="0">
              <a:buNone/>
            </a:pPr>
            <a:r>
              <a:rPr lang="en-US" dirty="0" smtClean="0"/>
              <a:t>The production of language is equally as complex in the information it provides and the necessary skills which a fluent producer must have.</a:t>
            </a:r>
          </a:p>
          <a:p>
            <a:pPr marL="0" indent="0">
              <a:buNone/>
            </a:pPr>
            <a:r>
              <a:rPr lang="en-US" dirty="0" smtClean="0"/>
              <a:t>Considering</a:t>
            </a:r>
            <a:r>
              <a:rPr lang="en-US" baseline="0" dirty="0" smtClean="0"/>
              <a:t> the complexity, the production approaches in computational linguistics are based on previous standards like the ELIZA program and Alan Turing’s theories of machine learning.</a:t>
            </a:r>
          </a:p>
          <a:p>
            <a:pPr marL="0" indent="0">
              <a:buNone/>
            </a:pPr>
            <a:r>
              <a:rPr lang="en-US" baseline="0" dirty="0" smtClean="0"/>
              <a:t>The Hidden Markov Model that deals with French and German languages has particularly been useful in this regard. </a:t>
            </a:r>
            <a:endParaRPr lang="en-US" dirty="0" smtClean="0"/>
          </a:p>
          <a:p>
            <a:pPr marL="0" indent="0">
              <a:buNone/>
            </a:pPr>
            <a:endParaRPr lang="en-US" dirty="0" smtClean="0"/>
          </a:p>
        </p:txBody>
      </p:sp>
    </p:spTree>
    <p:extLst>
      <p:ext uri="{BB962C8B-B14F-4D97-AF65-F5344CB8AC3E}">
        <p14:creationId xmlns:p14="http://schemas.microsoft.com/office/powerpoint/2010/main" val="10311902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l"/>
            <a:r>
              <a:rPr lang="en-US" sz="3600" b="1" dirty="0" smtClean="0">
                <a:solidFill>
                  <a:srgbClr val="C00000"/>
                </a:solidFill>
              </a:rPr>
              <a:t>4- Comprehension Approaches:</a:t>
            </a:r>
            <a:endParaRPr lang="en-US" sz="3600" b="1" dirty="0">
              <a:solidFill>
                <a:srgbClr val="C00000"/>
              </a:solidFill>
            </a:endParaRPr>
          </a:p>
        </p:txBody>
      </p:sp>
      <p:sp>
        <p:nvSpPr>
          <p:cNvPr id="3" name="عنصر نائب للمحتوى 2"/>
          <p:cNvSpPr>
            <a:spLocks noGrp="1"/>
          </p:cNvSpPr>
          <p:nvPr>
            <p:ph idx="1"/>
          </p:nvPr>
        </p:nvSpPr>
        <p:spPr>
          <a:xfrm>
            <a:off x="539552" y="1845734"/>
            <a:ext cx="8280920" cy="4023360"/>
          </a:xfrm>
        </p:spPr>
        <p:txBody>
          <a:bodyPr>
            <a:noAutofit/>
          </a:bodyPr>
          <a:lstStyle/>
          <a:p>
            <a:pPr marL="0" indent="0">
              <a:buNone/>
            </a:pPr>
            <a:r>
              <a:rPr lang="en-US" sz="2200" dirty="0" smtClean="0"/>
              <a:t>Initial attempts at understanding spoken language were based on work done in the 1960s and 1970s in signal modeling where an unknown signal is analyzed to look for patterns and to make predictions based on its history.</a:t>
            </a:r>
          </a:p>
          <a:p>
            <a:pPr marL="0" indent="0">
              <a:buNone/>
            </a:pPr>
            <a:r>
              <a:rPr lang="en-US" sz="2200" dirty="0" smtClean="0"/>
              <a:t>An initial and somewhat successful approach to applying this kind of signal modeling to language was achieved with the use of hidden Markov models as detailed by </a:t>
            </a:r>
            <a:r>
              <a:rPr lang="en-US" sz="2200" dirty="0" err="1" smtClean="0"/>
              <a:t>Rabiner</a:t>
            </a:r>
            <a:r>
              <a:rPr lang="en-US" sz="2200" dirty="0" smtClean="0"/>
              <a:t> in 1989.This approach attempts to determine probabilities for the arbitrary number of models that could be being used in generating speech as well as modeling the probabilities for various words generated from each of these possible models.</a:t>
            </a:r>
          </a:p>
          <a:p>
            <a:pPr marL="0" indent="0">
              <a:buNone/>
            </a:pPr>
            <a:r>
              <a:rPr lang="en-US" sz="2200" dirty="0" smtClean="0"/>
              <a:t>Similar approaches were employed in early speech recognition attempts starting in the late 70s at IBM using word/part-of-speech pair </a:t>
            </a:r>
            <a:r>
              <a:rPr lang="en-US" sz="2200" dirty="0" err="1" smtClean="0"/>
              <a:t>probabilitie</a:t>
            </a:r>
            <a:r>
              <a:rPr lang="en-US" sz="2200" dirty="0" smtClean="0"/>
              <a:t>. </a:t>
            </a:r>
            <a:endParaRPr lang="en-US" sz="2200" dirty="0"/>
          </a:p>
        </p:txBody>
      </p:sp>
    </p:spTree>
    <p:extLst>
      <p:ext uri="{BB962C8B-B14F-4D97-AF65-F5344CB8AC3E}">
        <p14:creationId xmlns:p14="http://schemas.microsoft.com/office/powerpoint/2010/main" val="32296732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571500" indent="-571500" algn="l">
              <a:buFont typeface="Wingdings" pitchFamily="2" charset="2"/>
              <a:buChar char="v"/>
            </a:pPr>
            <a:r>
              <a:rPr lang="en-US" sz="3600" b="1" dirty="0" smtClean="0">
                <a:solidFill>
                  <a:srgbClr val="C00000"/>
                </a:solidFill>
              </a:rPr>
              <a:t>Applications:</a:t>
            </a:r>
            <a:endParaRPr lang="en-US" sz="3600" b="1" dirty="0">
              <a:solidFill>
                <a:srgbClr val="C00000"/>
              </a:solidFill>
            </a:endParaRPr>
          </a:p>
        </p:txBody>
      </p:sp>
      <p:sp>
        <p:nvSpPr>
          <p:cNvPr id="3" name="عنصر نائب للمحتوى 2"/>
          <p:cNvSpPr>
            <a:spLocks noGrp="1"/>
          </p:cNvSpPr>
          <p:nvPr>
            <p:ph idx="1"/>
          </p:nvPr>
        </p:nvSpPr>
        <p:spPr>
          <a:xfrm>
            <a:off x="323528" y="1916832"/>
            <a:ext cx="7543800" cy="4023360"/>
          </a:xfrm>
        </p:spPr>
        <p:txBody>
          <a:bodyPr>
            <a:noAutofit/>
          </a:bodyPr>
          <a:lstStyle/>
          <a:p>
            <a:pPr marL="0" indent="0">
              <a:buNone/>
            </a:pPr>
            <a:r>
              <a:rPr lang="en-US" sz="2100" dirty="0" smtClean="0"/>
              <a:t>Modern computational linguistics is often a combination of studies in computer science and programming, math, particularly statistics, language structures, and natural language processing.</a:t>
            </a:r>
            <a:endParaRPr lang="en-US" sz="2100" dirty="0"/>
          </a:p>
          <a:p>
            <a:pPr marL="0" indent="0">
              <a:buNone/>
            </a:pPr>
            <a:r>
              <a:rPr lang="en-US" sz="2100" dirty="0" smtClean="0"/>
              <a:t>Combined, these fields most often lead to the development of systems that can recognize speech and perform some task based on that speech. Examples include speech recognition software, such as Apple's </a:t>
            </a:r>
            <a:r>
              <a:rPr lang="en-US" sz="2100" dirty="0" err="1" smtClean="0"/>
              <a:t>Siri</a:t>
            </a:r>
            <a:r>
              <a:rPr lang="en-US" sz="2100" dirty="0" smtClean="0"/>
              <a:t> feature, spellcheck tools, speech synthesis programs, which are often used to demonstrate pronunciation or help the disabled, and machine translation programs and websites, such as Google Translate. </a:t>
            </a:r>
          </a:p>
          <a:p>
            <a:pPr marL="0" indent="0">
              <a:buNone/>
            </a:pPr>
            <a:r>
              <a:rPr lang="en-US" sz="2100" dirty="0" smtClean="0"/>
              <a:t>Computational linguistics can be especially helpful in situations involving social media and the Internet. For example, filters in chartrooms or on website searches require computational linguistics. </a:t>
            </a:r>
          </a:p>
          <a:p>
            <a:endParaRPr lang="en-US" sz="2100" dirty="0"/>
          </a:p>
        </p:txBody>
      </p:sp>
      <p:pic>
        <p:nvPicPr>
          <p:cNvPr id="4" name="Picture 2" descr="Image result for machine transla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16216" y="404664"/>
            <a:ext cx="2592288" cy="129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70503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6632"/>
            <a:ext cx="8229600" cy="1143000"/>
          </a:xfrm>
        </p:spPr>
        <p:txBody>
          <a:bodyPr>
            <a:normAutofit/>
          </a:bodyPr>
          <a:lstStyle/>
          <a:p>
            <a:pPr marL="571500" indent="-571500" algn="l">
              <a:buFont typeface="Wingdings" pitchFamily="2" charset="2"/>
              <a:buChar char="v"/>
            </a:pPr>
            <a:r>
              <a:rPr lang="en-US" sz="3600" b="1" dirty="0" smtClean="0">
                <a:solidFill>
                  <a:srgbClr val="C00000"/>
                </a:solidFill>
              </a:rPr>
              <a:t>Subfields:</a:t>
            </a:r>
            <a:endParaRPr lang="en-US" sz="3600" b="1" dirty="0">
              <a:solidFill>
                <a:srgbClr val="C00000"/>
              </a:solidFill>
            </a:endParaRPr>
          </a:p>
        </p:txBody>
      </p:sp>
      <p:sp>
        <p:nvSpPr>
          <p:cNvPr id="3" name="عنصر نائب للمحتوى 2"/>
          <p:cNvSpPr>
            <a:spLocks noGrp="1"/>
          </p:cNvSpPr>
          <p:nvPr>
            <p:ph idx="1"/>
          </p:nvPr>
        </p:nvSpPr>
        <p:spPr>
          <a:xfrm>
            <a:off x="457200" y="1351309"/>
            <a:ext cx="8229600" cy="4525963"/>
          </a:xfrm>
        </p:spPr>
        <p:txBody>
          <a:bodyPr>
            <a:normAutofit/>
          </a:bodyPr>
          <a:lstStyle/>
          <a:p>
            <a:pPr marL="0" indent="0">
              <a:buNone/>
            </a:pPr>
            <a:r>
              <a:rPr lang="en-US" sz="2200" dirty="0" smtClean="0"/>
              <a:t>Computational linguistics can be divided into major areas depending upon the medium of the language being processed, whether spoken or textual; and upon the task being performed, whether analyzing language (recognition) or synthesizing language (generation).</a:t>
            </a:r>
          </a:p>
          <a:p>
            <a:endParaRPr lang="en-US" sz="2200" dirty="0" smtClean="0"/>
          </a:p>
          <a:p>
            <a:pPr marL="0" indent="0">
              <a:buNone/>
            </a:pPr>
            <a:r>
              <a:rPr lang="en-US" sz="2200" dirty="0" smtClean="0"/>
              <a:t>Speech recognition and speech synthesis deal with how spoken language can be understood or created using computers. Parsing and generation are sub-divisions of computational linguistics dealing respectively with taking language apart and putting it together. Machine translation remains the sub-division of computational linguistics dealing with having computers translate between languages. The possibility of automatic language translation, however, has yet to be realized and remains a notoriously hard branch of computational linguistics.</a:t>
            </a:r>
          </a:p>
          <a:p>
            <a:endParaRPr lang="en-US" sz="2200" dirty="0"/>
          </a:p>
        </p:txBody>
      </p:sp>
    </p:spTree>
    <p:extLst>
      <p:ext uri="{BB962C8B-B14F-4D97-AF65-F5344CB8AC3E}">
        <p14:creationId xmlns:p14="http://schemas.microsoft.com/office/powerpoint/2010/main" val="7025614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marL="571500" indent="-571500" algn="l">
              <a:buFont typeface="Wingdings" pitchFamily="2" charset="2"/>
              <a:buChar char="v"/>
            </a:pPr>
            <a:r>
              <a:rPr lang="en-US" dirty="0" smtClean="0">
                <a:solidFill>
                  <a:srgbClr val="C00000"/>
                </a:solidFill>
              </a:rPr>
              <a:t>References: </a:t>
            </a:r>
            <a:endParaRPr lang="en-US" dirty="0">
              <a:solidFill>
                <a:srgbClr val="C00000"/>
              </a:solidFill>
            </a:endParaRPr>
          </a:p>
        </p:txBody>
      </p:sp>
      <p:sp>
        <p:nvSpPr>
          <p:cNvPr id="3" name="عنصر نائب للمحتوى 2"/>
          <p:cNvSpPr>
            <a:spLocks noGrp="1"/>
          </p:cNvSpPr>
          <p:nvPr>
            <p:ph idx="1"/>
          </p:nvPr>
        </p:nvSpPr>
        <p:spPr/>
        <p:txBody>
          <a:bodyPr>
            <a:normAutofit/>
          </a:bodyPr>
          <a:lstStyle/>
          <a:p>
            <a:r>
              <a:rPr lang="en-US" sz="2500" dirty="0" smtClean="0"/>
              <a:t>Hansen, S., McMahon, M., &amp; </a:t>
            </a:r>
            <a:r>
              <a:rPr lang="en-US" sz="2500" dirty="0" err="1" smtClean="0"/>
              <a:t>Prat</a:t>
            </a:r>
            <a:r>
              <a:rPr lang="en-US" sz="2500" dirty="0" smtClean="0"/>
              <a:t>, A. (2017). Transparency and deliberation within the FOMC: a computational linguistics approach. The Quarterly Journal of Economics, 133(2), 801-870.</a:t>
            </a:r>
          </a:p>
          <a:p>
            <a:r>
              <a:rPr lang="en-US" sz="2500" dirty="0" smtClean="0"/>
              <a:t>Van </a:t>
            </a:r>
            <a:r>
              <a:rPr lang="en-US" sz="2500" dirty="0" err="1" smtClean="0"/>
              <a:t>Deemter</a:t>
            </a:r>
            <a:r>
              <a:rPr lang="en-US" sz="2500" dirty="0" smtClean="0"/>
              <a:t>, K., &amp; Reiter, E. (2018). Lying and Computational Linguistics. In </a:t>
            </a:r>
            <a:r>
              <a:rPr lang="en-US" sz="2500" i="1" dirty="0" smtClean="0"/>
              <a:t>The Oxford Handbook of Lying</a:t>
            </a:r>
            <a:r>
              <a:rPr lang="en-US" sz="2500" dirty="0" smtClean="0"/>
              <a:t>.</a:t>
            </a:r>
          </a:p>
          <a:p>
            <a:endParaRPr lang="en-US" sz="2500" dirty="0"/>
          </a:p>
        </p:txBody>
      </p:sp>
    </p:spTree>
    <p:extLst>
      <p:ext uri="{BB962C8B-B14F-4D97-AF65-F5344CB8AC3E}">
        <p14:creationId xmlns:p14="http://schemas.microsoft.com/office/powerpoint/2010/main" val="1565574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عنصر نائب للنص 4"/>
          <p:cNvSpPr>
            <a:spLocks noGrp="1"/>
          </p:cNvSpPr>
          <p:nvPr>
            <p:ph type="body" idx="1"/>
          </p:nvPr>
        </p:nvSpPr>
        <p:spPr/>
        <p:txBody>
          <a:bodyPr>
            <a:normAutofit lnSpcReduction="10000"/>
          </a:bodyPr>
          <a:lstStyle/>
          <a:p>
            <a:pPr algn="ctr"/>
            <a:r>
              <a:rPr lang="ar-SA" sz="4400" b="1" dirty="0" smtClean="0">
                <a:solidFill>
                  <a:srgbClr val="C00000"/>
                </a:solidFill>
              </a:rPr>
              <a:t>اللغويات الحاسوبية:</a:t>
            </a:r>
            <a:r>
              <a:rPr lang="en-US" sz="4400" dirty="0">
                <a:solidFill>
                  <a:srgbClr val="C00000"/>
                </a:solidFill>
              </a:rPr>
              <a:t/>
            </a:r>
            <a:br>
              <a:rPr lang="en-US" sz="4400" dirty="0">
                <a:solidFill>
                  <a:srgbClr val="C00000"/>
                </a:solidFill>
              </a:rPr>
            </a:br>
            <a:r>
              <a:rPr lang="ar-SA" sz="3300" dirty="0" smtClean="0">
                <a:solidFill>
                  <a:schemeClr val="tx1"/>
                </a:solidFill>
              </a:rPr>
              <a:t>الترجمة العربية</a:t>
            </a:r>
            <a:endParaRPr lang="en-US" sz="3300" dirty="0" smtClean="0">
              <a:solidFill>
                <a:schemeClr val="tx1"/>
              </a:solidFill>
            </a:endParaRPr>
          </a:p>
        </p:txBody>
      </p:sp>
    </p:spTree>
    <p:extLst>
      <p:ext uri="{BB962C8B-B14F-4D97-AF65-F5344CB8AC3E}">
        <p14:creationId xmlns:p14="http://schemas.microsoft.com/office/powerpoint/2010/main" val="25363224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46856" y="-99392"/>
            <a:ext cx="8229600" cy="1143000"/>
          </a:xfrm>
        </p:spPr>
        <p:txBody>
          <a:bodyPr/>
          <a:lstStyle/>
          <a:p>
            <a:pPr algn="r"/>
            <a:r>
              <a:rPr lang="ar-SA" dirty="0" smtClean="0">
                <a:solidFill>
                  <a:srgbClr val="C00000"/>
                </a:solidFill>
              </a:rPr>
              <a:t>* المقدمة:</a:t>
            </a:r>
            <a:endParaRPr lang="en-US" dirty="0">
              <a:solidFill>
                <a:srgbClr val="C00000"/>
              </a:solidFill>
            </a:endParaRPr>
          </a:p>
        </p:txBody>
      </p:sp>
      <p:sp>
        <p:nvSpPr>
          <p:cNvPr id="3" name="عنصر نائب للمحتوى 2"/>
          <p:cNvSpPr>
            <a:spLocks noGrp="1"/>
          </p:cNvSpPr>
          <p:nvPr>
            <p:ph idx="1"/>
          </p:nvPr>
        </p:nvSpPr>
        <p:spPr>
          <a:xfrm>
            <a:off x="323528" y="1124744"/>
            <a:ext cx="8496944" cy="5256584"/>
          </a:xfrm>
        </p:spPr>
        <p:txBody>
          <a:bodyPr>
            <a:noAutofit/>
          </a:bodyPr>
          <a:lstStyle/>
          <a:p>
            <a:pPr marL="0" indent="0" algn="r">
              <a:buNone/>
            </a:pPr>
            <a:r>
              <a:rPr lang="ar-SA" sz="2800" b="1" dirty="0"/>
              <a:t>اللغويات الحاسوبية </a:t>
            </a:r>
            <a:r>
              <a:rPr lang="ar-SA" sz="2800" dirty="0"/>
              <a:t>هو مجال متعدد من التخصصات المعنية مع </a:t>
            </a:r>
            <a:r>
              <a:rPr lang="ar-SA" sz="2800" dirty="0" err="1"/>
              <a:t>النمذجة</a:t>
            </a:r>
            <a:r>
              <a:rPr lang="ar-SA" sz="2800" dirty="0"/>
              <a:t> الإحصائية أو قائم على قواعد اللغة الطبيعية من منظور الحسابية، </a:t>
            </a:r>
            <a:r>
              <a:rPr lang="ar-SA" sz="2800" dirty="0" smtClean="0"/>
              <a:t>وكذلك دراسة </a:t>
            </a:r>
            <a:r>
              <a:rPr lang="ar-SA" sz="2800" dirty="0"/>
              <a:t>المناهج الحسابية المناسبة للمسائل </a:t>
            </a:r>
            <a:r>
              <a:rPr lang="ar-SA" sz="2800" dirty="0" smtClean="0"/>
              <a:t>اللغوية.</a:t>
            </a:r>
            <a:endParaRPr lang="en-US" sz="2800" dirty="0" smtClean="0"/>
          </a:p>
          <a:p>
            <a:pPr marL="0" indent="0" algn="r">
              <a:buNone/>
            </a:pPr>
            <a:r>
              <a:rPr lang="ar-SA" sz="2800" dirty="0" smtClean="0"/>
              <a:t>تقليديا </a:t>
            </a:r>
            <a:r>
              <a:rPr lang="ar-SA" sz="2800" dirty="0"/>
              <a:t>تم تنفيذ </a:t>
            </a:r>
            <a:r>
              <a:rPr lang="ar-SA" sz="2800" b="1" dirty="0"/>
              <a:t>اللغويات الحاسوبية </a:t>
            </a:r>
            <a:r>
              <a:rPr lang="ar-SA" sz="2800" dirty="0"/>
              <a:t>من قبل علماء الكمبيوتر المتخصصون في </a:t>
            </a:r>
            <a:r>
              <a:rPr lang="ar-SA" sz="2800" dirty="0" smtClean="0"/>
              <a:t>تطبيق أجهزة </a:t>
            </a:r>
            <a:r>
              <a:rPr lang="ar-SA" sz="2800" dirty="0"/>
              <a:t>الكمبيوتر على معالجة اللغة </a:t>
            </a:r>
            <a:r>
              <a:rPr lang="ar-SA" sz="2800" dirty="0" smtClean="0"/>
              <a:t>الطبيعية اليوم.</a:t>
            </a:r>
          </a:p>
          <a:p>
            <a:pPr marL="0" indent="0" algn="r">
              <a:buNone/>
            </a:pPr>
            <a:r>
              <a:rPr lang="ar-SA" sz="2800" dirty="0" smtClean="0"/>
              <a:t>غالبًا </a:t>
            </a:r>
            <a:r>
              <a:rPr lang="ar-SA" sz="2800" dirty="0"/>
              <a:t>ما يعمل اللغويون الحسابيون كأعضاء في فرق متعددة التخصصات ، والتي يمكن أن تشمل اللغويين العاديين ، والخبراء في اللغة المستهدفة </a:t>
            </a:r>
            <a:r>
              <a:rPr lang="ar-SA" sz="2800" dirty="0" smtClean="0"/>
              <a:t>، وعلماء الكمبيوتر.</a:t>
            </a:r>
            <a:endParaRPr lang="ar-EG" sz="2800" dirty="0"/>
          </a:p>
        </p:txBody>
      </p:sp>
    </p:spTree>
    <p:extLst>
      <p:ext uri="{BB962C8B-B14F-4D97-AF65-F5344CB8AC3E}">
        <p14:creationId xmlns:p14="http://schemas.microsoft.com/office/powerpoint/2010/main" val="43480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08720"/>
            <a:ext cx="8229600" cy="5688632"/>
          </a:xfrm>
        </p:spPr>
        <p:txBody>
          <a:bodyPr>
            <a:noAutofit/>
          </a:bodyPr>
          <a:lstStyle/>
          <a:p>
            <a:pPr marL="0" indent="0" algn="r">
              <a:buNone/>
            </a:pPr>
            <a:r>
              <a:rPr lang="ar-SA" sz="2300" dirty="0" smtClean="0"/>
              <a:t>بشكل عام ، تعتمد </a:t>
            </a:r>
            <a:r>
              <a:rPr lang="ar-SA" sz="2300" b="1" dirty="0" smtClean="0"/>
              <a:t>اللغويات الحاسوبية </a:t>
            </a:r>
            <a:r>
              <a:rPr lang="ar-SA" sz="2300" dirty="0" smtClean="0"/>
              <a:t>على مشاركة اللغويين وعلماء الكمبيوتر ، والخبراء في الذكاء الاصطناعي ، وعلماء الرياضيات ، والمنطقين ، والفلاسفة ، وعلماء المعرفة ، والأخصائيين النفسيين الإدراكيين ، والعلماء النفسيين ، وعلماء الأنثروبولوجيا ، وعلماء الأعصاب ، وغيرهم.</a:t>
            </a:r>
            <a:endParaRPr lang="en-US" sz="2300" dirty="0" smtClean="0"/>
          </a:p>
          <a:p>
            <a:pPr marL="0" indent="0" algn="r">
              <a:buNone/>
            </a:pPr>
            <a:r>
              <a:rPr lang="ar-SA" sz="2300" dirty="0" smtClean="0"/>
              <a:t>اللغويات الحاسوبية لديها </a:t>
            </a:r>
            <a:r>
              <a:rPr lang="ar-SA" sz="2300" b="1" dirty="0" smtClean="0"/>
              <a:t>مكونات نظرية وتطبيقية</a:t>
            </a:r>
            <a:r>
              <a:rPr lang="ar-SA" sz="2300" dirty="0" smtClean="0"/>
              <a:t>.</a:t>
            </a:r>
            <a:endParaRPr lang="en-US" sz="2300" dirty="0" smtClean="0"/>
          </a:p>
          <a:p>
            <a:pPr marL="0" indent="0" algn="r">
              <a:buNone/>
            </a:pPr>
            <a:r>
              <a:rPr lang="ar-SA" sz="2300" dirty="0" smtClean="0"/>
              <a:t>وتركز </a:t>
            </a:r>
            <a:r>
              <a:rPr lang="ar-SA" sz="2300" b="1" dirty="0" smtClean="0"/>
              <a:t>اللغويات الحاسوبية النظرية</a:t>
            </a:r>
            <a:r>
              <a:rPr lang="ar-SA" sz="2300" dirty="0" smtClean="0"/>
              <a:t> على قضايا في اللغويات النظرية والعلوم المعرفية ، وتركز </a:t>
            </a:r>
            <a:r>
              <a:rPr lang="ar-SA" sz="2300" b="1" dirty="0" smtClean="0"/>
              <a:t>اللغويات الحاسوبية التطبيقية</a:t>
            </a:r>
            <a:r>
              <a:rPr lang="ar-SA" sz="2300" dirty="0" smtClean="0"/>
              <a:t> على النتيجة العملية </a:t>
            </a:r>
            <a:r>
              <a:rPr lang="ar-SA" sz="2300" dirty="0" err="1" smtClean="0"/>
              <a:t>لنمذجة</a:t>
            </a:r>
            <a:r>
              <a:rPr lang="ar-SA" sz="2300" dirty="0" smtClean="0"/>
              <a:t> استخدام اللغة البشرية.</a:t>
            </a:r>
            <a:endParaRPr lang="en-US" sz="2300" dirty="0" smtClean="0"/>
          </a:p>
          <a:p>
            <a:pPr marL="0" indent="0" algn="r">
              <a:buNone/>
            </a:pPr>
            <a:r>
              <a:rPr lang="ar-SA" sz="2300" dirty="0" smtClean="0"/>
              <a:t>تعرف رابطة علم اللغة الحاسوبية </a:t>
            </a:r>
            <a:r>
              <a:rPr lang="ar-SA" sz="2300" b="1" dirty="0" smtClean="0"/>
              <a:t>اللغويات الحاسوبية </a:t>
            </a:r>
            <a:r>
              <a:rPr lang="ar-SA" sz="2300" dirty="0" smtClean="0"/>
              <a:t>بأنها الدراسة العلمية للغة من منظور حاسوبي.</a:t>
            </a:r>
          </a:p>
          <a:p>
            <a:pPr marL="0" indent="0" algn="r">
              <a:buNone/>
            </a:pPr>
            <a:r>
              <a:rPr lang="ar-SA" sz="2300" dirty="0"/>
              <a:t>يهتم </a:t>
            </a:r>
            <a:r>
              <a:rPr lang="ar-SA" sz="2300" b="1" dirty="0"/>
              <a:t>اللغويون الحسابيون </a:t>
            </a:r>
            <a:r>
              <a:rPr lang="ar-SA" sz="2300" dirty="0"/>
              <a:t>بتوفير نماذج حسابية لمختلف أنواع الظواهر </a:t>
            </a:r>
            <a:r>
              <a:rPr lang="ar-SA" sz="2300" dirty="0" smtClean="0"/>
              <a:t>اللغوية.</a:t>
            </a:r>
            <a:endParaRPr lang="ar-EG" sz="2300" dirty="0"/>
          </a:p>
        </p:txBody>
      </p:sp>
    </p:spTree>
    <p:extLst>
      <p:ext uri="{BB962C8B-B14F-4D97-AF65-F5344CB8AC3E}">
        <p14:creationId xmlns:p14="http://schemas.microsoft.com/office/powerpoint/2010/main" val="3780132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C00000"/>
                </a:solidFill>
              </a:rPr>
              <a:t>* الأصل:</a:t>
            </a:r>
            <a:endParaRPr lang="en-US" dirty="0">
              <a:solidFill>
                <a:srgbClr val="C00000"/>
              </a:solidFill>
            </a:endParaRPr>
          </a:p>
        </p:txBody>
      </p:sp>
      <p:sp>
        <p:nvSpPr>
          <p:cNvPr id="5" name="Content Placeholder 2"/>
          <p:cNvSpPr>
            <a:spLocks noGrp="1"/>
          </p:cNvSpPr>
          <p:nvPr>
            <p:ph idx="1"/>
          </p:nvPr>
        </p:nvSpPr>
        <p:spPr>
          <a:prstGeom prst="rect">
            <a:avLst/>
          </a:prstGeom>
        </p:spPr>
        <p:txBody>
          <a:bodyPr vert="horz">
            <a:normAutofit fontScale="92500" lnSpcReduction="20000"/>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ar-SA" dirty="0"/>
              <a:t>غالبًا ما يتم تجميع </a:t>
            </a:r>
            <a:r>
              <a:rPr lang="ar-SA" b="1" dirty="0"/>
              <a:t>اللغويات الحاسوبية </a:t>
            </a:r>
            <a:r>
              <a:rPr lang="ar-SA" dirty="0"/>
              <a:t>في مجال الذكاء الاصطناعي ، ولكن في الواقع كانت موجودة قبل تطوير الذكاء الاصطناعي. نشأت </a:t>
            </a:r>
            <a:r>
              <a:rPr lang="ar-SA" b="1" dirty="0"/>
              <a:t>اللغويات الحاسوبية </a:t>
            </a:r>
            <a:r>
              <a:rPr lang="ar-SA" dirty="0"/>
              <a:t>مع الجهود المبذولة في الولايات المتحدة في الخمسينات من القرن العشرين لاستخدام أجهزة الكمبيوتر لترجمة النصوص تلقائيًا من اللغات الأجنبية ، وخاصة المجلات العلمية الروسية ، إلى الإنجليزية. نظرًا لأن أجهزة الكمبيوتر يمكنها إجراء حسابات حسابية بشكل أسرع وأكثر دقة من البشر ، فقد كان يُعتقد أنها مجرد مسألة وقت قصيرة قبل أن يتمكنوا أيضًا من البدء في معالجة اللغة. كما تستخدم الطرق الحسابية والكمية تاريخيا في محاولة إعادة بناء الأشكال السابقة من اللغات الحديثة وتجميع اللغات الحديثة إلى عائلات لغوية. وقد ثبت أن الطرق السابقة مثل المعقمات وعلم الغلوتوزات سابقة لأوانها وغير دقيقة. ومع ذلك ، فقد أثبتت الدراسات الحديثة متعددة التخصصات التي تقتبس مفاهيم من الدراسات البيولوجية ، وخاصة رسم الخرائط الجينية ، أنها تنتج أدوات تحليلية أكثر تعقيدًا ونتائج أكثر جدارة بالثقة</a:t>
            </a:r>
            <a:r>
              <a:rPr lang="en-US" dirty="0"/>
              <a:t>.</a:t>
            </a:r>
          </a:p>
          <a:p>
            <a:endParaRPr lang="ar-EG" dirty="0"/>
          </a:p>
        </p:txBody>
      </p:sp>
    </p:spTree>
    <p:extLst>
      <p:ext uri="{BB962C8B-B14F-4D97-AF65-F5344CB8AC3E}">
        <p14:creationId xmlns:p14="http://schemas.microsoft.com/office/powerpoint/2010/main" val="1370253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703238"/>
            <a:ext cx="8229600" cy="4525962"/>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ar-SA" dirty="0"/>
              <a:t>عندما فشلت الترجمة الآلية في الحصول على ترجمات دقيقة على الفور ، تم الاعتراف بمعالجة اللغات البشرية بشكل تلقائي أكثر تعقيدًا مما كان متوقعًا في </a:t>
            </a:r>
            <a:r>
              <a:rPr lang="ar-SA" dirty="0" smtClean="0"/>
              <a:t>الأصل</a:t>
            </a:r>
          </a:p>
          <a:p>
            <a:pPr marL="109728" indent="0">
              <a:buNone/>
            </a:pPr>
            <a:r>
              <a:rPr lang="en-US" dirty="0" smtClean="0"/>
              <a:t>.</a:t>
            </a:r>
            <a:r>
              <a:rPr lang="ar-SA" dirty="0"/>
              <a:t>ولدت </a:t>
            </a:r>
            <a:r>
              <a:rPr lang="ar-SA" b="1" dirty="0"/>
              <a:t>اللغويات الحاسوبية </a:t>
            </a:r>
            <a:r>
              <a:rPr lang="ar-SA" dirty="0"/>
              <a:t>باسم حقل الدراسة الجديد المكرس لتطوير الخوارزميات والبرمجيات لمعالجة بيانات اللغة </a:t>
            </a:r>
            <a:r>
              <a:rPr lang="ar-SA" dirty="0" smtClean="0"/>
              <a:t>بذكاء</a:t>
            </a:r>
          </a:p>
          <a:p>
            <a:pPr marL="109728" indent="0">
              <a:buNone/>
            </a:pPr>
            <a:r>
              <a:rPr lang="en-US" dirty="0" smtClean="0"/>
              <a:t>.</a:t>
            </a:r>
            <a:r>
              <a:rPr lang="ar-SA" dirty="0"/>
              <a:t>مصطلح "</a:t>
            </a:r>
            <a:r>
              <a:rPr lang="ar-SA" b="1" dirty="0"/>
              <a:t>اللغويات الحاسوبية</a:t>
            </a:r>
            <a:r>
              <a:rPr lang="ar-SA" dirty="0"/>
              <a:t>" نفسه صاغه في البداية </a:t>
            </a:r>
            <a:r>
              <a:rPr lang="ar-SA" u="sng" dirty="0"/>
              <a:t>ديفيد هايس </a:t>
            </a:r>
            <a:r>
              <a:rPr lang="ar-SA" dirty="0"/>
              <a:t>، عضو مؤسس في كل من رابطة علم اللغويات الحاسوبية واللجنة الدولية للغويات الحاسوبية</a:t>
            </a:r>
            <a:r>
              <a:rPr lang="en-US" dirty="0"/>
              <a:t>. </a:t>
            </a:r>
            <a:r>
              <a:rPr lang="ar-SA" dirty="0"/>
              <a:t>عندما ظهر الذكاء الاصطناعي في الستينات ، أصبح مجال اللغويات الحاسوبية ذلك التقسيم الفرعي للذكاء الاصطناعي الذي يتعامل مع الفهم البشري وإنتاج اللغات الطبيعية</a:t>
            </a:r>
            <a:r>
              <a:rPr lang="en-US" dirty="0"/>
              <a:t>.</a:t>
            </a:r>
          </a:p>
          <a:p>
            <a:endParaRPr lang="ar-EG" dirty="0"/>
          </a:p>
        </p:txBody>
      </p:sp>
    </p:spTree>
    <p:extLst>
      <p:ext uri="{BB962C8B-B14F-4D97-AF65-F5344CB8AC3E}">
        <p14:creationId xmlns:p14="http://schemas.microsoft.com/office/powerpoint/2010/main" val="2779339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dirty="0" smtClean="0">
                <a:solidFill>
                  <a:srgbClr val="C00000"/>
                </a:solidFill>
              </a:rPr>
              <a:t>* أهداف اللغويات الحاسوبية:</a:t>
            </a:r>
            <a:endParaRPr lang="en-US" dirty="0">
              <a:solidFill>
                <a:srgbClr val="C00000"/>
              </a:solidFill>
            </a:endParaRPr>
          </a:p>
        </p:txBody>
      </p:sp>
      <p:sp>
        <p:nvSpPr>
          <p:cNvPr id="3" name="عنصر نائب للمحتوى 2"/>
          <p:cNvSpPr>
            <a:spLocks noGrp="1"/>
          </p:cNvSpPr>
          <p:nvPr>
            <p:ph idx="1"/>
          </p:nvPr>
        </p:nvSpPr>
        <p:spPr>
          <a:xfrm>
            <a:off x="179512" y="1556792"/>
            <a:ext cx="8229600" cy="4525963"/>
          </a:xfrm>
        </p:spPr>
        <p:txBody>
          <a:bodyPr>
            <a:normAutofit/>
          </a:bodyPr>
          <a:lstStyle/>
          <a:p>
            <a:pPr marL="0" indent="0" algn="r">
              <a:buNone/>
            </a:pPr>
            <a:r>
              <a:rPr lang="ar-SA" sz="2400" dirty="0" smtClean="0"/>
              <a:t>- الاتصال </a:t>
            </a:r>
            <a:r>
              <a:rPr lang="ar-SA" sz="2400" dirty="0"/>
              <a:t>بالآلات البشرية</a:t>
            </a:r>
            <a:r>
              <a:rPr lang="en-US" sz="2400" dirty="0"/>
              <a:t/>
            </a:r>
            <a:br>
              <a:rPr lang="en-US" sz="2400" dirty="0"/>
            </a:br>
            <a:r>
              <a:rPr lang="ar-SA" sz="2400" dirty="0" smtClean="0"/>
              <a:t>- الترجمة </a:t>
            </a:r>
            <a:r>
              <a:rPr lang="ar-SA" sz="2400" dirty="0"/>
              <a:t>الآلية</a:t>
            </a:r>
            <a:r>
              <a:rPr lang="en-US" sz="2400" dirty="0"/>
              <a:t/>
            </a:r>
            <a:br>
              <a:rPr lang="en-US" sz="2400" dirty="0"/>
            </a:br>
            <a:r>
              <a:rPr lang="ar-SA" sz="2400" dirty="0" smtClean="0"/>
              <a:t>- فهم </a:t>
            </a:r>
            <a:r>
              <a:rPr lang="ar-SA" sz="2400" dirty="0"/>
              <a:t>النص</a:t>
            </a:r>
            <a:r>
              <a:rPr lang="en-US" sz="2400" dirty="0"/>
              <a:t/>
            </a:r>
            <a:br>
              <a:rPr lang="en-US" sz="2400" dirty="0"/>
            </a:br>
            <a:r>
              <a:rPr lang="ar-SA" sz="2400" dirty="0" smtClean="0"/>
              <a:t>- النص </a:t>
            </a:r>
            <a:r>
              <a:rPr lang="ar-SA" sz="2400" dirty="0"/>
              <a:t>إلى تركيب الكلام</a:t>
            </a:r>
            <a:r>
              <a:rPr lang="en-US" sz="2400" dirty="0"/>
              <a:t>         </a:t>
            </a:r>
            <a:br>
              <a:rPr lang="en-US" sz="2400" dirty="0"/>
            </a:br>
            <a:r>
              <a:rPr lang="ar-SA" sz="2400" dirty="0" smtClean="0"/>
              <a:t>- التعرف </a:t>
            </a:r>
            <a:r>
              <a:rPr lang="ar-SA" sz="2400" dirty="0"/>
              <a:t>على الكلام</a:t>
            </a:r>
            <a:r>
              <a:rPr lang="en-US" sz="2400" dirty="0"/>
              <a:t/>
            </a:r>
            <a:br>
              <a:rPr lang="en-US" sz="2400" dirty="0"/>
            </a:br>
            <a:r>
              <a:rPr lang="ar-SA" sz="2400" dirty="0" smtClean="0"/>
              <a:t>- الإجابة </a:t>
            </a:r>
            <a:r>
              <a:rPr lang="ar-SA" sz="2400" dirty="0"/>
              <a:t>التلقائية عن السؤال</a:t>
            </a:r>
            <a:endParaRPr lang="en-US" sz="2400" dirty="0"/>
          </a:p>
          <a:p>
            <a:pPr algn="r"/>
            <a:endParaRPr lang="ar-EG" sz="2400" dirty="0"/>
          </a:p>
          <a:p>
            <a:pPr algn="r"/>
            <a:endParaRPr lang="en-US" sz="2200" dirty="0"/>
          </a:p>
        </p:txBody>
      </p:sp>
      <p:pic>
        <p:nvPicPr>
          <p:cNvPr id="4" name="Picture 2" descr="Image result for speech recogni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1502786"/>
            <a:ext cx="4320480" cy="24302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0359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C00000"/>
                </a:solidFill>
              </a:rPr>
              <a:t>* المناهج:</a:t>
            </a:r>
            <a:endParaRPr lang="en-US" dirty="0">
              <a:solidFill>
                <a:srgbClr val="C00000"/>
              </a:solidFill>
            </a:endParaRPr>
          </a:p>
        </p:txBody>
      </p:sp>
      <p:sp>
        <p:nvSpPr>
          <p:cNvPr id="3" name="عنصر نائب للمحتوى 2"/>
          <p:cNvSpPr>
            <a:spLocks noGrp="1"/>
          </p:cNvSpPr>
          <p:nvPr>
            <p:ph idx="1"/>
          </p:nvPr>
        </p:nvSpPr>
        <p:spPr/>
        <p:txBody>
          <a:bodyPr>
            <a:normAutofit/>
          </a:bodyPr>
          <a:lstStyle/>
          <a:p>
            <a:pPr marL="0" indent="0" algn="r">
              <a:buNone/>
            </a:pPr>
            <a:r>
              <a:rPr lang="ar-SA" sz="2500" dirty="0" smtClean="0"/>
              <a:t>- مناهج تنموية</a:t>
            </a:r>
          </a:p>
          <a:p>
            <a:pPr marL="0" indent="0" algn="r">
              <a:buNone/>
            </a:pPr>
            <a:r>
              <a:rPr lang="ar-SA" sz="2500" dirty="0" smtClean="0"/>
              <a:t>- مناهج هيكلية</a:t>
            </a:r>
          </a:p>
          <a:p>
            <a:pPr marL="0" indent="0" algn="r">
              <a:buNone/>
            </a:pPr>
            <a:r>
              <a:rPr lang="ar-SA" sz="2500" dirty="0" smtClean="0"/>
              <a:t>- مناهج إنتاجية</a:t>
            </a:r>
          </a:p>
          <a:p>
            <a:pPr marL="0" indent="0" algn="r">
              <a:buNone/>
            </a:pPr>
            <a:r>
              <a:rPr lang="ar-SA" sz="2500" dirty="0" smtClean="0"/>
              <a:t>- مناهج الفهم</a:t>
            </a:r>
          </a:p>
          <a:p>
            <a:pPr algn="r">
              <a:buFontTx/>
              <a:buChar char="-"/>
            </a:pPr>
            <a:endParaRPr lang="ar-SA" sz="2500" dirty="0" smtClean="0"/>
          </a:p>
          <a:p>
            <a:pPr marL="0" indent="0" algn="r">
              <a:buNone/>
            </a:pPr>
            <a:endParaRPr lang="ar-SA" sz="2500" dirty="0" smtClean="0"/>
          </a:p>
          <a:p>
            <a:pPr marL="0" indent="0">
              <a:buNone/>
            </a:pPr>
            <a:endParaRPr lang="ar-EG" sz="2800" dirty="0"/>
          </a:p>
          <a:p>
            <a:pPr algn="r">
              <a:buFontTx/>
              <a:buChar char="-"/>
            </a:pPr>
            <a:endParaRPr lang="en-US" sz="2500" dirty="0" smtClean="0"/>
          </a:p>
        </p:txBody>
      </p:sp>
    </p:spTree>
    <p:extLst>
      <p:ext uri="{BB962C8B-B14F-4D97-AF65-F5344CB8AC3E}">
        <p14:creationId xmlns:p14="http://schemas.microsoft.com/office/powerpoint/2010/main" val="31596642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0070C0"/>
                </a:solidFill>
              </a:rPr>
              <a:t>1- المناهج التنموية:</a:t>
            </a:r>
            <a:endParaRPr lang="en-US" dirty="0">
              <a:solidFill>
                <a:srgbClr val="0070C0"/>
              </a:solidFill>
            </a:endParaRPr>
          </a:p>
        </p:txBody>
      </p:sp>
      <p:sp>
        <p:nvSpPr>
          <p:cNvPr id="3" name="عنصر نائب للمحتوى 2"/>
          <p:cNvSpPr>
            <a:spLocks noGrp="1"/>
          </p:cNvSpPr>
          <p:nvPr>
            <p:ph idx="1"/>
          </p:nvPr>
        </p:nvSpPr>
        <p:spPr/>
        <p:txBody>
          <a:bodyPr>
            <a:normAutofit/>
          </a:bodyPr>
          <a:lstStyle/>
          <a:p>
            <a:pPr marL="0" indent="0" algn="r">
              <a:buNone/>
            </a:pPr>
            <a:r>
              <a:rPr lang="ar-SA" dirty="0" smtClean="0"/>
              <a:t>عملية </a:t>
            </a:r>
            <a:r>
              <a:rPr lang="ar-SA" dirty="0"/>
              <a:t>تطوير اللغة في البشر هي عملية </a:t>
            </a:r>
            <a:r>
              <a:rPr lang="ar-SA" dirty="0" smtClean="0"/>
              <a:t>معقدة. </a:t>
            </a:r>
          </a:p>
          <a:p>
            <a:pPr marL="0" indent="0" algn="r">
              <a:buNone/>
            </a:pPr>
            <a:r>
              <a:rPr lang="ar-SA" dirty="0" smtClean="0"/>
              <a:t>تتضمن الطرق التنموية في اللغويات الحاسوبية </a:t>
            </a:r>
            <a:r>
              <a:rPr lang="ar-SA" dirty="0" err="1" smtClean="0"/>
              <a:t>نمذجة</a:t>
            </a:r>
            <a:r>
              <a:rPr lang="ar-SA" dirty="0" smtClean="0"/>
              <a:t> عملية تطوير اللغة لدى الأطفال على أساس نماذج الترابط والقواعد الإحصائية. كما أنه يطور قدرة الأطفال على التعلم.</a:t>
            </a:r>
            <a:endParaRPr lang="ar-SA" dirty="0"/>
          </a:p>
          <a:p>
            <a:pPr marL="0" indent="0" algn="r">
              <a:buNone/>
            </a:pPr>
            <a:r>
              <a:rPr lang="en-US" dirty="0" smtClean="0"/>
              <a:t> </a:t>
            </a:r>
            <a:r>
              <a:rPr lang="ar-SA" dirty="0" smtClean="0"/>
              <a:t>كما يستخدم نموذج التوافق والشبكات العصبية بالتعاون مع الروبوتات في هذا الصدد.</a:t>
            </a:r>
            <a:endParaRPr lang="en-US" dirty="0" smtClean="0"/>
          </a:p>
        </p:txBody>
      </p:sp>
    </p:spTree>
    <p:extLst>
      <p:ext uri="{BB962C8B-B14F-4D97-AF65-F5344CB8AC3E}">
        <p14:creationId xmlns:p14="http://schemas.microsoft.com/office/powerpoint/2010/main" val="28776298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0070C0"/>
                </a:solidFill>
              </a:rPr>
              <a:t>2- المناهج الهيكلية:</a:t>
            </a:r>
            <a:endParaRPr lang="en-US" dirty="0">
              <a:solidFill>
                <a:srgbClr val="0070C0"/>
              </a:solidFill>
            </a:endParaRPr>
          </a:p>
        </p:txBody>
      </p:sp>
      <p:sp>
        <p:nvSpPr>
          <p:cNvPr id="4" name="Content Placeholder 2"/>
          <p:cNvSpPr>
            <a:spLocks noGrp="1"/>
          </p:cNvSpPr>
          <p:nvPr>
            <p:ph idx="1"/>
          </p:nvPr>
        </p:nvSpPr>
        <p:spPr>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ar-SA" dirty="0"/>
              <a:t>من أجل خلق نماذج حسابية أفضل للغة ، فإن فهم بنية اللغة أمر بالغ الأهمية</a:t>
            </a:r>
            <a:r>
              <a:rPr lang="en-US" dirty="0"/>
              <a:t>. </a:t>
            </a:r>
            <a:r>
              <a:rPr lang="ar-SA" dirty="0" smtClean="0"/>
              <a:t> ولذلك</a:t>
            </a:r>
            <a:r>
              <a:rPr lang="ar-SA" dirty="0"/>
              <a:t>، اللغويات الحاسوبية وتشمل تحليل اللغة الإنجليزية من خلال الطرق الحسابية لتطوير واختبار المناهج النظرية المختلفة</a:t>
            </a:r>
            <a:r>
              <a:rPr lang="en-US" dirty="0"/>
              <a:t>.</a:t>
            </a:r>
          </a:p>
          <a:p>
            <a:endParaRPr lang="ar-EG" dirty="0"/>
          </a:p>
        </p:txBody>
      </p:sp>
    </p:spTree>
    <p:extLst>
      <p:ext uri="{BB962C8B-B14F-4D97-AF65-F5344CB8AC3E}">
        <p14:creationId xmlns:p14="http://schemas.microsoft.com/office/powerpoint/2010/main" val="25651066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0070C0"/>
                </a:solidFill>
              </a:rPr>
              <a:t>3- المناهج الإنتاجية:</a:t>
            </a:r>
            <a:endParaRPr lang="en-US" dirty="0">
              <a:solidFill>
                <a:srgbClr val="0070C0"/>
              </a:solidFill>
            </a:endParaRPr>
          </a:p>
        </p:txBody>
      </p:sp>
      <p:sp>
        <p:nvSpPr>
          <p:cNvPr id="4" name="Content Placeholder 2"/>
          <p:cNvSpPr>
            <a:spLocks noGrp="1"/>
          </p:cNvSpPr>
          <p:nvPr>
            <p:ph idx="1"/>
          </p:nvPr>
        </p:nvSpPr>
        <p:spPr>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ar-SA" dirty="0"/>
              <a:t>إنتاج اللغة هو على قدم المساواة من التعقيد في أنها توفر المعلومات والمهارات الضرورية التي يجب أن يكون منتجا </a:t>
            </a:r>
            <a:r>
              <a:rPr lang="ar-SA" dirty="0" smtClean="0"/>
              <a:t>بطلاقة</a:t>
            </a:r>
            <a:r>
              <a:rPr lang="en-US" dirty="0" smtClean="0"/>
              <a:t>.</a:t>
            </a:r>
            <a:endParaRPr lang="ar-SA" dirty="0" smtClean="0"/>
          </a:p>
          <a:p>
            <a:pPr marL="109728" indent="0">
              <a:buNone/>
            </a:pPr>
            <a:r>
              <a:rPr lang="ar-SA" dirty="0" smtClean="0"/>
              <a:t>بالنظر </a:t>
            </a:r>
            <a:r>
              <a:rPr lang="ar-SA" dirty="0"/>
              <a:t>إلى التعقيد ، تعتمد أساليب الإنتاج في علم اللغة الحسابي على معايير سابقة مثل برنامج</a:t>
            </a:r>
            <a:r>
              <a:rPr lang="en-US" dirty="0"/>
              <a:t> ELIZA </a:t>
            </a:r>
            <a:r>
              <a:rPr lang="ar-SA" dirty="0"/>
              <a:t>ونظريات آلان تورينج في تعلم الآلة</a:t>
            </a:r>
            <a:r>
              <a:rPr lang="en-US" dirty="0" smtClean="0"/>
              <a:t>.</a:t>
            </a:r>
            <a:r>
              <a:rPr lang="ar-SA" dirty="0" smtClean="0"/>
              <a:t> كان </a:t>
            </a:r>
            <a:r>
              <a:rPr lang="ar-SA" dirty="0"/>
              <a:t>نموذج ماركوف المخفي الذي يتناول اللغات الفرنسية والألمانية مفيدًا بشكل خاص في هذا الصدد</a:t>
            </a:r>
            <a:r>
              <a:rPr lang="en-US" dirty="0"/>
              <a:t>.</a:t>
            </a:r>
          </a:p>
          <a:p>
            <a:endParaRPr lang="ar-EG" dirty="0"/>
          </a:p>
        </p:txBody>
      </p:sp>
    </p:spTree>
    <p:extLst>
      <p:ext uri="{BB962C8B-B14F-4D97-AF65-F5344CB8AC3E}">
        <p14:creationId xmlns:p14="http://schemas.microsoft.com/office/powerpoint/2010/main" val="18382959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0070C0"/>
                </a:solidFill>
              </a:rPr>
              <a:t>4- طرق الفهم:</a:t>
            </a:r>
            <a:endParaRPr lang="en-US" dirty="0">
              <a:solidFill>
                <a:srgbClr val="0070C0"/>
              </a:solidFill>
            </a:endParaRPr>
          </a:p>
        </p:txBody>
      </p:sp>
      <p:sp>
        <p:nvSpPr>
          <p:cNvPr id="4" name="Content Placeholder 2"/>
          <p:cNvSpPr>
            <a:spLocks noGrp="1"/>
          </p:cNvSpPr>
          <p:nvPr>
            <p:ph idx="1"/>
          </p:nvPr>
        </p:nvSpPr>
        <p:spPr>
          <a:prstGeom prst="rect">
            <a:avLst/>
          </a:prstGeom>
        </p:spPr>
        <p:txBody>
          <a:bodyPr vert="horz">
            <a:normAutofit fontScale="92500"/>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ar-SA" dirty="0"/>
              <a:t>استندت المحاولات الأولية لفهم اللغة المنطوقة على العمل المنجز في الستينيات والسبعينيات في وضع نماذج الإشارات حيث يتم تحليل إشارة غير معروفة للبحث عن الأنماط ولإجراء تنبؤات تستند إلى تاريخها</a:t>
            </a:r>
            <a:r>
              <a:rPr lang="en-US" dirty="0"/>
              <a:t>.</a:t>
            </a:r>
            <a:br>
              <a:rPr lang="en-US" dirty="0"/>
            </a:br>
            <a:r>
              <a:rPr lang="ar-SA" dirty="0"/>
              <a:t>تم تحقيق منهج مبدئي ونجح إلى حد ما في تطبيق هذا النوع من نمذجة الإشارة إلى اللغة باستخدام نماذج ماركوف المخفية كما تم تفصيلها بواسطة رابينر في عام 1989. يحاول هذا المنهج تحديد الاحتمالات الخاصة بالعدد التعسفي للنماذج التي يمكن استخدامها في توليد الكلام فضلا عن نمذجة الاحتمالات لمختلف الكلمات المتولدة من كل من هذه النماذج الممكنة</a:t>
            </a:r>
            <a:r>
              <a:rPr lang="en-US" dirty="0"/>
              <a:t>.</a:t>
            </a:r>
            <a:r>
              <a:rPr lang="ar-SA" dirty="0"/>
              <a:t>تم استخدام أساليب مماثلة في محاولات التعرف على الكلام المبكر بدءًا من أواخر السبعينات </a:t>
            </a:r>
            <a:r>
              <a:rPr lang="ar-SA" dirty="0" smtClean="0"/>
              <a:t>في</a:t>
            </a:r>
            <a:r>
              <a:rPr lang="en-US" dirty="0" smtClean="0"/>
              <a:t> IBM </a:t>
            </a:r>
            <a:r>
              <a:rPr lang="ar-SA" dirty="0"/>
              <a:t>باستخدام الكلمة </a:t>
            </a:r>
            <a:r>
              <a:rPr lang="ar-SA" dirty="0" smtClean="0"/>
              <a:t>أو جزء </a:t>
            </a:r>
            <a:r>
              <a:rPr lang="ar-SA" dirty="0"/>
              <a:t>من الكلام</a:t>
            </a:r>
            <a:r>
              <a:rPr lang="en-US" dirty="0"/>
              <a:t>.</a:t>
            </a:r>
          </a:p>
          <a:p>
            <a:endParaRPr lang="ar-EG" dirty="0"/>
          </a:p>
        </p:txBody>
      </p:sp>
    </p:spTree>
    <p:extLst>
      <p:ext uri="{BB962C8B-B14F-4D97-AF65-F5344CB8AC3E}">
        <p14:creationId xmlns:p14="http://schemas.microsoft.com/office/powerpoint/2010/main" val="25400307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dirty="0" smtClean="0">
                <a:solidFill>
                  <a:srgbClr val="C00000"/>
                </a:solidFill>
              </a:rPr>
              <a:t>* التطبيقات:</a:t>
            </a:r>
            <a:endParaRPr lang="en-US" dirty="0">
              <a:solidFill>
                <a:srgbClr val="C00000"/>
              </a:solidFill>
            </a:endParaRPr>
          </a:p>
        </p:txBody>
      </p:sp>
      <p:sp>
        <p:nvSpPr>
          <p:cNvPr id="5" name="Content Placeholder 2"/>
          <p:cNvSpPr>
            <a:spLocks noGrp="1"/>
          </p:cNvSpPr>
          <p:nvPr>
            <p:ph idx="1"/>
          </p:nvPr>
        </p:nvSpPr>
        <p:spPr>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ar-SA" sz="2300" dirty="0"/>
              <a:t>اللغويات الحاسوبية الحديثة في كثير من الأحيان مزيج من الدراسات في علم الحاسوب والبرمجة والرياضيات، وخاصة الإحصاءات، التراكيب اللغوية، ومعالجة اللغة الطبيعية</a:t>
            </a:r>
            <a:r>
              <a:rPr lang="en-US" sz="2300" dirty="0"/>
              <a:t>.</a:t>
            </a:r>
            <a:r>
              <a:rPr lang="ar-SA" sz="2300" dirty="0"/>
              <a:t>مجتمعة ، هذه الحقول غالباً ما تؤدي إلى تطوير أنظمة يمكن التعرف على الكلام وتنفيذ بعض المهام استناداً إلى هذا الكلام</a:t>
            </a:r>
            <a:r>
              <a:rPr lang="en-US" sz="2300" dirty="0"/>
              <a:t>. </a:t>
            </a:r>
            <a:r>
              <a:rPr lang="ar-SA" sz="2300" dirty="0"/>
              <a:t>تتضمن الأمثلة برنامج التعرف على الكلام ، </a:t>
            </a:r>
            <a:r>
              <a:rPr lang="ar-SA" sz="2300" dirty="0" smtClean="0"/>
              <a:t>مثل </a:t>
            </a:r>
            <a:r>
              <a:rPr lang="ar-SA" sz="2300" dirty="0"/>
              <a:t>ميزة</a:t>
            </a:r>
            <a:r>
              <a:rPr lang="en-US" sz="2300" dirty="0"/>
              <a:t> </a:t>
            </a:r>
            <a:r>
              <a:rPr lang="ar-SA" sz="2300" dirty="0" smtClean="0"/>
              <a:t>سيري من</a:t>
            </a:r>
            <a:r>
              <a:rPr lang="en-US" sz="2300" dirty="0" smtClean="0"/>
              <a:t> </a:t>
            </a:r>
            <a:r>
              <a:rPr lang="en-US" sz="2300" dirty="0"/>
              <a:t>Apple </a:t>
            </a:r>
            <a:r>
              <a:rPr lang="ar-SA" sz="2300" dirty="0"/>
              <a:t>، وأدوات التدقيق الإملائي ، وبرامج تركيب الكلام ، والتي غالبًا ما تستخدم لإظهار النطق أو مساعدة المعوقين ، وبرامج الترجمة الآلية ومواقع الويب ، مثل </a:t>
            </a:r>
            <a:r>
              <a:rPr lang="ar-SA" sz="2300" dirty="0" smtClean="0"/>
              <a:t>ترجمة </a:t>
            </a:r>
            <a:r>
              <a:rPr lang="en-US" sz="2300" dirty="0" smtClean="0"/>
              <a:t>Google</a:t>
            </a:r>
            <a:r>
              <a:rPr lang="ar-SA" sz="2300" dirty="0" smtClean="0"/>
              <a:t>. </a:t>
            </a:r>
          </a:p>
          <a:p>
            <a:pPr marL="109728" indent="0">
              <a:buNone/>
            </a:pPr>
            <a:r>
              <a:rPr lang="ar-SA" sz="2300" dirty="0" smtClean="0"/>
              <a:t>يمكن </a:t>
            </a:r>
            <a:r>
              <a:rPr lang="ar-SA" sz="2300" dirty="0"/>
              <a:t>أن تكون اللغويات الحاسوبية مفيدة بشكل خاص في الحالات التي تنطوي على وسائل التواصل الاجتماعي والإنترنت</a:t>
            </a:r>
            <a:r>
              <a:rPr lang="en-US" sz="2300" dirty="0"/>
              <a:t>. </a:t>
            </a:r>
            <a:r>
              <a:rPr lang="ar-SA" sz="2300" dirty="0"/>
              <a:t>على سبيل المثال ، تتطلب الفلاتر في القاعات التخطيطية أو عمليات البحث عن المواقع اللغويات الحاسوبية</a:t>
            </a:r>
            <a:r>
              <a:rPr lang="en-US" sz="2300" dirty="0"/>
              <a:t>.</a:t>
            </a:r>
          </a:p>
          <a:p>
            <a:endParaRPr lang="ar-EG" sz="2300" dirty="0"/>
          </a:p>
        </p:txBody>
      </p:sp>
      <p:pic>
        <p:nvPicPr>
          <p:cNvPr id="4" name="Picture 2" descr="Image result for machine transl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7" y="5181737"/>
            <a:ext cx="3312368" cy="1656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78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16632"/>
            <a:ext cx="8229600" cy="1143000"/>
          </a:xfrm>
        </p:spPr>
        <p:txBody>
          <a:bodyPr/>
          <a:lstStyle/>
          <a:p>
            <a:pPr algn="r"/>
            <a:r>
              <a:rPr lang="ar-SA" dirty="0" smtClean="0">
                <a:solidFill>
                  <a:srgbClr val="C00000"/>
                </a:solidFill>
              </a:rPr>
              <a:t>* المجالات الفرعية:</a:t>
            </a:r>
            <a:endParaRPr lang="en-US" dirty="0">
              <a:solidFill>
                <a:srgbClr val="C00000"/>
              </a:solidFill>
            </a:endParaRPr>
          </a:p>
        </p:txBody>
      </p:sp>
      <p:sp>
        <p:nvSpPr>
          <p:cNvPr id="4" name="Content Placeholder 2"/>
          <p:cNvSpPr>
            <a:spLocks noGrp="1"/>
          </p:cNvSpPr>
          <p:nvPr>
            <p:ph idx="1"/>
          </p:nvPr>
        </p:nvSpPr>
        <p:spPr>
          <a:xfrm>
            <a:off x="457200" y="1268413"/>
            <a:ext cx="8229600" cy="4525962"/>
          </a:xfrm>
          <a:prstGeom prst="rect">
            <a:avLst/>
          </a:prstGeom>
        </p:spPr>
        <p:txBody>
          <a:bodyPr vert="horz">
            <a:normAutofit/>
          </a:bodyPr>
          <a:lst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buNone/>
            </a:pPr>
            <a:r>
              <a:rPr lang="ar-SA" dirty="0"/>
              <a:t>يمكن تقسيم اللغويات الحاسوبية إلى مناطق رئيسية حسب طبيعة اللغة التي تتم معالجتها ، سواء كانت منطوقة أو </a:t>
            </a:r>
            <a:r>
              <a:rPr lang="ar-SA" dirty="0" smtClean="0"/>
              <a:t>نصية</a:t>
            </a:r>
            <a:r>
              <a:rPr lang="en-US" dirty="0" smtClean="0"/>
              <a:t>.</a:t>
            </a:r>
            <a:r>
              <a:rPr lang="ar-SA" dirty="0" smtClean="0"/>
              <a:t> وعلى </a:t>
            </a:r>
            <a:r>
              <a:rPr lang="ar-SA" dirty="0"/>
              <a:t>المهمة التي يجري تنفيذها ، سواء تحليل اللغة (الاعتراف) أو توليف اللغة </a:t>
            </a:r>
            <a:r>
              <a:rPr lang="ar-SA" dirty="0" smtClean="0"/>
              <a:t>(توليد)</a:t>
            </a:r>
            <a:r>
              <a:rPr lang="en-US" dirty="0" smtClean="0"/>
              <a:t>.</a:t>
            </a:r>
            <a:endParaRPr lang="ar-SA" dirty="0" smtClean="0"/>
          </a:p>
          <a:p>
            <a:pPr marL="109728" indent="0">
              <a:buNone/>
            </a:pPr>
            <a:endParaRPr lang="ar-SA" dirty="0"/>
          </a:p>
          <a:p>
            <a:pPr marL="109728" indent="0">
              <a:buNone/>
            </a:pPr>
            <a:r>
              <a:rPr lang="ar-SA" dirty="0" smtClean="0"/>
              <a:t>يتعامل </a:t>
            </a:r>
            <a:r>
              <a:rPr lang="ar-SA" dirty="0"/>
              <a:t>التعرف على الكلام وتوليف الكلام مع كيفية فهم اللغة المنطوقة أو إنشاؤها باستخدام أجهزة الكمبيوتر</a:t>
            </a:r>
            <a:r>
              <a:rPr lang="en-US" dirty="0"/>
              <a:t>. </a:t>
            </a:r>
            <a:r>
              <a:rPr lang="ar-SA" dirty="0"/>
              <a:t>التحليل والتوليد هي أقسام فرعية للغويات الحاسوبية التي تتعامل على التوالي مع تباعد اللغة وتجميعها</a:t>
            </a:r>
            <a:r>
              <a:rPr lang="en-US" dirty="0"/>
              <a:t>. </a:t>
            </a:r>
            <a:r>
              <a:rPr lang="ar-SA" dirty="0"/>
              <a:t>تظل الترجمة الآلية هي القسم الفرعي للغويات الحاسوبية التي تتعامل مع وجود أجهزة كمبيوتر تترجم بين اللغات</a:t>
            </a:r>
            <a:r>
              <a:rPr lang="en-US" dirty="0"/>
              <a:t>. </a:t>
            </a:r>
            <a:r>
              <a:rPr lang="ar-SA" dirty="0"/>
              <a:t>ومع ذلك ، فإن إمكانية الترجمة الآلية للغة لم تتحقق بعد وما زالت تشكل فرعًا صعبًا من اللغويات الحاسوبية</a:t>
            </a:r>
            <a:r>
              <a:rPr lang="en-US" dirty="0"/>
              <a:t>.</a:t>
            </a:r>
          </a:p>
          <a:p>
            <a:endParaRPr lang="ar-EG" dirty="0"/>
          </a:p>
        </p:txBody>
      </p:sp>
    </p:spTree>
    <p:extLst>
      <p:ext uri="{BB962C8B-B14F-4D97-AF65-F5344CB8AC3E}">
        <p14:creationId xmlns:p14="http://schemas.microsoft.com/office/powerpoint/2010/main" val="3297336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p:txBody>
          <a:bodyPr/>
          <a:lstStyle/>
          <a:p>
            <a:r>
              <a:rPr lang="en-US" u="sng" dirty="0" smtClean="0">
                <a:solidFill>
                  <a:srgbClr val="C00000"/>
                </a:solidFill>
              </a:rPr>
              <a:t>Review Questions:</a:t>
            </a:r>
            <a:endParaRPr lang="en-US" u="sng" dirty="0">
              <a:solidFill>
                <a:srgbClr val="C00000"/>
              </a:solidFill>
            </a:endParaRPr>
          </a:p>
        </p:txBody>
      </p:sp>
    </p:spTree>
    <p:extLst>
      <p:ext uri="{BB962C8B-B14F-4D97-AF65-F5344CB8AC3E}">
        <p14:creationId xmlns:p14="http://schemas.microsoft.com/office/powerpoint/2010/main" val="25673588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36512" y="-27383"/>
            <a:ext cx="9180512" cy="1440160"/>
          </a:xfrm>
        </p:spPr>
        <p:txBody>
          <a:bodyPr>
            <a:normAutofit fontScale="90000"/>
          </a:bodyPr>
          <a:lstStyle/>
          <a:p>
            <a:r>
              <a:rPr lang="en-US" dirty="0">
                <a:solidFill>
                  <a:srgbClr val="C00000"/>
                </a:solidFill>
              </a:rPr>
              <a:t/>
            </a:r>
            <a:br>
              <a:rPr lang="en-US" dirty="0">
                <a:solidFill>
                  <a:srgbClr val="C00000"/>
                </a:solidFill>
              </a:rPr>
            </a:br>
            <a:r>
              <a:rPr lang="en-US" dirty="0">
                <a:solidFill>
                  <a:srgbClr val="C00000"/>
                </a:solidFill>
              </a:rPr>
              <a:t>1-What is Computational linguistics?</a:t>
            </a:r>
            <a:br>
              <a:rPr lang="en-US" dirty="0">
                <a:solidFill>
                  <a:srgbClr val="C00000"/>
                </a:solidFill>
              </a:rPr>
            </a:br>
            <a:endParaRPr lang="en-US" dirty="0">
              <a:solidFill>
                <a:srgbClr val="C00000"/>
              </a:solidFill>
            </a:endParaRPr>
          </a:p>
        </p:txBody>
      </p:sp>
      <p:sp>
        <p:nvSpPr>
          <p:cNvPr id="5" name="عنوان فرعي 4"/>
          <p:cNvSpPr>
            <a:spLocks noGrp="1"/>
          </p:cNvSpPr>
          <p:nvPr>
            <p:ph type="subTitle" idx="1"/>
          </p:nvPr>
        </p:nvSpPr>
        <p:spPr>
          <a:xfrm>
            <a:off x="611560" y="1340768"/>
            <a:ext cx="8280920" cy="1872208"/>
          </a:xfrm>
        </p:spPr>
        <p:txBody>
          <a:bodyPr>
            <a:normAutofit fontScale="92500" lnSpcReduction="10000"/>
          </a:bodyPr>
          <a:lstStyle/>
          <a:p>
            <a:pPr algn="l"/>
            <a:r>
              <a:rPr lang="en-US" b="1" dirty="0">
                <a:solidFill>
                  <a:schemeClr val="tx1"/>
                </a:solidFill>
              </a:rPr>
              <a:t>Computational linguistics </a:t>
            </a:r>
            <a:r>
              <a:rPr lang="en-US" dirty="0">
                <a:solidFill>
                  <a:schemeClr val="tx1"/>
                </a:solidFill>
              </a:rPr>
              <a:t>is an interdisciplinary field concerned with the statistical or rule-based modeling of natural language from a computational perspective, as well as the study of appropriate computational approaches to linguistic questions.</a:t>
            </a:r>
            <a:endParaRPr lang="ar-EG" dirty="0">
              <a:solidFill>
                <a:schemeClr val="tx1"/>
              </a:solidFill>
            </a:endParaRPr>
          </a:p>
          <a:p>
            <a:pPr algn="l"/>
            <a:endParaRPr lang="en-US" dirty="0">
              <a:solidFill>
                <a:schemeClr val="tx1"/>
              </a:solidFill>
            </a:endParaRPr>
          </a:p>
        </p:txBody>
      </p:sp>
      <p:sp>
        <p:nvSpPr>
          <p:cNvPr id="8" name="عنوان فرعي 4"/>
          <p:cNvSpPr txBox="1">
            <a:spLocks/>
          </p:cNvSpPr>
          <p:nvPr/>
        </p:nvSpPr>
        <p:spPr>
          <a:xfrm>
            <a:off x="611560" y="4653136"/>
            <a:ext cx="8280920" cy="1872208"/>
          </a:xfrm>
          <a:prstGeom prst="rect">
            <a:avLst/>
          </a:prstGeom>
        </p:spPr>
        <p:txBody>
          <a:bodyPr vert="horz" lIns="91440" tIns="45720" rIns="91440" bIns="45720" rtlCol="0">
            <a:normAutofit fontScale="70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b="1" dirty="0">
                <a:solidFill>
                  <a:schemeClr val="tx1"/>
                </a:solidFill>
              </a:rPr>
              <a:t>Computational linguistics </a:t>
            </a:r>
            <a:r>
              <a:rPr lang="en-US" dirty="0">
                <a:solidFill>
                  <a:schemeClr val="tx1"/>
                </a:solidFill>
              </a:rPr>
              <a:t>is often grouped within the field of artificial intelligence, but actually was present before the development of artificial intelligence. </a:t>
            </a:r>
            <a:r>
              <a:rPr lang="en-US" b="1" dirty="0">
                <a:solidFill>
                  <a:schemeClr val="tx1"/>
                </a:solidFill>
              </a:rPr>
              <a:t>Computational linguistics </a:t>
            </a:r>
            <a:r>
              <a:rPr lang="en-US" dirty="0">
                <a:solidFill>
                  <a:schemeClr val="tx1"/>
                </a:solidFill>
              </a:rPr>
              <a:t>originated with efforts in the United States in the 1950s to use computers to automatically translate texts from foreign languages, particularly Russian scientific journals, into English.</a:t>
            </a:r>
            <a:endParaRPr lang="ar-EG" dirty="0">
              <a:solidFill>
                <a:schemeClr val="tx1"/>
              </a:solidFill>
            </a:endParaRPr>
          </a:p>
        </p:txBody>
      </p:sp>
      <p:sp>
        <p:nvSpPr>
          <p:cNvPr id="9" name="عنوان 3"/>
          <p:cNvSpPr txBox="1">
            <a:spLocks/>
          </p:cNvSpPr>
          <p:nvPr/>
        </p:nvSpPr>
        <p:spPr>
          <a:xfrm>
            <a:off x="-36512" y="2924944"/>
            <a:ext cx="9073008" cy="1440160"/>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rgbClr val="C00000"/>
                </a:solidFill>
              </a:rPr>
              <a:t/>
            </a:r>
            <a:br>
              <a:rPr lang="en-US" dirty="0">
                <a:solidFill>
                  <a:srgbClr val="C00000"/>
                </a:solidFill>
              </a:rPr>
            </a:br>
            <a:r>
              <a:rPr lang="en-US" dirty="0" smtClean="0">
                <a:solidFill>
                  <a:srgbClr val="C00000"/>
                </a:solidFill>
              </a:rPr>
              <a:t>2-What </a:t>
            </a:r>
            <a:r>
              <a:rPr lang="en-US" dirty="0">
                <a:solidFill>
                  <a:srgbClr val="C00000"/>
                </a:solidFill>
              </a:rPr>
              <a:t>is the origin of Computational linguistics</a:t>
            </a:r>
            <a:r>
              <a:rPr lang="en-US" dirty="0" smtClean="0">
                <a:solidFill>
                  <a:srgbClr val="C00000"/>
                </a:solidFill>
              </a:rPr>
              <a:t>?</a:t>
            </a:r>
            <a:endParaRPr lang="en-US" dirty="0">
              <a:solidFill>
                <a:srgbClr val="C00000"/>
              </a:solidFill>
            </a:endParaRPr>
          </a:p>
        </p:txBody>
      </p:sp>
    </p:spTree>
    <p:extLst>
      <p:ext uri="{BB962C8B-B14F-4D97-AF65-F5344CB8AC3E}">
        <p14:creationId xmlns:p14="http://schemas.microsoft.com/office/powerpoint/2010/main" val="789008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36512" y="-27383"/>
            <a:ext cx="9180512" cy="1440160"/>
          </a:xfrm>
        </p:spPr>
        <p:txBody>
          <a:bodyPr>
            <a:normAutofit fontScale="90000"/>
          </a:bodyPr>
          <a:lstStyle/>
          <a:p>
            <a:r>
              <a:rPr lang="en-US" dirty="0">
                <a:solidFill>
                  <a:srgbClr val="C00000"/>
                </a:solidFill>
              </a:rPr>
              <a:t/>
            </a:r>
            <a:br>
              <a:rPr lang="en-US" dirty="0">
                <a:solidFill>
                  <a:srgbClr val="C00000"/>
                </a:solidFill>
              </a:rPr>
            </a:br>
            <a:r>
              <a:rPr lang="en-US" dirty="0">
                <a:solidFill>
                  <a:srgbClr val="C00000"/>
                </a:solidFill>
              </a:rPr>
              <a:t>3-What are the Goals of Computational Linguistics?</a:t>
            </a:r>
            <a:br>
              <a:rPr lang="en-US" dirty="0">
                <a:solidFill>
                  <a:srgbClr val="C00000"/>
                </a:solidFill>
              </a:rPr>
            </a:br>
            <a:endParaRPr lang="en-US" dirty="0">
              <a:solidFill>
                <a:srgbClr val="C00000"/>
              </a:solidFill>
            </a:endParaRPr>
          </a:p>
        </p:txBody>
      </p:sp>
      <p:sp>
        <p:nvSpPr>
          <p:cNvPr id="5" name="عنوان فرعي 4"/>
          <p:cNvSpPr>
            <a:spLocks noGrp="1"/>
          </p:cNvSpPr>
          <p:nvPr>
            <p:ph type="subTitle" idx="1"/>
          </p:nvPr>
        </p:nvSpPr>
        <p:spPr>
          <a:xfrm>
            <a:off x="611560" y="1340768"/>
            <a:ext cx="8280920" cy="1872208"/>
          </a:xfrm>
        </p:spPr>
        <p:txBody>
          <a:bodyPr>
            <a:normAutofit fontScale="55000" lnSpcReduction="20000"/>
          </a:bodyPr>
          <a:lstStyle/>
          <a:p>
            <a:pPr algn="l"/>
            <a:r>
              <a:rPr lang="en-US" dirty="0">
                <a:solidFill>
                  <a:schemeClr val="tx1"/>
                </a:solidFill>
              </a:rPr>
              <a:t>- Human machine </a:t>
            </a:r>
            <a:r>
              <a:rPr lang="en-US" dirty="0" smtClean="0">
                <a:solidFill>
                  <a:schemeClr val="tx1"/>
                </a:solidFill>
              </a:rPr>
              <a:t>communication.</a:t>
            </a:r>
            <a:endParaRPr lang="en-US" dirty="0">
              <a:solidFill>
                <a:schemeClr val="tx1"/>
              </a:solidFill>
            </a:endParaRPr>
          </a:p>
          <a:p>
            <a:pPr algn="l"/>
            <a:r>
              <a:rPr lang="en-US" dirty="0">
                <a:solidFill>
                  <a:schemeClr val="tx1"/>
                </a:solidFill>
              </a:rPr>
              <a:t>- Machine </a:t>
            </a:r>
            <a:r>
              <a:rPr lang="en-US" dirty="0" smtClean="0">
                <a:solidFill>
                  <a:schemeClr val="tx1"/>
                </a:solidFill>
              </a:rPr>
              <a:t>translation.</a:t>
            </a:r>
            <a:endParaRPr lang="en-US" dirty="0">
              <a:solidFill>
                <a:schemeClr val="tx1"/>
              </a:solidFill>
            </a:endParaRPr>
          </a:p>
          <a:p>
            <a:pPr algn="l"/>
            <a:r>
              <a:rPr lang="en-US" dirty="0">
                <a:solidFill>
                  <a:schemeClr val="tx1"/>
                </a:solidFill>
              </a:rPr>
              <a:t>- Text </a:t>
            </a:r>
            <a:r>
              <a:rPr lang="en-US" dirty="0" smtClean="0">
                <a:solidFill>
                  <a:schemeClr val="tx1"/>
                </a:solidFill>
              </a:rPr>
              <a:t>understanding.</a:t>
            </a:r>
            <a:endParaRPr lang="en-US" dirty="0">
              <a:solidFill>
                <a:schemeClr val="tx1"/>
              </a:solidFill>
            </a:endParaRPr>
          </a:p>
          <a:p>
            <a:pPr algn="l"/>
            <a:r>
              <a:rPr lang="en-US" dirty="0">
                <a:solidFill>
                  <a:schemeClr val="tx1"/>
                </a:solidFill>
              </a:rPr>
              <a:t>- Text to speech </a:t>
            </a:r>
            <a:r>
              <a:rPr lang="en-US" dirty="0" smtClean="0">
                <a:solidFill>
                  <a:schemeClr val="tx1"/>
                </a:solidFill>
              </a:rPr>
              <a:t>synthesis.</a:t>
            </a:r>
            <a:endParaRPr lang="en-US" dirty="0">
              <a:solidFill>
                <a:schemeClr val="tx1"/>
              </a:solidFill>
            </a:endParaRPr>
          </a:p>
          <a:p>
            <a:pPr algn="l"/>
            <a:r>
              <a:rPr lang="en-US" dirty="0">
                <a:solidFill>
                  <a:schemeClr val="tx1"/>
                </a:solidFill>
              </a:rPr>
              <a:t>- Speech </a:t>
            </a:r>
            <a:r>
              <a:rPr lang="en-US" dirty="0" smtClean="0">
                <a:solidFill>
                  <a:schemeClr val="tx1"/>
                </a:solidFill>
              </a:rPr>
              <a:t>recognition.</a:t>
            </a:r>
            <a:endParaRPr lang="en-US" dirty="0">
              <a:solidFill>
                <a:schemeClr val="tx1"/>
              </a:solidFill>
            </a:endParaRPr>
          </a:p>
          <a:p>
            <a:pPr algn="l"/>
            <a:r>
              <a:rPr lang="en-US" dirty="0">
                <a:solidFill>
                  <a:schemeClr val="tx1"/>
                </a:solidFill>
              </a:rPr>
              <a:t>- Automatic question </a:t>
            </a:r>
            <a:r>
              <a:rPr lang="en-US" dirty="0" smtClean="0">
                <a:solidFill>
                  <a:schemeClr val="tx1"/>
                </a:solidFill>
              </a:rPr>
              <a:t>answering.</a:t>
            </a:r>
            <a:endParaRPr lang="en-US" dirty="0">
              <a:solidFill>
                <a:schemeClr val="tx1"/>
              </a:solidFill>
            </a:endParaRPr>
          </a:p>
          <a:p>
            <a:pPr algn="l"/>
            <a:endParaRPr lang="en-US" dirty="0">
              <a:solidFill>
                <a:schemeClr val="tx1"/>
              </a:solidFill>
            </a:endParaRPr>
          </a:p>
          <a:p>
            <a:pPr algn="l"/>
            <a:endParaRPr lang="ar-EG" dirty="0">
              <a:solidFill>
                <a:schemeClr val="tx1"/>
              </a:solidFill>
            </a:endParaRPr>
          </a:p>
          <a:p>
            <a:pPr algn="l"/>
            <a:endParaRPr lang="en-US" dirty="0">
              <a:solidFill>
                <a:schemeClr val="tx1"/>
              </a:solidFill>
            </a:endParaRPr>
          </a:p>
        </p:txBody>
      </p:sp>
      <p:sp>
        <p:nvSpPr>
          <p:cNvPr id="8" name="عنوان فرعي 4"/>
          <p:cNvSpPr txBox="1">
            <a:spLocks/>
          </p:cNvSpPr>
          <p:nvPr/>
        </p:nvSpPr>
        <p:spPr>
          <a:xfrm>
            <a:off x="611560" y="4653136"/>
            <a:ext cx="8280920" cy="187220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ar-EG" dirty="0">
              <a:solidFill>
                <a:schemeClr val="tx1"/>
              </a:solidFill>
            </a:endParaRPr>
          </a:p>
        </p:txBody>
      </p:sp>
      <p:sp>
        <p:nvSpPr>
          <p:cNvPr id="9" name="عنوان 3"/>
          <p:cNvSpPr txBox="1">
            <a:spLocks/>
          </p:cNvSpPr>
          <p:nvPr/>
        </p:nvSpPr>
        <p:spPr>
          <a:xfrm>
            <a:off x="-36512" y="2924944"/>
            <a:ext cx="9073008" cy="1440160"/>
          </a:xfrm>
          <a:prstGeom prst="rect">
            <a:avLst/>
          </a:prstGeom>
        </p:spPr>
        <p:txBody>
          <a:bodyPr vert="horz" lIns="91440" tIns="45720" rIns="91440" bIns="45720" rtlCol="0" anchor="ctr">
            <a:normAutofit fontScale="6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dirty="0">
                <a:solidFill>
                  <a:srgbClr val="C00000"/>
                </a:solidFill>
              </a:rPr>
              <a:t/>
            </a:r>
            <a:br>
              <a:rPr lang="en-US" dirty="0">
                <a:solidFill>
                  <a:srgbClr val="C00000"/>
                </a:solidFill>
              </a:rPr>
            </a:br>
            <a:r>
              <a:rPr lang="en-US" dirty="0">
                <a:solidFill>
                  <a:srgbClr val="C00000"/>
                </a:solidFill>
              </a:rPr>
              <a:t>4-What are the approaches of Computational linguistics?</a:t>
            </a:r>
            <a:br>
              <a:rPr lang="en-US" dirty="0">
                <a:solidFill>
                  <a:srgbClr val="C00000"/>
                </a:solidFill>
              </a:rPr>
            </a:br>
            <a:endParaRPr lang="en-US" dirty="0">
              <a:solidFill>
                <a:srgbClr val="C00000"/>
              </a:solidFill>
            </a:endParaRPr>
          </a:p>
        </p:txBody>
      </p:sp>
      <p:sp>
        <p:nvSpPr>
          <p:cNvPr id="6" name="عنوان فرعي 4"/>
          <p:cNvSpPr txBox="1">
            <a:spLocks/>
          </p:cNvSpPr>
          <p:nvPr/>
        </p:nvSpPr>
        <p:spPr>
          <a:xfrm>
            <a:off x="611560" y="4005064"/>
            <a:ext cx="8280920" cy="187220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200" dirty="0">
                <a:solidFill>
                  <a:schemeClr val="tx1"/>
                </a:solidFill>
              </a:rPr>
              <a:t>- Developmental </a:t>
            </a:r>
            <a:r>
              <a:rPr lang="en-US" sz="2200" dirty="0" smtClean="0">
                <a:solidFill>
                  <a:schemeClr val="tx1"/>
                </a:solidFill>
              </a:rPr>
              <a:t>Approaches.</a:t>
            </a:r>
            <a:endParaRPr lang="en-US" sz="2200" dirty="0">
              <a:solidFill>
                <a:schemeClr val="tx1"/>
              </a:solidFill>
            </a:endParaRPr>
          </a:p>
          <a:p>
            <a:pPr algn="l"/>
            <a:r>
              <a:rPr lang="en-US" sz="2200" dirty="0">
                <a:solidFill>
                  <a:schemeClr val="tx1"/>
                </a:solidFill>
              </a:rPr>
              <a:t>- Structural </a:t>
            </a:r>
            <a:r>
              <a:rPr lang="en-US" sz="2200" dirty="0" smtClean="0">
                <a:solidFill>
                  <a:schemeClr val="tx1"/>
                </a:solidFill>
              </a:rPr>
              <a:t>Approaches.</a:t>
            </a:r>
            <a:endParaRPr lang="en-US" sz="2200" dirty="0">
              <a:solidFill>
                <a:schemeClr val="tx1"/>
              </a:solidFill>
            </a:endParaRPr>
          </a:p>
          <a:p>
            <a:pPr algn="l"/>
            <a:r>
              <a:rPr lang="en-US" sz="2200" dirty="0">
                <a:solidFill>
                  <a:schemeClr val="tx1"/>
                </a:solidFill>
              </a:rPr>
              <a:t>- Production </a:t>
            </a:r>
            <a:r>
              <a:rPr lang="en-US" sz="2200" dirty="0" smtClean="0">
                <a:solidFill>
                  <a:schemeClr val="tx1"/>
                </a:solidFill>
              </a:rPr>
              <a:t>Approaches.</a:t>
            </a:r>
            <a:endParaRPr lang="en-US" sz="2200" dirty="0">
              <a:solidFill>
                <a:schemeClr val="tx1"/>
              </a:solidFill>
            </a:endParaRPr>
          </a:p>
          <a:p>
            <a:pPr algn="l"/>
            <a:r>
              <a:rPr lang="en-US" sz="2200" dirty="0">
                <a:solidFill>
                  <a:schemeClr val="tx1"/>
                </a:solidFill>
              </a:rPr>
              <a:t>- Comprehension </a:t>
            </a:r>
            <a:r>
              <a:rPr lang="en-US" sz="2200" dirty="0" smtClean="0">
                <a:solidFill>
                  <a:schemeClr val="tx1"/>
                </a:solidFill>
              </a:rPr>
              <a:t>Approaches</a:t>
            </a:r>
            <a:r>
              <a:rPr lang="en-US" sz="2200" dirty="0">
                <a:solidFill>
                  <a:schemeClr val="tx1"/>
                </a:solidFill>
              </a:rPr>
              <a:t>.</a:t>
            </a:r>
          </a:p>
          <a:p>
            <a:pPr algn="l"/>
            <a:endParaRPr lang="ar-EG" sz="2200" dirty="0">
              <a:solidFill>
                <a:schemeClr val="tx1"/>
              </a:solidFill>
            </a:endParaRPr>
          </a:p>
        </p:txBody>
      </p:sp>
    </p:spTree>
    <p:extLst>
      <p:ext uri="{BB962C8B-B14F-4D97-AF65-F5344CB8AC3E}">
        <p14:creationId xmlns:p14="http://schemas.microsoft.com/office/powerpoint/2010/main" val="35362707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فرعي 4"/>
          <p:cNvSpPr txBox="1">
            <a:spLocks/>
          </p:cNvSpPr>
          <p:nvPr/>
        </p:nvSpPr>
        <p:spPr>
          <a:xfrm>
            <a:off x="611560" y="4653136"/>
            <a:ext cx="8280920" cy="187220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ar-EG" dirty="0">
              <a:solidFill>
                <a:schemeClr val="tx1"/>
              </a:solidFill>
            </a:endParaRPr>
          </a:p>
        </p:txBody>
      </p:sp>
      <p:sp>
        <p:nvSpPr>
          <p:cNvPr id="9" name="عنوان 3"/>
          <p:cNvSpPr txBox="1">
            <a:spLocks/>
          </p:cNvSpPr>
          <p:nvPr/>
        </p:nvSpPr>
        <p:spPr>
          <a:xfrm>
            <a:off x="-36512" y="1052736"/>
            <a:ext cx="9073008" cy="144016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300" dirty="0" smtClean="0">
                <a:solidFill>
                  <a:srgbClr val="C00000"/>
                </a:solidFill>
              </a:rPr>
              <a:t>5- Some examples for speech recognition software : </a:t>
            </a:r>
            <a:endParaRPr lang="en-US" sz="3300" dirty="0">
              <a:solidFill>
                <a:srgbClr val="C00000"/>
              </a:solidFill>
            </a:endParaRPr>
          </a:p>
        </p:txBody>
      </p:sp>
      <p:sp>
        <p:nvSpPr>
          <p:cNvPr id="6" name="عنوان فرعي 4"/>
          <p:cNvSpPr txBox="1">
            <a:spLocks/>
          </p:cNvSpPr>
          <p:nvPr/>
        </p:nvSpPr>
        <p:spPr>
          <a:xfrm>
            <a:off x="611560" y="2204864"/>
            <a:ext cx="8280920" cy="187220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r>
              <a:rPr lang="en-US" sz="2200" dirty="0" smtClean="0">
                <a:solidFill>
                  <a:schemeClr val="tx1"/>
                </a:solidFill>
              </a:rPr>
              <a:t>Apple's </a:t>
            </a:r>
            <a:r>
              <a:rPr lang="en-US" sz="2200" dirty="0" err="1">
                <a:solidFill>
                  <a:schemeClr val="tx1"/>
                </a:solidFill>
              </a:rPr>
              <a:t>Siri</a:t>
            </a:r>
            <a:r>
              <a:rPr lang="en-US" sz="2200" dirty="0">
                <a:solidFill>
                  <a:schemeClr val="tx1"/>
                </a:solidFill>
              </a:rPr>
              <a:t> feature, spellcheck tools, speech synthesis programs, which are often used to demonstrate pronunciation or help the disabled, and machine translation programs and websites, such as Google Translate. </a:t>
            </a:r>
            <a:endParaRPr lang="ar-EG" sz="2200" dirty="0">
              <a:solidFill>
                <a:schemeClr val="tx1"/>
              </a:solidFill>
            </a:endParaRPr>
          </a:p>
        </p:txBody>
      </p:sp>
    </p:spTree>
    <p:extLst>
      <p:ext uri="{BB962C8B-B14F-4D97-AF65-F5344CB8AC3E}">
        <p14:creationId xmlns:p14="http://schemas.microsoft.com/office/powerpoint/2010/main" val="37958054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p:txBody>
          <a:bodyPr/>
          <a:lstStyle/>
          <a:p>
            <a:r>
              <a:rPr lang="ar-SA" u="sng" dirty="0" smtClean="0">
                <a:solidFill>
                  <a:srgbClr val="C00000"/>
                </a:solidFill>
              </a:rPr>
              <a:t>أسئلة المُراجعة:</a:t>
            </a:r>
            <a:endParaRPr lang="en-US" u="sng" dirty="0">
              <a:solidFill>
                <a:srgbClr val="C00000"/>
              </a:solidFill>
            </a:endParaRPr>
          </a:p>
        </p:txBody>
      </p:sp>
    </p:spTree>
    <p:extLst>
      <p:ext uri="{BB962C8B-B14F-4D97-AF65-F5344CB8AC3E}">
        <p14:creationId xmlns:p14="http://schemas.microsoft.com/office/powerpoint/2010/main" val="1233124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36512" y="-27383"/>
            <a:ext cx="9180512" cy="1440160"/>
          </a:xfrm>
        </p:spPr>
        <p:txBody>
          <a:bodyPr>
            <a:normAutofit fontScale="90000"/>
          </a:bodyPr>
          <a:lstStyle/>
          <a:p>
            <a:r>
              <a:rPr lang="ar-SA" dirty="0" smtClean="0">
                <a:solidFill>
                  <a:srgbClr val="C00000"/>
                </a:solidFill>
              </a:rPr>
              <a:t>1- ماهي اللغويات الحاسوبية ؟</a:t>
            </a:r>
            <a:endParaRPr lang="en-US" dirty="0">
              <a:solidFill>
                <a:srgbClr val="C00000"/>
              </a:solidFill>
            </a:endParaRPr>
          </a:p>
        </p:txBody>
      </p:sp>
      <p:sp>
        <p:nvSpPr>
          <p:cNvPr id="5" name="عنوان فرعي 4"/>
          <p:cNvSpPr>
            <a:spLocks noGrp="1"/>
          </p:cNvSpPr>
          <p:nvPr>
            <p:ph type="subTitle" idx="1"/>
          </p:nvPr>
        </p:nvSpPr>
        <p:spPr>
          <a:xfrm>
            <a:off x="611560" y="1340768"/>
            <a:ext cx="8280920" cy="1872208"/>
          </a:xfrm>
        </p:spPr>
        <p:txBody>
          <a:bodyPr>
            <a:normAutofit/>
          </a:bodyPr>
          <a:lstStyle/>
          <a:p>
            <a:pPr algn="r"/>
            <a:r>
              <a:rPr lang="ar-SA" dirty="0">
                <a:solidFill>
                  <a:schemeClr val="tx1"/>
                </a:solidFill>
              </a:rPr>
              <a:t>اللغويات الحاسوبية </a:t>
            </a:r>
            <a:r>
              <a:rPr lang="ar-SA" dirty="0" smtClean="0">
                <a:solidFill>
                  <a:schemeClr val="tx1"/>
                </a:solidFill>
              </a:rPr>
              <a:t>هي </a:t>
            </a:r>
            <a:r>
              <a:rPr lang="ar-SA" dirty="0">
                <a:solidFill>
                  <a:schemeClr val="tx1"/>
                </a:solidFill>
              </a:rPr>
              <a:t>مجال متعدد من التخصصات المعنية مع </a:t>
            </a:r>
            <a:r>
              <a:rPr lang="ar-SA" dirty="0" err="1">
                <a:solidFill>
                  <a:schemeClr val="tx1"/>
                </a:solidFill>
              </a:rPr>
              <a:t>النمذجة</a:t>
            </a:r>
            <a:r>
              <a:rPr lang="ar-SA" dirty="0">
                <a:solidFill>
                  <a:schemeClr val="tx1"/>
                </a:solidFill>
              </a:rPr>
              <a:t> الإحصائية أو قائم على قواعد اللغة الطبيعية من منظور الحسابية، وكذلك دراسة المناهج الحسابية المناسبة للمسائل </a:t>
            </a:r>
            <a:r>
              <a:rPr lang="ar-SA" dirty="0" smtClean="0">
                <a:solidFill>
                  <a:schemeClr val="tx1"/>
                </a:solidFill>
              </a:rPr>
              <a:t>اللغوية.</a:t>
            </a:r>
            <a:endParaRPr lang="ar-EG" dirty="0">
              <a:solidFill>
                <a:schemeClr val="tx1"/>
              </a:solidFill>
            </a:endParaRPr>
          </a:p>
        </p:txBody>
      </p:sp>
      <p:sp>
        <p:nvSpPr>
          <p:cNvPr id="8" name="عنوان فرعي 4"/>
          <p:cNvSpPr txBox="1">
            <a:spLocks/>
          </p:cNvSpPr>
          <p:nvPr/>
        </p:nvSpPr>
        <p:spPr>
          <a:xfrm>
            <a:off x="611560" y="4653136"/>
            <a:ext cx="8280920" cy="1872208"/>
          </a:xfrm>
          <a:prstGeom prst="rect">
            <a:avLst/>
          </a:prstGeom>
        </p:spPr>
        <p:txBody>
          <a:bodyPr vert="horz" lIns="91440" tIns="45720" rIns="91440" bIns="45720" rtlCol="0">
            <a:normAutofit fontScale="85000" lnSpcReduction="200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ar-SA" dirty="0" smtClean="0">
                <a:solidFill>
                  <a:schemeClr val="tx1"/>
                </a:solidFill>
              </a:rPr>
              <a:t>غالبًا ما يتم تجميع اللغويات الحاسوبية في مجال الذكاء الاصطناعي ، ولكن في الواقع كانت موجودة قبل تطوير الذكاء الاصطناعي. نشأت </a:t>
            </a:r>
            <a:r>
              <a:rPr lang="ar-SA" dirty="0">
                <a:solidFill>
                  <a:schemeClr val="tx1"/>
                </a:solidFill>
              </a:rPr>
              <a:t>اللغويات الحاسوبية مع الجهود المبذولة في الولايات المتحدة في الخمسينات من القرن العشرين لاستخدام أجهزة الكمبيوتر لترجمة النصوص تلقائيًا من اللغات الأجنبية ، وخاصة المجلات العلمية الروسية ، إلى الإنجليزية.</a:t>
            </a:r>
            <a:endParaRPr lang="ar-EG" dirty="0">
              <a:solidFill>
                <a:schemeClr val="tx1"/>
              </a:solidFill>
            </a:endParaRPr>
          </a:p>
        </p:txBody>
      </p:sp>
      <p:sp>
        <p:nvSpPr>
          <p:cNvPr id="9" name="عنوان 3"/>
          <p:cNvSpPr txBox="1">
            <a:spLocks/>
          </p:cNvSpPr>
          <p:nvPr/>
        </p:nvSpPr>
        <p:spPr>
          <a:xfrm>
            <a:off x="-36512" y="3068960"/>
            <a:ext cx="9073008" cy="144016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dirty="0" smtClean="0">
                <a:solidFill>
                  <a:srgbClr val="C00000"/>
                </a:solidFill>
              </a:rPr>
              <a:t>2- كيف نشأت اللغويات الحاسوبية ؟</a:t>
            </a:r>
            <a:endParaRPr lang="en-US" dirty="0">
              <a:solidFill>
                <a:srgbClr val="C00000"/>
              </a:solidFill>
            </a:endParaRPr>
          </a:p>
        </p:txBody>
      </p:sp>
    </p:spTree>
    <p:extLst>
      <p:ext uri="{BB962C8B-B14F-4D97-AF65-F5344CB8AC3E}">
        <p14:creationId xmlns:p14="http://schemas.microsoft.com/office/powerpoint/2010/main" val="3774522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36512" y="-27383"/>
            <a:ext cx="9180512" cy="1440160"/>
          </a:xfrm>
        </p:spPr>
        <p:txBody>
          <a:bodyPr>
            <a:normAutofit fontScale="90000"/>
          </a:bodyPr>
          <a:lstStyle/>
          <a:p>
            <a:r>
              <a:rPr lang="ar-SA" dirty="0" smtClean="0">
                <a:solidFill>
                  <a:srgbClr val="C00000"/>
                </a:solidFill>
              </a:rPr>
              <a:t>3- ماهي أهداف اللغويات الحاسوبية ؟</a:t>
            </a:r>
            <a:endParaRPr lang="en-US" dirty="0">
              <a:solidFill>
                <a:srgbClr val="C00000"/>
              </a:solidFill>
            </a:endParaRPr>
          </a:p>
        </p:txBody>
      </p:sp>
      <p:sp>
        <p:nvSpPr>
          <p:cNvPr id="5" name="عنوان فرعي 4"/>
          <p:cNvSpPr>
            <a:spLocks noGrp="1"/>
          </p:cNvSpPr>
          <p:nvPr>
            <p:ph type="subTitle" idx="1"/>
          </p:nvPr>
        </p:nvSpPr>
        <p:spPr>
          <a:xfrm>
            <a:off x="611560" y="1340768"/>
            <a:ext cx="8280920" cy="1872208"/>
          </a:xfrm>
        </p:spPr>
        <p:txBody>
          <a:bodyPr>
            <a:normAutofit fontScale="92500" lnSpcReduction="20000"/>
          </a:bodyPr>
          <a:lstStyle/>
          <a:p>
            <a:pPr algn="r"/>
            <a:r>
              <a:rPr lang="ar-SA" dirty="0" smtClean="0">
                <a:solidFill>
                  <a:schemeClr val="tx1"/>
                </a:solidFill>
              </a:rPr>
              <a:t>- الاتصال </a:t>
            </a:r>
            <a:r>
              <a:rPr lang="ar-SA" dirty="0">
                <a:solidFill>
                  <a:schemeClr val="tx1"/>
                </a:solidFill>
              </a:rPr>
              <a:t>بالآلات </a:t>
            </a:r>
            <a:r>
              <a:rPr lang="ar-SA" dirty="0" smtClean="0">
                <a:solidFill>
                  <a:schemeClr val="tx1"/>
                </a:solidFill>
              </a:rPr>
              <a:t>البشرية.</a:t>
            </a:r>
            <a:r>
              <a:rPr lang="en-US" dirty="0">
                <a:solidFill>
                  <a:schemeClr val="tx1"/>
                </a:solidFill>
              </a:rPr>
              <a:t/>
            </a:r>
            <a:br>
              <a:rPr lang="en-US" dirty="0">
                <a:solidFill>
                  <a:schemeClr val="tx1"/>
                </a:solidFill>
              </a:rPr>
            </a:br>
            <a:r>
              <a:rPr lang="ar-SA" dirty="0" smtClean="0">
                <a:solidFill>
                  <a:schemeClr val="tx1"/>
                </a:solidFill>
              </a:rPr>
              <a:t>- الترجمة الآلية.</a:t>
            </a:r>
            <a:r>
              <a:rPr lang="en-US" dirty="0">
                <a:solidFill>
                  <a:schemeClr val="tx1"/>
                </a:solidFill>
              </a:rPr>
              <a:t/>
            </a:r>
            <a:br>
              <a:rPr lang="en-US" dirty="0">
                <a:solidFill>
                  <a:schemeClr val="tx1"/>
                </a:solidFill>
              </a:rPr>
            </a:br>
            <a:r>
              <a:rPr lang="ar-SA" dirty="0" smtClean="0">
                <a:solidFill>
                  <a:schemeClr val="tx1"/>
                </a:solidFill>
              </a:rPr>
              <a:t>- فهم النص.</a:t>
            </a:r>
            <a:r>
              <a:rPr lang="en-US" dirty="0">
                <a:solidFill>
                  <a:schemeClr val="tx1"/>
                </a:solidFill>
              </a:rPr>
              <a:t/>
            </a:r>
            <a:br>
              <a:rPr lang="en-US" dirty="0">
                <a:solidFill>
                  <a:schemeClr val="tx1"/>
                </a:solidFill>
              </a:rPr>
            </a:br>
            <a:r>
              <a:rPr lang="ar-SA" dirty="0" smtClean="0">
                <a:solidFill>
                  <a:schemeClr val="tx1"/>
                </a:solidFill>
              </a:rPr>
              <a:t>- النص </a:t>
            </a:r>
            <a:r>
              <a:rPr lang="ar-SA" dirty="0">
                <a:solidFill>
                  <a:schemeClr val="tx1"/>
                </a:solidFill>
              </a:rPr>
              <a:t>إلى تركيب </a:t>
            </a:r>
            <a:r>
              <a:rPr lang="ar-SA" dirty="0" smtClean="0">
                <a:solidFill>
                  <a:schemeClr val="tx1"/>
                </a:solidFill>
              </a:rPr>
              <a:t>الكلام.</a:t>
            </a:r>
          </a:p>
          <a:p>
            <a:pPr algn="r"/>
            <a:r>
              <a:rPr lang="ar-SA" dirty="0" smtClean="0">
                <a:solidFill>
                  <a:schemeClr val="tx1"/>
                </a:solidFill>
              </a:rPr>
              <a:t>- التعرف </a:t>
            </a:r>
            <a:r>
              <a:rPr lang="ar-SA" dirty="0">
                <a:solidFill>
                  <a:schemeClr val="tx1"/>
                </a:solidFill>
              </a:rPr>
              <a:t>على </a:t>
            </a:r>
            <a:r>
              <a:rPr lang="ar-SA" dirty="0" smtClean="0">
                <a:solidFill>
                  <a:schemeClr val="tx1"/>
                </a:solidFill>
              </a:rPr>
              <a:t>الكلام.</a:t>
            </a:r>
            <a:r>
              <a:rPr lang="en-US" dirty="0">
                <a:solidFill>
                  <a:schemeClr val="tx1"/>
                </a:solidFill>
              </a:rPr>
              <a:t/>
            </a:r>
            <a:br>
              <a:rPr lang="en-US" dirty="0">
                <a:solidFill>
                  <a:schemeClr val="tx1"/>
                </a:solidFill>
              </a:rPr>
            </a:br>
            <a:r>
              <a:rPr lang="ar-SA" dirty="0" smtClean="0">
                <a:solidFill>
                  <a:schemeClr val="tx1"/>
                </a:solidFill>
              </a:rPr>
              <a:t>- الإجابة </a:t>
            </a:r>
            <a:r>
              <a:rPr lang="ar-SA" dirty="0">
                <a:solidFill>
                  <a:schemeClr val="tx1"/>
                </a:solidFill>
              </a:rPr>
              <a:t>التلقائية عن </a:t>
            </a:r>
            <a:r>
              <a:rPr lang="ar-SA" dirty="0" smtClean="0">
                <a:solidFill>
                  <a:schemeClr val="tx1"/>
                </a:solidFill>
              </a:rPr>
              <a:t>السؤال</a:t>
            </a:r>
            <a:r>
              <a:rPr lang="ar-SA" dirty="0">
                <a:solidFill>
                  <a:schemeClr val="tx1"/>
                </a:solidFill>
              </a:rPr>
              <a:t>.</a:t>
            </a:r>
            <a:endParaRPr lang="en-US" dirty="0">
              <a:solidFill>
                <a:schemeClr val="tx1"/>
              </a:solidFill>
            </a:endParaRPr>
          </a:p>
        </p:txBody>
      </p:sp>
      <p:sp>
        <p:nvSpPr>
          <p:cNvPr id="8" name="عنوان فرعي 4"/>
          <p:cNvSpPr txBox="1">
            <a:spLocks/>
          </p:cNvSpPr>
          <p:nvPr/>
        </p:nvSpPr>
        <p:spPr>
          <a:xfrm>
            <a:off x="611560" y="4653136"/>
            <a:ext cx="8280920" cy="187220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ar-EG" dirty="0">
              <a:solidFill>
                <a:schemeClr val="tx1"/>
              </a:solidFill>
            </a:endParaRPr>
          </a:p>
        </p:txBody>
      </p:sp>
      <p:sp>
        <p:nvSpPr>
          <p:cNvPr id="9" name="عنوان 3"/>
          <p:cNvSpPr txBox="1">
            <a:spLocks/>
          </p:cNvSpPr>
          <p:nvPr/>
        </p:nvSpPr>
        <p:spPr>
          <a:xfrm>
            <a:off x="-36512" y="2924944"/>
            <a:ext cx="9073008" cy="144016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dirty="0" smtClean="0">
                <a:solidFill>
                  <a:srgbClr val="C00000"/>
                </a:solidFill>
              </a:rPr>
              <a:t>4- ماهي مناهج اللغويات الحاسوبية ؟</a:t>
            </a:r>
            <a:endParaRPr lang="en-US" dirty="0">
              <a:solidFill>
                <a:srgbClr val="C00000"/>
              </a:solidFill>
            </a:endParaRPr>
          </a:p>
        </p:txBody>
      </p:sp>
      <p:sp>
        <p:nvSpPr>
          <p:cNvPr id="6" name="عنوان فرعي 4"/>
          <p:cNvSpPr txBox="1">
            <a:spLocks/>
          </p:cNvSpPr>
          <p:nvPr/>
        </p:nvSpPr>
        <p:spPr>
          <a:xfrm>
            <a:off x="611560" y="4005064"/>
            <a:ext cx="8280920" cy="187220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r"/>
            <a:r>
              <a:rPr lang="ar-EG" sz="2400" dirty="0">
                <a:solidFill>
                  <a:schemeClr val="tx1"/>
                </a:solidFill>
              </a:rPr>
              <a:t>- </a:t>
            </a:r>
            <a:r>
              <a:rPr lang="ar-SA" sz="2400" dirty="0" smtClean="0">
                <a:solidFill>
                  <a:schemeClr val="tx1"/>
                </a:solidFill>
              </a:rPr>
              <a:t>مناهج تنموية.</a:t>
            </a:r>
            <a:endParaRPr lang="ar-EG" sz="2400" dirty="0">
              <a:solidFill>
                <a:schemeClr val="tx1"/>
              </a:solidFill>
            </a:endParaRPr>
          </a:p>
          <a:p>
            <a:pPr algn="r"/>
            <a:r>
              <a:rPr lang="ar-EG" sz="2400" dirty="0">
                <a:solidFill>
                  <a:schemeClr val="tx1"/>
                </a:solidFill>
              </a:rPr>
              <a:t>- </a:t>
            </a:r>
            <a:r>
              <a:rPr lang="ar-SA" sz="2400" dirty="0" smtClean="0">
                <a:solidFill>
                  <a:schemeClr val="tx1"/>
                </a:solidFill>
              </a:rPr>
              <a:t>مناهج هيكلية.</a:t>
            </a:r>
            <a:endParaRPr lang="ar-EG" sz="2400" dirty="0">
              <a:solidFill>
                <a:schemeClr val="tx1"/>
              </a:solidFill>
            </a:endParaRPr>
          </a:p>
          <a:p>
            <a:pPr algn="r"/>
            <a:r>
              <a:rPr lang="ar-EG" sz="2400" dirty="0">
                <a:solidFill>
                  <a:schemeClr val="tx1"/>
                </a:solidFill>
              </a:rPr>
              <a:t>- </a:t>
            </a:r>
            <a:r>
              <a:rPr lang="ar-SA" sz="2400" dirty="0" smtClean="0">
                <a:solidFill>
                  <a:schemeClr val="tx1"/>
                </a:solidFill>
              </a:rPr>
              <a:t>مناهج إنتاجية.</a:t>
            </a:r>
            <a:endParaRPr lang="ar-EG" sz="2400" dirty="0">
              <a:solidFill>
                <a:schemeClr val="tx1"/>
              </a:solidFill>
            </a:endParaRPr>
          </a:p>
          <a:p>
            <a:pPr algn="r"/>
            <a:r>
              <a:rPr lang="ar-EG" sz="2400" dirty="0">
                <a:solidFill>
                  <a:schemeClr val="tx1"/>
                </a:solidFill>
              </a:rPr>
              <a:t>- </a:t>
            </a:r>
            <a:r>
              <a:rPr lang="ar-SA" sz="2400" dirty="0" smtClean="0">
                <a:solidFill>
                  <a:schemeClr val="tx1"/>
                </a:solidFill>
              </a:rPr>
              <a:t>مناهج الفهم.</a:t>
            </a:r>
            <a:endParaRPr lang="en-US" sz="2400" dirty="0">
              <a:solidFill>
                <a:schemeClr val="tx1"/>
              </a:solidFill>
            </a:endParaRPr>
          </a:p>
          <a:p>
            <a:pPr algn="r"/>
            <a:endParaRPr lang="ar-EG" sz="2400" dirty="0">
              <a:solidFill>
                <a:schemeClr val="tx1"/>
              </a:solidFill>
            </a:endParaRPr>
          </a:p>
        </p:txBody>
      </p:sp>
    </p:spTree>
    <p:extLst>
      <p:ext uri="{BB962C8B-B14F-4D97-AF65-F5344CB8AC3E}">
        <p14:creationId xmlns:p14="http://schemas.microsoft.com/office/powerpoint/2010/main" val="13811760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عنوان فرعي 4"/>
          <p:cNvSpPr txBox="1">
            <a:spLocks/>
          </p:cNvSpPr>
          <p:nvPr/>
        </p:nvSpPr>
        <p:spPr>
          <a:xfrm>
            <a:off x="611560" y="4653136"/>
            <a:ext cx="8280920" cy="1872208"/>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endParaRPr lang="ar-EG" dirty="0">
              <a:solidFill>
                <a:schemeClr val="tx1"/>
              </a:solidFill>
            </a:endParaRPr>
          </a:p>
        </p:txBody>
      </p:sp>
      <p:sp>
        <p:nvSpPr>
          <p:cNvPr id="9" name="عنوان 3"/>
          <p:cNvSpPr txBox="1">
            <a:spLocks/>
          </p:cNvSpPr>
          <p:nvPr/>
        </p:nvSpPr>
        <p:spPr>
          <a:xfrm>
            <a:off x="-36512" y="332656"/>
            <a:ext cx="9073008" cy="144016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ar-SA" sz="3300" dirty="0">
                <a:solidFill>
                  <a:srgbClr val="C00000"/>
                </a:solidFill>
              </a:rPr>
              <a:t>5</a:t>
            </a:r>
            <a:r>
              <a:rPr lang="ar-SA" sz="3300" dirty="0" smtClean="0">
                <a:solidFill>
                  <a:srgbClr val="C00000"/>
                </a:solidFill>
              </a:rPr>
              <a:t>- من أمثلة تطبيقات التعرف على الكلام:</a:t>
            </a:r>
            <a:endParaRPr lang="en-US" sz="3300" dirty="0">
              <a:solidFill>
                <a:srgbClr val="C00000"/>
              </a:solidFill>
            </a:endParaRPr>
          </a:p>
        </p:txBody>
      </p:sp>
      <p:sp>
        <p:nvSpPr>
          <p:cNvPr id="6" name="عنوان فرعي 4"/>
          <p:cNvSpPr txBox="1">
            <a:spLocks/>
          </p:cNvSpPr>
          <p:nvPr/>
        </p:nvSpPr>
        <p:spPr>
          <a:xfrm>
            <a:off x="611560" y="4005064"/>
            <a:ext cx="8280920" cy="1872208"/>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109728" algn="r"/>
            <a:endParaRPr lang="ar-SA" sz="2000" dirty="0" smtClean="0"/>
          </a:p>
        </p:txBody>
      </p:sp>
      <p:sp>
        <p:nvSpPr>
          <p:cNvPr id="7" name="عنوان 3"/>
          <p:cNvSpPr txBox="1">
            <a:spLocks/>
          </p:cNvSpPr>
          <p:nvPr/>
        </p:nvSpPr>
        <p:spPr>
          <a:xfrm>
            <a:off x="115888" y="4509120"/>
            <a:ext cx="9073008" cy="144016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endParaRPr lang="en-US" sz="3300" dirty="0">
              <a:solidFill>
                <a:srgbClr val="C00000"/>
              </a:solidFill>
            </a:endParaRPr>
          </a:p>
        </p:txBody>
      </p:sp>
      <p:sp>
        <p:nvSpPr>
          <p:cNvPr id="2" name="مستطيل 1"/>
          <p:cNvSpPr/>
          <p:nvPr/>
        </p:nvSpPr>
        <p:spPr>
          <a:xfrm>
            <a:off x="323528" y="1772816"/>
            <a:ext cx="8568952" cy="1107996"/>
          </a:xfrm>
          <a:prstGeom prst="rect">
            <a:avLst/>
          </a:prstGeom>
        </p:spPr>
        <p:txBody>
          <a:bodyPr wrap="square">
            <a:spAutoFit/>
          </a:bodyPr>
          <a:lstStyle/>
          <a:p>
            <a:pPr marL="109728" indent="0" algn="r">
              <a:buNone/>
            </a:pPr>
            <a:r>
              <a:rPr lang="ar-SA" sz="2200" dirty="0" smtClean="0"/>
              <a:t>مثل ميزة سيري من نظام آبل وأدوات التدقيق الإملائي ، وبرامج تركيب الكلام التي غالباً ما تستخدم لإظهار النطق أو مساعدة المعاقين ، وبرامج الترجمة الآلية مثل ترجمة غوغل. </a:t>
            </a:r>
            <a:endParaRPr lang="ar-SA" sz="2200" dirty="0"/>
          </a:p>
          <a:p>
            <a:pPr algn="r"/>
            <a:endParaRPr lang="ar-EG" sz="2200" dirty="0"/>
          </a:p>
        </p:txBody>
      </p:sp>
    </p:spTree>
    <p:extLst>
      <p:ext uri="{BB962C8B-B14F-4D97-AF65-F5344CB8AC3E}">
        <p14:creationId xmlns:p14="http://schemas.microsoft.com/office/powerpoint/2010/main" val="37203742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1844824"/>
            <a:ext cx="8229600" cy="2223120"/>
          </a:xfrm>
        </p:spPr>
        <p:txBody>
          <a:bodyPr>
            <a:noAutofit/>
          </a:bodyPr>
          <a:lstStyle/>
          <a:p>
            <a:r>
              <a:rPr lang="en-US" sz="5500" dirty="0" smtClean="0"/>
              <a:t>The End</a:t>
            </a:r>
            <a:br>
              <a:rPr lang="en-US" sz="5500" dirty="0" smtClean="0"/>
            </a:br>
            <a:r>
              <a:rPr lang="en-US" sz="5500" dirty="0" smtClean="0"/>
              <a:t>Thank you! </a:t>
            </a:r>
            <a:endParaRPr lang="en-US" sz="5500" dirty="0"/>
          </a:p>
        </p:txBody>
      </p:sp>
    </p:spTree>
    <p:extLst>
      <p:ext uri="{BB962C8B-B14F-4D97-AF65-F5344CB8AC3E}">
        <p14:creationId xmlns:p14="http://schemas.microsoft.com/office/powerpoint/2010/main" val="3154489800"/>
      </p:ext>
    </p:extLst>
  </p:cSld>
  <p:clrMapOvr>
    <a:masterClrMapping/>
  </p:clrMapOvr>
</p:sld>
</file>

<file path=ppt/theme/theme1.xml><?xml version="1.0" encoding="utf-8"?>
<a:theme xmlns:a="http://schemas.openxmlformats.org/drawingml/2006/main" name="أثر رجعي">
  <a:themeElements>
    <a:clrScheme name="أخضر مزرق">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أثر رجعي">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MT</Template>
  <TotalTime>10468</TotalTime>
  <Words>2368</Words>
  <Application>Microsoft Office PowerPoint</Application>
  <PresentationFormat>عرض على الشاشة (3:4)‏</PresentationFormat>
  <Paragraphs>131</Paragraphs>
  <Slides>36</Slides>
  <Notes>2</Notes>
  <HiddenSlides>0</HiddenSlides>
  <MMClips>0</MMClips>
  <ScaleCrop>false</ScaleCrop>
  <HeadingPairs>
    <vt:vector size="4" baseType="variant">
      <vt:variant>
        <vt:lpstr>نسق</vt:lpstr>
      </vt:variant>
      <vt:variant>
        <vt:i4>1</vt:i4>
      </vt:variant>
      <vt:variant>
        <vt:lpstr>عناوين الشرائح</vt:lpstr>
      </vt:variant>
      <vt:variant>
        <vt:i4>36</vt:i4>
      </vt:variant>
    </vt:vector>
  </HeadingPairs>
  <TitlesOfParts>
    <vt:vector size="37" baseType="lpstr">
      <vt:lpstr>أثر رجعي</vt:lpstr>
      <vt:lpstr>Computational Linguistics</vt:lpstr>
      <vt:lpstr>Introduction:</vt:lpstr>
      <vt:lpstr>عرض تقديمي في PowerPoint</vt:lpstr>
      <vt:lpstr>Origins:</vt:lpstr>
      <vt:lpstr>عرض تقديمي في PowerPoint</vt:lpstr>
      <vt:lpstr>Goals of Computational Linguistics:</vt:lpstr>
      <vt:lpstr>Approaches:</vt:lpstr>
      <vt:lpstr>1- Developmental Approaches:</vt:lpstr>
      <vt:lpstr>2- Structural Approaches:</vt:lpstr>
      <vt:lpstr>3- Production Approaches:</vt:lpstr>
      <vt:lpstr>4- Comprehension Approaches:</vt:lpstr>
      <vt:lpstr>Applications:</vt:lpstr>
      <vt:lpstr>Subfields:</vt:lpstr>
      <vt:lpstr>References: </vt:lpstr>
      <vt:lpstr>عرض تقديمي في PowerPoint</vt:lpstr>
      <vt:lpstr>* المقدمة:</vt:lpstr>
      <vt:lpstr>عرض تقديمي في PowerPoint</vt:lpstr>
      <vt:lpstr>* الأصل:</vt:lpstr>
      <vt:lpstr>عرض تقديمي في PowerPoint</vt:lpstr>
      <vt:lpstr>* أهداف اللغويات الحاسوبية:</vt:lpstr>
      <vt:lpstr>* المناهج:</vt:lpstr>
      <vt:lpstr>1- المناهج التنموية:</vt:lpstr>
      <vt:lpstr>2- المناهج الهيكلية:</vt:lpstr>
      <vt:lpstr>3- المناهج الإنتاجية:</vt:lpstr>
      <vt:lpstr>4- طرق الفهم:</vt:lpstr>
      <vt:lpstr>* التطبيقات:</vt:lpstr>
      <vt:lpstr>* المجالات الفرعية:</vt:lpstr>
      <vt:lpstr>Review Questions:</vt:lpstr>
      <vt:lpstr> 1-What is Computational linguistics? </vt:lpstr>
      <vt:lpstr> 3-What are the Goals of Computational Linguistics? </vt:lpstr>
      <vt:lpstr>عرض تقديمي في PowerPoint</vt:lpstr>
      <vt:lpstr>أسئلة المُراجعة:</vt:lpstr>
      <vt:lpstr>1- ماهي اللغويات الحاسوبية ؟</vt:lpstr>
      <vt:lpstr>3- ماهي أهداف اللغويات الحاسوبية ؟</vt:lpstr>
      <vt:lpstr>عرض تقديمي في PowerPoint</vt:lpstr>
      <vt:lpstr>The End 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Linguistics</dc:title>
  <dc:creator>TOSHIBA</dc:creator>
  <cp:lastModifiedBy>TOSHIBA</cp:lastModifiedBy>
  <cp:revision>30</cp:revision>
  <dcterms:created xsi:type="dcterms:W3CDTF">2019-01-27T17:15:16Z</dcterms:created>
  <dcterms:modified xsi:type="dcterms:W3CDTF">2019-03-26T11:03:33Z</dcterms:modified>
</cp:coreProperties>
</file>