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8" r:id="rId9"/>
    <p:sldId id="269" r:id="rId10"/>
    <p:sldId id="263" r:id="rId11"/>
    <p:sldId id="264" r:id="rId12"/>
    <p:sldId id="267" r:id="rId13"/>
    <p:sldId id="270" r:id="rId14"/>
    <p:sldId id="265"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660"/>
  </p:normalViewPr>
  <p:slideViewPr>
    <p:cSldViewPr snapToGrid="0">
      <p:cViewPr varScale="1">
        <p:scale>
          <a:sx n="69" d="100"/>
          <a:sy n="69" d="100"/>
        </p:scale>
        <p:origin x="60"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00576B-1CDE-4F1C-A301-BEA7BDDC5F15}" type="datetimeFigureOut">
              <a:rPr lang="en-US" smtClean="0"/>
              <a:t>2/25/2021</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6E56586C-A6BA-431D-899E-B3346CD11789}"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6469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00576B-1CDE-4F1C-A301-BEA7BDDC5F15}"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6586C-A6BA-431D-899E-B3346CD11789}"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96602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00576B-1CDE-4F1C-A301-BEA7BDDC5F15}"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6586C-A6BA-431D-899E-B3346CD11789}"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4222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00576B-1CDE-4F1C-A301-BEA7BDDC5F15}"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6586C-A6BA-431D-899E-B3346CD11789}"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7074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00576B-1CDE-4F1C-A301-BEA7BDDC5F15}"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6586C-A6BA-431D-899E-B3346CD11789}"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44625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00576B-1CDE-4F1C-A301-BEA7BDDC5F15}" type="datetimeFigureOut">
              <a:rPr lang="en-US" smtClean="0"/>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56586C-A6BA-431D-899E-B3346CD11789}"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3885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00576B-1CDE-4F1C-A301-BEA7BDDC5F15}" type="datetimeFigureOut">
              <a:rPr lang="en-US" smtClean="0"/>
              <a:t>2/25/2021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56586C-A6BA-431D-899E-B3346CD11789}"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89729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00576B-1CDE-4F1C-A301-BEA7BDDC5F15}" type="datetimeFigureOut">
              <a:rPr lang="en-US" smtClean="0"/>
              <a:t>2/25/2021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56586C-A6BA-431D-899E-B3346CD11789}"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50852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0576B-1CDE-4F1C-A301-BEA7BDDC5F15}" type="datetimeFigureOut">
              <a:rPr lang="en-US" smtClean="0"/>
              <a:t>2/25/2021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56586C-A6BA-431D-899E-B3346CD11789}" type="slidenum">
              <a:rPr lang="en-US" smtClean="0"/>
              <a:t>‹#›</a:t>
            </a:fld>
            <a:endParaRPr lang="en-US"/>
          </a:p>
        </p:txBody>
      </p:sp>
    </p:spTree>
    <p:extLst>
      <p:ext uri="{BB962C8B-B14F-4D97-AF65-F5344CB8AC3E}">
        <p14:creationId xmlns:p14="http://schemas.microsoft.com/office/powerpoint/2010/main" val="379920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00576B-1CDE-4F1C-A301-BEA7BDDC5F15}" type="datetimeFigureOut">
              <a:rPr lang="en-US" smtClean="0"/>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56586C-A6BA-431D-899E-B3346CD11789}"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78413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2F00576B-1CDE-4F1C-A301-BEA7BDDC5F15}" type="datetimeFigureOut">
              <a:rPr lang="en-US" smtClean="0"/>
              <a:t>2/25/2021</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6E56586C-A6BA-431D-899E-B3346CD11789}"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50533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2F00576B-1CDE-4F1C-A301-BEA7BDDC5F15}" type="datetimeFigureOut">
              <a:rPr lang="en-US" smtClean="0"/>
              <a:t>2/25/2021</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E56586C-A6BA-431D-899E-B3346CD11789}"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7615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92A86-0319-498C-A252-539F594EFC41}"/>
              </a:ext>
            </a:extLst>
          </p:cNvPr>
          <p:cNvSpPr>
            <a:spLocks noGrp="1"/>
          </p:cNvSpPr>
          <p:nvPr>
            <p:ph type="ctrTitle"/>
          </p:nvPr>
        </p:nvSpPr>
        <p:spPr>
          <a:xfrm>
            <a:off x="2417779" y="802298"/>
            <a:ext cx="8637073" cy="4420866"/>
          </a:xfrm>
        </p:spPr>
        <p:txBody>
          <a:bodyPr>
            <a:normAutofit/>
          </a:bodyPr>
          <a:lstStyle/>
          <a:p>
            <a:pPr algn="ctr">
              <a:lnSpc>
                <a:spcPct val="100000"/>
              </a:lnSpc>
            </a:pPr>
            <a:r>
              <a:rPr lang="en-US" sz="3200" b="1" cap="none" dirty="0"/>
              <a:t>COPD</a:t>
            </a:r>
            <a:br>
              <a:rPr lang="en-US" sz="3200" b="1" cap="none" dirty="0"/>
            </a:br>
            <a:br>
              <a:rPr lang="en-US" sz="3200" b="1" cap="none" dirty="0"/>
            </a:br>
            <a:br>
              <a:rPr lang="en-US" sz="3200" cap="none" dirty="0"/>
            </a:br>
            <a:r>
              <a:rPr lang="en-US" sz="3200" cap="none" dirty="0"/>
              <a:t>Author </a:t>
            </a:r>
            <a:br>
              <a:rPr lang="en-US" sz="3200" cap="none" dirty="0"/>
            </a:br>
            <a:r>
              <a:rPr lang="en-US" sz="3200" cap="none" dirty="0"/>
              <a:t>Institutional Affiliation</a:t>
            </a:r>
            <a:br>
              <a:rPr lang="en-US" sz="3200" cap="none" dirty="0"/>
            </a:br>
            <a:r>
              <a:rPr lang="en-US" sz="3200" cap="none" dirty="0"/>
              <a:t>Instructor </a:t>
            </a:r>
            <a:br>
              <a:rPr lang="en-US" sz="3200" cap="none" dirty="0"/>
            </a:br>
            <a:r>
              <a:rPr lang="en-US" sz="3200" cap="none" dirty="0"/>
              <a:t>Course code</a:t>
            </a:r>
            <a:br>
              <a:rPr lang="en-US" sz="3200" cap="none" dirty="0"/>
            </a:br>
            <a:r>
              <a:rPr lang="en-US" sz="3200" cap="none" dirty="0"/>
              <a:t>Date of submission</a:t>
            </a:r>
          </a:p>
        </p:txBody>
      </p:sp>
    </p:spTree>
    <p:extLst>
      <p:ext uri="{BB962C8B-B14F-4D97-AF65-F5344CB8AC3E}">
        <p14:creationId xmlns:p14="http://schemas.microsoft.com/office/powerpoint/2010/main" val="1132974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CE7CB-B650-4525-A25A-C51D848F41A8}"/>
              </a:ext>
            </a:extLst>
          </p:cNvPr>
          <p:cNvSpPr>
            <a:spLocks noGrp="1"/>
          </p:cNvSpPr>
          <p:nvPr>
            <p:ph type="title"/>
          </p:nvPr>
        </p:nvSpPr>
        <p:spPr>
          <a:xfrm>
            <a:off x="1451579" y="1149927"/>
            <a:ext cx="9603275" cy="703827"/>
          </a:xfrm>
        </p:spPr>
        <p:txBody>
          <a:bodyPr/>
          <a:lstStyle/>
          <a:p>
            <a:pPr algn="ctr"/>
            <a:r>
              <a:rPr lang="en-US" b="1" cap="none" dirty="0"/>
              <a:t>Treatment of COPD</a:t>
            </a:r>
          </a:p>
        </p:txBody>
      </p:sp>
      <p:sp>
        <p:nvSpPr>
          <p:cNvPr id="3" name="Content Placeholder 2">
            <a:extLst>
              <a:ext uri="{FF2B5EF4-FFF2-40B4-BE49-F238E27FC236}">
                <a16:creationId xmlns:a16="http://schemas.microsoft.com/office/drawing/2014/main" id="{C4E9D06C-4EFC-4D7A-ABE2-0392621A9E42}"/>
              </a:ext>
            </a:extLst>
          </p:cNvPr>
          <p:cNvSpPr>
            <a:spLocks noGrp="1"/>
          </p:cNvSpPr>
          <p:nvPr>
            <p:ph idx="1"/>
          </p:nvPr>
        </p:nvSpPr>
        <p:spPr>
          <a:xfrm>
            <a:off x="1451579" y="2015732"/>
            <a:ext cx="9603275" cy="4037749"/>
          </a:xfrm>
        </p:spPr>
        <p:txBody>
          <a:bodyPr>
            <a:normAutofit lnSpcReduction="10000"/>
          </a:bodyPr>
          <a:lstStyle/>
          <a:p>
            <a:pPr algn="just"/>
            <a:r>
              <a:rPr lang="en-US" dirty="0"/>
              <a:t>Other than the cessation of smoking, individuals with COPD may require other proven conventional treatment and management plans that improve clinical outcomes. </a:t>
            </a:r>
          </a:p>
          <a:p>
            <a:pPr algn="just"/>
            <a:r>
              <a:rPr lang="en-US" dirty="0"/>
              <a:t>Non invasive ventilation has proven to be an effective strategy in managing COPD in very severe situations both at home and at the hospital.</a:t>
            </a:r>
          </a:p>
          <a:p>
            <a:pPr algn="just"/>
            <a:r>
              <a:rPr lang="en-US" dirty="0"/>
              <a:t>Because the disease results in the inflammation and narrowing of the airways to the lungs, ventilation has proven to be an effective plan since it prevents collapsing and clogging of the airways consequently improving the airflow in and out of the lungs ((Shah et al., 2018).</a:t>
            </a:r>
          </a:p>
          <a:p>
            <a:pPr algn="just"/>
            <a:r>
              <a:rPr lang="en-US" dirty="0"/>
              <a:t>Airflow obstruction due to inflammation of the inner lining of the bronchioles presents a greater demand for ventilation in COPD patients</a:t>
            </a:r>
          </a:p>
          <a:p>
            <a:pPr algn="just"/>
            <a:endParaRPr lang="en-US" dirty="0"/>
          </a:p>
        </p:txBody>
      </p:sp>
    </p:spTree>
    <p:extLst>
      <p:ext uri="{BB962C8B-B14F-4D97-AF65-F5344CB8AC3E}">
        <p14:creationId xmlns:p14="http://schemas.microsoft.com/office/powerpoint/2010/main" val="2308614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035EE1-660A-4CAE-BC88-8796B50626C9}"/>
              </a:ext>
            </a:extLst>
          </p:cNvPr>
          <p:cNvSpPr>
            <a:spLocks noGrp="1"/>
          </p:cNvSpPr>
          <p:nvPr>
            <p:ph idx="1"/>
          </p:nvPr>
        </p:nvSpPr>
        <p:spPr>
          <a:xfrm>
            <a:off x="1451579" y="2015732"/>
            <a:ext cx="9603275" cy="4037749"/>
          </a:xfrm>
        </p:spPr>
        <p:txBody>
          <a:bodyPr>
            <a:normAutofit lnSpcReduction="10000"/>
          </a:bodyPr>
          <a:lstStyle/>
          <a:p>
            <a:pPr algn="just"/>
            <a:r>
              <a:rPr lang="en-US" dirty="0"/>
              <a:t>Ideally, non-invasive mechanical ventilation significantly improves the pulmonary gas exchange to consequently help COPD patients recover from their initial state of fatigue.</a:t>
            </a:r>
          </a:p>
          <a:p>
            <a:pPr algn="just"/>
            <a:r>
              <a:rPr lang="en-US" dirty="0"/>
              <a:t>Keenan </a:t>
            </a:r>
            <a:r>
              <a:rPr lang="en-US" i="1" dirty="0"/>
              <a:t>et al. </a:t>
            </a:r>
            <a:r>
              <a:rPr lang="en-US" dirty="0"/>
              <a:t>(2004) observed that non-invasive ventilation has been widely accepted as the most efficient method of treating obstructive airway diseases pneumonia and tracheal infections.</a:t>
            </a:r>
          </a:p>
          <a:p>
            <a:pPr algn="just"/>
            <a:r>
              <a:rPr lang="en-US" dirty="0"/>
              <a:t>Evidence drawn from a randomized controlled study revealed that patients with COPD treated with non-invasive ventilation during their hospitalization registered lower inpatient mortality and a shorter length of stay in the hospitals. </a:t>
            </a:r>
          </a:p>
          <a:p>
            <a:pPr algn="just"/>
            <a:r>
              <a:rPr lang="en-US" dirty="0"/>
              <a:t>Quon et al. (2008) suggested that when non-invasive ventilation is administered correctly, it could reduce the risks of death by about 55%. </a:t>
            </a:r>
          </a:p>
        </p:txBody>
      </p:sp>
    </p:spTree>
    <p:extLst>
      <p:ext uri="{BB962C8B-B14F-4D97-AF65-F5344CB8AC3E}">
        <p14:creationId xmlns:p14="http://schemas.microsoft.com/office/powerpoint/2010/main" val="3427242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FBD35-0CA3-4493-8C8D-C30FD25585E3}"/>
              </a:ext>
            </a:extLst>
          </p:cNvPr>
          <p:cNvSpPr>
            <a:spLocks noGrp="1"/>
          </p:cNvSpPr>
          <p:nvPr>
            <p:ph type="title"/>
          </p:nvPr>
        </p:nvSpPr>
        <p:spPr/>
        <p:txBody>
          <a:bodyPr/>
          <a:lstStyle/>
          <a:p>
            <a:pPr algn="ctr"/>
            <a:r>
              <a:rPr lang="en-US" b="1" cap="none" dirty="0"/>
              <a:t>Images of Chest X-ray from COPD patients</a:t>
            </a:r>
          </a:p>
        </p:txBody>
      </p:sp>
      <p:pic>
        <p:nvPicPr>
          <p:cNvPr id="4" name="Content Placeholder 3">
            <a:extLst>
              <a:ext uri="{FF2B5EF4-FFF2-40B4-BE49-F238E27FC236}">
                <a16:creationId xmlns:a16="http://schemas.microsoft.com/office/drawing/2014/main" id="{7C2A8A01-1350-45E7-80E0-9A11184F9DB5}"/>
              </a:ext>
            </a:extLst>
          </p:cNvPr>
          <p:cNvPicPr>
            <a:picLocks noGrp="1" noChangeAspect="1"/>
          </p:cNvPicPr>
          <p:nvPr>
            <p:ph idx="1"/>
          </p:nvPr>
        </p:nvPicPr>
        <p:blipFill>
          <a:blip r:embed="rId2"/>
          <a:stretch>
            <a:fillRect/>
          </a:stretch>
        </p:blipFill>
        <p:spPr>
          <a:xfrm>
            <a:off x="1451579" y="1853754"/>
            <a:ext cx="2143125" cy="2143125"/>
          </a:xfrm>
          <a:prstGeom prst="rect">
            <a:avLst/>
          </a:prstGeom>
        </p:spPr>
      </p:pic>
      <p:pic>
        <p:nvPicPr>
          <p:cNvPr id="5" name="Picture 4">
            <a:extLst>
              <a:ext uri="{FF2B5EF4-FFF2-40B4-BE49-F238E27FC236}">
                <a16:creationId xmlns:a16="http://schemas.microsoft.com/office/drawing/2014/main" id="{EEA60B09-C650-48BF-9C97-C46381C9C947}"/>
              </a:ext>
            </a:extLst>
          </p:cNvPr>
          <p:cNvPicPr>
            <a:picLocks noChangeAspect="1"/>
          </p:cNvPicPr>
          <p:nvPr/>
        </p:nvPicPr>
        <p:blipFill>
          <a:blip r:embed="rId3"/>
          <a:stretch>
            <a:fillRect/>
          </a:stretch>
        </p:blipFill>
        <p:spPr>
          <a:xfrm>
            <a:off x="3560988" y="1853753"/>
            <a:ext cx="2857500" cy="2143125"/>
          </a:xfrm>
          <a:prstGeom prst="rect">
            <a:avLst/>
          </a:prstGeom>
        </p:spPr>
      </p:pic>
      <p:pic>
        <p:nvPicPr>
          <p:cNvPr id="6" name="Picture 5">
            <a:extLst>
              <a:ext uri="{FF2B5EF4-FFF2-40B4-BE49-F238E27FC236}">
                <a16:creationId xmlns:a16="http://schemas.microsoft.com/office/drawing/2014/main" id="{83651AFE-5D48-4766-A809-257A0D4E5600}"/>
              </a:ext>
            </a:extLst>
          </p:cNvPr>
          <p:cNvPicPr>
            <a:picLocks noChangeAspect="1"/>
          </p:cNvPicPr>
          <p:nvPr/>
        </p:nvPicPr>
        <p:blipFill>
          <a:blip r:embed="rId4"/>
          <a:stretch>
            <a:fillRect/>
          </a:stretch>
        </p:blipFill>
        <p:spPr>
          <a:xfrm>
            <a:off x="6339194" y="1853752"/>
            <a:ext cx="2486151" cy="2143125"/>
          </a:xfrm>
          <a:prstGeom prst="rect">
            <a:avLst/>
          </a:prstGeom>
        </p:spPr>
      </p:pic>
    </p:spTree>
    <p:extLst>
      <p:ext uri="{BB962C8B-B14F-4D97-AF65-F5344CB8AC3E}">
        <p14:creationId xmlns:p14="http://schemas.microsoft.com/office/powerpoint/2010/main" val="2763780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C5E5-0300-44FA-8AE4-8C942626114F}"/>
              </a:ext>
            </a:extLst>
          </p:cNvPr>
          <p:cNvSpPr>
            <a:spLocks noGrp="1"/>
          </p:cNvSpPr>
          <p:nvPr>
            <p:ph type="title"/>
          </p:nvPr>
        </p:nvSpPr>
        <p:spPr>
          <a:xfrm>
            <a:off x="1451579" y="637309"/>
            <a:ext cx="9603275" cy="1216445"/>
          </a:xfrm>
        </p:spPr>
        <p:txBody>
          <a:bodyPr>
            <a:normAutofit/>
          </a:bodyPr>
          <a:lstStyle/>
          <a:p>
            <a:pPr algn="ctr"/>
            <a:r>
              <a:rPr lang="en-US" b="1" cap="none" dirty="0"/>
              <a:t>Non-invasive ventilation </a:t>
            </a:r>
          </a:p>
        </p:txBody>
      </p:sp>
      <p:pic>
        <p:nvPicPr>
          <p:cNvPr id="4" name="Content Placeholder 3">
            <a:extLst>
              <a:ext uri="{FF2B5EF4-FFF2-40B4-BE49-F238E27FC236}">
                <a16:creationId xmlns:a16="http://schemas.microsoft.com/office/drawing/2014/main" id="{9E07832F-7C19-4FB1-AE4B-219A784CF1D6}"/>
              </a:ext>
            </a:extLst>
          </p:cNvPr>
          <p:cNvPicPr>
            <a:picLocks noGrp="1" noChangeAspect="1"/>
          </p:cNvPicPr>
          <p:nvPr>
            <p:ph idx="1"/>
          </p:nvPr>
        </p:nvPicPr>
        <p:blipFill>
          <a:blip r:embed="rId2"/>
          <a:stretch>
            <a:fillRect/>
          </a:stretch>
        </p:blipFill>
        <p:spPr>
          <a:xfrm>
            <a:off x="1479287" y="1853754"/>
            <a:ext cx="2968021" cy="2510428"/>
          </a:xfrm>
          <a:prstGeom prst="rect">
            <a:avLst/>
          </a:prstGeom>
        </p:spPr>
      </p:pic>
      <p:pic>
        <p:nvPicPr>
          <p:cNvPr id="5" name="Picture 4">
            <a:extLst>
              <a:ext uri="{FF2B5EF4-FFF2-40B4-BE49-F238E27FC236}">
                <a16:creationId xmlns:a16="http://schemas.microsoft.com/office/drawing/2014/main" id="{50374BD6-7E88-4B7A-982A-F86132476BB0}"/>
              </a:ext>
            </a:extLst>
          </p:cNvPr>
          <p:cNvPicPr>
            <a:picLocks noChangeAspect="1"/>
          </p:cNvPicPr>
          <p:nvPr/>
        </p:nvPicPr>
        <p:blipFill>
          <a:blip r:embed="rId3"/>
          <a:stretch>
            <a:fillRect/>
          </a:stretch>
        </p:blipFill>
        <p:spPr>
          <a:xfrm>
            <a:off x="4422093" y="1874288"/>
            <a:ext cx="2219325" cy="2510427"/>
          </a:xfrm>
          <a:prstGeom prst="rect">
            <a:avLst/>
          </a:prstGeom>
        </p:spPr>
      </p:pic>
    </p:spTree>
    <p:extLst>
      <p:ext uri="{BB962C8B-B14F-4D97-AF65-F5344CB8AC3E}">
        <p14:creationId xmlns:p14="http://schemas.microsoft.com/office/powerpoint/2010/main" val="205418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C0B87-FA1F-4B0C-8E30-0EB8895CD875}"/>
              </a:ext>
            </a:extLst>
          </p:cNvPr>
          <p:cNvSpPr>
            <a:spLocks noGrp="1"/>
          </p:cNvSpPr>
          <p:nvPr>
            <p:ph type="title"/>
          </p:nvPr>
        </p:nvSpPr>
        <p:spPr>
          <a:xfrm>
            <a:off x="1451579" y="1246909"/>
            <a:ext cx="9603275" cy="606845"/>
          </a:xfrm>
        </p:spPr>
        <p:txBody>
          <a:bodyPr/>
          <a:lstStyle/>
          <a:p>
            <a:pPr algn="ctr"/>
            <a:r>
              <a:rPr lang="en-US" b="1" cap="none" dirty="0"/>
              <a:t>References</a:t>
            </a:r>
            <a:endParaRPr lang="en-US" b="1" dirty="0"/>
          </a:p>
        </p:txBody>
      </p:sp>
      <p:sp>
        <p:nvSpPr>
          <p:cNvPr id="3" name="Content Placeholder 2">
            <a:extLst>
              <a:ext uri="{FF2B5EF4-FFF2-40B4-BE49-F238E27FC236}">
                <a16:creationId xmlns:a16="http://schemas.microsoft.com/office/drawing/2014/main" id="{ABABA961-B871-428D-A8F0-A03EF48666DE}"/>
              </a:ext>
            </a:extLst>
          </p:cNvPr>
          <p:cNvSpPr>
            <a:spLocks noGrp="1"/>
          </p:cNvSpPr>
          <p:nvPr>
            <p:ph idx="1"/>
          </p:nvPr>
        </p:nvSpPr>
        <p:spPr/>
        <p:txBody>
          <a:bodyPr>
            <a:normAutofit fontScale="92500" lnSpcReduction="20000"/>
          </a:bodyPr>
          <a:lstStyle/>
          <a:p>
            <a:r>
              <a:rPr lang="en-US" dirty="0"/>
              <a:t>Centres for Disease Control and Prevention. FAST STATS: chronic obstructive pulmonary disease (COPD): chronic bronchitis and emphysema. http://www.cdc.gov/nchs/fastats/copd.htm. Accessed February 2021.</a:t>
            </a:r>
          </a:p>
          <a:p>
            <a:r>
              <a:rPr lang="en-US" dirty="0"/>
              <a:t>Healthline. (2020). Everything You Need to Know About Chronic Obstructive Pulmonary Disease (COPD). Retrieved from: https://www.healthline.com/health/copd</a:t>
            </a:r>
          </a:p>
          <a:p>
            <a:r>
              <a:rPr lang="en-US" dirty="0"/>
              <a:t>Keenan, S. P., Sinuff, T., Cook, D. J., &amp; Hill, N. S. (2004). Does noninvasive positive pressure ventilation improve outcome in acute hypoxemic respiratory failure? A systematic review. Critical care medicine, 32(12), 2516-2523.</a:t>
            </a:r>
          </a:p>
          <a:p>
            <a:r>
              <a:rPr lang="en-US" dirty="0"/>
              <a:t>Mayo Clinic. (2021). COPD. Retrieved from: https://www.mayoclinic.org/diseases-conditions/copd/diagnosis-treatment/drc-20353685</a:t>
            </a:r>
          </a:p>
          <a:p>
            <a:endParaRPr lang="en-US" dirty="0"/>
          </a:p>
        </p:txBody>
      </p:sp>
    </p:spTree>
    <p:extLst>
      <p:ext uri="{BB962C8B-B14F-4D97-AF65-F5344CB8AC3E}">
        <p14:creationId xmlns:p14="http://schemas.microsoft.com/office/powerpoint/2010/main" val="2915297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6DC07-2EBB-42FB-9062-40C0F6E997E1}"/>
              </a:ext>
            </a:extLst>
          </p:cNvPr>
          <p:cNvSpPr>
            <a:spLocks noGrp="1"/>
          </p:cNvSpPr>
          <p:nvPr>
            <p:ph idx="1"/>
          </p:nvPr>
        </p:nvSpPr>
        <p:spPr/>
        <p:txBody>
          <a:bodyPr>
            <a:normAutofit fontScale="85000" lnSpcReduction="20000"/>
          </a:bodyPr>
          <a:lstStyle/>
          <a:p>
            <a:r>
              <a:rPr lang="en-US" dirty="0"/>
              <a:t>National Heart, Lung, and Blood Institute. (1998). Morbidity &amp; Mortality: Chart Book on Cardiovascular, Lung and Blood Diseases. http://www. NHLBI. NIH. gov/resources/docs/</a:t>
            </a:r>
            <a:r>
              <a:rPr lang="en-US" dirty="0" err="1"/>
              <a:t>cht</a:t>
            </a:r>
            <a:r>
              <a:rPr lang="en-US" dirty="0"/>
              <a:t>-book/HTML. Accessed February 22, 2021</a:t>
            </a:r>
          </a:p>
          <a:p>
            <a:r>
              <a:rPr lang="en-US" dirty="0"/>
              <a:t>Squadrone, E., </a:t>
            </a:r>
            <a:r>
              <a:rPr lang="en-US" dirty="0" err="1"/>
              <a:t>Frigerio</a:t>
            </a:r>
            <a:r>
              <a:rPr lang="en-US" dirty="0"/>
              <a:t>, P., </a:t>
            </a:r>
            <a:r>
              <a:rPr lang="en-US" dirty="0" err="1"/>
              <a:t>Fogliati</a:t>
            </a:r>
            <a:r>
              <a:rPr lang="en-US" dirty="0"/>
              <a:t>, C., </a:t>
            </a:r>
            <a:r>
              <a:rPr lang="en-US" dirty="0" err="1"/>
              <a:t>Gregoretti</a:t>
            </a:r>
            <a:r>
              <a:rPr lang="en-US" dirty="0"/>
              <a:t>, C., Conti, G., Antonelli, M., ... &amp; </a:t>
            </a:r>
            <a:r>
              <a:rPr lang="en-US" dirty="0" err="1"/>
              <a:t>Navalesi</a:t>
            </a:r>
            <a:r>
              <a:rPr lang="en-US" dirty="0"/>
              <a:t>, P. (2004). Noninvasive vs invasive ventilation in COPD patients with severe acute respiratory failure deemed to require ventilatory assistance. Intensive care medicine, 30(7), 1303-1310.</a:t>
            </a:r>
          </a:p>
          <a:p>
            <a:r>
              <a:rPr lang="en-US" dirty="0"/>
              <a:t>Ergan, B., </a:t>
            </a:r>
            <a:r>
              <a:rPr lang="en-US" dirty="0" err="1"/>
              <a:t>Oczkowski</a:t>
            </a:r>
            <a:r>
              <a:rPr lang="en-US" dirty="0"/>
              <a:t>, S., </a:t>
            </a:r>
            <a:r>
              <a:rPr lang="en-US" dirty="0" err="1"/>
              <a:t>Rochwerg</a:t>
            </a:r>
            <a:r>
              <a:rPr lang="en-US" dirty="0"/>
              <a:t>, B., Carlucci, A., </a:t>
            </a:r>
            <a:r>
              <a:rPr lang="en-US" dirty="0" err="1"/>
              <a:t>Chatwin</a:t>
            </a:r>
            <a:r>
              <a:rPr lang="en-US" dirty="0"/>
              <a:t>, M., </a:t>
            </a:r>
            <a:r>
              <a:rPr lang="en-US" dirty="0" err="1"/>
              <a:t>Clini</a:t>
            </a:r>
            <a:r>
              <a:rPr lang="en-US" dirty="0"/>
              <a:t>, E., ... &amp; </a:t>
            </a:r>
            <a:r>
              <a:rPr lang="en-US" dirty="0" err="1"/>
              <a:t>Windisch</a:t>
            </a:r>
            <a:r>
              <a:rPr lang="en-US" dirty="0"/>
              <a:t>, W. (2019). European Respiratory Society guidelines on long-term home non-invasive ventilation for the management of COPD. European respiratory journal, 54(3).</a:t>
            </a:r>
          </a:p>
          <a:p>
            <a:r>
              <a:rPr lang="en-US" dirty="0"/>
              <a:t>Quon, B. S., Gan, W. Q., &amp; Sin, D. D. (2008). Contemporary management of acute exacerbations of COPD: a systematic review and metanalysis. Chest, 133(3), 756-766.</a:t>
            </a:r>
          </a:p>
          <a:p>
            <a:endParaRPr lang="en-US" dirty="0"/>
          </a:p>
        </p:txBody>
      </p:sp>
    </p:spTree>
    <p:extLst>
      <p:ext uri="{BB962C8B-B14F-4D97-AF65-F5344CB8AC3E}">
        <p14:creationId xmlns:p14="http://schemas.microsoft.com/office/powerpoint/2010/main" val="1307473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5834C-4CAC-4432-9C2E-159129C945D3}"/>
              </a:ext>
            </a:extLst>
          </p:cNvPr>
          <p:cNvSpPr>
            <a:spLocks noGrp="1"/>
          </p:cNvSpPr>
          <p:nvPr>
            <p:ph type="title"/>
          </p:nvPr>
        </p:nvSpPr>
        <p:spPr>
          <a:xfrm>
            <a:off x="1451579" y="1191491"/>
            <a:ext cx="9603275" cy="662263"/>
          </a:xfrm>
        </p:spPr>
        <p:txBody>
          <a:bodyPr/>
          <a:lstStyle/>
          <a:p>
            <a:pPr algn="ctr"/>
            <a:r>
              <a:rPr lang="en-US" b="1" cap="none" dirty="0"/>
              <a:t>Introduction</a:t>
            </a:r>
            <a:endParaRPr lang="en-US" b="1" dirty="0"/>
          </a:p>
        </p:txBody>
      </p:sp>
      <p:sp>
        <p:nvSpPr>
          <p:cNvPr id="3" name="Content Placeholder 2">
            <a:extLst>
              <a:ext uri="{FF2B5EF4-FFF2-40B4-BE49-F238E27FC236}">
                <a16:creationId xmlns:a16="http://schemas.microsoft.com/office/drawing/2014/main" id="{6E2307F6-1758-441A-8346-86C0FD042972}"/>
              </a:ext>
            </a:extLst>
          </p:cNvPr>
          <p:cNvSpPr>
            <a:spLocks noGrp="1"/>
          </p:cNvSpPr>
          <p:nvPr>
            <p:ph idx="1"/>
          </p:nvPr>
        </p:nvSpPr>
        <p:spPr/>
        <p:txBody>
          <a:bodyPr>
            <a:normAutofit fontScale="85000" lnSpcReduction="10000"/>
          </a:bodyPr>
          <a:lstStyle/>
          <a:p>
            <a:pPr algn="just"/>
            <a:r>
              <a:rPr lang="en-US" dirty="0"/>
              <a:t>Chronic obstructive pulmonary disease refers to a chronic inflammatory lung ailment causing obstruction of the airflow from the lungs. </a:t>
            </a:r>
          </a:p>
          <a:p>
            <a:pPr algn="just"/>
            <a:r>
              <a:rPr lang="en-US" dirty="0"/>
              <a:t>Patients with COPD may present symptoms such as difficulty in breathing, cough and wheezing (CDC, 2021). </a:t>
            </a:r>
          </a:p>
          <a:p>
            <a:pPr algn="just"/>
            <a:r>
              <a:rPr lang="en-US" dirty="0"/>
              <a:t>Observably, individuals with COPD are usually susceptible to heart diseases, lung cancer and other conditions associated with the obstruction of the airway. </a:t>
            </a:r>
          </a:p>
          <a:p>
            <a:pPr algn="just"/>
            <a:r>
              <a:rPr lang="en-US" dirty="0"/>
              <a:t>It is essential to understand that COPD is a progressive ailment that progresses and consequently gets worse with time. </a:t>
            </a:r>
          </a:p>
          <a:p>
            <a:pPr algn="just"/>
            <a:r>
              <a:rPr lang="en-US" dirty="0"/>
              <a:t>However, efficient management strategies have proven to result in a good quality of life for patients with COPD and positive clinical outcomes.</a:t>
            </a:r>
          </a:p>
        </p:txBody>
      </p:sp>
    </p:spTree>
    <p:extLst>
      <p:ext uri="{BB962C8B-B14F-4D97-AF65-F5344CB8AC3E}">
        <p14:creationId xmlns:p14="http://schemas.microsoft.com/office/powerpoint/2010/main" val="62295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CE6C0-B9C0-411C-9F6C-26497B93EA1E}"/>
              </a:ext>
            </a:extLst>
          </p:cNvPr>
          <p:cNvSpPr>
            <a:spLocks noGrp="1"/>
          </p:cNvSpPr>
          <p:nvPr>
            <p:ph type="title"/>
          </p:nvPr>
        </p:nvSpPr>
        <p:spPr>
          <a:xfrm>
            <a:off x="1451579" y="1260764"/>
            <a:ext cx="9603275" cy="592990"/>
          </a:xfrm>
        </p:spPr>
        <p:txBody>
          <a:bodyPr>
            <a:normAutofit/>
          </a:bodyPr>
          <a:lstStyle/>
          <a:p>
            <a:pPr algn="ctr"/>
            <a:r>
              <a:rPr lang="en-US" b="1" cap="none" dirty="0">
                <a:latin typeface="+mn-lt"/>
              </a:rPr>
              <a:t>Causes of COPD</a:t>
            </a:r>
          </a:p>
        </p:txBody>
      </p:sp>
      <p:sp>
        <p:nvSpPr>
          <p:cNvPr id="3" name="Content Placeholder 2">
            <a:extLst>
              <a:ext uri="{FF2B5EF4-FFF2-40B4-BE49-F238E27FC236}">
                <a16:creationId xmlns:a16="http://schemas.microsoft.com/office/drawing/2014/main" id="{9A4F851E-12E5-4B08-B494-60E18D4E34DA}"/>
              </a:ext>
            </a:extLst>
          </p:cNvPr>
          <p:cNvSpPr>
            <a:spLocks noGrp="1"/>
          </p:cNvSpPr>
          <p:nvPr>
            <p:ph idx="1"/>
          </p:nvPr>
        </p:nvSpPr>
        <p:spPr>
          <a:xfrm>
            <a:off x="1451579" y="2015732"/>
            <a:ext cx="9603275" cy="4037749"/>
          </a:xfrm>
        </p:spPr>
        <p:txBody>
          <a:bodyPr>
            <a:normAutofit fontScale="77500" lnSpcReduction="20000"/>
          </a:bodyPr>
          <a:lstStyle/>
          <a:p>
            <a:pPr algn="just"/>
            <a:r>
              <a:rPr lang="en-US" dirty="0"/>
              <a:t>Smoking has been regarded as the leading cause of COPD. However, various things have also been associated with this disease. </a:t>
            </a:r>
          </a:p>
          <a:p>
            <a:pPr algn="just"/>
            <a:r>
              <a:rPr lang="en-US" dirty="0"/>
              <a:t>Cigar and pipe smoke originating from either active smoking or passive smoking are leading causes of lung disorders, study reveals.</a:t>
            </a:r>
          </a:p>
          <a:p>
            <a:pPr algn="just"/>
            <a:r>
              <a:rPr lang="en-US" dirty="0"/>
              <a:t>Similarly, breathing in polluted fumes from polluted air with chemicals and dust can also work to cause COPD (Healthline, 2020).</a:t>
            </a:r>
          </a:p>
          <a:p>
            <a:pPr algn="just"/>
            <a:r>
              <a:rPr lang="en-US" dirty="0"/>
              <a:t>Failing to treat asthma in time may lead to severe lung damage which consequently results in COPD. </a:t>
            </a:r>
          </a:p>
          <a:p>
            <a:pPr algn="just"/>
            <a:r>
              <a:rPr lang="en-US" dirty="0"/>
              <a:t>In very rare situations, the disease may affect people who have never smoked or been exposed to toxic fumes. </a:t>
            </a:r>
          </a:p>
          <a:p>
            <a:pPr algn="just"/>
            <a:r>
              <a:rPr lang="en-US" dirty="0"/>
              <a:t>In such situations, DNA has been found to play a major role in which medical practitioners have referred to a genetic predisposition to developing the disease. </a:t>
            </a:r>
          </a:p>
          <a:p>
            <a:pPr algn="just"/>
            <a:r>
              <a:rPr lang="en-US" dirty="0"/>
              <a:t>Abnormalities in genetic DNA composition such as deficiency in protein alpha-1-antitrypsin may cause the lungs to deteriorate (Mayo Clinic, 2020).</a:t>
            </a:r>
          </a:p>
        </p:txBody>
      </p:sp>
    </p:spTree>
    <p:extLst>
      <p:ext uri="{BB962C8B-B14F-4D97-AF65-F5344CB8AC3E}">
        <p14:creationId xmlns:p14="http://schemas.microsoft.com/office/powerpoint/2010/main" val="1356775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E2563-94D1-41F6-89C7-27D2E5C883A0}"/>
              </a:ext>
            </a:extLst>
          </p:cNvPr>
          <p:cNvSpPr>
            <a:spLocks noGrp="1"/>
          </p:cNvSpPr>
          <p:nvPr>
            <p:ph type="title"/>
          </p:nvPr>
        </p:nvSpPr>
        <p:spPr>
          <a:xfrm>
            <a:off x="1451579" y="1219200"/>
            <a:ext cx="9603275" cy="634554"/>
          </a:xfrm>
        </p:spPr>
        <p:txBody>
          <a:bodyPr/>
          <a:lstStyle/>
          <a:p>
            <a:pPr algn="ctr"/>
            <a:r>
              <a:rPr lang="en-US" b="1" cap="none" dirty="0"/>
              <a:t>Pathophysiology</a:t>
            </a:r>
          </a:p>
        </p:txBody>
      </p:sp>
      <p:sp>
        <p:nvSpPr>
          <p:cNvPr id="3" name="Content Placeholder 2">
            <a:extLst>
              <a:ext uri="{FF2B5EF4-FFF2-40B4-BE49-F238E27FC236}">
                <a16:creationId xmlns:a16="http://schemas.microsoft.com/office/drawing/2014/main" id="{649A2DF2-79CC-46B2-9702-12BEF65F70B9}"/>
              </a:ext>
            </a:extLst>
          </p:cNvPr>
          <p:cNvSpPr>
            <a:spLocks noGrp="1"/>
          </p:cNvSpPr>
          <p:nvPr>
            <p:ph idx="1"/>
          </p:nvPr>
        </p:nvSpPr>
        <p:spPr/>
        <p:txBody>
          <a:bodyPr>
            <a:normAutofit fontScale="77500" lnSpcReduction="20000"/>
          </a:bodyPr>
          <a:lstStyle/>
          <a:p>
            <a:pPr algn="just"/>
            <a:r>
              <a:rPr lang="en-US" dirty="0"/>
              <a:t>The chronic obstructive pulmonary disease usually presents itself in two conditions namely: Emphysema and chronic bronchitis: Emphysema and chronic bronchitis. </a:t>
            </a:r>
          </a:p>
          <a:p>
            <a:pPr algn="just"/>
            <a:r>
              <a:rPr lang="en-US" dirty="0"/>
              <a:t>Chronic bronchitis causes the inflammation of the inner lining of the bronchial walls which act as a passage of air to the lungs. </a:t>
            </a:r>
          </a:p>
          <a:p>
            <a:pPr algn="just"/>
            <a:r>
              <a:rPr lang="en-US" dirty="0"/>
              <a:t>The inflammation causes coughs and the production of mucus. </a:t>
            </a:r>
          </a:p>
          <a:p>
            <a:pPr algn="just"/>
            <a:r>
              <a:rPr lang="en-US" dirty="0"/>
              <a:t>Emphysema on the other hand occurs in severe cases due to overexposure to toxic fumes and cigarette smoke resulting in the damage of the lungs and the bronchioles.</a:t>
            </a:r>
          </a:p>
          <a:p>
            <a:pPr algn="just"/>
            <a:r>
              <a:rPr lang="en-US" dirty="0"/>
              <a:t>COPD is observably a progressive ailment that worsens over time if effective management strategies are not put in place. </a:t>
            </a:r>
          </a:p>
          <a:p>
            <a:pPr algn="just"/>
            <a:r>
              <a:rPr lang="en-US" dirty="0"/>
              <a:t>The difficulty in breathing is usually due to the breakdown of the lung tissues and the bronchioles leading to the lungs. </a:t>
            </a:r>
          </a:p>
        </p:txBody>
      </p:sp>
    </p:spTree>
    <p:extLst>
      <p:ext uri="{BB962C8B-B14F-4D97-AF65-F5344CB8AC3E}">
        <p14:creationId xmlns:p14="http://schemas.microsoft.com/office/powerpoint/2010/main" val="426944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17541-0F0D-4DEE-B159-747C517F3848}"/>
              </a:ext>
            </a:extLst>
          </p:cNvPr>
          <p:cNvSpPr>
            <a:spLocks noGrp="1"/>
          </p:cNvSpPr>
          <p:nvPr>
            <p:ph type="title"/>
          </p:nvPr>
        </p:nvSpPr>
        <p:spPr>
          <a:xfrm>
            <a:off x="1451579" y="1219200"/>
            <a:ext cx="9603275" cy="634554"/>
          </a:xfrm>
        </p:spPr>
        <p:txBody>
          <a:bodyPr/>
          <a:lstStyle/>
          <a:p>
            <a:pPr algn="ctr"/>
            <a:r>
              <a:rPr lang="en-US" b="1" cap="none" dirty="0"/>
              <a:t>Manifestations</a:t>
            </a:r>
          </a:p>
        </p:txBody>
      </p:sp>
      <p:sp>
        <p:nvSpPr>
          <p:cNvPr id="3" name="Content Placeholder 2">
            <a:extLst>
              <a:ext uri="{FF2B5EF4-FFF2-40B4-BE49-F238E27FC236}">
                <a16:creationId xmlns:a16="http://schemas.microsoft.com/office/drawing/2014/main" id="{8576450E-0D33-43C2-A6CA-C93A8DB1C3E3}"/>
              </a:ext>
            </a:extLst>
          </p:cNvPr>
          <p:cNvSpPr>
            <a:spLocks noGrp="1"/>
          </p:cNvSpPr>
          <p:nvPr>
            <p:ph idx="1"/>
          </p:nvPr>
        </p:nvSpPr>
        <p:spPr>
          <a:xfrm>
            <a:off x="1451579" y="2015732"/>
            <a:ext cx="9603275" cy="4037749"/>
          </a:xfrm>
        </p:spPr>
        <p:txBody>
          <a:bodyPr>
            <a:normAutofit fontScale="92500" lnSpcReduction="10000"/>
          </a:bodyPr>
          <a:lstStyle/>
          <a:p>
            <a:pPr algn="just"/>
            <a:r>
              <a:rPr lang="en-US" dirty="0"/>
              <a:t>As observed by Ergan </a:t>
            </a:r>
            <a:r>
              <a:rPr lang="en-US" i="1" dirty="0"/>
              <a:t>et al. </a:t>
            </a:r>
            <a:r>
              <a:rPr lang="en-US" dirty="0"/>
              <a:t>(2019), the most common manifestation of this ailment is the shortness of breath and a cough that results in the production of mucus. </a:t>
            </a:r>
          </a:p>
          <a:p>
            <a:pPr algn="just"/>
            <a:r>
              <a:rPr lang="en-US" dirty="0"/>
              <a:t>Usually, symptoms may persist for weeks or months if no proper treatment is issued.</a:t>
            </a:r>
          </a:p>
          <a:p>
            <a:pPr algn="just"/>
            <a:r>
              <a:rPr lang="en-US" dirty="0"/>
              <a:t>Arguably, chronic cough has been considered the first symptom presented by this disease which usually persists for a longer duration even up to 3 months continuously.</a:t>
            </a:r>
          </a:p>
          <a:p>
            <a:pPr algn="just"/>
            <a:r>
              <a:rPr lang="en-US" dirty="0"/>
              <a:t>Ideally, the shortness of breath is usually due to the damaged airways to the lungs. </a:t>
            </a:r>
          </a:p>
          <a:p>
            <a:pPr algn="just"/>
            <a:r>
              <a:rPr lang="en-US" dirty="0"/>
              <a:t>During exhalations, individuals may experience wheezing which is also associated with difficulty in breathing. </a:t>
            </a:r>
          </a:p>
          <a:p>
            <a:pPr algn="just"/>
            <a:r>
              <a:rPr lang="en-US" dirty="0"/>
              <a:t>The manifestation of these symptoms may increase if the persons affected continue to smoke or are regularly exposed to toxic and irritable gases. </a:t>
            </a:r>
          </a:p>
        </p:txBody>
      </p:sp>
    </p:spTree>
    <p:extLst>
      <p:ext uri="{BB962C8B-B14F-4D97-AF65-F5344CB8AC3E}">
        <p14:creationId xmlns:p14="http://schemas.microsoft.com/office/powerpoint/2010/main" val="1995561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0959-A3A2-4317-BD50-45687EC15D0B}"/>
              </a:ext>
            </a:extLst>
          </p:cNvPr>
          <p:cNvSpPr>
            <a:spLocks noGrp="1"/>
          </p:cNvSpPr>
          <p:nvPr>
            <p:ph type="title"/>
          </p:nvPr>
        </p:nvSpPr>
        <p:spPr>
          <a:xfrm>
            <a:off x="1451579" y="1108364"/>
            <a:ext cx="9603275" cy="745390"/>
          </a:xfrm>
        </p:spPr>
        <p:txBody>
          <a:bodyPr/>
          <a:lstStyle/>
          <a:p>
            <a:pPr algn="ctr"/>
            <a:r>
              <a:rPr lang="en-US" b="1" cap="none" dirty="0"/>
              <a:t>Diagnosis of COPD</a:t>
            </a:r>
          </a:p>
        </p:txBody>
      </p:sp>
      <p:sp>
        <p:nvSpPr>
          <p:cNvPr id="3" name="Content Placeholder 2">
            <a:extLst>
              <a:ext uri="{FF2B5EF4-FFF2-40B4-BE49-F238E27FC236}">
                <a16:creationId xmlns:a16="http://schemas.microsoft.com/office/drawing/2014/main" id="{727EF0A4-85F8-4E2F-9BE1-0DBF655BDA44}"/>
              </a:ext>
            </a:extLst>
          </p:cNvPr>
          <p:cNvSpPr>
            <a:spLocks noGrp="1"/>
          </p:cNvSpPr>
          <p:nvPr>
            <p:ph idx="1"/>
          </p:nvPr>
        </p:nvSpPr>
        <p:spPr>
          <a:xfrm>
            <a:off x="1451579" y="2015732"/>
            <a:ext cx="9603275" cy="4037749"/>
          </a:xfrm>
        </p:spPr>
        <p:txBody>
          <a:bodyPr/>
          <a:lstStyle/>
          <a:p>
            <a:pPr algn="just"/>
            <a:r>
              <a:rPr lang="en-US" dirty="0"/>
              <a:t>The diagnosis of this ailment is always based on the symptoms presented by the patients.</a:t>
            </a:r>
          </a:p>
          <a:p>
            <a:pPr algn="just"/>
            <a:r>
              <a:rPr lang="en-US" dirty="0"/>
              <a:t>Based on the symptoms, physicians may carry out either a physical examination or a laboratory test examination (Ergan </a:t>
            </a:r>
            <a:r>
              <a:rPr lang="en-US" i="1" dirty="0"/>
              <a:t>et al., </a:t>
            </a:r>
            <a:r>
              <a:rPr lang="en-US" dirty="0"/>
              <a:t>2019). </a:t>
            </a:r>
          </a:p>
          <a:p>
            <a:pPr algn="just"/>
            <a:r>
              <a:rPr lang="en-US" dirty="0"/>
              <a:t>During a physical examination, using a stethoscope, a doctor listens to the lungs as you breathe. </a:t>
            </a:r>
          </a:p>
          <a:p>
            <a:pPr algn="just"/>
            <a:r>
              <a:rPr lang="en-US" dirty="0"/>
              <a:t>Based on the information obtained here besides the information provided earlier on, the doctor may order spirometry to assess the lung function. </a:t>
            </a:r>
          </a:p>
          <a:p>
            <a:pPr algn="just"/>
            <a:r>
              <a:rPr lang="en-US" dirty="0"/>
              <a:t>Similarly, laboratory tests including X-rays or CT scans may reveal a clear picture of the lungs, the bronchioles and the blood vessels supplying blood to the lungs. </a:t>
            </a:r>
          </a:p>
        </p:txBody>
      </p:sp>
    </p:spTree>
    <p:extLst>
      <p:ext uri="{BB962C8B-B14F-4D97-AF65-F5344CB8AC3E}">
        <p14:creationId xmlns:p14="http://schemas.microsoft.com/office/powerpoint/2010/main" val="3533998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70E76C-4F52-4C0F-BECF-B40B91F5D7C9}"/>
              </a:ext>
            </a:extLst>
          </p:cNvPr>
          <p:cNvSpPr>
            <a:spLocks noGrp="1"/>
          </p:cNvSpPr>
          <p:nvPr>
            <p:ph idx="1"/>
          </p:nvPr>
        </p:nvSpPr>
        <p:spPr/>
        <p:txBody>
          <a:bodyPr/>
          <a:lstStyle/>
          <a:p>
            <a:pPr algn="just"/>
            <a:r>
              <a:rPr lang="en-US" dirty="0"/>
              <a:t>The last diagnostic test that can be carried out is the arteriole blood gas test.</a:t>
            </a:r>
          </a:p>
          <a:p>
            <a:pPr algn="just"/>
            <a:r>
              <a:rPr lang="en-US" dirty="0"/>
              <a:t>By obtaining a blood sample from an artery, the doctors would be able to particularly determine the amounts of oxygen and CO2 in the blood. </a:t>
            </a:r>
          </a:p>
          <a:p>
            <a:pPr algn="just"/>
            <a:r>
              <a:rPr lang="en-US" dirty="0"/>
              <a:t>Admittedly, these tests would help in determining if an individual has COPD or not.</a:t>
            </a:r>
          </a:p>
        </p:txBody>
      </p:sp>
    </p:spTree>
    <p:extLst>
      <p:ext uri="{BB962C8B-B14F-4D97-AF65-F5344CB8AC3E}">
        <p14:creationId xmlns:p14="http://schemas.microsoft.com/office/powerpoint/2010/main" val="477157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C0CB9-B445-40FD-ABFD-516C799DC6F2}"/>
              </a:ext>
            </a:extLst>
          </p:cNvPr>
          <p:cNvSpPr>
            <a:spLocks noGrp="1"/>
          </p:cNvSpPr>
          <p:nvPr>
            <p:ph type="title"/>
          </p:nvPr>
        </p:nvSpPr>
        <p:spPr>
          <a:xfrm>
            <a:off x="1451579" y="1108365"/>
            <a:ext cx="9603275" cy="745389"/>
          </a:xfrm>
        </p:spPr>
        <p:txBody>
          <a:bodyPr/>
          <a:lstStyle/>
          <a:p>
            <a:pPr algn="ctr"/>
            <a:r>
              <a:rPr lang="en-US" b="1" cap="none" dirty="0"/>
              <a:t>An image showing spirometry</a:t>
            </a:r>
          </a:p>
        </p:txBody>
      </p:sp>
      <p:pic>
        <p:nvPicPr>
          <p:cNvPr id="4" name="Content Placeholder 3">
            <a:extLst>
              <a:ext uri="{FF2B5EF4-FFF2-40B4-BE49-F238E27FC236}">
                <a16:creationId xmlns:a16="http://schemas.microsoft.com/office/drawing/2014/main" id="{C3663F15-7C48-4240-8514-1451CB38C052}"/>
              </a:ext>
            </a:extLst>
          </p:cNvPr>
          <p:cNvPicPr>
            <a:picLocks noGrp="1" noChangeAspect="1"/>
          </p:cNvPicPr>
          <p:nvPr>
            <p:ph idx="1"/>
          </p:nvPr>
        </p:nvPicPr>
        <p:blipFill>
          <a:blip r:embed="rId2"/>
          <a:stretch>
            <a:fillRect/>
          </a:stretch>
        </p:blipFill>
        <p:spPr>
          <a:xfrm>
            <a:off x="1451579" y="1853754"/>
            <a:ext cx="9603275" cy="3895881"/>
          </a:xfrm>
          <a:prstGeom prst="rect">
            <a:avLst/>
          </a:prstGeom>
        </p:spPr>
      </p:pic>
    </p:spTree>
    <p:extLst>
      <p:ext uri="{BB962C8B-B14F-4D97-AF65-F5344CB8AC3E}">
        <p14:creationId xmlns:p14="http://schemas.microsoft.com/office/powerpoint/2010/main" val="522617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B99A-83AD-46B3-805A-6310138A71CE}"/>
              </a:ext>
            </a:extLst>
          </p:cNvPr>
          <p:cNvSpPr>
            <a:spLocks noGrp="1"/>
          </p:cNvSpPr>
          <p:nvPr>
            <p:ph type="title"/>
          </p:nvPr>
        </p:nvSpPr>
        <p:spPr>
          <a:xfrm>
            <a:off x="1451579" y="1108364"/>
            <a:ext cx="9603275" cy="745390"/>
          </a:xfrm>
        </p:spPr>
        <p:txBody>
          <a:bodyPr/>
          <a:lstStyle/>
          <a:p>
            <a:pPr algn="ctr"/>
            <a:r>
              <a:rPr lang="en-US" b="1" cap="none" dirty="0"/>
              <a:t>An image of normal and diseased alveoli</a:t>
            </a:r>
          </a:p>
        </p:txBody>
      </p:sp>
      <p:pic>
        <p:nvPicPr>
          <p:cNvPr id="4" name="Content Placeholder 3">
            <a:extLst>
              <a:ext uri="{FF2B5EF4-FFF2-40B4-BE49-F238E27FC236}">
                <a16:creationId xmlns:a16="http://schemas.microsoft.com/office/drawing/2014/main" id="{4AD0E5FD-C14F-4AF8-AC18-E4FC6B018E5A}"/>
              </a:ext>
            </a:extLst>
          </p:cNvPr>
          <p:cNvPicPr>
            <a:picLocks noGrp="1" noChangeAspect="1"/>
          </p:cNvPicPr>
          <p:nvPr>
            <p:ph idx="1"/>
          </p:nvPr>
        </p:nvPicPr>
        <p:blipFill>
          <a:blip r:embed="rId2"/>
          <a:stretch>
            <a:fillRect/>
          </a:stretch>
        </p:blipFill>
        <p:spPr>
          <a:xfrm>
            <a:off x="1451579" y="1853754"/>
            <a:ext cx="9603275" cy="3612009"/>
          </a:xfrm>
          <a:prstGeom prst="rect">
            <a:avLst/>
          </a:prstGeom>
        </p:spPr>
      </p:pic>
    </p:spTree>
    <p:extLst>
      <p:ext uri="{BB962C8B-B14F-4D97-AF65-F5344CB8AC3E}">
        <p14:creationId xmlns:p14="http://schemas.microsoft.com/office/powerpoint/2010/main" val="216977779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47</TotalTime>
  <Words>1342</Words>
  <Application>Microsoft Office PowerPoint</Application>
  <PresentationFormat>Widescreen</PresentationFormat>
  <Paragraphs>60</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Gill Sans MT</vt:lpstr>
      <vt:lpstr>Gallery</vt:lpstr>
      <vt:lpstr>COPD   Author  Institutional Affiliation Instructor  Course code Date of submission</vt:lpstr>
      <vt:lpstr>Introduction</vt:lpstr>
      <vt:lpstr>Causes of COPD</vt:lpstr>
      <vt:lpstr>Pathophysiology</vt:lpstr>
      <vt:lpstr>Manifestations</vt:lpstr>
      <vt:lpstr>Diagnosis of COPD</vt:lpstr>
      <vt:lpstr>PowerPoint Presentation</vt:lpstr>
      <vt:lpstr>An image showing spirometry</vt:lpstr>
      <vt:lpstr>An image of normal and diseased alveoli</vt:lpstr>
      <vt:lpstr>Treatment of COPD</vt:lpstr>
      <vt:lpstr>PowerPoint Presentation</vt:lpstr>
      <vt:lpstr>Images of Chest X-ray from COPD patients</vt:lpstr>
      <vt:lpstr>Non-invasive ventilation </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Steve0798266195</dc:creator>
  <cp:lastModifiedBy>Steve0798266195</cp:lastModifiedBy>
  <cp:revision>39</cp:revision>
  <dcterms:created xsi:type="dcterms:W3CDTF">2021-02-23T15:14:42Z</dcterms:created>
  <dcterms:modified xsi:type="dcterms:W3CDTF">2021-02-25T15:39:27Z</dcterms:modified>
</cp:coreProperties>
</file>