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65" r:id="rId2"/>
    <p:sldId id="272" r:id="rId3"/>
    <p:sldId id="267" r:id="rId4"/>
    <p:sldId id="278" r:id="rId5"/>
    <p:sldId id="279" r:id="rId6"/>
    <p:sldId id="276" r:id="rId7"/>
    <p:sldId id="277" r:id="rId8"/>
    <p:sldId id="274" r:id="rId9"/>
    <p:sldId id="280" r:id="rId10"/>
    <p:sldId id="275" r:id="rId11"/>
    <p:sldId id="281" r:id="rId12"/>
    <p:sldId id="271"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p:cViewPr varScale="1">
        <p:scale>
          <a:sx n="82" d="100"/>
          <a:sy n="82" d="100"/>
        </p:scale>
        <p:origin x="1578"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7AC1E9-66F4-4016-A511-ED47C8A96CFE}" type="datetimeFigureOut">
              <a:rPr lang="en-US" smtClean="0"/>
              <a:t>9/10/2021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5DAA73-6DEB-440B-ADB6-BC753FA54F86}" type="slidenum">
              <a:rPr lang="en-US" smtClean="0"/>
              <a:t>‹#›</a:t>
            </a:fld>
            <a:endParaRPr lang="en-US" dirty="0"/>
          </a:p>
        </p:txBody>
      </p:sp>
    </p:spTree>
    <p:extLst>
      <p:ext uri="{BB962C8B-B14F-4D97-AF65-F5344CB8AC3E}">
        <p14:creationId xmlns:p14="http://schemas.microsoft.com/office/powerpoint/2010/main" val="59890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915DAA73-6DEB-440B-ADB6-BC753FA54F86}" type="slidenum">
              <a:rPr lang="en-US" smtClean="0"/>
              <a:t>1</a:t>
            </a:fld>
            <a:endParaRPr lang="en-US" dirty="0"/>
          </a:p>
        </p:txBody>
      </p:sp>
    </p:spTree>
    <p:extLst>
      <p:ext uri="{BB962C8B-B14F-4D97-AF65-F5344CB8AC3E}">
        <p14:creationId xmlns:p14="http://schemas.microsoft.com/office/powerpoint/2010/main" val="2337647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5DAA73-6DEB-440B-ADB6-BC753FA54F86}" type="slidenum">
              <a:rPr lang="en-US" smtClean="0"/>
              <a:t>2</a:t>
            </a:fld>
            <a:endParaRPr lang="en-US" dirty="0"/>
          </a:p>
        </p:txBody>
      </p:sp>
    </p:spTree>
    <p:extLst>
      <p:ext uri="{BB962C8B-B14F-4D97-AF65-F5344CB8AC3E}">
        <p14:creationId xmlns:p14="http://schemas.microsoft.com/office/powerpoint/2010/main" val="3629473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pitchFamily="18" charset="0"/>
                <a:cs typeface="Times New Roman" pitchFamily="18" charset="0"/>
              </a:rPr>
              <a:t> </a:t>
            </a:r>
          </a:p>
        </p:txBody>
      </p:sp>
      <p:sp>
        <p:nvSpPr>
          <p:cNvPr id="4" name="Slide Number Placeholder 3"/>
          <p:cNvSpPr>
            <a:spLocks noGrp="1"/>
          </p:cNvSpPr>
          <p:nvPr>
            <p:ph type="sldNum" sz="quarter" idx="10"/>
          </p:nvPr>
        </p:nvSpPr>
        <p:spPr/>
        <p:txBody>
          <a:bodyPr/>
          <a:lstStyle/>
          <a:p>
            <a:fld id="{915DAA73-6DEB-440B-ADB6-BC753FA54F86}" type="slidenum">
              <a:rPr lang="en-US" smtClean="0"/>
              <a:t>3</a:t>
            </a:fld>
            <a:endParaRPr lang="en-US" dirty="0"/>
          </a:p>
        </p:txBody>
      </p:sp>
    </p:spTree>
    <p:extLst>
      <p:ext uri="{BB962C8B-B14F-4D97-AF65-F5344CB8AC3E}">
        <p14:creationId xmlns:p14="http://schemas.microsoft.com/office/powerpoint/2010/main" val="1707072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5DAA73-6DEB-440B-ADB6-BC753FA54F86}" type="slidenum">
              <a:rPr lang="en-US" smtClean="0"/>
              <a:t>6</a:t>
            </a:fld>
            <a:endParaRPr lang="en-US" dirty="0"/>
          </a:p>
        </p:txBody>
      </p:sp>
    </p:spTree>
    <p:extLst>
      <p:ext uri="{BB962C8B-B14F-4D97-AF65-F5344CB8AC3E}">
        <p14:creationId xmlns:p14="http://schemas.microsoft.com/office/powerpoint/2010/main" val="3629473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5DAA73-6DEB-440B-ADB6-BC753FA54F86}" type="slidenum">
              <a:rPr lang="en-US" smtClean="0"/>
              <a:t>8</a:t>
            </a:fld>
            <a:endParaRPr lang="en-US" dirty="0"/>
          </a:p>
        </p:txBody>
      </p:sp>
    </p:spTree>
    <p:extLst>
      <p:ext uri="{BB962C8B-B14F-4D97-AF65-F5344CB8AC3E}">
        <p14:creationId xmlns:p14="http://schemas.microsoft.com/office/powerpoint/2010/main" val="170820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915DAA73-6DEB-440B-ADB6-BC753FA54F86}" type="slidenum">
              <a:rPr lang="en-US" smtClean="0"/>
              <a:t>10</a:t>
            </a:fld>
            <a:endParaRPr lang="en-US" dirty="0"/>
          </a:p>
        </p:txBody>
      </p:sp>
    </p:spTree>
    <p:extLst>
      <p:ext uri="{BB962C8B-B14F-4D97-AF65-F5344CB8AC3E}">
        <p14:creationId xmlns:p14="http://schemas.microsoft.com/office/powerpoint/2010/main" val="170820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subtitle style</a:t>
            </a:r>
            <a:endParaRPr lang="en-US" dirty="0"/>
          </a:p>
        </p:txBody>
      </p:sp>
      <p:sp>
        <p:nvSpPr>
          <p:cNvPr id="4" name="Date Placeholder 3"/>
          <p:cNvSpPr>
            <a:spLocks noGrp="1"/>
          </p:cNvSpPr>
          <p:nvPr>
            <p:ph type="dt" sz="half" idx="10"/>
          </p:nvPr>
        </p:nvSpPr>
        <p:spPr/>
        <p:txBody>
          <a:bodyPr/>
          <a:lstStyle/>
          <a:p>
            <a:fld id="{FABC9163-40F4-41C1-B94C-97E6E3ED05A0}" type="datetimeFigureOut">
              <a:rPr lang="en-US" smtClean="0"/>
              <a:t>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57DDC3D-1BA0-4764-B6EF-19AA1D9FE6BE}"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BC9163-40F4-41C1-B94C-97E6E3ED05A0}" type="datetimeFigureOut">
              <a:rPr lang="en-US" smtClean="0"/>
              <a:t>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57DDC3D-1BA0-4764-B6EF-19AA1D9FE6BE}"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BC9163-40F4-41C1-B94C-97E6E3ED05A0}" type="datetimeFigureOut">
              <a:rPr lang="en-US" smtClean="0"/>
              <a:t>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57DDC3D-1BA0-4764-B6EF-19AA1D9FE6BE}"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BC9163-40F4-41C1-B94C-97E6E3ED05A0}" type="datetimeFigureOut">
              <a:rPr lang="en-US" smtClean="0"/>
              <a:t>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57DDC3D-1BA0-4764-B6EF-19AA1D9FE6BE}"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text styles</a:t>
            </a:r>
          </a:p>
        </p:txBody>
      </p:sp>
      <p:sp>
        <p:nvSpPr>
          <p:cNvPr id="4" name="Date Placeholder 3"/>
          <p:cNvSpPr>
            <a:spLocks noGrp="1"/>
          </p:cNvSpPr>
          <p:nvPr>
            <p:ph type="dt" sz="half" idx="10"/>
          </p:nvPr>
        </p:nvSpPr>
        <p:spPr/>
        <p:txBody>
          <a:bodyPr/>
          <a:lstStyle/>
          <a:p>
            <a:fld id="{FABC9163-40F4-41C1-B94C-97E6E3ED05A0}" type="datetimeFigureOut">
              <a:rPr lang="en-US" smtClean="0"/>
              <a:t>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57DDC3D-1BA0-4764-B6EF-19AA1D9FE6BE}"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BC9163-40F4-41C1-B94C-97E6E3ED05A0}" type="datetimeFigureOut">
              <a:rPr lang="en-US" smtClean="0"/>
              <a:t>9/10/2021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57DDC3D-1BA0-4764-B6EF-19AA1D9FE6BE}" type="slidenum">
              <a:rPr lang="en-US" smtClean="0"/>
              <a:t>‹#›</a:t>
            </a:fld>
            <a:endParaRPr lang="en-US" dirty="0"/>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BC9163-40F4-41C1-B94C-97E6E3ED05A0}" type="datetimeFigureOut">
              <a:rPr lang="en-US" smtClean="0"/>
              <a:t>9/10/2021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57DDC3D-1BA0-4764-B6EF-19AA1D9FE6BE}"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ABC9163-40F4-41C1-B94C-97E6E3ED05A0}" type="datetimeFigureOut">
              <a:rPr lang="en-US" smtClean="0"/>
              <a:t>9/10/2021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57DDC3D-1BA0-4764-B6EF-19AA1D9FE6BE}"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BC9163-40F4-41C1-B94C-97E6E3ED05A0}" type="datetimeFigureOut">
              <a:rPr lang="en-US" smtClean="0"/>
              <a:t>9/10/2021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57DDC3D-1BA0-4764-B6EF-19AA1D9FE6BE}"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a:t>Click to edit Master text styles</a:t>
            </a:r>
          </a:p>
        </p:txBody>
      </p:sp>
      <p:sp>
        <p:nvSpPr>
          <p:cNvPr id="5" name="Date Placeholder 4"/>
          <p:cNvSpPr>
            <a:spLocks noGrp="1"/>
          </p:cNvSpPr>
          <p:nvPr>
            <p:ph type="dt" sz="half" idx="10"/>
          </p:nvPr>
        </p:nvSpPr>
        <p:spPr/>
        <p:txBody>
          <a:bodyPr/>
          <a:lstStyle/>
          <a:p>
            <a:fld id="{FABC9163-40F4-41C1-B94C-97E6E3ED05A0}" type="datetimeFigureOut">
              <a:rPr lang="en-US" smtClean="0"/>
              <a:t>9/10/2021</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C57DDC3D-1BA0-4764-B6EF-19AA1D9FE6BE}"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dirty="0"/>
              <a:t>Click icon to add picture</a:t>
            </a:r>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BC9163-40F4-41C1-B94C-97E6E3ED05A0}" type="datetimeFigureOut">
              <a:rPr lang="en-US" smtClean="0"/>
              <a:t>9/10/2021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57DDC3D-1BA0-4764-B6EF-19AA1D9FE6BE}"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FABC9163-40F4-41C1-B94C-97E6E3ED05A0}" type="datetimeFigureOut">
              <a:rPr lang="en-US" smtClean="0"/>
              <a:t>9/10/2021</a:t>
            </a:fld>
            <a:endParaRPr lang="en-US"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C57DDC3D-1BA0-4764-B6EF-19AA1D9FE6BE}"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85801"/>
            <a:ext cx="8153400" cy="3810000"/>
          </a:xfrm>
        </p:spPr>
        <p:txBody>
          <a:bodyPr>
            <a:normAutofit/>
          </a:bodyPr>
          <a:lstStyle/>
          <a:p>
            <a:pPr marL="0" indent="0"/>
            <a:endParaRPr lang="en-US" sz="2800" dirty="0"/>
          </a:p>
          <a:p>
            <a:pPr algn="ctr"/>
            <a:r>
              <a:rPr lang="en-US" sz="2800" dirty="0"/>
              <a:t>Covid-19</a:t>
            </a:r>
          </a:p>
          <a:p>
            <a:pPr algn="ctr"/>
            <a:r>
              <a:rPr lang="en-US" sz="2800" dirty="0"/>
              <a:t>Student’s Name</a:t>
            </a:r>
          </a:p>
          <a:p>
            <a:pPr algn="ctr"/>
            <a:r>
              <a:rPr lang="en-US" sz="2800" dirty="0"/>
              <a:t>Institution</a:t>
            </a:r>
          </a:p>
          <a:p>
            <a:pPr algn="ctr"/>
            <a:r>
              <a:rPr lang="en-US" sz="2800" dirty="0"/>
              <a:t>Date</a:t>
            </a:r>
          </a:p>
          <a:p>
            <a:pPr marL="0" indent="0"/>
            <a:endParaRPr lang="en-US" sz="2800" dirty="0"/>
          </a:p>
        </p:txBody>
      </p:sp>
    </p:spTree>
    <p:extLst>
      <p:ext uri="{BB962C8B-B14F-4D97-AF65-F5344CB8AC3E}">
        <p14:creationId xmlns:p14="http://schemas.microsoft.com/office/powerpoint/2010/main" val="3335599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457200"/>
            <a:ext cx="7520940" cy="4223277"/>
          </a:xfrm>
        </p:spPr>
        <p:txBody>
          <a:bodyPr/>
          <a:lstStyle/>
          <a:p>
            <a:pPr algn="ctr"/>
            <a:r>
              <a:rPr lang="en-US" sz="2000" dirty="0">
                <a:latin typeface="Times New Roman" pitchFamily="18" charset="0"/>
                <a:cs typeface="Times New Roman" pitchFamily="18" charset="0"/>
              </a:rPr>
              <a:t>Diagnosis of the disease</a:t>
            </a:r>
          </a:p>
          <a:p>
            <a:pPr>
              <a:buFont typeface="Arial" pitchFamily="34" charset="0"/>
              <a:buChar char="•"/>
            </a:pPr>
            <a:r>
              <a:rPr lang="en-US" sz="2000" b="0" dirty="0">
                <a:latin typeface="Times New Roman" pitchFamily="18" charset="0"/>
                <a:cs typeface="Times New Roman" pitchFamily="18" charset="0"/>
              </a:rPr>
              <a:t> The use of Covid-19 maps</a:t>
            </a:r>
          </a:p>
          <a:p>
            <a:pPr marL="0" indent="0"/>
            <a:r>
              <a:rPr lang="en-US" sz="2000" b="0" dirty="0">
                <a:latin typeface="Times New Roman" pitchFamily="18" charset="0"/>
                <a:cs typeface="Times New Roman" pitchFamily="18" charset="0"/>
              </a:rPr>
              <a:t>The US government uses Covid-19 maps to track hot spots and vaccine rollout. Covid-19 map shows the areas that contain high spread of the disease. Forecasts can get done and help the government track vaccine rates within every state. </a:t>
            </a:r>
          </a:p>
          <a:p>
            <a:pPr>
              <a:buFont typeface="Arial" pitchFamily="34" charset="0"/>
              <a:buChar char="•"/>
            </a:pPr>
            <a:r>
              <a:rPr lang="en-US" sz="2000" b="0" dirty="0">
                <a:latin typeface="Times New Roman" pitchFamily="18" charset="0"/>
                <a:cs typeface="Times New Roman" pitchFamily="18" charset="0"/>
              </a:rPr>
              <a:t> Mayo Clinic News Network</a:t>
            </a:r>
          </a:p>
          <a:p>
            <a:pPr marL="0" indent="0"/>
            <a:r>
              <a:rPr lang="en-US" sz="2000" b="0" dirty="0">
                <a:latin typeface="Times New Roman" pitchFamily="18" charset="0"/>
                <a:cs typeface="Times New Roman" pitchFamily="18" charset="0"/>
              </a:rPr>
              <a:t>Mayo Clinic is influential in tracking Covid-19 diseases spread within the states in US. The locations in which people get screened would get tracked to assist understand the number of treatments made. The tests made would get used to understand the diagnosis of treatment. </a:t>
            </a:r>
          </a:p>
        </p:txBody>
      </p:sp>
    </p:spTree>
    <p:extLst>
      <p:ext uri="{BB962C8B-B14F-4D97-AF65-F5344CB8AC3E}">
        <p14:creationId xmlns:p14="http://schemas.microsoft.com/office/powerpoint/2010/main" val="3136905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F684D-DDA5-48DB-82FC-C39736E1922E}"/>
              </a:ext>
            </a:extLst>
          </p:cNvPr>
          <p:cNvSpPr>
            <a:spLocks noGrp="1"/>
          </p:cNvSpPr>
          <p:nvPr>
            <p:ph type="title"/>
          </p:nvPr>
        </p:nvSpPr>
        <p:spPr/>
        <p:txBody>
          <a:bodyPr/>
          <a:lstStyle/>
          <a:p>
            <a:r>
              <a:rPr lang="en-US" sz="2800" dirty="0">
                <a:latin typeface="Times New Roman" pitchFamily="18" charset="0"/>
                <a:cs typeface="Times New Roman" pitchFamily="18" charset="0"/>
              </a:rPr>
              <a:t>Diagnosis of the disease </a:t>
            </a:r>
            <a:r>
              <a:rPr lang="en-US" sz="2800" dirty="0" err="1">
                <a:latin typeface="Times New Roman" pitchFamily="18" charset="0"/>
                <a:cs typeface="Times New Roman" pitchFamily="18" charset="0"/>
              </a:rPr>
              <a:t>con’t</a:t>
            </a:r>
            <a:endParaRPr lang="en-KE" dirty="0"/>
          </a:p>
        </p:txBody>
      </p:sp>
      <p:sp>
        <p:nvSpPr>
          <p:cNvPr id="3" name="Content Placeholder 2">
            <a:extLst>
              <a:ext uri="{FF2B5EF4-FFF2-40B4-BE49-F238E27FC236}">
                <a16:creationId xmlns:a16="http://schemas.microsoft.com/office/drawing/2014/main" id="{F48FCE35-57F5-44EF-B844-7435311C175E}"/>
              </a:ext>
            </a:extLst>
          </p:cNvPr>
          <p:cNvSpPr>
            <a:spLocks noGrp="1"/>
          </p:cNvSpPr>
          <p:nvPr>
            <p:ph idx="1"/>
          </p:nvPr>
        </p:nvSpPr>
        <p:spPr/>
        <p:txBody>
          <a:bodyPr/>
          <a:lstStyle/>
          <a:p>
            <a:r>
              <a:rPr lang="en-US" dirty="0"/>
              <a:t>Just for emphasis, here is what one should do if result turns positive;</a:t>
            </a:r>
            <a:endParaRPr lang="en-KE" dirty="0"/>
          </a:p>
        </p:txBody>
      </p:sp>
      <p:pic>
        <p:nvPicPr>
          <p:cNvPr id="5" name="Picture 4">
            <a:extLst>
              <a:ext uri="{FF2B5EF4-FFF2-40B4-BE49-F238E27FC236}">
                <a16:creationId xmlns:a16="http://schemas.microsoft.com/office/drawing/2014/main" id="{2DF44AB2-71BF-49FF-A65B-E265980B9B09}"/>
              </a:ext>
            </a:extLst>
          </p:cNvPr>
          <p:cNvPicPr>
            <a:picLocks noChangeAspect="1"/>
          </p:cNvPicPr>
          <p:nvPr/>
        </p:nvPicPr>
        <p:blipFill>
          <a:blip r:embed="rId2"/>
          <a:stretch>
            <a:fillRect/>
          </a:stretch>
        </p:blipFill>
        <p:spPr>
          <a:xfrm>
            <a:off x="0" y="1371600"/>
            <a:ext cx="9144000" cy="5486400"/>
          </a:xfrm>
          <a:prstGeom prst="rect">
            <a:avLst/>
          </a:prstGeom>
        </p:spPr>
      </p:pic>
    </p:spTree>
    <p:extLst>
      <p:ext uri="{BB962C8B-B14F-4D97-AF65-F5344CB8AC3E}">
        <p14:creationId xmlns:p14="http://schemas.microsoft.com/office/powerpoint/2010/main" val="1494725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p:txBody>
          <a:bodyPr>
            <a:normAutofit/>
          </a:bodyPr>
          <a:lstStyle/>
          <a:p>
            <a:r>
              <a:rPr lang="en-US" sz="2000" b="0" dirty="0">
                <a:latin typeface="Times New Roman" pitchFamily="18" charset="0"/>
                <a:cs typeface="Times New Roman" pitchFamily="18" charset="0"/>
              </a:rPr>
              <a:t>MacIntyre, C. R. (2020). The global spread of THE COVID-19 and pandemic potential. </a:t>
            </a:r>
            <a:r>
              <a:rPr lang="en-US" sz="2000" b="0" i="1" dirty="0">
                <a:latin typeface="Times New Roman" pitchFamily="18" charset="0"/>
                <a:cs typeface="Times New Roman" pitchFamily="18" charset="0"/>
              </a:rPr>
              <a:t>Global Biosecurity</a:t>
            </a:r>
            <a:r>
              <a:rPr lang="en-US" sz="2000" b="0" dirty="0">
                <a:latin typeface="Times New Roman" pitchFamily="18" charset="0"/>
                <a:cs typeface="Times New Roman" pitchFamily="18" charset="0"/>
              </a:rPr>
              <a:t>, </a:t>
            </a:r>
            <a:r>
              <a:rPr lang="en-US" sz="2000" b="0" i="1" dirty="0">
                <a:latin typeface="Times New Roman" pitchFamily="18" charset="0"/>
                <a:cs typeface="Times New Roman" pitchFamily="18" charset="0"/>
              </a:rPr>
              <a:t>1</a:t>
            </a:r>
            <a:r>
              <a:rPr lang="en-US" sz="2000" b="0" dirty="0">
                <a:latin typeface="Times New Roman" pitchFamily="18" charset="0"/>
                <a:cs typeface="Times New Roman" pitchFamily="18" charset="0"/>
              </a:rPr>
              <a:t>(3). </a:t>
            </a:r>
          </a:p>
          <a:p>
            <a:r>
              <a:rPr lang="en-US" sz="2000" b="0" dirty="0">
                <a:latin typeface="Times New Roman" pitchFamily="18" charset="0"/>
                <a:cs typeface="Times New Roman" pitchFamily="18" charset="0"/>
              </a:rPr>
              <a:t>Salem, M. (2020). The Impact of the COVID-19 Pandemic. </a:t>
            </a:r>
            <a:r>
              <a:rPr lang="en-US" sz="2000" b="0" i="1" dirty="0">
                <a:latin typeface="Times New Roman" pitchFamily="18" charset="0"/>
                <a:cs typeface="Times New Roman" pitchFamily="18" charset="0"/>
              </a:rPr>
              <a:t>GET</a:t>
            </a:r>
            <a:r>
              <a:rPr lang="en-US" sz="2000" b="0" dirty="0">
                <a:latin typeface="Times New Roman" pitchFamily="18" charset="0"/>
                <a:cs typeface="Times New Roman" pitchFamily="18" charset="0"/>
              </a:rPr>
              <a:t>, </a:t>
            </a:r>
            <a:r>
              <a:rPr lang="en-US" sz="2000" b="0" i="1" dirty="0">
                <a:latin typeface="Times New Roman" pitchFamily="18" charset="0"/>
                <a:cs typeface="Times New Roman" pitchFamily="18" charset="0"/>
              </a:rPr>
              <a:t>15</a:t>
            </a:r>
            <a:r>
              <a:rPr lang="en-US" sz="2000" b="0" dirty="0">
                <a:latin typeface="Times New Roman" pitchFamily="18" charset="0"/>
                <a:cs typeface="Times New Roman" pitchFamily="18" charset="0"/>
              </a:rPr>
              <a:t>(1), 23–23. </a:t>
            </a:r>
          </a:p>
          <a:p>
            <a:r>
              <a:rPr lang="en-US" sz="2000" b="0" dirty="0">
                <a:latin typeface="Times New Roman" pitchFamily="18" charset="0"/>
                <a:cs typeface="Times New Roman" pitchFamily="18" charset="0"/>
              </a:rPr>
              <a:t>World Health Organization. (2020). </a:t>
            </a:r>
            <a:r>
              <a:rPr lang="en-US" sz="2000" b="0" i="1" dirty="0">
                <a:latin typeface="Times New Roman" pitchFamily="18" charset="0"/>
                <a:cs typeface="Times New Roman" pitchFamily="18" charset="0"/>
              </a:rPr>
              <a:t>Infection prevention and control health-care facility response for COVID-19: a module from the suite of health service capacity assessments in the context of the COVID-19 pandemic: interim guidance, 20 October 2020</a:t>
            </a:r>
            <a:r>
              <a:rPr lang="en-US" sz="2000" b="0" dirty="0">
                <a:latin typeface="Times New Roman" pitchFamily="18" charset="0"/>
                <a:cs typeface="Times New Roman" pitchFamily="18" charset="0"/>
              </a:rPr>
              <a:t> (No. WHO/2019-nCoV/HCF_assessment/IPC/2020.1). World Health Organization.</a:t>
            </a:r>
          </a:p>
          <a:p>
            <a:endParaRPr lang="en-US" sz="1800" b="0" dirty="0">
              <a:latin typeface="Times New Roman" pitchFamily="18" charset="0"/>
              <a:cs typeface="Times New Roman" pitchFamily="18" charset="0"/>
            </a:endParaRPr>
          </a:p>
        </p:txBody>
      </p:sp>
    </p:spTree>
    <p:extLst>
      <p:ext uri="{BB962C8B-B14F-4D97-AF65-F5344CB8AC3E}">
        <p14:creationId xmlns:p14="http://schemas.microsoft.com/office/powerpoint/2010/main" val="2671519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457200"/>
            <a:ext cx="7520940" cy="4223277"/>
          </a:xfrm>
        </p:spPr>
        <p:txBody>
          <a:bodyPr>
            <a:normAutofit/>
          </a:bodyPr>
          <a:lstStyle/>
          <a:p>
            <a:pPr marL="0" indent="0"/>
            <a:r>
              <a:rPr lang="en-US" sz="2000" dirty="0">
                <a:latin typeface="Times New Roman" pitchFamily="18" charset="0"/>
                <a:cs typeface="Times New Roman" pitchFamily="18" charset="0"/>
              </a:rPr>
              <a:t>Background Information etiology</a:t>
            </a:r>
          </a:p>
          <a:p>
            <a:pPr>
              <a:buFont typeface="Arial" pitchFamily="34" charset="0"/>
              <a:buChar char="•"/>
            </a:pPr>
            <a:r>
              <a:rPr lang="en-US" sz="2000" b="0" dirty="0">
                <a:latin typeface="Times New Roman" pitchFamily="18" charset="0"/>
                <a:cs typeface="Times New Roman" pitchFamily="18" charset="0"/>
              </a:rPr>
              <a:t>Coronavirus disease is an infectious disease that gets caused by a coronavirus.  </a:t>
            </a:r>
          </a:p>
          <a:p>
            <a:pPr>
              <a:buFont typeface="Arial" pitchFamily="34" charset="0"/>
              <a:buChar char="•"/>
            </a:pPr>
            <a:r>
              <a:rPr lang="en-US" sz="2000" b="0" dirty="0">
                <a:latin typeface="Times New Roman" pitchFamily="18" charset="0"/>
                <a:cs typeface="Times New Roman" pitchFamily="18" charset="0"/>
              </a:rPr>
              <a:t>The virus that causes COVID-19 normally gets transmitted through droplets from an infected person. </a:t>
            </a:r>
          </a:p>
          <a:p>
            <a:pPr>
              <a:buFont typeface="Arial" pitchFamily="34" charset="0"/>
              <a:buChar char="•"/>
            </a:pPr>
            <a:r>
              <a:rPr lang="en-US" sz="2000" b="0" dirty="0">
                <a:latin typeface="Times New Roman" pitchFamily="18" charset="0"/>
                <a:cs typeface="Times New Roman" pitchFamily="18" charset="0"/>
              </a:rPr>
              <a:t>Cough exhales and sneezes from an infected person transmits COVID-19 to another party</a:t>
            </a:r>
            <a:r>
              <a:rPr lang="en-US" sz="2000" dirty="0"/>
              <a:t> </a:t>
            </a:r>
            <a:r>
              <a:rPr lang="en-US" sz="2000" b="0" dirty="0">
                <a:latin typeface="Times New Roman" pitchFamily="18" charset="0"/>
                <a:cs typeface="Times New Roman" pitchFamily="18" charset="0"/>
              </a:rPr>
              <a:t>(MacIntyre, 2020). </a:t>
            </a:r>
            <a:endParaRPr lang="en-US" sz="2000" b="0" dirty="0">
              <a:solidFill>
                <a:schemeClr val="tx1">
                  <a:lumMod val="65000"/>
                  <a:lumOff val="35000"/>
                </a:schemeClr>
              </a:solidFill>
              <a:latin typeface="Times New Roman" pitchFamily="18" charset="0"/>
              <a:cs typeface="Times New Roman" pitchFamily="18" charset="0"/>
            </a:endParaRPr>
          </a:p>
          <a:p>
            <a:pPr>
              <a:buFont typeface="Arial" pitchFamily="34" charset="0"/>
              <a:buChar char="•"/>
            </a:pPr>
            <a:r>
              <a:rPr lang="en-US" sz="2000" b="0" dirty="0">
                <a:solidFill>
                  <a:schemeClr val="tx1">
                    <a:lumMod val="65000"/>
                    <a:lumOff val="35000"/>
                  </a:schemeClr>
                </a:solidFill>
                <a:latin typeface="Times New Roman" pitchFamily="18" charset="0"/>
                <a:cs typeface="Times New Roman" pitchFamily="18" charset="0"/>
              </a:rPr>
              <a:t>Covid-19 can get prevented through maintaining social distance, washing hands with alcohol based detergents and wearing mask. </a:t>
            </a:r>
            <a:endParaRPr lang="en-US" sz="2000" b="0" dirty="0">
              <a:latin typeface="Times New Roman" pitchFamily="18" charset="0"/>
              <a:cs typeface="Times New Roman" pitchFamily="18" charset="0"/>
            </a:endParaRPr>
          </a:p>
        </p:txBody>
      </p:sp>
    </p:spTree>
    <p:extLst>
      <p:ext uri="{BB962C8B-B14F-4D97-AF65-F5344CB8AC3E}">
        <p14:creationId xmlns:p14="http://schemas.microsoft.com/office/powerpoint/2010/main" val="1963836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533400"/>
            <a:ext cx="7520940" cy="4147077"/>
          </a:xfrm>
        </p:spPr>
        <p:txBody>
          <a:bodyPr>
            <a:normAutofit/>
          </a:bodyPr>
          <a:lstStyle/>
          <a:p>
            <a:pPr marL="0" indent="0" algn="ctr"/>
            <a:endParaRPr lang="en-US" sz="2000" dirty="0">
              <a:solidFill>
                <a:schemeClr val="tx1">
                  <a:lumMod val="95000"/>
                  <a:lumOff val="5000"/>
                </a:schemeClr>
              </a:solidFill>
              <a:latin typeface="Times New Roman" pitchFamily="18" charset="0"/>
              <a:cs typeface="Times New Roman" pitchFamily="18" charset="0"/>
            </a:endParaRPr>
          </a:p>
          <a:p>
            <a:pPr marL="0" indent="0" algn="ctr"/>
            <a:r>
              <a:rPr lang="en-US" sz="2000" b="0" dirty="0">
                <a:solidFill>
                  <a:schemeClr val="tx1">
                    <a:lumMod val="95000"/>
                    <a:lumOff val="5000"/>
                  </a:schemeClr>
                </a:solidFill>
                <a:latin typeface="Times New Roman" pitchFamily="18" charset="0"/>
                <a:cs typeface="Times New Roman" pitchFamily="18" charset="0"/>
              </a:rPr>
              <a:t>Ways of reducing spread of Covid-19</a:t>
            </a:r>
          </a:p>
        </p:txBody>
      </p:sp>
      <p:pic>
        <p:nvPicPr>
          <p:cNvPr id="1026" name="Picture 2" descr="C:\Users\BRAYO\Desktop\New folder\IMG_20210906_101531_5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447800"/>
            <a:ext cx="4381500" cy="315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3768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533400"/>
            <a:ext cx="7520940" cy="4147077"/>
          </a:xfrm>
        </p:spPr>
        <p:txBody>
          <a:bodyPr>
            <a:normAutofit/>
          </a:bodyPr>
          <a:lstStyle/>
          <a:p>
            <a:pPr algn="ctr"/>
            <a:r>
              <a:rPr lang="en-US" sz="2000" dirty="0">
                <a:latin typeface="Times New Roman" pitchFamily="18" charset="0"/>
                <a:cs typeface="Times New Roman" pitchFamily="18" charset="0"/>
              </a:rPr>
              <a:t>Background information etiology</a:t>
            </a:r>
          </a:p>
          <a:p>
            <a:pPr marL="343800">
              <a:buFont typeface="Arial" pitchFamily="34" charset="0"/>
              <a:buChar char="•"/>
            </a:pPr>
            <a:r>
              <a:rPr lang="en-US" sz="2000" b="0" dirty="0">
                <a:latin typeface="Times New Roman" pitchFamily="18" charset="0"/>
                <a:cs typeface="Times New Roman" pitchFamily="18" charset="0"/>
              </a:rPr>
              <a:t>The Coronavirus Study Group designated the coronaviral as severe acute respiratory syndrome coronavirus 2 based on phylogeny and taxonomy. </a:t>
            </a:r>
          </a:p>
          <a:p>
            <a:pPr marL="343800">
              <a:buFont typeface="Arial" pitchFamily="34" charset="0"/>
              <a:buChar char="•"/>
            </a:pPr>
            <a:r>
              <a:rPr lang="en-US" sz="2000" b="0" dirty="0">
                <a:latin typeface="Times New Roman" pitchFamily="18" charset="0"/>
                <a:cs typeface="Times New Roman" pitchFamily="18" charset="0"/>
              </a:rPr>
              <a:t> World Health Organization named the disease caused by SARS-COV 2 as COVID-19</a:t>
            </a:r>
            <a:r>
              <a:rPr lang="en-US" sz="2000" dirty="0">
                <a:latin typeface="Times New Roman" pitchFamily="18" charset="0"/>
                <a:cs typeface="Times New Roman" pitchFamily="18" charset="0"/>
              </a:rPr>
              <a:t> </a:t>
            </a:r>
            <a:r>
              <a:rPr lang="en-US" sz="2000" b="0" dirty="0">
                <a:latin typeface="Times New Roman" pitchFamily="18" charset="0"/>
                <a:cs typeface="Times New Roman" pitchFamily="18" charset="0"/>
              </a:rPr>
              <a:t>(World Health Organization, 2020). </a:t>
            </a:r>
          </a:p>
          <a:p>
            <a:pPr marL="343800">
              <a:buFont typeface="Arial" pitchFamily="34" charset="0"/>
              <a:buChar char="•"/>
            </a:pPr>
            <a:r>
              <a:rPr lang="en-US" sz="2000" b="0" dirty="0">
                <a:latin typeface="Times New Roman" pitchFamily="18" charset="0"/>
                <a:cs typeface="Times New Roman" pitchFamily="18" charset="0"/>
              </a:rPr>
              <a:t> It is believed that bats might have initially hosted COVID-19 which then got transmitted to humans via pangolins sold at Huanan market. </a:t>
            </a:r>
          </a:p>
          <a:p>
            <a:pPr marL="343800">
              <a:buFont typeface="Arial" pitchFamily="34" charset="0"/>
              <a:buChar char="•"/>
            </a:pPr>
            <a:r>
              <a:rPr lang="en-US" sz="2000" b="0" dirty="0">
                <a:latin typeface="Times New Roman" pitchFamily="18" charset="0"/>
                <a:cs typeface="Times New Roman" pitchFamily="18" charset="0"/>
              </a:rPr>
              <a:t> Spike protein is encoded by coronaviral genome that binds to angiotensin to convert enzyme 2 receptor. </a:t>
            </a:r>
          </a:p>
        </p:txBody>
      </p:sp>
    </p:spTree>
    <p:extLst>
      <p:ext uri="{BB962C8B-B14F-4D97-AF65-F5344CB8AC3E}">
        <p14:creationId xmlns:p14="http://schemas.microsoft.com/office/powerpoint/2010/main" val="3475501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BRAYO\Desktop\New folder\IMG_20210906_110653_54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62200" y="609600"/>
            <a:ext cx="4495800" cy="4246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21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457200"/>
            <a:ext cx="7520940" cy="4223277"/>
          </a:xfrm>
        </p:spPr>
        <p:txBody>
          <a:bodyPr>
            <a:normAutofit/>
          </a:bodyPr>
          <a:lstStyle/>
          <a:p>
            <a:pPr marL="0" indent="0" algn="ctr"/>
            <a:r>
              <a:rPr lang="en-US" sz="2000" dirty="0">
                <a:latin typeface="Times New Roman" pitchFamily="18" charset="0"/>
                <a:cs typeface="Times New Roman" pitchFamily="18" charset="0"/>
              </a:rPr>
              <a:t>Pathogenesis signs and symptoms</a:t>
            </a:r>
          </a:p>
          <a:p>
            <a:pPr>
              <a:buFont typeface="Arial" pitchFamily="34" charset="0"/>
              <a:buChar char="•"/>
            </a:pPr>
            <a:r>
              <a:rPr lang="en-US" sz="2000" b="0" dirty="0">
                <a:latin typeface="Times New Roman" pitchFamily="18" charset="0"/>
                <a:cs typeface="Times New Roman" pitchFamily="18" charset="0"/>
              </a:rPr>
              <a:t>Most people attacked by Covid-19 experiences signs and symptoms such as;</a:t>
            </a:r>
          </a:p>
          <a:p>
            <a:pPr marL="0" indent="0"/>
            <a:r>
              <a:rPr lang="en-US" sz="2000" b="0" dirty="0">
                <a:latin typeface="Times New Roman" pitchFamily="18" charset="0"/>
                <a:cs typeface="Times New Roman" pitchFamily="18" charset="0"/>
              </a:rPr>
              <a:t>-Fever             -Breathing difficulties           -Vomiting</a:t>
            </a:r>
          </a:p>
          <a:p>
            <a:pPr marL="0" indent="0"/>
            <a:r>
              <a:rPr lang="en-US" sz="2000" b="0" dirty="0">
                <a:latin typeface="Times New Roman" pitchFamily="18" charset="0"/>
                <a:cs typeface="Times New Roman" pitchFamily="18" charset="0"/>
              </a:rPr>
              <a:t>-Dry cough      -Conjuncvitis (Pink eye)       -Reduced body size</a:t>
            </a:r>
          </a:p>
          <a:p>
            <a:pPr marL="0" indent="0"/>
            <a:r>
              <a:rPr lang="en-US" sz="2000" b="0" dirty="0">
                <a:latin typeface="Times New Roman" pitchFamily="18" charset="0"/>
                <a:cs typeface="Times New Roman" pitchFamily="18" charset="0"/>
              </a:rPr>
              <a:t>-Tiredness        -Low appetite                         -Dyspnea</a:t>
            </a:r>
          </a:p>
          <a:p>
            <a:pPr marL="0" indent="0"/>
            <a:r>
              <a:rPr lang="en-US" sz="2000" b="0" dirty="0">
                <a:latin typeface="Times New Roman" pitchFamily="18" charset="0"/>
                <a:cs typeface="Times New Roman" pitchFamily="18" charset="0"/>
              </a:rPr>
              <a:t>-Radiographic evidence of pneumonia</a:t>
            </a:r>
          </a:p>
          <a:p>
            <a:pPr>
              <a:buFont typeface="Arial" pitchFamily="34" charset="0"/>
              <a:buChar char="•"/>
            </a:pPr>
            <a:r>
              <a:rPr lang="en-US" sz="2000" b="0" dirty="0">
                <a:latin typeface="Times New Roman" pitchFamily="18" charset="0"/>
                <a:cs typeface="Times New Roman" pitchFamily="18" charset="0"/>
              </a:rPr>
              <a:t>Frequent coughs get done by people who have contracted Covid-19 from others. </a:t>
            </a:r>
          </a:p>
          <a:p>
            <a:pPr>
              <a:buFont typeface="Arial" pitchFamily="34" charset="0"/>
              <a:buChar char="•"/>
            </a:pPr>
            <a:r>
              <a:rPr lang="en-US" sz="2000" b="0" dirty="0">
                <a:latin typeface="Times New Roman" pitchFamily="18" charset="0"/>
                <a:cs typeface="Times New Roman" pitchFamily="18" charset="0"/>
              </a:rPr>
              <a:t>Patients become weak and often complain of pain around different parts of the body. </a:t>
            </a:r>
          </a:p>
          <a:p>
            <a:pPr marL="0" indent="0"/>
            <a:endParaRPr lang="en-US" sz="2000" b="0" dirty="0">
              <a:solidFill>
                <a:schemeClr val="tx1">
                  <a:lumMod val="65000"/>
                  <a:lumOff val="35000"/>
                </a:schemeClr>
              </a:solidFill>
              <a:latin typeface="+mj-lt"/>
              <a:cs typeface="Times New Roman" pitchFamily="18" charset="0"/>
            </a:endParaRPr>
          </a:p>
        </p:txBody>
      </p:sp>
    </p:spTree>
    <p:extLst>
      <p:ext uri="{BB962C8B-B14F-4D97-AF65-F5344CB8AC3E}">
        <p14:creationId xmlns:p14="http://schemas.microsoft.com/office/powerpoint/2010/main" val="2810772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22960" y="457200"/>
            <a:ext cx="7520940" cy="4223277"/>
          </a:xfrm>
        </p:spPr>
        <p:txBody>
          <a:bodyPr>
            <a:normAutofit/>
          </a:bodyPr>
          <a:lstStyle/>
          <a:p>
            <a:pPr algn="ctr"/>
            <a:r>
              <a:rPr lang="en-US" sz="2000" b="0" dirty="0">
                <a:latin typeface="Times New Roman" pitchFamily="18" charset="0"/>
                <a:cs typeface="Times New Roman" pitchFamily="18" charset="0"/>
              </a:rPr>
              <a:t>Symptoms of COVID-19</a:t>
            </a:r>
          </a:p>
          <a:p>
            <a:pPr algn="ctr"/>
            <a:endParaRPr lang="en-US" sz="2000" b="0" dirty="0">
              <a:latin typeface="Times New Roman" pitchFamily="18" charset="0"/>
              <a:cs typeface="Times New Roman" pitchFamily="18" charset="0"/>
            </a:endParaRPr>
          </a:p>
        </p:txBody>
      </p:sp>
      <p:pic>
        <p:nvPicPr>
          <p:cNvPr id="2051" name="Picture 3" descr="C:\Users\BRAYO\Desktop\New folder\IMG_20210906_101550_7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425" y="1066800"/>
            <a:ext cx="4572000" cy="314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2352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609600"/>
            <a:ext cx="7520940" cy="4070877"/>
          </a:xfrm>
        </p:spPr>
        <p:txBody>
          <a:bodyPr>
            <a:normAutofit lnSpcReduction="10000"/>
          </a:bodyPr>
          <a:lstStyle/>
          <a:p>
            <a:endParaRPr lang="en-US" b="0" dirty="0"/>
          </a:p>
          <a:p>
            <a:pPr algn="ctr"/>
            <a:r>
              <a:rPr lang="en-US" sz="2000" dirty="0">
                <a:latin typeface="Times New Roman" pitchFamily="18" charset="0"/>
                <a:cs typeface="Times New Roman" pitchFamily="18" charset="0"/>
              </a:rPr>
              <a:t>Diagnosis treatment options</a:t>
            </a:r>
          </a:p>
          <a:p>
            <a:pPr>
              <a:buFont typeface="Arial" pitchFamily="34" charset="0"/>
              <a:buChar char="•"/>
            </a:pPr>
            <a:r>
              <a:rPr lang="en-US" sz="2000" b="0" dirty="0">
                <a:latin typeface="Times New Roman" pitchFamily="18" charset="0"/>
                <a:cs typeface="Times New Roman" pitchFamily="18" charset="0"/>
              </a:rPr>
              <a:t> According to US National Institute of Health, the use of corticosteroid dexamethasone can get used to treat people. They get used on patients with severe Covid-19. </a:t>
            </a:r>
          </a:p>
          <a:p>
            <a:pPr>
              <a:buFont typeface="Arial" pitchFamily="34" charset="0"/>
              <a:buChar char="•"/>
            </a:pPr>
            <a:r>
              <a:rPr lang="en-US" sz="2000" b="0" dirty="0">
                <a:latin typeface="Times New Roman" pitchFamily="18" charset="0"/>
                <a:cs typeface="Times New Roman" pitchFamily="18" charset="0"/>
              </a:rPr>
              <a:t> Also, the use of casirivimab and imdevimab can get used to treat people at higher risk of serious illnesses</a:t>
            </a:r>
            <a:r>
              <a:rPr lang="en-US" sz="2000" dirty="0"/>
              <a:t> </a:t>
            </a:r>
            <a:r>
              <a:rPr lang="en-US" sz="2000" b="0" dirty="0">
                <a:latin typeface="Times New Roman" pitchFamily="18" charset="0"/>
                <a:cs typeface="Times New Roman" pitchFamily="18" charset="0"/>
              </a:rPr>
              <a:t>(Salem, 2020). People living in nursing homes or prisons needs to get treated. </a:t>
            </a:r>
          </a:p>
          <a:p>
            <a:pPr>
              <a:buFont typeface="Arial" pitchFamily="34" charset="0"/>
              <a:buChar char="•"/>
            </a:pPr>
            <a:r>
              <a:rPr lang="en-US" sz="2000" b="0" dirty="0">
                <a:latin typeface="Times New Roman" pitchFamily="18" charset="0"/>
                <a:cs typeface="Times New Roman" pitchFamily="18" charset="0"/>
              </a:rPr>
              <a:t> The FDA approved the use of Veklury to treat Covid-19 patients in hospitals. Outpatients can get the dose of Veklury to increase antibodies influence of fighting Covid-19. </a:t>
            </a:r>
            <a:endParaRPr lang="en-US" dirty="0"/>
          </a:p>
          <a:p>
            <a:pPr marL="0" indent="0"/>
            <a:r>
              <a:rPr lang="en-US" sz="2000" b="0" dirty="0">
                <a:latin typeface="Times New Roman" pitchFamily="18" charset="0"/>
                <a:cs typeface="Times New Roman" pitchFamily="18" charset="0"/>
              </a:rPr>
              <a:t> </a:t>
            </a:r>
            <a:r>
              <a:rPr lang="en-US" sz="2000" dirty="0">
                <a:latin typeface="Times New Roman" pitchFamily="18" charset="0"/>
                <a:cs typeface="Times New Roman" pitchFamily="18" charset="0"/>
              </a:rPr>
              <a:t> </a:t>
            </a:r>
            <a:endParaRPr lang="en-US" sz="2000" b="0" dirty="0">
              <a:latin typeface="Times New Roman" pitchFamily="18" charset="0"/>
              <a:cs typeface="Times New Roman" pitchFamily="18" charset="0"/>
            </a:endParaRPr>
          </a:p>
          <a:p>
            <a:endParaRPr lang="en-US" b="0" dirty="0"/>
          </a:p>
        </p:txBody>
      </p:sp>
    </p:spTree>
    <p:extLst>
      <p:ext uri="{BB962C8B-B14F-4D97-AF65-F5344CB8AC3E}">
        <p14:creationId xmlns:p14="http://schemas.microsoft.com/office/powerpoint/2010/main" val="1910704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D43D4-E933-47EE-9EDE-C0F229AD609D}"/>
              </a:ext>
            </a:extLst>
          </p:cNvPr>
          <p:cNvSpPr>
            <a:spLocks noGrp="1"/>
          </p:cNvSpPr>
          <p:nvPr>
            <p:ph type="title"/>
          </p:nvPr>
        </p:nvSpPr>
        <p:spPr>
          <a:xfrm>
            <a:off x="822960" y="76200"/>
            <a:ext cx="7520940" cy="838200"/>
          </a:xfrm>
        </p:spPr>
        <p:txBody>
          <a:bodyPr/>
          <a:lstStyle/>
          <a:p>
            <a:pPr algn="ctr"/>
            <a:r>
              <a:rPr lang="en-US" dirty="0"/>
              <a:t>What to do should you get diagnosed with COVID 19</a:t>
            </a:r>
            <a:endParaRPr lang="en-KE" dirty="0"/>
          </a:p>
        </p:txBody>
      </p:sp>
      <p:sp>
        <p:nvSpPr>
          <p:cNvPr id="3" name="Content Placeholder 2">
            <a:extLst>
              <a:ext uri="{FF2B5EF4-FFF2-40B4-BE49-F238E27FC236}">
                <a16:creationId xmlns:a16="http://schemas.microsoft.com/office/drawing/2014/main" id="{A085BFB6-3B1D-4E19-8A8E-166AA65AF0CC}"/>
              </a:ext>
            </a:extLst>
          </p:cNvPr>
          <p:cNvSpPr>
            <a:spLocks noGrp="1"/>
          </p:cNvSpPr>
          <p:nvPr>
            <p:ph idx="1"/>
          </p:nvPr>
        </p:nvSpPr>
        <p:spPr/>
        <p:txBody>
          <a:bodyPr/>
          <a:lstStyle/>
          <a:p>
            <a:r>
              <a:rPr lang="en-US" dirty="0"/>
              <a:t>Here is a simple guideline of what to do:</a:t>
            </a:r>
          </a:p>
          <a:p>
            <a:endParaRPr lang="en-KE" dirty="0"/>
          </a:p>
        </p:txBody>
      </p:sp>
      <p:pic>
        <p:nvPicPr>
          <p:cNvPr id="5" name="Picture 4">
            <a:extLst>
              <a:ext uri="{FF2B5EF4-FFF2-40B4-BE49-F238E27FC236}">
                <a16:creationId xmlns:a16="http://schemas.microsoft.com/office/drawing/2014/main" id="{F5F815AA-1FE2-4B33-8120-558F15B38D1C}"/>
              </a:ext>
            </a:extLst>
          </p:cNvPr>
          <p:cNvPicPr>
            <a:picLocks noChangeAspect="1"/>
          </p:cNvPicPr>
          <p:nvPr/>
        </p:nvPicPr>
        <p:blipFill>
          <a:blip r:embed="rId2"/>
          <a:stretch>
            <a:fillRect/>
          </a:stretch>
        </p:blipFill>
        <p:spPr>
          <a:xfrm>
            <a:off x="1" y="1524000"/>
            <a:ext cx="9144000" cy="5334000"/>
          </a:xfrm>
          <a:prstGeom prst="rect">
            <a:avLst/>
          </a:prstGeom>
        </p:spPr>
      </p:pic>
    </p:spTree>
    <p:extLst>
      <p:ext uri="{BB962C8B-B14F-4D97-AF65-F5344CB8AC3E}">
        <p14:creationId xmlns:p14="http://schemas.microsoft.com/office/powerpoint/2010/main" val="281157271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2913</TotalTime>
  <Words>601</Words>
  <Application>Microsoft Office PowerPoint</Application>
  <PresentationFormat>On-screen Show (4:3)</PresentationFormat>
  <Paragraphs>52</Paragraphs>
  <Slides>12</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Franklin Gothic Book</vt:lpstr>
      <vt:lpstr>Franklin Gothic Medium</vt:lpstr>
      <vt:lpstr>Times New Roman</vt:lpstr>
      <vt:lpstr>Wingdings</vt:lpstr>
      <vt:lpstr>Angles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to do should you get diagnosed with COVID 19</vt:lpstr>
      <vt:lpstr>PowerPoint Presentation</vt:lpstr>
      <vt:lpstr>Diagnosis of the disease con’t</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dc:title>
  <dc:creator>admin</dc:creator>
  <cp:lastModifiedBy>ADMIN</cp:lastModifiedBy>
  <cp:revision>559</cp:revision>
  <dcterms:created xsi:type="dcterms:W3CDTF">2017-03-06T17:33:03Z</dcterms:created>
  <dcterms:modified xsi:type="dcterms:W3CDTF">2021-09-10T05:31:04Z</dcterms:modified>
</cp:coreProperties>
</file>