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576"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4623A6-A999-4564-995D-52AF7DEFF4A0}"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623A6-A999-4564-995D-52AF7DEFF4A0}"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623A6-A999-4564-995D-52AF7DEFF4A0}"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623A6-A999-4564-995D-52AF7DEFF4A0}" type="datetimeFigureOut">
              <a:rPr lang="en-US" smtClean="0"/>
              <a:t>1/23/2021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623A6-A999-4564-995D-52AF7DEFF4A0}" type="datetimeFigureOut">
              <a:rPr lang="en-US" smtClean="0"/>
              <a:t>1/23/2021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623A6-A999-4564-995D-52AF7DEFF4A0}" type="datetimeFigureOut">
              <a:rPr lang="en-US" smtClean="0"/>
              <a:t>1/23/2021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623A6-A999-4564-995D-52AF7DEFF4A0}" type="datetimeFigureOut">
              <a:rPr lang="en-US" smtClean="0"/>
              <a:t>1/23/2021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603C8-4A0B-4A7E-B6A0-6B670C9578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hyperlink" Target="https://doi.org/10.33423/jop.v18i3.1290" TargetMode="External" /><Relationship Id="rId2" Type="http://schemas.openxmlformats.org/officeDocument/2006/relationships/hyperlink" Target="https://doi.org/10.1016/j.jretconser.2020.102125" TargetMode="External" /><Relationship Id="rId1" Type="http://schemas.openxmlformats.org/officeDocument/2006/relationships/slideLayout" Target="../slideLayouts/slideLayout2.xml" /><Relationship Id="rId4" Type="http://schemas.openxmlformats.org/officeDocument/2006/relationships/hyperlink" Target="https://doi.org/10.1007/s12109-013-9327-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br>
              <a:rPr lang="en-US" dirty="0"/>
            </a:br>
            <a:r>
              <a:rPr lang="en-US" sz="1200" dirty="0">
                <a:latin typeface="Times New Roman" panose="02020603050405020304" pitchFamily="18" charset="0"/>
                <a:cs typeface="Times New Roman" panose="02020603050405020304" pitchFamily="18" charset="0"/>
              </a:rPr>
              <a:t>Amazon Company</a:t>
            </a:r>
          </a:p>
        </p:txBody>
      </p:sp>
      <p:sp>
        <p:nvSpPr>
          <p:cNvPr id="3" name="Subtitle 2"/>
          <p:cNvSpPr>
            <a:spLocks noGrp="1"/>
          </p:cNvSpPr>
          <p:nvPr>
            <p:ph type="subTitle" idx="1"/>
          </p:nvPr>
        </p:nvSpPr>
        <p:spPr/>
        <p:txBody>
          <a:bodyPr>
            <a:normAutofit/>
          </a:bodyPr>
          <a:lstStyle/>
          <a:p>
            <a:pPr>
              <a:lnSpc>
                <a:spcPct val="200000"/>
              </a:lnSpc>
            </a:pPr>
            <a:r>
              <a:rPr lang="en-US" sz="1200" dirty="0">
                <a:latin typeface="Times New Roman" panose="02020603050405020304" pitchFamily="18" charset="0"/>
                <a:cs typeface="Times New Roman" panose="02020603050405020304" pitchFamily="18" charset="0"/>
              </a:rPr>
              <a:t>[Name]</a:t>
            </a:r>
          </a:p>
          <a:p>
            <a:pPr>
              <a:lnSpc>
                <a:spcPct val="200000"/>
              </a:lnSpc>
            </a:pPr>
            <a:r>
              <a:rPr lang="en-US" sz="1200" dirty="0">
                <a:latin typeface="Times New Roman" panose="02020603050405020304" pitchFamily="18" charset="0"/>
                <a:cs typeface="Times New Roman" panose="02020603050405020304" pitchFamily="18" charset="0"/>
              </a:rPr>
              <a:t>[Course and Section Number]</a:t>
            </a:r>
          </a:p>
          <a:p>
            <a:pPr>
              <a:lnSpc>
                <a:spcPct val="200000"/>
              </a:lnSpc>
            </a:pPr>
            <a:r>
              <a:rPr lang="en-US" sz="1200" dirty="0">
                <a:latin typeface="Times New Roman" panose="02020603050405020304" pitchFamily="18" charset="0"/>
                <a:cs typeface="Times New Roman" panose="02020603050405020304" pitchFamily="18" charset="0"/>
              </a:rPr>
              <a:t>[Date]</a:t>
            </a:r>
          </a:p>
          <a:p>
            <a:pPr>
              <a:lnSpc>
                <a:spcPct val="200000"/>
              </a:lnSpc>
            </a:pPr>
            <a:r>
              <a:rPr lang="en-US" sz="1200" dirty="0">
                <a:latin typeface="Times New Roman" panose="02020603050405020304" pitchFamily="18" charset="0"/>
                <a:cs typeface="Times New Roman" panose="02020603050405020304" pitchFamily="18" charset="0"/>
              </a:rPr>
              <a:t>[Instructor’s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E390-C5F7-4C52-8A8E-C8E2FF9EC3C8}"/>
              </a:ext>
            </a:extLst>
          </p:cNvPr>
          <p:cNvSpPr>
            <a:spLocks noGrp="1"/>
          </p:cNvSpPr>
          <p:nvPr>
            <p:ph type="title"/>
          </p:nvPr>
        </p:nvSpPr>
        <p:spPr>
          <a:xfrm>
            <a:off x="106017" y="3312"/>
            <a:ext cx="9037983" cy="606288"/>
          </a:xfrm>
        </p:spPr>
        <p:txBody>
          <a:bodyPr>
            <a:normAutofit/>
          </a:bodyPr>
          <a:lstStyle/>
          <a:p>
            <a:r>
              <a:rPr lang="en-US" sz="1200" b="1" dirty="0">
                <a:latin typeface="Times New Roman" panose="02020603050405020304" pitchFamily="18" charset="0"/>
                <a:cs typeface="Times New Roman" panose="02020603050405020304" pitchFamily="18" charset="0"/>
              </a:rPr>
              <a:t>Introduction to company</a:t>
            </a:r>
          </a:p>
        </p:txBody>
      </p:sp>
      <p:sp>
        <p:nvSpPr>
          <p:cNvPr id="3" name="Content Placeholder 2">
            <a:extLst>
              <a:ext uri="{FF2B5EF4-FFF2-40B4-BE49-F238E27FC236}">
                <a16:creationId xmlns:a16="http://schemas.microsoft.com/office/drawing/2014/main" id="{FDE0D307-2C8E-443F-92AC-9FB6B7A828F0}"/>
              </a:ext>
            </a:extLst>
          </p:cNvPr>
          <p:cNvSpPr>
            <a:spLocks noGrp="1"/>
          </p:cNvSpPr>
          <p:nvPr>
            <p:ph idx="1"/>
          </p:nvPr>
        </p:nvSpPr>
        <p:spPr>
          <a:xfrm>
            <a:off x="533400" y="990600"/>
            <a:ext cx="8001000" cy="5740572"/>
          </a:xfrm>
        </p:spPr>
        <p:txBody>
          <a:bodyPr>
            <a:normAutofit fontScale="92500" lnSpcReduction="10000"/>
          </a:bodyPr>
          <a:lstStyle/>
          <a:p>
            <a:pPr lvl="0">
              <a:lnSpc>
                <a:spcPct val="200000"/>
              </a:lnSpc>
            </a:pPr>
            <a:r>
              <a:rPr lang="en-US" sz="1600" dirty="0"/>
              <a:t>Amazon is the largest American e-commerce cloud computing organization founded in 1994.in it's early days the company started with selling books through the website such as e-reader and kindle.</a:t>
            </a:r>
          </a:p>
          <a:p>
            <a:pPr lvl="0">
              <a:lnSpc>
                <a:spcPct val="200000"/>
              </a:lnSpc>
            </a:pPr>
            <a:r>
              <a:rPr lang="en-US" sz="1600" dirty="0"/>
              <a:t>The company later built a shipping empire, inventory, and customer service that permits the website to sell a vast type of commodities from furniture to clothes.</a:t>
            </a:r>
          </a:p>
          <a:p>
            <a:pPr lvl="0">
              <a:lnSpc>
                <a:spcPct val="200000"/>
              </a:lnSpc>
            </a:pPr>
            <a:r>
              <a:rPr lang="en-US" sz="1600" dirty="0"/>
              <a:t>The organization also sells apps, movies, and other digital content. Its website provides thousands of business clients worldwide, including state agencies.</a:t>
            </a:r>
          </a:p>
          <a:p>
            <a:pPr lvl="0">
              <a:lnSpc>
                <a:spcPct val="200000"/>
              </a:lnSpc>
            </a:pPr>
            <a:r>
              <a:rPr lang="en-US" sz="1600" dirty="0"/>
              <a:t>The organization is the largest cloud infrastructure worldwide.</a:t>
            </a:r>
          </a:p>
          <a:p>
            <a:pPr lvl="0">
              <a:lnSpc>
                <a:spcPct val="200000"/>
              </a:lnSpc>
            </a:pPr>
            <a:r>
              <a:rPr lang="en-US" sz="1600" dirty="0"/>
              <a:t>The business has shown marvelous growth recently in terms of an increase in total revenue and total assets.</a:t>
            </a:r>
          </a:p>
          <a:p>
            <a:pPr lvl="0">
              <a:lnSpc>
                <a:spcPct val="200000"/>
              </a:lnSpc>
            </a:pPr>
            <a:r>
              <a:rPr lang="en-US" sz="1600" dirty="0"/>
              <a:t>The organization has made a crucial investment in the mortar and the opening of several stores.</a:t>
            </a:r>
          </a:p>
          <a:p>
            <a:pPr>
              <a:lnSpc>
                <a:spcPct val="200000"/>
              </a:lnSpc>
            </a:pPr>
            <a:r>
              <a:rPr lang="en-US" sz="1600" dirty="0"/>
              <a:t> </a:t>
            </a:r>
          </a:p>
          <a:p>
            <a:pPr marL="0" indent="0">
              <a:buNone/>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2733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304800" y="1143000"/>
            <a:ext cx="8229600" cy="4525963"/>
          </a:xfrm>
        </p:spPr>
        <p:txBody>
          <a:bodyPr>
            <a:normAutofit/>
          </a:bodyPr>
          <a:lstStyle/>
          <a:p>
            <a:pPr>
              <a:lnSpc>
                <a:spcPct val="200000"/>
              </a:lnSpc>
            </a:pPr>
            <a:r>
              <a:rPr lang="en-US" sz="1200" dirty="0">
                <a:latin typeface="Times New Roman" panose="02020603050405020304" pitchFamily="18" charset="0"/>
                <a:cs typeface="Times New Roman" panose="02020603050405020304" pitchFamily="18" charset="0"/>
              </a:rPr>
              <a:t>[Amazon]</a:t>
            </a:r>
          </a:p>
          <a:p>
            <a:pPr>
              <a:lnSpc>
                <a:spcPct val="200000"/>
              </a:lnSpc>
            </a:pPr>
            <a:r>
              <a:rPr lang="en-US" sz="1200" dirty="0">
                <a:latin typeface="Times New Roman" panose="02020603050405020304" pitchFamily="18" charset="0"/>
                <a:cs typeface="Times New Roman" panose="02020603050405020304" pitchFamily="18" charset="0"/>
              </a:rPr>
              <a:t>[multinational technology company]</a:t>
            </a:r>
          </a:p>
          <a:p>
            <a:pPr>
              <a:lnSpc>
                <a:spcPct val="200000"/>
              </a:lnSpc>
            </a:pPr>
            <a:r>
              <a:rPr lang="en-US" sz="1200" dirty="0">
                <a:latin typeface="Times New Roman" panose="02020603050405020304" pitchFamily="18" charset="0"/>
                <a:cs typeface="Times New Roman" panose="02020603050405020304" pitchFamily="18" charset="0"/>
              </a:rPr>
              <a:t>[1/15/2021]</a:t>
            </a:r>
          </a:p>
          <a:p>
            <a:pPr>
              <a:lnSpc>
                <a:spcPct val="200000"/>
              </a:lnSpc>
            </a:pPr>
            <a:r>
              <a:rPr lang="en-US" sz="1200" dirty="0">
                <a:latin typeface="Times New Roman" panose="02020603050405020304" pitchFamily="18" charset="0"/>
                <a:cs typeface="Times New Roman" panose="02020603050405020304" pitchFamily="18" charset="0"/>
              </a:rPr>
              <a:t>[customer]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b="1" dirty="0">
                <a:latin typeface="Times New Roman" panose="02020603050405020304" pitchFamily="18" charset="0"/>
                <a:cs typeface="Times New Roman" panose="02020603050405020304" pitchFamily="18" charset="0"/>
              </a:rPr>
              <a:t>Professional Appearance of Employees and Company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lvl="1">
              <a:lnSpc>
                <a:spcPct val="220000"/>
              </a:lnSpc>
            </a:pPr>
            <a:r>
              <a:rPr lang="en-US" sz="1200" dirty="0">
                <a:latin typeface="Times New Roman" panose="02020603050405020304" pitchFamily="18" charset="0"/>
                <a:cs typeface="Times New Roman" panose="02020603050405020304" pitchFamily="18" charset="0"/>
              </a:rPr>
              <a:t>The dressing code depends on the position; some employees had uniforms while others dressed in business attire or business casual. Some workers had closed-toe shoes, shirts, or PJ pants</a:t>
            </a:r>
          </a:p>
          <a:p>
            <a:pPr lvl="1">
              <a:lnSpc>
                <a:spcPct val="220000"/>
              </a:lnSpc>
            </a:pPr>
            <a:r>
              <a:rPr lang="en-US" sz="1200" dirty="0">
                <a:latin typeface="Times New Roman" panose="02020603050405020304" pitchFamily="18" charset="0"/>
                <a:cs typeface="Times New Roman" panose="02020603050405020304" pitchFamily="18" charset="0"/>
              </a:rPr>
              <a:t>no, although some had different dressing codes, they looked clean, neat, and casual relaxed.</a:t>
            </a:r>
          </a:p>
          <a:p>
            <a:pPr lvl="1">
              <a:lnSpc>
                <a:spcPct val="220000"/>
              </a:lnSpc>
            </a:pPr>
            <a:r>
              <a:rPr lang="en-US" sz="1200" dirty="0">
                <a:latin typeface="Times New Roman" panose="02020603050405020304" pitchFamily="18" charset="0"/>
                <a:cs typeface="Times New Roman" panose="02020603050405020304" pitchFamily="18" charset="0"/>
              </a:rPr>
              <a:t>Yes, the appearance fits the nature of the business. The appearance is their way of communicating the organization's values and culture. Besides, some of the workers dressed in clothes with the business brand. Workers tend to seek a sense of belonging in the work areas; thus, showing respect to the regulations and rules demonstrates that they are part of the business.</a:t>
            </a:r>
          </a:p>
          <a:p>
            <a:pPr lvl="1">
              <a:lnSpc>
                <a:spcPct val="220000"/>
              </a:lnSpc>
            </a:pPr>
            <a:r>
              <a:rPr lang="en-US" sz="1200" dirty="0">
                <a:latin typeface="Times New Roman" panose="02020603050405020304" pitchFamily="18" charset="0"/>
                <a:cs typeface="Times New Roman" panose="02020603050405020304" pitchFamily="18" charset="0"/>
              </a:rPr>
              <a:t>The amazon autonomous warehouse ate fitted with robots that help in maneuvering around the storage facility. They help in picking up crates, moving them from one location to the other. The facility is divided into different centers. Cross-dock center deals with vendors from international vendors. Another center is the fulfillment center. This place is where amazon workers pick and packs the customers' goods. The third area is the sortation center, where the improvement of last-mile delivery is made. Lastly, the prime center holds time-sensitive goods.</a:t>
            </a:r>
          </a:p>
          <a:p>
            <a:pPr lvl="1">
              <a:lnSpc>
                <a:spcPct val="220000"/>
              </a:lnSpc>
            </a:pPr>
            <a:r>
              <a:rPr lang="en-US" sz="1200" dirty="0">
                <a:latin typeface="Times New Roman" panose="02020603050405020304" pitchFamily="18" charset="0"/>
                <a:cs typeface="Times New Roman" panose="02020603050405020304" pitchFamily="18" charset="0"/>
              </a:rPr>
              <a:t>Yes, since they deal with online business, the workers must keep time. The well-lit warehouses also reduce the chances of accidents.</a:t>
            </a:r>
          </a:p>
          <a:p>
            <a:pPr lvl="1">
              <a:lnSpc>
                <a:spcPct val="220000"/>
              </a:lnSpc>
            </a:pPr>
            <a:r>
              <a:rPr lang="en-US" sz="1200" dirty="0">
                <a:latin typeface="Times New Roman" panose="02020603050405020304" pitchFamily="18" charset="0"/>
                <a:cs typeface="Times New Roman" panose="02020603050405020304" pitchFamily="18" charset="0"/>
              </a:rPr>
              <a:t>The relationship between staff managers and co-workers and workers with each other is not good. The negative interaction is evident through decreased morale, work dissatisfaction, and increased bad feelings.</a:t>
            </a:r>
          </a:p>
          <a:p>
            <a:pPr lvl="1">
              <a:lnSpc>
                <a:spcPct val="220000"/>
              </a:lnSpc>
            </a:pPr>
            <a:r>
              <a:rPr lang="en-US" sz="1200" dirty="0">
                <a:latin typeface="Times New Roman" panose="02020603050405020304" pitchFamily="18" charset="0"/>
                <a:cs typeface="Times New Roman" panose="02020603050405020304" pitchFamily="18" charset="0"/>
              </a:rPr>
              <a:t>There is a negative interaction of workers at the Amazon warehouse, resulting in uncertainty, anxiety, and confusion.</a:t>
            </a:r>
          </a:p>
          <a:p>
            <a:pPr lvl="1">
              <a:lnSpc>
                <a:spcPct val="220000"/>
              </a:lnSpc>
            </a:pPr>
            <a:r>
              <a:rPr lang="en-US" sz="1200" dirty="0">
                <a:latin typeface="Times New Roman" panose="02020603050405020304" pitchFamily="18" charset="0"/>
                <a:cs typeface="Times New Roman" panose="02020603050405020304" pitchFamily="18" charset="0"/>
              </a:rPr>
              <a:t>The interaction is poor since such a business requires effective interaction and communication between the workers and their clients.</a:t>
            </a:r>
          </a:p>
          <a:p>
            <a:pPr>
              <a:lnSpc>
                <a:spcPct val="220000"/>
              </a:lnSpc>
            </a:pPr>
            <a:r>
              <a:rPr lang="en-US" sz="1200" dirty="0">
                <a:latin typeface="Times New Roman" panose="02020603050405020304" pitchFamily="18" charset="0"/>
                <a:cs typeface="Times New Roman" panose="02020603050405020304" pitchFamily="18" charset="0"/>
              </a:rPr>
              <a:t> </a:t>
            </a:r>
          </a:p>
          <a:p>
            <a:pPr marL="0" lvl="0" indent="0">
              <a:buNone/>
            </a:pPr>
            <a:endParaRPr lang="en-US" sz="12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b="1" dirty="0">
                <a:latin typeface="Times New Roman" panose="02020603050405020304" pitchFamily="18" charset="0"/>
                <a:cs typeface="Times New Roman" panose="02020603050405020304" pitchFamily="18" charset="0"/>
              </a:rPr>
              <a:t>Analysis of Company </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lvl="1"/>
            <a:r>
              <a:rPr lang="en-US" sz="1200" dirty="0"/>
              <a:t>Amazon's organizational culture is cost-conscious. Some of the flaws include a lack of recognition of workers' contributions and fear. The organization has an intense business culture with widespread pressure on some workers. However, according to amazon's organizational culture, businesses support diversity among the workforce through valuing diversity. The organization supports women and black workers. It also supports lesbians and gays. The company point itself among one of the most client-centric organizations worldwide. Besides, there is constant optimization and reinvention of the organizational culture.</a:t>
            </a:r>
          </a:p>
          <a:p>
            <a:pPr lvl="1"/>
            <a:r>
              <a:rPr lang="en-US" sz="1200" dirty="0"/>
              <a:t>Amazon is a wide internet-based organization that sells toys, music, and electronic goods. They sell their products as the middleman between them and other retailers or directly. Such works relate to its organizational culture as it helps develop a strategic plan that is crucial to its success. The culture enables amazon to execute its mission to attain its performance improvement aims </a:t>
            </a:r>
            <a:r>
              <a:rPr lang="de-DE" sz="1200" dirty="0"/>
              <a:t>(Von Rimscha &amp; Putzig, 2013)</a:t>
            </a:r>
            <a:r>
              <a:rPr lang="en-US" sz="1200" dirty="0"/>
              <a:t>.</a:t>
            </a:r>
          </a:p>
          <a:p>
            <a:pPr lvl="1"/>
            <a:r>
              <a:rPr lang="en-US" sz="1200" dirty="0"/>
              <a:t>Amazon's mission is to continually raise the bar of the client's experience by utilizing technology, and the internet to help customers find, determine, and purchase anything, empower content creators, and empower organizations to exploit their success. The mission aligns with my observation since the business has continued to be innovative in how they serve, handle, and deliver goods to their customers.</a:t>
            </a:r>
          </a:p>
          <a:p>
            <a:pPr lvl="1"/>
            <a:endParaRPr lang="en-US" sz="1200" dirty="0"/>
          </a:p>
          <a:p>
            <a:pPr marL="457200" lvl="1" indent="0">
              <a:buNone/>
            </a:pPr>
            <a:endParaRPr lang="en-US"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b="1" dirty="0">
                <a:latin typeface="Times New Roman" panose="02020603050405020304" pitchFamily="18" charset="0"/>
                <a:cs typeface="Times New Roman" panose="02020603050405020304" pitchFamily="18" charset="0"/>
              </a:rPr>
              <a:t>Evaluation of Your Fit </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lnSpc>
                <a:spcPct val="200000"/>
              </a:lnSpc>
            </a:pPr>
            <a:r>
              <a:rPr lang="en-US" sz="1200" dirty="0"/>
              <a:t>Although amazon pays a huge amount of salary, I do not fit in this company since they have fostered a reputation of having a high level of employee burnout. </a:t>
            </a:r>
          </a:p>
          <a:p>
            <a:pPr lvl="0">
              <a:lnSpc>
                <a:spcPct val="200000"/>
              </a:lnSpc>
            </a:pPr>
            <a:r>
              <a:rPr lang="en-US" sz="1200" dirty="0"/>
              <a:t>Also, there are communication challenges between the employees and the manager. </a:t>
            </a:r>
          </a:p>
          <a:p>
            <a:pPr lvl="0">
              <a:lnSpc>
                <a:spcPct val="200000"/>
              </a:lnSpc>
            </a:pPr>
            <a:r>
              <a:rPr lang="en-US" sz="1200" dirty="0"/>
              <a:t>Their promotion is further apart since most people belong to the 4 levels: senior, mid, principal, and junior, with several people in the upper levels </a:t>
            </a:r>
            <a:r>
              <a:rPr lang="pl-PL" sz="1200" dirty="0"/>
              <a:t>(Kordrostami &amp; Rahmani, 2020)</a:t>
            </a:r>
            <a:r>
              <a:rPr lang="en-US" sz="1200" dirty="0"/>
              <a:t>. </a:t>
            </a:r>
          </a:p>
          <a:p>
            <a:pPr lvl="0">
              <a:lnSpc>
                <a:spcPct val="200000"/>
              </a:lnSpc>
            </a:pPr>
            <a:r>
              <a:rPr lang="en-US" sz="1200" dirty="0"/>
              <a:t>Besides, the performance review is normally less about the factual contribution to the work field than the review being made from growth potential and leadership skills. </a:t>
            </a:r>
          </a:p>
          <a:p>
            <a:pPr lvl="0">
              <a:lnSpc>
                <a:spcPct val="200000"/>
              </a:lnSpc>
            </a:pPr>
            <a:r>
              <a:rPr lang="en-US" sz="1200" dirty="0"/>
              <a:t>There are no free lunches for workers daily, and the restaurant around the business are expensive ("New York Times versus Amazon: Is Jeff Bezos' head still in the clouds?" 2018).</a:t>
            </a:r>
          </a:p>
          <a:p>
            <a:pPr>
              <a:lnSpc>
                <a:spcPct val="200000"/>
              </a:lnSpc>
            </a:pPr>
            <a:r>
              <a:rPr lang="en-US" sz="1200" dirty="0"/>
              <a:t> </a:t>
            </a:r>
          </a:p>
          <a:p>
            <a:pPr marL="0" indent="0">
              <a:lnSpc>
                <a:spcPct val="200000"/>
              </a:lnSpc>
              <a:buNone/>
            </a:pPr>
            <a:endParaRPr lang="en-US"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a:latin typeface="Times New Roman" panose="02020603050405020304" pitchFamily="18" charset="0"/>
                <a:cs typeface="Times New Roman" panose="02020603050405020304" pitchFamily="18" charset="0"/>
              </a:rPr>
              <a:t>References</a:t>
            </a:r>
          </a:p>
        </p:txBody>
      </p:sp>
      <p:sp>
        <p:nvSpPr>
          <p:cNvPr id="5" name="Content Placeholder 4"/>
          <p:cNvSpPr>
            <a:spLocks noGrp="1"/>
          </p:cNvSpPr>
          <p:nvPr>
            <p:ph idx="1"/>
          </p:nvPr>
        </p:nvSpPr>
        <p:spPr/>
        <p:txBody>
          <a:bodyPr>
            <a:normAutofit/>
          </a:bodyPr>
          <a:lstStyle/>
          <a:p>
            <a:pPr>
              <a:lnSpc>
                <a:spcPct val="200000"/>
              </a:lnSpc>
            </a:pPr>
            <a:r>
              <a:rPr lang="en-US" sz="1200" dirty="0" err="1">
                <a:latin typeface="Times New Roman" panose="02020603050405020304" pitchFamily="18" charset="0"/>
                <a:cs typeface="Times New Roman" panose="02020603050405020304" pitchFamily="18" charset="0"/>
              </a:rPr>
              <a:t>Kordrostami</a:t>
            </a:r>
            <a:r>
              <a:rPr lang="en-US" sz="1200" dirty="0">
                <a:latin typeface="Times New Roman" panose="02020603050405020304" pitchFamily="18" charset="0"/>
                <a:cs typeface="Times New Roman" panose="02020603050405020304" pitchFamily="18" charset="0"/>
              </a:rPr>
              <a:t>, E., &amp; </a:t>
            </a:r>
            <a:r>
              <a:rPr lang="en-US" sz="1200" dirty="0" err="1">
                <a:latin typeface="Times New Roman" panose="02020603050405020304" pitchFamily="18" charset="0"/>
                <a:cs typeface="Times New Roman" panose="02020603050405020304" pitchFamily="18" charset="0"/>
              </a:rPr>
              <a:t>Rahmani</a:t>
            </a:r>
            <a:r>
              <a:rPr lang="en-US" sz="1200" dirty="0">
                <a:latin typeface="Times New Roman" panose="02020603050405020304" pitchFamily="18" charset="0"/>
                <a:cs typeface="Times New Roman" panose="02020603050405020304" pitchFamily="18" charset="0"/>
              </a:rPr>
              <a:t>, V. (2020). Investigating conflicting online review </a:t>
            </a:r>
            <a:r>
              <a:rPr lang="en-US" sz="1200" dirty="0" err="1">
                <a:latin typeface="Times New Roman" panose="02020603050405020304" pitchFamily="18" charset="0"/>
                <a:cs typeface="Times New Roman" panose="02020603050405020304" pitchFamily="18" charset="0"/>
              </a:rPr>
              <a:t>information:evidence</a:t>
            </a:r>
            <a:r>
              <a:rPr lang="en-US" sz="1200" dirty="0">
                <a:latin typeface="Times New Roman" panose="02020603050405020304" pitchFamily="18" charset="0"/>
                <a:cs typeface="Times New Roman" panose="02020603050405020304" pitchFamily="18" charset="0"/>
              </a:rPr>
              <a:t> from Amazon.com. </a:t>
            </a:r>
            <a:r>
              <a:rPr lang="en-US" sz="1200" i="1" dirty="0">
                <a:latin typeface="Times New Roman" panose="02020603050405020304" pitchFamily="18" charset="0"/>
                <a:cs typeface="Times New Roman" panose="02020603050405020304" pitchFamily="18" charset="0"/>
              </a:rPr>
              <a:t>Journal of Retailing and Consumer Services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55</a:t>
            </a:r>
            <a:r>
              <a:rPr lang="en-US" sz="1200" dirty="0">
                <a:latin typeface="Times New Roman" panose="02020603050405020304" pitchFamily="18" charset="0"/>
                <a:cs typeface="Times New Roman" panose="02020603050405020304" pitchFamily="18" charset="0"/>
              </a:rPr>
              <a:t>, 102125. </a:t>
            </a:r>
            <a:r>
              <a:rPr lang="en-US" sz="1200" dirty="0">
                <a:latin typeface="Times New Roman" panose="02020603050405020304" pitchFamily="18" charset="0"/>
                <a:cs typeface="Times New Roman" panose="02020603050405020304" pitchFamily="18" charset="0"/>
                <a:hlinkClick r:id="rId2"/>
              </a:rPr>
              <a:t>https://doi.org/10.1016/j.jretconser.2020.102125</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The New York Times versus Amazon: Is Jeff Bezos’ head still in the clouds? (2018). </a:t>
            </a:r>
            <a:r>
              <a:rPr lang="en-US" sz="1200" i="1" dirty="0">
                <a:latin typeface="Times New Roman" panose="02020603050405020304" pitchFamily="18" charset="0"/>
                <a:cs typeface="Times New Roman" panose="02020603050405020304" pitchFamily="18" charset="0"/>
              </a:rPr>
              <a:t>Journal of Organizational Psychology</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18</a:t>
            </a:r>
            <a:r>
              <a:rPr lang="en-US" sz="1200" dirty="0">
                <a:latin typeface="Times New Roman" panose="02020603050405020304" pitchFamily="18" charset="0"/>
                <a:cs typeface="Times New Roman" panose="02020603050405020304" pitchFamily="18" charset="0"/>
              </a:rPr>
              <a:t>(3). </a:t>
            </a:r>
            <a:r>
              <a:rPr lang="en-US" sz="1200" dirty="0">
                <a:latin typeface="Times New Roman" panose="02020603050405020304" pitchFamily="18" charset="0"/>
                <a:cs typeface="Times New Roman" panose="02020603050405020304" pitchFamily="18" charset="0"/>
                <a:hlinkClick r:id="rId3"/>
              </a:rPr>
              <a:t>https://doi.org/10.33423/jop.v18i3.1290</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Von </a:t>
            </a:r>
            <a:r>
              <a:rPr lang="en-US" sz="1200" dirty="0" err="1">
                <a:latin typeface="Times New Roman" panose="02020603050405020304" pitchFamily="18" charset="0"/>
                <a:cs typeface="Times New Roman" panose="02020603050405020304" pitchFamily="18" charset="0"/>
              </a:rPr>
              <a:t>Rimscha</a:t>
            </a:r>
            <a:r>
              <a:rPr lang="en-US" sz="1200" dirty="0">
                <a:latin typeface="Times New Roman" panose="02020603050405020304" pitchFamily="18" charset="0"/>
                <a:cs typeface="Times New Roman" panose="02020603050405020304" pitchFamily="18" charset="0"/>
              </a:rPr>
              <a:t>, M. B., &amp; </a:t>
            </a:r>
            <a:r>
              <a:rPr lang="en-US" sz="1200" dirty="0" err="1">
                <a:latin typeface="Times New Roman" panose="02020603050405020304" pitchFamily="18" charset="0"/>
                <a:cs typeface="Times New Roman" panose="02020603050405020304" pitchFamily="18" charset="0"/>
              </a:rPr>
              <a:t>Putzig</a:t>
            </a:r>
            <a:r>
              <a:rPr lang="en-US" sz="1200" dirty="0">
                <a:latin typeface="Times New Roman" panose="02020603050405020304" pitchFamily="18" charset="0"/>
                <a:cs typeface="Times New Roman" panose="02020603050405020304" pitchFamily="18" charset="0"/>
              </a:rPr>
              <a:t>, S. (2013). From book culture to Amazon consumerism: Does the digitization of the book industry lead to commercialization? </a:t>
            </a:r>
            <a:r>
              <a:rPr lang="en-US" sz="1200" i="1" dirty="0">
                <a:latin typeface="Times New Roman" panose="02020603050405020304" pitchFamily="18" charset="0"/>
                <a:cs typeface="Times New Roman" panose="02020603050405020304" pitchFamily="18" charset="0"/>
              </a:rPr>
              <a:t>Publishing Research Quarterly</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29</a:t>
            </a:r>
            <a:r>
              <a:rPr lang="en-US" sz="1200" dirty="0">
                <a:latin typeface="Times New Roman" panose="02020603050405020304" pitchFamily="18" charset="0"/>
                <a:cs typeface="Times New Roman" panose="02020603050405020304" pitchFamily="18" charset="0"/>
              </a:rPr>
              <a:t>(4), 318-335. </a:t>
            </a:r>
            <a:r>
              <a:rPr lang="en-US" sz="1200" dirty="0">
                <a:latin typeface="Times New Roman" panose="02020603050405020304" pitchFamily="18" charset="0"/>
                <a:cs typeface="Times New Roman" panose="02020603050405020304" pitchFamily="18" charset="0"/>
                <a:hlinkClick r:id="rId4"/>
              </a:rPr>
              <a:t>https://doi.org/10.1007/s12109-013-9327-2</a:t>
            </a:r>
            <a:endParaRPr lang="en-US" sz="1200" dirty="0">
              <a:latin typeface="Times New Roman" panose="02020603050405020304" pitchFamily="18" charset="0"/>
              <a:cs typeface="Times New Roman" panose="02020603050405020304" pitchFamily="18" charset="0"/>
            </a:endParaRPr>
          </a:p>
          <a:p>
            <a:pPr marL="0" indent="0">
              <a:lnSpc>
                <a:spcPct val="200000"/>
              </a:lnSpc>
              <a:buNone/>
            </a:pPr>
            <a:endParaRPr lang="en-US" sz="12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884</Words>
  <Application>Microsoft Office PowerPoint</Application>
  <PresentationFormat>On-screen Show (4:3)</PresentationFormat>
  <Paragraphs>43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Amazon Company</vt:lpstr>
      <vt:lpstr>Introduction to company</vt:lpstr>
      <vt:lpstr>Introduction</vt:lpstr>
      <vt:lpstr>Professional Appearance of Employees and Company</vt:lpstr>
      <vt:lpstr>Analysis of Company </vt:lpstr>
      <vt:lpstr>Evaluation of Your Fit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CS204  Unit 7 Assignment Template</dc:title>
  <dc:creator>Russell</dc:creator>
  <cp:lastModifiedBy>nyoike31@gmail.com</cp:lastModifiedBy>
  <cp:revision>31</cp:revision>
  <dcterms:created xsi:type="dcterms:W3CDTF">2017-08-17T12:51:08Z</dcterms:created>
  <dcterms:modified xsi:type="dcterms:W3CDTF">2021-01-23T14:59:16Z</dcterms:modified>
</cp:coreProperties>
</file>