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9" autoAdjust="0"/>
    <p:restoredTop sz="94364" autoAdjust="0"/>
  </p:normalViewPr>
  <p:slideViewPr>
    <p:cSldViewPr snapToGrid="0">
      <p:cViewPr>
        <p:scale>
          <a:sx n="100" d="100"/>
          <a:sy n="100" d="100"/>
        </p:scale>
        <p:origin x="-684" y="33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7BE1BDE-16DD-4F82-B1FA-810939DAB1E7}" type="datetimeFigureOut">
              <a:rPr lang="en-US" smtClean="0"/>
              <a:t>9/19/2021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92AB62-8436-460F-B180-0FA5DFA4B65A}" type="slidenum">
              <a:rPr lang="en-US" smtClean="0"/>
              <a:t>‹#›</a:t>
            </a:fld>
            <a:endParaRPr lang="en-US"/>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BE1BDE-16DD-4F82-B1FA-810939DAB1E7}" type="datetimeFigureOut">
              <a:rPr lang="en-US" smtClean="0"/>
              <a:t>9/19/2021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92AB62-8436-460F-B180-0FA5DFA4B65A}"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7BE1BDE-16DD-4F82-B1FA-810939DAB1E7}" type="datetimeFigureOut">
              <a:rPr lang="en-US" smtClean="0"/>
              <a:t>9/19/2021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92AB62-8436-460F-B180-0FA5DFA4B65A}"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7BE1BDE-16DD-4F82-B1FA-810939DAB1E7}" type="datetimeFigureOut">
              <a:rPr lang="en-US" smtClean="0"/>
              <a:t>9/19/2021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92AB62-8436-460F-B180-0FA5DFA4B65A}"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7BE1BDE-16DD-4F82-B1FA-810939DAB1E7}" type="datetimeFigureOut">
              <a:rPr lang="en-US" smtClean="0"/>
              <a:t>9/19/2021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92AB62-8436-460F-B180-0FA5DFA4B65A}"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7BE1BDE-16DD-4F82-B1FA-810939DAB1E7}" type="datetimeFigureOut">
              <a:rPr lang="en-US" smtClean="0"/>
              <a:t>9/19/2021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92AB62-8436-460F-B180-0FA5DFA4B65A}"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7BE1BDE-16DD-4F82-B1FA-810939DAB1E7}" type="datetimeFigureOut">
              <a:rPr lang="en-US" smtClean="0"/>
              <a:t>9/19/2021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692AB62-8436-460F-B180-0FA5DFA4B65A}" type="slidenum">
              <a:rPr lang="en-US" smtClean="0"/>
              <a:t>‹#›</a:t>
            </a:fld>
            <a:endParaRPr lang="en-US"/>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7BE1BDE-16DD-4F82-B1FA-810939DAB1E7}" type="datetimeFigureOut">
              <a:rPr lang="en-US" smtClean="0"/>
              <a:t>9/19/2021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92AB62-8436-460F-B180-0FA5DFA4B65A}"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BE1BDE-16DD-4F82-B1FA-810939DAB1E7}" type="datetimeFigureOut">
              <a:rPr lang="en-US" smtClean="0"/>
              <a:t>9/19/2021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692AB62-8436-460F-B180-0FA5DFA4B65A}"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7BE1BDE-16DD-4F82-B1FA-810939DAB1E7}" type="datetimeFigureOut">
              <a:rPr lang="en-US" smtClean="0"/>
              <a:t>9/19/2021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92AB62-8436-460F-B180-0FA5DFA4B65A}"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7BE1BDE-16DD-4F82-B1FA-810939DAB1E7}" type="datetimeFigureOut">
              <a:rPr lang="en-US" smtClean="0"/>
              <a:t>9/19/2021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92AB62-8436-460F-B180-0FA5DFA4B65A}" type="slidenum">
              <a:rPr lang="en-US" smtClean="0"/>
              <a:t>‹#›</a:t>
            </a:fld>
            <a:endParaRPr lang="en-US"/>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B7BE1BDE-16DD-4F82-B1FA-810939DAB1E7}" type="datetimeFigureOut">
              <a:rPr lang="en-US" smtClean="0"/>
              <a:t>9/19/2021</a:t>
            </a:fld>
            <a:endParaRPr lang="en-US"/>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5692AB62-8436-460F-B180-0FA5DFA4B65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14349" y="1285875"/>
            <a:ext cx="8296275" cy="4048125"/>
          </a:xfrm>
        </p:spPr>
        <p:txBody>
          <a:bodyPr>
            <a:normAutofit fontScale="55000" lnSpcReduction="20000"/>
          </a:bodyPr>
          <a:lstStyle/>
          <a:p>
            <a:pPr marL="257175" indent="-257175" algn="just">
              <a:lnSpc>
                <a:spcPct val="220000"/>
              </a:lnSpc>
              <a:buFont typeface="Wingdings" panose="05000000000000000000" pitchFamily="2" charset="2"/>
              <a:buChar char="Ø"/>
            </a:pPr>
            <a:r>
              <a:rPr lang="en-US" cap="none" dirty="0">
                <a:latin typeface="Times New Roman" panose="02020603050405020304" pitchFamily="18" charset="0"/>
                <a:cs typeface="Times New Roman" panose="02020603050405020304" pitchFamily="18" charset="0"/>
              </a:rPr>
              <a:t>G</a:t>
            </a:r>
            <a:r>
              <a:rPr lang="en-US" cap="none" dirty="0" smtClean="0">
                <a:latin typeface="Times New Roman" panose="02020603050405020304" pitchFamily="18" charset="0"/>
                <a:cs typeface="Times New Roman" panose="02020603050405020304" pitchFamily="18" charset="0"/>
              </a:rPr>
              <a:t>lobalization of business has necessitated studies on cultural diversity to ease the international relationships and enable employees negotiate, sign contracts, and improve workforces in their operations. </a:t>
            </a:r>
          </a:p>
          <a:p>
            <a:pPr marL="257175" indent="-257175" algn="just">
              <a:lnSpc>
                <a:spcPct val="220000"/>
              </a:lnSpc>
              <a:buFont typeface="Wingdings" panose="05000000000000000000" pitchFamily="2" charset="2"/>
              <a:buChar char="Ø"/>
            </a:pPr>
            <a:r>
              <a:rPr lang="en-US" cap="none" dirty="0">
                <a:latin typeface="Times New Roman" panose="02020603050405020304" pitchFamily="18" charset="0"/>
                <a:cs typeface="Times New Roman" panose="02020603050405020304" pitchFamily="18" charset="0"/>
              </a:rPr>
              <a:t>M</a:t>
            </a:r>
            <a:r>
              <a:rPr lang="en-US" cap="none" dirty="0" smtClean="0">
                <a:latin typeface="Times New Roman" panose="02020603050405020304" pitchFamily="18" charset="0"/>
                <a:cs typeface="Times New Roman" panose="02020603050405020304" pitchFamily="18" charset="0"/>
              </a:rPr>
              <a:t>ultinational companies use expatriates to perform their operations in the foreign land, hence cross-cultural tensions are potential encounters for these employees.</a:t>
            </a:r>
          </a:p>
          <a:p>
            <a:pPr marL="257175" indent="-257175" algn="just">
              <a:lnSpc>
                <a:spcPct val="220000"/>
              </a:lnSpc>
              <a:buFont typeface="Wingdings" panose="05000000000000000000" pitchFamily="2" charset="2"/>
              <a:buChar char="Ø"/>
            </a:pPr>
            <a:r>
              <a:rPr lang="en-US" cap="none" dirty="0">
                <a:latin typeface="Times New Roman" panose="02020603050405020304" pitchFamily="18" charset="0"/>
                <a:cs typeface="Times New Roman" panose="02020603050405020304" pitchFamily="18" charset="0"/>
              </a:rPr>
              <a:t>S</a:t>
            </a:r>
            <a:r>
              <a:rPr lang="en-US" cap="none" dirty="0" smtClean="0">
                <a:latin typeface="Times New Roman" panose="02020603050405020304" pitchFamily="18" charset="0"/>
                <a:cs typeface="Times New Roman" panose="02020603050405020304" pitchFamily="18" charset="0"/>
              </a:rPr>
              <a:t>ince culture determines the lifestyle and business climate in the population, international management is a critical endeavor that requires a collective programming of mind to cope up with a multicultural population. </a:t>
            </a:r>
          </a:p>
          <a:p>
            <a:pPr marL="257175" indent="-257175" algn="just">
              <a:lnSpc>
                <a:spcPct val="220000"/>
              </a:lnSpc>
              <a:buFont typeface="Wingdings" panose="05000000000000000000" pitchFamily="2" charset="2"/>
              <a:buChar char="Ø"/>
            </a:pPr>
            <a:r>
              <a:rPr lang="en-US" cap="none" dirty="0" smtClean="0">
                <a:latin typeface="Times New Roman" panose="02020603050405020304" pitchFamily="18" charset="0"/>
                <a:cs typeface="Times New Roman" panose="02020603050405020304" pitchFamily="18" charset="0"/>
              </a:rPr>
              <a:t>I'm honored to present to you how cultural diversity affects business operations in two countries, i.e. china and the UK.</a:t>
            </a:r>
          </a:p>
          <a:p>
            <a:pPr marL="257175" indent="-257175" algn="just">
              <a:lnSpc>
                <a:spcPct val="220000"/>
              </a:lnSpc>
              <a:buFont typeface="Wingdings" panose="05000000000000000000" pitchFamily="2" charset="2"/>
              <a:buChar char="Ø"/>
            </a:pPr>
            <a:r>
              <a:rPr lang="en-US" cap="none" dirty="0" smtClean="0">
                <a:latin typeface="Times New Roman" panose="02020603050405020304" pitchFamily="18" charset="0"/>
                <a:cs typeface="Times New Roman" panose="02020603050405020304" pitchFamily="18" charset="0"/>
              </a:rPr>
              <a:t>Hofstadter's</a:t>
            </a:r>
            <a:r>
              <a:rPr lang="en-US" cap="none" dirty="0" smtClean="0">
                <a:latin typeface="Times New Roman" panose="02020603050405020304" pitchFamily="18" charset="0"/>
                <a:cs typeface="Times New Roman" panose="02020603050405020304" pitchFamily="18" charset="0"/>
              </a:rPr>
              <a:t> framework model enable us to understand this aspect of culture which is sub-divided in to four dimensions including power distance, individualism, uncertainty avoidance, and masculinity. </a:t>
            </a:r>
          </a:p>
          <a:p>
            <a:pPr>
              <a:lnSpc>
                <a:spcPct val="220000"/>
              </a:lnSpc>
            </a:pPr>
            <a:endParaRPr lang="en-US" cap="none" dirty="0"/>
          </a:p>
        </p:txBody>
      </p:sp>
      <p:sp>
        <p:nvSpPr>
          <p:cNvPr id="2" name="Title 1"/>
          <p:cNvSpPr>
            <a:spLocks noGrp="1"/>
          </p:cNvSpPr>
          <p:nvPr>
            <p:ph type="ctrTitle"/>
          </p:nvPr>
        </p:nvSpPr>
        <p:spPr>
          <a:xfrm>
            <a:off x="714375" y="361950"/>
            <a:ext cx="7286625" cy="876300"/>
          </a:xfrm>
        </p:spPr>
        <p:txBody>
          <a:bodyPr>
            <a:noAutofit/>
          </a:bodyPr>
          <a:lstStyle/>
          <a:p>
            <a:pPr algn="ctr"/>
            <a:r>
              <a:rPr lang="en-US" sz="2100" b="1" dirty="0" smtClean="0">
                <a:latin typeface="Times New Roman" panose="02020603050405020304" pitchFamily="18" charset="0"/>
                <a:cs typeface="Times New Roman" panose="02020603050405020304" pitchFamily="18" charset="0"/>
              </a:rPr>
              <a:t>Comparison Of Cultural And Organizational Leadership In Business For Two Countries.</a:t>
            </a:r>
            <a:endParaRPr lang="en-US" sz="21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38875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9848" y="762001"/>
            <a:ext cx="8572499" cy="3810000"/>
          </a:xfrm>
        </p:spPr>
        <p:txBody>
          <a:bodyPr>
            <a:normAutofit/>
          </a:bodyPr>
          <a:lstStyle/>
          <a:p>
            <a:pPr marL="214313" indent="-214313">
              <a:lnSpc>
                <a:spcPct val="200000"/>
              </a:lnSpc>
              <a:buFont typeface="Wingdings" panose="05000000000000000000" pitchFamily="2" charset="2"/>
              <a:buChar char="Ø"/>
            </a:pPr>
            <a:r>
              <a:rPr lang="en-US" sz="1200" cap="none" dirty="0">
                <a:latin typeface="Times New Roman" panose="02020603050405020304" pitchFamily="18" charset="0"/>
                <a:cs typeface="Times New Roman" panose="02020603050405020304" pitchFamily="18" charset="0"/>
              </a:rPr>
              <a:t>T</a:t>
            </a:r>
            <a:r>
              <a:rPr lang="en-US" sz="1200" cap="none" dirty="0" smtClean="0">
                <a:latin typeface="Times New Roman" panose="02020603050405020304" pitchFamily="18" charset="0"/>
                <a:cs typeface="Times New Roman" panose="02020603050405020304" pitchFamily="18" charset="0"/>
              </a:rPr>
              <a:t>he four dimensions of culture discussed above are important as far as culture is a determinant to the international business climate as well as organizational leadership and management.</a:t>
            </a:r>
          </a:p>
          <a:p>
            <a:pPr marL="214313" indent="-214313">
              <a:lnSpc>
                <a:spcPct val="200000"/>
              </a:lnSpc>
              <a:buFont typeface="Wingdings" panose="05000000000000000000" pitchFamily="2" charset="2"/>
              <a:buChar char="Ø"/>
            </a:pPr>
            <a:r>
              <a:rPr lang="en-US" sz="1200" cap="none" dirty="0">
                <a:latin typeface="Times New Roman" panose="02020603050405020304" pitchFamily="18" charset="0"/>
                <a:cs typeface="Times New Roman" panose="02020603050405020304" pitchFamily="18" charset="0"/>
              </a:rPr>
              <a:t>C</a:t>
            </a:r>
            <a:r>
              <a:rPr lang="en-US" sz="1200" cap="none" dirty="0" smtClean="0">
                <a:latin typeface="Times New Roman" panose="02020603050405020304" pitchFamily="18" charset="0"/>
                <a:cs typeface="Times New Roman" panose="02020603050405020304" pitchFamily="18" charset="0"/>
              </a:rPr>
              <a:t>onsequently, prospective companies planning to advance their business operations in foreign lands must keenly study these four parameters to succeed in their business.</a:t>
            </a:r>
          </a:p>
          <a:p>
            <a:pPr marL="214313" indent="-214313">
              <a:lnSpc>
                <a:spcPct val="200000"/>
              </a:lnSpc>
              <a:buFont typeface="Wingdings" panose="05000000000000000000" pitchFamily="2" charset="2"/>
              <a:buChar char="Ø"/>
            </a:pPr>
            <a:r>
              <a:rPr lang="en-US" sz="1200" cap="none" dirty="0">
                <a:latin typeface="Times New Roman" panose="02020603050405020304" pitchFamily="18" charset="0"/>
                <a:cs typeface="Times New Roman" panose="02020603050405020304" pitchFamily="18" charset="0"/>
              </a:rPr>
              <a:t>M</a:t>
            </a:r>
            <a:r>
              <a:rPr lang="en-US" sz="1200" cap="none" dirty="0" smtClean="0">
                <a:latin typeface="Times New Roman" panose="02020603050405020304" pitchFamily="18" charset="0"/>
                <a:cs typeface="Times New Roman" panose="02020603050405020304" pitchFamily="18" charset="0"/>
              </a:rPr>
              <a:t>y analysis for the two countries with attractive economies, i.e. china and the UK provide the breakthrough for potential entrepreneurs to  advance their businesses in these distinguishable economic territories.</a:t>
            </a:r>
          </a:p>
          <a:p>
            <a:pPr marL="214313" indent="-214313">
              <a:lnSpc>
                <a:spcPct val="200000"/>
              </a:lnSpc>
              <a:buFont typeface="Wingdings" panose="05000000000000000000" pitchFamily="2" charset="2"/>
              <a:buChar char="Ø"/>
            </a:pPr>
            <a:r>
              <a:rPr lang="en-US" sz="1200" cap="none" dirty="0">
                <a:latin typeface="Times New Roman" panose="02020603050405020304" pitchFamily="18" charset="0"/>
                <a:cs typeface="Times New Roman" panose="02020603050405020304" pitchFamily="18" charset="0"/>
              </a:rPr>
              <a:t>M</a:t>
            </a:r>
            <a:r>
              <a:rPr lang="en-US" sz="1200" cap="none" dirty="0" smtClean="0">
                <a:latin typeface="Times New Roman" panose="02020603050405020304" pitchFamily="18" charset="0"/>
                <a:cs typeface="Times New Roman" panose="02020603050405020304" pitchFamily="18" charset="0"/>
              </a:rPr>
              <a:t>oreover, understanding cultural diversity improves the success of business since consumption of good and services based on the taste of the end user regulates the supply and demand forces surrounding a particular population.</a:t>
            </a:r>
            <a:endParaRPr lang="en-US" sz="1200" cap="none" dirty="0">
              <a:latin typeface="Times New Roman" panose="02020603050405020304" pitchFamily="18" charset="0"/>
              <a:cs typeface="Times New Roman" panose="02020603050405020304" pitchFamily="18" charset="0"/>
            </a:endParaRPr>
          </a:p>
        </p:txBody>
      </p:sp>
      <p:sp>
        <p:nvSpPr>
          <p:cNvPr id="2" name="Title 1"/>
          <p:cNvSpPr>
            <a:spLocks noGrp="1"/>
          </p:cNvSpPr>
          <p:nvPr>
            <p:ph type="ctrTitle"/>
          </p:nvPr>
        </p:nvSpPr>
        <p:spPr>
          <a:xfrm>
            <a:off x="352697" y="285751"/>
            <a:ext cx="8572500" cy="514350"/>
          </a:xfrm>
        </p:spPr>
        <p:txBody>
          <a:bodyPr>
            <a:normAutofit/>
          </a:bodyPr>
          <a:lstStyle/>
          <a:p>
            <a:pPr algn="ctr"/>
            <a:r>
              <a:rPr lang="en-US" sz="2100" b="1" dirty="0">
                <a:latin typeface="Times New Roman" panose="02020603050405020304" pitchFamily="18" charset="0"/>
                <a:cs typeface="Times New Roman" panose="02020603050405020304" pitchFamily="18" charset="0"/>
              </a:rPr>
              <a:t>Conclusion</a:t>
            </a:r>
          </a:p>
        </p:txBody>
      </p:sp>
    </p:spTree>
    <p:extLst>
      <p:ext uri="{BB962C8B-B14F-4D97-AF65-F5344CB8AC3E}">
        <p14:creationId xmlns:p14="http://schemas.microsoft.com/office/powerpoint/2010/main" val="19396489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90525" y="1038225"/>
            <a:ext cx="8353425" cy="4857750"/>
          </a:xfrm>
        </p:spPr>
        <p:txBody>
          <a:bodyPr>
            <a:noAutofit/>
          </a:bodyPr>
          <a:lstStyle/>
          <a:p>
            <a:pPr marL="257175" indent="-257175">
              <a:lnSpc>
                <a:spcPct val="220000"/>
              </a:lnSpc>
              <a:buFont typeface="Wingdings" panose="05000000000000000000" pitchFamily="2" charset="2"/>
              <a:buChar char="Ø"/>
            </a:pPr>
            <a:r>
              <a:rPr lang="en-US" sz="1200" cap="none" dirty="0">
                <a:latin typeface="Times New Roman" panose="02020603050405020304" pitchFamily="18" charset="0"/>
                <a:cs typeface="Times New Roman" panose="02020603050405020304" pitchFamily="18" charset="0"/>
              </a:rPr>
              <a:t>T</a:t>
            </a:r>
            <a:r>
              <a:rPr lang="en-US" sz="1200" cap="none" dirty="0" smtClean="0">
                <a:latin typeface="Times New Roman" panose="02020603050405020304" pitchFamily="18" charset="0"/>
                <a:cs typeface="Times New Roman" panose="02020603050405020304" pitchFamily="18" charset="0"/>
              </a:rPr>
              <a:t>he model was empirically generated by the </a:t>
            </a:r>
            <a:r>
              <a:rPr lang="en-US" sz="1200" cap="none" dirty="0">
                <a:latin typeface="Times New Roman" panose="02020603050405020304" pitchFamily="18" charset="0"/>
                <a:cs typeface="Times New Roman" panose="02020603050405020304" pitchFamily="18" charset="0"/>
              </a:rPr>
              <a:t>D</a:t>
            </a:r>
            <a:r>
              <a:rPr lang="en-US" sz="1200" cap="none" dirty="0" smtClean="0">
                <a:latin typeface="Times New Roman" panose="02020603050405020304" pitchFamily="18" charset="0"/>
                <a:cs typeface="Times New Roman" panose="02020603050405020304" pitchFamily="18" charset="0"/>
              </a:rPr>
              <a:t>utch scientist after surveying 72 countries worldwide. importantly, the framework incorporates differences in beliefs, values, work-related attitudes, and the impact of these parameters regarding work goals, managerial activities such as conflict management, change in leadership, and negotiation.</a:t>
            </a:r>
          </a:p>
          <a:p>
            <a:pPr marL="257175" indent="-257175">
              <a:lnSpc>
                <a:spcPct val="220000"/>
              </a:lnSpc>
              <a:buFont typeface="Wingdings" panose="05000000000000000000" pitchFamily="2" charset="2"/>
              <a:buChar char="Ø"/>
            </a:pPr>
            <a:r>
              <a:rPr lang="en-US" sz="1200" cap="none" dirty="0">
                <a:latin typeface="Times New Roman" panose="02020603050405020304" pitchFamily="18" charset="0"/>
                <a:cs typeface="Times New Roman" panose="02020603050405020304" pitchFamily="18" charset="0"/>
              </a:rPr>
              <a:t>A</a:t>
            </a:r>
            <a:r>
              <a:rPr lang="en-US" sz="1200" cap="none" dirty="0" smtClean="0">
                <a:latin typeface="Times New Roman" panose="02020603050405020304" pitchFamily="18" charset="0"/>
                <a:cs typeface="Times New Roman" panose="02020603050405020304" pitchFamily="18" charset="0"/>
              </a:rPr>
              <a:t>s said earlier, power distance is one of the cultural dimension that determines how the society see or accept differences in power and authority.</a:t>
            </a:r>
          </a:p>
          <a:p>
            <a:pPr marL="257175" indent="-257175">
              <a:lnSpc>
                <a:spcPct val="220000"/>
              </a:lnSpc>
              <a:buFont typeface="Wingdings" panose="05000000000000000000" pitchFamily="2" charset="2"/>
              <a:buChar char="Ø"/>
            </a:pPr>
            <a:r>
              <a:rPr lang="en-US" sz="1200" cap="none" dirty="0" smtClean="0">
                <a:latin typeface="Times New Roman" panose="02020603050405020304" pitchFamily="18" charset="0"/>
                <a:cs typeface="Times New Roman" panose="02020603050405020304" pitchFamily="18" charset="0"/>
              </a:rPr>
              <a:t> In other words, a society that exhibits high power distance accepts the leading instructors who are entitled to special pilferages unlike the low power distance societies where all members are equal.</a:t>
            </a:r>
          </a:p>
          <a:p>
            <a:pPr marL="257175" indent="-257175">
              <a:lnSpc>
                <a:spcPct val="220000"/>
              </a:lnSpc>
              <a:buFont typeface="Wingdings" panose="05000000000000000000" pitchFamily="2" charset="2"/>
              <a:buChar char="Ø"/>
            </a:pPr>
            <a:r>
              <a:rPr lang="en-US" sz="1200" cap="none" dirty="0">
                <a:latin typeface="Times New Roman" panose="02020603050405020304" pitchFamily="18" charset="0"/>
                <a:cs typeface="Times New Roman" panose="02020603050405020304" pitchFamily="18" charset="0"/>
              </a:rPr>
              <a:t>C</a:t>
            </a:r>
            <a:r>
              <a:rPr lang="en-US" sz="1200" cap="none" dirty="0" smtClean="0">
                <a:latin typeface="Times New Roman" panose="02020603050405020304" pitchFamily="18" charset="0"/>
                <a:cs typeface="Times New Roman" panose="02020603050405020304" pitchFamily="18" charset="0"/>
              </a:rPr>
              <a:t>hina and UK have attractive economies but different power distance based on their distinguishable cultural identity.</a:t>
            </a:r>
          </a:p>
          <a:p>
            <a:pPr marL="257175" indent="-257175">
              <a:lnSpc>
                <a:spcPct val="220000"/>
              </a:lnSpc>
              <a:buFont typeface="Wingdings" panose="05000000000000000000" pitchFamily="2" charset="2"/>
              <a:buChar char="Ø"/>
            </a:pPr>
            <a:r>
              <a:rPr lang="en-US" sz="1200" cap="none" dirty="0" smtClean="0">
                <a:latin typeface="Times New Roman" panose="02020603050405020304" pitchFamily="18" charset="0"/>
                <a:cs typeface="Times New Roman" panose="02020603050405020304" pitchFamily="18" charset="0"/>
              </a:rPr>
              <a:t>It’s is important to learn the leadership style particularly the power distance for anyone planning to venture in </a:t>
            </a:r>
            <a:r>
              <a:rPr lang="en-US" sz="1200" cap="none" dirty="0" smtClean="0">
                <a:latin typeface="Times New Roman" panose="02020603050405020304" pitchFamily="18" charset="0"/>
                <a:cs typeface="Times New Roman" panose="02020603050405020304" pitchFamily="18" charset="0"/>
              </a:rPr>
              <a:t>UK </a:t>
            </a:r>
            <a:r>
              <a:rPr lang="en-US" sz="1200" cap="none" dirty="0" smtClean="0">
                <a:latin typeface="Times New Roman" panose="02020603050405020304" pitchFamily="18" charset="0"/>
                <a:cs typeface="Times New Roman" panose="02020603050405020304" pitchFamily="18" charset="0"/>
              </a:rPr>
              <a:t>or </a:t>
            </a:r>
            <a:r>
              <a:rPr lang="en-US" sz="1200" cap="none" dirty="0">
                <a:latin typeface="Times New Roman" panose="02020603050405020304" pitchFamily="18" charset="0"/>
                <a:cs typeface="Times New Roman" panose="02020603050405020304" pitchFamily="18" charset="0"/>
              </a:rPr>
              <a:t>C</a:t>
            </a:r>
            <a:r>
              <a:rPr lang="en-US" sz="1200" cap="none" dirty="0" smtClean="0">
                <a:latin typeface="Times New Roman" panose="02020603050405020304" pitchFamily="18" charset="0"/>
                <a:cs typeface="Times New Roman" panose="02020603050405020304" pitchFamily="18" charset="0"/>
              </a:rPr>
              <a:t>hina for business purposes.   </a:t>
            </a:r>
            <a:endParaRPr lang="en-US" sz="1200" cap="none" dirty="0">
              <a:latin typeface="Times New Roman" panose="02020603050405020304" pitchFamily="18" charset="0"/>
              <a:cs typeface="Times New Roman" panose="02020603050405020304" pitchFamily="18" charset="0"/>
            </a:endParaRPr>
          </a:p>
        </p:txBody>
      </p:sp>
      <p:sp>
        <p:nvSpPr>
          <p:cNvPr id="2" name="Title 1"/>
          <p:cNvSpPr>
            <a:spLocks noGrp="1"/>
          </p:cNvSpPr>
          <p:nvPr>
            <p:ph type="ctrTitle"/>
          </p:nvPr>
        </p:nvSpPr>
        <p:spPr>
          <a:xfrm>
            <a:off x="523875" y="523875"/>
            <a:ext cx="7477125" cy="695325"/>
          </a:xfrm>
        </p:spPr>
        <p:txBody>
          <a:bodyPr>
            <a:normAutofit/>
          </a:bodyPr>
          <a:lstStyle/>
          <a:p>
            <a:pPr algn="ctr"/>
            <a:r>
              <a:rPr lang="en-US" sz="2100" b="1" dirty="0">
                <a:latin typeface="Times New Roman" panose="02020603050405020304" pitchFamily="18" charset="0"/>
                <a:cs typeface="Times New Roman" panose="02020603050405020304" pitchFamily="18" charset="0"/>
              </a:rPr>
              <a:t>Hofstede’s Framework Model</a:t>
            </a:r>
            <a:endParaRPr lang="en-US" sz="2100" b="1" dirty="0"/>
          </a:p>
        </p:txBody>
      </p:sp>
    </p:spTree>
    <p:extLst>
      <p:ext uri="{BB962C8B-B14F-4D97-AF65-F5344CB8AC3E}">
        <p14:creationId xmlns:p14="http://schemas.microsoft.com/office/powerpoint/2010/main" val="10441024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9575" y="542925"/>
            <a:ext cx="8029575" cy="6315076"/>
          </a:xfrm>
        </p:spPr>
        <p:txBody>
          <a:bodyPr>
            <a:noAutofit/>
          </a:bodyPr>
          <a:lstStyle/>
          <a:p>
            <a:pPr marL="214313" indent="-214313" algn="just">
              <a:lnSpc>
                <a:spcPct val="200000"/>
              </a:lnSpc>
              <a:buFont typeface="Wingdings" panose="05000000000000000000" pitchFamily="2" charset="2"/>
              <a:buChar char="Ø"/>
            </a:pPr>
            <a:r>
              <a:rPr lang="en-US" sz="1100" cap="none" dirty="0">
                <a:latin typeface="Times New Roman" panose="02020603050405020304" pitchFamily="18" charset="0"/>
                <a:cs typeface="Times New Roman" panose="02020603050405020304" pitchFamily="18" charset="0"/>
              </a:rPr>
              <a:t>F</a:t>
            </a:r>
            <a:r>
              <a:rPr lang="en-US" sz="1100" cap="none" dirty="0" smtClean="0">
                <a:latin typeface="Times New Roman" panose="02020603050405020304" pitchFamily="18" charset="0"/>
                <a:cs typeface="Times New Roman" panose="02020603050405020304" pitchFamily="18" charset="0"/>
              </a:rPr>
              <a:t>ollowing the </a:t>
            </a:r>
            <a:r>
              <a:rPr lang="en-US" sz="1100" cap="none" dirty="0" smtClean="0">
                <a:latin typeface="Times New Roman" panose="02020603050405020304" pitchFamily="18" charset="0"/>
                <a:cs typeface="Times New Roman" panose="02020603050405020304" pitchFamily="18" charset="0"/>
              </a:rPr>
              <a:t>Hofstadter's</a:t>
            </a:r>
            <a:r>
              <a:rPr lang="en-US" sz="1100" cap="none" dirty="0" smtClean="0">
                <a:latin typeface="Times New Roman" panose="02020603050405020304" pitchFamily="18" charset="0"/>
                <a:cs typeface="Times New Roman" panose="02020603050405020304" pitchFamily="18" charset="0"/>
              </a:rPr>
              <a:t> model, china exhibit high power distance whereas </a:t>
            </a:r>
            <a:r>
              <a:rPr lang="en-US" sz="1100" cap="none" dirty="0" smtClean="0">
                <a:latin typeface="Times New Roman" panose="02020603050405020304" pitchFamily="18" charset="0"/>
                <a:cs typeface="Times New Roman" panose="02020603050405020304" pitchFamily="18" charset="0"/>
              </a:rPr>
              <a:t>UK </a:t>
            </a:r>
            <a:r>
              <a:rPr lang="en-US" sz="1100" cap="none" dirty="0" smtClean="0">
                <a:latin typeface="Times New Roman" panose="02020603050405020304" pitchFamily="18" charset="0"/>
                <a:cs typeface="Times New Roman" panose="02020603050405020304" pitchFamily="18" charset="0"/>
              </a:rPr>
              <a:t>is characterized by low power distance.</a:t>
            </a:r>
          </a:p>
          <a:p>
            <a:pPr marL="214313" indent="-214313" algn="just">
              <a:lnSpc>
                <a:spcPct val="200000"/>
              </a:lnSpc>
              <a:buFont typeface="Wingdings" panose="05000000000000000000" pitchFamily="2" charset="2"/>
              <a:buChar char="Ø"/>
            </a:pPr>
            <a:r>
              <a:rPr lang="en-US" sz="1100" cap="none" dirty="0">
                <a:latin typeface="Times New Roman" panose="02020603050405020304" pitchFamily="18" charset="0"/>
                <a:cs typeface="Times New Roman" panose="02020603050405020304" pitchFamily="18" charset="0"/>
              </a:rPr>
              <a:t>I</a:t>
            </a:r>
            <a:r>
              <a:rPr lang="en-US" sz="1100" cap="none" dirty="0" smtClean="0">
                <a:latin typeface="Times New Roman" panose="02020603050405020304" pitchFamily="18" charset="0"/>
                <a:cs typeface="Times New Roman" panose="02020603050405020304" pitchFamily="18" charset="0"/>
              </a:rPr>
              <a:t>t means that Chinese organizations are rooted on hierarchy and inequality, thus subordinates must respect their supervisors and take the work roles assigned to them. </a:t>
            </a:r>
          </a:p>
          <a:p>
            <a:pPr marL="214313" indent="-214313" algn="just">
              <a:lnSpc>
                <a:spcPct val="200000"/>
              </a:lnSpc>
              <a:buFont typeface="Wingdings" panose="05000000000000000000" pitchFamily="2" charset="2"/>
              <a:buChar char="Ø"/>
            </a:pPr>
            <a:r>
              <a:rPr lang="en-US" sz="1100" cap="none" dirty="0">
                <a:latin typeface="Times New Roman" panose="02020603050405020304" pitchFamily="18" charset="0"/>
                <a:cs typeface="Times New Roman" panose="02020603050405020304" pitchFamily="18" charset="0"/>
              </a:rPr>
              <a:t>I</a:t>
            </a:r>
            <a:r>
              <a:rPr lang="en-US" sz="1100" cap="none" dirty="0" smtClean="0">
                <a:latin typeface="Times New Roman" panose="02020603050405020304" pitchFamily="18" charset="0"/>
                <a:cs typeface="Times New Roman" panose="02020603050405020304" pitchFamily="18" charset="0"/>
              </a:rPr>
              <a:t>n contrast, the </a:t>
            </a:r>
            <a:r>
              <a:rPr lang="en-US" sz="1100" cap="none" dirty="0" smtClean="0">
                <a:latin typeface="Times New Roman" panose="02020603050405020304" pitchFamily="18" charset="0"/>
                <a:cs typeface="Times New Roman" panose="02020603050405020304" pitchFamily="18" charset="0"/>
              </a:rPr>
              <a:t>UK </a:t>
            </a:r>
            <a:r>
              <a:rPr lang="en-US" sz="1100" cap="none" dirty="0" smtClean="0">
                <a:latin typeface="Times New Roman" panose="02020603050405020304" pitchFamily="18" charset="0"/>
                <a:cs typeface="Times New Roman" panose="02020603050405020304" pitchFamily="18" charset="0"/>
              </a:rPr>
              <a:t>have a low power distance and all members in the organization are equal since no power differences exist.</a:t>
            </a:r>
          </a:p>
          <a:p>
            <a:pPr marL="214313" indent="-214313" algn="just">
              <a:lnSpc>
                <a:spcPct val="200000"/>
              </a:lnSpc>
              <a:buFont typeface="Wingdings" panose="05000000000000000000" pitchFamily="2" charset="2"/>
              <a:buChar char="Ø"/>
            </a:pPr>
            <a:r>
              <a:rPr lang="en-US" sz="1100" cap="none" dirty="0">
                <a:latin typeface="Times New Roman" panose="02020603050405020304" pitchFamily="18" charset="0"/>
                <a:cs typeface="Times New Roman" panose="02020603050405020304" pitchFamily="18" charset="0"/>
              </a:rPr>
              <a:t>B</a:t>
            </a:r>
            <a:r>
              <a:rPr lang="en-US" sz="1100" cap="none" dirty="0" smtClean="0">
                <a:latin typeface="Times New Roman" panose="02020603050405020304" pitchFamily="18" charset="0"/>
                <a:cs typeface="Times New Roman" panose="02020603050405020304" pitchFamily="18" charset="0"/>
              </a:rPr>
              <a:t>oth aspects of power distance have managerial implications particularly the organizational structure. in this context, high power distance societies, e.g., china exhibits very centralized, hierarchal leveled subordinates and managers unlike the UK with decentralized, flat organizational structure.</a:t>
            </a:r>
          </a:p>
          <a:p>
            <a:pPr marL="214313" indent="-214313" algn="just">
              <a:lnSpc>
                <a:spcPct val="200000"/>
              </a:lnSpc>
              <a:buFont typeface="Wingdings" panose="05000000000000000000" pitchFamily="2" charset="2"/>
              <a:buChar char="Ø"/>
            </a:pPr>
            <a:r>
              <a:rPr lang="en-US" sz="1100" cap="none" dirty="0">
                <a:latin typeface="Times New Roman" panose="02020603050405020304" pitchFamily="18" charset="0"/>
                <a:cs typeface="Times New Roman" panose="02020603050405020304" pitchFamily="18" charset="0"/>
              </a:rPr>
              <a:t>A</a:t>
            </a:r>
            <a:r>
              <a:rPr lang="en-US" sz="1100" cap="none" dirty="0" smtClean="0">
                <a:latin typeface="Times New Roman" panose="02020603050405020304" pitchFamily="18" charset="0"/>
                <a:cs typeface="Times New Roman" panose="02020603050405020304" pitchFamily="18" charset="0"/>
              </a:rPr>
              <a:t>lso, formal rules guide the operations in Chinese organizations and decision making follow authoritative style from the top to the bottom of the hierarchies.</a:t>
            </a:r>
          </a:p>
          <a:p>
            <a:pPr marL="214313" indent="-214313" algn="just">
              <a:lnSpc>
                <a:spcPct val="200000"/>
              </a:lnSpc>
              <a:buFont typeface="Wingdings" panose="05000000000000000000" pitchFamily="2" charset="2"/>
              <a:buChar char="Ø"/>
            </a:pPr>
            <a:r>
              <a:rPr lang="en-US" sz="1100" cap="none" dirty="0">
                <a:latin typeface="Times New Roman" panose="02020603050405020304" pitchFamily="18" charset="0"/>
                <a:cs typeface="Times New Roman" panose="02020603050405020304" pitchFamily="18" charset="0"/>
              </a:rPr>
              <a:t>I</a:t>
            </a:r>
            <a:r>
              <a:rPr lang="en-US" sz="1100" cap="none" dirty="0" smtClean="0">
                <a:latin typeface="Times New Roman" panose="02020603050405020304" pitchFamily="18" charset="0"/>
                <a:cs typeface="Times New Roman" panose="02020603050405020304" pitchFamily="18" charset="0"/>
              </a:rPr>
              <a:t>n the united kingdom, there is dispersed authority and the organizational management relies on the personal experience as well as collaborative forms or more consultative decision making.</a:t>
            </a:r>
          </a:p>
          <a:p>
            <a:pPr marL="214313" indent="-214313" algn="just">
              <a:lnSpc>
                <a:spcPct val="200000"/>
              </a:lnSpc>
              <a:buFont typeface="Wingdings" panose="05000000000000000000" pitchFamily="2" charset="2"/>
              <a:buChar char="Ø"/>
            </a:pPr>
            <a:r>
              <a:rPr lang="en-US" sz="1100" cap="none" dirty="0">
                <a:latin typeface="Times New Roman" panose="02020603050405020304" pitchFamily="18" charset="0"/>
                <a:cs typeface="Times New Roman" panose="02020603050405020304" pitchFamily="18" charset="0"/>
              </a:rPr>
              <a:t>L</a:t>
            </a:r>
            <a:r>
              <a:rPr lang="en-US" sz="1100" cap="none" dirty="0" smtClean="0">
                <a:latin typeface="Times New Roman" panose="02020603050405020304" pitchFamily="18" charset="0"/>
                <a:cs typeface="Times New Roman" panose="02020603050405020304" pitchFamily="18" charset="0"/>
              </a:rPr>
              <a:t>astly, the working relationship are influenced by the power distance aspect, for instance, high power distance like the Chinese one constrains sharing of information   within the hierarchy and subordinates are expected to follow the instructions from their bosses.</a:t>
            </a:r>
          </a:p>
          <a:p>
            <a:pPr marL="214313" indent="-214313" algn="just">
              <a:lnSpc>
                <a:spcPct val="200000"/>
              </a:lnSpc>
              <a:buFont typeface="Wingdings" panose="05000000000000000000" pitchFamily="2" charset="2"/>
              <a:buChar char="Ø"/>
            </a:pPr>
            <a:r>
              <a:rPr lang="en-US" sz="1100" cap="none" dirty="0">
                <a:latin typeface="Times New Roman" panose="02020603050405020304" pitchFamily="18" charset="0"/>
                <a:cs typeface="Times New Roman" panose="02020603050405020304" pitchFamily="18" charset="0"/>
              </a:rPr>
              <a:t>C</a:t>
            </a:r>
            <a:r>
              <a:rPr lang="en-US" sz="1100" cap="none" dirty="0" smtClean="0">
                <a:latin typeface="Times New Roman" panose="02020603050405020304" pitchFamily="18" charset="0"/>
                <a:cs typeface="Times New Roman" panose="02020603050405020304" pitchFamily="18" charset="0"/>
              </a:rPr>
              <a:t>ontrary to the </a:t>
            </a:r>
            <a:r>
              <a:rPr lang="en-US" sz="1100" cap="none" dirty="0" smtClean="0">
                <a:latin typeface="Times New Roman" panose="02020603050405020304" pitchFamily="18" charset="0"/>
                <a:cs typeface="Times New Roman" panose="02020603050405020304" pitchFamily="18" charset="0"/>
              </a:rPr>
              <a:t>UK </a:t>
            </a:r>
            <a:r>
              <a:rPr lang="en-US" sz="1100" cap="none" dirty="0" smtClean="0">
                <a:latin typeface="Times New Roman" panose="02020603050405020304" pitchFamily="18" charset="0"/>
                <a:cs typeface="Times New Roman" panose="02020603050405020304" pitchFamily="18" charset="0"/>
              </a:rPr>
              <a:t>hat embraces low power distance, there is openness in the sharing of information and subordinates are consulted during decision making processes, thus ideal manager should be a autocrat and democratic.</a:t>
            </a:r>
          </a:p>
          <a:p>
            <a:pPr>
              <a:lnSpc>
                <a:spcPct val="200000"/>
              </a:lnSpc>
            </a:pPr>
            <a:r>
              <a:rPr lang="en-US" sz="1100" cap="none" dirty="0" smtClean="0">
                <a:latin typeface="Times New Roman" panose="02020603050405020304" pitchFamily="18" charset="0"/>
                <a:cs typeface="Times New Roman" panose="02020603050405020304" pitchFamily="18" charset="0"/>
              </a:rPr>
              <a:t> </a:t>
            </a:r>
            <a:endParaRPr lang="en-US" sz="1100" cap="none" dirty="0">
              <a:latin typeface="Times New Roman" panose="02020603050405020304" pitchFamily="18" charset="0"/>
              <a:cs typeface="Times New Roman" panose="02020603050405020304" pitchFamily="18" charset="0"/>
            </a:endParaRPr>
          </a:p>
        </p:txBody>
      </p:sp>
      <p:sp>
        <p:nvSpPr>
          <p:cNvPr id="2" name="Title 1"/>
          <p:cNvSpPr>
            <a:spLocks noGrp="1"/>
          </p:cNvSpPr>
          <p:nvPr>
            <p:ph type="ctrTitle"/>
          </p:nvPr>
        </p:nvSpPr>
        <p:spPr>
          <a:xfrm>
            <a:off x="657225" y="114300"/>
            <a:ext cx="7343775" cy="523875"/>
          </a:xfrm>
        </p:spPr>
        <p:txBody>
          <a:bodyPr>
            <a:normAutofit/>
          </a:bodyPr>
          <a:lstStyle/>
          <a:p>
            <a:pPr algn="ctr"/>
            <a:r>
              <a:rPr lang="en-US" sz="2100" b="1" dirty="0">
                <a:latin typeface="Times New Roman" panose="02020603050405020304" pitchFamily="18" charset="0"/>
                <a:cs typeface="Times New Roman" panose="02020603050405020304" pitchFamily="18" charset="0"/>
              </a:rPr>
              <a:t>Power distance</a:t>
            </a:r>
          </a:p>
        </p:txBody>
      </p:sp>
    </p:spTree>
    <p:extLst>
      <p:ext uri="{BB962C8B-B14F-4D97-AF65-F5344CB8AC3E}">
        <p14:creationId xmlns:p14="http://schemas.microsoft.com/office/powerpoint/2010/main" val="33155147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76225" y="733425"/>
            <a:ext cx="8010525" cy="4848225"/>
          </a:xfrm>
        </p:spPr>
        <p:txBody>
          <a:bodyPr>
            <a:noAutofit/>
          </a:bodyPr>
          <a:lstStyle/>
          <a:p>
            <a:pPr marL="257175" indent="-257175" algn="just">
              <a:lnSpc>
                <a:spcPct val="220000"/>
              </a:lnSpc>
              <a:buFont typeface="Wingdings" panose="05000000000000000000" pitchFamily="2" charset="2"/>
              <a:buChar char="Ø"/>
            </a:pPr>
            <a:r>
              <a:rPr lang="en-US" sz="1200" cap="none" dirty="0">
                <a:latin typeface="Times New Roman" panose="02020603050405020304" pitchFamily="18" charset="0"/>
                <a:cs typeface="Times New Roman" panose="02020603050405020304" pitchFamily="18" charset="0"/>
              </a:rPr>
              <a:t>I</a:t>
            </a:r>
            <a:r>
              <a:rPr lang="en-US" sz="1200" cap="none" dirty="0" smtClean="0">
                <a:latin typeface="Times New Roman" panose="02020603050405020304" pitchFamily="18" charset="0"/>
                <a:cs typeface="Times New Roman" panose="02020603050405020304" pitchFamily="18" charset="0"/>
              </a:rPr>
              <a:t>ndividualism is the focuses the society hold toward the relationship of individual to the group where as collectivism is the degree society hold in the relationship of group as whole.</a:t>
            </a:r>
          </a:p>
          <a:p>
            <a:pPr marL="257175" indent="-257175" algn="just">
              <a:lnSpc>
                <a:spcPct val="220000"/>
              </a:lnSpc>
              <a:buFont typeface="Wingdings" panose="05000000000000000000" pitchFamily="2" charset="2"/>
              <a:buChar char="Ø"/>
            </a:pPr>
            <a:r>
              <a:rPr lang="en-US" sz="1200" cap="none" dirty="0">
                <a:latin typeface="Times New Roman" panose="02020603050405020304" pitchFamily="18" charset="0"/>
                <a:cs typeface="Times New Roman" panose="02020603050405020304" pitchFamily="18" charset="0"/>
              </a:rPr>
              <a:t>S</a:t>
            </a:r>
            <a:r>
              <a:rPr lang="en-US" sz="1200" cap="none" dirty="0" smtClean="0">
                <a:latin typeface="Times New Roman" panose="02020603050405020304" pitchFamily="18" charset="0"/>
                <a:cs typeface="Times New Roman" panose="02020603050405020304" pitchFamily="18" charset="0"/>
              </a:rPr>
              <a:t>ocieties that value individualism such as the </a:t>
            </a:r>
            <a:r>
              <a:rPr lang="en-US" sz="1200" cap="none" dirty="0" smtClean="0">
                <a:latin typeface="Times New Roman" panose="02020603050405020304" pitchFamily="18" charset="0"/>
                <a:cs typeface="Times New Roman" panose="02020603050405020304" pitchFamily="18" charset="0"/>
              </a:rPr>
              <a:t>UK </a:t>
            </a:r>
            <a:r>
              <a:rPr lang="en-US" sz="1200" cap="none" dirty="0" smtClean="0">
                <a:latin typeface="Times New Roman" panose="02020603050405020304" pitchFamily="18" charset="0"/>
                <a:cs typeface="Times New Roman" panose="02020603050405020304" pitchFamily="18" charset="0"/>
              </a:rPr>
              <a:t>reward individual achievements unlike those societies that upholds collectivism e.g. the Chinese where success is taken from in-group perception.</a:t>
            </a:r>
          </a:p>
          <a:p>
            <a:pPr marL="257175" indent="-257175" algn="just">
              <a:lnSpc>
                <a:spcPct val="220000"/>
              </a:lnSpc>
              <a:buFont typeface="Wingdings" panose="05000000000000000000" pitchFamily="2" charset="2"/>
              <a:buChar char="Ø"/>
            </a:pPr>
            <a:r>
              <a:rPr lang="en-US" sz="1200" cap="none" dirty="0">
                <a:latin typeface="Times New Roman" panose="02020603050405020304" pitchFamily="18" charset="0"/>
                <a:cs typeface="Times New Roman" panose="02020603050405020304" pitchFamily="18" charset="0"/>
              </a:rPr>
              <a:t>I</a:t>
            </a:r>
            <a:r>
              <a:rPr lang="en-US" sz="1200" cap="none" dirty="0" smtClean="0">
                <a:latin typeface="Times New Roman" panose="02020603050405020304" pitchFamily="18" charset="0"/>
                <a:cs typeface="Times New Roman" panose="02020603050405020304" pitchFamily="18" charset="0"/>
              </a:rPr>
              <a:t>ndividualism or collectivism is a vital cultural consideration in the organizational management to control the workforces since employees work for their own interests in high individualism unlike n low individualism societies where the n-group interests are prioritized high commitment to the organization.</a:t>
            </a:r>
          </a:p>
          <a:p>
            <a:pPr marL="257175" indent="-257175" algn="just">
              <a:lnSpc>
                <a:spcPct val="220000"/>
              </a:lnSpc>
              <a:buFont typeface="Wingdings" panose="05000000000000000000" pitchFamily="2" charset="2"/>
              <a:buChar char="Ø"/>
            </a:pPr>
            <a:r>
              <a:rPr lang="en-US" sz="1200" cap="none" dirty="0">
                <a:latin typeface="Times New Roman" panose="02020603050405020304" pitchFamily="18" charset="0"/>
                <a:cs typeface="Times New Roman" panose="02020603050405020304" pitchFamily="18" charset="0"/>
              </a:rPr>
              <a:t>I</a:t>
            </a:r>
            <a:r>
              <a:rPr lang="en-US" sz="1200" cap="none" dirty="0" smtClean="0">
                <a:latin typeface="Times New Roman" panose="02020603050405020304" pitchFamily="18" charset="0"/>
                <a:cs typeface="Times New Roman" panose="02020603050405020304" pitchFamily="18" charset="0"/>
              </a:rPr>
              <a:t>ndividualism also affects the organizational human resources management since promotion, rewards, hiring, and trainings take n-group considerations n the high individualism societies unlike low individualism society like the </a:t>
            </a:r>
            <a:r>
              <a:rPr lang="en-US" sz="1200" cap="none" dirty="0" smtClean="0">
                <a:latin typeface="Times New Roman" panose="02020603050405020304" pitchFamily="18" charset="0"/>
                <a:cs typeface="Times New Roman" panose="02020603050405020304" pitchFamily="18" charset="0"/>
              </a:rPr>
              <a:t>UK </a:t>
            </a:r>
            <a:r>
              <a:rPr lang="en-US" sz="1200" cap="none" dirty="0" smtClean="0">
                <a:latin typeface="Times New Roman" panose="02020603050405020304" pitchFamily="18" charset="0"/>
                <a:cs typeface="Times New Roman" panose="02020603050405020304" pitchFamily="18" charset="0"/>
              </a:rPr>
              <a:t>where these tasks are based on rule. </a:t>
            </a:r>
          </a:p>
          <a:p>
            <a:pPr marL="257175" indent="-257175" algn="just">
              <a:lnSpc>
                <a:spcPct val="220000"/>
              </a:lnSpc>
              <a:buFont typeface="Wingdings" panose="05000000000000000000" pitchFamily="2" charset="2"/>
              <a:buChar char="Ø"/>
            </a:pPr>
            <a:endParaRPr lang="en-US" sz="1200" cap="none" dirty="0" smtClean="0">
              <a:latin typeface="Times New Roman" panose="02020603050405020304" pitchFamily="18" charset="0"/>
              <a:cs typeface="Times New Roman" panose="02020603050405020304" pitchFamily="18" charset="0"/>
            </a:endParaRPr>
          </a:p>
          <a:p>
            <a:pPr marL="257175" indent="-257175" algn="just">
              <a:lnSpc>
                <a:spcPct val="220000"/>
              </a:lnSpc>
              <a:buFont typeface="Wingdings" panose="05000000000000000000" pitchFamily="2" charset="2"/>
              <a:buChar char="Ø"/>
            </a:pPr>
            <a:endParaRPr lang="en-US" sz="1200" cap="none" dirty="0" smtClean="0">
              <a:latin typeface="Times New Roman" panose="02020603050405020304" pitchFamily="18" charset="0"/>
              <a:cs typeface="Times New Roman" panose="02020603050405020304" pitchFamily="18" charset="0"/>
            </a:endParaRPr>
          </a:p>
          <a:p>
            <a:pPr>
              <a:lnSpc>
                <a:spcPct val="220000"/>
              </a:lnSpc>
            </a:pPr>
            <a:endParaRPr lang="en-US" sz="1200" cap="none" dirty="0" smtClean="0"/>
          </a:p>
          <a:p>
            <a:pPr>
              <a:lnSpc>
                <a:spcPct val="220000"/>
              </a:lnSpc>
            </a:pPr>
            <a:r>
              <a:rPr lang="en-US" sz="1200" cap="none" dirty="0" smtClean="0"/>
              <a:t>  </a:t>
            </a:r>
          </a:p>
          <a:p>
            <a:pPr>
              <a:lnSpc>
                <a:spcPct val="220000"/>
              </a:lnSpc>
            </a:pPr>
            <a:endParaRPr lang="en-US" sz="1200" cap="none" dirty="0" smtClean="0"/>
          </a:p>
          <a:p>
            <a:pPr>
              <a:lnSpc>
                <a:spcPct val="220000"/>
              </a:lnSpc>
            </a:pPr>
            <a:r>
              <a:rPr lang="en-US" sz="1200" cap="none" dirty="0" smtClean="0"/>
              <a:t>  </a:t>
            </a:r>
            <a:endParaRPr lang="en-US" sz="1200" cap="none" dirty="0"/>
          </a:p>
        </p:txBody>
      </p:sp>
      <p:sp>
        <p:nvSpPr>
          <p:cNvPr id="2" name="Title 1"/>
          <p:cNvSpPr>
            <a:spLocks noGrp="1"/>
          </p:cNvSpPr>
          <p:nvPr>
            <p:ph type="ctrTitle"/>
          </p:nvPr>
        </p:nvSpPr>
        <p:spPr>
          <a:xfrm>
            <a:off x="514350" y="266701"/>
            <a:ext cx="7486650" cy="552450"/>
          </a:xfrm>
        </p:spPr>
        <p:txBody>
          <a:bodyPr>
            <a:normAutofit/>
          </a:bodyPr>
          <a:lstStyle/>
          <a:p>
            <a:pPr algn="ctr"/>
            <a:r>
              <a:rPr lang="en-US" sz="2100" b="1" dirty="0">
                <a:latin typeface="Times New Roman" panose="02020603050405020304" pitchFamily="18" charset="0"/>
                <a:cs typeface="Times New Roman" panose="02020603050405020304" pitchFamily="18" charset="0"/>
              </a:rPr>
              <a:t>Individualism/Collectivism</a:t>
            </a:r>
          </a:p>
        </p:txBody>
      </p:sp>
    </p:spTree>
    <p:extLst>
      <p:ext uri="{BB962C8B-B14F-4D97-AF65-F5344CB8AC3E}">
        <p14:creationId xmlns:p14="http://schemas.microsoft.com/office/powerpoint/2010/main" val="15233828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1366702"/>
            <a:ext cx="9144000" cy="5398226"/>
          </a:xfrm>
        </p:spPr>
        <p:txBody>
          <a:bodyPr>
            <a:normAutofit fontScale="25000" lnSpcReduction="20000"/>
          </a:bodyPr>
          <a:lstStyle/>
          <a:p>
            <a:pPr algn="just">
              <a:lnSpc>
                <a:spcPct val="220000"/>
              </a:lnSpc>
            </a:pPr>
            <a:r>
              <a:rPr lang="en-US" sz="4800" cap="none" dirty="0">
                <a:latin typeface="Times New Roman" panose="02020603050405020304" pitchFamily="18" charset="0"/>
                <a:cs typeface="Times New Roman" panose="02020603050405020304" pitchFamily="18" charset="0"/>
              </a:rPr>
              <a:t> </a:t>
            </a:r>
            <a:r>
              <a:rPr lang="en-US" sz="4800" cap="none" dirty="0" smtClean="0">
                <a:latin typeface="Times New Roman" panose="02020603050405020304" pitchFamily="18" charset="0"/>
                <a:cs typeface="Times New Roman" panose="02020603050405020304" pitchFamily="18" charset="0"/>
              </a:rPr>
              <a:t>       U</a:t>
            </a:r>
            <a:r>
              <a:rPr lang="en-US" sz="4800" cap="none" dirty="0" smtClean="0">
                <a:latin typeface="Times New Roman" panose="02020603050405020304" pitchFamily="18" charset="0"/>
                <a:cs typeface="Times New Roman" panose="02020603050405020304" pitchFamily="18" charset="0"/>
              </a:rPr>
              <a:t>ncertainty avoidance refers to the potential of members in the society to take risks or engage in unpredictable situations n the society. </a:t>
            </a:r>
          </a:p>
          <a:p>
            <a:pPr marL="342900" indent="-342900" algn="just">
              <a:lnSpc>
                <a:spcPct val="220000"/>
              </a:lnSpc>
              <a:buFont typeface="Wingdings" panose="05000000000000000000" pitchFamily="2" charset="2"/>
              <a:buChar char="Ø"/>
            </a:pPr>
            <a:r>
              <a:rPr lang="en-US" sz="4800" cap="none" dirty="0">
                <a:latin typeface="Times New Roman" panose="02020603050405020304" pitchFamily="18" charset="0"/>
                <a:cs typeface="Times New Roman" panose="02020603050405020304" pitchFamily="18" charset="0"/>
              </a:rPr>
              <a:t>T</a:t>
            </a:r>
            <a:r>
              <a:rPr lang="en-US" sz="4800" cap="none" dirty="0" smtClean="0">
                <a:latin typeface="Times New Roman" panose="02020603050405020304" pitchFamily="18" charset="0"/>
                <a:cs typeface="Times New Roman" panose="02020603050405020304" pitchFamily="18" charset="0"/>
              </a:rPr>
              <a:t>he trait s crucial n the business arena since stakeholders n most businesses are not conversant with the potential future developments they are likely to encounter in the due process. </a:t>
            </a:r>
          </a:p>
          <a:p>
            <a:pPr marL="342900" indent="-342900" algn="just">
              <a:lnSpc>
                <a:spcPct val="220000"/>
              </a:lnSpc>
              <a:buFont typeface="Wingdings" panose="05000000000000000000" pitchFamily="2" charset="2"/>
              <a:buChar char="Ø"/>
            </a:pPr>
            <a:r>
              <a:rPr lang="en-US" sz="4800" cap="none" dirty="0">
                <a:latin typeface="Times New Roman" panose="02020603050405020304" pitchFamily="18" charset="0"/>
                <a:cs typeface="Times New Roman" panose="02020603050405020304" pitchFamily="18" charset="0"/>
              </a:rPr>
              <a:t>I</a:t>
            </a:r>
            <a:r>
              <a:rPr lang="en-US" sz="4800" cap="none" dirty="0" smtClean="0">
                <a:latin typeface="Times New Roman" panose="02020603050405020304" pitchFamily="18" charset="0"/>
                <a:cs typeface="Times New Roman" panose="02020603050405020304" pitchFamily="18" charset="0"/>
              </a:rPr>
              <a:t>f the societies have high uncertainty avoidance like the Chinese, t’s important to provide stability through clear rules and instructions unlike n the societies such as the </a:t>
            </a:r>
            <a:r>
              <a:rPr lang="en-US" sz="4800" cap="none" dirty="0" smtClean="0">
                <a:latin typeface="Times New Roman" panose="02020603050405020304" pitchFamily="18" charset="0"/>
                <a:cs typeface="Times New Roman" panose="02020603050405020304" pitchFamily="18" charset="0"/>
              </a:rPr>
              <a:t>U</a:t>
            </a:r>
            <a:r>
              <a:rPr lang="en-US" sz="4800" cap="none" dirty="0">
                <a:latin typeface="Times New Roman" panose="02020603050405020304" pitchFamily="18" charset="0"/>
                <a:cs typeface="Times New Roman" panose="02020603050405020304" pitchFamily="18" charset="0"/>
              </a:rPr>
              <a:t>K</a:t>
            </a:r>
            <a:r>
              <a:rPr lang="en-US" sz="4800" cap="none" dirty="0" smtClean="0">
                <a:latin typeface="Times New Roman" panose="02020603050405020304" pitchFamily="18" charset="0"/>
                <a:cs typeface="Times New Roman" panose="02020603050405020304" pitchFamily="18" charset="0"/>
              </a:rPr>
              <a:t>’s where people are not upset by changes, risks or unpredictability .</a:t>
            </a:r>
          </a:p>
          <a:p>
            <a:pPr marL="342900" indent="-342900" algn="just">
              <a:lnSpc>
                <a:spcPct val="220000"/>
              </a:lnSpc>
              <a:buFont typeface="Wingdings" panose="05000000000000000000" pitchFamily="2" charset="2"/>
              <a:buChar char="Ø"/>
            </a:pPr>
            <a:r>
              <a:rPr lang="en-US" sz="4800" cap="none" dirty="0">
                <a:latin typeface="Times New Roman" panose="02020603050405020304" pitchFamily="18" charset="0"/>
                <a:cs typeface="Times New Roman" panose="02020603050405020304" pitchFamily="18" charset="0"/>
              </a:rPr>
              <a:t>T</a:t>
            </a:r>
            <a:r>
              <a:rPr lang="en-US" sz="4800" cap="none" dirty="0" smtClean="0">
                <a:latin typeface="Times New Roman" panose="02020603050405020304" pitchFamily="18" charset="0"/>
                <a:cs typeface="Times New Roman" panose="02020603050405020304" pitchFamily="18" charset="0"/>
              </a:rPr>
              <a:t>he levels uncertainty determine the organizational management and t’s important for managers to provide a structured order to the subordinates n the Chinese organizations that are characterized with high uncertainty avoidance n  order to minimize ambiguity.</a:t>
            </a:r>
          </a:p>
          <a:p>
            <a:pPr marL="342900" indent="-342900" algn="just">
              <a:lnSpc>
                <a:spcPct val="220000"/>
              </a:lnSpc>
              <a:buFont typeface="Wingdings" panose="05000000000000000000" pitchFamily="2" charset="2"/>
              <a:buChar char="Ø"/>
            </a:pPr>
            <a:r>
              <a:rPr lang="en-US" sz="4800" cap="none" dirty="0" smtClean="0">
                <a:latin typeface="Times New Roman" panose="02020603050405020304" pitchFamily="18" charset="0"/>
                <a:cs typeface="Times New Roman" panose="02020603050405020304" pitchFamily="18" charset="0"/>
              </a:rPr>
              <a:t>Fo</a:t>
            </a:r>
            <a:r>
              <a:rPr lang="en-US" sz="4800" cap="none" dirty="0" smtClean="0">
                <a:latin typeface="Times New Roman" panose="02020603050405020304" pitchFamily="18" charset="0"/>
                <a:cs typeface="Times New Roman" panose="02020603050405020304" pitchFamily="18" charset="0"/>
              </a:rPr>
              <a:t>r instance, the managers can adopt written procedures and rules to inform the employees what the employer expects from them.  these guidelines would make employees less anxious and avoid shock when being awarded the returns to their work output. </a:t>
            </a:r>
          </a:p>
          <a:p>
            <a:pPr marL="342900" indent="-342900" algn="just">
              <a:lnSpc>
                <a:spcPct val="220000"/>
              </a:lnSpc>
              <a:buFont typeface="Wingdings" panose="05000000000000000000" pitchFamily="2" charset="2"/>
              <a:buChar char="Ø"/>
            </a:pPr>
            <a:r>
              <a:rPr lang="en-US" sz="4800" cap="none" dirty="0">
                <a:latin typeface="Times New Roman" panose="02020603050405020304" pitchFamily="18" charset="0"/>
                <a:cs typeface="Times New Roman" panose="02020603050405020304" pitchFamily="18" charset="0"/>
              </a:rPr>
              <a:t>I</a:t>
            </a:r>
            <a:r>
              <a:rPr lang="en-US" sz="4800" cap="none" dirty="0" smtClean="0">
                <a:latin typeface="Times New Roman" panose="02020603050405020304" pitchFamily="18" charset="0"/>
                <a:cs typeface="Times New Roman" panose="02020603050405020304" pitchFamily="18" charset="0"/>
              </a:rPr>
              <a:t>n contrast, countries such as the </a:t>
            </a:r>
            <a:r>
              <a:rPr lang="en-US" sz="4800" cap="none" dirty="0" smtClean="0">
                <a:latin typeface="Times New Roman" panose="02020603050405020304" pitchFamily="18" charset="0"/>
                <a:cs typeface="Times New Roman" panose="02020603050405020304" pitchFamily="18" charset="0"/>
              </a:rPr>
              <a:t>UK </a:t>
            </a:r>
            <a:r>
              <a:rPr lang="en-US" sz="4800" cap="none" dirty="0" smtClean="0">
                <a:latin typeface="Times New Roman" panose="02020603050405020304" pitchFamily="18" charset="0"/>
                <a:cs typeface="Times New Roman" panose="02020603050405020304" pitchFamily="18" charset="0"/>
              </a:rPr>
              <a:t> have low uncertainty avoidance and employees are comfortable with ambiguity, thus managers enjoys high flexibility and relief from the burden of formulating rules and regulations.</a:t>
            </a:r>
          </a:p>
          <a:p>
            <a:r>
              <a:rPr lang="en-US" cap="none" dirty="0" smtClean="0"/>
              <a:t> </a:t>
            </a:r>
          </a:p>
          <a:p>
            <a:r>
              <a:rPr lang="en-US" cap="none" dirty="0" smtClean="0"/>
              <a:t> </a:t>
            </a:r>
          </a:p>
          <a:p>
            <a:r>
              <a:rPr lang="en-US" cap="none" dirty="0" smtClean="0"/>
              <a:t> </a:t>
            </a:r>
          </a:p>
          <a:p>
            <a:r>
              <a:rPr lang="en-US" cap="none" dirty="0" smtClean="0"/>
              <a:t>    </a:t>
            </a:r>
          </a:p>
          <a:p>
            <a:endParaRPr lang="en-US" cap="none" dirty="0"/>
          </a:p>
        </p:txBody>
      </p:sp>
      <p:sp>
        <p:nvSpPr>
          <p:cNvPr id="2" name="Title 1"/>
          <p:cNvSpPr>
            <a:spLocks noGrp="1"/>
          </p:cNvSpPr>
          <p:nvPr>
            <p:ph type="ctrTitle"/>
          </p:nvPr>
        </p:nvSpPr>
        <p:spPr>
          <a:xfrm>
            <a:off x="186145" y="857250"/>
            <a:ext cx="8957855" cy="509452"/>
          </a:xfrm>
        </p:spPr>
        <p:txBody>
          <a:bodyPr>
            <a:normAutofit/>
          </a:bodyPr>
          <a:lstStyle/>
          <a:p>
            <a:pPr algn="ctr"/>
            <a:r>
              <a:rPr lang="en-US" sz="2100" b="1" dirty="0">
                <a:latin typeface="Times New Roman" panose="02020603050405020304" pitchFamily="18" charset="0"/>
                <a:cs typeface="Times New Roman" panose="02020603050405020304" pitchFamily="18" charset="0"/>
              </a:rPr>
              <a:t>Uncertainty Avoidance</a:t>
            </a:r>
          </a:p>
        </p:txBody>
      </p:sp>
    </p:spTree>
    <p:extLst>
      <p:ext uri="{BB962C8B-B14F-4D97-AF65-F5344CB8AC3E}">
        <p14:creationId xmlns:p14="http://schemas.microsoft.com/office/powerpoint/2010/main" val="33546139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00024" y="819151"/>
            <a:ext cx="8648701" cy="5113020"/>
          </a:xfrm>
        </p:spPr>
        <p:txBody>
          <a:bodyPr>
            <a:noAutofit/>
          </a:bodyPr>
          <a:lstStyle/>
          <a:p>
            <a:pPr marL="257175" indent="-257175" algn="just">
              <a:lnSpc>
                <a:spcPct val="210000"/>
              </a:lnSpc>
              <a:buFont typeface="Wingdings" panose="05000000000000000000" pitchFamily="2" charset="2"/>
              <a:buChar char="Ø"/>
            </a:pPr>
            <a:r>
              <a:rPr lang="en-US" sz="1200" cap="none" dirty="0">
                <a:latin typeface="Times New Roman" panose="02020603050405020304" pitchFamily="18" charset="0"/>
                <a:cs typeface="Times New Roman" panose="02020603050405020304" pitchFamily="18" charset="0"/>
              </a:rPr>
              <a:t>U</a:t>
            </a:r>
            <a:r>
              <a:rPr lang="en-US" sz="1200" cap="none" dirty="0" smtClean="0">
                <a:latin typeface="Times New Roman" panose="02020603050405020304" pitchFamily="18" charset="0"/>
                <a:cs typeface="Times New Roman" panose="02020603050405020304" pitchFamily="18" charset="0"/>
              </a:rPr>
              <a:t>ncertainty avoidance has several implications particularly on the relationship between the employer and the employees.</a:t>
            </a:r>
          </a:p>
          <a:p>
            <a:pPr marL="257175" indent="-257175" algn="just">
              <a:lnSpc>
                <a:spcPct val="210000"/>
              </a:lnSpc>
              <a:buFont typeface="Wingdings" panose="05000000000000000000" pitchFamily="2" charset="2"/>
              <a:buChar char="Ø"/>
            </a:pPr>
            <a:r>
              <a:rPr lang="en-US" sz="1200" cap="none" dirty="0" smtClean="0">
                <a:latin typeface="Times New Roman" panose="02020603050405020304" pitchFamily="18" charset="0"/>
                <a:cs typeface="Times New Roman" panose="02020603050405020304" pitchFamily="18" charset="0"/>
              </a:rPr>
              <a:t>employees with low uncertainty avoidance like the </a:t>
            </a:r>
            <a:r>
              <a:rPr lang="en-US" sz="1200" cap="none" dirty="0" smtClean="0">
                <a:latin typeface="Times New Roman" panose="02020603050405020304" pitchFamily="18" charset="0"/>
                <a:cs typeface="Times New Roman" panose="02020603050405020304" pitchFamily="18" charset="0"/>
              </a:rPr>
              <a:t>UK </a:t>
            </a:r>
            <a:r>
              <a:rPr lang="en-US" sz="1200" cap="none" dirty="0" smtClean="0">
                <a:latin typeface="Times New Roman" panose="02020603050405020304" pitchFamily="18" charset="0"/>
                <a:cs typeface="Times New Roman" panose="02020603050405020304" pitchFamily="18" charset="0"/>
              </a:rPr>
              <a:t>societies have low loyalty to their employers and prefer short time engagement contrary to high uncertainty avoidance countries such as china where employees hold staunch loyalty to their longtime employers preferably large companies.</a:t>
            </a:r>
          </a:p>
          <a:p>
            <a:pPr marL="257175" indent="-257175" algn="just">
              <a:lnSpc>
                <a:spcPct val="210000"/>
              </a:lnSpc>
              <a:buFont typeface="Wingdings" panose="05000000000000000000" pitchFamily="2" charset="2"/>
              <a:buChar char="Ø"/>
            </a:pPr>
            <a:r>
              <a:rPr lang="en-US" sz="1200" cap="none" dirty="0" smtClean="0">
                <a:latin typeface="Times New Roman" panose="02020603050405020304" pitchFamily="18" charset="0"/>
                <a:cs typeface="Times New Roman" panose="02020603050405020304" pitchFamily="18" charset="0"/>
              </a:rPr>
              <a:t> Consequently, managers where people don’t care about uncertainty commit themselves to the strategic management and they are usually optimistic about subordinate leadership ambition to transform the leadership within their short engagement.</a:t>
            </a:r>
          </a:p>
          <a:p>
            <a:pPr marL="257175" indent="-257175" algn="just">
              <a:lnSpc>
                <a:spcPct val="210000"/>
              </a:lnSpc>
              <a:buFont typeface="Wingdings" panose="05000000000000000000" pitchFamily="2" charset="2"/>
              <a:buChar char="Ø"/>
            </a:pPr>
            <a:r>
              <a:rPr lang="en-US" sz="1200" cap="none" dirty="0">
                <a:latin typeface="Times New Roman" panose="02020603050405020304" pitchFamily="18" charset="0"/>
                <a:cs typeface="Times New Roman" panose="02020603050405020304" pitchFamily="18" charset="0"/>
              </a:rPr>
              <a:t>C</a:t>
            </a:r>
            <a:r>
              <a:rPr lang="en-US" sz="1200" cap="none" dirty="0" smtClean="0">
                <a:latin typeface="Times New Roman" panose="02020603050405020304" pitchFamily="18" charset="0"/>
                <a:cs typeface="Times New Roman" panose="02020603050405020304" pitchFamily="18" charset="0"/>
              </a:rPr>
              <a:t>omparing the above to  characteristics of managers from the high uncertainty avoidance zone, the later are pessimistic regarding the subordinate ambition and focuses on operational progress to control the uncertainties.</a:t>
            </a:r>
          </a:p>
          <a:p>
            <a:pPr marL="257175" indent="-257175" algn="just">
              <a:lnSpc>
                <a:spcPct val="210000"/>
              </a:lnSpc>
              <a:buFont typeface="Wingdings" panose="05000000000000000000" pitchFamily="2" charset="2"/>
              <a:buChar char="Ø"/>
            </a:pPr>
            <a:r>
              <a:rPr lang="en-US" sz="1200" cap="none" dirty="0">
                <a:latin typeface="Times New Roman" panose="02020603050405020304" pitchFamily="18" charset="0"/>
                <a:cs typeface="Times New Roman" panose="02020603050405020304" pitchFamily="18" charset="0"/>
              </a:rPr>
              <a:t>L</a:t>
            </a:r>
            <a:r>
              <a:rPr lang="en-US" sz="1200" cap="none" dirty="0" smtClean="0">
                <a:latin typeface="Times New Roman" panose="02020603050405020304" pitchFamily="18" charset="0"/>
                <a:cs typeface="Times New Roman" panose="02020603050405020304" pitchFamily="18" charset="0"/>
              </a:rPr>
              <a:t>astly, it is also empirically proved that renegade championing and embrace of innovations prevails in the low uncertainty avoidance countries like the UK contrary to china that resist innovation and adopt rational championing based on their formalized structures.</a:t>
            </a:r>
            <a:endParaRPr lang="en-US" sz="1200" cap="none" dirty="0">
              <a:latin typeface="Times New Roman" panose="02020603050405020304" pitchFamily="18" charset="0"/>
              <a:cs typeface="Times New Roman" panose="02020603050405020304" pitchFamily="18" charset="0"/>
            </a:endParaRPr>
          </a:p>
        </p:txBody>
      </p:sp>
      <p:sp>
        <p:nvSpPr>
          <p:cNvPr id="2" name="Title 1"/>
          <p:cNvSpPr>
            <a:spLocks noGrp="1"/>
          </p:cNvSpPr>
          <p:nvPr>
            <p:ph type="ctrTitle"/>
          </p:nvPr>
        </p:nvSpPr>
        <p:spPr>
          <a:xfrm>
            <a:off x="0" y="314325"/>
            <a:ext cx="9144000" cy="619125"/>
          </a:xfrm>
        </p:spPr>
        <p:txBody>
          <a:bodyPr>
            <a:normAutofit/>
          </a:bodyPr>
          <a:lstStyle/>
          <a:p>
            <a:pPr algn="ctr"/>
            <a:r>
              <a:rPr lang="en-US" sz="2100" b="1" dirty="0">
                <a:latin typeface="Times New Roman" panose="02020603050405020304" pitchFamily="18" charset="0"/>
                <a:cs typeface="Times New Roman" panose="02020603050405020304" pitchFamily="18" charset="0"/>
              </a:rPr>
              <a:t>Implications of uncertainty avoidance</a:t>
            </a:r>
          </a:p>
        </p:txBody>
      </p:sp>
    </p:spTree>
    <p:extLst>
      <p:ext uri="{BB962C8B-B14F-4D97-AF65-F5344CB8AC3E}">
        <p14:creationId xmlns:p14="http://schemas.microsoft.com/office/powerpoint/2010/main" val="7724817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7175" y="971550"/>
            <a:ext cx="8129180" cy="5695950"/>
          </a:xfrm>
        </p:spPr>
        <p:txBody>
          <a:bodyPr>
            <a:noAutofit/>
          </a:bodyPr>
          <a:lstStyle/>
          <a:p>
            <a:pPr marL="257175" indent="-257175" algn="just">
              <a:lnSpc>
                <a:spcPct val="220000"/>
              </a:lnSpc>
              <a:buFont typeface="Wingdings" panose="05000000000000000000" pitchFamily="2" charset="2"/>
              <a:buChar char="Ø"/>
            </a:pPr>
            <a:r>
              <a:rPr lang="en-US" sz="1200" cap="none" dirty="0">
                <a:latin typeface="Times New Roman" panose="02020603050405020304" pitchFamily="18" charset="0"/>
                <a:cs typeface="Times New Roman" panose="02020603050405020304" pitchFamily="18" charset="0"/>
              </a:rPr>
              <a:t>I</a:t>
            </a:r>
            <a:r>
              <a:rPr lang="en-US" sz="1200" cap="none" dirty="0" smtClean="0">
                <a:latin typeface="Times New Roman" panose="02020603050405020304" pitchFamily="18" charset="0"/>
                <a:cs typeface="Times New Roman" panose="02020603050405020304" pitchFamily="18" charset="0"/>
              </a:rPr>
              <a:t>t refers to the degree the society appreciates masculine qualities regarding earnings, achievements as well as vocational holidays. high masculine society alleviate works per the gender consideration and the working hours relies on the gender identity rather than the personal life. masculine societies prioritize the work output rather than the gender consideration and every employee is paid per the work contributed regardless of the gender.</a:t>
            </a:r>
          </a:p>
          <a:p>
            <a:pPr marL="257175" indent="-257175" algn="just">
              <a:lnSpc>
                <a:spcPct val="220000"/>
              </a:lnSpc>
              <a:buFont typeface="Wingdings" panose="05000000000000000000" pitchFamily="2" charset="2"/>
              <a:buChar char="Ø"/>
            </a:pPr>
            <a:r>
              <a:rPr lang="en-US" sz="1200" cap="none" dirty="0">
                <a:latin typeface="Times New Roman" panose="02020603050405020304" pitchFamily="18" charset="0"/>
                <a:cs typeface="Times New Roman" panose="02020603050405020304" pitchFamily="18" charset="0"/>
              </a:rPr>
              <a:t>T</a:t>
            </a:r>
            <a:r>
              <a:rPr lang="en-US" sz="1200" cap="none" dirty="0" smtClean="0">
                <a:latin typeface="Times New Roman" panose="02020603050405020304" pitchFamily="18" charset="0"/>
                <a:cs typeface="Times New Roman" panose="02020603050405020304" pitchFamily="18" charset="0"/>
              </a:rPr>
              <a:t>he Chinese is a high masculine nations like china characterized with long working hours and high earnings  aim at high productivity contrary to the </a:t>
            </a:r>
            <a:r>
              <a:rPr lang="en-US" sz="1200" cap="none" dirty="0" smtClean="0">
                <a:latin typeface="Times New Roman" panose="02020603050405020304" pitchFamily="18" charset="0"/>
                <a:cs typeface="Times New Roman" panose="02020603050405020304" pitchFamily="18" charset="0"/>
              </a:rPr>
              <a:t>UK </a:t>
            </a:r>
            <a:r>
              <a:rPr lang="en-US" sz="1200" cap="none" dirty="0" smtClean="0">
                <a:latin typeface="Times New Roman" panose="02020603050405020304" pitchFamily="18" charset="0"/>
                <a:cs typeface="Times New Roman" panose="02020603050405020304" pitchFamily="18" charset="0"/>
              </a:rPr>
              <a:t>who consider leisure as part of their lives and allocates time for it.</a:t>
            </a:r>
          </a:p>
          <a:p>
            <a:pPr marL="257175" indent="-257175" algn="just">
              <a:lnSpc>
                <a:spcPct val="220000"/>
              </a:lnSpc>
              <a:buFont typeface="Wingdings" panose="05000000000000000000" pitchFamily="2" charset="2"/>
              <a:buChar char="Ø"/>
            </a:pPr>
            <a:r>
              <a:rPr lang="en-US" sz="1200" cap="none" dirty="0">
                <a:latin typeface="Times New Roman" panose="02020603050405020304" pitchFamily="18" charset="0"/>
                <a:cs typeface="Times New Roman" panose="02020603050405020304" pitchFamily="18" charset="0"/>
              </a:rPr>
              <a:t>M</a:t>
            </a:r>
            <a:r>
              <a:rPr lang="en-US" sz="1200" cap="none" dirty="0" smtClean="0">
                <a:latin typeface="Times New Roman" panose="02020603050405020304" pitchFamily="18" charset="0"/>
                <a:cs typeface="Times New Roman" panose="02020603050405020304" pitchFamily="18" charset="0"/>
              </a:rPr>
              <a:t>ultinational companies can operating in the high masculinity consideration can motivate their employees through good pays as well as job security.</a:t>
            </a:r>
          </a:p>
          <a:p>
            <a:pPr marL="257175" indent="-257175" algn="just">
              <a:lnSpc>
                <a:spcPct val="220000"/>
              </a:lnSpc>
              <a:buFont typeface="Wingdings" panose="05000000000000000000" pitchFamily="2" charset="2"/>
              <a:buChar char="Ø"/>
            </a:pPr>
            <a:r>
              <a:rPr lang="en-US" sz="1200" cap="none" dirty="0">
                <a:latin typeface="Times New Roman" panose="02020603050405020304" pitchFamily="18" charset="0"/>
                <a:cs typeface="Times New Roman" panose="02020603050405020304" pitchFamily="18" charset="0"/>
              </a:rPr>
              <a:t>I</a:t>
            </a:r>
            <a:r>
              <a:rPr lang="en-US" sz="1200" cap="none" dirty="0" smtClean="0">
                <a:latin typeface="Times New Roman" panose="02020603050405020304" pitchFamily="18" charset="0"/>
                <a:cs typeface="Times New Roman" panose="02020603050405020304" pitchFamily="18" charset="0"/>
              </a:rPr>
              <a:t>n contrast, the feminine nations like the UK adopt the working engagement that balances work and leisure, thus formulates policies that embrace work and leisure.</a:t>
            </a:r>
          </a:p>
          <a:p>
            <a:pPr>
              <a:lnSpc>
                <a:spcPct val="220000"/>
              </a:lnSpc>
            </a:pPr>
            <a:r>
              <a:rPr lang="en-US" sz="1200" cap="none" dirty="0" smtClean="0"/>
              <a:t>  </a:t>
            </a:r>
          </a:p>
          <a:p>
            <a:pPr>
              <a:lnSpc>
                <a:spcPct val="220000"/>
              </a:lnSpc>
            </a:pPr>
            <a:r>
              <a:rPr lang="en-US" sz="500" cap="none" dirty="0" smtClean="0"/>
              <a:t>      </a:t>
            </a:r>
          </a:p>
          <a:p>
            <a:pPr>
              <a:lnSpc>
                <a:spcPct val="220000"/>
              </a:lnSpc>
            </a:pPr>
            <a:endParaRPr lang="en-US" sz="500" cap="none" dirty="0"/>
          </a:p>
        </p:txBody>
      </p:sp>
      <p:sp>
        <p:nvSpPr>
          <p:cNvPr id="2" name="Title 1"/>
          <p:cNvSpPr>
            <a:spLocks noGrp="1"/>
          </p:cNvSpPr>
          <p:nvPr>
            <p:ph type="ctrTitle"/>
          </p:nvPr>
        </p:nvSpPr>
        <p:spPr>
          <a:xfrm>
            <a:off x="106953" y="171451"/>
            <a:ext cx="8964385" cy="904874"/>
          </a:xfrm>
        </p:spPr>
        <p:txBody>
          <a:bodyPr>
            <a:normAutofit fontScale="90000"/>
          </a:bodyPr>
          <a:lstStyle/>
          <a:p>
            <a:pPr algn="ctr"/>
            <a:r>
              <a:rPr lang="en-US" sz="2325" b="1" dirty="0">
                <a:latin typeface="Times New Roman" panose="02020603050405020304" pitchFamily="18" charset="0"/>
                <a:cs typeface="Times New Roman" panose="02020603050405020304" pitchFamily="18" charset="0"/>
              </a:rPr>
              <a:t>Masculinity</a:t>
            </a:r>
            <a:r>
              <a:rPr lang="en-US" dirty="0" smtClean="0"/>
              <a:t> </a:t>
            </a:r>
            <a:endParaRPr lang="en-US" dirty="0"/>
          </a:p>
        </p:txBody>
      </p:sp>
    </p:spTree>
    <p:extLst>
      <p:ext uri="{BB962C8B-B14F-4D97-AF65-F5344CB8AC3E}">
        <p14:creationId xmlns:p14="http://schemas.microsoft.com/office/powerpoint/2010/main" val="27249868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61949" y="933450"/>
            <a:ext cx="7743825" cy="3381375"/>
          </a:xfrm>
        </p:spPr>
        <p:txBody>
          <a:bodyPr>
            <a:normAutofit/>
          </a:bodyPr>
          <a:lstStyle/>
          <a:p>
            <a:pPr marL="257175" indent="-257175">
              <a:lnSpc>
                <a:spcPct val="200000"/>
              </a:lnSpc>
              <a:buFont typeface="Wingdings" panose="05000000000000000000" pitchFamily="2" charset="2"/>
              <a:buChar char="Ø"/>
            </a:pPr>
            <a:r>
              <a:rPr lang="en-US" sz="1200" cap="none" dirty="0"/>
              <a:t>M</a:t>
            </a:r>
            <a:r>
              <a:rPr lang="en-US" sz="1200" cap="none" dirty="0" smtClean="0"/>
              <a:t>asculinity establish the relationship between the employer and employee</a:t>
            </a:r>
          </a:p>
          <a:p>
            <a:pPr marL="257175" indent="-257175">
              <a:lnSpc>
                <a:spcPct val="200000"/>
              </a:lnSpc>
              <a:buFont typeface="Wingdings" panose="05000000000000000000" pitchFamily="2" charset="2"/>
              <a:buChar char="Ø"/>
            </a:pPr>
            <a:r>
              <a:rPr lang="en-US" sz="1200" cap="none" dirty="0" smtClean="0"/>
              <a:t> </a:t>
            </a:r>
            <a:r>
              <a:rPr lang="en-US" sz="1200" cap="none" dirty="0"/>
              <a:t>S</a:t>
            </a:r>
            <a:r>
              <a:rPr lang="en-US" sz="1200" cap="none" dirty="0" smtClean="0"/>
              <a:t>ince the latter has to work n order to live in the low masculine cultures and preference is given to lower working hours with better working conditions.</a:t>
            </a:r>
          </a:p>
          <a:p>
            <a:pPr marL="257175" indent="-257175">
              <a:lnSpc>
                <a:spcPct val="200000"/>
              </a:lnSpc>
              <a:buFont typeface="Wingdings" panose="05000000000000000000" pitchFamily="2" charset="2"/>
              <a:buChar char="Ø"/>
            </a:pPr>
            <a:r>
              <a:rPr lang="en-US" sz="1200" cap="none" dirty="0"/>
              <a:t>C</a:t>
            </a:r>
            <a:r>
              <a:rPr lang="en-US" sz="1200" cap="none" dirty="0" smtClean="0"/>
              <a:t>ontrary to the high masculine societies like china that focuses on high payments after a considerable work output.</a:t>
            </a:r>
          </a:p>
          <a:p>
            <a:pPr marL="257175" indent="-257175">
              <a:lnSpc>
                <a:spcPct val="200000"/>
              </a:lnSpc>
              <a:buFont typeface="Wingdings" panose="05000000000000000000" pitchFamily="2" charset="2"/>
              <a:buChar char="Ø"/>
            </a:pPr>
            <a:endParaRPr lang="en-US" sz="1200" cap="none" dirty="0" smtClean="0"/>
          </a:p>
          <a:p>
            <a:pPr algn="l">
              <a:lnSpc>
                <a:spcPct val="200000"/>
              </a:lnSpc>
            </a:pPr>
            <a:endParaRPr lang="en-US" sz="1200" cap="none" dirty="0" smtClean="0"/>
          </a:p>
          <a:p>
            <a:pPr algn="l"/>
            <a:endParaRPr lang="en-US" sz="1200" cap="none" dirty="0"/>
          </a:p>
        </p:txBody>
      </p:sp>
      <p:sp>
        <p:nvSpPr>
          <p:cNvPr id="2" name="Title 1"/>
          <p:cNvSpPr>
            <a:spLocks noGrp="1"/>
          </p:cNvSpPr>
          <p:nvPr>
            <p:ph type="ctrTitle"/>
          </p:nvPr>
        </p:nvSpPr>
        <p:spPr>
          <a:xfrm>
            <a:off x="704850" y="390526"/>
            <a:ext cx="6858000" cy="561974"/>
          </a:xfrm>
        </p:spPr>
        <p:txBody>
          <a:bodyPr>
            <a:normAutofit/>
          </a:bodyPr>
          <a:lstStyle/>
          <a:p>
            <a:pPr algn="ctr"/>
            <a:r>
              <a:rPr lang="en-US" sz="2100" b="1" dirty="0">
                <a:latin typeface="Times New Roman" panose="02020603050405020304" pitchFamily="18" charset="0"/>
                <a:cs typeface="Times New Roman" panose="02020603050405020304" pitchFamily="18" charset="0"/>
              </a:rPr>
              <a:t>Implications of Masculinity</a:t>
            </a:r>
          </a:p>
        </p:txBody>
      </p:sp>
    </p:spTree>
    <p:extLst>
      <p:ext uri="{BB962C8B-B14F-4D97-AF65-F5344CB8AC3E}">
        <p14:creationId xmlns:p14="http://schemas.microsoft.com/office/powerpoint/2010/main" val="15237287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91885" y="876301"/>
            <a:ext cx="8356963" cy="3990974"/>
          </a:xfrm>
        </p:spPr>
        <p:txBody>
          <a:bodyPr>
            <a:normAutofit/>
          </a:bodyPr>
          <a:lstStyle/>
          <a:p>
            <a:pPr marL="214313" indent="-214313" algn="just">
              <a:lnSpc>
                <a:spcPct val="200000"/>
              </a:lnSpc>
              <a:buFont typeface="Wingdings" panose="05000000000000000000" pitchFamily="2" charset="2"/>
              <a:buChar char="Ø"/>
            </a:pPr>
            <a:r>
              <a:rPr lang="en-US" sz="1200" cap="none" dirty="0">
                <a:latin typeface="Times New Roman" panose="02020603050405020304" pitchFamily="18" charset="0"/>
                <a:cs typeface="Times New Roman" panose="02020603050405020304" pitchFamily="18" charset="0"/>
              </a:rPr>
              <a:t>I</a:t>
            </a:r>
            <a:r>
              <a:rPr lang="en-US" sz="1200" cap="none" dirty="0" smtClean="0">
                <a:latin typeface="Times New Roman" panose="02020603050405020304" pitchFamily="18" charset="0"/>
                <a:cs typeface="Times New Roman" panose="02020603050405020304" pitchFamily="18" charset="0"/>
              </a:rPr>
              <a:t>n the low masculine countries like the UK managers like other employees and posses both female and male characteristics and career move does not threaten their family unlike in the high masculine nations where managers need to be aggressive, competitive, firm and adjust their families for the sake of work or career move.</a:t>
            </a:r>
          </a:p>
          <a:p>
            <a:pPr marL="214313" indent="-214313" algn="just">
              <a:lnSpc>
                <a:spcPct val="200000"/>
              </a:lnSpc>
              <a:buFont typeface="Wingdings" panose="05000000000000000000" pitchFamily="2" charset="2"/>
              <a:buChar char="Ø"/>
            </a:pPr>
            <a:r>
              <a:rPr lang="en-US" sz="1200" cap="none" dirty="0">
                <a:latin typeface="Times New Roman" panose="02020603050405020304" pitchFamily="18" charset="0"/>
                <a:cs typeface="Times New Roman" panose="02020603050405020304" pitchFamily="18" charset="0"/>
              </a:rPr>
              <a:t>M</a:t>
            </a:r>
            <a:r>
              <a:rPr lang="en-US" sz="1200" cap="none" dirty="0" smtClean="0">
                <a:latin typeface="Times New Roman" panose="02020603050405020304" pitchFamily="18" charset="0"/>
                <a:cs typeface="Times New Roman" panose="02020603050405020304" pitchFamily="18" charset="0"/>
              </a:rPr>
              <a:t>oreover, competitions prevails in the high masculinity countries like china since the personal abilities pay the job applicants and the payment is distinguishable per the individual performances.</a:t>
            </a:r>
          </a:p>
          <a:p>
            <a:pPr marL="214313" indent="-214313" algn="just">
              <a:lnSpc>
                <a:spcPct val="200000"/>
              </a:lnSpc>
              <a:buFont typeface="Wingdings" panose="05000000000000000000" pitchFamily="2" charset="2"/>
              <a:buChar char="Ø"/>
            </a:pPr>
            <a:r>
              <a:rPr lang="en-US" sz="1200" cap="none" dirty="0">
                <a:latin typeface="Times New Roman" panose="02020603050405020304" pitchFamily="18" charset="0"/>
                <a:cs typeface="Times New Roman" panose="02020603050405020304" pitchFamily="18" charset="0"/>
              </a:rPr>
              <a:t>I</a:t>
            </a:r>
            <a:r>
              <a:rPr lang="en-US" sz="1200" cap="none" dirty="0" smtClean="0">
                <a:latin typeface="Times New Roman" panose="02020603050405020304" pitchFamily="18" charset="0"/>
                <a:cs typeface="Times New Roman" panose="02020603050405020304" pitchFamily="18" charset="0"/>
              </a:rPr>
              <a:t>n contrast to the low masculinity economies like the </a:t>
            </a:r>
            <a:r>
              <a:rPr lang="en-US" sz="1200" cap="none" dirty="0" smtClean="0">
                <a:latin typeface="Times New Roman" panose="02020603050405020304" pitchFamily="18" charset="0"/>
                <a:cs typeface="Times New Roman" panose="02020603050405020304" pitchFamily="18" charset="0"/>
              </a:rPr>
              <a:t>UK </a:t>
            </a:r>
            <a:r>
              <a:rPr lang="en-US" sz="1200" cap="none" dirty="0" smtClean="0">
                <a:latin typeface="Times New Roman" panose="02020603050405020304" pitchFamily="18" charset="0"/>
                <a:cs typeface="Times New Roman" panose="02020603050405020304" pitchFamily="18" charset="0"/>
              </a:rPr>
              <a:t>there is low salary gap between the managers and the subordinate employees since the management embrace negotiations amongst the employees and absenteeism cases are usually higher probably due to sicknesses or other grounds.</a:t>
            </a:r>
            <a:endParaRPr lang="en-US" sz="1200" cap="none" dirty="0">
              <a:latin typeface="Times New Roman" panose="02020603050405020304" pitchFamily="18" charset="0"/>
              <a:cs typeface="Times New Roman" panose="02020603050405020304" pitchFamily="18" charset="0"/>
            </a:endParaRPr>
          </a:p>
        </p:txBody>
      </p:sp>
      <p:sp>
        <p:nvSpPr>
          <p:cNvPr id="2" name="Title 1"/>
          <p:cNvSpPr>
            <a:spLocks noGrp="1"/>
          </p:cNvSpPr>
          <p:nvPr>
            <p:ph type="ctrTitle"/>
          </p:nvPr>
        </p:nvSpPr>
        <p:spPr>
          <a:xfrm>
            <a:off x="391886" y="276226"/>
            <a:ext cx="8356963" cy="647700"/>
          </a:xfrm>
        </p:spPr>
        <p:txBody>
          <a:bodyPr>
            <a:normAutofit/>
          </a:bodyPr>
          <a:lstStyle/>
          <a:p>
            <a:pPr algn="ctr"/>
            <a:r>
              <a:rPr lang="en-US" sz="2100" b="1" dirty="0">
                <a:latin typeface="Times New Roman" panose="02020603050405020304" pitchFamily="18" charset="0"/>
                <a:cs typeface="Times New Roman" panose="02020603050405020304" pitchFamily="18" charset="0"/>
              </a:rPr>
              <a:t>Masculinity </a:t>
            </a:r>
            <a:r>
              <a:rPr lang="en-US" sz="2100" b="1" dirty="0" smtClean="0">
                <a:latin typeface="Times New Roman" panose="02020603050405020304" pitchFamily="18" charset="0"/>
                <a:cs typeface="Times New Roman" panose="02020603050405020304" pitchFamily="18" charset="0"/>
              </a:rPr>
              <a:t>Implications</a:t>
            </a:r>
            <a:endParaRPr lang="en-US" sz="21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0776168"/>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517</TotalTime>
  <Words>1563</Words>
  <Application>Microsoft Office PowerPoint</Application>
  <PresentationFormat>On-screen Show (4:3)</PresentationFormat>
  <Paragraphs>71</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Slipstream</vt:lpstr>
      <vt:lpstr>Comparison Of Cultural And Organizational Leadership In Business For Two Countries.</vt:lpstr>
      <vt:lpstr>Hofstede’s Framework Model</vt:lpstr>
      <vt:lpstr>Power distance</vt:lpstr>
      <vt:lpstr>Individualism/Collectivism</vt:lpstr>
      <vt:lpstr>Uncertainty Avoidance</vt:lpstr>
      <vt:lpstr>Implications of uncertainty avoidance</vt:lpstr>
      <vt:lpstr>Masculinity </vt:lpstr>
      <vt:lpstr>Implications of Masculinity</vt:lpstr>
      <vt:lpstr>Masculinity Implications</vt:lpstr>
      <vt:lpstr>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Comparison of cultural and organizational leadership in business for two countries.</dc:title>
  <dc:creator>user</dc:creator>
  <cp:lastModifiedBy>WeedSeed</cp:lastModifiedBy>
  <cp:revision>49</cp:revision>
  <dcterms:created xsi:type="dcterms:W3CDTF">2021-09-18T13:50:20Z</dcterms:created>
  <dcterms:modified xsi:type="dcterms:W3CDTF">2021-09-19T03:32:04Z</dcterms:modified>
</cp:coreProperties>
</file>