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53"/>
  </p:notesMasterIdLst>
  <p:sldIdLst>
    <p:sldId id="256" r:id="rId2"/>
    <p:sldId id="267" r:id="rId3"/>
    <p:sldId id="283" r:id="rId4"/>
    <p:sldId id="258" r:id="rId5"/>
    <p:sldId id="280" r:id="rId6"/>
    <p:sldId id="385" r:id="rId7"/>
    <p:sldId id="386" r:id="rId8"/>
    <p:sldId id="387" r:id="rId9"/>
    <p:sldId id="284" r:id="rId10"/>
    <p:sldId id="285" r:id="rId11"/>
    <p:sldId id="286" r:id="rId12"/>
    <p:sldId id="388" r:id="rId13"/>
    <p:sldId id="389" r:id="rId14"/>
    <p:sldId id="289" r:id="rId15"/>
    <p:sldId id="290" r:id="rId16"/>
    <p:sldId id="291" r:id="rId17"/>
    <p:sldId id="292" r:id="rId18"/>
    <p:sldId id="270" r:id="rId19"/>
    <p:sldId id="293" r:id="rId20"/>
    <p:sldId id="271" r:id="rId21"/>
    <p:sldId id="294" r:id="rId22"/>
    <p:sldId id="272" r:id="rId23"/>
    <p:sldId id="295" r:id="rId24"/>
    <p:sldId id="296" r:id="rId25"/>
    <p:sldId id="297" r:id="rId26"/>
    <p:sldId id="299" r:id="rId27"/>
    <p:sldId id="298" r:id="rId28"/>
    <p:sldId id="300" r:id="rId29"/>
    <p:sldId id="301" r:id="rId30"/>
    <p:sldId id="302" r:id="rId31"/>
    <p:sldId id="274" r:id="rId32"/>
    <p:sldId id="303" r:id="rId33"/>
    <p:sldId id="304" r:id="rId34"/>
    <p:sldId id="305" r:id="rId35"/>
    <p:sldId id="306" r:id="rId36"/>
    <p:sldId id="307" r:id="rId37"/>
    <p:sldId id="308" r:id="rId38"/>
    <p:sldId id="309" r:id="rId39"/>
    <p:sldId id="310" r:id="rId40"/>
    <p:sldId id="311" r:id="rId41"/>
    <p:sldId id="275" r:id="rId42"/>
    <p:sldId id="313" r:id="rId43"/>
    <p:sldId id="391" r:id="rId44"/>
    <p:sldId id="390" r:id="rId45"/>
    <p:sldId id="276" r:id="rId46"/>
    <p:sldId id="312" r:id="rId47"/>
    <p:sldId id="315" r:id="rId48"/>
    <p:sldId id="380" r:id="rId49"/>
    <p:sldId id="381" r:id="rId50"/>
    <p:sldId id="382" r:id="rId51"/>
    <p:sldId id="383" r:id="rId5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361" autoAdjust="0"/>
    <p:restoredTop sz="85817" autoAdjust="0"/>
  </p:normalViewPr>
  <p:slideViewPr>
    <p:cSldViewPr>
      <p:cViewPr varScale="1">
        <p:scale>
          <a:sx n="114" d="100"/>
          <a:sy n="114" d="100"/>
        </p:scale>
        <p:origin x="8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CB904A-9BD7-47F0-A9E0-7B385E9884E2}" type="datetimeFigureOut">
              <a:rPr lang="en-US" smtClean="0"/>
              <a:t>11/8/2019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4A6CF2-54E6-43FA-BA8F-8E7FAC4B6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745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oc id"/>
          <p:cNvSpPr>
            <a:spLocks noGrp="1" noChangeArrowheads="1"/>
          </p:cNvSpPr>
          <p:nvPr>
            <p:ph type="ftr" sz="quarter" idx="4"/>
          </p:nvPr>
        </p:nvSpPr>
        <p:spPr>
          <a:ln/>
        </p:spPr>
        <p:txBody>
          <a:bodyPr/>
          <a:lstStyle/>
          <a:p>
            <a:r>
              <a:rPr lang="en-US" dirty="0"/>
              <a:t>BVA-ZZV-320-20050922-VMS3-v6-Session 2</a:t>
            </a:r>
          </a:p>
        </p:txBody>
      </p:sp>
      <p:sp>
        <p:nvSpPr>
          <p:cNvPr id="5" name="pg num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2393E76-2FEB-477F-BE33-F8369937505B}" type="slidenum">
              <a:rPr lang="en-US"/>
              <a:pPr/>
              <a:t>2</a:t>
            </a:fld>
            <a:endParaRPr lang="en-US" dirty="0"/>
          </a:p>
        </p:txBody>
      </p:sp>
      <p:sp>
        <p:nvSpPr>
          <p:cNvPr id="372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31975" y="1236663"/>
            <a:ext cx="10931525" cy="8199437"/>
          </a:xfrm>
        </p:spPr>
      </p:sp>
      <p:sp>
        <p:nvSpPr>
          <p:cNvPr id="372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47581" y="354850"/>
            <a:ext cx="5616526" cy="309643"/>
          </a:xfrm>
        </p:spPr>
        <p:txBody>
          <a:bodyPr/>
          <a:lstStyle/>
          <a:p>
            <a:r>
              <a:rPr lang="de-DE" dirty="0"/>
              <a:t>#quotes</a:t>
            </a:r>
          </a:p>
        </p:txBody>
      </p:sp>
    </p:spTree>
    <p:extLst>
      <p:ext uri="{BB962C8B-B14F-4D97-AF65-F5344CB8AC3E}">
        <p14:creationId xmlns:p14="http://schemas.microsoft.com/office/powerpoint/2010/main" val="25184707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>
            <a:extLst>
              <a:ext uri="{FF2B5EF4-FFF2-40B4-BE49-F238E27FC236}">
                <a16:creationId xmlns:a16="http://schemas.microsoft.com/office/drawing/2014/main" id="{86F9AEEB-8DE8-4111-B59F-06AF8EB68F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109D2BA-8D7A-4AF9-BF39-5F9C6C13643F}" type="slidenum">
              <a:rPr lang="en-AU" altLang="en-US">
                <a:latin typeface="Calibri" panose="020F0502020204030204" pitchFamily="34" charset="0"/>
              </a:rPr>
              <a:pPr/>
              <a:t>3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2BFDC717-6A8F-482D-B3E9-DDBF11B39B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88CFCFA8-019D-484F-9F9E-1637B3BFF7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>
            <a:extLst>
              <a:ext uri="{FF2B5EF4-FFF2-40B4-BE49-F238E27FC236}">
                <a16:creationId xmlns:a16="http://schemas.microsoft.com/office/drawing/2014/main" id="{F4D78657-323A-4959-BB64-CD57B05020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1313E8C-47A0-444D-9DB2-8740680AA295}" type="slidenum">
              <a:rPr lang="en-AU" altLang="en-US">
                <a:latin typeface="Calibri" panose="020F0502020204030204" pitchFamily="34" charset="0"/>
              </a:rPr>
              <a:pPr/>
              <a:t>5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3B0ADE48-1C1D-49C0-9E5E-47BC2A0F73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2743F2FD-1EAB-4F43-82FD-F599C8195F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	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>
            <a:extLst>
              <a:ext uri="{FF2B5EF4-FFF2-40B4-BE49-F238E27FC236}">
                <a16:creationId xmlns:a16="http://schemas.microsoft.com/office/drawing/2014/main" id="{22AA0913-BB53-4379-9187-47ACCDA13C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79D05EE-6EFA-4E7B-892F-918956FB50AD}" type="slidenum">
              <a:rPr lang="en-AU" altLang="en-US">
                <a:latin typeface="Calibri" panose="020F0502020204030204" pitchFamily="34" charset="0"/>
              </a:rPr>
              <a:pPr/>
              <a:t>6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F1FE8484-855C-4B4F-BE50-2045262F152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83A07E70-7341-487D-88CE-35754DC220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	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>
            <a:extLst>
              <a:ext uri="{FF2B5EF4-FFF2-40B4-BE49-F238E27FC236}">
                <a16:creationId xmlns:a16="http://schemas.microsoft.com/office/drawing/2014/main" id="{210428A7-597F-4B96-AAA5-CD40AE8D4C6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B701A19F-CF83-47CA-898B-9731FAF4EF1A}" type="slidenum">
              <a:rPr lang="en-AU" altLang="en-US">
                <a:latin typeface="Calibri" panose="020F0502020204030204" pitchFamily="34" charset="0"/>
              </a:rPr>
              <a:pPr/>
              <a:t>7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29698" name="Rectangle 2">
            <a:extLst>
              <a:ext uri="{FF2B5EF4-FFF2-40B4-BE49-F238E27FC236}">
                <a16:creationId xmlns:a16="http://schemas.microsoft.com/office/drawing/2014/main" id="{F6B1EF6F-C151-4515-AD2E-D2F2540137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BE9692F0-C2AB-4D24-9632-061D719BF7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	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>
            <a:extLst>
              <a:ext uri="{FF2B5EF4-FFF2-40B4-BE49-F238E27FC236}">
                <a16:creationId xmlns:a16="http://schemas.microsoft.com/office/drawing/2014/main" id="{FFA58B82-4A5A-44B0-8907-CAD62E1FE4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7C7438E-9985-4839-8983-4ABFB798B072}" type="slidenum">
              <a:rPr lang="en-AU" altLang="en-US">
                <a:latin typeface="Calibri" panose="020F0502020204030204" pitchFamily="34" charset="0"/>
              </a:rPr>
              <a:pPr/>
              <a:t>8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B38A3F86-0821-437E-AD20-9B5E274C57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6FADE1DE-153F-4FE3-A529-DD378FC006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en-US" altLang="en-US"/>
              <a:t>	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>
            <a:extLst>
              <a:ext uri="{FF2B5EF4-FFF2-40B4-BE49-F238E27FC236}">
                <a16:creationId xmlns:a16="http://schemas.microsoft.com/office/drawing/2014/main" id="{9ABD77FC-B448-4EEF-8FD3-9FF88DE8410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7A01712-EE32-4D7C-BDAB-07582125733C}" type="slidenum">
              <a:rPr lang="en-AU" altLang="en-US">
                <a:latin typeface="Calibri" panose="020F0502020204030204" pitchFamily="34" charset="0"/>
              </a:rPr>
              <a:pPr/>
              <a:t>9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734628EB-8BBC-43A9-8C48-B25FECF5F49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3326F1F0-7C8E-4419-90DE-3C4918BBC4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>
            <a:extLst>
              <a:ext uri="{FF2B5EF4-FFF2-40B4-BE49-F238E27FC236}">
                <a16:creationId xmlns:a16="http://schemas.microsoft.com/office/drawing/2014/main" id="{AD075E70-3360-41E3-9122-048F184D0B7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1942B98-A0B6-48E5-A703-DA8A63E6AE3A}" type="slidenum">
              <a:rPr lang="en-AU" altLang="en-US">
                <a:latin typeface="Calibri" panose="020F0502020204030204" pitchFamily="34" charset="0"/>
              </a:rPr>
              <a:pPr/>
              <a:t>10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8A1F2897-DEE1-46DD-B819-B6CFA771F20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AE00D67B-3249-4C98-B53E-EBF162C7FF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>
            <a:extLst>
              <a:ext uri="{FF2B5EF4-FFF2-40B4-BE49-F238E27FC236}">
                <a16:creationId xmlns:a16="http://schemas.microsoft.com/office/drawing/2014/main" id="{EC2CF30A-617B-4BE9-A018-345EDE7E69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8F89F96-3524-466C-A2D4-F187B9792980}" type="slidenum">
              <a:rPr lang="en-AU" altLang="en-US">
                <a:latin typeface="Calibri" panose="020F0502020204030204" pitchFamily="34" charset="0"/>
              </a:rPr>
              <a:pPr/>
              <a:t>11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DE67DC94-6466-49F6-9F88-58881DF41B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08472164-61AF-4204-AD5A-9009BA18BA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>
            <a:extLst>
              <a:ext uri="{FF2B5EF4-FFF2-40B4-BE49-F238E27FC236}">
                <a16:creationId xmlns:a16="http://schemas.microsoft.com/office/drawing/2014/main" id="{C8A71909-6F99-492E-A7A7-596608E94BD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D966FD2-3B76-46C2-A442-30AD4C884163}" type="slidenum">
              <a:rPr lang="en-AU" altLang="en-US">
                <a:latin typeface="Calibri" panose="020F0502020204030204" pitchFamily="34" charset="0"/>
              </a:rPr>
              <a:pPr/>
              <a:t>12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984F840F-0D01-4542-A7E1-C7DE225318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A2A375D6-DB21-4C83-9145-3CF9F537E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>
            <a:extLst>
              <a:ext uri="{FF2B5EF4-FFF2-40B4-BE49-F238E27FC236}">
                <a16:creationId xmlns:a16="http://schemas.microsoft.com/office/drawing/2014/main" id="{D3944E6A-05AC-40A6-81B2-471A2DCD328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576C5E9-49EF-47A5-A931-B9ACA644AEFA}" type="slidenum">
              <a:rPr lang="en-AU" altLang="en-US">
                <a:latin typeface="Calibri" panose="020F0502020204030204" pitchFamily="34" charset="0"/>
              </a:rPr>
              <a:pPr/>
              <a:t>13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22546EFF-5668-4A03-9B8D-B3184FDD27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BEA71411-EF35-47E5-AA61-77238361D6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>
            <a:extLst>
              <a:ext uri="{FF2B5EF4-FFF2-40B4-BE49-F238E27FC236}">
                <a16:creationId xmlns:a16="http://schemas.microsoft.com/office/drawing/2014/main" id="{86D8F64F-2159-44D2-8C8C-06E236AFB3C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95D568E-AFA0-472B-AD1C-0426BB3CE5FB}" type="slidenum">
              <a:rPr lang="en-AU" altLang="en-US">
                <a:latin typeface="Calibri" panose="020F0502020204030204" pitchFamily="34" charset="0"/>
              </a:rPr>
              <a:pPr/>
              <a:t>14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46082" name="Rectangle 2">
            <a:extLst>
              <a:ext uri="{FF2B5EF4-FFF2-40B4-BE49-F238E27FC236}">
                <a16:creationId xmlns:a16="http://schemas.microsoft.com/office/drawing/2014/main" id="{006D2188-2621-4455-AA71-01FB2AE01D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DA45061C-E983-42E6-AA4B-ACAF8EFC62F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7">
            <a:extLst>
              <a:ext uri="{FF2B5EF4-FFF2-40B4-BE49-F238E27FC236}">
                <a16:creationId xmlns:a16="http://schemas.microsoft.com/office/drawing/2014/main" id="{E01D5FE9-F3EA-449D-A703-244F93D63E1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92D914A-1B46-411A-B8CA-A0771D48CFA2}" type="slidenum">
              <a:rPr lang="en-AU" altLang="en-US">
                <a:latin typeface="Calibri" panose="020F0502020204030204" pitchFamily="34" charset="0"/>
              </a:rPr>
              <a:pPr/>
              <a:t>16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49154" name="Rectangle 2">
            <a:extLst>
              <a:ext uri="{FF2B5EF4-FFF2-40B4-BE49-F238E27FC236}">
                <a16:creationId xmlns:a16="http://schemas.microsoft.com/office/drawing/2014/main" id="{7905A75E-28F6-4C3E-9909-FF430ADB0D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84607D3C-1532-4D5A-8705-27141A3E7C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>
            <a:extLst>
              <a:ext uri="{FF2B5EF4-FFF2-40B4-BE49-F238E27FC236}">
                <a16:creationId xmlns:a16="http://schemas.microsoft.com/office/drawing/2014/main" id="{CBAE4108-C182-4B8E-A8B7-EA55A02EEE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1B333B2-B798-455A-928B-E5F82B72D721}" type="slidenum">
              <a:rPr lang="en-AU" altLang="en-US">
                <a:latin typeface="Calibri" panose="020F0502020204030204" pitchFamily="34" charset="0"/>
              </a:rPr>
              <a:pPr/>
              <a:t>19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52226" name="Rectangle 2">
            <a:extLst>
              <a:ext uri="{FF2B5EF4-FFF2-40B4-BE49-F238E27FC236}">
                <a16:creationId xmlns:a16="http://schemas.microsoft.com/office/drawing/2014/main" id="{8A99DCC0-C59B-4461-AFE7-3EE6D886F3C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5C0B3EA4-ED27-4425-83C8-3864091708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>
            <a:extLst>
              <a:ext uri="{FF2B5EF4-FFF2-40B4-BE49-F238E27FC236}">
                <a16:creationId xmlns:a16="http://schemas.microsoft.com/office/drawing/2014/main" id="{C81CBBAF-32BC-467E-8584-EE5699A5122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E856DFA-43BC-4762-BD4B-962D35356E23}" type="slidenum">
              <a:rPr lang="en-AU" altLang="en-US">
                <a:latin typeface="Calibri" panose="020F0502020204030204" pitchFamily="34" charset="0"/>
              </a:rPr>
              <a:pPr/>
              <a:t>21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54274" name="Rectangle 2">
            <a:extLst>
              <a:ext uri="{FF2B5EF4-FFF2-40B4-BE49-F238E27FC236}">
                <a16:creationId xmlns:a16="http://schemas.microsoft.com/office/drawing/2014/main" id="{FDB500EA-7F30-4B82-B711-039D09569A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CB841DB5-BF1A-46C1-A751-534D2E6C01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>
            <a:extLst>
              <a:ext uri="{FF2B5EF4-FFF2-40B4-BE49-F238E27FC236}">
                <a16:creationId xmlns:a16="http://schemas.microsoft.com/office/drawing/2014/main" id="{93EC77FA-74F9-45F2-8FDC-8B8AA96D54A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41FA0B2-5F97-4D14-8BE6-718653FB9FE6}" type="slidenum">
              <a:rPr lang="en-AU" altLang="en-US">
                <a:latin typeface="Calibri" panose="020F0502020204030204" pitchFamily="34" charset="0"/>
              </a:rPr>
              <a:pPr/>
              <a:t>23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56322" name="Rectangle 2">
            <a:extLst>
              <a:ext uri="{FF2B5EF4-FFF2-40B4-BE49-F238E27FC236}">
                <a16:creationId xmlns:a16="http://schemas.microsoft.com/office/drawing/2014/main" id="{CFF64FAA-2686-407E-944F-86DFBE6D17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A690DDF6-3F5C-4A91-B352-480A7B04EA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Rectangle 7">
            <a:extLst>
              <a:ext uri="{FF2B5EF4-FFF2-40B4-BE49-F238E27FC236}">
                <a16:creationId xmlns:a16="http://schemas.microsoft.com/office/drawing/2014/main" id="{30FC339C-BDD6-42DB-A03F-8C09052095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94B98EC7-7804-4781-A70A-D40B1D3C7AE3}" type="slidenum">
              <a:rPr lang="en-AU" altLang="en-US">
                <a:latin typeface="Calibri" panose="020F0502020204030204" pitchFamily="34" charset="0"/>
              </a:rPr>
              <a:pPr/>
              <a:t>24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58370" name="Rectangle 2">
            <a:extLst>
              <a:ext uri="{FF2B5EF4-FFF2-40B4-BE49-F238E27FC236}">
                <a16:creationId xmlns:a16="http://schemas.microsoft.com/office/drawing/2014/main" id="{4E4CF672-7A01-45C8-907E-457955C5418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883BCFD1-D287-45EF-BFE8-A8CF6D6FEF1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>
            <a:extLst>
              <a:ext uri="{FF2B5EF4-FFF2-40B4-BE49-F238E27FC236}">
                <a16:creationId xmlns:a16="http://schemas.microsoft.com/office/drawing/2014/main" id="{8C0A29FD-DDD5-4578-8991-06AC02CF450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D7C2980-52B8-48B6-AD8F-7B950F9AF01A}" type="slidenum">
              <a:rPr lang="en-AU" altLang="en-US">
                <a:latin typeface="Calibri" panose="020F0502020204030204" pitchFamily="34" charset="0"/>
              </a:rPr>
              <a:pPr/>
              <a:t>25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60418" name="Rectangle 2">
            <a:extLst>
              <a:ext uri="{FF2B5EF4-FFF2-40B4-BE49-F238E27FC236}">
                <a16:creationId xmlns:a16="http://schemas.microsoft.com/office/drawing/2014/main" id="{3280FE29-A593-416E-9920-84A57489A7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A99C557C-1670-44CE-B2FB-DA4076C1081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>
            <a:extLst>
              <a:ext uri="{FF2B5EF4-FFF2-40B4-BE49-F238E27FC236}">
                <a16:creationId xmlns:a16="http://schemas.microsoft.com/office/drawing/2014/main" id="{A5EBDEB9-B868-484E-8281-386A16147FD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185747CA-3BAC-4246-92C1-2E8A173523E9}" type="slidenum">
              <a:rPr lang="en-AU" altLang="en-US">
                <a:latin typeface="Calibri" panose="020F0502020204030204" pitchFamily="34" charset="0"/>
              </a:rPr>
              <a:pPr/>
              <a:t>26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62466" name="Rectangle 2">
            <a:extLst>
              <a:ext uri="{FF2B5EF4-FFF2-40B4-BE49-F238E27FC236}">
                <a16:creationId xmlns:a16="http://schemas.microsoft.com/office/drawing/2014/main" id="{E3321762-9FEB-479E-A976-97563842E1A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EF4D9D0A-0C10-4AF8-8B71-418393FF97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>
            <a:extLst>
              <a:ext uri="{FF2B5EF4-FFF2-40B4-BE49-F238E27FC236}">
                <a16:creationId xmlns:a16="http://schemas.microsoft.com/office/drawing/2014/main" id="{783FECC3-E729-4EE5-A922-EF914873C2C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3910551-0A09-48FB-B24F-725D082FC4D4}" type="slidenum">
              <a:rPr lang="en-AU" altLang="en-US">
                <a:latin typeface="Calibri" panose="020F0502020204030204" pitchFamily="34" charset="0"/>
              </a:rPr>
              <a:pPr/>
              <a:t>27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64514" name="Rectangle 2">
            <a:extLst>
              <a:ext uri="{FF2B5EF4-FFF2-40B4-BE49-F238E27FC236}">
                <a16:creationId xmlns:a16="http://schemas.microsoft.com/office/drawing/2014/main" id="{31FAFE83-56A8-4400-8D9D-FF9DB3366A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A249BC32-08DA-4F43-83A4-2DA8FA2CCE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>
            <a:extLst>
              <a:ext uri="{FF2B5EF4-FFF2-40B4-BE49-F238E27FC236}">
                <a16:creationId xmlns:a16="http://schemas.microsoft.com/office/drawing/2014/main" id="{C71B995C-AD1B-46F6-BECE-25E611F3D3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095542D-054C-4450-8ED4-48BE29AA1E47}" type="slidenum">
              <a:rPr lang="en-AU" altLang="en-US">
                <a:latin typeface="Calibri" panose="020F0502020204030204" pitchFamily="34" charset="0"/>
              </a:rPr>
              <a:pPr/>
              <a:t>28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66562" name="Rectangle 2">
            <a:extLst>
              <a:ext uri="{FF2B5EF4-FFF2-40B4-BE49-F238E27FC236}">
                <a16:creationId xmlns:a16="http://schemas.microsoft.com/office/drawing/2014/main" id="{5AFB7D56-34F3-40C1-8D85-5812A843C3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E6FD65EC-D0CA-4ED8-B364-5D1FC0FF8E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>
            <a:extLst>
              <a:ext uri="{FF2B5EF4-FFF2-40B4-BE49-F238E27FC236}">
                <a16:creationId xmlns:a16="http://schemas.microsoft.com/office/drawing/2014/main" id="{EE9C027F-901E-4CE8-8246-1D7F5A7C30F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C4A52FD-EFBB-46DE-873F-F9176356358A}" type="slidenum">
              <a:rPr lang="en-AU" altLang="en-US">
                <a:latin typeface="Calibri" panose="020F0502020204030204" pitchFamily="34" charset="0"/>
              </a:rPr>
              <a:pPr/>
              <a:t>29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68610" name="Rectangle 2">
            <a:extLst>
              <a:ext uri="{FF2B5EF4-FFF2-40B4-BE49-F238E27FC236}">
                <a16:creationId xmlns:a16="http://schemas.microsoft.com/office/drawing/2014/main" id="{78B67F7D-567A-481B-94C3-1C6176767D1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866B59A9-032D-4605-92BB-F77A3A934A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>
            <a:extLst>
              <a:ext uri="{FF2B5EF4-FFF2-40B4-BE49-F238E27FC236}">
                <a16:creationId xmlns:a16="http://schemas.microsoft.com/office/drawing/2014/main" id="{ED2938E3-E55D-4DBA-8A30-2906B135756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048EBE10-AECB-4799-AC16-EF4AF5671A18}" type="slidenum">
              <a:rPr lang="en-AU" altLang="en-US">
                <a:latin typeface="Calibri" panose="020F0502020204030204" pitchFamily="34" charset="0"/>
              </a:rPr>
              <a:pPr/>
              <a:t>30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70658" name="Rectangle 2">
            <a:extLst>
              <a:ext uri="{FF2B5EF4-FFF2-40B4-BE49-F238E27FC236}">
                <a16:creationId xmlns:a16="http://schemas.microsoft.com/office/drawing/2014/main" id="{D2B03408-5E7B-4ADE-AE93-B8007E5A0BA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24FC7CEA-5848-4A76-8668-232395195E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>
            <a:extLst>
              <a:ext uri="{FF2B5EF4-FFF2-40B4-BE49-F238E27FC236}">
                <a16:creationId xmlns:a16="http://schemas.microsoft.com/office/drawing/2014/main" id="{E99374B5-3952-4B1C-8CDF-2C893B82ED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6481651-8311-40D4-955F-C466BE7F0F3B}" type="slidenum">
              <a:rPr lang="en-AU" altLang="en-US">
                <a:latin typeface="Calibri" panose="020F0502020204030204" pitchFamily="34" charset="0"/>
              </a:rPr>
              <a:pPr/>
              <a:t>32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72706" name="Rectangle 2">
            <a:extLst>
              <a:ext uri="{FF2B5EF4-FFF2-40B4-BE49-F238E27FC236}">
                <a16:creationId xmlns:a16="http://schemas.microsoft.com/office/drawing/2014/main" id="{37B3F431-275D-49C9-B99D-0B0DFD6B39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F1885C6C-A423-46D3-9824-97F007DB22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7">
            <a:extLst>
              <a:ext uri="{FF2B5EF4-FFF2-40B4-BE49-F238E27FC236}">
                <a16:creationId xmlns:a16="http://schemas.microsoft.com/office/drawing/2014/main" id="{659A61D6-40CB-4782-B1C3-473AADBDD7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DAD5687F-FC7D-4005-8669-783274577BA7}" type="slidenum">
              <a:rPr lang="en-AU" altLang="en-US">
                <a:latin typeface="Calibri" panose="020F0502020204030204" pitchFamily="34" charset="0"/>
              </a:rPr>
              <a:pPr/>
              <a:t>33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74754" name="Rectangle 2">
            <a:extLst>
              <a:ext uri="{FF2B5EF4-FFF2-40B4-BE49-F238E27FC236}">
                <a16:creationId xmlns:a16="http://schemas.microsoft.com/office/drawing/2014/main" id="{69268B6F-03A1-42D5-B04C-5608552EE9D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Rectangle 3">
            <a:extLst>
              <a:ext uri="{FF2B5EF4-FFF2-40B4-BE49-F238E27FC236}">
                <a16:creationId xmlns:a16="http://schemas.microsoft.com/office/drawing/2014/main" id="{14EB4CFD-F9DB-45E0-8445-36892D4F8B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7">
            <a:extLst>
              <a:ext uri="{FF2B5EF4-FFF2-40B4-BE49-F238E27FC236}">
                <a16:creationId xmlns:a16="http://schemas.microsoft.com/office/drawing/2014/main" id="{F8626407-2651-4869-9555-36C1B510DD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4F2F273-78FE-499A-83A5-3339F90767F3}" type="slidenum">
              <a:rPr lang="en-AU" altLang="en-US">
                <a:latin typeface="Calibri" panose="020F0502020204030204" pitchFamily="34" charset="0"/>
              </a:rPr>
              <a:pPr/>
              <a:t>34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76802" name="Rectangle 2">
            <a:extLst>
              <a:ext uri="{FF2B5EF4-FFF2-40B4-BE49-F238E27FC236}">
                <a16:creationId xmlns:a16="http://schemas.microsoft.com/office/drawing/2014/main" id="{B850BD72-6097-48BF-87C5-666666B146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16162617-2F0C-4BAF-A341-3811C4AD0B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7">
            <a:extLst>
              <a:ext uri="{FF2B5EF4-FFF2-40B4-BE49-F238E27FC236}">
                <a16:creationId xmlns:a16="http://schemas.microsoft.com/office/drawing/2014/main" id="{BD37933C-AE4F-4DC9-8B63-ABFAF9F8269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E6E81DF-1BAB-463A-8AC4-84B84BF844AB}" type="slidenum">
              <a:rPr lang="en-AU" altLang="en-US">
                <a:latin typeface="Calibri" panose="020F0502020204030204" pitchFamily="34" charset="0"/>
              </a:rPr>
              <a:pPr/>
              <a:t>35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78850" name="Rectangle 2">
            <a:extLst>
              <a:ext uri="{FF2B5EF4-FFF2-40B4-BE49-F238E27FC236}">
                <a16:creationId xmlns:a16="http://schemas.microsoft.com/office/drawing/2014/main" id="{77160637-8BAA-4C81-902D-878B9DEA83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8F7A08B9-31E7-4069-9A70-8D5434B5F2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Rectangle 7">
            <a:extLst>
              <a:ext uri="{FF2B5EF4-FFF2-40B4-BE49-F238E27FC236}">
                <a16:creationId xmlns:a16="http://schemas.microsoft.com/office/drawing/2014/main" id="{86C2D27B-9777-4E1B-8BAE-2EA1D529B1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1E62E3E-B7B8-485C-8F0B-B6B9E49C97C0}" type="slidenum">
              <a:rPr lang="en-AU" altLang="en-US">
                <a:latin typeface="Calibri" panose="020F0502020204030204" pitchFamily="34" charset="0"/>
              </a:rPr>
              <a:pPr/>
              <a:t>36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80898" name="Rectangle 2">
            <a:extLst>
              <a:ext uri="{FF2B5EF4-FFF2-40B4-BE49-F238E27FC236}">
                <a16:creationId xmlns:a16="http://schemas.microsoft.com/office/drawing/2014/main" id="{D12C6BCC-4931-4B1D-A8E7-EAC96DFE0D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75661CC2-E7BC-43D1-B086-94E290C59F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7">
            <a:extLst>
              <a:ext uri="{FF2B5EF4-FFF2-40B4-BE49-F238E27FC236}">
                <a16:creationId xmlns:a16="http://schemas.microsoft.com/office/drawing/2014/main" id="{4977D9F0-2D60-4732-B40F-7C72203628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93EFBD1-62A4-46F5-BB5C-DE2919BAFDAC}" type="slidenum">
              <a:rPr lang="en-AU" altLang="en-US">
                <a:latin typeface="Calibri" panose="020F0502020204030204" pitchFamily="34" charset="0"/>
              </a:rPr>
              <a:pPr/>
              <a:t>37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82946" name="Rectangle 2">
            <a:extLst>
              <a:ext uri="{FF2B5EF4-FFF2-40B4-BE49-F238E27FC236}">
                <a16:creationId xmlns:a16="http://schemas.microsoft.com/office/drawing/2014/main" id="{7758B5A9-0E89-4914-8588-907CB31FFD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970DD4F5-B9AE-4EF8-9E67-F08BD7292B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7">
            <a:extLst>
              <a:ext uri="{FF2B5EF4-FFF2-40B4-BE49-F238E27FC236}">
                <a16:creationId xmlns:a16="http://schemas.microsoft.com/office/drawing/2014/main" id="{5A9BA5A0-DA56-464A-A427-F73A240BF8E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5B0F81E-5FDF-4301-8D1D-A909C15937D0}" type="slidenum">
              <a:rPr lang="en-AU" altLang="en-US">
                <a:latin typeface="Calibri" panose="020F0502020204030204" pitchFamily="34" charset="0"/>
              </a:rPr>
              <a:pPr/>
              <a:t>38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84994" name="Rectangle 2">
            <a:extLst>
              <a:ext uri="{FF2B5EF4-FFF2-40B4-BE49-F238E27FC236}">
                <a16:creationId xmlns:a16="http://schemas.microsoft.com/office/drawing/2014/main" id="{53A0307C-BA4E-4432-A3CF-837E16D937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E7DF819E-E754-43EE-B33E-1A82BCDFE70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Rectangle 7">
            <a:extLst>
              <a:ext uri="{FF2B5EF4-FFF2-40B4-BE49-F238E27FC236}">
                <a16:creationId xmlns:a16="http://schemas.microsoft.com/office/drawing/2014/main" id="{370B042A-4AD5-4277-A02E-21946E76CF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2920D28-D7AC-4F3B-9402-E27E76F87386}" type="slidenum">
              <a:rPr lang="en-AU" altLang="en-US">
                <a:latin typeface="Calibri" panose="020F0502020204030204" pitchFamily="34" charset="0"/>
              </a:rPr>
              <a:pPr/>
              <a:t>39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87042" name="Rectangle 2">
            <a:extLst>
              <a:ext uri="{FF2B5EF4-FFF2-40B4-BE49-F238E27FC236}">
                <a16:creationId xmlns:a16="http://schemas.microsoft.com/office/drawing/2014/main" id="{B7AAC847-BB82-4854-A5EA-744A3A772F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7AE6E384-FABA-493E-A6D2-50385C299E5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7">
            <a:extLst>
              <a:ext uri="{FF2B5EF4-FFF2-40B4-BE49-F238E27FC236}">
                <a16:creationId xmlns:a16="http://schemas.microsoft.com/office/drawing/2014/main" id="{0AA706C9-487F-4ADF-B730-DBAE184466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FEFA97A-5175-41C1-9B08-F884348125E8}" type="slidenum">
              <a:rPr lang="en-AU" altLang="en-US">
                <a:latin typeface="Calibri" panose="020F0502020204030204" pitchFamily="34" charset="0"/>
              </a:rPr>
              <a:pPr/>
              <a:t>42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90114" name="Rectangle 2">
            <a:extLst>
              <a:ext uri="{FF2B5EF4-FFF2-40B4-BE49-F238E27FC236}">
                <a16:creationId xmlns:a16="http://schemas.microsoft.com/office/drawing/2014/main" id="{BD049AD5-0A8C-469C-BC1D-A7EE667391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612A03D8-CBF2-47A9-B5C9-D85FE7D77D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7" name="Rectangle 7">
            <a:extLst>
              <a:ext uri="{FF2B5EF4-FFF2-40B4-BE49-F238E27FC236}">
                <a16:creationId xmlns:a16="http://schemas.microsoft.com/office/drawing/2014/main" id="{8393BF63-78DB-4C2E-8A2E-0462A4A122B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2A50123-FACF-4251-B24D-D38E96AC030E}" type="slidenum">
              <a:rPr lang="en-AU" altLang="en-US">
                <a:latin typeface="Calibri" panose="020F0502020204030204" pitchFamily="34" charset="0"/>
              </a:rPr>
              <a:pPr/>
              <a:t>46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96258" name="Rectangle 2">
            <a:extLst>
              <a:ext uri="{FF2B5EF4-FFF2-40B4-BE49-F238E27FC236}">
                <a16:creationId xmlns:a16="http://schemas.microsoft.com/office/drawing/2014/main" id="{D330002F-323F-4F3D-B677-710D7DB46D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0488" tIns="44450" rIns="90488" bIns="44450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6259" name="Rectangle 3">
            <a:extLst>
              <a:ext uri="{FF2B5EF4-FFF2-40B4-BE49-F238E27FC236}">
                <a16:creationId xmlns:a16="http://schemas.microsoft.com/office/drawing/2014/main" id="{1AFF788F-D4AC-4FFE-8F2D-55A40DACF2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 cap="flat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Rectangle 7">
            <a:extLst>
              <a:ext uri="{FF2B5EF4-FFF2-40B4-BE49-F238E27FC236}">
                <a16:creationId xmlns:a16="http://schemas.microsoft.com/office/drawing/2014/main" id="{AAA4C23B-5F1E-47BF-8D7A-39FD288B18B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FF1768F-769B-4E79-BCC1-D430991814EE}" type="slidenum">
              <a:rPr lang="en-AU" altLang="en-US">
                <a:latin typeface="Calibri" panose="020F0502020204030204" pitchFamily="34" charset="0"/>
              </a:rPr>
              <a:pPr/>
              <a:t>47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94210" name="Rectangle 2">
            <a:extLst>
              <a:ext uri="{FF2B5EF4-FFF2-40B4-BE49-F238E27FC236}">
                <a16:creationId xmlns:a16="http://schemas.microsoft.com/office/drawing/2014/main" id="{355E6F9F-C2CF-4B7E-BAF7-2D4C270F19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Rectangle 3">
            <a:extLst>
              <a:ext uri="{FF2B5EF4-FFF2-40B4-BE49-F238E27FC236}">
                <a16:creationId xmlns:a16="http://schemas.microsoft.com/office/drawing/2014/main" id="{18B78B1E-1378-453A-BD89-04678144AF6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29" name="Rectangle 7">
            <a:extLst>
              <a:ext uri="{FF2B5EF4-FFF2-40B4-BE49-F238E27FC236}">
                <a16:creationId xmlns:a16="http://schemas.microsoft.com/office/drawing/2014/main" id="{C5BDCDF4-3420-41B9-BD0B-526DC5D0C2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A06767B-D845-4DE1-A9C7-32B308B348F1}" type="slidenum">
              <a:rPr lang="en-AU" altLang="en-US">
                <a:latin typeface="Calibri" panose="020F0502020204030204" pitchFamily="34" charset="0"/>
              </a:rPr>
              <a:pPr/>
              <a:t>49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99330" name="Rectangle 2">
            <a:extLst>
              <a:ext uri="{FF2B5EF4-FFF2-40B4-BE49-F238E27FC236}">
                <a16:creationId xmlns:a16="http://schemas.microsoft.com/office/drawing/2014/main" id="{D5B25A9F-4E58-4D69-9671-652337975F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4F97FF7C-6A94-4F6F-94A7-052E916EA6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7" name="Rectangle 7">
            <a:extLst>
              <a:ext uri="{FF2B5EF4-FFF2-40B4-BE49-F238E27FC236}">
                <a16:creationId xmlns:a16="http://schemas.microsoft.com/office/drawing/2014/main" id="{00915A7F-78F6-48FC-B259-BD203615536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116E0BE-4959-432F-B903-641FD09A0C85}" type="slidenum">
              <a:rPr lang="en-AU" altLang="en-US">
                <a:latin typeface="Calibri" panose="020F0502020204030204" pitchFamily="34" charset="0"/>
              </a:rPr>
              <a:pPr/>
              <a:t>50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101378" name="Rectangle 2">
            <a:extLst>
              <a:ext uri="{FF2B5EF4-FFF2-40B4-BE49-F238E27FC236}">
                <a16:creationId xmlns:a16="http://schemas.microsoft.com/office/drawing/2014/main" id="{8A7C4F53-32BB-4FFC-8381-5472DA0DCC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137D139A-A467-4E7D-90CC-CCD42062F0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5" name="Rectangle 7">
            <a:extLst>
              <a:ext uri="{FF2B5EF4-FFF2-40B4-BE49-F238E27FC236}">
                <a16:creationId xmlns:a16="http://schemas.microsoft.com/office/drawing/2014/main" id="{08B7D237-C2F9-4F7D-9B8E-DA377416318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1D00ED5-640D-4857-B0DC-3E28D080B2FC}" type="slidenum">
              <a:rPr lang="en-AU" altLang="en-US">
                <a:latin typeface="Calibri" panose="020F0502020204030204" pitchFamily="34" charset="0"/>
              </a:rPr>
              <a:pPr/>
              <a:t>51</a:t>
            </a:fld>
            <a:endParaRPr lang="en-AU" altLang="en-US">
              <a:latin typeface="Calibri" panose="020F0502020204030204" pitchFamily="34" charset="0"/>
            </a:endParaRPr>
          </a:p>
        </p:txBody>
      </p:sp>
      <p:sp>
        <p:nvSpPr>
          <p:cNvPr id="103426" name="Rectangle 2">
            <a:extLst>
              <a:ext uri="{FF2B5EF4-FFF2-40B4-BE49-F238E27FC236}">
                <a16:creationId xmlns:a16="http://schemas.microsoft.com/office/drawing/2014/main" id="{7522594B-AB87-463A-ABF1-B09A0B39D8A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Rectangle 3">
            <a:extLst>
              <a:ext uri="{FF2B5EF4-FFF2-40B4-BE49-F238E27FC236}">
                <a16:creationId xmlns:a16="http://schemas.microsoft.com/office/drawing/2014/main" id="{BAA64FF2-B66B-41D7-BF22-66298D3B5D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B870-0A9B-4AE5-AF74-EC2CAABFE6B1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CDA5-282F-46A3-BD38-F2B10BB0C4A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B870-0A9B-4AE5-AF74-EC2CAABFE6B1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CDA5-282F-46A3-BD38-F2B10BB0C4A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B870-0A9B-4AE5-AF74-EC2CAABFE6B1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CDA5-282F-46A3-BD38-F2B10BB0C4A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B870-0A9B-4AE5-AF74-EC2CAABFE6B1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CDA5-282F-46A3-BD38-F2B10BB0C4A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B870-0A9B-4AE5-AF74-EC2CAABFE6B1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CDA5-282F-46A3-BD38-F2B10BB0C4A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B870-0A9B-4AE5-AF74-EC2CAABFE6B1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CDA5-282F-46A3-BD38-F2B10BB0C4A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B870-0A9B-4AE5-AF74-EC2CAABFE6B1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CDA5-282F-46A3-BD38-F2B10BB0C4A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B870-0A9B-4AE5-AF74-EC2CAABFE6B1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CDA5-282F-46A3-BD38-F2B10BB0C4A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B870-0A9B-4AE5-AF74-EC2CAABFE6B1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A1FCDA5-282F-46A3-BD38-F2B10BB0C4A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B870-0A9B-4AE5-AF74-EC2CAABFE6B1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CDA5-282F-46A3-BD38-F2B10BB0C4A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AFB870-0A9B-4AE5-AF74-EC2CAABFE6B1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1FCDA5-282F-46A3-BD38-F2B10BB0C4A8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chart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D2697E-F3AA-4155-AEF8-9E21A0A54315}"/>
              </a:ext>
            </a:extLst>
          </p:cNvPr>
          <p:cNvSpPr txBox="1"/>
          <p:nvPr userDrawn="1"/>
        </p:nvSpPr>
        <p:spPr>
          <a:xfrm>
            <a:off x="7975600" y="6384925"/>
            <a:ext cx="595313" cy="276225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1200">
                <a:solidFill>
                  <a:srgbClr val="A6A6A6"/>
                </a:solidFill>
              </a:rPr>
              <a:t>4 - </a:t>
            </a:r>
            <a:fld id="{FBA198A2-E133-4B35-9E3F-C8A67845960A}" type="slidenum">
              <a:rPr lang="en-US" altLang="en-US" sz="1200">
                <a:solidFill>
                  <a:srgbClr val="A6A6A6"/>
                </a:solidFill>
              </a:rPr>
              <a:pPr eaLnBrk="1" hangingPunct="1"/>
              <a:t>‹#›</a:t>
            </a:fld>
            <a:endParaRPr lang="en-US" altLang="en-US" sz="1200">
              <a:solidFill>
                <a:srgbClr val="A6A6A6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58E1F37-CE68-4A53-97B2-BE4311857129}"/>
              </a:ext>
            </a:extLst>
          </p:cNvPr>
          <p:cNvSpPr txBox="1"/>
          <p:nvPr userDrawn="1"/>
        </p:nvSpPr>
        <p:spPr>
          <a:xfrm>
            <a:off x="457200" y="6384925"/>
            <a:ext cx="2333625" cy="274638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1200">
                <a:solidFill>
                  <a:srgbClr val="A6A6A6"/>
                </a:solidFill>
              </a:rPr>
              <a:t>© 2014 Pearson Education, Inc.</a:t>
            </a:r>
            <a:endParaRPr lang="en-US" altLang="en-US" sz="1200">
              <a:solidFill>
                <a:srgbClr val="A6A6A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34975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1917700"/>
            <a:ext cx="7772400" cy="4114800"/>
          </a:xfrm>
        </p:spPr>
        <p:txBody>
          <a:bodyPr rtlCol="0">
            <a:normAutofit/>
          </a:bodyPr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34436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2A1FCDA5-282F-46A3-BD38-F2B10BB0C4A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3AFB870-0A9B-4AE5-AF74-EC2CAABFE6B1}" type="datetimeFigureOut">
              <a:rPr lang="en-US" smtClean="0"/>
              <a:t>11/8/2019</a:t>
            </a:fld>
            <a:endParaRPr lang="en-US" dirty="0"/>
          </a:p>
        </p:txBody>
      </p:sp>
      <p:sp>
        <p:nvSpPr>
          <p:cNvPr id="9" name="Footer Placeholder 7"/>
          <p:cNvSpPr>
            <a:spLocks noGrp="1"/>
          </p:cNvSpPr>
          <p:nvPr userDrawn="1"/>
        </p:nvSpPr>
        <p:spPr>
          <a:xfrm>
            <a:off x="1447800" y="6354607"/>
            <a:ext cx="6324600" cy="50339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Copyright ©2020 McGraw-Hill Education. All rights reserved. No reproduction or distribution without the prior written consent of McGraw-Hill Education.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96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7.emf"/><Relationship Id="rId4" Type="http://schemas.openxmlformats.org/officeDocument/2006/relationships/oleObject" Target="../embeddings/oleObject2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3.bin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543800" cy="2593975"/>
          </a:xfrm>
        </p:spPr>
        <p:txBody>
          <a:bodyPr/>
          <a:lstStyle/>
          <a:p>
            <a:r>
              <a:rPr lang="en-US" sz="3600" dirty="0"/>
              <a:t>Chapter 15</a:t>
            </a:r>
            <a:br>
              <a:rPr lang="en-US" dirty="0"/>
            </a:br>
            <a:r>
              <a:rPr lang="en-US" sz="6000" dirty="0"/>
              <a:t>Forecasting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67200"/>
            <a:ext cx="6461760" cy="1066800"/>
          </a:xfrm>
        </p:spPr>
        <p:txBody>
          <a:bodyPr>
            <a:normAutofit/>
          </a:bodyPr>
          <a:lstStyle/>
          <a:p>
            <a:r>
              <a:rPr lang="en-US" sz="2400" dirty="0"/>
              <a:t>Operations Management, 2</a:t>
            </a:r>
            <a:r>
              <a:rPr lang="en-US" sz="2400" baseline="30000" dirty="0"/>
              <a:t>nd</a:t>
            </a:r>
            <a:r>
              <a:rPr lang="en-US" sz="2400" dirty="0"/>
              <a:t> Edition</a:t>
            </a:r>
          </a:p>
          <a:p>
            <a:r>
              <a:rPr lang="en-US" sz="2400" dirty="0"/>
              <a:t>Gerard Cachon and Christian Terwiesch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1" y="0"/>
            <a:ext cx="3581400" cy="2687608"/>
          </a:xfrm>
          <a:prstGeom prst="round2DiagRect">
            <a:avLst/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5">
            <a:extLst>
              <a:ext uri="{FF2B5EF4-FFF2-40B4-BE49-F238E27FC236}">
                <a16:creationId xmlns:a16="http://schemas.microsoft.com/office/drawing/2014/main" id="{0F93FCA5-33A4-4088-9E67-315BC20CF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5715000"/>
            <a:ext cx="533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>
                <a:solidFill>
                  <a:schemeClr val="bg1"/>
                </a:solidFill>
                <a:latin typeface="+mj-lt"/>
                <a:ea typeface="ＭＳ Ｐゴシック"/>
                <a:cs typeface="ＭＳ Ｐゴシック"/>
              </a:rPr>
              <a:t>15-1</a:t>
            </a:r>
          </a:p>
        </p:txBody>
      </p:sp>
    </p:spTree>
    <p:extLst>
      <p:ext uri="{BB962C8B-B14F-4D97-AF65-F5344CB8AC3E}">
        <p14:creationId xmlns:p14="http://schemas.microsoft.com/office/powerpoint/2010/main" val="3647927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2"/>
          <p:cNvSpPr txBox="1">
            <a:spLocks noChangeArrowheads="1"/>
          </p:cNvSpPr>
          <p:nvPr/>
        </p:nvSpPr>
        <p:spPr bwMode="auto">
          <a:xfrm>
            <a:off x="609600" y="152400"/>
            <a:ext cx="7347122" cy="958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69056" tIns="34529" rIns="69056" bIns="34529" numCol="1" anchor="b" anchorCtr="0" compatLnSpc="1">
            <a:prstTxWarp prst="textNoShape">
              <a:avLst/>
            </a:prstTxWarp>
          </a:bodyPr>
          <a:lstStyle/>
          <a:p>
            <a:pPr defTabSz="577454">
              <a:defRPr/>
            </a:pPr>
            <a:r>
              <a:rPr lang="en-US" sz="4600" b="1" spc="-1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Forecasting Can Be Hard…</a:t>
            </a:r>
            <a:endParaRPr lang="en-GB" sz="2100" kern="0" dirty="0">
              <a:solidFill>
                <a:srgbClr val="00009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9878" y="1752600"/>
            <a:ext cx="8464550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“Those who have knowledge, don't predict. Those who predict, don't have knowledge." (Lao Tzu, 6</a:t>
            </a:r>
            <a:r>
              <a:rPr lang="en-US" sz="1600" baseline="30000" dirty="0"/>
              <a:t>th</a:t>
            </a:r>
            <a:r>
              <a:rPr lang="en-US" sz="1600" dirty="0"/>
              <a:t>-century B.C. Chinese poet)</a:t>
            </a:r>
          </a:p>
          <a:p>
            <a:endParaRPr lang="en-US" sz="1600" dirty="0"/>
          </a:p>
          <a:p>
            <a:r>
              <a:rPr lang="en-US" sz="1600" dirty="0"/>
              <a:t>"The best qualification of a prophet is to have a good memory." (Marquis of Halifax)</a:t>
            </a:r>
            <a:endParaRPr lang="en-US" sz="1600" b="1" dirty="0"/>
          </a:p>
          <a:p>
            <a:endParaRPr lang="en-US" sz="1600" dirty="0"/>
          </a:p>
          <a:p>
            <a:r>
              <a:rPr lang="en-US" sz="1600" dirty="0"/>
              <a:t>"Prediction is very difficult, especially if it's about the future." (Niels Bohr, Nobel laureate in Physics)</a:t>
            </a:r>
            <a:br>
              <a:rPr lang="en-US" sz="1600" dirty="0"/>
            </a:br>
            <a:endParaRPr lang="en-US" sz="1600" b="1" dirty="0"/>
          </a:p>
          <a:p>
            <a:r>
              <a:rPr lang="en-US" sz="1600" dirty="0"/>
              <a:t>"An unsophisticated forecaster uses statistics as a drunken man uses lampposts – for support rather than for illumination." (Andrew Lang)</a:t>
            </a:r>
            <a:endParaRPr lang="en-US" sz="1600" b="1" dirty="0"/>
          </a:p>
          <a:p>
            <a:endParaRPr lang="en-US" sz="1600" dirty="0"/>
          </a:p>
          <a:p>
            <a:r>
              <a:rPr lang="en-US" sz="1600" dirty="0"/>
              <a:t>“An economist is an expert who will know tomorrow why the things he predicted yesterday didn't happen today.“</a:t>
            </a:r>
            <a:r>
              <a:rPr lang="en-US" sz="1600" b="1" dirty="0"/>
              <a:t> (</a:t>
            </a:r>
            <a:r>
              <a:rPr lang="en-US" sz="1600" dirty="0"/>
              <a:t>Evan Esar)</a:t>
            </a:r>
          </a:p>
          <a:p>
            <a:r>
              <a:rPr lang="en-US" sz="1600" dirty="0"/>
              <a:t> </a:t>
            </a:r>
            <a:endParaRPr lang="en-US" sz="1600" b="1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en-US"/>
              <a:t>15-</a:t>
            </a:r>
            <a:fld id="{8538DF72-7A53-9A4C-8959-0B7ABEF5846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367205"/>
      </p:ext>
    </p:extLst>
  </p:cSld>
  <p:clrMapOvr>
    <a:masterClrMapping/>
  </p:clrMapOvr>
  <p:transition spd="med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51D41F73-759F-43F4-AED3-142B7B43EDE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7863" y="571500"/>
            <a:ext cx="7770812" cy="815975"/>
          </a:xfrm>
        </p:spPr>
        <p:txBody>
          <a:bodyPr lIns="99994" tIns="49997" rIns="99994" bIns="49997" anchorCtr="1"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What is Forecasting?</a:t>
            </a:r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07AE79FF-71C8-4968-A609-DF0B5F0E9AA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8800" y="1574800"/>
            <a:ext cx="501015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168400" indent="-4572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Process of predicting a future event</a:t>
            </a:r>
          </a:p>
          <a:p>
            <a:pPr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Underlying basis </a:t>
            </a:r>
            <a:br>
              <a:rPr lang="en-US" altLang="en-US"/>
            </a:br>
            <a:r>
              <a:rPr lang="en-US" altLang="en-US"/>
              <a:t>of all business decisions</a:t>
            </a:r>
          </a:p>
          <a:p>
            <a:pPr lvl="1"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Production</a:t>
            </a:r>
          </a:p>
          <a:p>
            <a:pPr lvl="1"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Inventory</a:t>
            </a:r>
          </a:p>
          <a:p>
            <a:pPr lvl="1"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Personnel</a:t>
            </a:r>
          </a:p>
          <a:p>
            <a:pPr lvl="1"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Facilities</a:t>
            </a:r>
          </a:p>
        </p:txBody>
      </p:sp>
      <p:grpSp>
        <p:nvGrpSpPr>
          <p:cNvPr id="40964" name="Group 4">
            <a:extLst>
              <a:ext uri="{FF2B5EF4-FFF2-40B4-BE49-F238E27FC236}">
                <a16:creationId xmlns:a16="http://schemas.microsoft.com/office/drawing/2014/main" id="{D7BD2C05-4A7E-4B6D-A8BA-7F03ED33EBE1}"/>
              </a:ext>
            </a:extLst>
          </p:cNvPr>
          <p:cNvGrpSpPr>
            <a:grpSpLocks/>
          </p:cNvGrpSpPr>
          <p:nvPr/>
        </p:nvGrpSpPr>
        <p:grpSpPr bwMode="auto">
          <a:xfrm>
            <a:off x="4778375" y="2590800"/>
            <a:ext cx="3451225" cy="3276600"/>
            <a:chOff x="3010" y="1318"/>
            <a:chExt cx="2414" cy="2378"/>
          </a:xfrm>
        </p:grpSpPr>
        <p:grpSp>
          <p:nvGrpSpPr>
            <p:cNvPr id="32772" name="Group 5">
              <a:extLst>
                <a:ext uri="{FF2B5EF4-FFF2-40B4-BE49-F238E27FC236}">
                  <a16:creationId xmlns:a16="http://schemas.microsoft.com/office/drawing/2014/main" id="{8D39CFBD-F69E-422E-BC4D-CDE57868283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010" y="1318"/>
              <a:ext cx="2414" cy="2378"/>
              <a:chOff x="2919" y="1325"/>
              <a:chExt cx="2414" cy="2378"/>
            </a:xfrm>
          </p:grpSpPr>
          <p:sp>
            <p:nvSpPr>
              <p:cNvPr id="32774" name="Freeform 6">
                <a:extLst>
                  <a:ext uri="{FF2B5EF4-FFF2-40B4-BE49-F238E27FC236}">
                    <a16:creationId xmlns:a16="http://schemas.microsoft.com/office/drawing/2014/main" id="{9E2D4716-791C-4277-B37C-7E3895520B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9" y="2363"/>
                <a:ext cx="550" cy="463"/>
              </a:xfrm>
              <a:custGeom>
                <a:avLst/>
                <a:gdLst>
                  <a:gd name="T0" fmla="*/ 62 w 583"/>
                  <a:gd name="T1" fmla="*/ 397 h 494"/>
                  <a:gd name="T2" fmla="*/ 284 w 583"/>
                  <a:gd name="T3" fmla="*/ 162 h 494"/>
                  <a:gd name="T4" fmla="*/ 278 w 583"/>
                  <a:gd name="T5" fmla="*/ 135 h 494"/>
                  <a:gd name="T6" fmla="*/ 290 w 583"/>
                  <a:gd name="T7" fmla="*/ 104 h 494"/>
                  <a:gd name="T8" fmla="*/ 296 w 583"/>
                  <a:gd name="T9" fmla="*/ 84 h 494"/>
                  <a:gd name="T10" fmla="*/ 294 w 583"/>
                  <a:gd name="T11" fmla="*/ 54 h 494"/>
                  <a:gd name="T12" fmla="*/ 291 w 583"/>
                  <a:gd name="T13" fmla="*/ 28 h 494"/>
                  <a:gd name="T14" fmla="*/ 304 w 583"/>
                  <a:gd name="T15" fmla="*/ 14 h 494"/>
                  <a:gd name="T16" fmla="*/ 325 w 583"/>
                  <a:gd name="T17" fmla="*/ 11 h 494"/>
                  <a:gd name="T18" fmla="*/ 340 w 583"/>
                  <a:gd name="T19" fmla="*/ 27 h 494"/>
                  <a:gd name="T20" fmla="*/ 342 w 583"/>
                  <a:gd name="T21" fmla="*/ 55 h 494"/>
                  <a:gd name="T22" fmla="*/ 329 w 583"/>
                  <a:gd name="T23" fmla="*/ 82 h 494"/>
                  <a:gd name="T24" fmla="*/ 422 w 583"/>
                  <a:gd name="T25" fmla="*/ 10 h 494"/>
                  <a:gd name="T26" fmla="*/ 438 w 583"/>
                  <a:gd name="T27" fmla="*/ 0 h 494"/>
                  <a:gd name="T28" fmla="*/ 450 w 583"/>
                  <a:gd name="T29" fmla="*/ 12 h 494"/>
                  <a:gd name="T30" fmla="*/ 429 w 583"/>
                  <a:gd name="T31" fmla="*/ 43 h 494"/>
                  <a:gd name="T32" fmla="*/ 379 w 583"/>
                  <a:gd name="T33" fmla="*/ 97 h 494"/>
                  <a:gd name="T34" fmla="*/ 467 w 583"/>
                  <a:gd name="T35" fmla="*/ 28 h 494"/>
                  <a:gd name="T36" fmla="*/ 481 w 583"/>
                  <a:gd name="T37" fmla="*/ 31 h 494"/>
                  <a:gd name="T38" fmla="*/ 480 w 583"/>
                  <a:gd name="T39" fmla="*/ 49 h 494"/>
                  <a:gd name="T40" fmla="*/ 407 w 583"/>
                  <a:gd name="T41" fmla="*/ 113 h 494"/>
                  <a:gd name="T42" fmla="*/ 497 w 583"/>
                  <a:gd name="T43" fmla="*/ 63 h 494"/>
                  <a:gd name="T44" fmla="*/ 509 w 583"/>
                  <a:gd name="T45" fmla="*/ 67 h 494"/>
                  <a:gd name="T46" fmla="*/ 508 w 583"/>
                  <a:gd name="T47" fmla="*/ 82 h 494"/>
                  <a:gd name="T48" fmla="*/ 453 w 583"/>
                  <a:gd name="T49" fmla="*/ 112 h 494"/>
                  <a:gd name="T50" fmla="*/ 426 w 583"/>
                  <a:gd name="T51" fmla="*/ 134 h 494"/>
                  <a:gd name="T52" fmla="*/ 502 w 583"/>
                  <a:gd name="T53" fmla="*/ 97 h 494"/>
                  <a:gd name="T54" fmla="*/ 518 w 583"/>
                  <a:gd name="T55" fmla="*/ 102 h 494"/>
                  <a:gd name="T56" fmla="*/ 513 w 583"/>
                  <a:gd name="T57" fmla="*/ 116 h 494"/>
                  <a:gd name="T58" fmla="*/ 433 w 583"/>
                  <a:gd name="T59" fmla="*/ 153 h 494"/>
                  <a:gd name="T60" fmla="*/ 398 w 583"/>
                  <a:gd name="T61" fmla="*/ 177 h 494"/>
                  <a:gd name="T62" fmla="*/ 372 w 583"/>
                  <a:gd name="T63" fmla="*/ 198 h 494"/>
                  <a:gd name="T64" fmla="*/ 321 w 583"/>
                  <a:gd name="T65" fmla="*/ 201 h 494"/>
                  <a:gd name="T66" fmla="*/ 75 w 583"/>
                  <a:gd name="T67" fmla="*/ 421 h 494"/>
                  <a:gd name="T68" fmla="*/ 57 w 583"/>
                  <a:gd name="T69" fmla="*/ 433 h 494"/>
                  <a:gd name="T70" fmla="*/ 40 w 583"/>
                  <a:gd name="T71" fmla="*/ 426 h 494"/>
                  <a:gd name="T72" fmla="*/ 0 w 583"/>
                  <a:gd name="T73" fmla="*/ 356 h 494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w 583"/>
                  <a:gd name="T112" fmla="*/ 0 h 494"/>
                  <a:gd name="T113" fmla="*/ 583 w 583"/>
                  <a:gd name="T114" fmla="*/ 494 h 494"/>
                </a:gdLst>
                <a:ahLst/>
                <a:cxnLst>
                  <a:cxn ang="T74">
                    <a:pos x="T0" y="T1"/>
                  </a:cxn>
                  <a:cxn ang="T75">
                    <a:pos x="T2" y="T3"/>
                  </a:cxn>
                  <a:cxn ang="T76">
                    <a:pos x="T4" y="T5"/>
                  </a:cxn>
                  <a:cxn ang="T77">
                    <a:pos x="T6" y="T7"/>
                  </a:cxn>
                  <a:cxn ang="T78">
                    <a:pos x="T8" y="T9"/>
                  </a:cxn>
                  <a:cxn ang="T79">
                    <a:pos x="T10" y="T11"/>
                  </a:cxn>
                  <a:cxn ang="T80">
                    <a:pos x="T12" y="T13"/>
                  </a:cxn>
                  <a:cxn ang="T81">
                    <a:pos x="T14" y="T15"/>
                  </a:cxn>
                  <a:cxn ang="T82">
                    <a:pos x="T16" y="T17"/>
                  </a:cxn>
                  <a:cxn ang="T83">
                    <a:pos x="T18" y="T19"/>
                  </a:cxn>
                  <a:cxn ang="T84">
                    <a:pos x="T20" y="T21"/>
                  </a:cxn>
                  <a:cxn ang="T85">
                    <a:pos x="T22" y="T23"/>
                  </a:cxn>
                  <a:cxn ang="T86">
                    <a:pos x="T24" y="T25"/>
                  </a:cxn>
                  <a:cxn ang="T87">
                    <a:pos x="T26" y="T27"/>
                  </a:cxn>
                  <a:cxn ang="T88">
                    <a:pos x="T28" y="T29"/>
                  </a:cxn>
                  <a:cxn ang="T89">
                    <a:pos x="T30" y="T31"/>
                  </a:cxn>
                  <a:cxn ang="T90">
                    <a:pos x="T32" y="T33"/>
                  </a:cxn>
                  <a:cxn ang="T91">
                    <a:pos x="T34" y="T35"/>
                  </a:cxn>
                  <a:cxn ang="T92">
                    <a:pos x="T36" y="T37"/>
                  </a:cxn>
                  <a:cxn ang="T93">
                    <a:pos x="T38" y="T39"/>
                  </a:cxn>
                  <a:cxn ang="T94">
                    <a:pos x="T40" y="T41"/>
                  </a:cxn>
                  <a:cxn ang="T95">
                    <a:pos x="T42" y="T43"/>
                  </a:cxn>
                  <a:cxn ang="T96">
                    <a:pos x="T44" y="T45"/>
                  </a:cxn>
                  <a:cxn ang="T97">
                    <a:pos x="T46" y="T47"/>
                  </a:cxn>
                  <a:cxn ang="T98">
                    <a:pos x="T48" y="T49"/>
                  </a:cxn>
                  <a:cxn ang="T99">
                    <a:pos x="T50" y="T51"/>
                  </a:cxn>
                  <a:cxn ang="T100">
                    <a:pos x="T52" y="T53"/>
                  </a:cxn>
                  <a:cxn ang="T101">
                    <a:pos x="T54" y="T55"/>
                  </a:cxn>
                  <a:cxn ang="T102">
                    <a:pos x="T56" y="T57"/>
                  </a:cxn>
                  <a:cxn ang="T103">
                    <a:pos x="T58" y="T59"/>
                  </a:cxn>
                  <a:cxn ang="T104">
                    <a:pos x="T60" y="T61"/>
                  </a:cxn>
                  <a:cxn ang="T105">
                    <a:pos x="T62" y="T63"/>
                  </a:cxn>
                  <a:cxn ang="T106">
                    <a:pos x="T64" y="T65"/>
                  </a:cxn>
                  <a:cxn ang="T107">
                    <a:pos x="T66" y="T67"/>
                  </a:cxn>
                  <a:cxn ang="T108">
                    <a:pos x="T68" y="T69"/>
                  </a:cxn>
                  <a:cxn ang="T109">
                    <a:pos x="T70" y="T71"/>
                  </a:cxn>
                  <a:cxn ang="T110">
                    <a:pos x="T72" y="T73"/>
                  </a:cxn>
                </a:cxnLst>
                <a:rect l="T111" t="T112" r="T113" b="T114"/>
                <a:pathLst>
                  <a:path w="583" h="494">
                    <a:moveTo>
                      <a:pt x="17" y="362"/>
                    </a:moveTo>
                    <a:lnTo>
                      <a:pt x="70" y="452"/>
                    </a:lnTo>
                    <a:lnTo>
                      <a:pt x="324" y="202"/>
                    </a:lnTo>
                    <a:lnTo>
                      <a:pt x="319" y="185"/>
                    </a:lnTo>
                    <a:lnTo>
                      <a:pt x="315" y="171"/>
                    </a:lnTo>
                    <a:lnTo>
                      <a:pt x="313" y="154"/>
                    </a:lnTo>
                    <a:lnTo>
                      <a:pt x="317" y="136"/>
                    </a:lnTo>
                    <a:lnTo>
                      <a:pt x="325" y="118"/>
                    </a:lnTo>
                    <a:lnTo>
                      <a:pt x="333" y="105"/>
                    </a:lnTo>
                    <a:lnTo>
                      <a:pt x="333" y="96"/>
                    </a:lnTo>
                    <a:lnTo>
                      <a:pt x="335" y="76"/>
                    </a:lnTo>
                    <a:lnTo>
                      <a:pt x="331" y="62"/>
                    </a:lnTo>
                    <a:lnTo>
                      <a:pt x="327" y="46"/>
                    </a:lnTo>
                    <a:lnTo>
                      <a:pt x="327" y="32"/>
                    </a:lnTo>
                    <a:lnTo>
                      <a:pt x="332" y="23"/>
                    </a:lnTo>
                    <a:lnTo>
                      <a:pt x="341" y="16"/>
                    </a:lnTo>
                    <a:lnTo>
                      <a:pt x="355" y="13"/>
                    </a:lnTo>
                    <a:lnTo>
                      <a:pt x="365" y="13"/>
                    </a:lnTo>
                    <a:lnTo>
                      <a:pt x="373" y="18"/>
                    </a:lnTo>
                    <a:lnTo>
                      <a:pt x="382" y="31"/>
                    </a:lnTo>
                    <a:lnTo>
                      <a:pt x="385" y="49"/>
                    </a:lnTo>
                    <a:lnTo>
                      <a:pt x="384" y="63"/>
                    </a:lnTo>
                    <a:lnTo>
                      <a:pt x="380" y="77"/>
                    </a:lnTo>
                    <a:lnTo>
                      <a:pt x="370" y="94"/>
                    </a:lnTo>
                    <a:lnTo>
                      <a:pt x="380" y="101"/>
                    </a:lnTo>
                    <a:lnTo>
                      <a:pt x="474" y="12"/>
                    </a:lnTo>
                    <a:lnTo>
                      <a:pt x="481" y="3"/>
                    </a:lnTo>
                    <a:lnTo>
                      <a:pt x="492" y="0"/>
                    </a:lnTo>
                    <a:lnTo>
                      <a:pt x="503" y="5"/>
                    </a:lnTo>
                    <a:lnTo>
                      <a:pt x="506" y="14"/>
                    </a:lnTo>
                    <a:lnTo>
                      <a:pt x="506" y="23"/>
                    </a:lnTo>
                    <a:lnTo>
                      <a:pt x="482" y="49"/>
                    </a:lnTo>
                    <a:lnTo>
                      <a:pt x="422" y="104"/>
                    </a:lnTo>
                    <a:lnTo>
                      <a:pt x="426" y="110"/>
                    </a:lnTo>
                    <a:lnTo>
                      <a:pt x="514" y="39"/>
                    </a:lnTo>
                    <a:lnTo>
                      <a:pt x="525" y="32"/>
                    </a:lnTo>
                    <a:lnTo>
                      <a:pt x="534" y="31"/>
                    </a:lnTo>
                    <a:lnTo>
                      <a:pt x="541" y="35"/>
                    </a:lnTo>
                    <a:lnTo>
                      <a:pt x="543" y="44"/>
                    </a:lnTo>
                    <a:lnTo>
                      <a:pt x="540" y="55"/>
                    </a:lnTo>
                    <a:lnTo>
                      <a:pt x="452" y="125"/>
                    </a:lnTo>
                    <a:lnTo>
                      <a:pt x="457" y="129"/>
                    </a:lnTo>
                    <a:lnTo>
                      <a:pt x="548" y="74"/>
                    </a:lnTo>
                    <a:lnTo>
                      <a:pt x="559" y="71"/>
                    </a:lnTo>
                    <a:lnTo>
                      <a:pt x="565" y="71"/>
                    </a:lnTo>
                    <a:lnTo>
                      <a:pt x="572" y="77"/>
                    </a:lnTo>
                    <a:lnTo>
                      <a:pt x="573" y="85"/>
                    </a:lnTo>
                    <a:lnTo>
                      <a:pt x="570" y="93"/>
                    </a:lnTo>
                    <a:lnTo>
                      <a:pt x="564" y="99"/>
                    </a:lnTo>
                    <a:lnTo>
                      <a:pt x="509" y="127"/>
                    </a:lnTo>
                    <a:lnTo>
                      <a:pt x="475" y="147"/>
                    </a:lnTo>
                    <a:lnTo>
                      <a:pt x="479" y="153"/>
                    </a:lnTo>
                    <a:lnTo>
                      <a:pt x="539" y="122"/>
                    </a:lnTo>
                    <a:lnTo>
                      <a:pt x="564" y="110"/>
                    </a:lnTo>
                    <a:lnTo>
                      <a:pt x="579" y="110"/>
                    </a:lnTo>
                    <a:lnTo>
                      <a:pt x="582" y="116"/>
                    </a:lnTo>
                    <a:lnTo>
                      <a:pt x="582" y="124"/>
                    </a:lnTo>
                    <a:lnTo>
                      <a:pt x="577" y="132"/>
                    </a:lnTo>
                    <a:lnTo>
                      <a:pt x="537" y="152"/>
                    </a:lnTo>
                    <a:lnTo>
                      <a:pt x="487" y="174"/>
                    </a:lnTo>
                    <a:lnTo>
                      <a:pt x="466" y="186"/>
                    </a:lnTo>
                    <a:lnTo>
                      <a:pt x="447" y="202"/>
                    </a:lnTo>
                    <a:lnTo>
                      <a:pt x="433" y="218"/>
                    </a:lnTo>
                    <a:lnTo>
                      <a:pt x="418" y="225"/>
                    </a:lnTo>
                    <a:lnTo>
                      <a:pt x="397" y="230"/>
                    </a:lnTo>
                    <a:lnTo>
                      <a:pt x="360" y="228"/>
                    </a:lnTo>
                    <a:lnTo>
                      <a:pt x="349" y="222"/>
                    </a:lnTo>
                    <a:lnTo>
                      <a:pt x="85" y="479"/>
                    </a:lnTo>
                    <a:lnTo>
                      <a:pt x="73" y="489"/>
                    </a:lnTo>
                    <a:lnTo>
                      <a:pt x="64" y="493"/>
                    </a:lnTo>
                    <a:lnTo>
                      <a:pt x="53" y="491"/>
                    </a:lnTo>
                    <a:lnTo>
                      <a:pt x="45" y="485"/>
                    </a:lnTo>
                    <a:lnTo>
                      <a:pt x="38" y="472"/>
                    </a:lnTo>
                    <a:lnTo>
                      <a:pt x="0" y="405"/>
                    </a:lnTo>
                    <a:lnTo>
                      <a:pt x="17" y="362"/>
                    </a:lnTo>
                  </a:path>
                </a:pathLst>
              </a:custGeom>
              <a:solidFill>
                <a:srgbClr val="FF9F9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775" name="Freeform 7">
                <a:extLst>
                  <a:ext uri="{FF2B5EF4-FFF2-40B4-BE49-F238E27FC236}">
                    <a16:creationId xmlns:a16="http://schemas.microsoft.com/office/drawing/2014/main" id="{CE840248-559A-4ED5-A5DE-64187AC740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2" y="3203"/>
                <a:ext cx="524" cy="465"/>
              </a:xfrm>
              <a:custGeom>
                <a:avLst/>
                <a:gdLst>
                  <a:gd name="T0" fmla="*/ 145 w 556"/>
                  <a:gd name="T1" fmla="*/ 7 h 497"/>
                  <a:gd name="T2" fmla="*/ 0 w 556"/>
                  <a:gd name="T3" fmla="*/ 394 h 497"/>
                  <a:gd name="T4" fmla="*/ 7 w 556"/>
                  <a:gd name="T5" fmla="*/ 401 h 497"/>
                  <a:gd name="T6" fmla="*/ 17 w 556"/>
                  <a:gd name="T7" fmla="*/ 395 h 497"/>
                  <a:gd name="T8" fmla="*/ 156 w 556"/>
                  <a:gd name="T9" fmla="*/ 22 h 497"/>
                  <a:gd name="T10" fmla="*/ 164 w 556"/>
                  <a:gd name="T11" fmla="*/ 20 h 497"/>
                  <a:gd name="T12" fmla="*/ 217 w 556"/>
                  <a:gd name="T13" fmla="*/ 18 h 497"/>
                  <a:gd name="T14" fmla="*/ 286 w 556"/>
                  <a:gd name="T15" fmla="*/ 21 h 497"/>
                  <a:gd name="T16" fmla="*/ 348 w 556"/>
                  <a:gd name="T17" fmla="*/ 23 h 497"/>
                  <a:gd name="T18" fmla="*/ 366 w 556"/>
                  <a:gd name="T19" fmla="*/ 29 h 497"/>
                  <a:gd name="T20" fmla="*/ 376 w 556"/>
                  <a:gd name="T21" fmla="*/ 39 h 497"/>
                  <a:gd name="T22" fmla="*/ 383 w 556"/>
                  <a:gd name="T23" fmla="*/ 51 h 497"/>
                  <a:gd name="T24" fmla="*/ 482 w 556"/>
                  <a:gd name="T25" fmla="*/ 430 h 497"/>
                  <a:gd name="T26" fmla="*/ 487 w 556"/>
                  <a:gd name="T27" fmla="*/ 434 h 497"/>
                  <a:gd name="T28" fmla="*/ 493 w 556"/>
                  <a:gd name="T29" fmla="*/ 427 h 497"/>
                  <a:gd name="T30" fmla="*/ 398 w 556"/>
                  <a:gd name="T31" fmla="*/ 49 h 497"/>
                  <a:gd name="T32" fmla="*/ 389 w 556"/>
                  <a:gd name="T33" fmla="*/ 28 h 497"/>
                  <a:gd name="T34" fmla="*/ 380 w 556"/>
                  <a:gd name="T35" fmla="*/ 21 h 497"/>
                  <a:gd name="T36" fmla="*/ 372 w 556"/>
                  <a:gd name="T37" fmla="*/ 15 h 497"/>
                  <a:gd name="T38" fmla="*/ 361 w 556"/>
                  <a:gd name="T39" fmla="*/ 9 h 497"/>
                  <a:gd name="T40" fmla="*/ 341 w 556"/>
                  <a:gd name="T41" fmla="*/ 7 h 497"/>
                  <a:gd name="T42" fmla="*/ 275 w 556"/>
                  <a:gd name="T43" fmla="*/ 2 h 497"/>
                  <a:gd name="T44" fmla="*/ 205 w 556"/>
                  <a:gd name="T45" fmla="*/ 0 h 497"/>
                  <a:gd name="T46" fmla="*/ 172 w 556"/>
                  <a:gd name="T47" fmla="*/ 1 h 497"/>
                  <a:gd name="T48" fmla="*/ 156 w 556"/>
                  <a:gd name="T49" fmla="*/ 2 h 497"/>
                  <a:gd name="T50" fmla="*/ 145 w 556"/>
                  <a:gd name="T51" fmla="*/ 7 h 49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556"/>
                  <a:gd name="T79" fmla="*/ 0 h 497"/>
                  <a:gd name="T80" fmla="*/ 556 w 556"/>
                  <a:gd name="T81" fmla="*/ 497 h 49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556" h="497">
                    <a:moveTo>
                      <a:pt x="163" y="8"/>
                    </a:moveTo>
                    <a:lnTo>
                      <a:pt x="0" y="450"/>
                    </a:lnTo>
                    <a:lnTo>
                      <a:pt x="7" y="459"/>
                    </a:lnTo>
                    <a:lnTo>
                      <a:pt x="19" y="451"/>
                    </a:lnTo>
                    <a:lnTo>
                      <a:pt x="176" y="26"/>
                    </a:lnTo>
                    <a:lnTo>
                      <a:pt x="185" y="22"/>
                    </a:lnTo>
                    <a:lnTo>
                      <a:pt x="244" y="20"/>
                    </a:lnTo>
                    <a:lnTo>
                      <a:pt x="322" y="23"/>
                    </a:lnTo>
                    <a:lnTo>
                      <a:pt x="392" y="27"/>
                    </a:lnTo>
                    <a:lnTo>
                      <a:pt x="412" y="33"/>
                    </a:lnTo>
                    <a:lnTo>
                      <a:pt x="423" y="45"/>
                    </a:lnTo>
                    <a:lnTo>
                      <a:pt x="431" y="58"/>
                    </a:lnTo>
                    <a:lnTo>
                      <a:pt x="542" y="492"/>
                    </a:lnTo>
                    <a:lnTo>
                      <a:pt x="549" y="496"/>
                    </a:lnTo>
                    <a:lnTo>
                      <a:pt x="555" y="487"/>
                    </a:lnTo>
                    <a:lnTo>
                      <a:pt x="448" y="56"/>
                    </a:lnTo>
                    <a:lnTo>
                      <a:pt x="438" y="32"/>
                    </a:lnTo>
                    <a:lnTo>
                      <a:pt x="428" y="23"/>
                    </a:lnTo>
                    <a:lnTo>
                      <a:pt x="419" y="17"/>
                    </a:lnTo>
                    <a:lnTo>
                      <a:pt x="406" y="11"/>
                    </a:lnTo>
                    <a:lnTo>
                      <a:pt x="384" y="8"/>
                    </a:lnTo>
                    <a:lnTo>
                      <a:pt x="310" y="2"/>
                    </a:lnTo>
                    <a:lnTo>
                      <a:pt x="231" y="0"/>
                    </a:lnTo>
                    <a:lnTo>
                      <a:pt x="193" y="1"/>
                    </a:lnTo>
                    <a:lnTo>
                      <a:pt x="175" y="2"/>
                    </a:lnTo>
                    <a:lnTo>
                      <a:pt x="163" y="8"/>
                    </a:lnTo>
                  </a:path>
                </a:pathLst>
              </a:custGeom>
              <a:solidFill>
                <a:srgbClr val="919191"/>
              </a:solidFill>
              <a:ln w="12700" cap="rnd" cmpd="sng">
                <a:solidFill>
                  <a:srgbClr val="91919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776" name="Freeform 8">
                <a:extLst>
                  <a:ext uri="{FF2B5EF4-FFF2-40B4-BE49-F238E27FC236}">
                    <a16:creationId xmlns:a16="http://schemas.microsoft.com/office/drawing/2014/main" id="{C4B3B9A4-9400-45CA-BBF0-0ABB10E997C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98" y="2678"/>
                <a:ext cx="548" cy="541"/>
              </a:xfrm>
              <a:custGeom>
                <a:avLst/>
                <a:gdLst>
                  <a:gd name="T0" fmla="*/ 105 w 580"/>
                  <a:gd name="T1" fmla="*/ 0 h 579"/>
                  <a:gd name="T2" fmla="*/ 34 w 580"/>
                  <a:gd name="T3" fmla="*/ 0 h 579"/>
                  <a:gd name="T4" fmla="*/ 4 w 580"/>
                  <a:gd name="T5" fmla="*/ 20 h 579"/>
                  <a:gd name="T6" fmla="*/ 0 w 580"/>
                  <a:gd name="T7" fmla="*/ 65 h 579"/>
                  <a:gd name="T8" fmla="*/ 78 w 580"/>
                  <a:gd name="T9" fmla="*/ 336 h 579"/>
                  <a:gd name="T10" fmla="*/ 86 w 580"/>
                  <a:gd name="T11" fmla="*/ 364 h 579"/>
                  <a:gd name="T12" fmla="*/ 89 w 580"/>
                  <a:gd name="T13" fmla="*/ 392 h 579"/>
                  <a:gd name="T14" fmla="*/ 93 w 580"/>
                  <a:gd name="T15" fmla="*/ 456 h 579"/>
                  <a:gd name="T16" fmla="*/ 107 w 580"/>
                  <a:gd name="T17" fmla="*/ 485 h 579"/>
                  <a:gd name="T18" fmla="*/ 127 w 580"/>
                  <a:gd name="T19" fmla="*/ 489 h 579"/>
                  <a:gd name="T20" fmla="*/ 149 w 580"/>
                  <a:gd name="T21" fmla="*/ 491 h 579"/>
                  <a:gd name="T22" fmla="*/ 211 w 580"/>
                  <a:gd name="T23" fmla="*/ 494 h 579"/>
                  <a:gd name="T24" fmla="*/ 326 w 580"/>
                  <a:gd name="T25" fmla="*/ 499 h 579"/>
                  <a:gd name="T26" fmla="*/ 416 w 580"/>
                  <a:gd name="T27" fmla="*/ 505 h 579"/>
                  <a:gd name="T28" fmla="*/ 438 w 580"/>
                  <a:gd name="T29" fmla="*/ 497 h 579"/>
                  <a:gd name="T30" fmla="*/ 456 w 580"/>
                  <a:gd name="T31" fmla="*/ 477 h 579"/>
                  <a:gd name="T32" fmla="*/ 475 w 580"/>
                  <a:gd name="T33" fmla="*/ 449 h 579"/>
                  <a:gd name="T34" fmla="*/ 491 w 580"/>
                  <a:gd name="T35" fmla="*/ 420 h 579"/>
                  <a:gd name="T36" fmla="*/ 502 w 580"/>
                  <a:gd name="T37" fmla="*/ 404 h 579"/>
                  <a:gd name="T38" fmla="*/ 507 w 580"/>
                  <a:gd name="T39" fmla="*/ 391 h 579"/>
                  <a:gd name="T40" fmla="*/ 516 w 580"/>
                  <a:gd name="T41" fmla="*/ 366 h 579"/>
                  <a:gd name="T42" fmla="*/ 517 w 580"/>
                  <a:gd name="T43" fmla="*/ 356 h 579"/>
                  <a:gd name="T44" fmla="*/ 516 w 580"/>
                  <a:gd name="T45" fmla="*/ 342 h 579"/>
                  <a:gd name="T46" fmla="*/ 509 w 580"/>
                  <a:gd name="T47" fmla="*/ 335 h 579"/>
                  <a:gd name="T48" fmla="*/ 493 w 580"/>
                  <a:gd name="T49" fmla="*/ 326 h 579"/>
                  <a:gd name="T50" fmla="*/ 477 w 580"/>
                  <a:gd name="T51" fmla="*/ 325 h 579"/>
                  <a:gd name="T52" fmla="*/ 456 w 580"/>
                  <a:gd name="T53" fmla="*/ 325 h 579"/>
                  <a:gd name="T54" fmla="*/ 170 w 580"/>
                  <a:gd name="T55" fmla="*/ 335 h 579"/>
                  <a:gd name="T56" fmla="*/ 163 w 580"/>
                  <a:gd name="T57" fmla="*/ 269 h 579"/>
                  <a:gd name="T58" fmla="*/ 154 w 580"/>
                  <a:gd name="T59" fmla="*/ 144 h 579"/>
                  <a:gd name="T60" fmla="*/ 147 w 580"/>
                  <a:gd name="T61" fmla="*/ 58 h 579"/>
                  <a:gd name="T62" fmla="*/ 137 w 580"/>
                  <a:gd name="T63" fmla="*/ 21 h 579"/>
                  <a:gd name="T64" fmla="*/ 105 w 580"/>
                  <a:gd name="T65" fmla="*/ 0 h 579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80"/>
                  <a:gd name="T100" fmla="*/ 0 h 579"/>
                  <a:gd name="T101" fmla="*/ 580 w 580"/>
                  <a:gd name="T102" fmla="*/ 579 h 579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80" h="579">
                    <a:moveTo>
                      <a:pt x="118" y="0"/>
                    </a:moveTo>
                    <a:lnTo>
                      <a:pt x="38" y="0"/>
                    </a:lnTo>
                    <a:lnTo>
                      <a:pt x="4" y="22"/>
                    </a:lnTo>
                    <a:lnTo>
                      <a:pt x="0" y="75"/>
                    </a:lnTo>
                    <a:lnTo>
                      <a:pt x="88" y="385"/>
                    </a:lnTo>
                    <a:lnTo>
                      <a:pt x="96" y="417"/>
                    </a:lnTo>
                    <a:lnTo>
                      <a:pt x="99" y="450"/>
                    </a:lnTo>
                    <a:lnTo>
                      <a:pt x="104" y="522"/>
                    </a:lnTo>
                    <a:lnTo>
                      <a:pt x="120" y="555"/>
                    </a:lnTo>
                    <a:lnTo>
                      <a:pt x="142" y="560"/>
                    </a:lnTo>
                    <a:lnTo>
                      <a:pt x="167" y="563"/>
                    </a:lnTo>
                    <a:lnTo>
                      <a:pt x="236" y="566"/>
                    </a:lnTo>
                    <a:lnTo>
                      <a:pt x="365" y="571"/>
                    </a:lnTo>
                    <a:lnTo>
                      <a:pt x="466" y="578"/>
                    </a:lnTo>
                    <a:lnTo>
                      <a:pt x="491" y="569"/>
                    </a:lnTo>
                    <a:lnTo>
                      <a:pt x="511" y="547"/>
                    </a:lnTo>
                    <a:lnTo>
                      <a:pt x="532" y="515"/>
                    </a:lnTo>
                    <a:lnTo>
                      <a:pt x="550" y="482"/>
                    </a:lnTo>
                    <a:lnTo>
                      <a:pt x="562" y="462"/>
                    </a:lnTo>
                    <a:lnTo>
                      <a:pt x="568" y="447"/>
                    </a:lnTo>
                    <a:lnTo>
                      <a:pt x="578" y="420"/>
                    </a:lnTo>
                    <a:lnTo>
                      <a:pt x="579" y="408"/>
                    </a:lnTo>
                    <a:lnTo>
                      <a:pt x="578" y="392"/>
                    </a:lnTo>
                    <a:lnTo>
                      <a:pt x="570" y="383"/>
                    </a:lnTo>
                    <a:lnTo>
                      <a:pt x="553" y="373"/>
                    </a:lnTo>
                    <a:lnTo>
                      <a:pt x="535" y="372"/>
                    </a:lnTo>
                    <a:lnTo>
                      <a:pt x="511" y="372"/>
                    </a:lnTo>
                    <a:lnTo>
                      <a:pt x="190" y="383"/>
                    </a:lnTo>
                    <a:lnTo>
                      <a:pt x="183" y="308"/>
                    </a:lnTo>
                    <a:lnTo>
                      <a:pt x="172" y="165"/>
                    </a:lnTo>
                    <a:lnTo>
                      <a:pt x="165" y="66"/>
                    </a:lnTo>
                    <a:lnTo>
                      <a:pt x="153" y="25"/>
                    </a:lnTo>
                    <a:lnTo>
                      <a:pt x="118" y="0"/>
                    </a:lnTo>
                  </a:path>
                </a:pathLst>
              </a:custGeom>
              <a:solidFill>
                <a:srgbClr val="9F7F5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777" name="Freeform 9">
                <a:extLst>
                  <a:ext uri="{FF2B5EF4-FFF2-40B4-BE49-F238E27FC236}">
                    <a16:creationId xmlns:a16="http://schemas.microsoft.com/office/drawing/2014/main" id="{3D67EA46-CC32-4C03-BD13-DA60F39094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72" y="2507"/>
                <a:ext cx="657" cy="1139"/>
              </a:xfrm>
              <a:custGeom>
                <a:avLst/>
                <a:gdLst>
                  <a:gd name="T0" fmla="*/ 374 w 696"/>
                  <a:gd name="T1" fmla="*/ 21 h 1218"/>
                  <a:gd name="T2" fmla="*/ 427 w 696"/>
                  <a:gd name="T3" fmla="*/ 78 h 1218"/>
                  <a:gd name="T4" fmla="*/ 453 w 696"/>
                  <a:gd name="T5" fmla="*/ 119 h 1218"/>
                  <a:gd name="T6" fmla="*/ 481 w 696"/>
                  <a:gd name="T7" fmla="*/ 154 h 1218"/>
                  <a:gd name="T8" fmla="*/ 474 w 696"/>
                  <a:gd name="T9" fmla="*/ 202 h 1218"/>
                  <a:gd name="T10" fmla="*/ 451 w 696"/>
                  <a:gd name="T11" fmla="*/ 209 h 1218"/>
                  <a:gd name="T12" fmla="*/ 453 w 696"/>
                  <a:gd name="T13" fmla="*/ 246 h 1218"/>
                  <a:gd name="T14" fmla="*/ 446 w 696"/>
                  <a:gd name="T15" fmla="*/ 295 h 1218"/>
                  <a:gd name="T16" fmla="*/ 401 w 696"/>
                  <a:gd name="T17" fmla="*/ 316 h 1218"/>
                  <a:gd name="T18" fmla="*/ 384 w 696"/>
                  <a:gd name="T19" fmla="*/ 368 h 1218"/>
                  <a:gd name="T20" fmla="*/ 421 w 696"/>
                  <a:gd name="T21" fmla="*/ 394 h 1218"/>
                  <a:gd name="T22" fmla="*/ 536 w 696"/>
                  <a:gd name="T23" fmla="*/ 394 h 1218"/>
                  <a:gd name="T24" fmla="*/ 598 w 696"/>
                  <a:gd name="T25" fmla="*/ 416 h 1218"/>
                  <a:gd name="T26" fmla="*/ 619 w 696"/>
                  <a:gd name="T27" fmla="*/ 474 h 1218"/>
                  <a:gd name="T28" fmla="*/ 593 w 696"/>
                  <a:gd name="T29" fmla="*/ 578 h 1218"/>
                  <a:gd name="T30" fmla="*/ 521 w 696"/>
                  <a:gd name="T31" fmla="*/ 717 h 1218"/>
                  <a:gd name="T32" fmla="*/ 448 w 696"/>
                  <a:gd name="T33" fmla="*/ 914 h 1218"/>
                  <a:gd name="T34" fmla="*/ 416 w 696"/>
                  <a:gd name="T35" fmla="*/ 1064 h 1218"/>
                  <a:gd name="T36" fmla="*/ 351 w 696"/>
                  <a:gd name="T37" fmla="*/ 1023 h 1218"/>
                  <a:gd name="T38" fmla="*/ 283 w 696"/>
                  <a:gd name="T39" fmla="*/ 994 h 1218"/>
                  <a:gd name="T40" fmla="*/ 254 w 696"/>
                  <a:gd name="T41" fmla="*/ 974 h 1218"/>
                  <a:gd name="T42" fmla="*/ 201 w 696"/>
                  <a:gd name="T43" fmla="*/ 1001 h 1218"/>
                  <a:gd name="T44" fmla="*/ 172 w 696"/>
                  <a:gd name="T45" fmla="*/ 1003 h 1218"/>
                  <a:gd name="T46" fmla="*/ 199 w 696"/>
                  <a:gd name="T47" fmla="*/ 937 h 1218"/>
                  <a:gd name="T48" fmla="*/ 286 w 696"/>
                  <a:gd name="T49" fmla="*/ 830 h 1218"/>
                  <a:gd name="T50" fmla="*/ 298 w 696"/>
                  <a:gd name="T51" fmla="*/ 748 h 1218"/>
                  <a:gd name="T52" fmla="*/ 295 w 696"/>
                  <a:gd name="T53" fmla="*/ 633 h 1218"/>
                  <a:gd name="T54" fmla="*/ 248 w 696"/>
                  <a:gd name="T55" fmla="*/ 593 h 1218"/>
                  <a:gd name="T56" fmla="*/ 154 w 696"/>
                  <a:gd name="T57" fmla="*/ 613 h 1218"/>
                  <a:gd name="T58" fmla="*/ 80 w 696"/>
                  <a:gd name="T59" fmla="*/ 627 h 1218"/>
                  <a:gd name="T60" fmla="*/ 24 w 696"/>
                  <a:gd name="T61" fmla="*/ 610 h 1218"/>
                  <a:gd name="T62" fmla="*/ 0 w 696"/>
                  <a:gd name="T63" fmla="*/ 547 h 1218"/>
                  <a:gd name="T64" fmla="*/ 24 w 696"/>
                  <a:gd name="T65" fmla="*/ 481 h 1218"/>
                  <a:gd name="T66" fmla="*/ 92 w 696"/>
                  <a:gd name="T67" fmla="*/ 355 h 1218"/>
                  <a:gd name="T68" fmla="*/ 154 w 696"/>
                  <a:gd name="T69" fmla="*/ 267 h 1218"/>
                  <a:gd name="T70" fmla="*/ 196 w 696"/>
                  <a:gd name="T71" fmla="*/ 178 h 1218"/>
                  <a:gd name="T72" fmla="*/ 213 w 696"/>
                  <a:gd name="T73" fmla="*/ 88 h 1218"/>
                  <a:gd name="T74" fmla="*/ 236 w 696"/>
                  <a:gd name="T75" fmla="*/ 23 h 1218"/>
                  <a:gd name="T76" fmla="*/ 276 w 696"/>
                  <a:gd name="T77" fmla="*/ 6 h 1218"/>
                  <a:gd name="T78" fmla="*/ 347 w 696"/>
                  <a:gd name="T79" fmla="*/ 0 h 1218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696"/>
                  <a:gd name="T121" fmla="*/ 0 h 1218"/>
                  <a:gd name="T122" fmla="*/ 696 w 696"/>
                  <a:gd name="T123" fmla="*/ 1218 h 1218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696" h="1218">
                    <a:moveTo>
                      <a:pt x="390" y="0"/>
                    </a:moveTo>
                    <a:lnTo>
                      <a:pt x="420" y="23"/>
                    </a:lnTo>
                    <a:lnTo>
                      <a:pt x="460" y="59"/>
                    </a:lnTo>
                    <a:lnTo>
                      <a:pt x="479" y="89"/>
                    </a:lnTo>
                    <a:lnTo>
                      <a:pt x="496" y="116"/>
                    </a:lnTo>
                    <a:lnTo>
                      <a:pt x="509" y="136"/>
                    </a:lnTo>
                    <a:lnTo>
                      <a:pt x="529" y="156"/>
                    </a:lnTo>
                    <a:lnTo>
                      <a:pt x="540" y="176"/>
                    </a:lnTo>
                    <a:lnTo>
                      <a:pt x="540" y="211"/>
                    </a:lnTo>
                    <a:lnTo>
                      <a:pt x="532" y="231"/>
                    </a:lnTo>
                    <a:lnTo>
                      <a:pt x="520" y="235"/>
                    </a:lnTo>
                    <a:lnTo>
                      <a:pt x="506" y="238"/>
                    </a:lnTo>
                    <a:lnTo>
                      <a:pt x="503" y="255"/>
                    </a:lnTo>
                    <a:lnTo>
                      <a:pt x="509" y="281"/>
                    </a:lnTo>
                    <a:lnTo>
                      <a:pt x="509" y="317"/>
                    </a:lnTo>
                    <a:lnTo>
                      <a:pt x="500" y="337"/>
                    </a:lnTo>
                    <a:lnTo>
                      <a:pt x="467" y="361"/>
                    </a:lnTo>
                    <a:lnTo>
                      <a:pt x="450" y="361"/>
                    </a:lnTo>
                    <a:lnTo>
                      <a:pt x="437" y="373"/>
                    </a:lnTo>
                    <a:lnTo>
                      <a:pt x="431" y="420"/>
                    </a:lnTo>
                    <a:lnTo>
                      <a:pt x="431" y="459"/>
                    </a:lnTo>
                    <a:lnTo>
                      <a:pt x="473" y="450"/>
                    </a:lnTo>
                    <a:lnTo>
                      <a:pt x="537" y="450"/>
                    </a:lnTo>
                    <a:lnTo>
                      <a:pt x="602" y="450"/>
                    </a:lnTo>
                    <a:lnTo>
                      <a:pt x="646" y="459"/>
                    </a:lnTo>
                    <a:lnTo>
                      <a:pt x="672" y="476"/>
                    </a:lnTo>
                    <a:lnTo>
                      <a:pt x="691" y="509"/>
                    </a:lnTo>
                    <a:lnTo>
                      <a:pt x="695" y="542"/>
                    </a:lnTo>
                    <a:lnTo>
                      <a:pt x="688" y="582"/>
                    </a:lnTo>
                    <a:lnTo>
                      <a:pt x="665" y="661"/>
                    </a:lnTo>
                    <a:lnTo>
                      <a:pt x="629" y="744"/>
                    </a:lnTo>
                    <a:lnTo>
                      <a:pt x="585" y="820"/>
                    </a:lnTo>
                    <a:lnTo>
                      <a:pt x="537" y="950"/>
                    </a:lnTo>
                    <a:lnTo>
                      <a:pt x="503" y="1045"/>
                    </a:lnTo>
                    <a:lnTo>
                      <a:pt x="479" y="1154"/>
                    </a:lnTo>
                    <a:lnTo>
                      <a:pt x="467" y="1217"/>
                    </a:lnTo>
                    <a:lnTo>
                      <a:pt x="431" y="1197"/>
                    </a:lnTo>
                    <a:lnTo>
                      <a:pt x="394" y="1170"/>
                    </a:lnTo>
                    <a:lnTo>
                      <a:pt x="348" y="1141"/>
                    </a:lnTo>
                    <a:lnTo>
                      <a:pt x="318" y="1137"/>
                    </a:lnTo>
                    <a:lnTo>
                      <a:pt x="305" y="1128"/>
                    </a:lnTo>
                    <a:lnTo>
                      <a:pt x="285" y="1114"/>
                    </a:lnTo>
                    <a:lnTo>
                      <a:pt x="249" y="1124"/>
                    </a:lnTo>
                    <a:lnTo>
                      <a:pt x="226" y="1144"/>
                    </a:lnTo>
                    <a:lnTo>
                      <a:pt x="209" y="1150"/>
                    </a:lnTo>
                    <a:lnTo>
                      <a:pt x="193" y="1147"/>
                    </a:lnTo>
                    <a:lnTo>
                      <a:pt x="203" y="1131"/>
                    </a:lnTo>
                    <a:lnTo>
                      <a:pt x="223" y="1071"/>
                    </a:lnTo>
                    <a:lnTo>
                      <a:pt x="273" y="999"/>
                    </a:lnTo>
                    <a:lnTo>
                      <a:pt x="321" y="950"/>
                    </a:lnTo>
                    <a:lnTo>
                      <a:pt x="329" y="917"/>
                    </a:lnTo>
                    <a:lnTo>
                      <a:pt x="335" y="856"/>
                    </a:lnTo>
                    <a:lnTo>
                      <a:pt x="338" y="780"/>
                    </a:lnTo>
                    <a:lnTo>
                      <a:pt x="332" y="724"/>
                    </a:lnTo>
                    <a:lnTo>
                      <a:pt x="321" y="694"/>
                    </a:lnTo>
                    <a:lnTo>
                      <a:pt x="279" y="678"/>
                    </a:lnTo>
                    <a:lnTo>
                      <a:pt x="236" y="684"/>
                    </a:lnTo>
                    <a:lnTo>
                      <a:pt x="173" y="700"/>
                    </a:lnTo>
                    <a:lnTo>
                      <a:pt x="114" y="711"/>
                    </a:lnTo>
                    <a:lnTo>
                      <a:pt x="90" y="717"/>
                    </a:lnTo>
                    <a:lnTo>
                      <a:pt x="50" y="711"/>
                    </a:lnTo>
                    <a:lnTo>
                      <a:pt x="27" y="697"/>
                    </a:lnTo>
                    <a:lnTo>
                      <a:pt x="8" y="664"/>
                    </a:lnTo>
                    <a:lnTo>
                      <a:pt x="0" y="626"/>
                    </a:lnTo>
                    <a:lnTo>
                      <a:pt x="14" y="576"/>
                    </a:lnTo>
                    <a:lnTo>
                      <a:pt x="27" y="550"/>
                    </a:lnTo>
                    <a:lnTo>
                      <a:pt x="64" y="476"/>
                    </a:lnTo>
                    <a:lnTo>
                      <a:pt x="103" y="406"/>
                    </a:lnTo>
                    <a:lnTo>
                      <a:pt x="140" y="350"/>
                    </a:lnTo>
                    <a:lnTo>
                      <a:pt x="173" y="305"/>
                    </a:lnTo>
                    <a:lnTo>
                      <a:pt x="199" y="247"/>
                    </a:lnTo>
                    <a:lnTo>
                      <a:pt x="220" y="203"/>
                    </a:lnTo>
                    <a:lnTo>
                      <a:pt x="226" y="153"/>
                    </a:lnTo>
                    <a:lnTo>
                      <a:pt x="239" y="100"/>
                    </a:lnTo>
                    <a:lnTo>
                      <a:pt x="249" y="56"/>
                    </a:lnTo>
                    <a:lnTo>
                      <a:pt x="265" y="27"/>
                    </a:lnTo>
                    <a:lnTo>
                      <a:pt x="285" y="6"/>
                    </a:lnTo>
                    <a:lnTo>
                      <a:pt x="309" y="6"/>
                    </a:lnTo>
                    <a:lnTo>
                      <a:pt x="355" y="23"/>
                    </a:lnTo>
                    <a:lnTo>
                      <a:pt x="390" y="0"/>
                    </a:lnTo>
                  </a:path>
                </a:pathLst>
              </a:custGeom>
              <a:solidFill>
                <a:srgbClr val="9F3FD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2778" name="Group 10">
                <a:extLst>
                  <a:ext uri="{FF2B5EF4-FFF2-40B4-BE49-F238E27FC236}">
                    <a16:creationId xmlns:a16="http://schemas.microsoft.com/office/drawing/2014/main" id="{C9982BE9-348F-4A56-A520-6D55C76FB9E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720" y="2652"/>
                <a:ext cx="553" cy="992"/>
                <a:chOff x="4737" y="2656"/>
                <a:chExt cx="586" cy="1060"/>
              </a:xfrm>
            </p:grpSpPr>
            <p:sp>
              <p:nvSpPr>
                <p:cNvPr id="32867" name="Freeform 11">
                  <a:extLst>
                    <a:ext uri="{FF2B5EF4-FFF2-40B4-BE49-F238E27FC236}">
                      <a16:creationId xmlns:a16="http://schemas.microsoft.com/office/drawing/2014/main" id="{8BCF285D-8A0A-423D-9E2A-ECCF1DA67AC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67" y="3218"/>
                  <a:ext cx="556" cy="498"/>
                </a:xfrm>
                <a:custGeom>
                  <a:avLst/>
                  <a:gdLst>
                    <a:gd name="T0" fmla="*/ 393 w 556"/>
                    <a:gd name="T1" fmla="*/ 9 h 498"/>
                    <a:gd name="T2" fmla="*/ 555 w 556"/>
                    <a:gd name="T3" fmla="*/ 450 h 498"/>
                    <a:gd name="T4" fmla="*/ 549 w 556"/>
                    <a:gd name="T5" fmla="*/ 459 h 498"/>
                    <a:gd name="T6" fmla="*/ 536 w 556"/>
                    <a:gd name="T7" fmla="*/ 452 h 498"/>
                    <a:gd name="T8" fmla="*/ 380 w 556"/>
                    <a:gd name="T9" fmla="*/ 26 h 498"/>
                    <a:gd name="T10" fmla="*/ 371 w 556"/>
                    <a:gd name="T11" fmla="*/ 22 h 498"/>
                    <a:gd name="T12" fmla="*/ 311 w 556"/>
                    <a:gd name="T13" fmla="*/ 20 h 498"/>
                    <a:gd name="T14" fmla="*/ 234 w 556"/>
                    <a:gd name="T15" fmla="*/ 24 h 498"/>
                    <a:gd name="T16" fmla="*/ 164 w 556"/>
                    <a:gd name="T17" fmla="*/ 28 h 498"/>
                    <a:gd name="T18" fmla="*/ 145 w 556"/>
                    <a:gd name="T19" fmla="*/ 34 h 498"/>
                    <a:gd name="T20" fmla="*/ 132 w 556"/>
                    <a:gd name="T21" fmla="*/ 45 h 498"/>
                    <a:gd name="T22" fmla="*/ 124 w 556"/>
                    <a:gd name="T23" fmla="*/ 59 h 498"/>
                    <a:gd name="T24" fmla="*/ 15 w 556"/>
                    <a:gd name="T25" fmla="*/ 493 h 498"/>
                    <a:gd name="T26" fmla="*/ 7 w 556"/>
                    <a:gd name="T27" fmla="*/ 497 h 498"/>
                    <a:gd name="T28" fmla="*/ 0 w 556"/>
                    <a:gd name="T29" fmla="*/ 487 h 498"/>
                    <a:gd name="T30" fmla="*/ 108 w 556"/>
                    <a:gd name="T31" fmla="*/ 56 h 498"/>
                    <a:gd name="T32" fmla="*/ 119 w 556"/>
                    <a:gd name="T33" fmla="*/ 33 h 498"/>
                    <a:gd name="T34" fmla="*/ 128 w 556"/>
                    <a:gd name="T35" fmla="*/ 24 h 498"/>
                    <a:gd name="T36" fmla="*/ 137 w 556"/>
                    <a:gd name="T37" fmla="*/ 17 h 498"/>
                    <a:gd name="T38" fmla="*/ 150 w 556"/>
                    <a:gd name="T39" fmla="*/ 10 h 498"/>
                    <a:gd name="T40" fmla="*/ 173 w 556"/>
                    <a:gd name="T41" fmla="*/ 9 h 498"/>
                    <a:gd name="T42" fmla="*/ 245 w 556"/>
                    <a:gd name="T43" fmla="*/ 3 h 498"/>
                    <a:gd name="T44" fmla="*/ 325 w 556"/>
                    <a:gd name="T45" fmla="*/ 0 h 498"/>
                    <a:gd name="T46" fmla="*/ 363 w 556"/>
                    <a:gd name="T47" fmla="*/ 1 h 498"/>
                    <a:gd name="T48" fmla="*/ 381 w 556"/>
                    <a:gd name="T49" fmla="*/ 3 h 498"/>
                    <a:gd name="T50" fmla="*/ 393 w 556"/>
                    <a:gd name="T51" fmla="*/ 9 h 498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w 556"/>
                    <a:gd name="T79" fmla="*/ 0 h 498"/>
                    <a:gd name="T80" fmla="*/ 556 w 556"/>
                    <a:gd name="T81" fmla="*/ 498 h 498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T78" t="T79" r="T80" b="T81"/>
                  <a:pathLst>
                    <a:path w="556" h="498">
                      <a:moveTo>
                        <a:pt x="393" y="9"/>
                      </a:moveTo>
                      <a:lnTo>
                        <a:pt x="555" y="450"/>
                      </a:lnTo>
                      <a:lnTo>
                        <a:pt x="549" y="459"/>
                      </a:lnTo>
                      <a:lnTo>
                        <a:pt x="536" y="452"/>
                      </a:lnTo>
                      <a:lnTo>
                        <a:pt x="380" y="26"/>
                      </a:lnTo>
                      <a:lnTo>
                        <a:pt x="371" y="22"/>
                      </a:lnTo>
                      <a:lnTo>
                        <a:pt x="311" y="20"/>
                      </a:lnTo>
                      <a:lnTo>
                        <a:pt x="234" y="24"/>
                      </a:lnTo>
                      <a:lnTo>
                        <a:pt x="164" y="28"/>
                      </a:lnTo>
                      <a:lnTo>
                        <a:pt x="145" y="34"/>
                      </a:lnTo>
                      <a:lnTo>
                        <a:pt x="132" y="45"/>
                      </a:lnTo>
                      <a:lnTo>
                        <a:pt x="124" y="59"/>
                      </a:lnTo>
                      <a:lnTo>
                        <a:pt x="15" y="493"/>
                      </a:lnTo>
                      <a:lnTo>
                        <a:pt x="7" y="497"/>
                      </a:lnTo>
                      <a:lnTo>
                        <a:pt x="0" y="487"/>
                      </a:lnTo>
                      <a:lnTo>
                        <a:pt x="108" y="56"/>
                      </a:lnTo>
                      <a:lnTo>
                        <a:pt x="119" y="33"/>
                      </a:lnTo>
                      <a:lnTo>
                        <a:pt x="128" y="24"/>
                      </a:lnTo>
                      <a:lnTo>
                        <a:pt x="137" y="17"/>
                      </a:lnTo>
                      <a:lnTo>
                        <a:pt x="150" y="10"/>
                      </a:lnTo>
                      <a:lnTo>
                        <a:pt x="173" y="9"/>
                      </a:lnTo>
                      <a:lnTo>
                        <a:pt x="245" y="3"/>
                      </a:lnTo>
                      <a:lnTo>
                        <a:pt x="325" y="0"/>
                      </a:lnTo>
                      <a:lnTo>
                        <a:pt x="363" y="1"/>
                      </a:lnTo>
                      <a:lnTo>
                        <a:pt x="381" y="3"/>
                      </a:lnTo>
                      <a:lnTo>
                        <a:pt x="393" y="9"/>
                      </a:lnTo>
                    </a:path>
                  </a:pathLst>
                </a:custGeom>
                <a:solidFill>
                  <a:srgbClr val="3F1F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2868" name="Freeform 12">
                  <a:extLst>
                    <a:ext uri="{FF2B5EF4-FFF2-40B4-BE49-F238E27FC236}">
                      <a16:creationId xmlns:a16="http://schemas.microsoft.com/office/drawing/2014/main" id="{1C06110A-48A3-4D2E-AC8A-AD679E9700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737" y="2656"/>
                  <a:ext cx="580" cy="580"/>
                </a:xfrm>
                <a:custGeom>
                  <a:avLst/>
                  <a:gdLst>
                    <a:gd name="T0" fmla="*/ 461 w 580"/>
                    <a:gd name="T1" fmla="*/ 0 h 580"/>
                    <a:gd name="T2" fmla="*/ 540 w 580"/>
                    <a:gd name="T3" fmla="*/ 0 h 580"/>
                    <a:gd name="T4" fmla="*/ 576 w 580"/>
                    <a:gd name="T5" fmla="*/ 22 h 580"/>
                    <a:gd name="T6" fmla="*/ 579 w 580"/>
                    <a:gd name="T7" fmla="*/ 76 h 580"/>
                    <a:gd name="T8" fmla="*/ 490 w 580"/>
                    <a:gd name="T9" fmla="*/ 385 h 580"/>
                    <a:gd name="T10" fmla="*/ 483 w 580"/>
                    <a:gd name="T11" fmla="*/ 417 h 580"/>
                    <a:gd name="T12" fmla="*/ 479 w 580"/>
                    <a:gd name="T13" fmla="*/ 450 h 580"/>
                    <a:gd name="T14" fmla="*/ 475 w 580"/>
                    <a:gd name="T15" fmla="*/ 522 h 580"/>
                    <a:gd name="T16" fmla="*/ 459 w 580"/>
                    <a:gd name="T17" fmla="*/ 555 h 580"/>
                    <a:gd name="T18" fmla="*/ 437 w 580"/>
                    <a:gd name="T19" fmla="*/ 560 h 580"/>
                    <a:gd name="T20" fmla="*/ 412 w 580"/>
                    <a:gd name="T21" fmla="*/ 563 h 580"/>
                    <a:gd name="T22" fmla="*/ 343 w 580"/>
                    <a:gd name="T23" fmla="*/ 567 h 580"/>
                    <a:gd name="T24" fmla="*/ 214 w 580"/>
                    <a:gd name="T25" fmla="*/ 571 h 580"/>
                    <a:gd name="T26" fmla="*/ 113 w 580"/>
                    <a:gd name="T27" fmla="*/ 579 h 580"/>
                    <a:gd name="T28" fmla="*/ 88 w 580"/>
                    <a:gd name="T29" fmla="*/ 570 h 580"/>
                    <a:gd name="T30" fmla="*/ 69 w 580"/>
                    <a:gd name="T31" fmla="*/ 547 h 580"/>
                    <a:gd name="T32" fmla="*/ 47 w 580"/>
                    <a:gd name="T33" fmla="*/ 515 h 580"/>
                    <a:gd name="T34" fmla="*/ 28 w 580"/>
                    <a:gd name="T35" fmla="*/ 483 h 580"/>
                    <a:gd name="T36" fmla="*/ 17 w 580"/>
                    <a:gd name="T37" fmla="*/ 463 h 580"/>
                    <a:gd name="T38" fmla="*/ 11 w 580"/>
                    <a:gd name="T39" fmla="*/ 447 h 580"/>
                    <a:gd name="T40" fmla="*/ 1 w 580"/>
                    <a:gd name="T41" fmla="*/ 421 h 580"/>
                    <a:gd name="T42" fmla="*/ 0 w 580"/>
                    <a:gd name="T43" fmla="*/ 408 h 580"/>
                    <a:gd name="T44" fmla="*/ 1 w 580"/>
                    <a:gd name="T45" fmla="*/ 392 h 580"/>
                    <a:gd name="T46" fmla="*/ 9 w 580"/>
                    <a:gd name="T47" fmla="*/ 384 h 580"/>
                    <a:gd name="T48" fmla="*/ 25 w 580"/>
                    <a:gd name="T49" fmla="*/ 374 h 580"/>
                    <a:gd name="T50" fmla="*/ 45 w 580"/>
                    <a:gd name="T51" fmla="*/ 372 h 580"/>
                    <a:gd name="T52" fmla="*/ 69 w 580"/>
                    <a:gd name="T53" fmla="*/ 372 h 580"/>
                    <a:gd name="T54" fmla="*/ 390 w 580"/>
                    <a:gd name="T55" fmla="*/ 384 h 580"/>
                    <a:gd name="T56" fmla="*/ 396 w 580"/>
                    <a:gd name="T57" fmla="*/ 307 h 580"/>
                    <a:gd name="T58" fmla="*/ 407 w 580"/>
                    <a:gd name="T59" fmla="*/ 165 h 580"/>
                    <a:gd name="T60" fmla="*/ 415 w 580"/>
                    <a:gd name="T61" fmla="*/ 67 h 580"/>
                    <a:gd name="T62" fmla="*/ 426 w 580"/>
                    <a:gd name="T63" fmla="*/ 25 h 580"/>
                    <a:gd name="T64" fmla="*/ 461 w 580"/>
                    <a:gd name="T65" fmla="*/ 0 h 580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580"/>
                    <a:gd name="T100" fmla="*/ 0 h 580"/>
                    <a:gd name="T101" fmla="*/ 580 w 580"/>
                    <a:gd name="T102" fmla="*/ 580 h 580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580" h="580">
                      <a:moveTo>
                        <a:pt x="461" y="0"/>
                      </a:moveTo>
                      <a:lnTo>
                        <a:pt x="540" y="0"/>
                      </a:lnTo>
                      <a:lnTo>
                        <a:pt x="576" y="22"/>
                      </a:lnTo>
                      <a:lnTo>
                        <a:pt x="579" y="76"/>
                      </a:lnTo>
                      <a:lnTo>
                        <a:pt x="490" y="385"/>
                      </a:lnTo>
                      <a:lnTo>
                        <a:pt x="483" y="417"/>
                      </a:lnTo>
                      <a:lnTo>
                        <a:pt x="479" y="450"/>
                      </a:lnTo>
                      <a:lnTo>
                        <a:pt x="475" y="522"/>
                      </a:lnTo>
                      <a:lnTo>
                        <a:pt x="459" y="555"/>
                      </a:lnTo>
                      <a:lnTo>
                        <a:pt x="437" y="560"/>
                      </a:lnTo>
                      <a:lnTo>
                        <a:pt x="412" y="563"/>
                      </a:lnTo>
                      <a:lnTo>
                        <a:pt x="343" y="567"/>
                      </a:lnTo>
                      <a:lnTo>
                        <a:pt x="214" y="571"/>
                      </a:lnTo>
                      <a:lnTo>
                        <a:pt x="113" y="579"/>
                      </a:lnTo>
                      <a:lnTo>
                        <a:pt x="88" y="570"/>
                      </a:lnTo>
                      <a:lnTo>
                        <a:pt x="69" y="547"/>
                      </a:lnTo>
                      <a:lnTo>
                        <a:pt x="47" y="515"/>
                      </a:lnTo>
                      <a:lnTo>
                        <a:pt x="28" y="483"/>
                      </a:lnTo>
                      <a:lnTo>
                        <a:pt x="17" y="463"/>
                      </a:lnTo>
                      <a:lnTo>
                        <a:pt x="11" y="447"/>
                      </a:lnTo>
                      <a:lnTo>
                        <a:pt x="1" y="421"/>
                      </a:lnTo>
                      <a:lnTo>
                        <a:pt x="0" y="408"/>
                      </a:lnTo>
                      <a:lnTo>
                        <a:pt x="1" y="392"/>
                      </a:lnTo>
                      <a:lnTo>
                        <a:pt x="9" y="384"/>
                      </a:lnTo>
                      <a:lnTo>
                        <a:pt x="25" y="374"/>
                      </a:lnTo>
                      <a:lnTo>
                        <a:pt x="45" y="372"/>
                      </a:lnTo>
                      <a:lnTo>
                        <a:pt x="69" y="372"/>
                      </a:lnTo>
                      <a:lnTo>
                        <a:pt x="390" y="384"/>
                      </a:lnTo>
                      <a:lnTo>
                        <a:pt x="396" y="307"/>
                      </a:lnTo>
                      <a:lnTo>
                        <a:pt x="407" y="165"/>
                      </a:lnTo>
                      <a:lnTo>
                        <a:pt x="415" y="67"/>
                      </a:lnTo>
                      <a:lnTo>
                        <a:pt x="426" y="25"/>
                      </a:lnTo>
                      <a:lnTo>
                        <a:pt x="461" y="0"/>
                      </a:lnTo>
                    </a:path>
                  </a:pathLst>
                </a:custGeom>
                <a:solidFill>
                  <a:srgbClr val="9F7F5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2779" name="Freeform 13">
                <a:extLst>
                  <a:ext uri="{FF2B5EF4-FFF2-40B4-BE49-F238E27FC236}">
                    <a16:creationId xmlns:a16="http://schemas.microsoft.com/office/drawing/2014/main" id="{84009EE4-C860-435C-AA56-C2F56C446EF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73" y="1325"/>
                <a:ext cx="1946" cy="941"/>
              </a:xfrm>
              <a:custGeom>
                <a:avLst/>
                <a:gdLst>
                  <a:gd name="T0" fmla="*/ 804 w 2062"/>
                  <a:gd name="T1" fmla="*/ 108 h 1006"/>
                  <a:gd name="T2" fmla="*/ 697 w 2062"/>
                  <a:gd name="T3" fmla="*/ 96 h 1006"/>
                  <a:gd name="T4" fmla="*/ 609 w 2062"/>
                  <a:gd name="T5" fmla="*/ 104 h 1006"/>
                  <a:gd name="T6" fmla="*/ 530 w 2062"/>
                  <a:gd name="T7" fmla="*/ 125 h 1006"/>
                  <a:gd name="T8" fmla="*/ 453 w 2062"/>
                  <a:gd name="T9" fmla="*/ 161 h 1006"/>
                  <a:gd name="T10" fmla="*/ 388 w 2062"/>
                  <a:gd name="T11" fmla="*/ 215 h 1006"/>
                  <a:gd name="T12" fmla="*/ 355 w 2062"/>
                  <a:gd name="T13" fmla="*/ 264 h 1006"/>
                  <a:gd name="T14" fmla="*/ 312 w 2062"/>
                  <a:gd name="T15" fmla="*/ 289 h 1006"/>
                  <a:gd name="T16" fmla="*/ 238 w 2062"/>
                  <a:gd name="T17" fmla="*/ 286 h 1006"/>
                  <a:gd name="T18" fmla="*/ 170 w 2062"/>
                  <a:gd name="T19" fmla="*/ 301 h 1006"/>
                  <a:gd name="T20" fmla="*/ 104 w 2062"/>
                  <a:gd name="T21" fmla="*/ 334 h 1006"/>
                  <a:gd name="T22" fmla="*/ 61 w 2062"/>
                  <a:gd name="T23" fmla="*/ 372 h 1006"/>
                  <a:gd name="T24" fmla="*/ 24 w 2062"/>
                  <a:gd name="T25" fmla="*/ 427 h 1006"/>
                  <a:gd name="T26" fmla="*/ 6 w 2062"/>
                  <a:gd name="T27" fmla="*/ 486 h 1006"/>
                  <a:gd name="T28" fmla="*/ 0 w 2062"/>
                  <a:gd name="T29" fmla="*/ 534 h 1006"/>
                  <a:gd name="T30" fmla="*/ 8 w 2062"/>
                  <a:gd name="T31" fmla="*/ 589 h 1006"/>
                  <a:gd name="T32" fmla="*/ 25 w 2062"/>
                  <a:gd name="T33" fmla="*/ 639 h 1006"/>
                  <a:gd name="T34" fmla="*/ 63 w 2062"/>
                  <a:gd name="T35" fmla="*/ 694 h 1006"/>
                  <a:gd name="T36" fmla="*/ 115 w 2062"/>
                  <a:gd name="T37" fmla="*/ 738 h 1006"/>
                  <a:gd name="T38" fmla="*/ 173 w 2062"/>
                  <a:gd name="T39" fmla="*/ 765 h 1006"/>
                  <a:gd name="T40" fmla="*/ 227 w 2062"/>
                  <a:gd name="T41" fmla="*/ 778 h 1006"/>
                  <a:gd name="T42" fmla="*/ 293 w 2062"/>
                  <a:gd name="T43" fmla="*/ 779 h 1006"/>
                  <a:gd name="T44" fmla="*/ 349 w 2062"/>
                  <a:gd name="T45" fmla="*/ 767 h 1006"/>
                  <a:gd name="T46" fmla="*/ 386 w 2062"/>
                  <a:gd name="T47" fmla="*/ 781 h 1006"/>
                  <a:gd name="T48" fmla="*/ 438 w 2062"/>
                  <a:gd name="T49" fmla="*/ 814 h 1006"/>
                  <a:gd name="T50" fmla="*/ 506 w 2062"/>
                  <a:gd name="T51" fmla="*/ 846 h 1006"/>
                  <a:gd name="T52" fmla="*/ 593 w 2062"/>
                  <a:gd name="T53" fmla="*/ 868 h 1006"/>
                  <a:gd name="T54" fmla="*/ 682 w 2062"/>
                  <a:gd name="T55" fmla="*/ 879 h 1006"/>
                  <a:gd name="T56" fmla="*/ 757 w 2062"/>
                  <a:gd name="T57" fmla="*/ 879 h 1006"/>
                  <a:gd name="T58" fmla="*/ 859 w 2062"/>
                  <a:gd name="T59" fmla="*/ 867 h 1006"/>
                  <a:gd name="T60" fmla="*/ 935 w 2062"/>
                  <a:gd name="T61" fmla="*/ 847 h 1006"/>
                  <a:gd name="T62" fmla="*/ 1006 w 2062"/>
                  <a:gd name="T63" fmla="*/ 818 h 1006"/>
                  <a:gd name="T64" fmla="*/ 1051 w 2062"/>
                  <a:gd name="T65" fmla="*/ 813 h 1006"/>
                  <a:gd name="T66" fmla="*/ 1113 w 2062"/>
                  <a:gd name="T67" fmla="*/ 832 h 1006"/>
                  <a:gd name="T68" fmla="*/ 1173 w 2062"/>
                  <a:gd name="T69" fmla="*/ 841 h 1006"/>
                  <a:gd name="T70" fmla="*/ 1240 w 2062"/>
                  <a:gd name="T71" fmla="*/ 836 h 1006"/>
                  <a:gd name="T72" fmla="*/ 1308 w 2062"/>
                  <a:gd name="T73" fmla="*/ 818 h 1006"/>
                  <a:gd name="T74" fmla="*/ 1369 w 2062"/>
                  <a:gd name="T75" fmla="*/ 784 h 1006"/>
                  <a:gd name="T76" fmla="*/ 1450 w 2062"/>
                  <a:gd name="T77" fmla="*/ 805 h 1006"/>
                  <a:gd name="T78" fmla="*/ 1529 w 2062"/>
                  <a:gd name="T79" fmla="*/ 810 h 1006"/>
                  <a:gd name="T80" fmla="*/ 1636 w 2062"/>
                  <a:gd name="T81" fmla="*/ 789 h 1006"/>
                  <a:gd name="T82" fmla="*/ 1726 w 2062"/>
                  <a:gd name="T83" fmla="*/ 736 h 1006"/>
                  <a:gd name="T84" fmla="*/ 1788 w 2062"/>
                  <a:gd name="T85" fmla="*/ 671 h 1006"/>
                  <a:gd name="T86" fmla="*/ 1821 w 2062"/>
                  <a:gd name="T87" fmla="*/ 602 h 1006"/>
                  <a:gd name="T88" fmla="*/ 1836 w 2062"/>
                  <a:gd name="T89" fmla="*/ 526 h 1006"/>
                  <a:gd name="T90" fmla="*/ 1823 w 2062"/>
                  <a:gd name="T91" fmla="*/ 456 h 1006"/>
                  <a:gd name="T92" fmla="*/ 1789 w 2062"/>
                  <a:gd name="T93" fmla="*/ 385 h 1006"/>
                  <a:gd name="T94" fmla="*/ 1736 w 2062"/>
                  <a:gd name="T95" fmla="*/ 325 h 1006"/>
                  <a:gd name="T96" fmla="*/ 1679 w 2062"/>
                  <a:gd name="T97" fmla="*/ 287 h 1006"/>
                  <a:gd name="T98" fmla="*/ 1603 w 2062"/>
                  <a:gd name="T99" fmla="*/ 253 h 1006"/>
                  <a:gd name="T100" fmla="*/ 1535 w 2062"/>
                  <a:gd name="T101" fmla="*/ 244 h 1006"/>
                  <a:gd name="T102" fmla="*/ 1517 w 2062"/>
                  <a:gd name="T103" fmla="*/ 194 h 1006"/>
                  <a:gd name="T104" fmla="*/ 1485 w 2062"/>
                  <a:gd name="T105" fmla="*/ 143 h 1006"/>
                  <a:gd name="T106" fmla="*/ 1433 w 2062"/>
                  <a:gd name="T107" fmla="*/ 91 h 1006"/>
                  <a:gd name="T108" fmla="*/ 1370 w 2062"/>
                  <a:gd name="T109" fmla="*/ 52 h 1006"/>
                  <a:gd name="T110" fmla="*/ 1290 w 2062"/>
                  <a:gd name="T111" fmla="*/ 19 h 1006"/>
                  <a:gd name="T112" fmla="*/ 1205 w 2062"/>
                  <a:gd name="T113" fmla="*/ 4 h 1006"/>
                  <a:gd name="T114" fmla="*/ 1116 w 2062"/>
                  <a:gd name="T115" fmla="*/ 1 h 1006"/>
                  <a:gd name="T116" fmla="*/ 1024 w 2062"/>
                  <a:gd name="T117" fmla="*/ 18 h 1006"/>
                  <a:gd name="T118" fmla="*/ 937 w 2062"/>
                  <a:gd name="T119" fmla="*/ 52 h 1006"/>
                  <a:gd name="T120" fmla="*/ 873 w 2062"/>
                  <a:gd name="T121" fmla="*/ 94 h 100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w 2062"/>
                  <a:gd name="T184" fmla="*/ 0 h 1006"/>
                  <a:gd name="T185" fmla="*/ 2062 w 2062"/>
                  <a:gd name="T186" fmla="*/ 1006 h 1006"/>
                </a:gdLst>
                <a:ahLst/>
                <a:cxnLst>
                  <a:cxn ang="T122">
                    <a:pos x="T0" y="T1"/>
                  </a:cxn>
                  <a:cxn ang="T123">
                    <a:pos x="T2" y="T3"/>
                  </a:cxn>
                  <a:cxn ang="T124">
                    <a:pos x="T4" y="T5"/>
                  </a:cxn>
                  <a:cxn ang="T125">
                    <a:pos x="T6" y="T7"/>
                  </a:cxn>
                  <a:cxn ang="T126">
                    <a:pos x="T8" y="T9"/>
                  </a:cxn>
                  <a:cxn ang="T127">
                    <a:pos x="T10" y="T11"/>
                  </a:cxn>
                  <a:cxn ang="T128">
                    <a:pos x="T12" y="T13"/>
                  </a:cxn>
                  <a:cxn ang="T129">
                    <a:pos x="T14" y="T15"/>
                  </a:cxn>
                  <a:cxn ang="T130">
                    <a:pos x="T16" y="T17"/>
                  </a:cxn>
                  <a:cxn ang="T131">
                    <a:pos x="T18" y="T19"/>
                  </a:cxn>
                  <a:cxn ang="T132">
                    <a:pos x="T20" y="T21"/>
                  </a:cxn>
                  <a:cxn ang="T133">
                    <a:pos x="T22" y="T23"/>
                  </a:cxn>
                  <a:cxn ang="T134">
                    <a:pos x="T24" y="T25"/>
                  </a:cxn>
                  <a:cxn ang="T135">
                    <a:pos x="T26" y="T27"/>
                  </a:cxn>
                  <a:cxn ang="T136">
                    <a:pos x="T28" y="T29"/>
                  </a:cxn>
                  <a:cxn ang="T137">
                    <a:pos x="T30" y="T31"/>
                  </a:cxn>
                  <a:cxn ang="T138">
                    <a:pos x="T32" y="T33"/>
                  </a:cxn>
                  <a:cxn ang="T139">
                    <a:pos x="T34" y="T35"/>
                  </a:cxn>
                  <a:cxn ang="T140">
                    <a:pos x="T36" y="T37"/>
                  </a:cxn>
                  <a:cxn ang="T141">
                    <a:pos x="T38" y="T39"/>
                  </a:cxn>
                  <a:cxn ang="T142">
                    <a:pos x="T40" y="T41"/>
                  </a:cxn>
                  <a:cxn ang="T143">
                    <a:pos x="T42" y="T43"/>
                  </a:cxn>
                  <a:cxn ang="T144">
                    <a:pos x="T44" y="T45"/>
                  </a:cxn>
                  <a:cxn ang="T145">
                    <a:pos x="T46" y="T47"/>
                  </a:cxn>
                  <a:cxn ang="T146">
                    <a:pos x="T48" y="T49"/>
                  </a:cxn>
                  <a:cxn ang="T147">
                    <a:pos x="T50" y="T51"/>
                  </a:cxn>
                  <a:cxn ang="T148">
                    <a:pos x="T52" y="T53"/>
                  </a:cxn>
                  <a:cxn ang="T149">
                    <a:pos x="T54" y="T55"/>
                  </a:cxn>
                  <a:cxn ang="T150">
                    <a:pos x="T56" y="T57"/>
                  </a:cxn>
                  <a:cxn ang="T151">
                    <a:pos x="T58" y="T59"/>
                  </a:cxn>
                  <a:cxn ang="T152">
                    <a:pos x="T60" y="T61"/>
                  </a:cxn>
                  <a:cxn ang="T153">
                    <a:pos x="T62" y="T63"/>
                  </a:cxn>
                  <a:cxn ang="T154">
                    <a:pos x="T64" y="T65"/>
                  </a:cxn>
                  <a:cxn ang="T155">
                    <a:pos x="T66" y="T67"/>
                  </a:cxn>
                  <a:cxn ang="T156">
                    <a:pos x="T68" y="T69"/>
                  </a:cxn>
                  <a:cxn ang="T157">
                    <a:pos x="T70" y="T71"/>
                  </a:cxn>
                  <a:cxn ang="T158">
                    <a:pos x="T72" y="T73"/>
                  </a:cxn>
                  <a:cxn ang="T159">
                    <a:pos x="T74" y="T75"/>
                  </a:cxn>
                  <a:cxn ang="T160">
                    <a:pos x="T76" y="T77"/>
                  </a:cxn>
                  <a:cxn ang="T161">
                    <a:pos x="T78" y="T79"/>
                  </a:cxn>
                  <a:cxn ang="T162">
                    <a:pos x="T80" y="T81"/>
                  </a:cxn>
                  <a:cxn ang="T163">
                    <a:pos x="T82" y="T83"/>
                  </a:cxn>
                  <a:cxn ang="T164">
                    <a:pos x="T84" y="T85"/>
                  </a:cxn>
                  <a:cxn ang="T165">
                    <a:pos x="T86" y="T87"/>
                  </a:cxn>
                  <a:cxn ang="T166">
                    <a:pos x="T88" y="T89"/>
                  </a:cxn>
                  <a:cxn ang="T167">
                    <a:pos x="T90" y="T91"/>
                  </a:cxn>
                  <a:cxn ang="T168">
                    <a:pos x="T92" y="T93"/>
                  </a:cxn>
                  <a:cxn ang="T169">
                    <a:pos x="T94" y="T95"/>
                  </a:cxn>
                  <a:cxn ang="T170">
                    <a:pos x="T96" y="T97"/>
                  </a:cxn>
                  <a:cxn ang="T171">
                    <a:pos x="T98" y="T99"/>
                  </a:cxn>
                  <a:cxn ang="T172">
                    <a:pos x="T100" y="T101"/>
                  </a:cxn>
                  <a:cxn ang="T173">
                    <a:pos x="T102" y="T103"/>
                  </a:cxn>
                  <a:cxn ang="T174">
                    <a:pos x="T104" y="T105"/>
                  </a:cxn>
                  <a:cxn ang="T175">
                    <a:pos x="T106" y="T107"/>
                  </a:cxn>
                  <a:cxn ang="T176">
                    <a:pos x="T108" y="T109"/>
                  </a:cxn>
                  <a:cxn ang="T177">
                    <a:pos x="T110" y="T111"/>
                  </a:cxn>
                  <a:cxn ang="T178">
                    <a:pos x="T112" y="T113"/>
                  </a:cxn>
                  <a:cxn ang="T179">
                    <a:pos x="T114" y="T115"/>
                  </a:cxn>
                  <a:cxn ang="T180">
                    <a:pos x="T116" y="T117"/>
                  </a:cxn>
                  <a:cxn ang="T181">
                    <a:pos x="T118" y="T119"/>
                  </a:cxn>
                  <a:cxn ang="T182">
                    <a:pos x="T120" y="T121"/>
                  </a:cxn>
                </a:cxnLst>
                <a:rect l="T183" t="T184" r="T185" b="T186"/>
                <a:pathLst>
                  <a:path w="2062" h="1006">
                    <a:moveTo>
                      <a:pt x="951" y="133"/>
                    </a:moveTo>
                    <a:lnTo>
                      <a:pt x="903" y="123"/>
                    </a:lnTo>
                    <a:lnTo>
                      <a:pt x="838" y="113"/>
                    </a:lnTo>
                    <a:lnTo>
                      <a:pt x="783" y="110"/>
                    </a:lnTo>
                    <a:lnTo>
                      <a:pt x="725" y="115"/>
                    </a:lnTo>
                    <a:lnTo>
                      <a:pt x="683" y="119"/>
                    </a:lnTo>
                    <a:lnTo>
                      <a:pt x="640" y="128"/>
                    </a:lnTo>
                    <a:lnTo>
                      <a:pt x="596" y="143"/>
                    </a:lnTo>
                    <a:lnTo>
                      <a:pt x="553" y="160"/>
                    </a:lnTo>
                    <a:lnTo>
                      <a:pt x="509" y="184"/>
                    </a:lnTo>
                    <a:lnTo>
                      <a:pt x="465" y="217"/>
                    </a:lnTo>
                    <a:lnTo>
                      <a:pt x="436" y="246"/>
                    </a:lnTo>
                    <a:lnTo>
                      <a:pt x="416" y="273"/>
                    </a:lnTo>
                    <a:lnTo>
                      <a:pt x="398" y="302"/>
                    </a:lnTo>
                    <a:lnTo>
                      <a:pt x="386" y="340"/>
                    </a:lnTo>
                    <a:lnTo>
                      <a:pt x="351" y="330"/>
                    </a:lnTo>
                    <a:lnTo>
                      <a:pt x="306" y="326"/>
                    </a:lnTo>
                    <a:lnTo>
                      <a:pt x="267" y="327"/>
                    </a:lnTo>
                    <a:lnTo>
                      <a:pt x="226" y="334"/>
                    </a:lnTo>
                    <a:lnTo>
                      <a:pt x="191" y="344"/>
                    </a:lnTo>
                    <a:lnTo>
                      <a:pt x="155" y="359"/>
                    </a:lnTo>
                    <a:lnTo>
                      <a:pt x="117" y="382"/>
                    </a:lnTo>
                    <a:lnTo>
                      <a:pt x="94" y="403"/>
                    </a:lnTo>
                    <a:lnTo>
                      <a:pt x="69" y="425"/>
                    </a:lnTo>
                    <a:lnTo>
                      <a:pt x="47" y="451"/>
                    </a:lnTo>
                    <a:lnTo>
                      <a:pt x="27" y="489"/>
                    </a:lnTo>
                    <a:lnTo>
                      <a:pt x="14" y="521"/>
                    </a:lnTo>
                    <a:lnTo>
                      <a:pt x="6" y="556"/>
                    </a:lnTo>
                    <a:lnTo>
                      <a:pt x="3" y="583"/>
                    </a:lnTo>
                    <a:lnTo>
                      <a:pt x="0" y="610"/>
                    </a:lnTo>
                    <a:lnTo>
                      <a:pt x="3" y="643"/>
                    </a:lnTo>
                    <a:lnTo>
                      <a:pt x="8" y="673"/>
                    </a:lnTo>
                    <a:lnTo>
                      <a:pt x="17" y="701"/>
                    </a:lnTo>
                    <a:lnTo>
                      <a:pt x="28" y="730"/>
                    </a:lnTo>
                    <a:lnTo>
                      <a:pt x="47" y="763"/>
                    </a:lnTo>
                    <a:lnTo>
                      <a:pt x="71" y="793"/>
                    </a:lnTo>
                    <a:lnTo>
                      <a:pt x="96" y="818"/>
                    </a:lnTo>
                    <a:lnTo>
                      <a:pt x="129" y="843"/>
                    </a:lnTo>
                    <a:lnTo>
                      <a:pt x="164" y="862"/>
                    </a:lnTo>
                    <a:lnTo>
                      <a:pt x="194" y="874"/>
                    </a:lnTo>
                    <a:lnTo>
                      <a:pt x="222" y="883"/>
                    </a:lnTo>
                    <a:lnTo>
                      <a:pt x="255" y="890"/>
                    </a:lnTo>
                    <a:lnTo>
                      <a:pt x="291" y="891"/>
                    </a:lnTo>
                    <a:lnTo>
                      <a:pt x="328" y="891"/>
                    </a:lnTo>
                    <a:lnTo>
                      <a:pt x="364" y="885"/>
                    </a:lnTo>
                    <a:lnTo>
                      <a:pt x="392" y="877"/>
                    </a:lnTo>
                    <a:lnTo>
                      <a:pt x="412" y="871"/>
                    </a:lnTo>
                    <a:lnTo>
                      <a:pt x="433" y="893"/>
                    </a:lnTo>
                    <a:lnTo>
                      <a:pt x="461" y="913"/>
                    </a:lnTo>
                    <a:lnTo>
                      <a:pt x="492" y="930"/>
                    </a:lnTo>
                    <a:lnTo>
                      <a:pt x="526" y="949"/>
                    </a:lnTo>
                    <a:lnTo>
                      <a:pt x="568" y="966"/>
                    </a:lnTo>
                    <a:lnTo>
                      <a:pt x="612" y="980"/>
                    </a:lnTo>
                    <a:lnTo>
                      <a:pt x="665" y="992"/>
                    </a:lnTo>
                    <a:lnTo>
                      <a:pt x="713" y="1000"/>
                    </a:lnTo>
                    <a:lnTo>
                      <a:pt x="766" y="1005"/>
                    </a:lnTo>
                    <a:lnTo>
                      <a:pt x="808" y="1005"/>
                    </a:lnTo>
                    <a:lnTo>
                      <a:pt x="850" y="1005"/>
                    </a:lnTo>
                    <a:lnTo>
                      <a:pt x="910" y="999"/>
                    </a:lnTo>
                    <a:lnTo>
                      <a:pt x="964" y="991"/>
                    </a:lnTo>
                    <a:lnTo>
                      <a:pt x="1002" y="982"/>
                    </a:lnTo>
                    <a:lnTo>
                      <a:pt x="1050" y="968"/>
                    </a:lnTo>
                    <a:lnTo>
                      <a:pt x="1100" y="949"/>
                    </a:lnTo>
                    <a:lnTo>
                      <a:pt x="1130" y="935"/>
                    </a:lnTo>
                    <a:lnTo>
                      <a:pt x="1154" y="918"/>
                    </a:lnTo>
                    <a:lnTo>
                      <a:pt x="1180" y="929"/>
                    </a:lnTo>
                    <a:lnTo>
                      <a:pt x="1216" y="943"/>
                    </a:lnTo>
                    <a:lnTo>
                      <a:pt x="1249" y="952"/>
                    </a:lnTo>
                    <a:lnTo>
                      <a:pt x="1281" y="957"/>
                    </a:lnTo>
                    <a:lnTo>
                      <a:pt x="1317" y="961"/>
                    </a:lnTo>
                    <a:lnTo>
                      <a:pt x="1349" y="961"/>
                    </a:lnTo>
                    <a:lnTo>
                      <a:pt x="1392" y="956"/>
                    </a:lnTo>
                    <a:lnTo>
                      <a:pt x="1432" y="946"/>
                    </a:lnTo>
                    <a:lnTo>
                      <a:pt x="1469" y="935"/>
                    </a:lnTo>
                    <a:lnTo>
                      <a:pt x="1505" y="916"/>
                    </a:lnTo>
                    <a:lnTo>
                      <a:pt x="1538" y="896"/>
                    </a:lnTo>
                    <a:lnTo>
                      <a:pt x="1585" y="913"/>
                    </a:lnTo>
                    <a:lnTo>
                      <a:pt x="1628" y="921"/>
                    </a:lnTo>
                    <a:lnTo>
                      <a:pt x="1664" y="926"/>
                    </a:lnTo>
                    <a:lnTo>
                      <a:pt x="1717" y="926"/>
                    </a:lnTo>
                    <a:lnTo>
                      <a:pt x="1772" y="920"/>
                    </a:lnTo>
                    <a:lnTo>
                      <a:pt x="1836" y="901"/>
                    </a:lnTo>
                    <a:lnTo>
                      <a:pt x="1891" y="874"/>
                    </a:lnTo>
                    <a:lnTo>
                      <a:pt x="1938" y="841"/>
                    </a:lnTo>
                    <a:lnTo>
                      <a:pt x="1983" y="801"/>
                    </a:lnTo>
                    <a:lnTo>
                      <a:pt x="2008" y="767"/>
                    </a:lnTo>
                    <a:lnTo>
                      <a:pt x="2028" y="733"/>
                    </a:lnTo>
                    <a:lnTo>
                      <a:pt x="2045" y="688"/>
                    </a:lnTo>
                    <a:lnTo>
                      <a:pt x="2056" y="648"/>
                    </a:lnTo>
                    <a:lnTo>
                      <a:pt x="2061" y="601"/>
                    </a:lnTo>
                    <a:lnTo>
                      <a:pt x="2057" y="565"/>
                    </a:lnTo>
                    <a:lnTo>
                      <a:pt x="2047" y="521"/>
                    </a:lnTo>
                    <a:lnTo>
                      <a:pt x="2032" y="478"/>
                    </a:lnTo>
                    <a:lnTo>
                      <a:pt x="2009" y="440"/>
                    </a:lnTo>
                    <a:lnTo>
                      <a:pt x="1981" y="403"/>
                    </a:lnTo>
                    <a:lnTo>
                      <a:pt x="1949" y="371"/>
                    </a:lnTo>
                    <a:lnTo>
                      <a:pt x="1917" y="347"/>
                    </a:lnTo>
                    <a:lnTo>
                      <a:pt x="1885" y="328"/>
                    </a:lnTo>
                    <a:lnTo>
                      <a:pt x="1841" y="305"/>
                    </a:lnTo>
                    <a:lnTo>
                      <a:pt x="1800" y="290"/>
                    </a:lnTo>
                    <a:lnTo>
                      <a:pt x="1764" y="284"/>
                    </a:lnTo>
                    <a:lnTo>
                      <a:pt x="1724" y="279"/>
                    </a:lnTo>
                    <a:lnTo>
                      <a:pt x="1717" y="251"/>
                    </a:lnTo>
                    <a:lnTo>
                      <a:pt x="1703" y="221"/>
                    </a:lnTo>
                    <a:lnTo>
                      <a:pt x="1688" y="195"/>
                    </a:lnTo>
                    <a:lnTo>
                      <a:pt x="1667" y="164"/>
                    </a:lnTo>
                    <a:lnTo>
                      <a:pt x="1642" y="134"/>
                    </a:lnTo>
                    <a:lnTo>
                      <a:pt x="1609" y="104"/>
                    </a:lnTo>
                    <a:lnTo>
                      <a:pt x="1577" y="79"/>
                    </a:lnTo>
                    <a:lnTo>
                      <a:pt x="1539" y="60"/>
                    </a:lnTo>
                    <a:lnTo>
                      <a:pt x="1492" y="37"/>
                    </a:lnTo>
                    <a:lnTo>
                      <a:pt x="1448" y="21"/>
                    </a:lnTo>
                    <a:lnTo>
                      <a:pt x="1402" y="10"/>
                    </a:lnTo>
                    <a:lnTo>
                      <a:pt x="1353" y="4"/>
                    </a:lnTo>
                    <a:lnTo>
                      <a:pt x="1305" y="0"/>
                    </a:lnTo>
                    <a:lnTo>
                      <a:pt x="1252" y="1"/>
                    </a:lnTo>
                    <a:lnTo>
                      <a:pt x="1206" y="7"/>
                    </a:lnTo>
                    <a:lnTo>
                      <a:pt x="1150" y="20"/>
                    </a:lnTo>
                    <a:lnTo>
                      <a:pt x="1090" y="41"/>
                    </a:lnTo>
                    <a:lnTo>
                      <a:pt x="1052" y="60"/>
                    </a:lnTo>
                    <a:lnTo>
                      <a:pt x="1013" y="81"/>
                    </a:lnTo>
                    <a:lnTo>
                      <a:pt x="980" y="107"/>
                    </a:lnTo>
                    <a:lnTo>
                      <a:pt x="951" y="133"/>
                    </a:lnTo>
                  </a:path>
                </a:pathLst>
              </a:custGeom>
              <a:solidFill>
                <a:schemeClr val="accent2"/>
              </a:solidFill>
              <a:ln w="25400" cap="rnd" cmpd="sng">
                <a:solidFill>
                  <a:schemeClr val="bg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2780" name="Group 14">
                <a:extLst>
                  <a:ext uri="{FF2B5EF4-FFF2-40B4-BE49-F238E27FC236}">
                    <a16:creationId xmlns:a16="http://schemas.microsoft.com/office/drawing/2014/main" id="{CF8558BE-B776-404A-9C6C-A0CB3F38A6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16" y="1902"/>
                <a:ext cx="528" cy="589"/>
                <a:chOff x="4309" y="1854"/>
                <a:chExt cx="560" cy="629"/>
              </a:xfrm>
            </p:grpSpPr>
            <p:sp>
              <p:nvSpPr>
                <p:cNvPr id="32856" name="Freeform 15">
                  <a:extLst>
                    <a:ext uri="{FF2B5EF4-FFF2-40B4-BE49-F238E27FC236}">
                      <a16:creationId xmlns:a16="http://schemas.microsoft.com/office/drawing/2014/main" id="{200585D0-3219-400A-B370-4724616457C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639" y="2373"/>
                  <a:ext cx="91" cy="110"/>
                </a:xfrm>
                <a:custGeom>
                  <a:avLst/>
                  <a:gdLst>
                    <a:gd name="T0" fmla="*/ 0 w 91"/>
                    <a:gd name="T1" fmla="*/ 38 h 110"/>
                    <a:gd name="T2" fmla="*/ 7 w 91"/>
                    <a:gd name="T3" fmla="*/ 63 h 110"/>
                    <a:gd name="T4" fmla="*/ 15 w 91"/>
                    <a:gd name="T5" fmla="*/ 75 h 110"/>
                    <a:gd name="T6" fmla="*/ 30 w 91"/>
                    <a:gd name="T7" fmla="*/ 95 h 110"/>
                    <a:gd name="T8" fmla="*/ 37 w 91"/>
                    <a:gd name="T9" fmla="*/ 109 h 110"/>
                    <a:gd name="T10" fmla="*/ 90 w 91"/>
                    <a:gd name="T11" fmla="*/ 68 h 110"/>
                    <a:gd name="T12" fmla="*/ 67 w 91"/>
                    <a:gd name="T13" fmla="*/ 21 h 110"/>
                    <a:gd name="T14" fmla="*/ 58 w 91"/>
                    <a:gd name="T15" fmla="*/ 0 h 110"/>
                    <a:gd name="T16" fmla="*/ 0 w 91"/>
                    <a:gd name="T17" fmla="*/ 38 h 11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w 91"/>
                    <a:gd name="T28" fmla="*/ 0 h 110"/>
                    <a:gd name="T29" fmla="*/ 91 w 91"/>
                    <a:gd name="T30" fmla="*/ 110 h 110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T27" t="T28" r="T29" b="T30"/>
                  <a:pathLst>
                    <a:path w="91" h="110">
                      <a:moveTo>
                        <a:pt x="0" y="38"/>
                      </a:moveTo>
                      <a:lnTo>
                        <a:pt x="7" y="63"/>
                      </a:lnTo>
                      <a:lnTo>
                        <a:pt x="15" y="75"/>
                      </a:lnTo>
                      <a:lnTo>
                        <a:pt x="30" y="95"/>
                      </a:lnTo>
                      <a:lnTo>
                        <a:pt x="37" y="109"/>
                      </a:lnTo>
                      <a:lnTo>
                        <a:pt x="90" y="68"/>
                      </a:lnTo>
                      <a:lnTo>
                        <a:pt x="67" y="21"/>
                      </a:lnTo>
                      <a:lnTo>
                        <a:pt x="58" y="0"/>
                      </a:lnTo>
                      <a:lnTo>
                        <a:pt x="0" y="38"/>
                      </a:lnTo>
                    </a:path>
                  </a:pathLst>
                </a:custGeom>
                <a:solidFill>
                  <a:srgbClr val="FFBFB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32857" name="Group 16">
                  <a:extLst>
                    <a:ext uri="{FF2B5EF4-FFF2-40B4-BE49-F238E27FC236}">
                      <a16:creationId xmlns:a16="http://schemas.microsoft.com/office/drawing/2014/main" id="{EB8A3A6C-90C4-42B3-B597-518B6D78A7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42" y="2294"/>
                  <a:ext cx="103" cy="88"/>
                  <a:chOff x="4442" y="2294"/>
                  <a:chExt cx="103" cy="88"/>
                </a:xfrm>
              </p:grpSpPr>
              <p:sp>
                <p:nvSpPr>
                  <p:cNvPr id="32865" name="Freeform 17">
                    <a:extLst>
                      <a:ext uri="{FF2B5EF4-FFF2-40B4-BE49-F238E27FC236}">
                        <a16:creationId xmlns:a16="http://schemas.microsoft.com/office/drawing/2014/main" id="{69E95917-E2C6-4A02-8285-AAE6A1C762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64" y="2319"/>
                    <a:ext cx="81" cy="63"/>
                  </a:xfrm>
                  <a:custGeom>
                    <a:avLst/>
                    <a:gdLst>
                      <a:gd name="T0" fmla="*/ 0 w 81"/>
                      <a:gd name="T1" fmla="*/ 0 h 63"/>
                      <a:gd name="T2" fmla="*/ 2 w 81"/>
                      <a:gd name="T3" fmla="*/ 25 h 63"/>
                      <a:gd name="T4" fmla="*/ 3 w 81"/>
                      <a:gd name="T5" fmla="*/ 40 h 63"/>
                      <a:gd name="T6" fmla="*/ 3 w 81"/>
                      <a:gd name="T7" fmla="*/ 50 h 63"/>
                      <a:gd name="T8" fmla="*/ 3 w 81"/>
                      <a:gd name="T9" fmla="*/ 62 h 63"/>
                      <a:gd name="T10" fmla="*/ 80 w 81"/>
                      <a:gd name="T11" fmla="*/ 54 h 63"/>
                      <a:gd name="T12" fmla="*/ 78 w 81"/>
                      <a:gd name="T13" fmla="*/ 3 h 63"/>
                      <a:gd name="T14" fmla="*/ 0 w 81"/>
                      <a:gd name="T15" fmla="*/ 0 h 63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w 81"/>
                      <a:gd name="T25" fmla="*/ 0 h 63"/>
                      <a:gd name="T26" fmla="*/ 81 w 81"/>
                      <a:gd name="T27" fmla="*/ 63 h 63"/>
                    </a:gdLst>
                    <a:ahLst/>
                    <a:cxnLst>
                      <a:cxn ang="T16">
                        <a:pos x="T0" y="T1"/>
                      </a:cxn>
                      <a:cxn ang="T17">
                        <a:pos x="T2" y="T3"/>
                      </a:cxn>
                      <a:cxn ang="T18">
                        <a:pos x="T4" y="T5"/>
                      </a:cxn>
                      <a:cxn ang="T19">
                        <a:pos x="T6" y="T7"/>
                      </a:cxn>
                      <a:cxn ang="T20">
                        <a:pos x="T8" y="T9"/>
                      </a:cxn>
                      <a:cxn ang="T21">
                        <a:pos x="T10" y="T11"/>
                      </a:cxn>
                      <a:cxn ang="T22">
                        <a:pos x="T12" y="T13"/>
                      </a:cxn>
                      <a:cxn ang="T23">
                        <a:pos x="T14" y="T15"/>
                      </a:cxn>
                    </a:cxnLst>
                    <a:rect l="T24" t="T25" r="T26" b="T27"/>
                    <a:pathLst>
                      <a:path w="81" h="63">
                        <a:moveTo>
                          <a:pt x="0" y="0"/>
                        </a:moveTo>
                        <a:lnTo>
                          <a:pt x="2" y="25"/>
                        </a:lnTo>
                        <a:lnTo>
                          <a:pt x="3" y="40"/>
                        </a:lnTo>
                        <a:lnTo>
                          <a:pt x="3" y="50"/>
                        </a:lnTo>
                        <a:lnTo>
                          <a:pt x="3" y="62"/>
                        </a:lnTo>
                        <a:lnTo>
                          <a:pt x="80" y="54"/>
                        </a:lnTo>
                        <a:lnTo>
                          <a:pt x="78" y="3"/>
                        </a:lnTo>
                        <a:lnTo>
                          <a:pt x="0" y="0"/>
                        </a:lnTo>
                      </a:path>
                    </a:pathLst>
                  </a:custGeom>
                  <a:solidFill>
                    <a:srgbClr val="5F3F1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2866" name="Freeform 18">
                    <a:extLst>
                      <a:ext uri="{FF2B5EF4-FFF2-40B4-BE49-F238E27FC236}">
                        <a16:creationId xmlns:a16="http://schemas.microsoft.com/office/drawing/2014/main" id="{9B990A86-691B-4A29-AEB5-97BD02432B7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42" y="2294"/>
                    <a:ext cx="81" cy="32"/>
                  </a:xfrm>
                  <a:custGeom>
                    <a:avLst/>
                    <a:gdLst>
                      <a:gd name="T0" fmla="*/ 0 w 81"/>
                      <a:gd name="T1" fmla="*/ 3 h 32"/>
                      <a:gd name="T2" fmla="*/ 0 w 81"/>
                      <a:gd name="T3" fmla="*/ 31 h 32"/>
                      <a:gd name="T4" fmla="*/ 80 w 81"/>
                      <a:gd name="T5" fmla="*/ 31 h 32"/>
                      <a:gd name="T6" fmla="*/ 78 w 81"/>
                      <a:gd name="T7" fmla="*/ 0 h 32"/>
                      <a:gd name="T8" fmla="*/ 0 w 81"/>
                      <a:gd name="T9" fmla="*/ 3 h 32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1"/>
                      <a:gd name="T16" fmla="*/ 0 h 32"/>
                      <a:gd name="T17" fmla="*/ 81 w 81"/>
                      <a:gd name="T18" fmla="*/ 32 h 32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1" h="32">
                        <a:moveTo>
                          <a:pt x="0" y="3"/>
                        </a:moveTo>
                        <a:lnTo>
                          <a:pt x="0" y="31"/>
                        </a:lnTo>
                        <a:lnTo>
                          <a:pt x="80" y="31"/>
                        </a:lnTo>
                        <a:lnTo>
                          <a:pt x="78" y="0"/>
                        </a:lnTo>
                        <a:lnTo>
                          <a:pt x="0" y="3"/>
                        </a:lnTo>
                      </a:path>
                    </a:pathLst>
                  </a:custGeom>
                  <a:solidFill>
                    <a:srgbClr val="FFFFF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sp>
              <p:nvSpPr>
                <p:cNvPr id="32858" name="Freeform 19">
                  <a:extLst>
                    <a:ext uri="{FF2B5EF4-FFF2-40B4-BE49-F238E27FC236}">
                      <a16:creationId xmlns:a16="http://schemas.microsoft.com/office/drawing/2014/main" id="{E4186BF5-FBF7-4E57-ADA5-19717086DAB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9" y="1909"/>
                  <a:ext cx="491" cy="565"/>
                </a:xfrm>
                <a:custGeom>
                  <a:avLst/>
                  <a:gdLst>
                    <a:gd name="T0" fmla="*/ 71 w 491"/>
                    <a:gd name="T1" fmla="*/ 194 h 565"/>
                    <a:gd name="T2" fmla="*/ 32 w 491"/>
                    <a:gd name="T3" fmla="*/ 203 h 565"/>
                    <a:gd name="T4" fmla="*/ 10 w 491"/>
                    <a:gd name="T5" fmla="*/ 230 h 565"/>
                    <a:gd name="T6" fmla="*/ 0 w 491"/>
                    <a:gd name="T7" fmla="*/ 265 h 565"/>
                    <a:gd name="T8" fmla="*/ 4 w 491"/>
                    <a:gd name="T9" fmla="*/ 295 h 565"/>
                    <a:gd name="T10" fmla="*/ 18 w 491"/>
                    <a:gd name="T11" fmla="*/ 317 h 565"/>
                    <a:gd name="T12" fmla="*/ 48 w 491"/>
                    <a:gd name="T13" fmla="*/ 330 h 565"/>
                    <a:gd name="T14" fmla="*/ 90 w 491"/>
                    <a:gd name="T15" fmla="*/ 328 h 565"/>
                    <a:gd name="T16" fmla="*/ 112 w 491"/>
                    <a:gd name="T17" fmla="*/ 326 h 565"/>
                    <a:gd name="T18" fmla="*/ 95 w 491"/>
                    <a:gd name="T19" fmla="*/ 382 h 565"/>
                    <a:gd name="T20" fmla="*/ 162 w 491"/>
                    <a:gd name="T21" fmla="*/ 388 h 565"/>
                    <a:gd name="T22" fmla="*/ 188 w 491"/>
                    <a:gd name="T23" fmla="*/ 395 h 565"/>
                    <a:gd name="T24" fmla="*/ 205 w 491"/>
                    <a:gd name="T25" fmla="*/ 406 h 565"/>
                    <a:gd name="T26" fmla="*/ 182 w 491"/>
                    <a:gd name="T27" fmla="*/ 456 h 565"/>
                    <a:gd name="T28" fmla="*/ 127 w 491"/>
                    <a:gd name="T29" fmla="*/ 455 h 565"/>
                    <a:gd name="T30" fmla="*/ 109 w 491"/>
                    <a:gd name="T31" fmla="*/ 484 h 565"/>
                    <a:gd name="T32" fmla="*/ 125 w 491"/>
                    <a:gd name="T33" fmla="*/ 545 h 565"/>
                    <a:gd name="T34" fmla="*/ 158 w 491"/>
                    <a:gd name="T35" fmla="*/ 564 h 565"/>
                    <a:gd name="T36" fmla="*/ 251 w 491"/>
                    <a:gd name="T37" fmla="*/ 553 h 565"/>
                    <a:gd name="T38" fmla="*/ 344 w 491"/>
                    <a:gd name="T39" fmla="*/ 509 h 565"/>
                    <a:gd name="T40" fmla="*/ 402 w 491"/>
                    <a:gd name="T41" fmla="*/ 458 h 565"/>
                    <a:gd name="T42" fmla="*/ 422 w 491"/>
                    <a:gd name="T43" fmla="*/ 419 h 565"/>
                    <a:gd name="T44" fmla="*/ 462 w 491"/>
                    <a:gd name="T45" fmla="*/ 353 h 565"/>
                    <a:gd name="T46" fmla="*/ 482 w 491"/>
                    <a:gd name="T47" fmla="*/ 287 h 565"/>
                    <a:gd name="T48" fmla="*/ 490 w 491"/>
                    <a:gd name="T49" fmla="*/ 202 h 565"/>
                    <a:gd name="T50" fmla="*/ 474 w 491"/>
                    <a:gd name="T51" fmla="*/ 109 h 565"/>
                    <a:gd name="T52" fmla="*/ 425 w 491"/>
                    <a:gd name="T53" fmla="*/ 43 h 565"/>
                    <a:gd name="T54" fmla="*/ 382 w 491"/>
                    <a:gd name="T55" fmla="*/ 16 h 565"/>
                    <a:gd name="T56" fmla="*/ 322 w 491"/>
                    <a:gd name="T57" fmla="*/ 0 h 565"/>
                    <a:gd name="T58" fmla="*/ 207 w 491"/>
                    <a:gd name="T59" fmla="*/ 18 h 565"/>
                    <a:gd name="T60" fmla="*/ 141 w 491"/>
                    <a:gd name="T61" fmla="*/ 68 h 565"/>
                    <a:gd name="T62" fmla="*/ 102 w 491"/>
                    <a:gd name="T63" fmla="*/ 128 h 565"/>
                    <a:gd name="T64" fmla="*/ 95 w 491"/>
                    <a:gd name="T65" fmla="*/ 192 h 565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491"/>
                    <a:gd name="T100" fmla="*/ 0 h 565"/>
                    <a:gd name="T101" fmla="*/ 491 w 491"/>
                    <a:gd name="T102" fmla="*/ 565 h 565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491" h="565">
                      <a:moveTo>
                        <a:pt x="95" y="192"/>
                      </a:moveTo>
                      <a:lnTo>
                        <a:pt x="71" y="194"/>
                      </a:lnTo>
                      <a:lnTo>
                        <a:pt x="46" y="197"/>
                      </a:lnTo>
                      <a:lnTo>
                        <a:pt x="32" y="203"/>
                      </a:lnTo>
                      <a:lnTo>
                        <a:pt x="20" y="215"/>
                      </a:lnTo>
                      <a:lnTo>
                        <a:pt x="10" y="230"/>
                      </a:lnTo>
                      <a:lnTo>
                        <a:pt x="4" y="250"/>
                      </a:lnTo>
                      <a:lnTo>
                        <a:pt x="0" y="265"/>
                      </a:lnTo>
                      <a:lnTo>
                        <a:pt x="0" y="280"/>
                      </a:lnTo>
                      <a:lnTo>
                        <a:pt x="4" y="295"/>
                      </a:lnTo>
                      <a:lnTo>
                        <a:pt x="10" y="308"/>
                      </a:lnTo>
                      <a:lnTo>
                        <a:pt x="18" y="317"/>
                      </a:lnTo>
                      <a:lnTo>
                        <a:pt x="32" y="326"/>
                      </a:lnTo>
                      <a:lnTo>
                        <a:pt x="48" y="330"/>
                      </a:lnTo>
                      <a:lnTo>
                        <a:pt x="67" y="333"/>
                      </a:lnTo>
                      <a:lnTo>
                        <a:pt x="90" y="328"/>
                      </a:lnTo>
                      <a:lnTo>
                        <a:pt x="101" y="326"/>
                      </a:lnTo>
                      <a:lnTo>
                        <a:pt x="112" y="326"/>
                      </a:lnTo>
                      <a:lnTo>
                        <a:pt x="97" y="330"/>
                      </a:lnTo>
                      <a:lnTo>
                        <a:pt x="95" y="382"/>
                      </a:lnTo>
                      <a:lnTo>
                        <a:pt x="137" y="386"/>
                      </a:lnTo>
                      <a:lnTo>
                        <a:pt x="162" y="388"/>
                      </a:lnTo>
                      <a:lnTo>
                        <a:pt x="174" y="388"/>
                      </a:lnTo>
                      <a:lnTo>
                        <a:pt x="188" y="395"/>
                      </a:lnTo>
                      <a:lnTo>
                        <a:pt x="198" y="402"/>
                      </a:lnTo>
                      <a:lnTo>
                        <a:pt x="205" y="406"/>
                      </a:lnTo>
                      <a:lnTo>
                        <a:pt x="207" y="444"/>
                      </a:lnTo>
                      <a:lnTo>
                        <a:pt x="182" y="456"/>
                      </a:lnTo>
                      <a:lnTo>
                        <a:pt x="160" y="456"/>
                      </a:lnTo>
                      <a:lnTo>
                        <a:pt x="127" y="455"/>
                      </a:lnTo>
                      <a:lnTo>
                        <a:pt x="104" y="450"/>
                      </a:lnTo>
                      <a:lnTo>
                        <a:pt x="109" y="484"/>
                      </a:lnTo>
                      <a:lnTo>
                        <a:pt x="112" y="521"/>
                      </a:lnTo>
                      <a:lnTo>
                        <a:pt x="125" y="545"/>
                      </a:lnTo>
                      <a:lnTo>
                        <a:pt x="135" y="554"/>
                      </a:lnTo>
                      <a:lnTo>
                        <a:pt x="158" y="564"/>
                      </a:lnTo>
                      <a:lnTo>
                        <a:pt x="216" y="559"/>
                      </a:lnTo>
                      <a:lnTo>
                        <a:pt x="251" y="553"/>
                      </a:lnTo>
                      <a:lnTo>
                        <a:pt x="302" y="529"/>
                      </a:lnTo>
                      <a:lnTo>
                        <a:pt x="344" y="509"/>
                      </a:lnTo>
                      <a:lnTo>
                        <a:pt x="388" y="480"/>
                      </a:lnTo>
                      <a:lnTo>
                        <a:pt x="402" y="458"/>
                      </a:lnTo>
                      <a:lnTo>
                        <a:pt x="411" y="438"/>
                      </a:lnTo>
                      <a:lnTo>
                        <a:pt x="422" y="419"/>
                      </a:lnTo>
                      <a:lnTo>
                        <a:pt x="446" y="386"/>
                      </a:lnTo>
                      <a:lnTo>
                        <a:pt x="462" y="353"/>
                      </a:lnTo>
                      <a:lnTo>
                        <a:pt x="474" y="320"/>
                      </a:lnTo>
                      <a:lnTo>
                        <a:pt x="482" y="287"/>
                      </a:lnTo>
                      <a:lnTo>
                        <a:pt x="488" y="248"/>
                      </a:lnTo>
                      <a:lnTo>
                        <a:pt x="490" y="202"/>
                      </a:lnTo>
                      <a:lnTo>
                        <a:pt x="485" y="154"/>
                      </a:lnTo>
                      <a:lnTo>
                        <a:pt x="474" y="109"/>
                      </a:lnTo>
                      <a:lnTo>
                        <a:pt x="455" y="80"/>
                      </a:lnTo>
                      <a:lnTo>
                        <a:pt x="425" y="43"/>
                      </a:lnTo>
                      <a:lnTo>
                        <a:pt x="403" y="28"/>
                      </a:lnTo>
                      <a:lnTo>
                        <a:pt x="382" y="16"/>
                      </a:lnTo>
                      <a:lnTo>
                        <a:pt x="355" y="6"/>
                      </a:lnTo>
                      <a:lnTo>
                        <a:pt x="322" y="0"/>
                      </a:lnTo>
                      <a:lnTo>
                        <a:pt x="272" y="2"/>
                      </a:lnTo>
                      <a:lnTo>
                        <a:pt x="207" y="18"/>
                      </a:lnTo>
                      <a:lnTo>
                        <a:pt x="166" y="44"/>
                      </a:lnTo>
                      <a:lnTo>
                        <a:pt x="141" y="68"/>
                      </a:lnTo>
                      <a:lnTo>
                        <a:pt x="118" y="99"/>
                      </a:lnTo>
                      <a:lnTo>
                        <a:pt x="102" y="128"/>
                      </a:lnTo>
                      <a:lnTo>
                        <a:pt x="95" y="169"/>
                      </a:lnTo>
                      <a:lnTo>
                        <a:pt x="95" y="192"/>
                      </a:lnTo>
                    </a:path>
                  </a:pathLst>
                </a:custGeom>
                <a:solidFill>
                  <a:srgbClr val="FFBFB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32859" name="Group 20">
                  <a:extLst>
                    <a:ext uri="{FF2B5EF4-FFF2-40B4-BE49-F238E27FC236}">
                      <a16:creationId xmlns:a16="http://schemas.microsoft.com/office/drawing/2014/main" id="{B79A715A-A3B8-4217-A360-99D44ECAF18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37" y="2075"/>
                  <a:ext cx="102" cy="132"/>
                  <a:chOff x="4437" y="2075"/>
                  <a:chExt cx="102" cy="132"/>
                </a:xfrm>
              </p:grpSpPr>
              <p:sp>
                <p:nvSpPr>
                  <p:cNvPr id="32863" name="Freeform 21">
                    <a:extLst>
                      <a:ext uri="{FF2B5EF4-FFF2-40B4-BE49-F238E27FC236}">
                        <a16:creationId xmlns:a16="http://schemas.microsoft.com/office/drawing/2014/main" id="{BB14CB03-D5FE-4C86-B18C-D0DD9C93BA8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37" y="2075"/>
                    <a:ext cx="102" cy="132"/>
                  </a:xfrm>
                  <a:custGeom>
                    <a:avLst/>
                    <a:gdLst>
                      <a:gd name="T0" fmla="*/ 50 w 102"/>
                      <a:gd name="T1" fmla="*/ 0 h 132"/>
                      <a:gd name="T2" fmla="*/ 55 w 102"/>
                      <a:gd name="T3" fmla="*/ 0 h 132"/>
                      <a:gd name="T4" fmla="*/ 63 w 102"/>
                      <a:gd name="T5" fmla="*/ 2 h 132"/>
                      <a:gd name="T6" fmla="*/ 71 w 102"/>
                      <a:gd name="T7" fmla="*/ 5 h 132"/>
                      <a:gd name="T8" fmla="*/ 79 w 102"/>
                      <a:gd name="T9" fmla="*/ 11 h 132"/>
                      <a:gd name="T10" fmla="*/ 86 w 102"/>
                      <a:gd name="T11" fmla="*/ 19 h 132"/>
                      <a:gd name="T12" fmla="*/ 92 w 102"/>
                      <a:gd name="T13" fmla="*/ 29 h 132"/>
                      <a:gd name="T14" fmla="*/ 98 w 102"/>
                      <a:gd name="T15" fmla="*/ 41 h 132"/>
                      <a:gd name="T16" fmla="*/ 100 w 102"/>
                      <a:gd name="T17" fmla="*/ 53 h 132"/>
                      <a:gd name="T18" fmla="*/ 101 w 102"/>
                      <a:gd name="T19" fmla="*/ 65 h 132"/>
                      <a:gd name="T20" fmla="*/ 100 w 102"/>
                      <a:gd name="T21" fmla="*/ 81 h 132"/>
                      <a:gd name="T22" fmla="*/ 97 w 102"/>
                      <a:gd name="T23" fmla="*/ 95 h 132"/>
                      <a:gd name="T24" fmla="*/ 91 w 102"/>
                      <a:gd name="T25" fmla="*/ 106 h 132"/>
                      <a:gd name="T26" fmla="*/ 84 w 102"/>
                      <a:gd name="T27" fmla="*/ 114 h 132"/>
                      <a:gd name="T28" fmla="*/ 78 w 102"/>
                      <a:gd name="T29" fmla="*/ 122 h 132"/>
                      <a:gd name="T30" fmla="*/ 69 w 102"/>
                      <a:gd name="T31" fmla="*/ 127 h 132"/>
                      <a:gd name="T32" fmla="*/ 59 w 102"/>
                      <a:gd name="T33" fmla="*/ 130 h 132"/>
                      <a:gd name="T34" fmla="*/ 51 w 102"/>
                      <a:gd name="T35" fmla="*/ 131 h 132"/>
                      <a:gd name="T36" fmla="*/ 41 w 102"/>
                      <a:gd name="T37" fmla="*/ 130 h 132"/>
                      <a:gd name="T38" fmla="*/ 31 w 102"/>
                      <a:gd name="T39" fmla="*/ 126 h 132"/>
                      <a:gd name="T40" fmla="*/ 20 w 102"/>
                      <a:gd name="T41" fmla="*/ 119 h 132"/>
                      <a:gd name="T42" fmla="*/ 14 w 102"/>
                      <a:gd name="T43" fmla="*/ 114 h 132"/>
                      <a:gd name="T44" fmla="*/ 10 w 102"/>
                      <a:gd name="T45" fmla="*/ 106 h 132"/>
                      <a:gd name="T46" fmla="*/ 6 w 102"/>
                      <a:gd name="T47" fmla="*/ 98 h 132"/>
                      <a:gd name="T48" fmla="*/ 2 w 102"/>
                      <a:gd name="T49" fmla="*/ 86 h 132"/>
                      <a:gd name="T50" fmla="*/ 0 w 102"/>
                      <a:gd name="T51" fmla="*/ 77 h 132"/>
                      <a:gd name="T52" fmla="*/ 0 w 102"/>
                      <a:gd name="T53" fmla="*/ 68 h 132"/>
                      <a:gd name="T54" fmla="*/ 0 w 102"/>
                      <a:gd name="T55" fmla="*/ 58 h 132"/>
                      <a:gd name="T56" fmla="*/ 1 w 102"/>
                      <a:gd name="T57" fmla="*/ 50 h 132"/>
                      <a:gd name="T58" fmla="*/ 4 w 102"/>
                      <a:gd name="T59" fmla="*/ 37 h 132"/>
                      <a:gd name="T60" fmla="*/ 9 w 102"/>
                      <a:gd name="T61" fmla="*/ 27 h 132"/>
                      <a:gd name="T62" fmla="*/ 16 w 102"/>
                      <a:gd name="T63" fmla="*/ 17 h 132"/>
                      <a:gd name="T64" fmla="*/ 23 w 102"/>
                      <a:gd name="T65" fmla="*/ 11 h 132"/>
                      <a:gd name="T66" fmla="*/ 30 w 102"/>
                      <a:gd name="T67" fmla="*/ 6 h 132"/>
                      <a:gd name="T68" fmla="*/ 40 w 102"/>
                      <a:gd name="T69" fmla="*/ 1 h 132"/>
                      <a:gd name="T70" fmla="*/ 50 w 102"/>
                      <a:gd name="T71" fmla="*/ 0 h 132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102"/>
                      <a:gd name="T109" fmla="*/ 0 h 132"/>
                      <a:gd name="T110" fmla="*/ 102 w 102"/>
                      <a:gd name="T111" fmla="*/ 132 h 132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102" h="132">
                        <a:moveTo>
                          <a:pt x="50" y="0"/>
                        </a:moveTo>
                        <a:lnTo>
                          <a:pt x="55" y="0"/>
                        </a:lnTo>
                        <a:lnTo>
                          <a:pt x="63" y="2"/>
                        </a:lnTo>
                        <a:lnTo>
                          <a:pt x="71" y="5"/>
                        </a:lnTo>
                        <a:lnTo>
                          <a:pt x="79" y="11"/>
                        </a:lnTo>
                        <a:lnTo>
                          <a:pt x="86" y="19"/>
                        </a:lnTo>
                        <a:lnTo>
                          <a:pt x="92" y="29"/>
                        </a:lnTo>
                        <a:lnTo>
                          <a:pt x="98" y="41"/>
                        </a:lnTo>
                        <a:lnTo>
                          <a:pt x="100" y="53"/>
                        </a:lnTo>
                        <a:lnTo>
                          <a:pt x="101" y="65"/>
                        </a:lnTo>
                        <a:lnTo>
                          <a:pt x="100" y="81"/>
                        </a:lnTo>
                        <a:lnTo>
                          <a:pt x="97" y="95"/>
                        </a:lnTo>
                        <a:lnTo>
                          <a:pt x="91" y="106"/>
                        </a:lnTo>
                        <a:lnTo>
                          <a:pt x="84" y="114"/>
                        </a:lnTo>
                        <a:lnTo>
                          <a:pt x="78" y="122"/>
                        </a:lnTo>
                        <a:lnTo>
                          <a:pt x="69" y="127"/>
                        </a:lnTo>
                        <a:lnTo>
                          <a:pt x="59" y="130"/>
                        </a:lnTo>
                        <a:lnTo>
                          <a:pt x="51" y="131"/>
                        </a:lnTo>
                        <a:lnTo>
                          <a:pt x="41" y="130"/>
                        </a:lnTo>
                        <a:lnTo>
                          <a:pt x="31" y="126"/>
                        </a:lnTo>
                        <a:lnTo>
                          <a:pt x="20" y="119"/>
                        </a:lnTo>
                        <a:lnTo>
                          <a:pt x="14" y="114"/>
                        </a:lnTo>
                        <a:lnTo>
                          <a:pt x="10" y="106"/>
                        </a:lnTo>
                        <a:lnTo>
                          <a:pt x="6" y="98"/>
                        </a:lnTo>
                        <a:lnTo>
                          <a:pt x="2" y="86"/>
                        </a:lnTo>
                        <a:lnTo>
                          <a:pt x="0" y="77"/>
                        </a:lnTo>
                        <a:lnTo>
                          <a:pt x="0" y="68"/>
                        </a:lnTo>
                        <a:lnTo>
                          <a:pt x="0" y="58"/>
                        </a:lnTo>
                        <a:lnTo>
                          <a:pt x="1" y="50"/>
                        </a:lnTo>
                        <a:lnTo>
                          <a:pt x="4" y="37"/>
                        </a:lnTo>
                        <a:lnTo>
                          <a:pt x="9" y="27"/>
                        </a:lnTo>
                        <a:lnTo>
                          <a:pt x="16" y="17"/>
                        </a:lnTo>
                        <a:lnTo>
                          <a:pt x="23" y="11"/>
                        </a:lnTo>
                        <a:lnTo>
                          <a:pt x="30" y="6"/>
                        </a:lnTo>
                        <a:lnTo>
                          <a:pt x="40" y="1"/>
                        </a:lnTo>
                        <a:lnTo>
                          <a:pt x="50" y="0"/>
                        </a:lnTo>
                      </a:path>
                    </a:pathLst>
                  </a:custGeom>
                  <a:solidFill>
                    <a:srgbClr val="FFFFF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2864" name="Freeform 22">
                    <a:extLst>
                      <a:ext uri="{FF2B5EF4-FFF2-40B4-BE49-F238E27FC236}">
                        <a16:creationId xmlns:a16="http://schemas.microsoft.com/office/drawing/2014/main" id="{C6CFD79E-B4AA-4E7C-9EAB-5E50FA0162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42" y="2130"/>
                    <a:ext cx="35" cy="49"/>
                  </a:xfrm>
                  <a:custGeom>
                    <a:avLst/>
                    <a:gdLst>
                      <a:gd name="T0" fmla="*/ 17 w 35"/>
                      <a:gd name="T1" fmla="*/ 0 h 49"/>
                      <a:gd name="T2" fmla="*/ 19 w 35"/>
                      <a:gd name="T3" fmla="*/ 0 h 49"/>
                      <a:gd name="T4" fmla="*/ 21 w 35"/>
                      <a:gd name="T5" fmla="*/ 1 h 49"/>
                      <a:gd name="T6" fmla="*/ 24 w 35"/>
                      <a:gd name="T7" fmla="*/ 2 h 49"/>
                      <a:gd name="T8" fmla="*/ 26 w 35"/>
                      <a:gd name="T9" fmla="*/ 4 h 49"/>
                      <a:gd name="T10" fmla="*/ 29 w 35"/>
                      <a:gd name="T11" fmla="*/ 7 h 49"/>
                      <a:gd name="T12" fmla="*/ 31 w 35"/>
                      <a:gd name="T13" fmla="*/ 12 h 49"/>
                      <a:gd name="T14" fmla="*/ 33 w 35"/>
                      <a:gd name="T15" fmla="*/ 15 h 49"/>
                      <a:gd name="T16" fmla="*/ 34 w 35"/>
                      <a:gd name="T17" fmla="*/ 20 h 49"/>
                      <a:gd name="T18" fmla="*/ 34 w 35"/>
                      <a:gd name="T19" fmla="*/ 24 h 49"/>
                      <a:gd name="T20" fmla="*/ 33 w 35"/>
                      <a:gd name="T21" fmla="*/ 30 h 49"/>
                      <a:gd name="T22" fmla="*/ 32 w 35"/>
                      <a:gd name="T23" fmla="*/ 35 h 49"/>
                      <a:gd name="T24" fmla="*/ 31 w 35"/>
                      <a:gd name="T25" fmla="*/ 39 h 49"/>
                      <a:gd name="T26" fmla="*/ 28 w 35"/>
                      <a:gd name="T27" fmla="*/ 42 h 49"/>
                      <a:gd name="T28" fmla="*/ 26 w 35"/>
                      <a:gd name="T29" fmla="*/ 45 h 49"/>
                      <a:gd name="T30" fmla="*/ 23 w 35"/>
                      <a:gd name="T31" fmla="*/ 47 h 49"/>
                      <a:gd name="T32" fmla="*/ 20 w 35"/>
                      <a:gd name="T33" fmla="*/ 48 h 49"/>
                      <a:gd name="T34" fmla="*/ 17 w 35"/>
                      <a:gd name="T35" fmla="*/ 48 h 49"/>
                      <a:gd name="T36" fmla="*/ 13 w 35"/>
                      <a:gd name="T37" fmla="*/ 48 h 49"/>
                      <a:gd name="T38" fmla="*/ 10 w 35"/>
                      <a:gd name="T39" fmla="*/ 46 h 49"/>
                      <a:gd name="T40" fmla="*/ 7 w 35"/>
                      <a:gd name="T41" fmla="*/ 44 h 49"/>
                      <a:gd name="T42" fmla="*/ 5 w 35"/>
                      <a:gd name="T43" fmla="*/ 42 h 49"/>
                      <a:gd name="T44" fmla="*/ 3 w 35"/>
                      <a:gd name="T45" fmla="*/ 39 h 49"/>
                      <a:gd name="T46" fmla="*/ 2 w 35"/>
                      <a:gd name="T47" fmla="*/ 37 h 49"/>
                      <a:gd name="T48" fmla="*/ 0 w 35"/>
                      <a:gd name="T49" fmla="*/ 32 h 49"/>
                      <a:gd name="T50" fmla="*/ 0 w 35"/>
                      <a:gd name="T51" fmla="*/ 28 h 49"/>
                      <a:gd name="T52" fmla="*/ 0 w 35"/>
                      <a:gd name="T53" fmla="*/ 25 h 49"/>
                      <a:gd name="T54" fmla="*/ 0 w 35"/>
                      <a:gd name="T55" fmla="*/ 21 h 49"/>
                      <a:gd name="T56" fmla="*/ 0 w 35"/>
                      <a:gd name="T57" fmla="*/ 19 h 49"/>
                      <a:gd name="T58" fmla="*/ 2 w 35"/>
                      <a:gd name="T59" fmla="*/ 14 h 49"/>
                      <a:gd name="T60" fmla="*/ 3 w 35"/>
                      <a:gd name="T61" fmla="*/ 10 h 49"/>
                      <a:gd name="T62" fmla="*/ 6 w 35"/>
                      <a:gd name="T63" fmla="*/ 6 h 49"/>
                      <a:gd name="T64" fmla="*/ 7 w 35"/>
                      <a:gd name="T65" fmla="*/ 4 h 49"/>
                      <a:gd name="T66" fmla="*/ 10 w 35"/>
                      <a:gd name="T67" fmla="*/ 3 h 49"/>
                      <a:gd name="T68" fmla="*/ 13 w 35"/>
                      <a:gd name="T69" fmla="*/ 1 h 49"/>
                      <a:gd name="T70" fmla="*/ 17 w 35"/>
                      <a:gd name="T71" fmla="*/ 0 h 49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60000 65536"/>
                      <a:gd name="T85" fmla="*/ 0 60000 65536"/>
                      <a:gd name="T86" fmla="*/ 0 60000 65536"/>
                      <a:gd name="T87" fmla="*/ 0 60000 65536"/>
                      <a:gd name="T88" fmla="*/ 0 60000 65536"/>
                      <a:gd name="T89" fmla="*/ 0 60000 65536"/>
                      <a:gd name="T90" fmla="*/ 0 60000 65536"/>
                      <a:gd name="T91" fmla="*/ 0 60000 65536"/>
                      <a:gd name="T92" fmla="*/ 0 60000 65536"/>
                      <a:gd name="T93" fmla="*/ 0 60000 65536"/>
                      <a:gd name="T94" fmla="*/ 0 60000 65536"/>
                      <a:gd name="T95" fmla="*/ 0 60000 65536"/>
                      <a:gd name="T96" fmla="*/ 0 60000 65536"/>
                      <a:gd name="T97" fmla="*/ 0 60000 65536"/>
                      <a:gd name="T98" fmla="*/ 0 60000 65536"/>
                      <a:gd name="T99" fmla="*/ 0 60000 6553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w 35"/>
                      <a:gd name="T109" fmla="*/ 0 h 49"/>
                      <a:gd name="T110" fmla="*/ 35 w 35"/>
                      <a:gd name="T111" fmla="*/ 49 h 49"/>
                    </a:gdLst>
                    <a:ahLst/>
                    <a:cxnLst>
                      <a:cxn ang="T72">
                        <a:pos x="T0" y="T1"/>
                      </a:cxn>
                      <a:cxn ang="T73">
                        <a:pos x="T2" y="T3"/>
                      </a:cxn>
                      <a:cxn ang="T74">
                        <a:pos x="T4" y="T5"/>
                      </a:cxn>
                      <a:cxn ang="T75">
                        <a:pos x="T6" y="T7"/>
                      </a:cxn>
                      <a:cxn ang="T76">
                        <a:pos x="T8" y="T9"/>
                      </a:cxn>
                      <a:cxn ang="T77">
                        <a:pos x="T10" y="T11"/>
                      </a:cxn>
                      <a:cxn ang="T78">
                        <a:pos x="T12" y="T13"/>
                      </a:cxn>
                      <a:cxn ang="T79">
                        <a:pos x="T14" y="T15"/>
                      </a:cxn>
                      <a:cxn ang="T80">
                        <a:pos x="T16" y="T17"/>
                      </a:cxn>
                      <a:cxn ang="T81">
                        <a:pos x="T18" y="T19"/>
                      </a:cxn>
                      <a:cxn ang="T82">
                        <a:pos x="T20" y="T21"/>
                      </a:cxn>
                      <a:cxn ang="T83">
                        <a:pos x="T22" y="T23"/>
                      </a:cxn>
                      <a:cxn ang="T84">
                        <a:pos x="T24" y="T25"/>
                      </a:cxn>
                      <a:cxn ang="T85">
                        <a:pos x="T26" y="T27"/>
                      </a:cxn>
                      <a:cxn ang="T86">
                        <a:pos x="T28" y="T29"/>
                      </a:cxn>
                      <a:cxn ang="T87">
                        <a:pos x="T30" y="T31"/>
                      </a:cxn>
                      <a:cxn ang="T88">
                        <a:pos x="T32" y="T33"/>
                      </a:cxn>
                      <a:cxn ang="T89">
                        <a:pos x="T34" y="T35"/>
                      </a:cxn>
                      <a:cxn ang="T90">
                        <a:pos x="T36" y="T37"/>
                      </a:cxn>
                      <a:cxn ang="T91">
                        <a:pos x="T38" y="T39"/>
                      </a:cxn>
                      <a:cxn ang="T92">
                        <a:pos x="T40" y="T41"/>
                      </a:cxn>
                      <a:cxn ang="T93">
                        <a:pos x="T42" y="T43"/>
                      </a:cxn>
                      <a:cxn ang="T94">
                        <a:pos x="T44" y="T45"/>
                      </a:cxn>
                      <a:cxn ang="T95">
                        <a:pos x="T46" y="T47"/>
                      </a:cxn>
                      <a:cxn ang="T96">
                        <a:pos x="T48" y="T49"/>
                      </a:cxn>
                      <a:cxn ang="T97">
                        <a:pos x="T50" y="T51"/>
                      </a:cxn>
                      <a:cxn ang="T98">
                        <a:pos x="T52" y="T53"/>
                      </a:cxn>
                      <a:cxn ang="T99">
                        <a:pos x="T54" y="T55"/>
                      </a:cxn>
                      <a:cxn ang="T100">
                        <a:pos x="T56" y="T57"/>
                      </a:cxn>
                      <a:cxn ang="T101">
                        <a:pos x="T58" y="T59"/>
                      </a:cxn>
                      <a:cxn ang="T102">
                        <a:pos x="T60" y="T61"/>
                      </a:cxn>
                      <a:cxn ang="T103">
                        <a:pos x="T62" y="T63"/>
                      </a:cxn>
                      <a:cxn ang="T104">
                        <a:pos x="T64" y="T65"/>
                      </a:cxn>
                      <a:cxn ang="T105">
                        <a:pos x="T66" y="T67"/>
                      </a:cxn>
                      <a:cxn ang="T106">
                        <a:pos x="T68" y="T69"/>
                      </a:cxn>
                      <a:cxn ang="T107">
                        <a:pos x="T70" y="T71"/>
                      </a:cxn>
                    </a:cxnLst>
                    <a:rect l="T108" t="T109" r="T110" b="T111"/>
                    <a:pathLst>
                      <a:path w="35" h="49">
                        <a:moveTo>
                          <a:pt x="17" y="0"/>
                        </a:moveTo>
                        <a:lnTo>
                          <a:pt x="19" y="0"/>
                        </a:lnTo>
                        <a:lnTo>
                          <a:pt x="21" y="1"/>
                        </a:lnTo>
                        <a:lnTo>
                          <a:pt x="24" y="2"/>
                        </a:lnTo>
                        <a:lnTo>
                          <a:pt x="26" y="4"/>
                        </a:lnTo>
                        <a:lnTo>
                          <a:pt x="29" y="7"/>
                        </a:lnTo>
                        <a:lnTo>
                          <a:pt x="31" y="12"/>
                        </a:lnTo>
                        <a:lnTo>
                          <a:pt x="33" y="15"/>
                        </a:lnTo>
                        <a:lnTo>
                          <a:pt x="34" y="20"/>
                        </a:lnTo>
                        <a:lnTo>
                          <a:pt x="34" y="24"/>
                        </a:lnTo>
                        <a:lnTo>
                          <a:pt x="33" y="30"/>
                        </a:lnTo>
                        <a:lnTo>
                          <a:pt x="32" y="35"/>
                        </a:lnTo>
                        <a:lnTo>
                          <a:pt x="31" y="39"/>
                        </a:lnTo>
                        <a:lnTo>
                          <a:pt x="28" y="42"/>
                        </a:lnTo>
                        <a:lnTo>
                          <a:pt x="26" y="45"/>
                        </a:lnTo>
                        <a:lnTo>
                          <a:pt x="23" y="47"/>
                        </a:lnTo>
                        <a:lnTo>
                          <a:pt x="20" y="48"/>
                        </a:lnTo>
                        <a:lnTo>
                          <a:pt x="17" y="48"/>
                        </a:lnTo>
                        <a:lnTo>
                          <a:pt x="13" y="48"/>
                        </a:lnTo>
                        <a:lnTo>
                          <a:pt x="10" y="46"/>
                        </a:lnTo>
                        <a:lnTo>
                          <a:pt x="7" y="44"/>
                        </a:lnTo>
                        <a:lnTo>
                          <a:pt x="5" y="42"/>
                        </a:lnTo>
                        <a:lnTo>
                          <a:pt x="3" y="39"/>
                        </a:lnTo>
                        <a:lnTo>
                          <a:pt x="2" y="37"/>
                        </a:lnTo>
                        <a:lnTo>
                          <a:pt x="0" y="32"/>
                        </a:lnTo>
                        <a:lnTo>
                          <a:pt x="0" y="28"/>
                        </a:lnTo>
                        <a:lnTo>
                          <a:pt x="0" y="25"/>
                        </a:lnTo>
                        <a:lnTo>
                          <a:pt x="0" y="21"/>
                        </a:lnTo>
                        <a:lnTo>
                          <a:pt x="0" y="19"/>
                        </a:lnTo>
                        <a:lnTo>
                          <a:pt x="2" y="14"/>
                        </a:lnTo>
                        <a:lnTo>
                          <a:pt x="3" y="10"/>
                        </a:lnTo>
                        <a:lnTo>
                          <a:pt x="6" y="6"/>
                        </a:lnTo>
                        <a:lnTo>
                          <a:pt x="7" y="4"/>
                        </a:lnTo>
                        <a:lnTo>
                          <a:pt x="10" y="3"/>
                        </a:lnTo>
                        <a:lnTo>
                          <a:pt x="13" y="1"/>
                        </a:lnTo>
                        <a:lnTo>
                          <a:pt x="17" y="0"/>
                        </a:lnTo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32860" name="Group 23">
                  <a:extLst>
                    <a:ext uri="{FF2B5EF4-FFF2-40B4-BE49-F238E27FC236}">
                      <a16:creationId xmlns:a16="http://schemas.microsoft.com/office/drawing/2014/main" id="{8D144CE2-E8A3-40CA-AC6D-7EE1F1B030A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427" y="1854"/>
                  <a:ext cx="442" cy="496"/>
                  <a:chOff x="4427" y="1854"/>
                  <a:chExt cx="442" cy="496"/>
                </a:xfrm>
              </p:grpSpPr>
              <p:sp>
                <p:nvSpPr>
                  <p:cNvPr id="32861" name="Freeform 24">
                    <a:extLst>
                      <a:ext uri="{FF2B5EF4-FFF2-40B4-BE49-F238E27FC236}">
                        <a16:creationId xmlns:a16="http://schemas.microsoft.com/office/drawing/2014/main" id="{E66AC1D8-613C-41C1-8FB1-5993532C5BD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53" y="2007"/>
                    <a:ext cx="116" cy="77"/>
                  </a:xfrm>
                  <a:custGeom>
                    <a:avLst/>
                    <a:gdLst>
                      <a:gd name="T0" fmla="*/ 2 w 116"/>
                      <a:gd name="T1" fmla="*/ 35 h 77"/>
                      <a:gd name="T2" fmla="*/ 12 w 116"/>
                      <a:gd name="T3" fmla="*/ 24 h 77"/>
                      <a:gd name="T4" fmla="*/ 23 w 116"/>
                      <a:gd name="T5" fmla="*/ 17 h 77"/>
                      <a:gd name="T6" fmla="*/ 43 w 116"/>
                      <a:gd name="T7" fmla="*/ 5 h 77"/>
                      <a:gd name="T8" fmla="*/ 51 w 116"/>
                      <a:gd name="T9" fmla="*/ 0 h 77"/>
                      <a:gd name="T10" fmla="*/ 55 w 116"/>
                      <a:gd name="T11" fmla="*/ 0 h 77"/>
                      <a:gd name="T12" fmla="*/ 66 w 116"/>
                      <a:gd name="T13" fmla="*/ 7 h 77"/>
                      <a:gd name="T14" fmla="*/ 87 w 116"/>
                      <a:gd name="T15" fmla="*/ 26 h 77"/>
                      <a:gd name="T16" fmla="*/ 109 w 116"/>
                      <a:gd name="T17" fmla="*/ 51 h 77"/>
                      <a:gd name="T18" fmla="*/ 115 w 116"/>
                      <a:gd name="T19" fmla="*/ 62 h 77"/>
                      <a:gd name="T20" fmla="*/ 113 w 116"/>
                      <a:gd name="T21" fmla="*/ 70 h 77"/>
                      <a:gd name="T22" fmla="*/ 108 w 116"/>
                      <a:gd name="T23" fmla="*/ 74 h 77"/>
                      <a:gd name="T24" fmla="*/ 99 w 116"/>
                      <a:gd name="T25" fmla="*/ 76 h 77"/>
                      <a:gd name="T26" fmla="*/ 88 w 116"/>
                      <a:gd name="T27" fmla="*/ 69 h 77"/>
                      <a:gd name="T28" fmla="*/ 77 w 116"/>
                      <a:gd name="T29" fmla="*/ 57 h 77"/>
                      <a:gd name="T30" fmla="*/ 68 w 116"/>
                      <a:gd name="T31" fmla="*/ 43 h 77"/>
                      <a:gd name="T32" fmla="*/ 53 w 116"/>
                      <a:gd name="T33" fmla="*/ 30 h 77"/>
                      <a:gd name="T34" fmla="*/ 48 w 116"/>
                      <a:gd name="T35" fmla="*/ 27 h 77"/>
                      <a:gd name="T36" fmla="*/ 41 w 116"/>
                      <a:gd name="T37" fmla="*/ 29 h 77"/>
                      <a:gd name="T38" fmla="*/ 35 w 116"/>
                      <a:gd name="T39" fmla="*/ 35 h 77"/>
                      <a:gd name="T40" fmla="*/ 21 w 116"/>
                      <a:gd name="T41" fmla="*/ 46 h 77"/>
                      <a:gd name="T42" fmla="*/ 13 w 116"/>
                      <a:gd name="T43" fmla="*/ 51 h 77"/>
                      <a:gd name="T44" fmla="*/ 7 w 116"/>
                      <a:gd name="T45" fmla="*/ 51 h 77"/>
                      <a:gd name="T46" fmla="*/ 0 w 116"/>
                      <a:gd name="T47" fmla="*/ 46 h 77"/>
                      <a:gd name="T48" fmla="*/ 2 w 116"/>
                      <a:gd name="T49" fmla="*/ 35 h 77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w 116"/>
                      <a:gd name="T76" fmla="*/ 0 h 77"/>
                      <a:gd name="T77" fmla="*/ 116 w 116"/>
                      <a:gd name="T78" fmla="*/ 77 h 77"/>
                    </a:gdLst>
                    <a:ahLst/>
                    <a:cxnLst>
                      <a:cxn ang="T50">
                        <a:pos x="T0" y="T1"/>
                      </a:cxn>
                      <a:cxn ang="T51">
                        <a:pos x="T2" y="T3"/>
                      </a:cxn>
                      <a:cxn ang="T52">
                        <a:pos x="T4" y="T5"/>
                      </a:cxn>
                      <a:cxn ang="T53">
                        <a:pos x="T6" y="T7"/>
                      </a:cxn>
                      <a:cxn ang="T54">
                        <a:pos x="T8" y="T9"/>
                      </a:cxn>
                      <a:cxn ang="T55">
                        <a:pos x="T10" y="T11"/>
                      </a:cxn>
                      <a:cxn ang="T56">
                        <a:pos x="T12" y="T13"/>
                      </a:cxn>
                      <a:cxn ang="T57">
                        <a:pos x="T14" y="T15"/>
                      </a:cxn>
                      <a:cxn ang="T58">
                        <a:pos x="T16" y="T17"/>
                      </a:cxn>
                      <a:cxn ang="T59">
                        <a:pos x="T18" y="T19"/>
                      </a:cxn>
                      <a:cxn ang="T60">
                        <a:pos x="T20" y="T21"/>
                      </a:cxn>
                      <a:cxn ang="T61">
                        <a:pos x="T22" y="T23"/>
                      </a:cxn>
                      <a:cxn ang="T62">
                        <a:pos x="T24" y="T25"/>
                      </a:cxn>
                      <a:cxn ang="T63">
                        <a:pos x="T26" y="T27"/>
                      </a:cxn>
                      <a:cxn ang="T64">
                        <a:pos x="T28" y="T29"/>
                      </a:cxn>
                      <a:cxn ang="T65">
                        <a:pos x="T30" y="T31"/>
                      </a:cxn>
                      <a:cxn ang="T66">
                        <a:pos x="T32" y="T33"/>
                      </a:cxn>
                      <a:cxn ang="T67">
                        <a:pos x="T34" y="T35"/>
                      </a:cxn>
                      <a:cxn ang="T68">
                        <a:pos x="T36" y="T37"/>
                      </a:cxn>
                      <a:cxn ang="T69">
                        <a:pos x="T38" y="T39"/>
                      </a:cxn>
                      <a:cxn ang="T70">
                        <a:pos x="T40" y="T41"/>
                      </a:cxn>
                      <a:cxn ang="T71">
                        <a:pos x="T42" y="T43"/>
                      </a:cxn>
                      <a:cxn ang="T72">
                        <a:pos x="T44" y="T45"/>
                      </a:cxn>
                      <a:cxn ang="T73">
                        <a:pos x="T46" y="T47"/>
                      </a:cxn>
                      <a:cxn ang="T74">
                        <a:pos x="T48" y="T49"/>
                      </a:cxn>
                    </a:cxnLst>
                    <a:rect l="T75" t="T76" r="T77" b="T78"/>
                    <a:pathLst>
                      <a:path w="116" h="77">
                        <a:moveTo>
                          <a:pt x="2" y="35"/>
                        </a:moveTo>
                        <a:lnTo>
                          <a:pt x="12" y="24"/>
                        </a:lnTo>
                        <a:lnTo>
                          <a:pt x="23" y="17"/>
                        </a:lnTo>
                        <a:lnTo>
                          <a:pt x="43" y="5"/>
                        </a:lnTo>
                        <a:lnTo>
                          <a:pt x="51" y="0"/>
                        </a:lnTo>
                        <a:lnTo>
                          <a:pt x="55" y="0"/>
                        </a:lnTo>
                        <a:lnTo>
                          <a:pt x="66" y="7"/>
                        </a:lnTo>
                        <a:lnTo>
                          <a:pt x="87" y="26"/>
                        </a:lnTo>
                        <a:lnTo>
                          <a:pt x="109" y="51"/>
                        </a:lnTo>
                        <a:lnTo>
                          <a:pt x="115" y="62"/>
                        </a:lnTo>
                        <a:lnTo>
                          <a:pt x="113" y="70"/>
                        </a:lnTo>
                        <a:lnTo>
                          <a:pt x="108" y="74"/>
                        </a:lnTo>
                        <a:lnTo>
                          <a:pt x="99" y="76"/>
                        </a:lnTo>
                        <a:lnTo>
                          <a:pt x="88" y="69"/>
                        </a:lnTo>
                        <a:lnTo>
                          <a:pt x="77" y="57"/>
                        </a:lnTo>
                        <a:lnTo>
                          <a:pt x="68" y="43"/>
                        </a:lnTo>
                        <a:lnTo>
                          <a:pt x="53" y="30"/>
                        </a:lnTo>
                        <a:lnTo>
                          <a:pt x="48" y="27"/>
                        </a:lnTo>
                        <a:lnTo>
                          <a:pt x="41" y="29"/>
                        </a:lnTo>
                        <a:lnTo>
                          <a:pt x="35" y="35"/>
                        </a:lnTo>
                        <a:lnTo>
                          <a:pt x="21" y="46"/>
                        </a:lnTo>
                        <a:lnTo>
                          <a:pt x="13" y="51"/>
                        </a:lnTo>
                        <a:lnTo>
                          <a:pt x="7" y="51"/>
                        </a:lnTo>
                        <a:lnTo>
                          <a:pt x="0" y="46"/>
                        </a:lnTo>
                        <a:lnTo>
                          <a:pt x="2" y="35"/>
                        </a:lnTo>
                      </a:path>
                    </a:pathLst>
                  </a:custGeom>
                  <a:solidFill>
                    <a:srgbClr val="5F3F1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2862" name="Freeform 25">
                    <a:extLst>
                      <a:ext uri="{FF2B5EF4-FFF2-40B4-BE49-F238E27FC236}">
                        <a16:creationId xmlns:a16="http://schemas.microsoft.com/office/drawing/2014/main" id="{A8F80F98-1D7F-49F7-8CA9-9B6DD3BD8A6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27" y="1854"/>
                    <a:ext cx="442" cy="496"/>
                  </a:xfrm>
                  <a:custGeom>
                    <a:avLst/>
                    <a:gdLst>
                      <a:gd name="T0" fmla="*/ 253 w 442"/>
                      <a:gd name="T1" fmla="*/ 357 h 496"/>
                      <a:gd name="T2" fmla="*/ 199 w 442"/>
                      <a:gd name="T3" fmla="*/ 337 h 496"/>
                      <a:gd name="T4" fmla="*/ 208 w 442"/>
                      <a:gd name="T5" fmla="*/ 278 h 496"/>
                      <a:gd name="T6" fmla="*/ 182 w 442"/>
                      <a:gd name="T7" fmla="*/ 253 h 496"/>
                      <a:gd name="T8" fmla="*/ 159 w 442"/>
                      <a:gd name="T9" fmla="*/ 225 h 496"/>
                      <a:gd name="T10" fmla="*/ 149 w 442"/>
                      <a:gd name="T11" fmla="*/ 186 h 496"/>
                      <a:gd name="T12" fmla="*/ 144 w 442"/>
                      <a:gd name="T13" fmla="*/ 148 h 496"/>
                      <a:gd name="T14" fmla="*/ 144 w 442"/>
                      <a:gd name="T15" fmla="*/ 112 h 496"/>
                      <a:gd name="T16" fmla="*/ 130 w 442"/>
                      <a:gd name="T17" fmla="*/ 108 h 496"/>
                      <a:gd name="T18" fmla="*/ 102 w 442"/>
                      <a:gd name="T19" fmla="*/ 106 h 496"/>
                      <a:gd name="T20" fmla="*/ 68 w 442"/>
                      <a:gd name="T21" fmla="*/ 116 h 496"/>
                      <a:gd name="T22" fmla="*/ 37 w 442"/>
                      <a:gd name="T23" fmla="*/ 133 h 496"/>
                      <a:gd name="T24" fmla="*/ 15 w 442"/>
                      <a:gd name="T25" fmla="*/ 148 h 496"/>
                      <a:gd name="T26" fmla="*/ 1 w 442"/>
                      <a:gd name="T27" fmla="*/ 124 h 496"/>
                      <a:gd name="T28" fmla="*/ 0 w 442"/>
                      <a:gd name="T29" fmla="*/ 100 h 496"/>
                      <a:gd name="T30" fmla="*/ 12 w 442"/>
                      <a:gd name="T31" fmla="*/ 69 h 496"/>
                      <a:gd name="T32" fmla="*/ 35 w 442"/>
                      <a:gd name="T33" fmla="*/ 41 h 496"/>
                      <a:gd name="T34" fmla="*/ 73 w 442"/>
                      <a:gd name="T35" fmla="*/ 19 h 496"/>
                      <a:gd name="T36" fmla="*/ 124 w 442"/>
                      <a:gd name="T37" fmla="*/ 5 h 496"/>
                      <a:gd name="T38" fmla="*/ 180 w 442"/>
                      <a:gd name="T39" fmla="*/ 0 h 496"/>
                      <a:gd name="T40" fmla="*/ 233 w 442"/>
                      <a:gd name="T41" fmla="*/ 6 h 496"/>
                      <a:gd name="T42" fmla="*/ 288 w 442"/>
                      <a:gd name="T43" fmla="*/ 25 h 496"/>
                      <a:gd name="T44" fmla="*/ 329 w 442"/>
                      <a:gd name="T45" fmla="*/ 53 h 496"/>
                      <a:gd name="T46" fmla="*/ 363 w 442"/>
                      <a:gd name="T47" fmla="*/ 87 h 496"/>
                      <a:gd name="T48" fmla="*/ 393 w 442"/>
                      <a:gd name="T49" fmla="*/ 134 h 496"/>
                      <a:gd name="T50" fmla="*/ 411 w 442"/>
                      <a:gd name="T51" fmla="*/ 178 h 496"/>
                      <a:gd name="T52" fmla="*/ 426 w 442"/>
                      <a:gd name="T53" fmla="*/ 223 h 496"/>
                      <a:gd name="T54" fmla="*/ 436 w 442"/>
                      <a:gd name="T55" fmla="*/ 281 h 496"/>
                      <a:gd name="T56" fmla="*/ 441 w 442"/>
                      <a:gd name="T57" fmla="*/ 317 h 496"/>
                      <a:gd name="T58" fmla="*/ 435 w 442"/>
                      <a:gd name="T59" fmla="*/ 371 h 496"/>
                      <a:gd name="T60" fmla="*/ 418 w 442"/>
                      <a:gd name="T61" fmla="*/ 426 h 496"/>
                      <a:gd name="T62" fmla="*/ 399 w 442"/>
                      <a:gd name="T63" fmla="*/ 469 h 496"/>
                      <a:gd name="T64" fmla="*/ 385 w 442"/>
                      <a:gd name="T65" fmla="*/ 487 h 496"/>
                      <a:gd name="T66" fmla="*/ 357 w 442"/>
                      <a:gd name="T67" fmla="*/ 495 h 496"/>
                      <a:gd name="T68" fmla="*/ 332 w 442"/>
                      <a:gd name="T69" fmla="*/ 495 h 496"/>
                      <a:gd name="T70" fmla="*/ 318 w 442"/>
                      <a:gd name="T71" fmla="*/ 495 h 496"/>
                      <a:gd name="T72" fmla="*/ 300 w 442"/>
                      <a:gd name="T73" fmla="*/ 489 h 496"/>
                      <a:gd name="T74" fmla="*/ 285 w 442"/>
                      <a:gd name="T75" fmla="*/ 466 h 496"/>
                      <a:gd name="T76" fmla="*/ 286 w 442"/>
                      <a:gd name="T77" fmla="*/ 456 h 496"/>
                      <a:gd name="T78" fmla="*/ 306 w 442"/>
                      <a:gd name="T79" fmla="*/ 451 h 496"/>
                      <a:gd name="T80" fmla="*/ 316 w 442"/>
                      <a:gd name="T81" fmla="*/ 439 h 496"/>
                      <a:gd name="T82" fmla="*/ 327 w 442"/>
                      <a:gd name="T83" fmla="*/ 424 h 496"/>
                      <a:gd name="T84" fmla="*/ 332 w 442"/>
                      <a:gd name="T85" fmla="*/ 404 h 496"/>
                      <a:gd name="T86" fmla="*/ 330 w 442"/>
                      <a:gd name="T87" fmla="*/ 395 h 496"/>
                      <a:gd name="T88" fmla="*/ 329 w 442"/>
                      <a:gd name="T89" fmla="*/ 379 h 496"/>
                      <a:gd name="T90" fmla="*/ 321 w 442"/>
                      <a:gd name="T91" fmla="*/ 362 h 496"/>
                      <a:gd name="T92" fmla="*/ 308 w 442"/>
                      <a:gd name="T93" fmla="*/ 348 h 496"/>
                      <a:gd name="T94" fmla="*/ 293 w 442"/>
                      <a:gd name="T95" fmla="*/ 342 h 496"/>
                      <a:gd name="T96" fmla="*/ 277 w 442"/>
                      <a:gd name="T97" fmla="*/ 343 h 496"/>
                      <a:gd name="T98" fmla="*/ 253 w 442"/>
                      <a:gd name="T99" fmla="*/ 357 h 496"/>
                      <a:gd name="T100" fmla="*/ 0 60000 65536"/>
                      <a:gd name="T101" fmla="*/ 0 60000 65536"/>
                      <a:gd name="T102" fmla="*/ 0 60000 65536"/>
                      <a:gd name="T103" fmla="*/ 0 60000 65536"/>
                      <a:gd name="T104" fmla="*/ 0 60000 65536"/>
                      <a:gd name="T105" fmla="*/ 0 60000 65536"/>
                      <a:gd name="T106" fmla="*/ 0 60000 65536"/>
                      <a:gd name="T107" fmla="*/ 0 60000 65536"/>
                      <a:gd name="T108" fmla="*/ 0 60000 65536"/>
                      <a:gd name="T109" fmla="*/ 0 60000 65536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w 442"/>
                      <a:gd name="T151" fmla="*/ 0 h 496"/>
                      <a:gd name="T152" fmla="*/ 442 w 442"/>
                      <a:gd name="T153" fmla="*/ 496 h 496"/>
                    </a:gdLst>
                    <a:ahLst/>
                    <a:cxnLst>
                      <a:cxn ang="T100">
                        <a:pos x="T0" y="T1"/>
                      </a:cxn>
                      <a:cxn ang="T101">
                        <a:pos x="T2" y="T3"/>
                      </a:cxn>
                      <a:cxn ang="T102">
                        <a:pos x="T4" y="T5"/>
                      </a:cxn>
                      <a:cxn ang="T103">
                        <a:pos x="T6" y="T7"/>
                      </a:cxn>
                      <a:cxn ang="T104">
                        <a:pos x="T8" y="T9"/>
                      </a:cxn>
                      <a:cxn ang="T105">
                        <a:pos x="T10" y="T11"/>
                      </a:cxn>
                      <a:cxn ang="T106">
                        <a:pos x="T12" y="T13"/>
                      </a:cxn>
                      <a:cxn ang="T107">
                        <a:pos x="T14" y="T15"/>
                      </a:cxn>
                      <a:cxn ang="T108">
                        <a:pos x="T16" y="T17"/>
                      </a:cxn>
                      <a:cxn ang="T109">
                        <a:pos x="T18" y="T19"/>
                      </a:cxn>
                      <a:cxn ang="T110">
                        <a:pos x="T20" y="T21"/>
                      </a:cxn>
                      <a:cxn ang="T111">
                        <a:pos x="T22" y="T23"/>
                      </a:cxn>
                      <a:cxn ang="T112">
                        <a:pos x="T24" y="T25"/>
                      </a:cxn>
                      <a:cxn ang="T113">
                        <a:pos x="T26" y="T27"/>
                      </a:cxn>
                      <a:cxn ang="T114">
                        <a:pos x="T28" y="T29"/>
                      </a:cxn>
                      <a:cxn ang="T115">
                        <a:pos x="T30" y="T31"/>
                      </a:cxn>
                      <a:cxn ang="T116">
                        <a:pos x="T32" y="T33"/>
                      </a:cxn>
                      <a:cxn ang="T117">
                        <a:pos x="T34" y="T35"/>
                      </a:cxn>
                      <a:cxn ang="T118">
                        <a:pos x="T36" y="T37"/>
                      </a:cxn>
                      <a:cxn ang="T119">
                        <a:pos x="T38" y="T39"/>
                      </a:cxn>
                      <a:cxn ang="T120">
                        <a:pos x="T40" y="T41"/>
                      </a:cxn>
                      <a:cxn ang="T121">
                        <a:pos x="T42" y="T43"/>
                      </a:cxn>
                      <a:cxn ang="T122">
                        <a:pos x="T44" y="T45"/>
                      </a:cxn>
                      <a:cxn ang="T123">
                        <a:pos x="T46" y="T47"/>
                      </a:cxn>
                      <a:cxn ang="T124">
                        <a:pos x="T48" y="T49"/>
                      </a:cxn>
                      <a:cxn ang="T125">
                        <a:pos x="T50" y="T51"/>
                      </a:cxn>
                      <a:cxn ang="T126">
                        <a:pos x="T52" y="T53"/>
                      </a:cxn>
                      <a:cxn ang="T127">
                        <a:pos x="T54" y="T55"/>
                      </a:cxn>
                      <a:cxn ang="T128">
                        <a:pos x="T56" y="T57"/>
                      </a:cxn>
                      <a:cxn ang="T129">
                        <a:pos x="T58" y="T59"/>
                      </a:cxn>
                      <a:cxn ang="T130">
                        <a:pos x="T60" y="T61"/>
                      </a:cxn>
                      <a:cxn ang="T131">
                        <a:pos x="T62" y="T63"/>
                      </a:cxn>
                      <a:cxn ang="T132">
                        <a:pos x="T64" y="T65"/>
                      </a:cxn>
                      <a:cxn ang="T133">
                        <a:pos x="T66" y="T67"/>
                      </a:cxn>
                      <a:cxn ang="T134">
                        <a:pos x="T68" y="T69"/>
                      </a:cxn>
                      <a:cxn ang="T135">
                        <a:pos x="T70" y="T71"/>
                      </a:cxn>
                      <a:cxn ang="T136">
                        <a:pos x="T72" y="T73"/>
                      </a:cxn>
                      <a:cxn ang="T137">
                        <a:pos x="T74" y="T75"/>
                      </a:cxn>
                      <a:cxn ang="T138">
                        <a:pos x="T76" y="T77"/>
                      </a:cxn>
                      <a:cxn ang="T139">
                        <a:pos x="T78" y="T79"/>
                      </a:cxn>
                      <a:cxn ang="T140">
                        <a:pos x="T80" y="T81"/>
                      </a:cxn>
                      <a:cxn ang="T141">
                        <a:pos x="T82" y="T83"/>
                      </a:cxn>
                      <a:cxn ang="T142">
                        <a:pos x="T84" y="T85"/>
                      </a:cxn>
                      <a:cxn ang="T143">
                        <a:pos x="T86" y="T87"/>
                      </a:cxn>
                      <a:cxn ang="T144">
                        <a:pos x="T88" y="T89"/>
                      </a:cxn>
                      <a:cxn ang="T145">
                        <a:pos x="T90" y="T91"/>
                      </a:cxn>
                      <a:cxn ang="T146">
                        <a:pos x="T92" y="T93"/>
                      </a:cxn>
                      <a:cxn ang="T147">
                        <a:pos x="T94" y="T95"/>
                      </a:cxn>
                      <a:cxn ang="T148">
                        <a:pos x="T96" y="T97"/>
                      </a:cxn>
                      <a:cxn ang="T149">
                        <a:pos x="T98" y="T99"/>
                      </a:cxn>
                    </a:cxnLst>
                    <a:rect l="T150" t="T151" r="T152" b="T153"/>
                    <a:pathLst>
                      <a:path w="442" h="496">
                        <a:moveTo>
                          <a:pt x="253" y="357"/>
                        </a:moveTo>
                        <a:lnTo>
                          <a:pt x="199" y="337"/>
                        </a:lnTo>
                        <a:lnTo>
                          <a:pt x="208" y="278"/>
                        </a:lnTo>
                        <a:lnTo>
                          <a:pt x="182" y="253"/>
                        </a:lnTo>
                        <a:lnTo>
                          <a:pt x="159" y="225"/>
                        </a:lnTo>
                        <a:lnTo>
                          <a:pt x="149" y="186"/>
                        </a:lnTo>
                        <a:lnTo>
                          <a:pt x="144" y="148"/>
                        </a:lnTo>
                        <a:lnTo>
                          <a:pt x="144" y="112"/>
                        </a:lnTo>
                        <a:lnTo>
                          <a:pt x="130" y="108"/>
                        </a:lnTo>
                        <a:lnTo>
                          <a:pt x="102" y="106"/>
                        </a:lnTo>
                        <a:lnTo>
                          <a:pt x="68" y="116"/>
                        </a:lnTo>
                        <a:lnTo>
                          <a:pt x="37" y="133"/>
                        </a:lnTo>
                        <a:lnTo>
                          <a:pt x="15" y="148"/>
                        </a:lnTo>
                        <a:lnTo>
                          <a:pt x="1" y="124"/>
                        </a:lnTo>
                        <a:lnTo>
                          <a:pt x="0" y="100"/>
                        </a:lnTo>
                        <a:lnTo>
                          <a:pt x="12" y="69"/>
                        </a:lnTo>
                        <a:lnTo>
                          <a:pt x="35" y="41"/>
                        </a:lnTo>
                        <a:lnTo>
                          <a:pt x="73" y="19"/>
                        </a:lnTo>
                        <a:lnTo>
                          <a:pt x="124" y="5"/>
                        </a:lnTo>
                        <a:lnTo>
                          <a:pt x="180" y="0"/>
                        </a:lnTo>
                        <a:lnTo>
                          <a:pt x="233" y="6"/>
                        </a:lnTo>
                        <a:lnTo>
                          <a:pt x="288" y="25"/>
                        </a:lnTo>
                        <a:lnTo>
                          <a:pt x="329" y="53"/>
                        </a:lnTo>
                        <a:lnTo>
                          <a:pt x="363" y="87"/>
                        </a:lnTo>
                        <a:lnTo>
                          <a:pt x="393" y="134"/>
                        </a:lnTo>
                        <a:lnTo>
                          <a:pt x="411" y="178"/>
                        </a:lnTo>
                        <a:lnTo>
                          <a:pt x="426" y="223"/>
                        </a:lnTo>
                        <a:lnTo>
                          <a:pt x="436" y="281"/>
                        </a:lnTo>
                        <a:lnTo>
                          <a:pt x="441" y="317"/>
                        </a:lnTo>
                        <a:lnTo>
                          <a:pt x="435" y="371"/>
                        </a:lnTo>
                        <a:lnTo>
                          <a:pt x="418" y="426"/>
                        </a:lnTo>
                        <a:lnTo>
                          <a:pt x="399" y="469"/>
                        </a:lnTo>
                        <a:lnTo>
                          <a:pt x="385" y="487"/>
                        </a:lnTo>
                        <a:lnTo>
                          <a:pt x="357" y="495"/>
                        </a:lnTo>
                        <a:lnTo>
                          <a:pt x="332" y="495"/>
                        </a:lnTo>
                        <a:lnTo>
                          <a:pt x="318" y="495"/>
                        </a:lnTo>
                        <a:lnTo>
                          <a:pt x="300" y="489"/>
                        </a:lnTo>
                        <a:lnTo>
                          <a:pt x="285" y="466"/>
                        </a:lnTo>
                        <a:lnTo>
                          <a:pt x="286" y="456"/>
                        </a:lnTo>
                        <a:lnTo>
                          <a:pt x="306" y="451"/>
                        </a:lnTo>
                        <a:lnTo>
                          <a:pt x="316" y="439"/>
                        </a:lnTo>
                        <a:lnTo>
                          <a:pt x="327" y="424"/>
                        </a:lnTo>
                        <a:lnTo>
                          <a:pt x="332" y="404"/>
                        </a:lnTo>
                        <a:lnTo>
                          <a:pt x="330" y="395"/>
                        </a:lnTo>
                        <a:lnTo>
                          <a:pt x="329" y="379"/>
                        </a:lnTo>
                        <a:lnTo>
                          <a:pt x="321" y="362"/>
                        </a:lnTo>
                        <a:lnTo>
                          <a:pt x="308" y="348"/>
                        </a:lnTo>
                        <a:lnTo>
                          <a:pt x="293" y="342"/>
                        </a:lnTo>
                        <a:lnTo>
                          <a:pt x="277" y="343"/>
                        </a:lnTo>
                        <a:lnTo>
                          <a:pt x="253" y="357"/>
                        </a:lnTo>
                      </a:path>
                    </a:pathLst>
                  </a:custGeom>
                  <a:solidFill>
                    <a:srgbClr val="5F3F1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2781" name="Group 26">
                <a:extLst>
                  <a:ext uri="{FF2B5EF4-FFF2-40B4-BE49-F238E27FC236}">
                    <a16:creationId xmlns:a16="http://schemas.microsoft.com/office/drawing/2014/main" id="{49EF02A1-D726-46BC-89CE-972FD4016D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521" y="2808"/>
                <a:ext cx="1062" cy="822"/>
                <a:chOff x="3467" y="2822"/>
                <a:chExt cx="1125" cy="879"/>
              </a:xfrm>
            </p:grpSpPr>
            <p:sp>
              <p:nvSpPr>
                <p:cNvPr id="32854" name="Freeform 27">
                  <a:extLst>
                    <a:ext uri="{FF2B5EF4-FFF2-40B4-BE49-F238E27FC236}">
                      <a16:creationId xmlns:a16="http://schemas.microsoft.com/office/drawing/2014/main" id="{8538B270-DD13-41D4-9B5A-6A25E990F02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2" y="2822"/>
                  <a:ext cx="936" cy="155"/>
                </a:xfrm>
                <a:custGeom>
                  <a:avLst/>
                  <a:gdLst>
                    <a:gd name="T0" fmla="*/ 314 w 936"/>
                    <a:gd name="T1" fmla="*/ 5 h 155"/>
                    <a:gd name="T2" fmla="*/ 230 w 936"/>
                    <a:gd name="T3" fmla="*/ 12 h 155"/>
                    <a:gd name="T4" fmla="*/ 151 w 936"/>
                    <a:gd name="T5" fmla="*/ 22 h 155"/>
                    <a:gd name="T6" fmla="*/ 102 w 936"/>
                    <a:gd name="T7" fmla="*/ 30 h 155"/>
                    <a:gd name="T8" fmla="*/ 66 w 936"/>
                    <a:gd name="T9" fmla="*/ 39 h 155"/>
                    <a:gd name="T10" fmla="*/ 42 w 936"/>
                    <a:gd name="T11" fmla="*/ 47 h 155"/>
                    <a:gd name="T12" fmla="*/ 23 w 936"/>
                    <a:gd name="T13" fmla="*/ 54 h 155"/>
                    <a:gd name="T14" fmla="*/ 10 w 936"/>
                    <a:gd name="T15" fmla="*/ 64 h 155"/>
                    <a:gd name="T16" fmla="*/ 2 w 936"/>
                    <a:gd name="T17" fmla="*/ 72 h 155"/>
                    <a:gd name="T18" fmla="*/ 1 w 936"/>
                    <a:gd name="T19" fmla="*/ 83 h 155"/>
                    <a:gd name="T20" fmla="*/ 9 w 936"/>
                    <a:gd name="T21" fmla="*/ 93 h 155"/>
                    <a:gd name="T22" fmla="*/ 22 w 936"/>
                    <a:gd name="T23" fmla="*/ 102 h 155"/>
                    <a:gd name="T24" fmla="*/ 40 w 936"/>
                    <a:gd name="T25" fmla="*/ 110 h 155"/>
                    <a:gd name="T26" fmla="*/ 72 w 936"/>
                    <a:gd name="T27" fmla="*/ 120 h 155"/>
                    <a:gd name="T28" fmla="*/ 109 w 936"/>
                    <a:gd name="T29" fmla="*/ 129 h 155"/>
                    <a:gd name="T30" fmla="*/ 173 w 936"/>
                    <a:gd name="T31" fmla="*/ 139 h 155"/>
                    <a:gd name="T32" fmla="*/ 233 w 936"/>
                    <a:gd name="T33" fmla="*/ 146 h 155"/>
                    <a:gd name="T34" fmla="*/ 313 w 936"/>
                    <a:gd name="T35" fmla="*/ 151 h 155"/>
                    <a:gd name="T36" fmla="*/ 418 w 936"/>
                    <a:gd name="T37" fmla="*/ 154 h 155"/>
                    <a:gd name="T38" fmla="*/ 629 w 936"/>
                    <a:gd name="T39" fmla="*/ 151 h 155"/>
                    <a:gd name="T40" fmla="*/ 758 w 936"/>
                    <a:gd name="T41" fmla="*/ 139 h 155"/>
                    <a:gd name="T42" fmla="*/ 832 w 936"/>
                    <a:gd name="T43" fmla="*/ 127 h 155"/>
                    <a:gd name="T44" fmla="*/ 874 w 936"/>
                    <a:gd name="T45" fmla="*/ 117 h 155"/>
                    <a:gd name="T46" fmla="*/ 901 w 936"/>
                    <a:gd name="T47" fmla="*/ 108 h 155"/>
                    <a:gd name="T48" fmla="*/ 919 w 936"/>
                    <a:gd name="T49" fmla="*/ 99 h 155"/>
                    <a:gd name="T50" fmla="*/ 930 w 936"/>
                    <a:gd name="T51" fmla="*/ 91 h 155"/>
                    <a:gd name="T52" fmla="*/ 935 w 936"/>
                    <a:gd name="T53" fmla="*/ 75 h 155"/>
                    <a:gd name="T54" fmla="*/ 921 w 936"/>
                    <a:gd name="T55" fmla="*/ 58 h 155"/>
                    <a:gd name="T56" fmla="*/ 896 w 936"/>
                    <a:gd name="T57" fmla="*/ 46 h 155"/>
                    <a:gd name="T58" fmla="*/ 846 w 936"/>
                    <a:gd name="T59" fmla="*/ 31 h 155"/>
                    <a:gd name="T60" fmla="*/ 755 w 936"/>
                    <a:gd name="T61" fmla="*/ 17 h 155"/>
                    <a:gd name="T62" fmla="*/ 629 w 936"/>
                    <a:gd name="T63" fmla="*/ 3 h 155"/>
                    <a:gd name="T64" fmla="*/ 478 w 936"/>
                    <a:gd name="T65" fmla="*/ 0 h 155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936"/>
                    <a:gd name="T100" fmla="*/ 0 h 155"/>
                    <a:gd name="T101" fmla="*/ 936 w 936"/>
                    <a:gd name="T102" fmla="*/ 155 h 155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936" h="155">
                      <a:moveTo>
                        <a:pt x="478" y="0"/>
                      </a:moveTo>
                      <a:lnTo>
                        <a:pt x="314" y="5"/>
                      </a:lnTo>
                      <a:lnTo>
                        <a:pt x="270" y="8"/>
                      </a:lnTo>
                      <a:lnTo>
                        <a:pt x="230" y="12"/>
                      </a:lnTo>
                      <a:lnTo>
                        <a:pt x="190" y="17"/>
                      </a:lnTo>
                      <a:lnTo>
                        <a:pt x="151" y="22"/>
                      </a:lnTo>
                      <a:lnTo>
                        <a:pt x="126" y="26"/>
                      </a:lnTo>
                      <a:lnTo>
                        <a:pt x="102" y="30"/>
                      </a:lnTo>
                      <a:lnTo>
                        <a:pt x="82" y="33"/>
                      </a:lnTo>
                      <a:lnTo>
                        <a:pt x="66" y="39"/>
                      </a:lnTo>
                      <a:lnTo>
                        <a:pt x="54" y="42"/>
                      </a:lnTo>
                      <a:lnTo>
                        <a:pt x="42" y="47"/>
                      </a:lnTo>
                      <a:lnTo>
                        <a:pt x="30" y="50"/>
                      </a:lnTo>
                      <a:lnTo>
                        <a:pt x="23" y="54"/>
                      </a:lnTo>
                      <a:lnTo>
                        <a:pt x="17" y="58"/>
                      </a:lnTo>
                      <a:lnTo>
                        <a:pt x="10" y="64"/>
                      </a:lnTo>
                      <a:lnTo>
                        <a:pt x="5" y="67"/>
                      </a:lnTo>
                      <a:lnTo>
                        <a:pt x="2" y="72"/>
                      </a:lnTo>
                      <a:lnTo>
                        <a:pt x="0" y="76"/>
                      </a:lnTo>
                      <a:lnTo>
                        <a:pt x="1" y="83"/>
                      </a:lnTo>
                      <a:lnTo>
                        <a:pt x="3" y="86"/>
                      </a:lnTo>
                      <a:lnTo>
                        <a:pt x="9" y="93"/>
                      </a:lnTo>
                      <a:lnTo>
                        <a:pt x="16" y="99"/>
                      </a:lnTo>
                      <a:lnTo>
                        <a:pt x="22" y="102"/>
                      </a:lnTo>
                      <a:lnTo>
                        <a:pt x="30" y="106"/>
                      </a:lnTo>
                      <a:lnTo>
                        <a:pt x="40" y="110"/>
                      </a:lnTo>
                      <a:lnTo>
                        <a:pt x="54" y="114"/>
                      </a:lnTo>
                      <a:lnTo>
                        <a:pt x="72" y="120"/>
                      </a:lnTo>
                      <a:lnTo>
                        <a:pt x="89" y="124"/>
                      </a:lnTo>
                      <a:lnTo>
                        <a:pt x="109" y="129"/>
                      </a:lnTo>
                      <a:lnTo>
                        <a:pt x="139" y="134"/>
                      </a:lnTo>
                      <a:lnTo>
                        <a:pt x="173" y="139"/>
                      </a:lnTo>
                      <a:lnTo>
                        <a:pt x="203" y="143"/>
                      </a:lnTo>
                      <a:lnTo>
                        <a:pt x="233" y="146"/>
                      </a:lnTo>
                      <a:lnTo>
                        <a:pt x="270" y="149"/>
                      </a:lnTo>
                      <a:lnTo>
                        <a:pt x="313" y="151"/>
                      </a:lnTo>
                      <a:lnTo>
                        <a:pt x="366" y="153"/>
                      </a:lnTo>
                      <a:lnTo>
                        <a:pt x="418" y="154"/>
                      </a:lnTo>
                      <a:lnTo>
                        <a:pt x="548" y="154"/>
                      </a:lnTo>
                      <a:lnTo>
                        <a:pt x="629" y="151"/>
                      </a:lnTo>
                      <a:lnTo>
                        <a:pt x="696" y="146"/>
                      </a:lnTo>
                      <a:lnTo>
                        <a:pt x="758" y="139"/>
                      </a:lnTo>
                      <a:lnTo>
                        <a:pt x="814" y="131"/>
                      </a:lnTo>
                      <a:lnTo>
                        <a:pt x="832" y="127"/>
                      </a:lnTo>
                      <a:lnTo>
                        <a:pt x="851" y="123"/>
                      </a:lnTo>
                      <a:lnTo>
                        <a:pt x="874" y="117"/>
                      </a:lnTo>
                      <a:lnTo>
                        <a:pt x="888" y="113"/>
                      </a:lnTo>
                      <a:lnTo>
                        <a:pt x="901" y="108"/>
                      </a:lnTo>
                      <a:lnTo>
                        <a:pt x="912" y="103"/>
                      </a:lnTo>
                      <a:lnTo>
                        <a:pt x="919" y="99"/>
                      </a:lnTo>
                      <a:lnTo>
                        <a:pt x="924" y="94"/>
                      </a:lnTo>
                      <a:lnTo>
                        <a:pt x="930" y="91"/>
                      </a:lnTo>
                      <a:lnTo>
                        <a:pt x="934" y="82"/>
                      </a:lnTo>
                      <a:lnTo>
                        <a:pt x="935" y="75"/>
                      </a:lnTo>
                      <a:lnTo>
                        <a:pt x="930" y="67"/>
                      </a:lnTo>
                      <a:lnTo>
                        <a:pt x="921" y="58"/>
                      </a:lnTo>
                      <a:lnTo>
                        <a:pt x="908" y="51"/>
                      </a:lnTo>
                      <a:lnTo>
                        <a:pt x="896" y="46"/>
                      </a:lnTo>
                      <a:lnTo>
                        <a:pt x="877" y="40"/>
                      </a:lnTo>
                      <a:lnTo>
                        <a:pt x="846" y="31"/>
                      </a:lnTo>
                      <a:lnTo>
                        <a:pt x="810" y="25"/>
                      </a:lnTo>
                      <a:lnTo>
                        <a:pt x="755" y="17"/>
                      </a:lnTo>
                      <a:lnTo>
                        <a:pt x="698" y="11"/>
                      </a:lnTo>
                      <a:lnTo>
                        <a:pt x="629" y="3"/>
                      </a:lnTo>
                      <a:lnTo>
                        <a:pt x="565" y="2"/>
                      </a:lnTo>
                      <a:lnTo>
                        <a:pt x="478" y="0"/>
                      </a:lnTo>
                    </a:path>
                  </a:pathLst>
                </a:custGeom>
                <a:solidFill>
                  <a:schemeClr val="accent1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2855" name="Freeform 28">
                  <a:extLst>
                    <a:ext uri="{FF2B5EF4-FFF2-40B4-BE49-F238E27FC236}">
                      <a16:creationId xmlns:a16="http://schemas.microsoft.com/office/drawing/2014/main" id="{14CD2732-237D-4ED8-82A9-3448D8580F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67" y="2897"/>
                  <a:ext cx="1125" cy="804"/>
                </a:xfrm>
                <a:custGeom>
                  <a:avLst/>
                  <a:gdLst>
                    <a:gd name="T0" fmla="*/ 106 w 1125"/>
                    <a:gd name="T1" fmla="*/ 8 h 804"/>
                    <a:gd name="T2" fmla="*/ 114 w 1125"/>
                    <a:gd name="T3" fmla="*/ 18 h 804"/>
                    <a:gd name="T4" fmla="*/ 127 w 1125"/>
                    <a:gd name="T5" fmla="*/ 27 h 804"/>
                    <a:gd name="T6" fmla="*/ 145 w 1125"/>
                    <a:gd name="T7" fmla="*/ 35 h 804"/>
                    <a:gd name="T8" fmla="*/ 177 w 1125"/>
                    <a:gd name="T9" fmla="*/ 45 h 804"/>
                    <a:gd name="T10" fmla="*/ 214 w 1125"/>
                    <a:gd name="T11" fmla="*/ 54 h 804"/>
                    <a:gd name="T12" fmla="*/ 278 w 1125"/>
                    <a:gd name="T13" fmla="*/ 64 h 804"/>
                    <a:gd name="T14" fmla="*/ 338 w 1125"/>
                    <a:gd name="T15" fmla="*/ 71 h 804"/>
                    <a:gd name="T16" fmla="*/ 418 w 1125"/>
                    <a:gd name="T17" fmla="*/ 76 h 804"/>
                    <a:gd name="T18" fmla="*/ 523 w 1125"/>
                    <a:gd name="T19" fmla="*/ 79 h 804"/>
                    <a:gd name="T20" fmla="*/ 734 w 1125"/>
                    <a:gd name="T21" fmla="*/ 76 h 804"/>
                    <a:gd name="T22" fmla="*/ 863 w 1125"/>
                    <a:gd name="T23" fmla="*/ 64 h 804"/>
                    <a:gd name="T24" fmla="*/ 937 w 1125"/>
                    <a:gd name="T25" fmla="*/ 52 h 804"/>
                    <a:gd name="T26" fmla="*/ 979 w 1125"/>
                    <a:gd name="T27" fmla="*/ 42 h 804"/>
                    <a:gd name="T28" fmla="*/ 1006 w 1125"/>
                    <a:gd name="T29" fmla="*/ 33 h 804"/>
                    <a:gd name="T30" fmla="*/ 1024 w 1125"/>
                    <a:gd name="T31" fmla="*/ 24 h 804"/>
                    <a:gd name="T32" fmla="*/ 1035 w 1125"/>
                    <a:gd name="T33" fmla="*/ 16 h 804"/>
                    <a:gd name="T34" fmla="*/ 1040 w 1125"/>
                    <a:gd name="T35" fmla="*/ 0 h 804"/>
                    <a:gd name="T36" fmla="*/ 1081 w 1125"/>
                    <a:gd name="T37" fmla="*/ 723 h 804"/>
                    <a:gd name="T38" fmla="*/ 988 w 1125"/>
                    <a:gd name="T39" fmla="*/ 764 h 804"/>
                    <a:gd name="T40" fmla="*/ 913 w 1125"/>
                    <a:gd name="T41" fmla="*/ 767 h 804"/>
                    <a:gd name="T42" fmla="*/ 824 w 1125"/>
                    <a:gd name="T43" fmla="*/ 784 h 804"/>
                    <a:gd name="T44" fmla="*/ 764 w 1125"/>
                    <a:gd name="T45" fmla="*/ 803 h 804"/>
                    <a:gd name="T46" fmla="*/ 688 w 1125"/>
                    <a:gd name="T47" fmla="*/ 793 h 804"/>
                    <a:gd name="T48" fmla="*/ 612 w 1125"/>
                    <a:gd name="T49" fmla="*/ 773 h 804"/>
                    <a:gd name="T50" fmla="*/ 523 w 1125"/>
                    <a:gd name="T51" fmla="*/ 776 h 804"/>
                    <a:gd name="T52" fmla="*/ 443 w 1125"/>
                    <a:gd name="T53" fmla="*/ 790 h 804"/>
                    <a:gd name="T54" fmla="*/ 378 w 1125"/>
                    <a:gd name="T55" fmla="*/ 797 h 804"/>
                    <a:gd name="T56" fmla="*/ 279 w 1125"/>
                    <a:gd name="T57" fmla="*/ 780 h 804"/>
                    <a:gd name="T58" fmla="*/ 196 w 1125"/>
                    <a:gd name="T59" fmla="*/ 773 h 804"/>
                    <a:gd name="T60" fmla="*/ 120 w 1125"/>
                    <a:gd name="T61" fmla="*/ 784 h 804"/>
                    <a:gd name="T62" fmla="*/ 37 w 1125"/>
                    <a:gd name="T63" fmla="*/ 757 h 804"/>
                    <a:gd name="T64" fmla="*/ 11 w 1125"/>
                    <a:gd name="T65" fmla="*/ 658 h 804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w 1125"/>
                    <a:gd name="T100" fmla="*/ 0 h 804"/>
                    <a:gd name="T101" fmla="*/ 1125 w 1125"/>
                    <a:gd name="T102" fmla="*/ 804 h 804"/>
                  </a:gdLst>
                  <a:ahLst/>
                  <a:cxnLst>
                    <a:cxn ang="T66">
                      <a:pos x="T0" y="T1"/>
                    </a:cxn>
                    <a:cxn ang="T67">
                      <a:pos x="T2" y="T3"/>
                    </a:cxn>
                    <a:cxn ang="T68">
                      <a:pos x="T4" y="T5"/>
                    </a:cxn>
                    <a:cxn ang="T69">
                      <a:pos x="T6" y="T7"/>
                    </a:cxn>
                    <a:cxn ang="T70">
                      <a:pos x="T8" y="T9"/>
                    </a:cxn>
                    <a:cxn ang="T71">
                      <a:pos x="T10" y="T11"/>
                    </a:cxn>
                    <a:cxn ang="T72">
                      <a:pos x="T12" y="T13"/>
                    </a:cxn>
                    <a:cxn ang="T73">
                      <a:pos x="T14" y="T15"/>
                    </a:cxn>
                    <a:cxn ang="T74">
                      <a:pos x="T16" y="T17"/>
                    </a:cxn>
                    <a:cxn ang="T75">
                      <a:pos x="T18" y="T19"/>
                    </a:cxn>
                    <a:cxn ang="T76">
                      <a:pos x="T20" y="T21"/>
                    </a:cxn>
                    <a:cxn ang="T77">
                      <a:pos x="T22" y="T23"/>
                    </a:cxn>
                    <a:cxn ang="T78">
                      <a:pos x="T24" y="T25"/>
                    </a:cxn>
                    <a:cxn ang="T79">
                      <a:pos x="T26" y="T27"/>
                    </a:cxn>
                    <a:cxn ang="T80">
                      <a:pos x="T28" y="T29"/>
                    </a:cxn>
                    <a:cxn ang="T81">
                      <a:pos x="T30" y="T31"/>
                    </a:cxn>
                    <a:cxn ang="T82">
                      <a:pos x="T32" y="T33"/>
                    </a:cxn>
                    <a:cxn ang="T83">
                      <a:pos x="T34" y="T35"/>
                    </a:cxn>
                    <a:cxn ang="T84">
                      <a:pos x="T36" y="T37"/>
                    </a:cxn>
                    <a:cxn ang="T85">
                      <a:pos x="T38" y="T39"/>
                    </a:cxn>
                    <a:cxn ang="T86">
                      <a:pos x="T40" y="T41"/>
                    </a:cxn>
                    <a:cxn ang="T87">
                      <a:pos x="T42" y="T43"/>
                    </a:cxn>
                    <a:cxn ang="T88">
                      <a:pos x="T44" y="T45"/>
                    </a:cxn>
                    <a:cxn ang="T89">
                      <a:pos x="T46" y="T47"/>
                    </a:cxn>
                    <a:cxn ang="T90">
                      <a:pos x="T48" y="T49"/>
                    </a:cxn>
                    <a:cxn ang="T91">
                      <a:pos x="T50" y="T51"/>
                    </a:cxn>
                    <a:cxn ang="T92">
                      <a:pos x="T52" y="T53"/>
                    </a:cxn>
                    <a:cxn ang="T93">
                      <a:pos x="T54" y="T55"/>
                    </a:cxn>
                    <a:cxn ang="T94">
                      <a:pos x="T56" y="T57"/>
                    </a:cxn>
                    <a:cxn ang="T95">
                      <a:pos x="T58" y="T59"/>
                    </a:cxn>
                    <a:cxn ang="T96">
                      <a:pos x="T60" y="T61"/>
                    </a:cxn>
                    <a:cxn ang="T97">
                      <a:pos x="T62" y="T63"/>
                    </a:cxn>
                    <a:cxn ang="T98">
                      <a:pos x="T64" y="T65"/>
                    </a:cxn>
                  </a:cxnLst>
                  <a:rect l="T99" t="T100" r="T101" b="T102"/>
                  <a:pathLst>
                    <a:path w="1125" h="804">
                      <a:moveTo>
                        <a:pt x="105" y="1"/>
                      </a:moveTo>
                      <a:lnTo>
                        <a:pt x="106" y="8"/>
                      </a:lnTo>
                      <a:lnTo>
                        <a:pt x="108" y="11"/>
                      </a:lnTo>
                      <a:lnTo>
                        <a:pt x="114" y="18"/>
                      </a:lnTo>
                      <a:lnTo>
                        <a:pt x="121" y="24"/>
                      </a:lnTo>
                      <a:lnTo>
                        <a:pt x="127" y="27"/>
                      </a:lnTo>
                      <a:lnTo>
                        <a:pt x="135" y="31"/>
                      </a:lnTo>
                      <a:lnTo>
                        <a:pt x="145" y="35"/>
                      </a:lnTo>
                      <a:lnTo>
                        <a:pt x="159" y="39"/>
                      </a:lnTo>
                      <a:lnTo>
                        <a:pt x="177" y="45"/>
                      </a:lnTo>
                      <a:lnTo>
                        <a:pt x="194" y="49"/>
                      </a:lnTo>
                      <a:lnTo>
                        <a:pt x="214" y="54"/>
                      </a:lnTo>
                      <a:lnTo>
                        <a:pt x="244" y="59"/>
                      </a:lnTo>
                      <a:lnTo>
                        <a:pt x="278" y="64"/>
                      </a:lnTo>
                      <a:lnTo>
                        <a:pt x="308" y="68"/>
                      </a:lnTo>
                      <a:lnTo>
                        <a:pt x="338" y="71"/>
                      </a:lnTo>
                      <a:lnTo>
                        <a:pt x="375" y="74"/>
                      </a:lnTo>
                      <a:lnTo>
                        <a:pt x="418" y="76"/>
                      </a:lnTo>
                      <a:lnTo>
                        <a:pt x="471" y="78"/>
                      </a:lnTo>
                      <a:lnTo>
                        <a:pt x="523" y="79"/>
                      </a:lnTo>
                      <a:lnTo>
                        <a:pt x="653" y="79"/>
                      </a:lnTo>
                      <a:lnTo>
                        <a:pt x="734" y="76"/>
                      </a:lnTo>
                      <a:lnTo>
                        <a:pt x="801" y="71"/>
                      </a:lnTo>
                      <a:lnTo>
                        <a:pt x="863" y="64"/>
                      </a:lnTo>
                      <a:lnTo>
                        <a:pt x="919" y="56"/>
                      </a:lnTo>
                      <a:lnTo>
                        <a:pt x="937" y="52"/>
                      </a:lnTo>
                      <a:lnTo>
                        <a:pt x="956" y="48"/>
                      </a:lnTo>
                      <a:lnTo>
                        <a:pt x="979" y="42"/>
                      </a:lnTo>
                      <a:lnTo>
                        <a:pt x="993" y="38"/>
                      </a:lnTo>
                      <a:lnTo>
                        <a:pt x="1006" y="33"/>
                      </a:lnTo>
                      <a:lnTo>
                        <a:pt x="1017" y="28"/>
                      </a:lnTo>
                      <a:lnTo>
                        <a:pt x="1024" y="24"/>
                      </a:lnTo>
                      <a:lnTo>
                        <a:pt x="1029" y="19"/>
                      </a:lnTo>
                      <a:lnTo>
                        <a:pt x="1035" y="16"/>
                      </a:lnTo>
                      <a:lnTo>
                        <a:pt x="1039" y="7"/>
                      </a:lnTo>
                      <a:lnTo>
                        <a:pt x="1040" y="0"/>
                      </a:lnTo>
                      <a:lnTo>
                        <a:pt x="1124" y="702"/>
                      </a:lnTo>
                      <a:lnTo>
                        <a:pt x="1081" y="723"/>
                      </a:lnTo>
                      <a:lnTo>
                        <a:pt x="1032" y="747"/>
                      </a:lnTo>
                      <a:lnTo>
                        <a:pt x="988" y="764"/>
                      </a:lnTo>
                      <a:lnTo>
                        <a:pt x="952" y="770"/>
                      </a:lnTo>
                      <a:lnTo>
                        <a:pt x="913" y="767"/>
                      </a:lnTo>
                      <a:lnTo>
                        <a:pt x="866" y="767"/>
                      </a:lnTo>
                      <a:lnTo>
                        <a:pt x="824" y="784"/>
                      </a:lnTo>
                      <a:lnTo>
                        <a:pt x="788" y="797"/>
                      </a:lnTo>
                      <a:lnTo>
                        <a:pt x="764" y="803"/>
                      </a:lnTo>
                      <a:lnTo>
                        <a:pt x="728" y="800"/>
                      </a:lnTo>
                      <a:lnTo>
                        <a:pt x="688" y="793"/>
                      </a:lnTo>
                      <a:lnTo>
                        <a:pt x="652" y="784"/>
                      </a:lnTo>
                      <a:lnTo>
                        <a:pt x="612" y="773"/>
                      </a:lnTo>
                      <a:lnTo>
                        <a:pt x="573" y="767"/>
                      </a:lnTo>
                      <a:lnTo>
                        <a:pt x="523" y="776"/>
                      </a:lnTo>
                      <a:lnTo>
                        <a:pt x="487" y="784"/>
                      </a:lnTo>
                      <a:lnTo>
                        <a:pt x="443" y="790"/>
                      </a:lnTo>
                      <a:lnTo>
                        <a:pt x="415" y="793"/>
                      </a:lnTo>
                      <a:lnTo>
                        <a:pt x="378" y="797"/>
                      </a:lnTo>
                      <a:lnTo>
                        <a:pt x="321" y="787"/>
                      </a:lnTo>
                      <a:lnTo>
                        <a:pt x="279" y="780"/>
                      </a:lnTo>
                      <a:lnTo>
                        <a:pt x="229" y="770"/>
                      </a:lnTo>
                      <a:lnTo>
                        <a:pt x="196" y="773"/>
                      </a:lnTo>
                      <a:lnTo>
                        <a:pt x="153" y="784"/>
                      </a:lnTo>
                      <a:lnTo>
                        <a:pt x="120" y="784"/>
                      </a:lnTo>
                      <a:lnTo>
                        <a:pt x="80" y="773"/>
                      </a:lnTo>
                      <a:lnTo>
                        <a:pt x="37" y="757"/>
                      </a:lnTo>
                      <a:lnTo>
                        <a:pt x="0" y="723"/>
                      </a:lnTo>
                      <a:lnTo>
                        <a:pt x="11" y="658"/>
                      </a:lnTo>
                      <a:lnTo>
                        <a:pt x="105" y="1"/>
                      </a:lnTo>
                    </a:path>
                  </a:pathLst>
                </a:custGeom>
                <a:solidFill>
                  <a:schemeClr val="accent1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2782" name="Freeform 29">
                <a:extLst>
                  <a:ext uri="{FF2B5EF4-FFF2-40B4-BE49-F238E27FC236}">
                    <a16:creationId xmlns:a16="http://schemas.microsoft.com/office/drawing/2014/main" id="{21CA55D5-DC36-44E0-BCD0-BA25BB1564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24" y="2624"/>
                <a:ext cx="527" cy="279"/>
              </a:xfrm>
              <a:custGeom>
                <a:avLst/>
                <a:gdLst>
                  <a:gd name="T0" fmla="*/ 0 w 558"/>
                  <a:gd name="T1" fmla="*/ 193 h 298"/>
                  <a:gd name="T2" fmla="*/ 17 w 558"/>
                  <a:gd name="T3" fmla="*/ 237 h 298"/>
                  <a:gd name="T4" fmla="*/ 25 w 558"/>
                  <a:gd name="T5" fmla="*/ 255 h 298"/>
                  <a:gd name="T6" fmla="*/ 33 w 558"/>
                  <a:gd name="T7" fmla="*/ 260 h 298"/>
                  <a:gd name="T8" fmla="*/ 40 w 558"/>
                  <a:gd name="T9" fmla="*/ 258 h 298"/>
                  <a:gd name="T10" fmla="*/ 49 w 558"/>
                  <a:gd name="T11" fmla="*/ 255 h 298"/>
                  <a:gd name="T12" fmla="*/ 296 w 558"/>
                  <a:gd name="T13" fmla="*/ 115 h 298"/>
                  <a:gd name="T14" fmla="*/ 307 w 558"/>
                  <a:gd name="T15" fmla="*/ 114 h 298"/>
                  <a:gd name="T16" fmla="*/ 322 w 558"/>
                  <a:gd name="T17" fmla="*/ 122 h 298"/>
                  <a:gd name="T18" fmla="*/ 338 w 558"/>
                  <a:gd name="T19" fmla="*/ 122 h 298"/>
                  <a:gd name="T20" fmla="*/ 357 w 558"/>
                  <a:gd name="T21" fmla="*/ 118 h 298"/>
                  <a:gd name="T22" fmla="*/ 384 w 558"/>
                  <a:gd name="T23" fmla="*/ 112 h 298"/>
                  <a:gd name="T24" fmla="*/ 399 w 558"/>
                  <a:gd name="T25" fmla="*/ 104 h 298"/>
                  <a:gd name="T26" fmla="*/ 479 w 558"/>
                  <a:gd name="T27" fmla="*/ 96 h 298"/>
                  <a:gd name="T28" fmla="*/ 493 w 558"/>
                  <a:gd name="T29" fmla="*/ 92 h 298"/>
                  <a:gd name="T30" fmla="*/ 490 w 558"/>
                  <a:gd name="T31" fmla="*/ 84 h 298"/>
                  <a:gd name="T32" fmla="*/ 484 w 558"/>
                  <a:gd name="T33" fmla="*/ 80 h 298"/>
                  <a:gd name="T34" fmla="*/ 451 w 558"/>
                  <a:gd name="T35" fmla="*/ 75 h 298"/>
                  <a:gd name="T36" fmla="*/ 414 w 558"/>
                  <a:gd name="T37" fmla="*/ 77 h 298"/>
                  <a:gd name="T38" fmla="*/ 415 w 558"/>
                  <a:gd name="T39" fmla="*/ 73 h 298"/>
                  <a:gd name="T40" fmla="*/ 451 w 558"/>
                  <a:gd name="T41" fmla="*/ 69 h 298"/>
                  <a:gd name="T42" fmla="*/ 485 w 558"/>
                  <a:gd name="T43" fmla="*/ 62 h 298"/>
                  <a:gd name="T44" fmla="*/ 496 w 558"/>
                  <a:gd name="T45" fmla="*/ 56 h 298"/>
                  <a:gd name="T46" fmla="*/ 497 w 558"/>
                  <a:gd name="T47" fmla="*/ 44 h 298"/>
                  <a:gd name="T48" fmla="*/ 479 w 558"/>
                  <a:gd name="T49" fmla="*/ 38 h 298"/>
                  <a:gd name="T50" fmla="*/ 407 w 558"/>
                  <a:gd name="T51" fmla="*/ 51 h 298"/>
                  <a:gd name="T52" fmla="*/ 407 w 558"/>
                  <a:gd name="T53" fmla="*/ 45 h 298"/>
                  <a:gd name="T54" fmla="*/ 474 w 558"/>
                  <a:gd name="T55" fmla="*/ 25 h 298"/>
                  <a:gd name="T56" fmla="*/ 490 w 558"/>
                  <a:gd name="T57" fmla="*/ 19 h 298"/>
                  <a:gd name="T58" fmla="*/ 489 w 558"/>
                  <a:gd name="T59" fmla="*/ 7 h 298"/>
                  <a:gd name="T60" fmla="*/ 480 w 558"/>
                  <a:gd name="T61" fmla="*/ 1 h 298"/>
                  <a:gd name="T62" fmla="*/ 471 w 558"/>
                  <a:gd name="T63" fmla="*/ 0 h 298"/>
                  <a:gd name="T64" fmla="*/ 392 w 558"/>
                  <a:gd name="T65" fmla="*/ 24 h 298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558"/>
                  <a:gd name="T100" fmla="*/ 0 h 298"/>
                  <a:gd name="T101" fmla="*/ 558 w 558"/>
                  <a:gd name="T102" fmla="*/ 298 h 298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558" h="298">
                    <a:moveTo>
                      <a:pt x="0" y="220"/>
                    </a:moveTo>
                    <a:lnTo>
                      <a:pt x="19" y="270"/>
                    </a:lnTo>
                    <a:lnTo>
                      <a:pt x="28" y="290"/>
                    </a:lnTo>
                    <a:lnTo>
                      <a:pt x="37" y="297"/>
                    </a:lnTo>
                    <a:lnTo>
                      <a:pt x="45" y="295"/>
                    </a:lnTo>
                    <a:lnTo>
                      <a:pt x="55" y="290"/>
                    </a:lnTo>
                    <a:lnTo>
                      <a:pt x="331" y="131"/>
                    </a:lnTo>
                    <a:lnTo>
                      <a:pt x="344" y="130"/>
                    </a:lnTo>
                    <a:lnTo>
                      <a:pt x="361" y="139"/>
                    </a:lnTo>
                    <a:lnTo>
                      <a:pt x="379" y="139"/>
                    </a:lnTo>
                    <a:lnTo>
                      <a:pt x="400" y="135"/>
                    </a:lnTo>
                    <a:lnTo>
                      <a:pt x="431" y="128"/>
                    </a:lnTo>
                    <a:lnTo>
                      <a:pt x="447" y="119"/>
                    </a:lnTo>
                    <a:lnTo>
                      <a:pt x="537" y="110"/>
                    </a:lnTo>
                    <a:lnTo>
                      <a:pt x="553" y="105"/>
                    </a:lnTo>
                    <a:lnTo>
                      <a:pt x="549" y="96"/>
                    </a:lnTo>
                    <a:lnTo>
                      <a:pt x="542" y="91"/>
                    </a:lnTo>
                    <a:lnTo>
                      <a:pt x="506" y="85"/>
                    </a:lnTo>
                    <a:lnTo>
                      <a:pt x="464" y="88"/>
                    </a:lnTo>
                    <a:lnTo>
                      <a:pt x="465" y="83"/>
                    </a:lnTo>
                    <a:lnTo>
                      <a:pt x="506" y="79"/>
                    </a:lnTo>
                    <a:lnTo>
                      <a:pt x="543" y="70"/>
                    </a:lnTo>
                    <a:lnTo>
                      <a:pt x="556" y="64"/>
                    </a:lnTo>
                    <a:lnTo>
                      <a:pt x="557" y="50"/>
                    </a:lnTo>
                    <a:lnTo>
                      <a:pt x="537" y="44"/>
                    </a:lnTo>
                    <a:lnTo>
                      <a:pt x="456" y="58"/>
                    </a:lnTo>
                    <a:lnTo>
                      <a:pt x="456" y="51"/>
                    </a:lnTo>
                    <a:lnTo>
                      <a:pt x="531" y="29"/>
                    </a:lnTo>
                    <a:lnTo>
                      <a:pt x="549" y="21"/>
                    </a:lnTo>
                    <a:lnTo>
                      <a:pt x="548" y="8"/>
                    </a:lnTo>
                    <a:lnTo>
                      <a:pt x="538" y="1"/>
                    </a:lnTo>
                    <a:lnTo>
                      <a:pt x="528" y="0"/>
                    </a:lnTo>
                    <a:lnTo>
                      <a:pt x="439" y="28"/>
                    </a:lnTo>
                  </a:path>
                </a:pathLst>
              </a:custGeom>
              <a:noFill/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783" name="Freeform 30">
                <a:extLst>
                  <a:ext uri="{FF2B5EF4-FFF2-40B4-BE49-F238E27FC236}">
                    <a16:creationId xmlns:a16="http://schemas.microsoft.com/office/drawing/2014/main" id="{F55F37D3-9038-4088-8A07-761C1C5E0D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19" y="3207"/>
                <a:ext cx="645" cy="496"/>
              </a:xfrm>
              <a:custGeom>
                <a:avLst/>
                <a:gdLst>
                  <a:gd name="T0" fmla="*/ 180 w 683"/>
                  <a:gd name="T1" fmla="*/ 9 h 530"/>
                  <a:gd name="T2" fmla="*/ 0 w 683"/>
                  <a:gd name="T3" fmla="*/ 420 h 530"/>
                  <a:gd name="T4" fmla="*/ 8 w 683"/>
                  <a:gd name="T5" fmla="*/ 430 h 530"/>
                  <a:gd name="T6" fmla="*/ 21 w 683"/>
                  <a:gd name="T7" fmla="*/ 421 h 530"/>
                  <a:gd name="T8" fmla="*/ 192 w 683"/>
                  <a:gd name="T9" fmla="*/ 24 h 530"/>
                  <a:gd name="T10" fmla="*/ 202 w 683"/>
                  <a:gd name="T11" fmla="*/ 21 h 530"/>
                  <a:gd name="T12" fmla="*/ 268 w 683"/>
                  <a:gd name="T13" fmla="*/ 20 h 530"/>
                  <a:gd name="T14" fmla="*/ 353 w 683"/>
                  <a:gd name="T15" fmla="*/ 22 h 530"/>
                  <a:gd name="T16" fmla="*/ 428 w 683"/>
                  <a:gd name="T17" fmla="*/ 26 h 530"/>
                  <a:gd name="T18" fmla="*/ 450 w 683"/>
                  <a:gd name="T19" fmla="*/ 33 h 530"/>
                  <a:gd name="T20" fmla="*/ 464 w 683"/>
                  <a:gd name="T21" fmla="*/ 42 h 530"/>
                  <a:gd name="T22" fmla="*/ 473 w 683"/>
                  <a:gd name="T23" fmla="*/ 56 h 530"/>
                  <a:gd name="T24" fmla="*/ 591 w 683"/>
                  <a:gd name="T25" fmla="*/ 460 h 530"/>
                  <a:gd name="T26" fmla="*/ 602 w 683"/>
                  <a:gd name="T27" fmla="*/ 463 h 530"/>
                  <a:gd name="T28" fmla="*/ 608 w 683"/>
                  <a:gd name="T29" fmla="*/ 456 h 530"/>
                  <a:gd name="T30" fmla="*/ 490 w 683"/>
                  <a:gd name="T31" fmla="*/ 52 h 530"/>
                  <a:gd name="T32" fmla="*/ 478 w 683"/>
                  <a:gd name="T33" fmla="*/ 32 h 530"/>
                  <a:gd name="T34" fmla="*/ 468 w 683"/>
                  <a:gd name="T35" fmla="*/ 22 h 530"/>
                  <a:gd name="T36" fmla="*/ 458 w 683"/>
                  <a:gd name="T37" fmla="*/ 17 h 530"/>
                  <a:gd name="T38" fmla="*/ 445 w 683"/>
                  <a:gd name="T39" fmla="*/ 10 h 530"/>
                  <a:gd name="T40" fmla="*/ 420 w 683"/>
                  <a:gd name="T41" fmla="*/ 9 h 530"/>
                  <a:gd name="T42" fmla="*/ 341 w 683"/>
                  <a:gd name="T43" fmla="*/ 3 h 530"/>
                  <a:gd name="T44" fmla="*/ 253 w 683"/>
                  <a:gd name="T45" fmla="*/ 0 h 530"/>
                  <a:gd name="T46" fmla="*/ 212 w 683"/>
                  <a:gd name="T47" fmla="*/ 2 h 530"/>
                  <a:gd name="T48" fmla="*/ 191 w 683"/>
                  <a:gd name="T49" fmla="*/ 3 h 530"/>
                  <a:gd name="T50" fmla="*/ 180 w 683"/>
                  <a:gd name="T51" fmla="*/ 9 h 5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83"/>
                  <a:gd name="T79" fmla="*/ 0 h 530"/>
                  <a:gd name="T80" fmla="*/ 683 w 683"/>
                  <a:gd name="T81" fmla="*/ 530 h 5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83" h="530">
                    <a:moveTo>
                      <a:pt x="202" y="11"/>
                    </a:moveTo>
                    <a:lnTo>
                      <a:pt x="0" y="480"/>
                    </a:lnTo>
                    <a:lnTo>
                      <a:pt x="8" y="490"/>
                    </a:lnTo>
                    <a:lnTo>
                      <a:pt x="23" y="481"/>
                    </a:lnTo>
                    <a:lnTo>
                      <a:pt x="215" y="28"/>
                    </a:lnTo>
                    <a:lnTo>
                      <a:pt x="227" y="23"/>
                    </a:lnTo>
                    <a:lnTo>
                      <a:pt x="301" y="22"/>
                    </a:lnTo>
                    <a:lnTo>
                      <a:pt x="396" y="25"/>
                    </a:lnTo>
                    <a:lnTo>
                      <a:pt x="480" y="30"/>
                    </a:lnTo>
                    <a:lnTo>
                      <a:pt x="505" y="37"/>
                    </a:lnTo>
                    <a:lnTo>
                      <a:pt x="520" y="48"/>
                    </a:lnTo>
                    <a:lnTo>
                      <a:pt x="530" y="64"/>
                    </a:lnTo>
                    <a:lnTo>
                      <a:pt x="663" y="525"/>
                    </a:lnTo>
                    <a:lnTo>
                      <a:pt x="674" y="529"/>
                    </a:lnTo>
                    <a:lnTo>
                      <a:pt x="682" y="520"/>
                    </a:lnTo>
                    <a:lnTo>
                      <a:pt x="550" y="60"/>
                    </a:lnTo>
                    <a:lnTo>
                      <a:pt x="536" y="36"/>
                    </a:lnTo>
                    <a:lnTo>
                      <a:pt x="525" y="25"/>
                    </a:lnTo>
                    <a:lnTo>
                      <a:pt x="514" y="19"/>
                    </a:lnTo>
                    <a:lnTo>
                      <a:pt x="499" y="12"/>
                    </a:lnTo>
                    <a:lnTo>
                      <a:pt x="471" y="11"/>
                    </a:lnTo>
                    <a:lnTo>
                      <a:pt x="382" y="3"/>
                    </a:lnTo>
                    <a:lnTo>
                      <a:pt x="284" y="0"/>
                    </a:lnTo>
                    <a:lnTo>
                      <a:pt x="237" y="2"/>
                    </a:lnTo>
                    <a:lnTo>
                      <a:pt x="214" y="3"/>
                    </a:lnTo>
                    <a:lnTo>
                      <a:pt x="202" y="11"/>
                    </a:lnTo>
                  </a:path>
                </a:pathLst>
              </a:custGeom>
              <a:solidFill>
                <a:srgbClr val="919191"/>
              </a:solidFill>
              <a:ln w="12700" cap="rnd" cmpd="sng">
                <a:solidFill>
                  <a:srgbClr val="91919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2784" name="Group 31">
                <a:extLst>
                  <a:ext uri="{FF2B5EF4-FFF2-40B4-BE49-F238E27FC236}">
                    <a16:creationId xmlns:a16="http://schemas.microsoft.com/office/drawing/2014/main" id="{97D78C89-14EE-4415-9A88-A326862122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716" y="3045"/>
                <a:ext cx="518" cy="299"/>
                <a:chOff x="3674" y="3076"/>
                <a:chExt cx="548" cy="319"/>
              </a:xfrm>
            </p:grpSpPr>
            <p:sp>
              <p:nvSpPr>
                <p:cNvPr id="32852" name="Freeform 32">
                  <a:extLst>
                    <a:ext uri="{FF2B5EF4-FFF2-40B4-BE49-F238E27FC236}">
                      <a16:creationId xmlns:a16="http://schemas.microsoft.com/office/drawing/2014/main" id="{87022407-36F5-44D0-971B-23DCA6038F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09" y="3164"/>
                  <a:ext cx="213" cy="231"/>
                </a:xfrm>
                <a:custGeom>
                  <a:avLst/>
                  <a:gdLst>
                    <a:gd name="T0" fmla="*/ 114 w 213"/>
                    <a:gd name="T1" fmla="*/ 0 h 231"/>
                    <a:gd name="T2" fmla="*/ 71 w 213"/>
                    <a:gd name="T3" fmla="*/ 57 h 231"/>
                    <a:gd name="T4" fmla="*/ 0 w 213"/>
                    <a:gd name="T5" fmla="*/ 51 h 231"/>
                    <a:gd name="T6" fmla="*/ 57 w 213"/>
                    <a:gd name="T7" fmla="*/ 117 h 231"/>
                    <a:gd name="T8" fmla="*/ 4 w 213"/>
                    <a:gd name="T9" fmla="*/ 202 h 231"/>
                    <a:gd name="T10" fmla="*/ 99 w 213"/>
                    <a:gd name="T11" fmla="*/ 149 h 231"/>
                    <a:gd name="T12" fmla="*/ 166 w 213"/>
                    <a:gd name="T13" fmla="*/ 230 h 231"/>
                    <a:gd name="T14" fmla="*/ 149 w 213"/>
                    <a:gd name="T15" fmla="*/ 127 h 231"/>
                    <a:gd name="T16" fmla="*/ 212 w 213"/>
                    <a:gd name="T17" fmla="*/ 66 h 231"/>
                    <a:gd name="T18" fmla="*/ 136 w 213"/>
                    <a:gd name="T19" fmla="*/ 68 h 231"/>
                    <a:gd name="T20" fmla="*/ 114 w 213"/>
                    <a:gd name="T21" fmla="*/ 0 h 23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13"/>
                    <a:gd name="T34" fmla="*/ 0 h 231"/>
                    <a:gd name="T35" fmla="*/ 213 w 213"/>
                    <a:gd name="T36" fmla="*/ 231 h 23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13" h="231">
                      <a:moveTo>
                        <a:pt x="114" y="0"/>
                      </a:moveTo>
                      <a:lnTo>
                        <a:pt x="71" y="57"/>
                      </a:lnTo>
                      <a:lnTo>
                        <a:pt x="0" y="51"/>
                      </a:lnTo>
                      <a:lnTo>
                        <a:pt x="57" y="117"/>
                      </a:lnTo>
                      <a:lnTo>
                        <a:pt x="4" y="202"/>
                      </a:lnTo>
                      <a:lnTo>
                        <a:pt x="99" y="149"/>
                      </a:lnTo>
                      <a:lnTo>
                        <a:pt x="166" y="230"/>
                      </a:lnTo>
                      <a:lnTo>
                        <a:pt x="149" y="127"/>
                      </a:lnTo>
                      <a:lnTo>
                        <a:pt x="212" y="66"/>
                      </a:lnTo>
                      <a:lnTo>
                        <a:pt x="136" y="68"/>
                      </a:lnTo>
                      <a:lnTo>
                        <a:pt x="114" y="0"/>
                      </a:lnTo>
                    </a:path>
                  </a:pathLst>
                </a:custGeom>
                <a:solidFill>
                  <a:srgbClr val="000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2853" name="Freeform 33">
                  <a:extLst>
                    <a:ext uri="{FF2B5EF4-FFF2-40B4-BE49-F238E27FC236}">
                      <a16:creationId xmlns:a16="http://schemas.microsoft.com/office/drawing/2014/main" id="{26E85379-45A5-4034-B285-322613D5DB1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74" y="3076"/>
                  <a:ext cx="207" cy="229"/>
                </a:xfrm>
                <a:custGeom>
                  <a:avLst/>
                  <a:gdLst>
                    <a:gd name="T0" fmla="*/ 57 w 207"/>
                    <a:gd name="T1" fmla="*/ 2 h 229"/>
                    <a:gd name="T2" fmla="*/ 41 w 207"/>
                    <a:gd name="T3" fmla="*/ 11 h 229"/>
                    <a:gd name="T4" fmla="*/ 34 w 207"/>
                    <a:gd name="T5" fmla="*/ 18 h 229"/>
                    <a:gd name="T6" fmla="*/ 27 w 207"/>
                    <a:gd name="T7" fmla="*/ 25 h 229"/>
                    <a:gd name="T8" fmla="*/ 18 w 207"/>
                    <a:gd name="T9" fmla="*/ 39 h 229"/>
                    <a:gd name="T10" fmla="*/ 13 w 207"/>
                    <a:gd name="T11" fmla="*/ 51 h 229"/>
                    <a:gd name="T12" fmla="*/ 7 w 207"/>
                    <a:gd name="T13" fmla="*/ 61 h 229"/>
                    <a:gd name="T14" fmla="*/ 3 w 207"/>
                    <a:gd name="T15" fmla="*/ 80 h 229"/>
                    <a:gd name="T16" fmla="*/ 1 w 207"/>
                    <a:gd name="T17" fmla="*/ 89 h 229"/>
                    <a:gd name="T18" fmla="*/ 0 w 207"/>
                    <a:gd name="T19" fmla="*/ 97 h 229"/>
                    <a:gd name="T20" fmla="*/ 0 w 207"/>
                    <a:gd name="T21" fmla="*/ 112 h 229"/>
                    <a:gd name="T22" fmla="*/ 1 w 207"/>
                    <a:gd name="T23" fmla="*/ 127 h 229"/>
                    <a:gd name="T24" fmla="*/ 4 w 207"/>
                    <a:gd name="T25" fmla="*/ 141 h 229"/>
                    <a:gd name="T26" fmla="*/ 7 w 207"/>
                    <a:gd name="T27" fmla="*/ 151 h 229"/>
                    <a:gd name="T28" fmla="*/ 11 w 207"/>
                    <a:gd name="T29" fmla="*/ 162 h 229"/>
                    <a:gd name="T30" fmla="*/ 17 w 207"/>
                    <a:gd name="T31" fmla="*/ 172 h 229"/>
                    <a:gd name="T32" fmla="*/ 24 w 207"/>
                    <a:gd name="T33" fmla="*/ 183 h 229"/>
                    <a:gd name="T34" fmla="*/ 30 w 207"/>
                    <a:gd name="T35" fmla="*/ 190 h 229"/>
                    <a:gd name="T36" fmla="*/ 41 w 207"/>
                    <a:gd name="T37" fmla="*/ 199 h 229"/>
                    <a:gd name="T38" fmla="*/ 49 w 207"/>
                    <a:gd name="T39" fmla="*/ 205 h 229"/>
                    <a:gd name="T40" fmla="*/ 57 w 207"/>
                    <a:gd name="T41" fmla="*/ 212 h 229"/>
                    <a:gd name="T42" fmla="*/ 67 w 207"/>
                    <a:gd name="T43" fmla="*/ 217 h 229"/>
                    <a:gd name="T44" fmla="*/ 75 w 207"/>
                    <a:gd name="T45" fmla="*/ 222 h 229"/>
                    <a:gd name="T46" fmla="*/ 85 w 207"/>
                    <a:gd name="T47" fmla="*/ 225 h 229"/>
                    <a:gd name="T48" fmla="*/ 97 w 207"/>
                    <a:gd name="T49" fmla="*/ 227 h 229"/>
                    <a:gd name="T50" fmla="*/ 105 w 207"/>
                    <a:gd name="T51" fmla="*/ 228 h 229"/>
                    <a:gd name="T52" fmla="*/ 121 w 207"/>
                    <a:gd name="T53" fmla="*/ 228 h 229"/>
                    <a:gd name="T54" fmla="*/ 133 w 207"/>
                    <a:gd name="T55" fmla="*/ 227 h 229"/>
                    <a:gd name="T56" fmla="*/ 142 w 207"/>
                    <a:gd name="T57" fmla="*/ 226 h 229"/>
                    <a:gd name="T58" fmla="*/ 151 w 207"/>
                    <a:gd name="T59" fmla="*/ 224 h 229"/>
                    <a:gd name="T60" fmla="*/ 160 w 207"/>
                    <a:gd name="T61" fmla="*/ 221 h 229"/>
                    <a:gd name="T62" fmla="*/ 171 w 207"/>
                    <a:gd name="T63" fmla="*/ 217 h 229"/>
                    <a:gd name="T64" fmla="*/ 180 w 207"/>
                    <a:gd name="T65" fmla="*/ 211 h 229"/>
                    <a:gd name="T66" fmla="*/ 188 w 207"/>
                    <a:gd name="T67" fmla="*/ 203 h 229"/>
                    <a:gd name="T68" fmla="*/ 192 w 207"/>
                    <a:gd name="T69" fmla="*/ 196 h 229"/>
                    <a:gd name="T70" fmla="*/ 196 w 207"/>
                    <a:gd name="T71" fmla="*/ 187 h 229"/>
                    <a:gd name="T72" fmla="*/ 202 w 207"/>
                    <a:gd name="T73" fmla="*/ 175 h 229"/>
                    <a:gd name="T74" fmla="*/ 205 w 207"/>
                    <a:gd name="T75" fmla="*/ 159 h 229"/>
                    <a:gd name="T76" fmla="*/ 206 w 207"/>
                    <a:gd name="T77" fmla="*/ 145 h 229"/>
                    <a:gd name="T78" fmla="*/ 191 w 207"/>
                    <a:gd name="T79" fmla="*/ 149 h 229"/>
                    <a:gd name="T80" fmla="*/ 180 w 207"/>
                    <a:gd name="T81" fmla="*/ 157 h 229"/>
                    <a:gd name="T82" fmla="*/ 163 w 207"/>
                    <a:gd name="T83" fmla="*/ 161 h 229"/>
                    <a:gd name="T84" fmla="*/ 142 w 207"/>
                    <a:gd name="T85" fmla="*/ 164 h 229"/>
                    <a:gd name="T86" fmla="*/ 122 w 207"/>
                    <a:gd name="T87" fmla="*/ 165 h 229"/>
                    <a:gd name="T88" fmla="*/ 105 w 207"/>
                    <a:gd name="T89" fmla="*/ 162 h 229"/>
                    <a:gd name="T90" fmla="*/ 84 w 207"/>
                    <a:gd name="T91" fmla="*/ 152 h 229"/>
                    <a:gd name="T92" fmla="*/ 68 w 207"/>
                    <a:gd name="T93" fmla="*/ 140 h 229"/>
                    <a:gd name="T94" fmla="*/ 57 w 207"/>
                    <a:gd name="T95" fmla="*/ 121 h 229"/>
                    <a:gd name="T96" fmla="*/ 52 w 207"/>
                    <a:gd name="T97" fmla="*/ 105 h 229"/>
                    <a:gd name="T98" fmla="*/ 51 w 207"/>
                    <a:gd name="T99" fmla="*/ 84 h 229"/>
                    <a:gd name="T100" fmla="*/ 51 w 207"/>
                    <a:gd name="T101" fmla="*/ 66 h 229"/>
                    <a:gd name="T102" fmla="*/ 54 w 207"/>
                    <a:gd name="T103" fmla="*/ 43 h 229"/>
                    <a:gd name="T104" fmla="*/ 58 w 207"/>
                    <a:gd name="T105" fmla="*/ 19 h 229"/>
                    <a:gd name="T106" fmla="*/ 71 w 207"/>
                    <a:gd name="T107" fmla="*/ 0 h 229"/>
                    <a:gd name="T108" fmla="*/ 57 w 207"/>
                    <a:gd name="T109" fmla="*/ 2 h 229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207"/>
                    <a:gd name="T166" fmla="*/ 0 h 229"/>
                    <a:gd name="T167" fmla="*/ 207 w 207"/>
                    <a:gd name="T168" fmla="*/ 229 h 229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207" h="229">
                      <a:moveTo>
                        <a:pt x="57" y="2"/>
                      </a:moveTo>
                      <a:lnTo>
                        <a:pt x="41" y="11"/>
                      </a:lnTo>
                      <a:lnTo>
                        <a:pt x="34" y="18"/>
                      </a:lnTo>
                      <a:lnTo>
                        <a:pt x="27" y="25"/>
                      </a:lnTo>
                      <a:lnTo>
                        <a:pt x="18" y="39"/>
                      </a:lnTo>
                      <a:lnTo>
                        <a:pt x="13" y="51"/>
                      </a:lnTo>
                      <a:lnTo>
                        <a:pt x="7" y="61"/>
                      </a:lnTo>
                      <a:lnTo>
                        <a:pt x="3" y="80"/>
                      </a:lnTo>
                      <a:lnTo>
                        <a:pt x="1" y="89"/>
                      </a:lnTo>
                      <a:lnTo>
                        <a:pt x="0" y="97"/>
                      </a:lnTo>
                      <a:lnTo>
                        <a:pt x="0" y="112"/>
                      </a:lnTo>
                      <a:lnTo>
                        <a:pt x="1" y="127"/>
                      </a:lnTo>
                      <a:lnTo>
                        <a:pt x="4" y="141"/>
                      </a:lnTo>
                      <a:lnTo>
                        <a:pt x="7" y="151"/>
                      </a:lnTo>
                      <a:lnTo>
                        <a:pt x="11" y="162"/>
                      </a:lnTo>
                      <a:lnTo>
                        <a:pt x="17" y="172"/>
                      </a:lnTo>
                      <a:lnTo>
                        <a:pt x="24" y="183"/>
                      </a:lnTo>
                      <a:lnTo>
                        <a:pt x="30" y="190"/>
                      </a:lnTo>
                      <a:lnTo>
                        <a:pt x="41" y="199"/>
                      </a:lnTo>
                      <a:lnTo>
                        <a:pt x="49" y="205"/>
                      </a:lnTo>
                      <a:lnTo>
                        <a:pt x="57" y="212"/>
                      </a:lnTo>
                      <a:lnTo>
                        <a:pt x="67" y="217"/>
                      </a:lnTo>
                      <a:lnTo>
                        <a:pt x="75" y="222"/>
                      </a:lnTo>
                      <a:lnTo>
                        <a:pt x="85" y="225"/>
                      </a:lnTo>
                      <a:lnTo>
                        <a:pt x="97" y="227"/>
                      </a:lnTo>
                      <a:lnTo>
                        <a:pt x="105" y="228"/>
                      </a:lnTo>
                      <a:lnTo>
                        <a:pt x="121" y="228"/>
                      </a:lnTo>
                      <a:lnTo>
                        <a:pt x="133" y="227"/>
                      </a:lnTo>
                      <a:lnTo>
                        <a:pt x="142" y="226"/>
                      </a:lnTo>
                      <a:lnTo>
                        <a:pt x="151" y="224"/>
                      </a:lnTo>
                      <a:lnTo>
                        <a:pt x="160" y="221"/>
                      </a:lnTo>
                      <a:lnTo>
                        <a:pt x="171" y="217"/>
                      </a:lnTo>
                      <a:lnTo>
                        <a:pt x="180" y="211"/>
                      </a:lnTo>
                      <a:lnTo>
                        <a:pt x="188" y="203"/>
                      </a:lnTo>
                      <a:lnTo>
                        <a:pt x="192" y="196"/>
                      </a:lnTo>
                      <a:lnTo>
                        <a:pt x="196" y="187"/>
                      </a:lnTo>
                      <a:lnTo>
                        <a:pt x="202" y="175"/>
                      </a:lnTo>
                      <a:lnTo>
                        <a:pt x="205" y="159"/>
                      </a:lnTo>
                      <a:lnTo>
                        <a:pt x="206" y="145"/>
                      </a:lnTo>
                      <a:lnTo>
                        <a:pt x="191" y="149"/>
                      </a:lnTo>
                      <a:lnTo>
                        <a:pt x="180" y="157"/>
                      </a:lnTo>
                      <a:lnTo>
                        <a:pt x="163" y="161"/>
                      </a:lnTo>
                      <a:lnTo>
                        <a:pt x="142" y="164"/>
                      </a:lnTo>
                      <a:lnTo>
                        <a:pt x="122" y="165"/>
                      </a:lnTo>
                      <a:lnTo>
                        <a:pt x="105" y="162"/>
                      </a:lnTo>
                      <a:lnTo>
                        <a:pt x="84" y="152"/>
                      </a:lnTo>
                      <a:lnTo>
                        <a:pt x="68" y="140"/>
                      </a:lnTo>
                      <a:lnTo>
                        <a:pt x="57" y="121"/>
                      </a:lnTo>
                      <a:lnTo>
                        <a:pt x="52" y="105"/>
                      </a:lnTo>
                      <a:lnTo>
                        <a:pt x="51" y="84"/>
                      </a:lnTo>
                      <a:lnTo>
                        <a:pt x="51" y="66"/>
                      </a:lnTo>
                      <a:lnTo>
                        <a:pt x="54" y="43"/>
                      </a:lnTo>
                      <a:lnTo>
                        <a:pt x="58" y="19"/>
                      </a:lnTo>
                      <a:lnTo>
                        <a:pt x="71" y="0"/>
                      </a:lnTo>
                      <a:lnTo>
                        <a:pt x="57" y="2"/>
                      </a:lnTo>
                    </a:path>
                  </a:pathLst>
                </a:custGeom>
                <a:solidFill>
                  <a:srgbClr val="0000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2785" name="Group 34">
                <a:extLst>
                  <a:ext uri="{FF2B5EF4-FFF2-40B4-BE49-F238E27FC236}">
                    <a16:creationId xmlns:a16="http://schemas.microsoft.com/office/drawing/2014/main" id="{99C1FB7B-AF83-4682-8BE2-B107EB5C336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92" y="3020"/>
                <a:ext cx="517" cy="299"/>
                <a:chOff x="3648" y="3049"/>
                <a:chExt cx="548" cy="320"/>
              </a:xfrm>
            </p:grpSpPr>
            <p:sp>
              <p:nvSpPr>
                <p:cNvPr id="32850" name="Freeform 35">
                  <a:extLst>
                    <a:ext uri="{FF2B5EF4-FFF2-40B4-BE49-F238E27FC236}">
                      <a16:creationId xmlns:a16="http://schemas.microsoft.com/office/drawing/2014/main" id="{88287C4E-76FA-477C-9EF7-C0396F75C2C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83" y="3138"/>
                  <a:ext cx="213" cy="231"/>
                </a:xfrm>
                <a:custGeom>
                  <a:avLst/>
                  <a:gdLst>
                    <a:gd name="T0" fmla="*/ 114 w 213"/>
                    <a:gd name="T1" fmla="*/ 0 h 231"/>
                    <a:gd name="T2" fmla="*/ 71 w 213"/>
                    <a:gd name="T3" fmla="*/ 57 h 231"/>
                    <a:gd name="T4" fmla="*/ 0 w 213"/>
                    <a:gd name="T5" fmla="*/ 51 h 231"/>
                    <a:gd name="T6" fmla="*/ 57 w 213"/>
                    <a:gd name="T7" fmla="*/ 116 h 231"/>
                    <a:gd name="T8" fmla="*/ 4 w 213"/>
                    <a:gd name="T9" fmla="*/ 202 h 231"/>
                    <a:gd name="T10" fmla="*/ 99 w 213"/>
                    <a:gd name="T11" fmla="*/ 149 h 231"/>
                    <a:gd name="T12" fmla="*/ 166 w 213"/>
                    <a:gd name="T13" fmla="*/ 230 h 231"/>
                    <a:gd name="T14" fmla="*/ 149 w 213"/>
                    <a:gd name="T15" fmla="*/ 127 h 231"/>
                    <a:gd name="T16" fmla="*/ 212 w 213"/>
                    <a:gd name="T17" fmla="*/ 66 h 231"/>
                    <a:gd name="T18" fmla="*/ 136 w 213"/>
                    <a:gd name="T19" fmla="*/ 68 h 231"/>
                    <a:gd name="T20" fmla="*/ 114 w 213"/>
                    <a:gd name="T21" fmla="*/ 0 h 231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w 213"/>
                    <a:gd name="T34" fmla="*/ 0 h 231"/>
                    <a:gd name="T35" fmla="*/ 213 w 213"/>
                    <a:gd name="T36" fmla="*/ 231 h 231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T33" t="T34" r="T35" b="T36"/>
                  <a:pathLst>
                    <a:path w="213" h="231">
                      <a:moveTo>
                        <a:pt x="114" y="0"/>
                      </a:moveTo>
                      <a:lnTo>
                        <a:pt x="71" y="57"/>
                      </a:lnTo>
                      <a:lnTo>
                        <a:pt x="0" y="51"/>
                      </a:lnTo>
                      <a:lnTo>
                        <a:pt x="57" y="116"/>
                      </a:lnTo>
                      <a:lnTo>
                        <a:pt x="4" y="202"/>
                      </a:lnTo>
                      <a:lnTo>
                        <a:pt x="99" y="149"/>
                      </a:lnTo>
                      <a:lnTo>
                        <a:pt x="166" y="230"/>
                      </a:lnTo>
                      <a:lnTo>
                        <a:pt x="149" y="127"/>
                      </a:lnTo>
                      <a:lnTo>
                        <a:pt x="212" y="66"/>
                      </a:lnTo>
                      <a:lnTo>
                        <a:pt x="136" y="68"/>
                      </a:lnTo>
                      <a:lnTo>
                        <a:pt x="114" y="0"/>
                      </a:lnTo>
                    </a:path>
                  </a:pathLst>
                </a:custGeom>
                <a:solidFill>
                  <a:schemeClr val="tx2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2851" name="Freeform 36">
                  <a:extLst>
                    <a:ext uri="{FF2B5EF4-FFF2-40B4-BE49-F238E27FC236}">
                      <a16:creationId xmlns:a16="http://schemas.microsoft.com/office/drawing/2014/main" id="{BF328DBB-935A-4871-A7F3-18490831ED8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48" y="3049"/>
                  <a:ext cx="207" cy="230"/>
                </a:xfrm>
                <a:custGeom>
                  <a:avLst/>
                  <a:gdLst>
                    <a:gd name="T0" fmla="*/ 57 w 207"/>
                    <a:gd name="T1" fmla="*/ 2 h 230"/>
                    <a:gd name="T2" fmla="*/ 41 w 207"/>
                    <a:gd name="T3" fmla="*/ 12 h 230"/>
                    <a:gd name="T4" fmla="*/ 34 w 207"/>
                    <a:gd name="T5" fmla="*/ 18 h 230"/>
                    <a:gd name="T6" fmla="*/ 27 w 207"/>
                    <a:gd name="T7" fmla="*/ 25 h 230"/>
                    <a:gd name="T8" fmla="*/ 18 w 207"/>
                    <a:gd name="T9" fmla="*/ 40 h 230"/>
                    <a:gd name="T10" fmla="*/ 13 w 207"/>
                    <a:gd name="T11" fmla="*/ 51 h 230"/>
                    <a:gd name="T12" fmla="*/ 7 w 207"/>
                    <a:gd name="T13" fmla="*/ 62 h 230"/>
                    <a:gd name="T14" fmla="*/ 3 w 207"/>
                    <a:gd name="T15" fmla="*/ 82 h 230"/>
                    <a:gd name="T16" fmla="*/ 1 w 207"/>
                    <a:gd name="T17" fmla="*/ 90 h 230"/>
                    <a:gd name="T18" fmla="*/ 0 w 207"/>
                    <a:gd name="T19" fmla="*/ 98 h 230"/>
                    <a:gd name="T20" fmla="*/ 0 w 207"/>
                    <a:gd name="T21" fmla="*/ 112 h 230"/>
                    <a:gd name="T22" fmla="*/ 1 w 207"/>
                    <a:gd name="T23" fmla="*/ 126 h 230"/>
                    <a:gd name="T24" fmla="*/ 4 w 207"/>
                    <a:gd name="T25" fmla="*/ 141 h 230"/>
                    <a:gd name="T26" fmla="*/ 7 w 207"/>
                    <a:gd name="T27" fmla="*/ 152 h 230"/>
                    <a:gd name="T28" fmla="*/ 11 w 207"/>
                    <a:gd name="T29" fmla="*/ 163 h 230"/>
                    <a:gd name="T30" fmla="*/ 17 w 207"/>
                    <a:gd name="T31" fmla="*/ 172 h 230"/>
                    <a:gd name="T32" fmla="*/ 24 w 207"/>
                    <a:gd name="T33" fmla="*/ 183 h 230"/>
                    <a:gd name="T34" fmla="*/ 30 w 207"/>
                    <a:gd name="T35" fmla="*/ 191 h 230"/>
                    <a:gd name="T36" fmla="*/ 41 w 207"/>
                    <a:gd name="T37" fmla="*/ 200 h 230"/>
                    <a:gd name="T38" fmla="*/ 49 w 207"/>
                    <a:gd name="T39" fmla="*/ 207 h 230"/>
                    <a:gd name="T40" fmla="*/ 57 w 207"/>
                    <a:gd name="T41" fmla="*/ 213 h 230"/>
                    <a:gd name="T42" fmla="*/ 67 w 207"/>
                    <a:gd name="T43" fmla="*/ 218 h 230"/>
                    <a:gd name="T44" fmla="*/ 75 w 207"/>
                    <a:gd name="T45" fmla="*/ 222 h 230"/>
                    <a:gd name="T46" fmla="*/ 85 w 207"/>
                    <a:gd name="T47" fmla="*/ 225 h 230"/>
                    <a:gd name="T48" fmla="*/ 97 w 207"/>
                    <a:gd name="T49" fmla="*/ 228 h 230"/>
                    <a:gd name="T50" fmla="*/ 105 w 207"/>
                    <a:gd name="T51" fmla="*/ 229 h 230"/>
                    <a:gd name="T52" fmla="*/ 121 w 207"/>
                    <a:gd name="T53" fmla="*/ 229 h 230"/>
                    <a:gd name="T54" fmla="*/ 133 w 207"/>
                    <a:gd name="T55" fmla="*/ 228 h 230"/>
                    <a:gd name="T56" fmla="*/ 142 w 207"/>
                    <a:gd name="T57" fmla="*/ 226 h 230"/>
                    <a:gd name="T58" fmla="*/ 151 w 207"/>
                    <a:gd name="T59" fmla="*/ 224 h 230"/>
                    <a:gd name="T60" fmla="*/ 160 w 207"/>
                    <a:gd name="T61" fmla="*/ 222 h 230"/>
                    <a:gd name="T62" fmla="*/ 171 w 207"/>
                    <a:gd name="T63" fmla="*/ 217 h 230"/>
                    <a:gd name="T64" fmla="*/ 180 w 207"/>
                    <a:gd name="T65" fmla="*/ 212 h 230"/>
                    <a:gd name="T66" fmla="*/ 188 w 207"/>
                    <a:gd name="T67" fmla="*/ 203 h 230"/>
                    <a:gd name="T68" fmla="*/ 192 w 207"/>
                    <a:gd name="T69" fmla="*/ 196 h 230"/>
                    <a:gd name="T70" fmla="*/ 196 w 207"/>
                    <a:gd name="T71" fmla="*/ 188 h 230"/>
                    <a:gd name="T72" fmla="*/ 202 w 207"/>
                    <a:gd name="T73" fmla="*/ 176 h 230"/>
                    <a:gd name="T74" fmla="*/ 205 w 207"/>
                    <a:gd name="T75" fmla="*/ 160 h 230"/>
                    <a:gd name="T76" fmla="*/ 206 w 207"/>
                    <a:gd name="T77" fmla="*/ 146 h 230"/>
                    <a:gd name="T78" fmla="*/ 191 w 207"/>
                    <a:gd name="T79" fmla="*/ 150 h 230"/>
                    <a:gd name="T80" fmla="*/ 180 w 207"/>
                    <a:gd name="T81" fmla="*/ 157 h 230"/>
                    <a:gd name="T82" fmla="*/ 163 w 207"/>
                    <a:gd name="T83" fmla="*/ 162 h 230"/>
                    <a:gd name="T84" fmla="*/ 143 w 207"/>
                    <a:gd name="T85" fmla="*/ 165 h 230"/>
                    <a:gd name="T86" fmla="*/ 122 w 207"/>
                    <a:gd name="T87" fmla="*/ 165 h 230"/>
                    <a:gd name="T88" fmla="*/ 105 w 207"/>
                    <a:gd name="T89" fmla="*/ 163 h 230"/>
                    <a:gd name="T90" fmla="*/ 84 w 207"/>
                    <a:gd name="T91" fmla="*/ 152 h 230"/>
                    <a:gd name="T92" fmla="*/ 68 w 207"/>
                    <a:gd name="T93" fmla="*/ 140 h 230"/>
                    <a:gd name="T94" fmla="*/ 57 w 207"/>
                    <a:gd name="T95" fmla="*/ 122 h 230"/>
                    <a:gd name="T96" fmla="*/ 52 w 207"/>
                    <a:gd name="T97" fmla="*/ 106 h 230"/>
                    <a:gd name="T98" fmla="*/ 51 w 207"/>
                    <a:gd name="T99" fmla="*/ 86 h 230"/>
                    <a:gd name="T100" fmla="*/ 51 w 207"/>
                    <a:gd name="T101" fmla="*/ 67 h 230"/>
                    <a:gd name="T102" fmla="*/ 54 w 207"/>
                    <a:gd name="T103" fmla="*/ 43 h 230"/>
                    <a:gd name="T104" fmla="*/ 58 w 207"/>
                    <a:gd name="T105" fmla="*/ 20 h 230"/>
                    <a:gd name="T106" fmla="*/ 71 w 207"/>
                    <a:gd name="T107" fmla="*/ 0 h 230"/>
                    <a:gd name="T108" fmla="*/ 57 w 207"/>
                    <a:gd name="T109" fmla="*/ 2 h 230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w 207"/>
                    <a:gd name="T166" fmla="*/ 0 h 230"/>
                    <a:gd name="T167" fmla="*/ 207 w 207"/>
                    <a:gd name="T168" fmla="*/ 230 h 230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T165" t="T166" r="T167" b="T168"/>
                  <a:pathLst>
                    <a:path w="207" h="230">
                      <a:moveTo>
                        <a:pt x="57" y="2"/>
                      </a:moveTo>
                      <a:lnTo>
                        <a:pt x="41" y="12"/>
                      </a:lnTo>
                      <a:lnTo>
                        <a:pt x="34" y="18"/>
                      </a:lnTo>
                      <a:lnTo>
                        <a:pt x="27" y="25"/>
                      </a:lnTo>
                      <a:lnTo>
                        <a:pt x="18" y="40"/>
                      </a:lnTo>
                      <a:lnTo>
                        <a:pt x="13" y="51"/>
                      </a:lnTo>
                      <a:lnTo>
                        <a:pt x="7" y="62"/>
                      </a:lnTo>
                      <a:lnTo>
                        <a:pt x="3" y="82"/>
                      </a:lnTo>
                      <a:lnTo>
                        <a:pt x="1" y="90"/>
                      </a:lnTo>
                      <a:lnTo>
                        <a:pt x="0" y="98"/>
                      </a:lnTo>
                      <a:lnTo>
                        <a:pt x="0" y="112"/>
                      </a:lnTo>
                      <a:lnTo>
                        <a:pt x="1" y="126"/>
                      </a:lnTo>
                      <a:lnTo>
                        <a:pt x="4" y="141"/>
                      </a:lnTo>
                      <a:lnTo>
                        <a:pt x="7" y="152"/>
                      </a:lnTo>
                      <a:lnTo>
                        <a:pt x="11" y="163"/>
                      </a:lnTo>
                      <a:lnTo>
                        <a:pt x="17" y="172"/>
                      </a:lnTo>
                      <a:lnTo>
                        <a:pt x="24" y="183"/>
                      </a:lnTo>
                      <a:lnTo>
                        <a:pt x="30" y="191"/>
                      </a:lnTo>
                      <a:lnTo>
                        <a:pt x="41" y="200"/>
                      </a:lnTo>
                      <a:lnTo>
                        <a:pt x="49" y="207"/>
                      </a:lnTo>
                      <a:lnTo>
                        <a:pt x="57" y="213"/>
                      </a:lnTo>
                      <a:lnTo>
                        <a:pt x="67" y="218"/>
                      </a:lnTo>
                      <a:lnTo>
                        <a:pt x="75" y="222"/>
                      </a:lnTo>
                      <a:lnTo>
                        <a:pt x="85" y="225"/>
                      </a:lnTo>
                      <a:lnTo>
                        <a:pt x="97" y="228"/>
                      </a:lnTo>
                      <a:lnTo>
                        <a:pt x="105" y="229"/>
                      </a:lnTo>
                      <a:lnTo>
                        <a:pt x="121" y="229"/>
                      </a:lnTo>
                      <a:lnTo>
                        <a:pt x="133" y="228"/>
                      </a:lnTo>
                      <a:lnTo>
                        <a:pt x="142" y="226"/>
                      </a:lnTo>
                      <a:lnTo>
                        <a:pt x="151" y="224"/>
                      </a:lnTo>
                      <a:lnTo>
                        <a:pt x="160" y="222"/>
                      </a:lnTo>
                      <a:lnTo>
                        <a:pt x="171" y="217"/>
                      </a:lnTo>
                      <a:lnTo>
                        <a:pt x="180" y="212"/>
                      </a:lnTo>
                      <a:lnTo>
                        <a:pt x="188" y="203"/>
                      </a:lnTo>
                      <a:lnTo>
                        <a:pt x="192" y="196"/>
                      </a:lnTo>
                      <a:lnTo>
                        <a:pt x="196" y="188"/>
                      </a:lnTo>
                      <a:lnTo>
                        <a:pt x="202" y="176"/>
                      </a:lnTo>
                      <a:lnTo>
                        <a:pt x="205" y="160"/>
                      </a:lnTo>
                      <a:lnTo>
                        <a:pt x="206" y="146"/>
                      </a:lnTo>
                      <a:lnTo>
                        <a:pt x="191" y="150"/>
                      </a:lnTo>
                      <a:lnTo>
                        <a:pt x="180" y="157"/>
                      </a:lnTo>
                      <a:lnTo>
                        <a:pt x="163" y="162"/>
                      </a:lnTo>
                      <a:lnTo>
                        <a:pt x="143" y="165"/>
                      </a:lnTo>
                      <a:lnTo>
                        <a:pt x="122" y="165"/>
                      </a:lnTo>
                      <a:lnTo>
                        <a:pt x="105" y="163"/>
                      </a:lnTo>
                      <a:lnTo>
                        <a:pt x="84" y="152"/>
                      </a:lnTo>
                      <a:lnTo>
                        <a:pt x="68" y="140"/>
                      </a:lnTo>
                      <a:lnTo>
                        <a:pt x="57" y="122"/>
                      </a:lnTo>
                      <a:lnTo>
                        <a:pt x="52" y="106"/>
                      </a:lnTo>
                      <a:lnTo>
                        <a:pt x="51" y="86"/>
                      </a:lnTo>
                      <a:lnTo>
                        <a:pt x="51" y="67"/>
                      </a:lnTo>
                      <a:lnTo>
                        <a:pt x="54" y="43"/>
                      </a:lnTo>
                      <a:lnTo>
                        <a:pt x="58" y="20"/>
                      </a:lnTo>
                      <a:lnTo>
                        <a:pt x="71" y="0"/>
                      </a:lnTo>
                      <a:lnTo>
                        <a:pt x="57" y="2"/>
                      </a:lnTo>
                    </a:path>
                  </a:pathLst>
                </a:custGeom>
                <a:solidFill>
                  <a:schemeClr val="tx2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2786" name="Group 37">
                <a:extLst>
                  <a:ext uri="{FF2B5EF4-FFF2-40B4-BE49-F238E27FC236}">
                    <a16:creationId xmlns:a16="http://schemas.microsoft.com/office/drawing/2014/main" id="{C557F553-63C7-49A6-BE9E-B92E413E18E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00" y="2901"/>
                <a:ext cx="449" cy="704"/>
                <a:chOff x="4398" y="2922"/>
                <a:chExt cx="476" cy="752"/>
              </a:xfrm>
            </p:grpSpPr>
            <p:sp>
              <p:nvSpPr>
                <p:cNvPr id="32848" name="Freeform 38">
                  <a:extLst>
                    <a:ext uri="{FF2B5EF4-FFF2-40B4-BE49-F238E27FC236}">
                      <a16:creationId xmlns:a16="http://schemas.microsoft.com/office/drawing/2014/main" id="{C440E68C-2A77-4265-9E4E-EF0DB036AD7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83" y="2922"/>
                  <a:ext cx="391" cy="656"/>
                </a:xfrm>
                <a:custGeom>
                  <a:avLst/>
                  <a:gdLst>
                    <a:gd name="T0" fmla="*/ 360 w 391"/>
                    <a:gd name="T1" fmla="*/ 633 h 656"/>
                    <a:gd name="T2" fmla="*/ 314 w 391"/>
                    <a:gd name="T3" fmla="*/ 647 h 656"/>
                    <a:gd name="T4" fmla="*/ 252 w 391"/>
                    <a:gd name="T5" fmla="*/ 655 h 656"/>
                    <a:gd name="T6" fmla="*/ 188 w 391"/>
                    <a:gd name="T7" fmla="*/ 655 h 656"/>
                    <a:gd name="T8" fmla="*/ 146 w 391"/>
                    <a:gd name="T9" fmla="*/ 642 h 656"/>
                    <a:gd name="T10" fmla="*/ 123 w 391"/>
                    <a:gd name="T11" fmla="*/ 639 h 656"/>
                    <a:gd name="T12" fmla="*/ 96 w 391"/>
                    <a:gd name="T13" fmla="*/ 542 h 656"/>
                    <a:gd name="T14" fmla="*/ 79 w 391"/>
                    <a:gd name="T15" fmla="*/ 433 h 656"/>
                    <a:gd name="T16" fmla="*/ 57 w 391"/>
                    <a:gd name="T17" fmla="*/ 311 h 656"/>
                    <a:gd name="T18" fmla="*/ 30 w 391"/>
                    <a:gd name="T19" fmla="*/ 176 h 656"/>
                    <a:gd name="T20" fmla="*/ 4 w 391"/>
                    <a:gd name="T21" fmla="*/ 119 h 656"/>
                    <a:gd name="T22" fmla="*/ 0 w 391"/>
                    <a:gd name="T23" fmla="*/ 86 h 656"/>
                    <a:gd name="T24" fmla="*/ 7 w 391"/>
                    <a:gd name="T25" fmla="*/ 73 h 656"/>
                    <a:gd name="T26" fmla="*/ 26 w 391"/>
                    <a:gd name="T27" fmla="*/ 57 h 656"/>
                    <a:gd name="T28" fmla="*/ 40 w 391"/>
                    <a:gd name="T29" fmla="*/ 47 h 656"/>
                    <a:gd name="T30" fmla="*/ 79 w 391"/>
                    <a:gd name="T31" fmla="*/ 36 h 656"/>
                    <a:gd name="T32" fmla="*/ 152 w 391"/>
                    <a:gd name="T33" fmla="*/ 36 h 656"/>
                    <a:gd name="T34" fmla="*/ 219 w 391"/>
                    <a:gd name="T35" fmla="*/ 24 h 656"/>
                    <a:gd name="T36" fmla="*/ 284 w 391"/>
                    <a:gd name="T37" fmla="*/ 10 h 656"/>
                    <a:gd name="T38" fmla="*/ 340 w 391"/>
                    <a:gd name="T39" fmla="*/ 0 h 656"/>
                    <a:gd name="T40" fmla="*/ 390 w 391"/>
                    <a:gd name="T41" fmla="*/ 159 h 656"/>
                    <a:gd name="T42" fmla="*/ 182 w 391"/>
                    <a:gd name="T43" fmla="*/ 156 h 656"/>
                    <a:gd name="T44" fmla="*/ 152 w 391"/>
                    <a:gd name="T45" fmla="*/ 150 h 656"/>
                    <a:gd name="T46" fmla="*/ 152 w 391"/>
                    <a:gd name="T47" fmla="*/ 169 h 656"/>
                    <a:gd name="T48" fmla="*/ 176 w 391"/>
                    <a:gd name="T49" fmla="*/ 285 h 656"/>
                    <a:gd name="T50" fmla="*/ 196 w 391"/>
                    <a:gd name="T51" fmla="*/ 357 h 656"/>
                    <a:gd name="T52" fmla="*/ 235 w 391"/>
                    <a:gd name="T53" fmla="*/ 424 h 656"/>
                    <a:gd name="T54" fmla="*/ 290 w 391"/>
                    <a:gd name="T55" fmla="*/ 510 h 656"/>
                    <a:gd name="T56" fmla="*/ 360 w 391"/>
                    <a:gd name="T57" fmla="*/ 633 h 65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w 391"/>
                    <a:gd name="T88" fmla="*/ 0 h 656"/>
                    <a:gd name="T89" fmla="*/ 391 w 391"/>
                    <a:gd name="T90" fmla="*/ 656 h 65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T87" t="T88" r="T89" b="T90"/>
                  <a:pathLst>
                    <a:path w="391" h="656">
                      <a:moveTo>
                        <a:pt x="360" y="633"/>
                      </a:moveTo>
                      <a:lnTo>
                        <a:pt x="314" y="647"/>
                      </a:lnTo>
                      <a:lnTo>
                        <a:pt x="252" y="655"/>
                      </a:lnTo>
                      <a:lnTo>
                        <a:pt x="188" y="655"/>
                      </a:lnTo>
                      <a:lnTo>
                        <a:pt x="146" y="642"/>
                      </a:lnTo>
                      <a:lnTo>
                        <a:pt x="123" y="639"/>
                      </a:lnTo>
                      <a:lnTo>
                        <a:pt x="96" y="542"/>
                      </a:lnTo>
                      <a:lnTo>
                        <a:pt x="79" y="433"/>
                      </a:lnTo>
                      <a:lnTo>
                        <a:pt x="57" y="311"/>
                      </a:lnTo>
                      <a:lnTo>
                        <a:pt x="30" y="176"/>
                      </a:lnTo>
                      <a:lnTo>
                        <a:pt x="4" y="119"/>
                      </a:lnTo>
                      <a:lnTo>
                        <a:pt x="0" y="86"/>
                      </a:lnTo>
                      <a:lnTo>
                        <a:pt x="7" y="73"/>
                      </a:lnTo>
                      <a:lnTo>
                        <a:pt x="26" y="57"/>
                      </a:lnTo>
                      <a:lnTo>
                        <a:pt x="40" y="47"/>
                      </a:lnTo>
                      <a:lnTo>
                        <a:pt x="79" y="36"/>
                      </a:lnTo>
                      <a:lnTo>
                        <a:pt x="152" y="36"/>
                      </a:lnTo>
                      <a:lnTo>
                        <a:pt x="219" y="24"/>
                      </a:lnTo>
                      <a:lnTo>
                        <a:pt x="284" y="10"/>
                      </a:lnTo>
                      <a:lnTo>
                        <a:pt x="340" y="0"/>
                      </a:lnTo>
                      <a:lnTo>
                        <a:pt x="390" y="159"/>
                      </a:lnTo>
                      <a:lnTo>
                        <a:pt x="182" y="156"/>
                      </a:lnTo>
                      <a:lnTo>
                        <a:pt x="152" y="150"/>
                      </a:lnTo>
                      <a:lnTo>
                        <a:pt x="152" y="169"/>
                      </a:lnTo>
                      <a:lnTo>
                        <a:pt x="176" y="285"/>
                      </a:lnTo>
                      <a:lnTo>
                        <a:pt x="196" y="357"/>
                      </a:lnTo>
                      <a:lnTo>
                        <a:pt x="235" y="424"/>
                      </a:lnTo>
                      <a:lnTo>
                        <a:pt x="290" y="510"/>
                      </a:lnTo>
                      <a:lnTo>
                        <a:pt x="360" y="633"/>
                      </a:lnTo>
                    </a:path>
                  </a:pathLst>
                </a:custGeom>
                <a:solidFill>
                  <a:srgbClr val="3F5F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2849" name="Freeform 39">
                  <a:extLst>
                    <a:ext uri="{FF2B5EF4-FFF2-40B4-BE49-F238E27FC236}">
                      <a16:creationId xmlns:a16="http://schemas.microsoft.com/office/drawing/2014/main" id="{959FA709-571E-4420-AFA4-10AC08F94B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98" y="3558"/>
                  <a:ext cx="464" cy="116"/>
                </a:xfrm>
                <a:custGeom>
                  <a:avLst/>
                  <a:gdLst>
                    <a:gd name="T0" fmla="*/ 211 w 464"/>
                    <a:gd name="T1" fmla="*/ 3 h 116"/>
                    <a:gd name="T2" fmla="*/ 136 w 464"/>
                    <a:gd name="T3" fmla="*/ 14 h 116"/>
                    <a:gd name="T4" fmla="*/ 77 w 464"/>
                    <a:gd name="T5" fmla="*/ 29 h 116"/>
                    <a:gd name="T6" fmla="*/ 46 w 464"/>
                    <a:gd name="T7" fmla="*/ 37 h 116"/>
                    <a:gd name="T8" fmla="*/ 20 w 464"/>
                    <a:gd name="T9" fmla="*/ 54 h 116"/>
                    <a:gd name="T10" fmla="*/ 8 w 464"/>
                    <a:gd name="T11" fmla="*/ 67 h 116"/>
                    <a:gd name="T12" fmla="*/ 0 w 464"/>
                    <a:gd name="T13" fmla="*/ 88 h 116"/>
                    <a:gd name="T14" fmla="*/ 2 w 464"/>
                    <a:gd name="T15" fmla="*/ 104 h 116"/>
                    <a:gd name="T16" fmla="*/ 10 w 464"/>
                    <a:gd name="T17" fmla="*/ 110 h 116"/>
                    <a:gd name="T18" fmla="*/ 26 w 464"/>
                    <a:gd name="T19" fmla="*/ 114 h 116"/>
                    <a:gd name="T20" fmla="*/ 78 w 464"/>
                    <a:gd name="T21" fmla="*/ 110 h 116"/>
                    <a:gd name="T22" fmla="*/ 160 w 464"/>
                    <a:gd name="T23" fmla="*/ 103 h 116"/>
                    <a:gd name="T24" fmla="*/ 249 w 464"/>
                    <a:gd name="T25" fmla="*/ 92 h 116"/>
                    <a:gd name="T26" fmla="*/ 303 w 464"/>
                    <a:gd name="T27" fmla="*/ 89 h 116"/>
                    <a:gd name="T28" fmla="*/ 309 w 464"/>
                    <a:gd name="T29" fmla="*/ 106 h 116"/>
                    <a:gd name="T30" fmla="*/ 367 w 464"/>
                    <a:gd name="T31" fmla="*/ 114 h 116"/>
                    <a:gd name="T32" fmla="*/ 422 w 464"/>
                    <a:gd name="T33" fmla="*/ 115 h 116"/>
                    <a:gd name="T34" fmla="*/ 455 w 464"/>
                    <a:gd name="T35" fmla="*/ 112 h 116"/>
                    <a:gd name="T36" fmla="*/ 463 w 464"/>
                    <a:gd name="T37" fmla="*/ 89 h 116"/>
                    <a:gd name="T38" fmla="*/ 457 w 464"/>
                    <a:gd name="T39" fmla="*/ 51 h 116"/>
                    <a:gd name="T40" fmla="*/ 441 w 464"/>
                    <a:gd name="T41" fmla="*/ 0 h 116"/>
                    <a:gd name="T42" fmla="*/ 231 w 464"/>
                    <a:gd name="T43" fmla="*/ 0 h 116"/>
                    <a:gd name="T44" fmla="*/ 211 w 464"/>
                    <a:gd name="T45" fmla="*/ 3 h 11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w 464"/>
                    <a:gd name="T70" fmla="*/ 0 h 116"/>
                    <a:gd name="T71" fmla="*/ 464 w 464"/>
                    <a:gd name="T72" fmla="*/ 116 h 11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T69" t="T70" r="T71" b="T72"/>
                  <a:pathLst>
                    <a:path w="464" h="116">
                      <a:moveTo>
                        <a:pt x="211" y="3"/>
                      </a:moveTo>
                      <a:lnTo>
                        <a:pt x="136" y="14"/>
                      </a:lnTo>
                      <a:lnTo>
                        <a:pt x="77" y="29"/>
                      </a:lnTo>
                      <a:lnTo>
                        <a:pt x="46" y="37"/>
                      </a:lnTo>
                      <a:lnTo>
                        <a:pt x="20" y="54"/>
                      </a:lnTo>
                      <a:lnTo>
                        <a:pt x="8" y="67"/>
                      </a:lnTo>
                      <a:lnTo>
                        <a:pt x="0" y="88"/>
                      </a:lnTo>
                      <a:lnTo>
                        <a:pt x="2" y="104"/>
                      </a:lnTo>
                      <a:lnTo>
                        <a:pt x="10" y="110"/>
                      </a:lnTo>
                      <a:lnTo>
                        <a:pt x="26" y="114"/>
                      </a:lnTo>
                      <a:lnTo>
                        <a:pt x="78" y="110"/>
                      </a:lnTo>
                      <a:lnTo>
                        <a:pt x="160" y="103"/>
                      </a:lnTo>
                      <a:lnTo>
                        <a:pt x="249" y="92"/>
                      </a:lnTo>
                      <a:lnTo>
                        <a:pt x="303" y="89"/>
                      </a:lnTo>
                      <a:lnTo>
                        <a:pt x="309" y="106"/>
                      </a:lnTo>
                      <a:lnTo>
                        <a:pt x="367" y="114"/>
                      </a:lnTo>
                      <a:lnTo>
                        <a:pt x="422" y="115"/>
                      </a:lnTo>
                      <a:lnTo>
                        <a:pt x="455" y="112"/>
                      </a:lnTo>
                      <a:lnTo>
                        <a:pt x="463" y="89"/>
                      </a:lnTo>
                      <a:lnTo>
                        <a:pt x="457" y="51"/>
                      </a:lnTo>
                      <a:lnTo>
                        <a:pt x="441" y="0"/>
                      </a:lnTo>
                      <a:lnTo>
                        <a:pt x="231" y="0"/>
                      </a:lnTo>
                      <a:lnTo>
                        <a:pt x="211" y="3"/>
                      </a:lnTo>
                    </a:path>
                  </a:pathLst>
                </a:custGeom>
                <a:solidFill>
                  <a:srgbClr val="7F5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2787" name="Group 40">
                <a:extLst>
                  <a:ext uri="{FF2B5EF4-FFF2-40B4-BE49-F238E27FC236}">
                    <a16:creationId xmlns:a16="http://schemas.microsoft.com/office/drawing/2014/main" id="{86B5F512-604B-40F7-BD61-FF1C7596CD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16" y="2898"/>
                <a:ext cx="761" cy="760"/>
                <a:chOff x="4309" y="2919"/>
                <a:chExt cx="807" cy="812"/>
              </a:xfrm>
            </p:grpSpPr>
            <p:sp>
              <p:nvSpPr>
                <p:cNvPr id="32846" name="Freeform 41">
                  <a:extLst>
                    <a:ext uri="{FF2B5EF4-FFF2-40B4-BE49-F238E27FC236}">
                      <a16:creationId xmlns:a16="http://schemas.microsoft.com/office/drawing/2014/main" id="{963E2248-E797-4297-9377-B028EC5611F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09" y="3596"/>
                  <a:ext cx="512" cy="135"/>
                </a:xfrm>
                <a:custGeom>
                  <a:avLst/>
                  <a:gdLst>
                    <a:gd name="T0" fmla="*/ 233 w 512"/>
                    <a:gd name="T1" fmla="*/ 6 h 135"/>
                    <a:gd name="T2" fmla="*/ 149 w 512"/>
                    <a:gd name="T3" fmla="*/ 19 h 135"/>
                    <a:gd name="T4" fmla="*/ 83 w 512"/>
                    <a:gd name="T5" fmla="*/ 36 h 135"/>
                    <a:gd name="T6" fmla="*/ 49 w 512"/>
                    <a:gd name="T7" fmla="*/ 45 h 135"/>
                    <a:gd name="T8" fmla="*/ 21 w 512"/>
                    <a:gd name="T9" fmla="*/ 64 h 135"/>
                    <a:gd name="T10" fmla="*/ 8 w 512"/>
                    <a:gd name="T11" fmla="*/ 78 h 135"/>
                    <a:gd name="T12" fmla="*/ 0 w 512"/>
                    <a:gd name="T13" fmla="*/ 101 h 135"/>
                    <a:gd name="T14" fmla="*/ 1 w 512"/>
                    <a:gd name="T15" fmla="*/ 120 h 135"/>
                    <a:gd name="T16" fmla="*/ 9 w 512"/>
                    <a:gd name="T17" fmla="*/ 126 h 135"/>
                    <a:gd name="T18" fmla="*/ 25 w 512"/>
                    <a:gd name="T19" fmla="*/ 131 h 135"/>
                    <a:gd name="T20" fmla="*/ 78 w 512"/>
                    <a:gd name="T21" fmla="*/ 134 h 135"/>
                    <a:gd name="T22" fmla="*/ 180 w 512"/>
                    <a:gd name="T23" fmla="*/ 128 h 135"/>
                    <a:gd name="T24" fmla="*/ 275 w 512"/>
                    <a:gd name="T25" fmla="*/ 117 h 135"/>
                    <a:gd name="T26" fmla="*/ 333 w 512"/>
                    <a:gd name="T27" fmla="*/ 103 h 135"/>
                    <a:gd name="T28" fmla="*/ 340 w 512"/>
                    <a:gd name="T29" fmla="*/ 121 h 135"/>
                    <a:gd name="T30" fmla="*/ 373 w 512"/>
                    <a:gd name="T31" fmla="*/ 126 h 135"/>
                    <a:gd name="T32" fmla="*/ 404 w 512"/>
                    <a:gd name="T33" fmla="*/ 129 h 135"/>
                    <a:gd name="T34" fmla="*/ 466 w 512"/>
                    <a:gd name="T35" fmla="*/ 131 h 135"/>
                    <a:gd name="T36" fmla="*/ 503 w 512"/>
                    <a:gd name="T37" fmla="*/ 128 h 135"/>
                    <a:gd name="T38" fmla="*/ 511 w 512"/>
                    <a:gd name="T39" fmla="*/ 103 h 135"/>
                    <a:gd name="T40" fmla="*/ 504 w 512"/>
                    <a:gd name="T41" fmla="*/ 60 h 135"/>
                    <a:gd name="T42" fmla="*/ 486 w 512"/>
                    <a:gd name="T43" fmla="*/ 0 h 135"/>
                    <a:gd name="T44" fmla="*/ 253 w 512"/>
                    <a:gd name="T45" fmla="*/ 0 h 135"/>
                    <a:gd name="T46" fmla="*/ 233 w 512"/>
                    <a:gd name="T47" fmla="*/ 6 h 135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w 512"/>
                    <a:gd name="T73" fmla="*/ 0 h 135"/>
                    <a:gd name="T74" fmla="*/ 512 w 512"/>
                    <a:gd name="T75" fmla="*/ 135 h 135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T72" t="T73" r="T74" b="T75"/>
                  <a:pathLst>
                    <a:path w="512" h="135">
                      <a:moveTo>
                        <a:pt x="233" y="6"/>
                      </a:moveTo>
                      <a:lnTo>
                        <a:pt x="149" y="19"/>
                      </a:lnTo>
                      <a:lnTo>
                        <a:pt x="83" y="36"/>
                      </a:lnTo>
                      <a:lnTo>
                        <a:pt x="49" y="45"/>
                      </a:lnTo>
                      <a:lnTo>
                        <a:pt x="21" y="64"/>
                      </a:lnTo>
                      <a:lnTo>
                        <a:pt x="8" y="78"/>
                      </a:lnTo>
                      <a:lnTo>
                        <a:pt x="0" y="101"/>
                      </a:lnTo>
                      <a:lnTo>
                        <a:pt x="1" y="120"/>
                      </a:lnTo>
                      <a:lnTo>
                        <a:pt x="9" y="126"/>
                      </a:lnTo>
                      <a:lnTo>
                        <a:pt x="25" y="131"/>
                      </a:lnTo>
                      <a:lnTo>
                        <a:pt x="78" y="134"/>
                      </a:lnTo>
                      <a:lnTo>
                        <a:pt x="180" y="128"/>
                      </a:lnTo>
                      <a:lnTo>
                        <a:pt x="275" y="117"/>
                      </a:lnTo>
                      <a:lnTo>
                        <a:pt x="333" y="103"/>
                      </a:lnTo>
                      <a:lnTo>
                        <a:pt x="340" y="121"/>
                      </a:lnTo>
                      <a:lnTo>
                        <a:pt x="373" y="126"/>
                      </a:lnTo>
                      <a:lnTo>
                        <a:pt x="404" y="129"/>
                      </a:lnTo>
                      <a:lnTo>
                        <a:pt x="466" y="131"/>
                      </a:lnTo>
                      <a:lnTo>
                        <a:pt x="503" y="128"/>
                      </a:lnTo>
                      <a:lnTo>
                        <a:pt x="511" y="103"/>
                      </a:lnTo>
                      <a:lnTo>
                        <a:pt x="504" y="60"/>
                      </a:lnTo>
                      <a:lnTo>
                        <a:pt x="486" y="0"/>
                      </a:lnTo>
                      <a:lnTo>
                        <a:pt x="253" y="0"/>
                      </a:lnTo>
                      <a:lnTo>
                        <a:pt x="233" y="6"/>
                      </a:lnTo>
                    </a:path>
                  </a:pathLst>
                </a:custGeom>
                <a:solidFill>
                  <a:srgbClr val="7F5F3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2847" name="Freeform 42">
                  <a:extLst>
                    <a:ext uri="{FF2B5EF4-FFF2-40B4-BE49-F238E27FC236}">
                      <a16:creationId xmlns:a16="http://schemas.microsoft.com/office/drawing/2014/main" id="{229F78FB-654C-4DAA-85D2-3E516619F7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60" y="2919"/>
                  <a:ext cx="656" cy="718"/>
                </a:xfrm>
                <a:custGeom>
                  <a:avLst/>
                  <a:gdLst>
                    <a:gd name="T0" fmla="*/ 622 w 656"/>
                    <a:gd name="T1" fmla="*/ 43 h 718"/>
                    <a:gd name="T2" fmla="*/ 648 w 656"/>
                    <a:gd name="T3" fmla="*/ 100 h 718"/>
                    <a:gd name="T4" fmla="*/ 651 w 656"/>
                    <a:gd name="T5" fmla="*/ 119 h 718"/>
                    <a:gd name="T6" fmla="*/ 655 w 656"/>
                    <a:gd name="T7" fmla="*/ 149 h 718"/>
                    <a:gd name="T8" fmla="*/ 648 w 656"/>
                    <a:gd name="T9" fmla="*/ 186 h 718"/>
                    <a:gd name="T10" fmla="*/ 628 w 656"/>
                    <a:gd name="T11" fmla="*/ 206 h 718"/>
                    <a:gd name="T12" fmla="*/ 608 w 656"/>
                    <a:gd name="T13" fmla="*/ 219 h 718"/>
                    <a:gd name="T14" fmla="*/ 578 w 656"/>
                    <a:gd name="T15" fmla="*/ 221 h 718"/>
                    <a:gd name="T16" fmla="*/ 519 w 656"/>
                    <a:gd name="T17" fmla="*/ 221 h 718"/>
                    <a:gd name="T18" fmla="*/ 459 w 656"/>
                    <a:gd name="T19" fmla="*/ 224 h 718"/>
                    <a:gd name="T20" fmla="*/ 403 w 656"/>
                    <a:gd name="T21" fmla="*/ 215 h 718"/>
                    <a:gd name="T22" fmla="*/ 369 w 656"/>
                    <a:gd name="T23" fmla="*/ 209 h 718"/>
                    <a:gd name="T24" fmla="*/ 304 w 656"/>
                    <a:gd name="T25" fmla="*/ 195 h 718"/>
                    <a:gd name="T26" fmla="*/ 255 w 656"/>
                    <a:gd name="T27" fmla="*/ 179 h 718"/>
                    <a:gd name="T28" fmla="*/ 205 w 656"/>
                    <a:gd name="T29" fmla="*/ 162 h 718"/>
                    <a:gd name="T30" fmla="*/ 159 w 656"/>
                    <a:gd name="T31" fmla="*/ 136 h 718"/>
                    <a:gd name="T32" fmla="*/ 172 w 656"/>
                    <a:gd name="T33" fmla="*/ 172 h 718"/>
                    <a:gd name="T34" fmla="*/ 192 w 656"/>
                    <a:gd name="T35" fmla="*/ 224 h 718"/>
                    <a:gd name="T36" fmla="*/ 199 w 656"/>
                    <a:gd name="T37" fmla="*/ 297 h 718"/>
                    <a:gd name="T38" fmla="*/ 205 w 656"/>
                    <a:gd name="T39" fmla="*/ 353 h 718"/>
                    <a:gd name="T40" fmla="*/ 228 w 656"/>
                    <a:gd name="T41" fmla="*/ 430 h 718"/>
                    <a:gd name="T42" fmla="*/ 261 w 656"/>
                    <a:gd name="T43" fmla="*/ 526 h 718"/>
                    <a:gd name="T44" fmla="*/ 291 w 656"/>
                    <a:gd name="T45" fmla="*/ 603 h 718"/>
                    <a:gd name="T46" fmla="*/ 330 w 656"/>
                    <a:gd name="T47" fmla="*/ 680 h 718"/>
                    <a:gd name="T48" fmla="*/ 291 w 656"/>
                    <a:gd name="T49" fmla="*/ 711 h 718"/>
                    <a:gd name="T50" fmla="*/ 196 w 656"/>
                    <a:gd name="T51" fmla="*/ 717 h 718"/>
                    <a:gd name="T52" fmla="*/ 126 w 656"/>
                    <a:gd name="T53" fmla="*/ 711 h 718"/>
                    <a:gd name="T54" fmla="*/ 93 w 656"/>
                    <a:gd name="T55" fmla="*/ 700 h 718"/>
                    <a:gd name="T56" fmla="*/ 76 w 656"/>
                    <a:gd name="T57" fmla="*/ 691 h 718"/>
                    <a:gd name="T58" fmla="*/ 86 w 656"/>
                    <a:gd name="T59" fmla="*/ 615 h 718"/>
                    <a:gd name="T60" fmla="*/ 80 w 656"/>
                    <a:gd name="T61" fmla="*/ 513 h 718"/>
                    <a:gd name="T62" fmla="*/ 69 w 656"/>
                    <a:gd name="T63" fmla="*/ 367 h 718"/>
                    <a:gd name="T64" fmla="*/ 63 w 656"/>
                    <a:gd name="T65" fmla="*/ 274 h 718"/>
                    <a:gd name="T66" fmla="*/ 49 w 656"/>
                    <a:gd name="T67" fmla="*/ 209 h 718"/>
                    <a:gd name="T68" fmla="*/ 43 w 656"/>
                    <a:gd name="T69" fmla="*/ 195 h 718"/>
                    <a:gd name="T70" fmla="*/ 16 w 656"/>
                    <a:gd name="T71" fmla="*/ 179 h 718"/>
                    <a:gd name="T72" fmla="*/ 4 w 656"/>
                    <a:gd name="T73" fmla="*/ 145 h 718"/>
                    <a:gd name="T74" fmla="*/ 0 w 656"/>
                    <a:gd name="T75" fmla="*/ 100 h 718"/>
                    <a:gd name="T76" fmla="*/ 4 w 656"/>
                    <a:gd name="T77" fmla="*/ 63 h 718"/>
                    <a:gd name="T78" fmla="*/ 16 w 656"/>
                    <a:gd name="T79" fmla="*/ 39 h 718"/>
                    <a:gd name="T80" fmla="*/ 93 w 656"/>
                    <a:gd name="T81" fmla="*/ 30 h 718"/>
                    <a:gd name="T82" fmla="*/ 255 w 656"/>
                    <a:gd name="T83" fmla="*/ 16 h 718"/>
                    <a:gd name="T84" fmla="*/ 324 w 656"/>
                    <a:gd name="T85" fmla="*/ 0 h 718"/>
                    <a:gd name="T86" fmla="*/ 436 w 656"/>
                    <a:gd name="T87" fmla="*/ 10 h 718"/>
                    <a:gd name="T88" fmla="*/ 528 w 656"/>
                    <a:gd name="T89" fmla="*/ 16 h 718"/>
                    <a:gd name="T90" fmla="*/ 622 w 656"/>
                    <a:gd name="T91" fmla="*/ 43 h 718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656"/>
                    <a:gd name="T139" fmla="*/ 0 h 718"/>
                    <a:gd name="T140" fmla="*/ 656 w 656"/>
                    <a:gd name="T141" fmla="*/ 718 h 718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656" h="718">
                      <a:moveTo>
                        <a:pt x="622" y="43"/>
                      </a:moveTo>
                      <a:lnTo>
                        <a:pt x="648" y="100"/>
                      </a:lnTo>
                      <a:lnTo>
                        <a:pt x="651" y="119"/>
                      </a:lnTo>
                      <a:lnTo>
                        <a:pt x="655" y="149"/>
                      </a:lnTo>
                      <a:lnTo>
                        <a:pt x="648" y="186"/>
                      </a:lnTo>
                      <a:lnTo>
                        <a:pt x="628" y="206"/>
                      </a:lnTo>
                      <a:lnTo>
                        <a:pt x="608" y="219"/>
                      </a:lnTo>
                      <a:lnTo>
                        <a:pt x="578" y="221"/>
                      </a:lnTo>
                      <a:lnTo>
                        <a:pt x="519" y="221"/>
                      </a:lnTo>
                      <a:lnTo>
                        <a:pt x="459" y="224"/>
                      </a:lnTo>
                      <a:lnTo>
                        <a:pt x="403" y="215"/>
                      </a:lnTo>
                      <a:lnTo>
                        <a:pt x="369" y="209"/>
                      </a:lnTo>
                      <a:lnTo>
                        <a:pt x="304" y="195"/>
                      </a:lnTo>
                      <a:lnTo>
                        <a:pt x="255" y="179"/>
                      </a:lnTo>
                      <a:lnTo>
                        <a:pt x="205" y="162"/>
                      </a:lnTo>
                      <a:lnTo>
                        <a:pt x="159" y="136"/>
                      </a:lnTo>
                      <a:lnTo>
                        <a:pt x="172" y="172"/>
                      </a:lnTo>
                      <a:lnTo>
                        <a:pt x="192" y="224"/>
                      </a:lnTo>
                      <a:lnTo>
                        <a:pt x="199" y="297"/>
                      </a:lnTo>
                      <a:lnTo>
                        <a:pt x="205" y="353"/>
                      </a:lnTo>
                      <a:lnTo>
                        <a:pt x="228" y="430"/>
                      </a:lnTo>
                      <a:lnTo>
                        <a:pt x="261" y="526"/>
                      </a:lnTo>
                      <a:lnTo>
                        <a:pt x="291" y="603"/>
                      </a:lnTo>
                      <a:lnTo>
                        <a:pt x="330" y="680"/>
                      </a:lnTo>
                      <a:lnTo>
                        <a:pt x="291" y="711"/>
                      </a:lnTo>
                      <a:lnTo>
                        <a:pt x="196" y="717"/>
                      </a:lnTo>
                      <a:lnTo>
                        <a:pt x="126" y="711"/>
                      </a:lnTo>
                      <a:lnTo>
                        <a:pt x="93" y="700"/>
                      </a:lnTo>
                      <a:lnTo>
                        <a:pt x="76" y="691"/>
                      </a:lnTo>
                      <a:lnTo>
                        <a:pt x="86" y="615"/>
                      </a:lnTo>
                      <a:lnTo>
                        <a:pt x="80" y="513"/>
                      </a:lnTo>
                      <a:lnTo>
                        <a:pt x="69" y="367"/>
                      </a:lnTo>
                      <a:lnTo>
                        <a:pt x="63" y="274"/>
                      </a:lnTo>
                      <a:lnTo>
                        <a:pt x="49" y="209"/>
                      </a:lnTo>
                      <a:lnTo>
                        <a:pt x="43" y="195"/>
                      </a:lnTo>
                      <a:lnTo>
                        <a:pt x="16" y="179"/>
                      </a:lnTo>
                      <a:lnTo>
                        <a:pt x="4" y="145"/>
                      </a:lnTo>
                      <a:lnTo>
                        <a:pt x="0" y="100"/>
                      </a:lnTo>
                      <a:lnTo>
                        <a:pt x="4" y="63"/>
                      </a:lnTo>
                      <a:lnTo>
                        <a:pt x="16" y="39"/>
                      </a:lnTo>
                      <a:lnTo>
                        <a:pt x="93" y="30"/>
                      </a:lnTo>
                      <a:lnTo>
                        <a:pt x="255" y="16"/>
                      </a:lnTo>
                      <a:lnTo>
                        <a:pt x="324" y="0"/>
                      </a:lnTo>
                      <a:lnTo>
                        <a:pt x="436" y="10"/>
                      </a:lnTo>
                      <a:lnTo>
                        <a:pt x="528" y="16"/>
                      </a:lnTo>
                      <a:lnTo>
                        <a:pt x="622" y="43"/>
                      </a:lnTo>
                    </a:path>
                  </a:pathLst>
                </a:custGeom>
                <a:solidFill>
                  <a:srgbClr val="3F5F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2788" name="Freeform 43">
                <a:extLst>
                  <a:ext uri="{FF2B5EF4-FFF2-40B4-BE49-F238E27FC236}">
                    <a16:creationId xmlns:a16="http://schemas.microsoft.com/office/drawing/2014/main" id="{1B806D92-11BB-4C6D-A88F-606BE91849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9" y="3183"/>
                <a:ext cx="644" cy="496"/>
              </a:xfrm>
              <a:custGeom>
                <a:avLst/>
                <a:gdLst>
                  <a:gd name="T0" fmla="*/ 428 w 682"/>
                  <a:gd name="T1" fmla="*/ 8 h 530"/>
                  <a:gd name="T2" fmla="*/ 607 w 682"/>
                  <a:gd name="T3" fmla="*/ 419 h 530"/>
                  <a:gd name="T4" fmla="*/ 601 w 682"/>
                  <a:gd name="T5" fmla="*/ 430 h 530"/>
                  <a:gd name="T6" fmla="*/ 586 w 682"/>
                  <a:gd name="T7" fmla="*/ 421 h 530"/>
                  <a:gd name="T8" fmla="*/ 415 w 682"/>
                  <a:gd name="T9" fmla="*/ 24 h 530"/>
                  <a:gd name="T10" fmla="*/ 406 w 682"/>
                  <a:gd name="T11" fmla="*/ 21 h 530"/>
                  <a:gd name="T12" fmla="*/ 340 w 682"/>
                  <a:gd name="T13" fmla="*/ 19 h 530"/>
                  <a:gd name="T14" fmla="*/ 254 w 682"/>
                  <a:gd name="T15" fmla="*/ 21 h 530"/>
                  <a:gd name="T16" fmla="*/ 179 w 682"/>
                  <a:gd name="T17" fmla="*/ 25 h 530"/>
                  <a:gd name="T18" fmla="*/ 157 w 682"/>
                  <a:gd name="T19" fmla="*/ 33 h 530"/>
                  <a:gd name="T20" fmla="*/ 144 w 682"/>
                  <a:gd name="T21" fmla="*/ 42 h 530"/>
                  <a:gd name="T22" fmla="*/ 135 w 682"/>
                  <a:gd name="T23" fmla="*/ 55 h 530"/>
                  <a:gd name="T24" fmla="*/ 16 w 682"/>
                  <a:gd name="T25" fmla="*/ 459 h 530"/>
                  <a:gd name="T26" fmla="*/ 8 w 682"/>
                  <a:gd name="T27" fmla="*/ 463 h 530"/>
                  <a:gd name="T28" fmla="*/ 0 w 682"/>
                  <a:gd name="T29" fmla="*/ 455 h 530"/>
                  <a:gd name="T30" fmla="*/ 118 w 682"/>
                  <a:gd name="T31" fmla="*/ 52 h 530"/>
                  <a:gd name="T32" fmla="*/ 129 w 682"/>
                  <a:gd name="T33" fmla="*/ 31 h 530"/>
                  <a:gd name="T34" fmla="*/ 140 w 682"/>
                  <a:gd name="T35" fmla="*/ 21 h 530"/>
                  <a:gd name="T36" fmla="*/ 150 w 682"/>
                  <a:gd name="T37" fmla="*/ 16 h 530"/>
                  <a:gd name="T38" fmla="*/ 163 w 682"/>
                  <a:gd name="T39" fmla="*/ 10 h 530"/>
                  <a:gd name="T40" fmla="*/ 188 w 682"/>
                  <a:gd name="T41" fmla="*/ 8 h 530"/>
                  <a:gd name="T42" fmla="*/ 267 w 682"/>
                  <a:gd name="T43" fmla="*/ 3 h 530"/>
                  <a:gd name="T44" fmla="*/ 355 w 682"/>
                  <a:gd name="T45" fmla="*/ 0 h 530"/>
                  <a:gd name="T46" fmla="*/ 396 w 682"/>
                  <a:gd name="T47" fmla="*/ 1 h 530"/>
                  <a:gd name="T48" fmla="*/ 416 w 682"/>
                  <a:gd name="T49" fmla="*/ 3 h 530"/>
                  <a:gd name="T50" fmla="*/ 428 w 682"/>
                  <a:gd name="T51" fmla="*/ 8 h 530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82"/>
                  <a:gd name="T79" fmla="*/ 0 h 530"/>
                  <a:gd name="T80" fmla="*/ 682 w 682"/>
                  <a:gd name="T81" fmla="*/ 530 h 530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82" h="530">
                    <a:moveTo>
                      <a:pt x="480" y="10"/>
                    </a:moveTo>
                    <a:lnTo>
                      <a:pt x="681" y="479"/>
                    </a:lnTo>
                    <a:lnTo>
                      <a:pt x="674" y="490"/>
                    </a:lnTo>
                    <a:lnTo>
                      <a:pt x="658" y="481"/>
                    </a:lnTo>
                    <a:lnTo>
                      <a:pt x="466" y="28"/>
                    </a:lnTo>
                    <a:lnTo>
                      <a:pt x="455" y="23"/>
                    </a:lnTo>
                    <a:lnTo>
                      <a:pt x="381" y="21"/>
                    </a:lnTo>
                    <a:lnTo>
                      <a:pt x="285" y="24"/>
                    </a:lnTo>
                    <a:lnTo>
                      <a:pt x="201" y="29"/>
                    </a:lnTo>
                    <a:lnTo>
                      <a:pt x="176" y="37"/>
                    </a:lnTo>
                    <a:lnTo>
                      <a:pt x="161" y="48"/>
                    </a:lnTo>
                    <a:lnTo>
                      <a:pt x="151" y="63"/>
                    </a:lnTo>
                    <a:lnTo>
                      <a:pt x="18" y="524"/>
                    </a:lnTo>
                    <a:lnTo>
                      <a:pt x="8" y="529"/>
                    </a:lnTo>
                    <a:lnTo>
                      <a:pt x="0" y="519"/>
                    </a:lnTo>
                    <a:lnTo>
                      <a:pt x="132" y="60"/>
                    </a:lnTo>
                    <a:lnTo>
                      <a:pt x="145" y="35"/>
                    </a:lnTo>
                    <a:lnTo>
                      <a:pt x="157" y="24"/>
                    </a:lnTo>
                    <a:lnTo>
                      <a:pt x="168" y="18"/>
                    </a:lnTo>
                    <a:lnTo>
                      <a:pt x="183" y="12"/>
                    </a:lnTo>
                    <a:lnTo>
                      <a:pt x="211" y="10"/>
                    </a:lnTo>
                    <a:lnTo>
                      <a:pt x="300" y="3"/>
                    </a:lnTo>
                    <a:lnTo>
                      <a:pt x="398" y="0"/>
                    </a:lnTo>
                    <a:lnTo>
                      <a:pt x="444" y="1"/>
                    </a:lnTo>
                    <a:lnTo>
                      <a:pt x="467" y="3"/>
                    </a:lnTo>
                    <a:lnTo>
                      <a:pt x="480" y="10"/>
                    </a:lnTo>
                  </a:path>
                </a:pathLst>
              </a:custGeom>
              <a:solidFill>
                <a:srgbClr val="919191"/>
              </a:solidFill>
              <a:ln w="12700" cap="rnd" cmpd="sng">
                <a:solidFill>
                  <a:srgbClr val="91919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2789" name="Group 44">
                <a:extLst>
                  <a:ext uri="{FF2B5EF4-FFF2-40B4-BE49-F238E27FC236}">
                    <a16:creationId xmlns:a16="http://schemas.microsoft.com/office/drawing/2014/main" id="{0278F87C-2B45-4CCA-90B9-DAFFCAA0FAC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805" y="2396"/>
                <a:ext cx="512" cy="499"/>
                <a:chOff x="3768" y="2382"/>
                <a:chExt cx="542" cy="533"/>
              </a:xfrm>
            </p:grpSpPr>
            <p:grpSp>
              <p:nvGrpSpPr>
                <p:cNvPr id="32841" name="Group 45">
                  <a:extLst>
                    <a:ext uri="{FF2B5EF4-FFF2-40B4-BE49-F238E27FC236}">
                      <a16:creationId xmlns:a16="http://schemas.microsoft.com/office/drawing/2014/main" id="{23A4806F-FCA4-4333-B653-347408C10A0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768" y="2382"/>
                  <a:ext cx="542" cy="533"/>
                  <a:chOff x="3768" y="2382"/>
                  <a:chExt cx="542" cy="533"/>
                </a:xfrm>
              </p:grpSpPr>
              <p:sp>
                <p:nvSpPr>
                  <p:cNvPr id="32843" name="Oval 46">
                    <a:extLst>
                      <a:ext uri="{FF2B5EF4-FFF2-40B4-BE49-F238E27FC236}">
                        <a16:creationId xmlns:a16="http://schemas.microsoft.com/office/drawing/2014/main" id="{A112D489-EA89-4386-B3B5-7E9CF00DC1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768" y="2382"/>
                    <a:ext cx="542" cy="533"/>
                  </a:xfrm>
                  <a:prstGeom prst="ellipse">
                    <a:avLst/>
                  </a:prstGeom>
                  <a:solidFill>
                    <a:srgbClr val="9F9FBF"/>
                  </a:solidFill>
                  <a:ln w="127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lIns="90476" tIns="44444" rIns="90476" bIns="44444">
                    <a:spAutoFit/>
                  </a:bodyPr>
                  <a:lstStyle>
                    <a:lvl1pPr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defTabSz="457200" eaLnBrk="0" fontAlgn="base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defTabSz="457200" eaLnBrk="0" fontAlgn="base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defTabSz="457200" eaLnBrk="0" fontAlgn="base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defTabSz="457200" eaLnBrk="0" fontAlgn="base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Aft>
                        <a:spcPct val="0"/>
                      </a:spcAft>
                      <a:buClrTx/>
                      <a:buFontTx/>
                      <a:buNone/>
                    </a:pPr>
                    <a:endParaRPr lang="en-US" altLang="en-US" sz="180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32844" name="Oval 47">
                    <a:extLst>
                      <a:ext uri="{FF2B5EF4-FFF2-40B4-BE49-F238E27FC236}">
                        <a16:creationId xmlns:a16="http://schemas.microsoft.com/office/drawing/2014/main" id="{7F6371D6-39ED-4F95-8B37-09FADE56E47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03" y="2387"/>
                    <a:ext cx="485" cy="473"/>
                  </a:xfrm>
                  <a:prstGeom prst="ellipse">
                    <a:avLst/>
                  </a:prstGeom>
                  <a:solidFill>
                    <a:srgbClr val="BFBFD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>
                    <a:lvl1pPr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defTabSz="457200" eaLnBrk="0" fontAlgn="base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defTabSz="457200" eaLnBrk="0" fontAlgn="base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defTabSz="457200" eaLnBrk="0" fontAlgn="base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defTabSz="457200" eaLnBrk="0" fontAlgn="base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Aft>
                        <a:spcPct val="0"/>
                      </a:spcAft>
                      <a:buClrTx/>
                      <a:buFontTx/>
                      <a:buNone/>
                    </a:pPr>
                    <a:endParaRPr lang="en-US" altLang="en-US" sz="180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32845" name="Oval 48">
                    <a:extLst>
                      <a:ext uri="{FF2B5EF4-FFF2-40B4-BE49-F238E27FC236}">
                        <a16:creationId xmlns:a16="http://schemas.microsoft.com/office/drawing/2014/main" id="{E7B55EE8-6F11-4EB1-85AD-8840FCA7800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891" y="2414"/>
                    <a:ext cx="375" cy="359"/>
                  </a:xfrm>
                  <a:prstGeom prst="ellipse">
                    <a:avLst/>
                  </a:prstGeom>
                  <a:solidFill>
                    <a:srgbClr val="DFDFFF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>
                    <a:lvl1pPr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defTabSz="457200" eaLnBrk="0" fontAlgn="base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defTabSz="457200" eaLnBrk="0" fontAlgn="base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defTabSz="457200" eaLnBrk="0" fontAlgn="base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defTabSz="457200" eaLnBrk="0" fontAlgn="base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Aft>
                        <a:spcPct val="0"/>
                      </a:spcAft>
                      <a:buClrTx/>
                      <a:buFontTx/>
                      <a:buNone/>
                    </a:pPr>
                    <a:endParaRPr lang="en-US" altLang="en-US" sz="1800">
                      <a:latin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32842" name="Oval 49">
                  <a:extLst>
                    <a:ext uri="{FF2B5EF4-FFF2-40B4-BE49-F238E27FC236}">
                      <a16:creationId xmlns:a16="http://schemas.microsoft.com/office/drawing/2014/main" id="{28D52522-1158-4548-9013-C01E927414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82" y="2468"/>
                  <a:ext cx="91" cy="88"/>
                </a:xfrm>
                <a:prstGeom prst="ellipse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lIns="90476" tIns="44444" rIns="90476" bIns="44444">
                  <a:spAutoFit/>
                </a:bodyPr>
                <a:lstStyle>
                  <a:lvl1pPr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Aft>
                      <a:spcPct val="0"/>
                    </a:spcAft>
                    <a:buClrTx/>
                    <a:buFontTx/>
                    <a:buNone/>
                  </a:pPr>
                  <a:endParaRPr lang="en-US" altLang="en-US" sz="1800">
                    <a:latin typeface="Calibri" panose="020F0502020204030204" pitchFamily="34" charset="0"/>
                  </a:endParaRPr>
                </a:p>
              </p:txBody>
            </p:sp>
          </p:grpSp>
          <p:grpSp>
            <p:nvGrpSpPr>
              <p:cNvPr id="32790" name="Group 50">
                <a:extLst>
                  <a:ext uri="{FF2B5EF4-FFF2-40B4-BE49-F238E27FC236}">
                    <a16:creationId xmlns:a16="http://schemas.microsoft.com/office/drawing/2014/main" id="{C15AEF6B-4BE1-48DF-BD94-A1E5627FC63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47" y="2564"/>
                <a:ext cx="730" cy="363"/>
                <a:chOff x="3388" y="2561"/>
                <a:chExt cx="774" cy="388"/>
              </a:xfrm>
            </p:grpSpPr>
            <p:sp>
              <p:nvSpPr>
                <p:cNvPr id="32838" name="Freeform 51">
                  <a:extLst>
                    <a:ext uri="{FF2B5EF4-FFF2-40B4-BE49-F238E27FC236}">
                      <a16:creationId xmlns:a16="http://schemas.microsoft.com/office/drawing/2014/main" id="{01664CCF-7FFD-45E5-85C6-A4E2442CE84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70" y="2561"/>
                  <a:ext cx="592" cy="365"/>
                </a:xfrm>
                <a:custGeom>
                  <a:avLst/>
                  <a:gdLst>
                    <a:gd name="T0" fmla="*/ 21 w 592"/>
                    <a:gd name="T1" fmla="*/ 349 h 365"/>
                    <a:gd name="T2" fmla="*/ 29 w 592"/>
                    <a:gd name="T3" fmla="*/ 361 h 365"/>
                    <a:gd name="T4" fmla="*/ 46 w 592"/>
                    <a:gd name="T5" fmla="*/ 364 h 365"/>
                    <a:gd name="T6" fmla="*/ 337 w 592"/>
                    <a:gd name="T7" fmla="*/ 200 h 365"/>
                    <a:gd name="T8" fmla="*/ 364 w 592"/>
                    <a:gd name="T9" fmla="*/ 203 h 365"/>
                    <a:gd name="T10" fmla="*/ 413 w 592"/>
                    <a:gd name="T11" fmla="*/ 205 h 365"/>
                    <a:gd name="T12" fmla="*/ 471 w 592"/>
                    <a:gd name="T13" fmla="*/ 186 h 365"/>
                    <a:gd name="T14" fmla="*/ 567 w 592"/>
                    <a:gd name="T15" fmla="*/ 176 h 365"/>
                    <a:gd name="T16" fmla="*/ 570 w 592"/>
                    <a:gd name="T17" fmla="*/ 158 h 365"/>
                    <a:gd name="T18" fmla="*/ 476 w 592"/>
                    <a:gd name="T19" fmla="*/ 160 h 365"/>
                    <a:gd name="T20" fmla="*/ 573 w 592"/>
                    <a:gd name="T21" fmla="*/ 145 h 365"/>
                    <a:gd name="T22" fmla="*/ 588 w 592"/>
                    <a:gd name="T23" fmla="*/ 131 h 365"/>
                    <a:gd name="T24" fmla="*/ 539 w 592"/>
                    <a:gd name="T25" fmla="*/ 124 h 365"/>
                    <a:gd name="T26" fmla="*/ 474 w 592"/>
                    <a:gd name="T27" fmla="*/ 124 h 365"/>
                    <a:gd name="T28" fmla="*/ 588 w 592"/>
                    <a:gd name="T29" fmla="*/ 102 h 365"/>
                    <a:gd name="T30" fmla="*/ 586 w 592"/>
                    <a:gd name="T31" fmla="*/ 87 h 365"/>
                    <a:gd name="T32" fmla="*/ 551 w 592"/>
                    <a:gd name="T33" fmla="*/ 81 h 365"/>
                    <a:gd name="T34" fmla="*/ 464 w 592"/>
                    <a:gd name="T35" fmla="*/ 103 h 365"/>
                    <a:gd name="T36" fmla="*/ 556 w 592"/>
                    <a:gd name="T37" fmla="*/ 62 h 365"/>
                    <a:gd name="T38" fmla="*/ 561 w 592"/>
                    <a:gd name="T39" fmla="*/ 39 h 365"/>
                    <a:gd name="T40" fmla="*/ 539 w 592"/>
                    <a:gd name="T41" fmla="*/ 29 h 365"/>
                    <a:gd name="T42" fmla="*/ 437 w 592"/>
                    <a:gd name="T43" fmla="*/ 73 h 365"/>
                    <a:gd name="T44" fmla="*/ 411 w 592"/>
                    <a:gd name="T45" fmla="*/ 85 h 365"/>
                    <a:gd name="T46" fmla="*/ 425 w 592"/>
                    <a:gd name="T47" fmla="*/ 57 h 365"/>
                    <a:gd name="T48" fmla="*/ 423 w 592"/>
                    <a:gd name="T49" fmla="*/ 12 h 365"/>
                    <a:gd name="T50" fmla="*/ 379 w 592"/>
                    <a:gd name="T51" fmla="*/ 3 h 365"/>
                    <a:gd name="T52" fmla="*/ 365 w 592"/>
                    <a:gd name="T53" fmla="*/ 63 h 365"/>
                    <a:gd name="T54" fmla="*/ 337 w 592"/>
                    <a:gd name="T55" fmla="*/ 102 h 365"/>
                    <a:gd name="T56" fmla="*/ 319 w 592"/>
                    <a:gd name="T57" fmla="*/ 141 h 365"/>
                    <a:gd name="T58" fmla="*/ 319 w 592"/>
                    <a:gd name="T59" fmla="*/ 171 h 365"/>
                    <a:gd name="T60" fmla="*/ 48 w 592"/>
                    <a:gd name="T61" fmla="*/ 317 h 365"/>
                    <a:gd name="T62" fmla="*/ 39 w 592"/>
                    <a:gd name="T63" fmla="*/ 278 h 365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w 592"/>
                    <a:gd name="T97" fmla="*/ 0 h 365"/>
                    <a:gd name="T98" fmla="*/ 592 w 592"/>
                    <a:gd name="T99" fmla="*/ 365 h 365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T96" t="T97" r="T98" b="T99"/>
                  <a:pathLst>
                    <a:path w="592" h="365">
                      <a:moveTo>
                        <a:pt x="0" y="300"/>
                      </a:moveTo>
                      <a:lnTo>
                        <a:pt x="21" y="349"/>
                      </a:lnTo>
                      <a:lnTo>
                        <a:pt x="25" y="358"/>
                      </a:lnTo>
                      <a:lnTo>
                        <a:pt x="29" y="361"/>
                      </a:lnTo>
                      <a:lnTo>
                        <a:pt x="35" y="364"/>
                      </a:lnTo>
                      <a:lnTo>
                        <a:pt x="46" y="364"/>
                      </a:lnTo>
                      <a:lnTo>
                        <a:pt x="57" y="360"/>
                      </a:lnTo>
                      <a:lnTo>
                        <a:pt x="337" y="200"/>
                      </a:lnTo>
                      <a:lnTo>
                        <a:pt x="353" y="195"/>
                      </a:lnTo>
                      <a:lnTo>
                        <a:pt x="364" y="203"/>
                      </a:lnTo>
                      <a:lnTo>
                        <a:pt x="382" y="210"/>
                      </a:lnTo>
                      <a:lnTo>
                        <a:pt x="413" y="205"/>
                      </a:lnTo>
                      <a:lnTo>
                        <a:pt x="447" y="195"/>
                      </a:lnTo>
                      <a:lnTo>
                        <a:pt x="471" y="186"/>
                      </a:lnTo>
                      <a:lnTo>
                        <a:pt x="546" y="179"/>
                      </a:lnTo>
                      <a:lnTo>
                        <a:pt x="567" y="176"/>
                      </a:lnTo>
                      <a:lnTo>
                        <a:pt x="575" y="169"/>
                      </a:lnTo>
                      <a:lnTo>
                        <a:pt x="570" y="158"/>
                      </a:lnTo>
                      <a:lnTo>
                        <a:pt x="546" y="155"/>
                      </a:lnTo>
                      <a:lnTo>
                        <a:pt x="476" y="160"/>
                      </a:lnTo>
                      <a:lnTo>
                        <a:pt x="474" y="153"/>
                      </a:lnTo>
                      <a:lnTo>
                        <a:pt x="573" y="145"/>
                      </a:lnTo>
                      <a:lnTo>
                        <a:pt x="588" y="139"/>
                      </a:lnTo>
                      <a:lnTo>
                        <a:pt x="588" y="131"/>
                      </a:lnTo>
                      <a:lnTo>
                        <a:pt x="578" y="123"/>
                      </a:lnTo>
                      <a:lnTo>
                        <a:pt x="539" y="124"/>
                      </a:lnTo>
                      <a:lnTo>
                        <a:pt x="474" y="131"/>
                      </a:lnTo>
                      <a:lnTo>
                        <a:pt x="474" y="124"/>
                      </a:lnTo>
                      <a:lnTo>
                        <a:pt x="581" y="105"/>
                      </a:lnTo>
                      <a:lnTo>
                        <a:pt x="588" y="102"/>
                      </a:lnTo>
                      <a:lnTo>
                        <a:pt x="591" y="95"/>
                      </a:lnTo>
                      <a:lnTo>
                        <a:pt x="586" y="87"/>
                      </a:lnTo>
                      <a:lnTo>
                        <a:pt x="577" y="83"/>
                      </a:lnTo>
                      <a:lnTo>
                        <a:pt x="551" y="81"/>
                      </a:lnTo>
                      <a:lnTo>
                        <a:pt x="497" y="93"/>
                      </a:lnTo>
                      <a:lnTo>
                        <a:pt x="464" y="103"/>
                      </a:lnTo>
                      <a:lnTo>
                        <a:pt x="462" y="98"/>
                      </a:lnTo>
                      <a:lnTo>
                        <a:pt x="556" y="62"/>
                      </a:lnTo>
                      <a:lnTo>
                        <a:pt x="561" y="50"/>
                      </a:lnTo>
                      <a:lnTo>
                        <a:pt x="561" y="39"/>
                      </a:lnTo>
                      <a:lnTo>
                        <a:pt x="556" y="29"/>
                      </a:lnTo>
                      <a:lnTo>
                        <a:pt x="539" y="29"/>
                      </a:lnTo>
                      <a:lnTo>
                        <a:pt x="520" y="35"/>
                      </a:lnTo>
                      <a:lnTo>
                        <a:pt x="437" y="73"/>
                      </a:lnTo>
                      <a:lnTo>
                        <a:pt x="420" y="81"/>
                      </a:lnTo>
                      <a:lnTo>
                        <a:pt x="411" y="85"/>
                      </a:lnTo>
                      <a:lnTo>
                        <a:pt x="411" y="76"/>
                      </a:lnTo>
                      <a:lnTo>
                        <a:pt x="425" y="57"/>
                      </a:lnTo>
                      <a:lnTo>
                        <a:pt x="429" y="33"/>
                      </a:lnTo>
                      <a:lnTo>
                        <a:pt x="423" y="12"/>
                      </a:lnTo>
                      <a:lnTo>
                        <a:pt x="404" y="0"/>
                      </a:lnTo>
                      <a:lnTo>
                        <a:pt x="379" y="3"/>
                      </a:lnTo>
                      <a:lnTo>
                        <a:pt x="368" y="33"/>
                      </a:lnTo>
                      <a:lnTo>
                        <a:pt x="365" y="63"/>
                      </a:lnTo>
                      <a:lnTo>
                        <a:pt x="351" y="89"/>
                      </a:lnTo>
                      <a:lnTo>
                        <a:pt x="337" y="102"/>
                      </a:lnTo>
                      <a:lnTo>
                        <a:pt x="326" y="119"/>
                      </a:lnTo>
                      <a:lnTo>
                        <a:pt x="319" y="141"/>
                      </a:lnTo>
                      <a:lnTo>
                        <a:pt x="317" y="163"/>
                      </a:lnTo>
                      <a:lnTo>
                        <a:pt x="319" y="171"/>
                      </a:lnTo>
                      <a:lnTo>
                        <a:pt x="54" y="322"/>
                      </a:lnTo>
                      <a:lnTo>
                        <a:pt x="48" y="317"/>
                      </a:lnTo>
                      <a:lnTo>
                        <a:pt x="43" y="302"/>
                      </a:lnTo>
                      <a:lnTo>
                        <a:pt x="39" y="278"/>
                      </a:lnTo>
                      <a:lnTo>
                        <a:pt x="0" y="300"/>
                      </a:lnTo>
                    </a:path>
                  </a:pathLst>
                </a:custGeom>
                <a:solidFill>
                  <a:srgbClr val="FF9F9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2839" name="Freeform 52">
                  <a:extLst>
                    <a:ext uri="{FF2B5EF4-FFF2-40B4-BE49-F238E27FC236}">
                      <a16:creationId xmlns:a16="http://schemas.microsoft.com/office/drawing/2014/main" id="{C4E0CCC9-BDBF-4B2B-A67D-91CE631003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388" y="2568"/>
                  <a:ext cx="248" cy="381"/>
                </a:xfrm>
                <a:custGeom>
                  <a:avLst/>
                  <a:gdLst>
                    <a:gd name="T0" fmla="*/ 231 w 248"/>
                    <a:gd name="T1" fmla="*/ 305 h 381"/>
                    <a:gd name="T2" fmla="*/ 238 w 248"/>
                    <a:gd name="T3" fmla="*/ 277 h 381"/>
                    <a:gd name="T4" fmla="*/ 242 w 248"/>
                    <a:gd name="T5" fmla="*/ 264 h 381"/>
                    <a:gd name="T6" fmla="*/ 244 w 248"/>
                    <a:gd name="T7" fmla="*/ 257 h 381"/>
                    <a:gd name="T8" fmla="*/ 247 w 248"/>
                    <a:gd name="T9" fmla="*/ 247 h 381"/>
                    <a:gd name="T10" fmla="*/ 241 w 248"/>
                    <a:gd name="T11" fmla="*/ 235 h 381"/>
                    <a:gd name="T12" fmla="*/ 233 w 248"/>
                    <a:gd name="T13" fmla="*/ 225 h 381"/>
                    <a:gd name="T14" fmla="*/ 220 w 248"/>
                    <a:gd name="T15" fmla="*/ 217 h 381"/>
                    <a:gd name="T16" fmla="*/ 206 w 248"/>
                    <a:gd name="T17" fmla="*/ 207 h 381"/>
                    <a:gd name="T18" fmla="*/ 191 w 248"/>
                    <a:gd name="T19" fmla="*/ 189 h 381"/>
                    <a:gd name="T20" fmla="*/ 170 w 248"/>
                    <a:gd name="T21" fmla="*/ 151 h 381"/>
                    <a:gd name="T22" fmla="*/ 157 w 248"/>
                    <a:gd name="T23" fmla="*/ 125 h 381"/>
                    <a:gd name="T24" fmla="*/ 142 w 248"/>
                    <a:gd name="T25" fmla="*/ 94 h 381"/>
                    <a:gd name="T26" fmla="*/ 130 w 248"/>
                    <a:gd name="T27" fmla="*/ 64 h 381"/>
                    <a:gd name="T28" fmla="*/ 121 w 248"/>
                    <a:gd name="T29" fmla="*/ 44 h 381"/>
                    <a:gd name="T30" fmla="*/ 108 w 248"/>
                    <a:gd name="T31" fmla="*/ 31 h 381"/>
                    <a:gd name="T32" fmla="*/ 97 w 248"/>
                    <a:gd name="T33" fmla="*/ 17 h 381"/>
                    <a:gd name="T34" fmla="*/ 82 w 248"/>
                    <a:gd name="T35" fmla="*/ 6 h 381"/>
                    <a:gd name="T36" fmla="*/ 70 w 248"/>
                    <a:gd name="T37" fmla="*/ 1 h 381"/>
                    <a:gd name="T38" fmla="*/ 52 w 248"/>
                    <a:gd name="T39" fmla="*/ 0 h 381"/>
                    <a:gd name="T40" fmla="*/ 37 w 248"/>
                    <a:gd name="T41" fmla="*/ 0 h 381"/>
                    <a:gd name="T42" fmla="*/ 25 w 248"/>
                    <a:gd name="T43" fmla="*/ 6 h 381"/>
                    <a:gd name="T44" fmla="*/ 20 w 248"/>
                    <a:gd name="T45" fmla="*/ 14 h 381"/>
                    <a:gd name="T46" fmla="*/ 9 w 248"/>
                    <a:gd name="T47" fmla="*/ 28 h 381"/>
                    <a:gd name="T48" fmla="*/ 0 w 248"/>
                    <a:gd name="T49" fmla="*/ 50 h 381"/>
                    <a:gd name="T50" fmla="*/ 0 w 248"/>
                    <a:gd name="T51" fmla="*/ 70 h 381"/>
                    <a:gd name="T52" fmla="*/ 0 w 248"/>
                    <a:gd name="T53" fmla="*/ 95 h 381"/>
                    <a:gd name="T54" fmla="*/ 5 w 248"/>
                    <a:gd name="T55" fmla="*/ 120 h 381"/>
                    <a:gd name="T56" fmla="*/ 19 w 248"/>
                    <a:gd name="T57" fmla="*/ 154 h 381"/>
                    <a:gd name="T58" fmla="*/ 39 w 248"/>
                    <a:gd name="T59" fmla="*/ 202 h 381"/>
                    <a:gd name="T60" fmla="*/ 55 w 248"/>
                    <a:gd name="T61" fmla="*/ 246 h 381"/>
                    <a:gd name="T62" fmla="*/ 70 w 248"/>
                    <a:gd name="T63" fmla="*/ 266 h 381"/>
                    <a:gd name="T64" fmla="*/ 96 w 248"/>
                    <a:gd name="T65" fmla="*/ 307 h 381"/>
                    <a:gd name="T66" fmla="*/ 117 w 248"/>
                    <a:gd name="T67" fmla="*/ 341 h 381"/>
                    <a:gd name="T68" fmla="*/ 141 w 248"/>
                    <a:gd name="T69" fmla="*/ 368 h 381"/>
                    <a:gd name="T70" fmla="*/ 152 w 248"/>
                    <a:gd name="T71" fmla="*/ 380 h 381"/>
                    <a:gd name="T72" fmla="*/ 158 w 248"/>
                    <a:gd name="T73" fmla="*/ 361 h 381"/>
                    <a:gd name="T74" fmla="*/ 167 w 248"/>
                    <a:gd name="T75" fmla="*/ 328 h 381"/>
                    <a:gd name="T76" fmla="*/ 175 w 248"/>
                    <a:gd name="T77" fmla="*/ 308 h 381"/>
                    <a:gd name="T78" fmla="*/ 188 w 248"/>
                    <a:gd name="T79" fmla="*/ 292 h 381"/>
                    <a:gd name="T80" fmla="*/ 220 w 248"/>
                    <a:gd name="T81" fmla="*/ 274 h 381"/>
                    <a:gd name="T82" fmla="*/ 223 w 248"/>
                    <a:gd name="T83" fmla="*/ 272 h 381"/>
                    <a:gd name="T84" fmla="*/ 231 w 248"/>
                    <a:gd name="T85" fmla="*/ 305 h 381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w 248"/>
                    <a:gd name="T130" fmla="*/ 0 h 381"/>
                    <a:gd name="T131" fmla="*/ 248 w 248"/>
                    <a:gd name="T132" fmla="*/ 381 h 381"/>
                  </a:gdLst>
                  <a:ahLst/>
                  <a:cxnLst>
                    <a:cxn ang="T86">
                      <a:pos x="T0" y="T1"/>
                    </a:cxn>
                    <a:cxn ang="T87">
                      <a:pos x="T2" y="T3"/>
                    </a:cxn>
                    <a:cxn ang="T88">
                      <a:pos x="T4" y="T5"/>
                    </a:cxn>
                    <a:cxn ang="T89">
                      <a:pos x="T6" y="T7"/>
                    </a:cxn>
                    <a:cxn ang="T90">
                      <a:pos x="T8" y="T9"/>
                    </a:cxn>
                    <a:cxn ang="T91">
                      <a:pos x="T10" y="T11"/>
                    </a:cxn>
                    <a:cxn ang="T92">
                      <a:pos x="T12" y="T13"/>
                    </a:cxn>
                    <a:cxn ang="T93">
                      <a:pos x="T14" y="T15"/>
                    </a:cxn>
                    <a:cxn ang="T94">
                      <a:pos x="T16" y="T17"/>
                    </a:cxn>
                    <a:cxn ang="T95">
                      <a:pos x="T18" y="T19"/>
                    </a:cxn>
                    <a:cxn ang="T96">
                      <a:pos x="T20" y="T21"/>
                    </a:cxn>
                    <a:cxn ang="T97">
                      <a:pos x="T22" y="T23"/>
                    </a:cxn>
                    <a:cxn ang="T98">
                      <a:pos x="T24" y="T25"/>
                    </a:cxn>
                    <a:cxn ang="T99">
                      <a:pos x="T26" y="T27"/>
                    </a:cxn>
                    <a:cxn ang="T100">
                      <a:pos x="T28" y="T29"/>
                    </a:cxn>
                    <a:cxn ang="T101">
                      <a:pos x="T30" y="T31"/>
                    </a:cxn>
                    <a:cxn ang="T102">
                      <a:pos x="T32" y="T33"/>
                    </a:cxn>
                    <a:cxn ang="T103">
                      <a:pos x="T34" y="T35"/>
                    </a:cxn>
                    <a:cxn ang="T104">
                      <a:pos x="T36" y="T37"/>
                    </a:cxn>
                    <a:cxn ang="T105">
                      <a:pos x="T38" y="T39"/>
                    </a:cxn>
                    <a:cxn ang="T106">
                      <a:pos x="T40" y="T41"/>
                    </a:cxn>
                    <a:cxn ang="T107">
                      <a:pos x="T42" y="T43"/>
                    </a:cxn>
                    <a:cxn ang="T108">
                      <a:pos x="T44" y="T45"/>
                    </a:cxn>
                    <a:cxn ang="T109">
                      <a:pos x="T46" y="T47"/>
                    </a:cxn>
                    <a:cxn ang="T110">
                      <a:pos x="T48" y="T49"/>
                    </a:cxn>
                    <a:cxn ang="T111">
                      <a:pos x="T50" y="T51"/>
                    </a:cxn>
                    <a:cxn ang="T112">
                      <a:pos x="T52" y="T53"/>
                    </a:cxn>
                    <a:cxn ang="T113">
                      <a:pos x="T54" y="T55"/>
                    </a:cxn>
                    <a:cxn ang="T114">
                      <a:pos x="T56" y="T57"/>
                    </a:cxn>
                    <a:cxn ang="T115">
                      <a:pos x="T58" y="T59"/>
                    </a:cxn>
                    <a:cxn ang="T116">
                      <a:pos x="T60" y="T61"/>
                    </a:cxn>
                    <a:cxn ang="T117">
                      <a:pos x="T62" y="T63"/>
                    </a:cxn>
                    <a:cxn ang="T118">
                      <a:pos x="T64" y="T65"/>
                    </a:cxn>
                    <a:cxn ang="T119">
                      <a:pos x="T66" y="T67"/>
                    </a:cxn>
                    <a:cxn ang="T120">
                      <a:pos x="T68" y="T69"/>
                    </a:cxn>
                    <a:cxn ang="T121">
                      <a:pos x="T70" y="T71"/>
                    </a:cxn>
                    <a:cxn ang="T122">
                      <a:pos x="T72" y="T73"/>
                    </a:cxn>
                    <a:cxn ang="T123">
                      <a:pos x="T74" y="T75"/>
                    </a:cxn>
                    <a:cxn ang="T124">
                      <a:pos x="T76" y="T77"/>
                    </a:cxn>
                    <a:cxn ang="T125">
                      <a:pos x="T78" y="T79"/>
                    </a:cxn>
                    <a:cxn ang="T126">
                      <a:pos x="T80" y="T81"/>
                    </a:cxn>
                    <a:cxn ang="T127">
                      <a:pos x="T82" y="T83"/>
                    </a:cxn>
                    <a:cxn ang="T128">
                      <a:pos x="T84" y="T85"/>
                    </a:cxn>
                  </a:cxnLst>
                  <a:rect l="T129" t="T130" r="T131" b="T132"/>
                  <a:pathLst>
                    <a:path w="248" h="381">
                      <a:moveTo>
                        <a:pt x="231" y="305"/>
                      </a:moveTo>
                      <a:lnTo>
                        <a:pt x="238" y="277"/>
                      </a:lnTo>
                      <a:lnTo>
                        <a:pt x="242" y="264"/>
                      </a:lnTo>
                      <a:lnTo>
                        <a:pt x="244" y="257"/>
                      </a:lnTo>
                      <a:lnTo>
                        <a:pt x="247" y="247"/>
                      </a:lnTo>
                      <a:lnTo>
                        <a:pt x="241" y="235"/>
                      </a:lnTo>
                      <a:lnTo>
                        <a:pt x="233" y="225"/>
                      </a:lnTo>
                      <a:lnTo>
                        <a:pt x="220" y="217"/>
                      </a:lnTo>
                      <a:lnTo>
                        <a:pt x="206" y="207"/>
                      </a:lnTo>
                      <a:lnTo>
                        <a:pt x="191" y="189"/>
                      </a:lnTo>
                      <a:lnTo>
                        <a:pt x="170" y="151"/>
                      </a:lnTo>
                      <a:lnTo>
                        <a:pt x="157" y="125"/>
                      </a:lnTo>
                      <a:lnTo>
                        <a:pt x="142" y="94"/>
                      </a:lnTo>
                      <a:lnTo>
                        <a:pt x="130" y="64"/>
                      </a:lnTo>
                      <a:lnTo>
                        <a:pt x="121" y="44"/>
                      </a:lnTo>
                      <a:lnTo>
                        <a:pt x="108" y="31"/>
                      </a:lnTo>
                      <a:lnTo>
                        <a:pt x="97" y="17"/>
                      </a:lnTo>
                      <a:lnTo>
                        <a:pt x="82" y="6"/>
                      </a:lnTo>
                      <a:lnTo>
                        <a:pt x="70" y="1"/>
                      </a:lnTo>
                      <a:lnTo>
                        <a:pt x="52" y="0"/>
                      </a:lnTo>
                      <a:lnTo>
                        <a:pt x="37" y="0"/>
                      </a:lnTo>
                      <a:lnTo>
                        <a:pt x="25" y="6"/>
                      </a:lnTo>
                      <a:lnTo>
                        <a:pt x="20" y="14"/>
                      </a:lnTo>
                      <a:lnTo>
                        <a:pt x="9" y="28"/>
                      </a:lnTo>
                      <a:lnTo>
                        <a:pt x="0" y="50"/>
                      </a:lnTo>
                      <a:lnTo>
                        <a:pt x="0" y="70"/>
                      </a:lnTo>
                      <a:lnTo>
                        <a:pt x="0" y="95"/>
                      </a:lnTo>
                      <a:lnTo>
                        <a:pt x="5" y="120"/>
                      </a:lnTo>
                      <a:lnTo>
                        <a:pt x="19" y="154"/>
                      </a:lnTo>
                      <a:lnTo>
                        <a:pt x="39" y="202"/>
                      </a:lnTo>
                      <a:lnTo>
                        <a:pt x="55" y="246"/>
                      </a:lnTo>
                      <a:lnTo>
                        <a:pt x="70" y="266"/>
                      </a:lnTo>
                      <a:lnTo>
                        <a:pt x="96" y="307"/>
                      </a:lnTo>
                      <a:lnTo>
                        <a:pt x="117" y="341"/>
                      </a:lnTo>
                      <a:lnTo>
                        <a:pt x="141" y="368"/>
                      </a:lnTo>
                      <a:lnTo>
                        <a:pt x="152" y="380"/>
                      </a:lnTo>
                      <a:lnTo>
                        <a:pt x="158" y="361"/>
                      </a:lnTo>
                      <a:lnTo>
                        <a:pt x="167" y="328"/>
                      </a:lnTo>
                      <a:lnTo>
                        <a:pt x="175" y="308"/>
                      </a:lnTo>
                      <a:lnTo>
                        <a:pt x="188" y="292"/>
                      </a:lnTo>
                      <a:lnTo>
                        <a:pt x="220" y="274"/>
                      </a:lnTo>
                      <a:lnTo>
                        <a:pt x="223" y="272"/>
                      </a:lnTo>
                      <a:lnTo>
                        <a:pt x="231" y="305"/>
                      </a:lnTo>
                    </a:path>
                  </a:pathLst>
                </a:custGeom>
                <a:solidFill>
                  <a:srgbClr val="9F3FD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2840" name="Freeform 53">
                  <a:extLst>
                    <a:ext uri="{FF2B5EF4-FFF2-40B4-BE49-F238E27FC236}">
                      <a16:creationId xmlns:a16="http://schemas.microsoft.com/office/drawing/2014/main" id="{76141B90-179E-4EE1-97C1-1F60B159E6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40" y="2866"/>
                  <a:ext cx="55" cy="82"/>
                </a:xfrm>
                <a:custGeom>
                  <a:avLst/>
                  <a:gdLst>
                    <a:gd name="T0" fmla="*/ 33 w 55"/>
                    <a:gd name="T1" fmla="*/ 0 h 82"/>
                    <a:gd name="T2" fmla="*/ 22 w 55"/>
                    <a:gd name="T3" fmla="*/ 14 h 82"/>
                    <a:gd name="T4" fmla="*/ 15 w 55"/>
                    <a:gd name="T5" fmla="*/ 33 h 82"/>
                    <a:gd name="T6" fmla="*/ 6 w 55"/>
                    <a:gd name="T7" fmla="*/ 64 h 82"/>
                    <a:gd name="T8" fmla="*/ 0 w 55"/>
                    <a:gd name="T9" fmla="*/ 80 h 82"/>
                    <a:gd name="T10" fmla="*/ 0 w 55"/>
                    <a:gd name="T11" fmla="*/ 81 h 82"/>
                    <a:gd name="T12" fmla="*/ 17 w 55"/>
                    <a:gd name="T13" fmla="*/ 78 h 82"/>
                    <a:gd name="T14" fmla="*/ 39 w 55"/>
                    <a:gd name="T15" fmla="*/ 63 h 82"/>
                    <a:gd name="T16" fmla="*/ 50 w 55"/>
                    <a:gd name="T17" fmla="*/ 53 h 82"/>
                    <a:gd name="T18" fmla="*/ 54 w 55"/>
                    <a:gd name="T19" fmla="*/ 47 h 82"/>
                    <a:gd name="T20" fmla="*/ 46 w 55"/>
                    <a:gd name="T21" fmla="*/ 27 h 82"/>
                    <a:gd name="T22" fmla="*/ 33 w 55"/>
                    <a:gd name="T23" fmla="*/ 0 h 82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w 55"/>
                    <a:gd name="T37" fmla="*/ 0 h 82"/>
                    <a:gd name="T38" fmla="*/ 55 w 55"/>
                    <a:gd name="T39" fmla="*/ 82 h 82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T36" t="T37" r="T38" b="T39"/>
                  <a:pathLst>
                    <a:path w="55" h="82">
                      <a:moveTo>
                        <a:pt x="33" y="0"/>
                      </a:moveTo>
                      <a:lnTo>
                        <a:pt x="22" y="14"/>
                      </a:lnTo>
                      <a:lnTo>
                        <a:pt x="15" y="33"/>
                      </a:lnTo>
                      <a:lnTo>
                        <a:pt x="6" y="64"/>
                      </a:lnTo>
                      <a:lnTo>
                        <a:pt x="0" y="80"/>
                      </a:lnTo>
                      <a:lnTo>
                        <a:pt x="0" y="81"/>
                      </a:lnTo>
                      <a:lnTo>
                        <a:pt x="17" y="78"/>
                      </a:lnTo>
                      <a:lnTo>
                        <a:pt x="39" y="63"/>
                      </a:lnTo>
                      <a:lnTo>
                        <a:pt x="50" y="53"/>
                      </a:lnTo>
                      <a:lnTo>
                        <a:pt x="54" y="47"/>
                      </a:lnTo>
                      <a:lnTo>
                        <a:pt x="46" y="27"/>
                      </a:lnTo>
                      <a:lnTo>
                        <a:pt x="33" y="0"/>
                      </a:lnTo>
                    </a:path>
                  </a:pathLst>
                </a:custGeom>
                <a:solidFill>
                  <a:srgbClr val="7F00D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grpSp>
            <p:nvGrpSpPr>
              <p:cNvPr id="32791" name="Group 54">
                <a:extLst>
                  <a:ext uri="{FF2B5EF4-FFF2-40B4-BE49-F238E27FC236}">
                    <a16:creationId xmlns:a16="http://schemas.microsoft.com/office/drawing/2014/main" id="{9E9A3448-D877-4EA4-8363-9D065002787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18" y="2422"/>
                <a:ext cx="700" cy="614"/>
                <a:chOff x="4417" y="2410"/>
                <a:chExt cx="742" cy="656"/>
              </a:xfrm>
            </p:grpSpPr>
            <p:sp>
              <p:nvSpPr>
                <p:cNvPr id="32831" name="Freeform 55">
                  <a:extLst>
                    <a:ext uri="{FF2B5EF4-FFF2-40B4-BE49-F238E27FC236}">
                      <a16:creationId xmlns:a16="http://schemas.microsoft.com/office/drawing/2014/main" id="{E12327CD-7A47-45AB-AC7C-8C11FFFFE75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417" y="2521"/>
                  <a:ext cx="401" cy="396"/>
                </a:xfrm>
                <a:custGeom>
                  <a:avLst/>
                  <a:gdLst>
                    <a:gd name="T0" fmla="*/ 0 w 401"/>
                    <a:gd name="T1" fmla="*/ 60 h 396"/>
                    <a:gd name="T2" fmla="*/ 133 w 401"/>
                    <a:gd name="T3" fmla="*/ 0 h 396"/>
                    <a:gd name="T4" fmla="*/ 181 w 401"/>
                    <a:gd name="T5" fmla="*/ 161 h 396"/>
                    <a:gd name="T6" fmla="*/ 215 w 401"/>
                    <a:gd name="T7" fmla="*/ 246 h 396"/>
                    <a:gd name="T8" fmla="*/ 273 w 401"/>
                    <a:gd name="T9" fmla="*/ 179 h 396"/>
                    <a:gd name="T10" fmla="*/ 306 w 401"/>
                    <a:gd name="T11" fmla="*/ 136 h 396"/>
                    <a:gd name="T12" fmla="*/ 337 w 401"/>
                    <a:gd name="T13" fmla="*/ 116 h 396"/>
                    <a:gd name="T14" fmla="*/ 355 w 401"/>
                    <a:gd name="T15" fmla="*/ 110 h 396"/>
                    <a:gd name="T16" fmla="*/ 375 w 401"/>
                    <a:gd name="T17" fmla="*/ 113 h 396"/>
                    <a:gd name="T18" fmla="*/ 395 w 401"/>
                    <a:gd name="T19" fmla="*/ 130 h 396"/>
                    <a:gd name="T20" fmla="*/ 400 w 401"/>
                    <a:gd name="T21" fmla="*/ 147 h 396"/>
                    <a:gd name="T22" fmla="*/ 396 w 401"/>
                    <a:gd name="T23" fmla="*/ 213 h 396"/>
                    <a:gd name="T24" fmla="*/ 225 w 401"/>
                    <a:gd name="T25" fmla="*/ 394 h 396"/>
                    <a:gd name="T26" fmla="*/ 202 w 401"/>
                    <a:gd name="T27" fmla="*/ 395 h 396"/>
                    <a:gd name="T28" fmla="*/ 170 w 401"/>
                    <a:gd name="T29" fmla="*/ 377 h 396"/>
                    <a:gd name="T30" fmla="*/ 144 w 401"/>
                    <a:gd name="T31" fmla="*/ 350 h 396"/>
                    <a:gd name="T32" fmla="*/ 73 w 401"/>
                    <a:gd name="T33" fmla="*/ 238 h 396"/>
                    <a:gd name="T34" fmla="*/ 0 w 401"/>
                    <a:gd name="T35" fmla="*/ 60 h 39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w 401"/>
                    <a:gd name="T55" fmla="*/ 0 h 396"/>
                    <a:gd name="T56" fmla="*/ 401 w 401"/>
                    <a:gd name="T57" fmla="*/ 396 h 39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T54" t="T55" r="T56" b="T57"/>
                  <a:pathLst>
                    <a:path w="401" h="396">
                      <a:moveTo>
                        <a:pt x="0" y="60"/>
                      </a:moveTo>
                      <a:lnTo>
                        <a:pt x="133" y="0"/>
                      </a:lnTo>
                      <a:lnTo>
                        <a:pt x="181" y="161"/>
                      </a:lnTo>
                      <a:lnTo>
                        <a:pt x="215" y="246"/>
                      </a:lnTo>
                      <a:lnTo>
                        <a:pt x="273" y="179"/>
                      </a:lnTo>
                      <a:lnTo>
                        <a:pt x="306" y="136"/>
                      </a:lnTo>
                      <a:lnTo>
                        <a:pt x="337" y="116"/>
                      </a:lnTo>
                      <a:lnTo>
                        <a:pt x="355" y="110"/>
                      </a:lnTo>
                      <a:lnTo>
                        <a:pt x="375" y="113"/>
                      </a:lnTo>
                      <a:lnTo>
                        <a:pt x="395" y="130"/>
                      </a:lnTo>
                      <a:lnTo>
                        <a:pt x="400" y="147"/>
                      </a:lnTo>
                      <a:lnTo>
                        <a:pt x="396" y="213"/>
                      </a:lnTo>
                      <a:lnTo>
                        <a:pt x="225" y="394"/>
                      </a:lnTo>
                      <a:lnTo>
                        <a:pt x="202" y="395"/>
                      </a:lnTo>
                      <a:lnTo>
                        <a:pt x="170" y="377"/>
                      </a:lnTo>
                      <a:lnTo>
                        <a:pt x="144" y="350"/>
                      </a:lnTo>
                      <a:lnTo>
                        <a:pt x="73" y="238"/>
                      </a:lnTo>
                      <a:lnTo>
                        <a:pt x="0" y="60"/>
                      </a:lnTo>
                    </a:path>
                  </a:pathLst>
                </a:custGeom>
                <a:solidFill>
                  <a:srgbClr val="3F5F00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32832" name="Group 56">
                  <a:extLst>
                    <a:ext uri="{FF2B5EF4-FFF2-40B4-BE49-F238E27FC236}">
                      <a16:creationId xmlns:a16="http://schemas.microsoft.com/office/drawing/2014/main" id="{7C0229E0-F866-4BDF-81ED-A454E7AD21D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626" y="2410"/>
                  <a:ext cx="533" cy="656"/>
                  <a:chOff x="4626" y="2410"/>
                  <a:chExt cx="533" cy="656"/>
                </a:xfrm>
              </p:grpSpPr>
              <p:sp>
                <p:nvSpPr>
                  <p:cNvPr id="32833" name="Freeform 57">
                    <a:extLst>
                      <a:ext uri="{FF2B5EF4-FFF2-40B4-BE49-F238E27FC236}">
                        <a16:creationId xmlns:a16="http://schemas.microsoft.com/office/drawing/2014/main" id="{2ACCFB95-AAD4-450E-870D-DE5E960B108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26" y="2503"/>
                    <a:ext cx="77" cy="424"/>
                  </a:xfrm>
                  <a:custGeom>
                    <a:avLst/>
                    <a:gdLst>
                      <a:gd name="T0" fmla="*/ 36 w 77"/>
                      <a:gd name="T1" fmla="*/ 0 h 424"/>
                      <a:gd name="T2" fmla="*/ 13 w 77"/>
                      <a:gd name="T3" fmla="*/ 13 h 424"/>
                      <a:gd name="T4" fmla="*/ 13 w 77"/>
                      <a:gd name="T5" fmla="*/ 56 h 424"/>
                      <a:gd name="T6" fmla="*/ 33 w 77"/>
                      <a:gd name="T7" fmla="*/ 70 h 424"/>
                      <a:gd name="T8" fmla="*/ 13 w 77"/>
                      <a:gd name="T9" fmla="*/ 99 h 424"/>
                      <a:gd name="T10" fmla="*/ 0 w 77"/>
                      <a:gd name="T11" fmla="*/ 135 h 424"/>
                      <a:gd name="T12" fmla="*/ 0 w 77"/>
                      <a:gd name="T13" fmla="*/ 228 h 424"/>
                      <a:gd name="T14" fmla="*/ 13 w 77"/>
                      <a:gd name="T15" fmla="*/ 326 h 424"/>
                      <a:gd name="T16" fmla="*/ 36 w 77"/>
                      <a:gd name="T17" fmla="*/ 406 h 424"/>
                      <a:gd name="T18" fmla="*/ 62 w 77"/>
                      <a:gd name="T19" fmla="*/ 423 h 424"/>
                      <a:gd name="T20" fmla="*/ 76 w 77"/>
                      <a:gd name="T21" fmla="*/ 384 h 424"/>
                      <a:gd name="T22" fmla="*/ 59 w 77"/>
                      <a:gd name="T23" fmla="*/ 254 h 424"/>
                      <a:gd name="T24" fmla="*/ 56 w 77"/>
                      <a:gd name="T25" fmla="*/ 79 h 424"/>
                      <a:gd name="T26" fmla="*/ 36 w 77"/>
                      <a:gd name="T27" fmla="*/ 0 h 424"/>
                      <a:gd name="T28" fmla="*/ 0 60000 65536"/>
                      <a:gd name="T29" fmla="*/ 0 60000 65536"/>
                      <a:gd name="T30" fmla="*/ 0 60000 65536"/>
                      <a:gd name="T31" fmla="*/ 0 60000 65536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w 77"/>
                      <a:gd name="T43" fmla="*/ 0 h 424"/>
                      <a:gd name="T44" fmla="*/ 77 w 77"/>
                      <a:gd name="T45" fmla="*/ 424 h 424"/>
                    </a:gdLst>
                    <a:ahLst/>
                    <a:cxnLst>
                      <a:cxn ang="T28">
                        <a:pos x="T0" y="T1"/>
                      </a:cxn>
                      <a:cxn ang="T29">
                        <a:pos x="T2" y="T3"/>
                      </a:cxn>
                      <a:cxn ang="T30">
                        <a:pos x="T4" y="T5"/>
                      </a:cxn>
                      <a:cxn ang="T31">
                        <a:pos x="T6" y="T7"/>
                      </a:cxn>
                      <a:cxn ang="T32">
                        <a:pos x="T8" y="T9"/>
                      </a:cxn>
                      <a:cxn ang="T33">
                        <a:pos x="T10" y="T11"/>
                      </a:cxn>
                      <a:cxn ang="T34">
                        <a:pos x="T12" y="T13"/>
                      </a:cxn>
                      <a:cxn ang="T35">
                        <a:pos x="T14" y="T15"/>
                      </a:cxn>
                      <a:cxn ang="T36">
                        <a:pos x="T16" y="T17"/>
                      </a:cxn>
                      <a:cxn ang="T37">
                        <a:pos x="T18" y="T19"/>
                      </a:cxn>
                      <a:cxn ang="T38">
                        <a:pos x="T20" y="T21"/>
                      </a:cxn>
                      <a:cxn ang="T39">
                        <a:pos x="T22" y="T23"/>
                      </a:cxn>
                      <a:cxn ang="T40">
                        <a:pos x="T24" y="T25"/>
                      </a:cxn>
                      <a:cxn ang="T41">
                        <a:pos x="T26" y="T27"/>
                      </a:cxn>
                    </a:cxnLst>
                    <a:rect l="T42" t="T43" r="T44" b="T45"/>
                    <a:pathLst>
                      <a:path w="77" h="424">
                        <a:moveTo>
                          <a:pt x="36" y="0"/>
                        </a:moveTo>
                        <a:lnTo>
                          <a:pt x="13" y="13"/>
                        </a:lnTo>
                        <a:lnTo>
                          <a:pt x="13" y="56"/>
                        </a:lnTo>
                        <a:lnTo>
                          <a:pt x="33" y="70"/>
                        </a:lnTo>
                        <a:lnTo>
                          <a:pt x="13" y="99"/>
                        </a:lnTo>
                        <a:lnTo>
                          <a:pt x="0" y="135"/>
                        </a:lnTo>
                        <a:lnTo>
                          <a:pt x="0" y="228"/>
                        </a:lnTo>
                        <a:lnTo>
                          <a:pt x="13" y="326"/>
                        </a:lnTo>
                        <a:lnTo>
                          <a:pt x="36" y="406"/>
                        </a:lnTo>
                        <a:lnTo>
                          <a:pt x="62" y="423"/>
                        </a:lnTo>
                        <a:lnTo>
                          <a:pt x="76" y="384"/>
                        </a:lnTo>
                        <a:lnTo>
                          <a:pt x="59" y="254"/>
                        </a:lnTo>
                        <a:lnTo>
                          <a:pt x="56" y="79"/>
                        </a:lnTo>
                        <a:lnTo>
                          <a:pt x="36" y="0"/>
                        </a:lnTo>
                      </a:path>
                    </a:pathLst>
                  </a:custGeom>
                  <a:solidFill>
                    <a:srgbClr val="FF0000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2834" name="Freeform 58">
                    <a:extLst>
                      <a:ext uri="{FF2B5EF4-FFF2-40B4-BE49-F238E27FC236}">
                        <a16:creationId xmlns:a16="http://schemas.microsoft.com/office/drawing/2014/main" id="{7E777360-C0A3-49C4-9AB7-099D5591AB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59" y="2410"/>
                    <a:ext cx="126" cy="167"/>
                  </a:xfrm>
                  <a:custGeom>
                    <a:avLst/>
                    <a:gdLst>
                      <a:gd name="T0" fmla="*/ 125 w 126"/>
                      <a:gd name="T1" fmla="*/ 36 h 167"/>
                      <a:gd name="T2" fmla="*/ 82 w 126"/>
                      <a:gd name="T3" fmla="*/ 0 h 167"/>
                      <a:gd name="T4" fmla="*/ 6 w 126"/>
                      <a:gd name="T5" fmla="*/ 66 h 167"/>
                      <a:gd name="T6" fmla="*/ 0 w 126"/>
                      <a:gd name="T7" fmla="*/ 96 h 167"/>
                      <a:gd name="T8" fmla="*/ 17 w 126"/>
                      <a:gd name="T9" fmla="*/ 166 h 167"/>
                      <a:gd name="T10" fmla="*/ 125 w 126"/>
                      <a:gd name="T11" fmla="*/ 36 h 167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126"/>
                      <a:gd name="T19" fmla="*/ 0 h 167"/>
                      <a:gd name="T20" fmla="*/ 126 w 126"/>
                      <a:gd name="T21" fmla="*/ 167 h 167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126" h="167">
                        <a:moveTo>
                          <a:pt x="125" y="36"/>
                        </a:moveTo>
                        <a:lnTo>
                          <a:pt x="82" y="0"/>
                        </a:lnTo>
                        <a:lnTo>
                          <a:pt x="6" y="66"/>
                        </a:lnTo>
                        <a:lnTo>
                          <a:pt x="0" y="96"/>
                        </a:lnTo>
                        <a:lnTo>
                          <a:pt x="17" y="166"/>
                        </a:lnTo>
                        <a:lnTo>
                          <a:pt x="125" y="36"/>
                        </a:lnTo>
                      </a:path>
                    </a:pathLst>
                  </a:custGeom>
                  <a:solidFill>
                    <a:srgbClr val="FFFFB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32835" name="Group 59">
                    <a:extLst>
                      <a:ext uri="{FF2B5EF4-FFF2-40B4-BE49-F238E27FC236}">
                        <a16:creationId xmlns:a16="http://schemas.microsoft.com/office/drawing/2014/main" id="{BDE459E7-AA73-4FE2-B0DA-F3F4AF476B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4659" y="2443"/>
                    <a:ext cx="500" cy="623"/>
                    <a:chOff x="4659" y="2443"/>
                    <a:chExt cx="500" cy="623"/>
                  </a:xfrm>
                </p:grpSpPr>
                <p:sp>
                  <p:nvSpPr>
                    <p:cNvPr id="32836" name="Freeform 60">
                      <a:extLst>
                        <a:ext uri="{FF2B5EF4-FFF2-40B4-BE49-F238E27FC236}">
                          <a16:creationId xmlns:a16="http://schemas.microsoft.com/office/drawing/2014/main" id="{801F5BBD-273A-44A3-AB4E-B4D524E5591D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659" y="2443"/>
                      <a:ext cx="500" cy="623"/>
                    </a:xfrm>
                    <a:custGeom>
                      <a:avLst/>
                      <a:gdLst>
                        <a:gd name="T0" fmla="*/ 108 w 500"/>
                        <a:gd name="T1" fmla="*/ 7 h 623"/>
                        <a:gd name="T2" fmla="*/ 138 w 500"/>
                        <a:gd name="T3" fmla="*/ 0 h 623"/>
                        <a:gd name="T4" fmla="*/ 164 w 500"/>
                        <a:gd name="T5" fmla="*/ 7 h 623"/>
                        <a:gd name="T6" fmla="*/ 184 w 500"/>
                        <a:gd name="T7" fmla="*/ 24 h 623"/>
                        <a:gd name="T8" fmla="*/ 207 w 500"/>
                        <a:gd name="T9" fmla="*/ 63 h 623"/>
                        <a:gd name="T10" fmla="*/ 231 w 500"/>
                        <a:gd name="T11" fmla="*/ 142 h 623"/>
                        <a:gd name="T12" fmla="*/ 273 w 500"/>
                        <a:gd name="T13" fmla="*/ 242 h 623"/>
                        <a:gd name="T14" fmla="*/ 334 w 500"/>
                        <a:gd name="T15" fmla="*/ 367 h 623"/>
                        <a:gd name="T16" fmla="*/ 390 w 500"/>
                        <a:gd name="T17" fmla="*/ 436 h 623"/>
                        <a:gd name="T18" fmla="*/ 452 w 500"/>
                        <a:gd name="T19" fmla="*/ 506 h 623"/>
                        <a:gd name="T20" fmla="*/ 476 w 500"/>
                        <a:gd name="T21" fmla="*/ 539 h 623"/>
                        <a:gd name="T22" fmla="*/ 499 w 500"/>
                        <a:gd name="T23" fmla="*/ 569 h 623"/>
                        <a:gd name="T24" fmla="*/ 456 w 500"/>
                        <a:gd name="T25" fmla="*/ 603 h 623"/>
                        <a:gd name="T26" fmla="*/ 432 w 500"/>
                        <a:gd name="T27" fmla="*/ 619 h 623"/>
                        <a:gd name="T28" fmla="*/ 399 w 500"/>
                        <a:gd name="T29" fmla="*/ 583 h 623"/>
                        <a:gd name="T30" fmla="*/ 396 w 500"/>
                        <a:gd name="T31" fmla="*/ 622 h 623"/>
                        <a:gd name="T32" fmla="*/ 323 w 500"/>
                        <a:gd name="T33" fmla="*/ 619 h 623"/>
                        <a:gd name="T34" fmla="*/ 260 w 500"/>
                        <a:gd name="T35" fmla="*/ 622 h 623"/>
                        <a:gd name="T36" fmla="*/ 170 w 500"/>
                        <a:gd name="T37" fmla="*/ 616 h 623"/>
                        <a:gd name="T38" fmla="*/ 59 w 500"/>
                        <a:gd name="T39" fmla="*/ 595 h 623"/>
                        <a:gd name="T40" fmla="*/ 17 w 500"/>
                        <a:gd name="T41" fmla="*/ 563 h 623"/>
                        <a:gd name="T42" fmla="*/ 12 w 500"/>
                        <a:gd name="T43" fmla="*/ 539 h 623"/>
                        <a:gd name="T44" fmla="*/ 46 w 500"/>
                        <a:gd name="T45" fmla="*/ 483 h 623"/>
                        <a:gd name="T46" fmla="*/ 53 w 500"/>
                        <a:gd name="T47" fmla="*/ 433 h 623"/>
                        <a:gd name="T48" fmla="*/ 40 w 500"/>
                        <a:gd name="T49" fmla="*/ 367 h 623"/>
                        <a:gd name="T50" fmla="*/ 6 w 500"/>
                        <a:gd name="T51" fmla="*/ 277 h 623"/>
                        <a:gd name="T52" fmla="*/ 0 w 500"/>
                        <a:gd name="T53" fmla="*/ 222 h 623"/>
                        <a:gd name="T54" fmla="*/ 3 w 500"/>
                        <a:gd name="T55" fmla="*/ 183 h 623"/>
                        <a:gd name="T56" fmla="*/ 17 w 500"/>
                        <a:gd name="T57" fmla="*/ 146 h 623"/>
                        <a:gd name="T58" fmla="*/ 36 w 500"/>
                        <a:gd name="T59" fmla="*/ 103 h 623"/>
                        <a:gd name="T60" fmla="*/ 62 w 500"/>
                        <a:gd name="T61" fmla="*/ 57 h 623"/>
                        <a:gd name="T62" fmla="*/ 82 w 500"/>
                        <a:gd name="T63" fmla="*/ 30 h 623"/>
                        <a:gd name="T64" fmla="*/ 108 w 500"/>
                        <a:gd name="T65" fmla="*/ 7 h 623"/>
                        <a:gd name="T66" fmla="*/ 0 60000 65536"/>
                        <a:gd name="T67" fmla="*/ 0 60000 65536"/>
                        <a:gd name="T68" fmla="*/ 0 60000 65536"/>
                        <a:gd name="T69" fmla="*/ 0 60000 65536"/>
                        <a:gd name="T70" fmla="*/ 0 60000 65536"/>
                        <a:gd name="T71" fmla="*/ 0 60000 65536"/>
                        <a:gd name="T72" fmla="*/ 0 60000 65536"/>
                        <a:gd name="T73" fmla="*/ 0 60000 65536"/>
                        <a:gd name="T74" fmla="*/ 0 60000 65536"/>
                        <a:gd name="T75" fmla="*/ 0 60000 65536"/>
                        <a:gd name="T76" fmla="*/ 0 60000 65536"/>
                        <a:gd name="T77" fmla="*/ 0 60000 65536"/>
                        <a:gd name="T78" fmla="*/ 0 60000 65536"/>
                        <a:gd name="T79" fmla="*/ 0 60000 65536"/>
                        <a:gd name="T80" fmla="*/ 0 60000 65536"/>
                        <a:gd name="T81" fmla="*/ 0 60000 65536"/>
                        <a:gd name="T82" fmla="*/ 0 60000 65536"/>
                        <a:gd name="T83" fmla="*/ 0 60000 65536"/>
                        <a:gd name="T84" fmla="*/ 0 60000 65536"/>
                        <a:gd name="T85" fmla="*/ 0 60000 65536"/>
                        <a:gd name="T86" fmla="*/ 0 60000 65536"/>
                        <a:gd name="T87" fmla="*/ 0 60000 65536"/>
                        <a:gd name="T88" fmla="*/ 0 60000 65536"/>
                        <a:gd name="T89" fmla="*/ 0 60000 65536"/>
                        <a:gd name="T90" fmla="*/ 0 60000 65536"/>
                        <a:gd name="T91" fmla="*/ 0 60000 65536"/>
                        <a:gd name="T92" fmla="*/ 0 60000 65536"/>
                        <a:gd name="T93" fmla="*/ 0 60000 65536"/>
                        <a:gd name="T94" fmla="*/ 0 60000 65536"/>
                        <a:gd name="T95" fmla="*/ 0 60000 65536"/>
                        <a:gd name="T96" fmla="*/ 0 60000 65536"/>
                        <a:gd name="T97" fmla="*/ 0 60000 65536"/>
                        <a:gd name="T98" fmla="*/ 0 60000 65536"/>
                        <a:gd name="T99" fmla="*/ 0 w 500"/>
                        <a:gd name="T100" fmla="*/ 0 h 623"/>
                        <a:gd name="T101" fmla="*/ 500 w 500"/>
                        <a:gd name="T102" fmla="*/ 623 h 623"/>
                      </a:gdLst>
                      <a:ahLst/>
                      <a:cxnLst>
                        <a:cxn ang="T66">
                          <a:pos x="T0" y="T1"/>
                        </a:cxn>
                        <a:cxn ang="T67">
                          <a:pos x="T2" y="T3"/>
                        </a:cxn>
                        <a:cxn ang="T68">
                          <a:pos x="T4" y="T5"/>
                        </a:cxn>
                        <a:cxn ang="T69">
                          <a:pos x="T6" y="T7"/>
                        </a:cxn>
                        <a:cxn ang="T70">
                          <a:pos x="T8" y="T9"/>
                        </a:cxn>
                        <a:cxn ang="T71">
                          <a:pos x="T10" y="T11"/>
                        </a:cxn>
                        <a:cxn ang="T72">
                          <a:pos x="T12" y="T13"/>
                        </a:cxn>
                        <a:cxn ang="T73">
                          <a:pos x="T14" y="T15"/>
                        </a:cxn>
                        <a:cxn ang="T74">
                          <a:pos x="T16" y="T17"/>
                        </a:cxn>
                        <a:cxn ang="T75">
                          <a:pos x="T18" y="T19"/>
                        </a:cxn>
                        <a:cxn ang="T76">
                          <a:pos x="T20" y="T21"/>
                        </a:cxn>
                        <a:cxn ang="T77">
                          <a:pos x="T22" y="T23"/>
                        </a:cxn>
                        <a:cxn ang="T78">
                          <a:pos x="T24" y="T25"/>
                        </a:cxn>
                        <a:cxn ang="T79">
                          <a:pos x="T26" y="T27"/>
                        </a:cxn>
                        <a:cxn ang="T80">
                          <a:pos x="T28" y="T29"/>
                        </a:cxn>
                        <a:cxn ang="T81">
                          <a:pos x="T30" y="T31"/>
                        </a:cxn>
                        <a:cxn ang="T82">
                          <a:pos x="T32" y="T33"/>
                        </a:cxn>
                        <a:cxn ang="T83">
                          <a:pos x="T34" y="T35"/>
                        </a:cxn>
                        <a:cxn ang="T84">
                          <a:pos x="T36" y="T37"/>
                        </a:cxn>
                        <a:cxn ang="T85">
                          <a:pos x="T38" y="T39"/>
                        </a:cxn>
                        <a:cxn ang="T86">
                          <a:pos x="T40" y="T41"/>
                        </a:cxn>
                        <a:cxn ang="T87">
                          <a:pos x="T42" y="T43"/>
                        </a:cxn>
                        <a:cxn ang="T88">
                          <a:pos x="T44" y="T45"/>
                        </a:cxn>
                        <a:cxn ang="T89">
                          <a:pos x="T46" y="T47"/>
                        </a:cxn>
                        <a:cxn ang="T90">
                          <a:pos x="T48" y="T49"/>
                        </a:cxn>
                        <a:cxn ang="T91">
                          <a:pos x="T50" y="T51"/>
                        </a:cxn>
                        <a:cxn ang="T92">
                          <a:pos x="T52" y="T53"/>
                        </a:cxn>
                        <a:cxn ang="T93">
                          <a:pos x="T54" y="T55"/>
                        </a:cxn>
                        <a:cxn ang="T94">
                          <a:pos x="T56" y="T57"/>
                        </a:cxn>
                        <a:cxn ang="T95">
                          <a:pos x="T58" y="T59"/>
                        </a:cxn>
                        <a:cxn ang="T96">
                          <a:pos x="T60" y="T61"/>
                        </a:cxn>
                        <a:cxn ang="T97">
                          <a:pos x="T62" y="T63"/>
                        </a:cxn>
                        <a:cxn ang="T98">
                          <a:pos x="T64" y="T65"/>
                        </a:cxn>
                      </a:cxnLst>
                      <a:rect l="T99" t="T100" r="T101" b="T102"/>
                      <a:pathLst>
                        <a:path w="500" h="623">
                          <a:moveTo>
                            <a:pt x="108" y="7"/>
                          </a:moveTo>
                          <a:lnTo>
                            <a:pt x="138" y="0"/>
                          </a:lnTo>
                          <a:lnTo>
                            <a:pt x="164" y="7"/>
                          </a:lnTo>
                          <a:lnTo>
                            <a:pt x="184" y="24"/>
                          </a:lnTo>
                          <a:lnTo>
                            <a:pt x="207" y="63"/>
                          </a:lnTo>
                          <a:lnTo>
                            <a:pt x="231" y="142"/>
                          </a:lnTo>
                          <a:lnTo>
                            <a:pt x="273" y="242"/>
                          </a:lnTo>
                          <a:lnTo>
                            <a:pt x="334" y="367"/>
                          </a:lnTo>
                          <a:lnTo>
                            <a:pt x="390" y="436"/>
                          </a:lnTo>
                          <a:lnTo>
                            <a:pt x="452" y="506"/>
                          </a:lnTo>
                          <a:lnTo>
                            <a:pt x="476" y="539"/>
                          </a:lnTo>
                          <a:lnTo>
                            <a:pt x="499" y="569"/>
                          </a:lnTo>
                          <a:lnTo>
                            <a:pt x="456" y="603"/>
                          </a:lnTo>
                          <a:lnTo>
                            <a:pt x="432" y="619"/>
                          </a:lnTo>
                          <a:lnTo>
                            <a:pt x="399" y="583"/>
                          </a:lnTo>
                          <a:lnTo>
                            <a:pt x="396" y="622"/>
                          </a:lnTo>
                          <a:lnTo>
                            <a:pt x="323" y="619"/>
                          </a:lnTo>
                          <a:lnTo>
                            <a:pt x="260" y="622"/>
                          </a:lnTo>
                          <a:lnTo>
                            <a:pt x="170" y="616"/>
                          </a:lnTo>
                          <a:lnTo>
                            <a:pt x="59" y="595"/>
                          </a:lnTo>
                          <a:lnTo>
                            <a:pt x="17" y="563"/>
                          </a:lnTo>
                          <a:lnTo>
                            <a:pt x="12" y="539"/>
                          </a:lnTo>
                          <a:lnTo>
                            <a:pt x="46" y="483"/>
                          </a:lnTo>
                          <a:lnTo>
                            <a:pt x="53" y="433"/>
                          </a:lnTo>
                          <a:lnTo>
                            <a:pt x="40" y="367"/>
                          </a:lnTo>
                          <a:lnTo>
                            <a:pt x="6" y="277"/>
                          </a:lnTo>
                          <a:lnTo>
                            <a:pt x="0" y="222"/>
                          </a:lnTo>
                          <a:lnTo>
                            <a:pt x="3" y="183"/>
                          </a:lnTo>
                          <a:lnTo>
                            <a:pt x="17" y="146"/>
                          </a:lnTo>
                          <a:lnTo>
                            <a:pt x="36" y="103"/>
                          </a:lnTo>
                          <a:lnTo>
                            <a:pt x="62" y="57"/>
                          </a:lnTo>
                          <a:lnTo>
                            <a:pt x="82" y="30"/>
                          </a:lnTo>
                          <a:lnTo>
                            <a:pt x="108" y="7"/>
                          </a:lnTo>
                        </a:path>
                      </a:pathLst>
                    </a:custGeom>
                    <a:solidFill>
                      <a:srgbClr val="3F5F00"/>
                    </a:solidFill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 lIns="90476" tIns="44444" rIns="90476" bIns="44444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sp>
                  <p:nvSpPr>
                    <p:cNvPr id="32837" name="Freeform 61">
                      <a:extLst>
                        <a:ext uri="{FF2B5EF4-FFF2-40B4-BE49-F238E27FC236}">
                          <a16:creationId xmlns:a16="http://schemas.microsoft.com/office/drawing/2014/main" id="{79BC7C8E-6F40-49AA-9CC5-3254E59D376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4702" y="2446"/>
                      <a:ext cx="100" cy="322"/>
                    </a:xfrm>
                    <a:custGeom>
                      <a:avLst/>
                      <a:gdLst>
                        <a:gd name="T0" fmla="*/ 99 w 100"/>
                        <a:gd name="T1" fmla="*/ 0 h 322"/>
                        <a:gd name="T2" fmla="*/ 91 w 100"/>
                        <a:gd name="T3" fmla="*/ 44 h 322"/>
                        <a:gd name="T4" fmla="*/ 68 w 100"/>
                        <a:gd name="T5" fmla="*/ 110 h 322"/>
                        <a:gd name="T6" fmla="*/ 33 w 100"/>
                        <a:gd name="T7" fmla="*/ 77 h 322"/>
                        <a:gd name="T8" fmla="*/ 49 w 100"/>
                        <a:gd name="T9" fmla="*/ 127 h 322"/>
                        <a:gd name="T10" fmla="*/ 0 w 100"/>
                        <a:gd name="T11" fmla="*/ 321 h 322"/>
                        <a:gd name="T12" fmla="*/ 0 60000 65536"/>
                        <a:gd name="T13" fmla="*/ 0 60000 65536"/>
                        <a:gd name="T14" fmla="*/ 0 60000 65536"/>
                        <a:gd name="T15" fmla="*/ 0 60000 65536"/>
                        <a:gd name="T16" fmla="*/ 0 60000 65536"/>
                        <a:gd name="T17" fmla="*/ 0 60000 65536"/>
                        <a:gd name="T18" fmla="*/ 0 w 100"/>
                        <a:gd name="T19" fmla="*/ 0 h 322"/>
                        <a:gd name="T20" fmla="*/ 100 w 100"/>
                        <a:gd name="T21" fmla="*/ 322 h 322"/>
                      </a:gdLst>
                      <a:ahLst/>
                      <a:cxnLst>
                        <a:cxn ang="T12">
                          <a:pos x="T0" y="T1"/>
                        </a:cxn>
                        <a:cxn ang="T13">
                          <a:pos x="T2" y="T3"/>
                        </a:cxn>
                        <a:cxn ang="T14">
                          <a:pos x="T4" y="T5"/>
                        </a:cxn>
                        <a:cxn ang="T15">
                          <a:pos x="T6" y="T7"/>
                        </a:cxn>
                        <a:cxn ang="T16">
                          <a:pos x="T8" y="T9"/>
                        </a:cxn>
                        <a:cxn ang="T17">
                          <a:pos x="T10" y="T11"/>
                        </a:cxn>
                      </a:cxnLst>
                      <a:rect l="T18" t="T19" r="T20" b="T21"/>
                      <a:pathLst>
                        <a:path w="100" h="322">
                          <a:moveTo>
                            <a:pt x="99" y="0"/>
                          </a:moveTo>
                          <a:lnTo>
                            <a:pt x="91" y="44"/>
                          </a:lnTo>
                          <a:lnTo>
                            <a:pt x="68" y="110"/>
                          </a:lnTo>
                          <a:lnTo>
                            <a:pt x="33" y="77"/>
                          </a:lnTo>
                          <a:lnTo>
                            <a:pt x="49" y="127"/>
                          </a:lnTo>
                          <a:lnTo>
                            <a:pt x="0" y="321"/>
                          </a:lnTo>
                        </a:path>
                      </a:pathLst>
                    </a:custGeom>
                    <a:noFill/>
                    <a:ln w="12700" cap="rnd" cmpd="sng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90476" tIns="44444" rIns="90476" bIns="44444">
                      <a:spAutoFit/>
                    </a:bodyPr>
                    <a:lstStyle/>
                    <a:p>
                      <a:endParaRPr lang="en-US"/>
                    </a:p>
                  </p:txBody>
                </p:sp>
              </p:grpSp>
            </p:grpSp>
          </p:grpSp>
          <p:grpSp>
            <p:nvGrpSpPr>
              <p:cNvPr id="32792" name="Group 62">
                <a:extLst>
                  <a:ext uri="{FF2B5EF4-FFF2-40B4-BE49-F238E27FC236}">
                    <a16:creationId xmlns:a16="http://schemas.microsoft.com/office/drawing/2014/main" id="{ACF4F990-AE81-4D21-B922-23277DCB04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170" y="2789"/>
                <a:ext cx="271" cy="166"/>
                <a:chOff x="4155" y="2802"/>
                <a:chExt cx="287" cy="177"/>
              </a:xfrm>
            </p:grpSpPr>
            <p:sp>
              <p:nvSpPr>
                <p:cNvPr id="32826" name="Freeform 63">
                  <a:extLst>
                    <a:ext uri="{FF2B5EF4-FFF2-40B4-BE49-F238E27FC236}">
                      <a16:creationId xmlns:a16="http://schemas.microsoft.com/office/drawing/2014/main" id="{5A3CE3CC-80D1-401C-A787-5877E2AD32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155" y="2802"/>
                  <a:ext cx="287" cy="177"/>
                </a:xfrm>
                <a:custGeom>
                  <a:avLst/>
                  <a:gdLst>
                    <a:gd name="T0" fmla="*/ 210 w 287"/>
                    <a:gd name="T1" fmla="*/ 1 h 177"/>
                    <a:gd name="T2" fmla="*/ 56 w 287"/>
                    <a:gd name="T3" fmla="*/ 21 h 177"/>
                    <a:gd name="T4" fmla="*/ 16 w 287"/>
                    <a:gd name="T5" fmla="*/ 26 h 177"/>
                    <a:gd name="T6" fmla="*/ 5 w 287"/>
                    <a:gd name="T7" fmla="*/ 30 h 177"/>
                    <a:gd name="T8" fmla="*/ 0 w 287"/>
                    <a:gd name="T9" fmla="*/ 35 h 177"/>
                    <a:gd name="T10" fmla="*/ 1 w 287"/>
                    <a:gd name="T11" fmla="*/ 48 h 177"/>
                    <a:gd name="T12" fmla="*/ 14 w 287"/>
                    <a:gd name="T13" fmla="*/ 67 h 177"/>
                    <a:gd name="T14" fmla="*/ 24 w 287"/>
                    <a:gd name="T15" fmla="*/ 85 h 177"/>
                    <a:gd name="T16" fmla="*/ 23 w 287"/>
                    <a:gd name="T17" fmla="*/ 111 h 177"/>
                    <a:gd name="T18" fmla="*/ 63 w 287"/>
                    <a:gd name="T19" fmla="*/ 139 h 177"/>
                    <a:gd name="T20" fmla="*/ 72 w 287"/>
                    <a:gd name="T21" fmla="*/ 144 h 177"/>
                    <a:gd name="T22" fmla="*/ 82 w 287"/>
                    <a:gd name="T23" fmla="*/ 143 h 177"/>
                    <a:gd name="T24" fmla="*/ 102 w 287"/>
                    <a:gd name="T25" fmla="*/ 151 h 177"/>
                    <a:gd name="T26" fmla="*/ 123 w 287"/>
                    <a:gd name="T27" fmla="*/ 163 h 177"/>
                    <a:gd name="T28" fmla="*/ 141 w 287"/>
                    <a:gd name="T29" fmla="*/ 176 h 177"/>
                    <a:gd name="T30" fmla="*/ 154 w 287"/>
                    <a:gd name="T31" fmla="*/ 175 h 177"/>
                    <a:gd name="T32" fmla="*/ 169 w 287"/>
                    <a:gd name="T33" fmla="*/ 166 h 177"/>
                    <a:gd name="T34" fmla="*/ 169 w 287"/>
                    <a:gd name="T35" fmla="*/ 152 h 177"/>
                    <a:gd name="T36" fmla="*/ 158 w 287"/>
                    <a:gd name="T37" fmla="*/ 141 h 177"/>
                    <a:gd name="T38" fmla="*/ 137 w 287"/>
                    <a:gd name="T39" fmla="*/ 130 h 177"/>
                    <a:gd name="T40" fmla="*/ 125 w 287"/>
                    <a:gd name="T41" fmla="*/ 126 h 177"/>
                    <a:gd name="T42" fmla="*/ 142 w 287"/>
                    <a:gd name="T43" fmla="*/ 105 h 177"/>
                    <a:gd name="T44" fmla="*/ 160 w 287"/>
                    <a:gd name="T45" fmla="*/ 96 h 177"/>
                    <a:gd name="T46" fmla="*/ 163 w 287"/>
                    <a:gd name="T47" fmla="*/ 101 h 177"/>
                    <a:gd name="T48" fmla="*/ 177 w 287"/>
                    <a:gd name="T49" fmla="*/ 104 h 177"/>
                    <a:gd name="T50" fmla="*/ 195 w 287"/>
                    <a:gd name="T51" fmla="*/ 104 h 177"/>
                    <a:gd name="T52" fmla="*/ 208 w 287"/>
                    <a:gd name="T53" fmla="*/ 99 h 177"/>
                    <a:gd name="T54" fmla="*/ 228 w 287"/>
                    <a:gd name="T55" fmla="*/ 90 h 177"/>
                    <a:gd name="T56" fmla="*/ 235 w 287"/>
                    <a:gd name="T57" fmla="*/ 83 h 177"/>
                    <a:gd name="T58" fmla="*/ 241 w 287"/>
                    <a:gd name="T59" fmla="*/ 70 h 177"/>
                    <a:gd name="T60" fmla="*/ 252 w 287"/>
                    <a:gd name="T61" fmla="*/ 60 h 177"/>
                    <a:gd name="T62" fmla="*/ 267 w 287"/>
                    <a:gd name="T63" fmla="*/ 57 h 177"/>
                    <a:gd name="T64" fmla="*/ 286 w 287"/>
                    <a:gd name="T65" fmla="*/ 57 h 177"/>
                    <a:gd name="T66" fmla="*/ 268 w 287"/>
                    <a:gd name="T67" fmla="*/ 0 h 177"/>
                    <a:gd name="T68" fmla="*/ 210 w 287"/>
                    <a:gd name="T69" fmla="*/ 1 h 177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w 287"/>
                    <a:gd name="T106" fmla="*/ 0 h 177"/>
                    <a:gd name="T107" fmla="*/ 287 w 287"/>
                    <a:gd name="T108" fmla="*/ 177 h 177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T105" t="T106" r="T107" b="T108"/>
                  <a:pathLst>
                    <a:path w="287" h="177">
                      <a:moveTo>
                        <a:pt x="210" y="1"/>
                      </a:moveTo>
                      <a:lnTo>
                        <a:pt x="56" y="21"/>
                      </a:lnTo>
                      <a:lnTo>
                        <a:pt x="16" y="26"/>
                      </a:lnTo>
                      <a:lnTo>
                        <a:pt x="5" y="30"/>
                      </a:lnTo>
                      <a:lnTo>
                        <a:pt x="0" y="35"/>
                      </a:lnTo>
                      <a:lnTo>
                        <a:pt x="1" y="48"/>
                      </a:lnTo>
                      <a:lnTo>
                        <a:pt x="14" y="67"/>
                      </a:lnTo>
                      <a:lnTo>
                        <a:pt x="24" y="85"/>
                      </a:lnTo>
                      <a:lnTo>
                        <a:pt x="23" y="111"/>
                      </a:lnTo>
                      <a:lnTo>
                        <a:pt x="63" y="139"/>
                      </a:lnTo>
                      <a:lnTo>
                        <a:pt x="72" y="144"/>
                      </a:lnTo>
                      <a:lnTo>
                        <a:pt x="82" y="143"/>
                      </a:lnTo>
                      <a:lnTo>
                        <a:pt x="102" y="151"/>
                      </a:lnTo>
                      <a:lnTo>
                        <a:pt x="123" y="163"/>
                      </a:lnTo>
                      <a:lnTo>
                        <a:pt x="141" y="176"/>
                      </a:lnTo>
                      <a:lnTo>
                        <a:pt x="154" y="175"/>
                      </a:lnTo>
                      <a:lnTo>
                        <a:pt x="169" y="166"/>
                      </a:lnTo>
                      <a:lnTo>
                        <a:pt x="169" y="152"/>
                      </a:lnTo>
                      <a:lnTo>
                        <a:pt x="158" y="141"/>
                      </a:lnTo>
                      <a:lnTo>
                        <a:pt x="137" y="130"/>
                      </a:lnTo>
                      <a:lnTo>
                        <a:pt x="125" y="126"/>
                      </a:lnTo>
                      <a:lnTo>
                        <a:pt x="142" y="105"/>
                      </a:lnTo>
                      <a:lnTo>
                        <a:pt x="160" y="96"/>
                      </a:lnTo>
                      <a:lnTo>
                        <a:pt x="163" y="101"/>
                      </a:lnTo>
                      <a:lnTo>
                        <a:pt x="177" y="104"/>
                      </a:lnTo>
                      <a:lnTo>
                        <a:pt x="195" y="104"/>
                      </a:lnTo>
                      <a:lnTo>
                        <a:pt x="208" y="99"/>
                      </a:lnTo>
                      <a:lnTo>
                        <a:pt x="228" y="90"/>
                      </a:lnTo>
                      <a:lnTo>
                        <a:pt x="235" y="83"/>
                      </a:lnTo>
                      <a:lnTo>
                        <a:pt x="241" y="70"/>
                      </a:lnTo>
                      <a:lnTo>
                        <a:pt x="252" y="60"/>
                      </a:lnTo>
                      <a:lnTo>
                        <a:pt x="267" y="57"/>
                      </a:lnTo>
                      <a:lnTo>
                        <a:pt x="286" y="57"/>
                      </a:lnTo>
                      <a:lnTo>
                        <a:pt x="268" y="0"/>
                      </a:lnTo>
                      <a:lnTo>
                        <a:pt x="210" y="1"/>
                      </a:lnTo>
                    </a:path>
                  </a:pathLst>
                </a:custGeom>
                <a:solidFill>
                  <a:srgbClr val="FFBFB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grpSp>
              <p:nvGrpSpPr>
                <p:cNvPr id="32827" name="Group 64">
                  <a:extLst>
                    <a:ext uri="{FF2B5EF4-FFF2-40B4-BE49-F238E27FC236}">
                      <a16:creationId xmlns:a16="http://schemas.microsoft.com/office/drawing/2014/main" id="{728CF92A-2796-45EB-890A-4B0C7E2DFF1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4178" y="2841"/>
                  <a:ext cx="101" cy="107"/>
                  <a:chOff x="4178" y="2841"/>
                  <a:chExt cx="101" cy="107"/>
                </a:xfrm>
              </p:grpSpPr>
              <p:sp>
                <p:nvSpPr>
                  <p:cNvPr id="32828" name="Freeform 65">
                    <a:extLst>
                      <a:ext uri="{FF2B5EF4-FFF2-40B4-BE49-F238E27FC236}">
                        <a16:creationId xmlns:a16="http://schemas.microsoft.com/office/drawing/2014/main" id="{FC1175C8-A69D-4CDE-914D-16F6B7F75C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178" y="2841"/>
                    <a:ext cx="83" cy="49"/>
                  </a:xfrm>
                  <a:custGeom>
                    <a:avLst/>
                    <a:gdLst>
                      <a:gd name="T0" fmla="*/ 82 w 83"/>
                      <a:gd name="T1" fmla="*/ 3 h 49"/>
                      <a:gd name="T2" fmla="*/ 42 w 83"/>
                      <a:gd name="T3" fmla="*/ 0 h 49"/>
                      <a:gd name="T4" fmla="*/ 4 w 83"/>
                      <a:gd name="T5" fmla="*/ 21 h 49"/>
                      <a:gd name="T6" fmla="*/ 0 w 83"/>
                      <a:gd name="T7" fmla="*/ 39 h 49"/>
                      <a:gd name="T8" fmla="*/ 2 w 83"/>
                      <a:gd name="T9" fmla="*/ 48 h 49"/>
                      <a:gd name="T10" fmla="*/ 0 60000 65536"/>
                      <a:gd name="T11" fmla="*/ 0 60000 65536"/>
                      <a:gd name="T12" fmla="*/ 0 60000 65536"/>
                      <a:gd name="T13" fmla="*/ 0 60000 65536"/>
                      <a:gd name="T14" fmla="*/ 0 60000 65536"/>
                      <a:gd name="T15" fmla="*/ 0 w 83"/>
                      <a:gd name="T16" fmla="*/ 0 h 49"/>
                      <a:gd name="T17" fmla="*/ 83 w 83"/>
                      <a:gd name="T18" fmla="*/ 49 h 49"/>
                    </a:gdLst>
                    <a:ahLst/>
                    <a:cxnLst>
                      <a:cxn ang="T10">
                        <a:pos x="T0" y="T1"/>
                      </a:cxn>
                      <a:cxn ang="T11">
                        <a:pos x="T2" y="T3"/>
                      </a:cxn>
                      <a:cxn ang="T12">
                        <a:pos x="T4" y="T5"/>
                      </a:cxn>
                      <a:cxn ang="T13">
                        <a:pos x="T6" y="T7"/>
                      </a:cxn>
                      <a:cxn ang="T14">
                        <a:pos x="T8" y="T9"/>
                      </a:cxn>
                    </a:cxnLst>
                    <a:rect l="T15" t="T16" r="T17" b="T18"/>
                    <a:pathLst>
                      <a:path w="83" h="49">
                        <a:moveTo>
                          <a:pt x="82" y="3"/>
                        </a:moveTo>
                        <a:lnTo>
                          <a:pt x="42" y="0"/>
                        </a:lnTo>
                        <a:lnTo>
                          <a:pt x="4" y="21"/>
                        </a:lnTo>
                        <a:lnTo>
                          <a:pt x="0" y="39"/>
                        </a:lnTo>
                        <a:lnTo>
                          <a:pt x="2" y="48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2829" name="Freeform 66">
                    <a:extLst>
                      <a:ext uri="{FF2B5EF4-FFF2-40B4-BE49-F238E27FC236}">
                        <a16:creationId xmlns:a16="http://schemas.microsoft.com/office/drawing/2014/main" id="{24DCC613-2A9D-4E79-95C8-1DAA84EAC0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27" y="2869"/>
                    <a:ext cx="52" cy="79"/>
                  </a:xfrm>
                  <a:custGeom>
                    <a:avLst/>
                    <a:gdLst>
                      <a:gd name="T0" fmla="*/ 51 w 52"/>
                      <a:gd name="T1" fmla="*/ 0 h 79"/>
                      <a:gd name="T2" fmla="*/ 5 w 52"/>
                      <a:gd name="T3" fmla="*/ 48 h 79"/>
                      <a:gd name="T4" fmla="*/ 0 w 52"/>
                      <a:gd name="T5" fmla="*/ 57 h 79"/>
                      <a:gd name="T6" fmla="*/ 5 w 52"/>
                      <a:gd name="T7" fmla="*/ 67 h 79"/>
                      <a:gd name="T8" fmla="*/ 9 w 52"/>
                      <a:gd name="T9" fmla="*/ 76 h 79"/>
                      <a:gd name="T10" fmla="*/ 12 w 52"/>
                      <a:gd name="T11" fmla="*/ 78 h 79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52"/>
                      <a:gd name="T19" fmla="*/ 0 h 79"/>
                      <a:gd name="T20" fmla="*/ 52 w 52"/>
                      <a:gd name="T21" fmla="*/ 79 h 79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52" h="79">
                        <a:moveTo>
                          <a:pt x="51" y="0"/>
                        </a:moveTo>
                        <a:lnTo>
                          <a:pt x="5" y="48"/>
                        </a:lnTo>
                        <a:lnTo>
                          <a:pt x="0" y="57"/>
                        </a:lnTo>
                        <a:lnTo>
                          <a:pt x="5" y="67"/>
                        </a:lnTo>
                        <a:lnTo>
                          <a:pt x="9" y="76"/>
                        </a:lnTo>
                        <a:lnTo>
                          <a:pt x="12" y="78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2830" name="Freeform 67">
                    <a:extLst>
                      <a:ext uri="{FF2B5EF4-FFF2-40B4-BE49-F238E27FC236}">
                        <a16:creationId xmlns:a16="http://schemas.microsoft.com/office/drawing/2014/main" id="{3082094B-3CC2-452A-92D1-1823FF12FBD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02" y="2857"/>
                    <a:ext cx="67" cy="90"/>
                  </a:xfrm>
                  <a:custGeom>
                    <a:avLst/>
                    <a:gdLst>
                      <a:gd name="T0" fmla="*/ 66 w 67"/>
                      <a:gd name="T1" fmla="*/ 0 h 90"/>
                      <a:gd name="T2" fmla="*/ 35 w 67"/>
                      <a:gd name="T3" fmla="*/ 8 h 90"/>
                      <a:gd name="T4" fmla="*/ 5 w 67"/>
                      <a:gd name="T5" fmla="*/ 26 h 90"/>
                      <a:gd name="T6" fmla="*/ 0 w 67"/>
                      <a:gd name="T7" fmla="*/ 45 h 90"/>
                      <a:gd name="T8" fmla="*/ 25 w 67"/>
                      <a:gd name="T9" fmla="*/ 85 h 90"/>
                      <a:gd name="T10" fmla="*/ 34 w 67"/>
                      <a:gd name="T11" fmla="*/ 89 h 90"/>
                      <a:gd name="T12" fmla="*/ 0 60000 65536"/>
                      <a:gd name="T13" fmla="*/ 0 60000 65536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w 67"/>
                      <a:gd name="T19" fmla="*/ 0 h 90"/>
                      <a:gd name="T20" fmla="*/ 67 w 67"/>
                      <a:gd name="T21" fmla="*/ 90 h 90"/>
                    </a:gdLst>
                    <a:ahLst/>
                    <a:cxnLst>
                      <a:cxn ang="T12">
                        <a:pos x="T0" y="T1"/>
                      </a:cxn>
                      <a:cxn ang="T13">
                        <a:pos x="T2" y="T3"/>
                      </a:cxn>
                      <a:cxn ang="T14">
                        <a:pos x="T4" y="T5"/>
                      </a:cxn>
                      <a:cxn ang="T15">
                        <a:pos x="T6" y="T7"/>
                      </a:cxn>
                      <a:cxn ang="T16">
                        <a:pos x="T8" y="T9"/>
                      </a:cxn>
                      <a:cxn ang="T17">
                        <a:pos x="T10" y="T11"/>
                      </a:cxn>
                    </a:cxnLst>
                    <a:rect l="T18" t="T19" r="T20" b="T21"/>
                    <a:pathLst>
                      <a:path w="67" h="90">
                        <a:moveTo>
                          <a:pt x="66" y="0"/>
                        </a:moveTo>
                        <a:lnTo>
                          <a:pt x="35" y="8"/>
                        </a:lnTo>
                        <a:lnTo>
                          <a:pt x="5" y="26"/>
                        </a:lnTo>
                        <a:lnTo>
                          <a:pt x="0" y="45"/>
                        </a:lnTo>
                        <a:lnTo>
                          <a:pt x="25" y="85"/>
                        </a:lnTo>
                        <a:lnTo>
                          <a:pt x="34" y="89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</p:grpSp>
          <p:sp>
            <p:nvSpPr>
              <p:cNvPr id="32793" name="Freeform 68">
                <a:extLst>
                  <a:ext uri="{FF2B5EF4-FFF2-40B4-BE49-F238E27FC236}">
                    <a16:creationId xmlns:a16="http://schemas.microsoft.com/office/drawing/2014/main" id="{D0D33269-ADA6-4A4F-9A35-5C8685E76E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67" y="2777"/>
                <a:ext cx="80" cy="83"/>
              </a:xfrm>
              <a:custGeom>
                <a:avLst/>
                <a:gdLst>
                  <a:gd name="T0" fmla="*/ 0 w 85"/>
                  <a:gd name="T1" fmla="*/ 1 h 89"/>
                  <a:gd name="T2" fmla="*/ 33 w 85"/>
                  <a:gd name="T3" fmla="*/ 76 h 89"/>
                  <a:gd name="T4" fmla="*/ 74 w 85"/>
                  <a:gd name="T5" fmla="*/ 75 h 89"/>
                  <a:gd name="T6" fmla="*/ 52 w 85"/>
                  <a:gd name="T7" fmla="*/ 0 h 89"/>
                  <a:gd name="T8" fmla="*/ 0 w 85"/>
                  <a:gd name="T9" fmla="*/ 1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5"/>
                  <a:gd name="T16" fmla="*/ 0 h 89"/>
                  <a:gd name="T17" fmla="*/ 85 w 85"/>
                  <a:gd name="T18" fmla="*/ 89 h 8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5" h="89">
                    <a:moveTo>
                      <a:pt x="0" y="1"/>
                    </a:moveTo>
                    <a:lnTo>
                      <a:pt x="37" y="88"/>
                    </a:lnTo>
                    <a:lnTo>
                      <a:pt x="84" y="86"/>
                    </a:lnTo>
                    <a:lnTo>
                      <a:pt x="58" y="0"/>
                    </a:lnTo>
                    <a:lnTo>
                      <a:pt x="0" y="1"/>
                    </a:lnTo>
                  </a:path>
                </a:pathLst>
              </a:custGeom>
              <a:solidFill>
                <a:srgbClr val="FFFF9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sp>
            <p:nvSpPr>
              <p:cNvPr id="32794" name="Freeform 69">
                <a:extLst>
                  <a:ext uri="{FF2B5EF4-FFF2-40B4-BE49-F238E27FC236}">
                    <a16:creationId xmlns:a16="http://schemas.microsoft.com/office/drawing/2014/main" id="{53BF5FD7-94A4-44DA-A81B-63057B7AAA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3" y="2573"/>
                <a:ext cx="429" cy="311"/>
              </a:xfrm>
              <a:custGeom>
                <a:avLst/>
                <a:gdLst>
                  <a:gd name="T0" fmla="*/ 3 w 454"/>
                  <a:gd name="T1" fmla="*/ 191 h 333"/>
                  <a:gd name="T2" fmla="*/ 9 w 454"/>
                  <a:gd name="T3" fmla="*/ 218 h 333"/>
                  <a:gd name="T4" fmla="*/ 19 w 454"/>
                  <a:gd name="T5" fmla="*/ 247 h 333"/>
                  <a:gd name="T6" fmla="*/ 25 w 454"/>
                  <a:gd name="T7" fmla="*/ 271 h 333"/>
                  <a:gd name="T8" fmla="*/ 93 w 454"/>
                  <a:gd name="T9" fmla="*/ 272 h 333"/>
                  <a:gd name="T10" fmla="*/ 147 w 454"/>
                  <a:gd name="T11" fmla="*/ 276 h 333"/>
                  <a:gd name="T12" fmla="*/ 205 w 454"/>
                  <a:gd name="T13" fmla="*/ 285 h 333"/>
                  <a:gd name="T14" fmla="*/ 236 w 454"/>
                  <a:gd name="T15" fmla="*/ 290 h 333"/>
                  <a:gd name="T16" fmla="*/ 283 w 454"/>
                  <a:gd name="T17" fmla="*/ 252 h 333"/>
                  <a:gd name="T18" fmla="*/ 343 w 454"/>
                  <a:gd name="T19" fmla="*/ 175 h 333"/>
                  <a:gd name="T20" fmla="*/ 381 w 454"/>
                  <a:gd name="T21" fmla="*/ 116 h 333"/>
                  <a:gd name="T22" fmla="*/ 400 w 454"/>
                  <a:gd name="T23" fmla="*/ 73 h 333"/>
                  <a:gd name="T24" fmla="*/ 404 w 454"/>
                  <a:gd name="T25" fmla="*/ 33 h 333"/>
                  <a:gd name="T26" fmla="*/ 391 w 454"/>
                  <a:gd name="T27" fmla="*/ 12 h 333"/>
                  <a:gd name="T28" fmla="*/ 364 w 454"/>
                  <a:gd name="T29" fmla="*/ 0 h 333"/>
                  <a:gd name="T30" fmla="*/ 333 w 454"/>
                  <a:gd name="T31" fmla="*/ 7 h 333"/>
                  <a:gd name="T32" fmla="*/ 302 w 454"/>
                  <a:gd name="T33" fmla="*/ 33 h 333"/>
                  <a:gd name="T34" fmla="*/ 272 w 454"/>
                  <a:gd name="T35" fmla="*/ 71 h 333"/>
                  <a:gd name="T36" fmla="*/ 245 w 454"/>
                  <a:gd name="T37" fmla="*/ 102 h 333"/>
                  <a:gd name="T38" fmla="*/ 218 w 454"/>
                  <a:gd name="T39" fmla="*/ 138 h 333"/>
                  <a:gd name="T40" fmla="*/ 207 w 454"/>
                  <a:gd name="T41" fmla="*/ 160 h 333"/>
                  <a:gd name="T42" fmla="*/ 210 w 454"/>
                  <a:gd name="T43" fmla="*/ 172 h 333"/>
                  <a:gd name="T44" fmla="*/ 203 w 454"/>
                  <a:gd name="T45" fmla="*/ 178 h 333"/>
                  <a:gd name="T46" fmla="*/ 196 w 454"/>
                  <a:gd name="T47" fmla="*/ 184 h 333"/>
                  <a:gd name="T48" fmla="*/ 170 w 454"/>
                  <a:gd name="T49" fmla="*/ 186 h 333"/>
                  <a:gd name="T50" fmla="*/ 86 w 454"/>
                  <a:gd name="T51" fmla="*/ 176 h 333"/>
                  <a:gd name="T52" fmla="*/ 0 w 454"/>
                  <a:gd name="T53" fmla="*/ 169 h 333"/>
                  <a:gd name="T54" fmla="*/ 3 w 454"/>
                  <a:gd name="T55" fmla="*/ 191 h 33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454"/>
                  <a:gd name="T85" fmla="*/ 0 h 333"/>
                  <a:gd name="T86" fmla="*/ 454 w 454"/>
                  <a:gd name="T87" fmla="*/ 333 h 333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454" h="333">
                    <a:moveTo>
                      <a:pt x="3" y="219"/>
                    </a:moveTo>
                    <a:lnTo>
                      <a:pt x="9" y="249"/>
                    </a:lnTo>
                    <a:lnTo>
                      <a:pt x="21" y="283"/>
                    </a:lnTo>
                    <a:lnTo>
                      <a:pt x="28" y="310"/>
                    </a:lnTo>
                    <a:lnTo>
                      <a:pt x="104" y="312"/>
                    </a:lnTo>
                    <a:lnTo>
                      <a:pt x="165" y="317"/>
                    </a:lnTo>
                    <a:lnTo>
                      <a:pt x="230" y="327"/>
                    </a:lnTo>
                    <a:lnTo>
                      <a:pt x="265" y="332"/>
                    </a:lnTo>
                    <a:lnTo>
                      <a:pt x="318" y="289"/>
                    </a:lnTo>
                    <a:lnTo>
                      <a:pt x="384" y="200"/>
                    </a:lnTo>
                    <a:lnTo>
                      <a:pt x="426" y="133"/>
                    </a:lnTo>
                    <a:lnTo>
                      <a:pt x="448" y="84"/>
                    </a:lnTo>
                    <a:lnTo>
                      <a:pt x="453" y="38"/>
                    </a:lnTo>
                    <a:lnTo>
                      <a:pt x="438" y="14"/>
                    </a:lnTo>
                    <a:lnTo>
                      <a:pt x="407" y="0"/>
                    </a:lnTo>
                    <a:lnTo>
                      <a:pt x="372" y="8"/>
                    </a:lnTo>
                    <a:lnTo>
                      <a:pt x="339" y="37"/>
                    </a:lnTo>
                    <a:lnTo>
                      <a:pt x="305" y="81"/>
                    </a:lnTo>
                    <a:lnTo>
                      <a:pt x="274" y="117"/>
                    </a:lnTo>
                    <a:lnTo>
                      <a:pt x="244" y="158"/>
                    </a:lnTo>
                    <a:lnTo>
                      <a:pt x="232" y="183"/>
                    </a:lnTo>
                    <a:lnTo>
                      <a:pt x="235" y="197"/>
                    </a:lnTo>
                    <a:lnTo>
                      <a:pt x="228" y="205"/>
                    </a:lnTo>
                    <a:lnTo>
                      <a:pt x="219" y="211"/>
                    </a:lnTo>
                    <a:lnTo>
                      <a:pt x="190" y="213"/>
                    </a:lnTo>
                    <a:lnTo>
                      <a:pt x="96" y="201"/>
                    </a:lnTo>
                    <a:lnTo>
                      <a:pt x="0" y="194"/>
                    </a:lnTo>
                    <a:lnTo>
                      <a:pt x="3" y="219"/>
                    </a:lnTo>
                  </a:path>
                </a:pathLst>
              </a:custGeom>
              <a:solidFill>
                <a:srgbClr val="3F5F00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2795" name="Group 70">
                <a:extLst>
                  <a:ext uri="{FF2B5EF4-FFF2-40B4-BE49-F238E27FC236}">
                    <a16:creationId xmlns:a16="http://schemas.microsoft.com/office/drawing/2014/main" id="{1927E319-5BF3-426C-9627-9846226DC75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335" y="2338"/>
                <a:ext cx="198" cy="210"/>
                <a:chOff x="4329" y="2320"/>
                <a:chExt cx="210" cy="224"/>
              </a:xfrm>
            </p:grpSpPr>
            <p:sp>
              <p:nvSpPr>
                <p:cNvPr id="32823" name="Freeform 71">
                  <a:extLst>
                    <a:ext uri="{FF2B5EF4-FFF2-40B4-BE49-F238E27FC236}">
                      <a16:creationId xmlns:a16="http://schemas.microsoft.com/office/drawing/2014/main" id="{8E6D5D6C-D259-4229-ABE6-695155A201F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29" y="2320"/>
                  <a:ext cx="210" cy="224"/>
                </a:xfrm>
                <a:custGeom>
                  <a:avLst/>
                  <a:gdLst>
                    <a:gd name="T0" fmla="*/ 95 w 210"/>
                    <a:gd name="T1" fmla="*/ 210 h 224"/>
                    <a:gd name="T2" fmla="*/ 90 w 210"/>
                    <a:gd name="T3" fmla="*/ 201 h 224"/>
                    <a:gd name="T4" fmla="*/ 72 w 210"/>
                    <a:gd name="T5" fmla="*/ 194 h 224"/>
                    <a:gd name="T6" fmla="*/ 52 w 210"/>
                    <a:gd name="T7" fmla="*/ 184 h 224"/>
                    <a:gd name="T8" fmla="*/ 24 w 210"/>
                    <a:gd name="T9" fmla="*/ 128 h 224"/>
                    <a:gd name="T10" fmla="*/ 0 w 210"/>
                    <a:gd name="T11" fmla="*/ 76 h 224"/>
                    <a:gd name="T12" fmla="*/ 0 w 210"/>
                    <a:gd name="T13" fmla="*/ 50 h 224"/>
                    <a:gd name="T14" fmla="*/ 41 w 210"/>
                    <a:gd name="T15" fmla="*/ 8 h 224"/>
                    <a:gd name="T16" fmla="*/ 72 w 210"/>
                    <a:gd name="T17" fmla="*/ 5 h 224"/>
                    <a:gd name="T18" fmla="*/ 81 w 210"/>
                    <a:gd name="T19" fmla="*/ 12 h 224"/>
                    <a:gd name="T20" fmla="*/ 109 w 210"/>
                    <a:gd name="T21" fmla="*/ 0 h 224"/>
                    <a:gd name="T22" fmla="*/ 120 w 210"/>
                    <a:gd name="T23" fmla="*/ 1 h 224"/>
                    <a:gd name="T24" fmla="*/ 128 w 210"/>
                    <a:gd name="T25" fmla="*/ 9 h 224"/>
                    <a:gd name="T26" fmla="*/ 132 w 210"/>
                    <a:gd name="T27" fmla="*/ 18 h 224"/>
                    <a:gd name="T28" fmla="*/ 125 w 210"/>
                    <a:gd name="T29" fmla="*/ 28 h 224"/>
                    <a:gd name="T30" fmla="*/ 75 w 210"/>
                    <a:gd name="T31" fmla="*/ 53 h 224"/>
                    <a:gd name="T32" fmla="*/ 64 w 210"/>
                    <a:gd name="T33" fmla="*/ 90 h 224"/>
                    <a:gd name="T34" fmla="*/ 83 w 210"/>
                    <a:gd name="T35" fmla="*/ 63 h 224"/>
                    <a:gd name="T36" fmla="*/ 131 w 210"/>
                    <a:gd name="T37" fmla="*/ 48 h 224"/>
                    <a:gd name="T38" fmla="*/ 137 w 210"/>
                    <a:gd name="T39" fmla="*/ 48 h 224"/>
                    <a:gd name="T40" fmla="*/ 144 w 210"/>
                    <a:gd name="T41" fmla="*/ 54 h 224"/>
                    <a:gd name="T42" fmla="*/ 148 w 210"/>
                    <a:gd name="T43" fmla="*/ 69 h 224"/>
                    <a:gd name="T44" fmla="*/ 142 w 210"/>
                    <a:gd name="T45" fmla="*/ 78 h 224"/>
                    <a:gd name="T46" fmla="*/ 104 w 210"/>
                    <a:gd name="T47" fmla="*/ 94 h 224"/>
                    <a:gd name="T48" fmla="*/ 102 w 210"/>
                    <a:gd name="T49" fmla="*/ 109 h 224"/>
                    <a:gd name="T50" fmla="*/ 127 w 210"/>
                    <a:gd name="T51" fmla="*/ 141 h 224"/>
                    <a:gd name="T52" fmla="*/ 139 w 210"/>
                    <a:gd name="T53" fmla="*/ 139 h 224"/>
                    <a:gd name="T54" fmla="*/ 150 w 210"/>
                    <a:gd name="T55" fmla="*/ 137 h 224"/>
                    <a:gd name="T56" fmla="*/ 165 w 210"/>
                    <a:gd name="T57" fmla="*/ 128 h 224"/>
                    <a:gd name="T58" fmla="*/ 172 w 210"/>
                    <a:gd name="T59" fmla="*/ 118 h 224"/>
                    <a:gd name="T60" fmla="*/ 185 w 210"/>
                    <a:gd name="T61" fmla="*/ 111 h 224"/>
                    <a:gd name="T62" fmla="*/ 196 w 210"/>
                    <a:gd name="T63" fmla="*/ 112 h 224"/>
                    <a:gd name="T64" fmla="*/ 204 w 210"/>
                    <a:gd name="T65" fmla="*/ 117 h 224"/>
                    <a:gd name="T66" fmla="*/ 208 w 210"/>
                    <a:gd name="T67" fmla="*/ 128 h 224"/>
                    <a:gd name="T68" fmla="*/ 209 w 210"/>
                    <a:gd name="T69" fmla="*/ 137 h 224"/>
                    <a:gd name="T70" fmla="*/ 204 w 210"/>
                    <a:gd name="T71" fmla="*/ 145 h 224"/>
                    <a:gd name="T72" fmla="*/ 187 w 210"/>
                    <a:gd name="T73" fmla="*/ 153 h 224"/>
                    <a:gd name="T74" fmla="*/ 165 w 210"/>
                    <a:gd name="T75" fmla="*/ 160 h 224"/>
                    <a:gd name="T76" fmla="*/ 155 w 210"/>
                    <a:gd name="T77" fmla="*/ 168 h 224"/>
                    <a:gd name="T78" fmla="*/ 171 w 210"/>
                    <a:gd name="T79" fmla="*/ 198 h 224"/>
                    <a:gd name="T80" fmla="*/ 102 w 210"/>
                    <a:gd name="T81" fmla="*/ 223 h 224"/>
                    <a:gd name="T82" fmla="*/ 95 w 210"/>
                    <a:gd name="T83" fmla="*/ 210 h 224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w 210"/>
                    <a:gd name="T127" fmla="*/ 0 h 224"/>
                    <a:gd name="T128" fmla="*/ 210 w 210"/>
                    <a:gd name="T129" fmla="*/ 224 h 224"/>
                  </a:gdLst>
                  <a:ahLst/>
                  <a:cxnLst>
                    <a:cxn ang="T84">
                      <a:pos x="T0" y="T1"/>
                    </a:cxn>
                    <a:cxn ang="T85">
                      <a:pos x="T2" y="T3"/>
                    </a:cxn>
                    <a:cxn ang="T86">
                      <a:pos x="T4" y="T5"/>
                    </a:cxn>
                    <a:cxn ang="T87">
                      <a:pos x="T6" y="T7"/>
                    </a:cxn>
                    <a:cxn ang="T88">
                      <a:pos x="T8" y="T9"/>
                    </a:cxn>
                    <a:cxn ang="T89">
                      <a:pos x="T10" y="T11"/>
                    </a:cxn>
                    <a:cxn ang="T90">
                      <a:pos x="T12" y="T13"/>
                    </a:cxn>
                    <a:cxn ang="T91">
                      <a:pos x="T14" y="T15"/>
                    </a:cxn>
                    <a:cxn ang="T92">
                      <a:pos x="T16" y="T17"/>
                    </a:cxn>
                    <a:cxn ang="T93">
                      <a:pos x="T18" y="T19"/>
                    </a:cxn>
                    <a:cxn ang="T94">
                      <a:pos x="T20" y="T21"/>
                    </a:cxn>
                    <a:cxn ang="T95">
                      <a:pos x="T22" y="T23"/>
                    </a:cxn>
                    <a:cxn ang="T96">
                      <a:pos x="T24" y="T25"/>
                    </a:cxn>
                    <a:cxn ang="T97">
                      <a:pos x="T26" y="T27"/>
                    </a:cxn>
                    <a:cxn ang="T98">
                      <a:pos x="T28" y="T29"/>
                    </a:cxn>
                    <a:cxn ang="T99">
                      <a:pos x="T30" y="T31"/>
                    </a:cxn>
                    <a:cxn ang="T100">
                      <a:pos x="T32" y="T33"/>
                    </a:cxn>
                    <a:cxn ang="T101">
                      <a:pos x="T34" y="T35"/>
                    </a:cxn>
                    <a:cxn ang="T102">
                      <a:pos x="T36" y="T37"/>
                    </a:cxn>
                    <a:cxn ang="T103">
                      <a:pos x="T38" y="T39"/>
                    </a:cxn>
                    <a:cxn ang="T104">
                      <a:pos x="T40" y="T41"/>
                    </a:cxn>
                    <a:cxn ang="T105">
                      <a:pos x="T42" y="T43"/>
                    </a:cxn>
                    <a:cxn ang="T106">
                      <a:pos x="T44" y="T45"/>
                    </a:cxn>
                    <a:cxn ang="T107">
                      <a:pos x="T46" y="T47"/>
                    </a:cxn>
                    <a:cxn ang="T108">
                      <a:pos x="T48" y="T49"/>
                    </a:cxn>
                    <a:cxn ang="T109">
                      <a:pos x="T50" y="T51"/>
                    </a:cxn>
                    <a:cxn ang="T110">
                      <a:pos x="T52" y="T53"/>
                    </a:cxn>
                    <a:cxn ang="T111">
                      <a:pos x="T54" y="T55"/>
                    </a:cxn>
                    <a:cxn ang="T112">
                      <a:pos x="T56" y="T57"/>
                    </a:cxn>
                    <a:cxn ang="T113">
                      <a:pos x="T58" y="T59"/>
                    </a:cxn>
                    <a:cxn ang="T114">
                      <a:pos x="T60" y="T61"/>
                    </a:cxn>
                    <a:cxn ang="T115">
                      <a:pos x="T62" y="T63"/>
                    </a:cxn>
                    <a:cxn ang="T116">
                      <a:pos x="T64" y="T65"/>
                    </a:cxn>
                    <a:cxn ang="T117">
                      <a:pos x="T66" y="T67"/>
                    </a:cxn>
                    <a:cxn ang="T118">
                      <a:pos x="T68" y="T69"/>
                    </a:cxn>
                    <a:cxn ang="T119">
                      <a:pos x="T70" y="T71"/>
                    </a:cxn>
                    <a:cxn ang="T120">
                      <a:pos x="T72" y="T73"/>
                    </a:cxn>
                    <a:cxn ang="T121">
                      <a:pos x="T74" y="T75"/>
                    </a:cxn>
                    <a:cxn ang="T122">
                      <a:pos x="T76" y="T77"/>
                    </a:cxn>
                    <a:cxn ang="T123">
                      <a:pos x="T78" y="T79"/>
                    </a:cxn>
                    <a:cxn ang="T124">
                      <a:pos x="T80" y="T81"/>
                    </a:cxn>
                    <a:cxn ang="T125">
                      <a:pos x="T82" y="T83"/>
                    </a:cxn>
                  </a:cxnLst>
                  <a:rect l="T126" t="T127" r="T128" b="T129"/>
                  <a:pathLst>
                    <a:path w="210" h="224">
                      <a:moveTo>
                        <a:pt x="95" y="210"/>
                      </a:moveTo>
                      <a:lnTo>
                        <a:pt x="90" y="201"/>
                      </a:lnTo>
                      <a:lnTo>
                        <a:pt x="72" y="194"/>
                      </a:lnTo>
                      <a:lnTo>
                        <a:pt x="52" y="184"/>
                      </a:lnTo>
                      <a:lnTo>
                        <a:pt x="24" y="128"/>
                      </a:lnTo>
                      <a:lnTo>
                        <a:pt x="0" y="76"/>
                      </a:lnTo>
                      <a:lnTo>
                        <a:pt x="0" y="50"/>
                      </a:lnTo>
                      <a:lnTo>
                        <a:pt x="41" y="8"/>
                      </a:lnTo>
                      <a:lnTo>
                        <a:pt x="72" y="5"/>
                      </a:lnTo>
                      <a:lnTo>
                        <a:pt x="81" y="12"/>
                      </a:lnTo>
                      <a:lnTo>
                        <a:pt x="109" y="0"/>
                      </a:lnTo>
                      <a:lnTo>
                        <a:pt x="120" y="1"/>
                      </a:lnTo>
                      <a:lnTo>
                        <a:pt x="128" y="9"/>
                      </a:lnTo>
                      <a:lnTo>
                        <a:pt x="132" y="18"/>
                      </a:lnTo>
                      <a:lnTo>
                        <a:pt x="125" y="28"/>
                      </a:lnTo>
                      <a:lnTo>
                        <a:pt x="75" y="53"/>
                      </a:lnTo>
                      <a:lnTo>
                        <a:pt x="64" y="90"/>
                      </a:lnTo>
                      <a:lnTo>
                        <a:pt x="83" y="63"/>
                      </a:lnTo>
                      <a:lnTo>
                        <a:pt x="131" y="48"/>
                      </a:lnTo>
                      <a:lnTo>
                        <a:pt x="137" y="48"/>
                      </a:lnTo>
                      <a:lnTo>
                        <a:pt x="144" y="54"/>
                      </a:lnTo>
                      <a:lnTo>
                        <a:pt x="148" y="69"/>
                      </a:lnTo>
                      <a:lnTo>
                        <a:pt x="142" y="78"/>
                      </a:lnTo>
                      <a:lnTo>
                        <a:pt x="104" y="94"/>
                      </a:lnTo>
                      <a:lnTo>
                        <a:pt x="102" y="109"/>
                      </a:lnTo>
                      <a:lnTo>
                        <a:pt x="127" y="141"/>
                      </a:lnTo>
                      <a:lnTo>
                        <a:pt x="139" y="139"/>
                      </a:lnTo>
                      <a:lnTo>
                        <a:pt x="150" y="137"/>
                      </a:lnTo>
                      <a:lnTo>
                        <a:pt x="165" y="128"/>
                      </a:lnTo>
                      <a:lnTo>
                        <a:pt x="172" y="118"/>
                      </a:lnTo>
                      <a:lnTo>
                        <a:pt x="185" y="111"/>
                      </a:lnTo>
                      <a:lnTo>
                        <a:pt x="196" y="112"/>
                      </a:lnTo>
                      <a:lnTo>
                        <a:pt x="204" y="117"/>
                      </a:lnTo>
                      <a:lnTo>
                        <a:pt x="208" y="128"/>
                      </a:lnTo>
                      <a:lnTo>
                        <a:pt x="209" y="137"/>
                      </a:lnTo>
                      <a:lnTo>
                        <a:pt x="204" y="145"/>
                      </a:lnTo>
                      <a:lnTo>
                        <a:pt x="187" y="153"/>
                      </a:lnTo>
                      <a:lnTo>
                        <a:pt x="165" y="160"/>
                      </a:lnTo>
                      <a:lnTo>
                        <a:pt x="155" y="168"/>
                      </a:lnTo>
                      <a:lnTo>
                        <a:pt x="171" y="198"/>
                      </a:lnTo>
                      <a:lnTo>
                        <a:pt x="102" y="223"/>
                      </a:lnTo>
                      <a:lnTo>
                        <a:pt x="95" y="210"/>
                      </a:lnTo>
                    </a:path>
                  </a:pathLst>
                </a:custGeom>
                <a:solidFill>
                  <a:srgbClr val="FFBFBF"/>
                </a:solidFill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2824" name="Freeform 72">
                  <a:extLst>
                    <a:ext uri="{FF2B5EF4-FFF2-40B4-BE49-F238E27FC236}">
                      <a16:creationId xmlns:a16="http://schemas.microsoft.com/office/drawing/2014/main" id="{92497918-9C2E-4C47-8F78-F0AFEC4E1F7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508" y="2445"/>
                  <a:ext cx="11" cy="20"/>
                </a:xfrm>
                <a:custGeom>
                  <a:avLst/>
                  <a:gdLst>
                    <a:gd name="T0" fmla="*/ 0 w 11"/>
                    <a:gd name="T1" fmla="*/ 0 h 20"/>
                    <a:gd name="T2" fmla="*/ 1 w 11"/>
                    <a:gd name="T3" fmla="*/ 9 h 20"/>
                    <a:gd name="T4" fmla="*/ 6 w 11"/>
                    <a:gd name="T5" fmla="*/ 14 h 20"/>
                    <a:gd name="T6" fmla="*/ 10 w 11"/>
                    <a:gd name="T7" fmla="*/ 19 h 20"/>
                    <a:gd name="T8" fmla="*/ 0 60000 65536"/>
                    <a:gd name="T9" fmla="*/ 0 60000 65536"/>
                    <a:gd name="T10" fmla="*/ 0 60000 65536"/>
                    <a:gd name="T11" fmla="*/ 0 60000 65536"/>
                    <a:gd name="T12" fmla="*/ 0 w 11"/>
                    <a:gd name="T13" fmla="*/ 0 h 20"/>
                    <a:gd name="T14" fmla="*/ 11 w 11"/>
                    <a:gd name="T15" fmla="*/ 20 h 20"/>
                  </a:gdLst>
                  <a:ahLst/>
                  <a:cxnLst>
                    <a:cxn ang="T8">
                      <a:pos x="T0" y="T1"/>
                    </a:cxn>
                    <a:cxn ang="T9">
                      <a:pos x="T2" y="T3"/>
                    </a:cxn>
                    <a:cxn ang="T10">
                      <a:pos x="T4" y="T5"/>
                    </a:cxn>
                    <a:cxn ang="T11">
                      <a:pos x="T6" y="T7"/>
                    </a:cxn>
                  </a:cxnLst>
                  <a:rect l="T12" t="T13" r="T14" b="T15"/>
                  <a:pathLst>
                    <a:path w="11" h="20">
                      <a:moveTo>
                        <a:pt x="0" y="0"/>
                      </a:moveTo>
                      <a:lnTo>
                        <a:pt x="1" y="9"/>
                      </a:lnTo>
                      <a:lnTo>
                        <a:pt x="6" y="14"/>
                      </a:lnTo>
                      <a:lnTo>
                        <a:pt x="10" y="19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  <p:sp>
              <p:nvSpPr>
                <p:cNvPr id="32825" name="Freeform 73">
                  <a:extLst>
                    <a:ext uri="{FF2B5EF4-FFF2-40B4-BE49-F238E27FC236}">
                      <a16:creationId xmlns:a16="http://schemas.microsoft.com/office/drawing/2014/main" id="{65590B81-D66A-4E6A-8F5E-1264E1D06B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362" y="2334"/>
                  <a:ext cx="48" cy="57"/>
                </a:xfrm>
                <a:custGeom>
                  <a:avLst/>
                  <a:gdLst>
                    <a:gd name="T0" fmla="*/ 47 w 48"/>
                    <a:gd name="T1" fmla="*/ 0 h 57"/>
                    <a:gd name="T2" fmla="*/ 19 w 48"/>
                    <a:gd name="T3" fmla="*/ 11 h 57"/>
                    <a:gd name="T4" fmla="*/ 10 w 48"/>
                    <a:gd name="T5" fmla="*/ 22 h 57"/>
                    <a:gd name="T6" fmla="*/ 5 w 48"/>
                    <a:gd name="T7" fmla="*/ 36 h 57"/>
                    <a:gd name="T8" fmla="*/ 0 w 48"/>
                    <a:gd name="T9" fmla="*/ 53 h 57"/>
                    <a:gd name="T10" fmla="*/ 0 w 48"/>
                    <a:gd name="T11" fmla="*/ 56 h 57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w 48"/>
                    <a:gd name="T19" fmla="*/ 0 h 57"/>
                    <a:gd name="T20" fmla="*/ 48 w 48"/>
                    <a:gd name="T21" fmla="*/ 57 h 57"/>
                  </a:gdLst>
                  <a:ahLst/>
                  <a:cxnLst>
                    <a:cxn ang="T12">
                      <a:pos x="T0" y="T1"/>
                    </a:cxn>
                    <a:cxn ang="T13">
                      <a:pos x="T2" y="T3"/>
                    </a:cxn>
                    <a:cxn ang="T14">
                      <a:pos x="T4" y="T5"/>
                    </a:cxn>
                    <a:cxn ang="T15">
                      <a:pos x="T6" y="T7"/>
                    </a:cxn>
                    <a:cxn ang="T16">
                      <a:pos x="T8" y="T9"/>
                    </a:cxn>
                    <a:cxn ang="T17">
                      <a:pos x="T10" y="T11"/>
                    </a:cxn>
                  </a:cxnLst>
                  <a:rect l="T18" t="T19" r="T20" b="T21"/>
                  <a:pathLst>
                    <a:path w="48" h="57">
                      <a:moveTo>
                        <a:pt x="47" y="0"/>
                      </a:moveTo>
                      <a:lnTo>
                        <a:pt x="19" y="11"/>
                      </a:lnTo>
                      <a:lnTo>
                        <a:pt x="10" y="22"/>
                      </a:lnTo>
                      <a:lnTo>
                        <a:pt x="5" y="36"/>
                      </a:lnTo>
                      <a:lnTo>
                        <a:pt x="0" y="53"/>
                      </a:lnTo>
                      <a:lnTo>
                        <a:pt x="0" y="56"/>
                      </a:lnTo>
                    </a:path>
                  </a:pathLst>
                </a:custGeom>
                <a:noFill/>
                <a:ln w="12700" cap="rnd" cmpd="sng">
                  <a:solidFill>
                    <a:srgbClr val="000000"/>
                  </a:solidFill>
                  <a:prstDash val="solid"/>
                  <a:round/>
                  <a:headEnd type="none" w="med" len="med"/>
                  <a:tailEnd type="none" w="med" len="med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lIns="90476" tIns="44444" rIns="90476" bIns="44444">
                  <a:spAutoFit/>
                </a:bodyPr>
                <a:lstStyle/>
                <a:p>
                  <a:endParaRPr lang="en-US"/>
                </a:p>
              </p:txBody>
            </p:sp>
          </p:grpSp>
          <p:sp>
            <p:nvSpPr>
              <p:cNvPr id="32796" name="Freeform 74">
                <a:extLst>
                  <a:ext uri="{FF2B5EF4-FFF2-40B4-BE49-F238E27FC236}">
                    <a16:creationId xmlns:a16="http://schemas.microsoft.com/office/drawing/2014/main" id="{77B16DB2-E1F4-42A1-B9D2-A9DFCE81A3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5" y="2497"/>
                <a:ext cx="117" cy="80"/>
              </a:xfrm>
              <a:custGeom>
                <a:avLst/>
                <a:gdLst>
                  <a:gd name="T0" fmla="*/ 15 w 124"/>
                  <a:gd name="T1" fmla="*/ 74 h 85"/>
                  <a:gd name="T2" fmla="*/ 0 w 124"/>
                  <a:gd name="T3" fmla="*/ 37 h 85"/>
                  <a:gd name="T4" fmla="*/ 92 w 124"/>
                  <a:gd name="T5" fmla="*/ 0 h 85"/>
                  <a:gd name="T6" fmla="*/ 109 w 124"/>
                  <a:gd name="T7" fmla="*/ 32 h 85"/>
                  <a:gd name="T8" fmla="*/ 15 w 124"/>
                  <a:gd name="T9" fmla="*/ 74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4"/>
                  <a:gd name="T16" fmla="*/ 0 h 85"/>
                  <a:gd name="T17" fmla="*/ 124 w 124"/>
                  <a:gd name="T18" fmla="*/ 85 h 85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4" h="85">
                    <a:moveTo>
                      <a:pt x="17" y="84"/>
                    </a:moveTo>
                    <a:lnTo>
                      <a:pt x="0" y="41"/>
                    </a:lnTo>
                    <a:lnTo>
                      <a:pt x="104" y="0"/>
                    </a:lnTo>
                    <a:lnTo>
                      <a:pt x="123" y="36"/>
                    </a:lnTo>
                    <a:lnTo>
                      <a:pt x="17" y="84"/>
                    </a:lnTo>
                  </a:path>
                </a:pathLst>
              </a:custGeom>
              <a:solidFill>
                <a:srgbClr val="FFFFBF"/>
              </a:solidFill>
              <a:ln w="12700" cap="rnd" cmpd="sng">
                <a:solidFill>
                  <a:srgbClr val="000000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0476" tIns="44444" rIns="90476" bIns="44444">
                <a:spAutoFit/>
              </a:bodyPr>
              <a:lstStyle/>
              <a:p>
                <a:endParaRPr lang="en-US"/>
              </a:p>
            </p:txBody>
          </p:sp>
          <p:grpSp>
            <p:nvGrpSpPr>
              <p:cNvPr id="32797" name="Group 75">
                <a:extLst>
                  <a:ext uri="{FF2B5EF4-FFF2-40B4-BE49-F238E27FC236}">
                    <a16:creationId xmlns:a16="http://schemas.microsoft.com/office/drawing/2014/main" id="{5162F761-99E7-4954-BEB5-F02710A5D69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58" y="1914"/>
                <a:ext cx="817" cy="1122"/>
                <a:chOff x="2976" y="1867"/>
                <a:chExt cx="866" cy="1199"/>
              </a:xfrm>
            </p:grpSpPr>
            <p:grpSp>
              <p:nvGrpSpPr>
                <p:cNvPr id="32803" name="Group 76">
                  <a:extLst>
                    <a:ext uri="{FF2B5EF4-FFF2-40B4-BE49-F238E27FC236}">
                      <a16:creationId xmlns:a16="http://schemas.microsoft.com/office/drawing/2014/main" id="{3400CC5A-3BBB-491D-ACD5-091F4A79F70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3357" y="1943"/>
                  <a:ext cx="485" cy="598"/>
                  <a:chOff x="3357" y="1943"/>
                  <a:chExt cx="485" cy="598"/>
                </a:xfrm>
              </p:grpSpPr>
              <p:sp>
                <p:nvSpPr>
                  <p:cNvPr id="32809" name="Freeform 77">
                    <a:extLst>
                      <a:ext uri="{FF2B5EF4-FFF2-40B4-BE49-F238E27FC236}">
                        <a16:creationId xmlns:a16="http://schemas.microsoft.com/office/drawing/2014/main" id="{C38AD2AC-15DC-4543-B110-25BCB9A3337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02" y="2376"/>
                    <a:ext cx="106" cy="165"/>
                  </a:xfrm>
                  <a:custGeom>
                    <a:avLst/>
                    <a:gdLst>
                      <a:gd name="T0" fmla="*/ 40 w 106"/>
                      <a:gd name="T1" fmla="*/ 0 h 165"/>
                      <a:gd name="T2" fmla="*/ 35 w 106"/>
                      <a:gd name="T3" fmla="*/ 58 h 165"/>
                      <a:gd name="T4" fmla="*/ 17 w 106"/>
                      <a:gd name="T5" fmla="*/ 111 h 165"/>
                      <a:gd name="T6" fmla="*/ 0 w 106"/>
                      <a:gd name="T7" fmla="*/ 138 h 165"/>
                      <a:gd name="T8" fmla="*/ 53 w 106"/>
                      <a:gd name="T9" fmla="*/ 164 h 165"/>
                      <a:gd name="T10" fmla="*/ 83 w 106"/>
                      <a:gd name="T11" fmla="*/ 102 h 165"/>
                      <a:gd name="T12" fmla="*/ 92 w 106"/>
                      <a:gd name="T13" fmla="*/ 62 h 165"/>
                      <a:gd name="T14" fmla="*/ 105 w 106"/>
                      <a:gd name="T15" fmla="*/ 9 h 165"/>
                      <a:gd name="T16" fmla="*/ 40 w 106"/>
                      <a:gd name="T17" fmla="*/ 0 h 165"/>
                      <a:gd name="T18" fmla="*/ 0 60000 65536"/>
                      <a:gd name="T19" fmla="*/ 0 60000 65536"/>
                      <a:gd name="T20" fmla="*/ 0 60000 65536"/>
                      <a:gd name="T21" fmla="*/ 0 60000 65536"/>
                      <a:gd name="T22" fmla="*/ 0 60000 65536"/>
                      <a:gd name="T23" fmla="*/ 0 60000 65536"/>
                      <a:gd name="T24" fmla="*/ 0 60000 65536"/>
                      <a:gd name="T25" fmla="*/ 0 60000 65536"/>
                      <a:gd name="T26" fmla="*/ 0 60000 65536"/>
                      <a:gd name="T27" fmla="*/ 0 w 106"/>
                      <a:gd name="T28" fmla="*/ 0 h 165"/>
                      <a:gd name="T29" fmla="*/ 106 w 106"/>
                      <a:gd name="T30" fmla="*/ 165 h 165"/>
                    </a:gdLst>
                    <a:ahLst/>
                    <a:cxnLst>
                      <a:cxn ang="T18">
                        <a:pos x="T0" y="T1"/>
                      </a:cxn>
                      <a:cxn ang="T19">
                        <a:pos x="T2" y="T3"/>
                      </a:cxn>
                      <a:cxn ang="T20">
                        <a:pos x="T4" y="T5"/>
                      </a:cxn>
                      <a:cxn ang="T21">
                        <a:pos x="T6" y="T7"/>
                      </a:cxn>
                      <a:cxn ang="T22">
                        <a:pos x="T8" y="T9"/>
                      </a:cxn>
                      <a:cxn ang="T23">
                        <a:pos x="T10" y="T11"/>
                      </a:cxn>
                      <a:cxn ang="T24">
                        <a:pos x="T12" y="T13"/>
                      </a:cxn>
                      <a:cxn ang="T25">
                        <a:pos x="T14" y="T15"/>
                      </a:cxn>
                      <a:cxn ang="T26">
                        <a:pos x="T16" y="T17"/>
                      </a:cxn>
                    </a:cxnLst>
                    <a:rect l="T27" t="T28" r="T29" b="T30"/>
                    <a:pathLst>
                      <a:path w="106" h="165">
                        <a:moveTo>
                          <a:pt x="40" y="0"/>
                        </a:moveTo>
                        <a:lnTo>
                          <a:pt x="35" y="58"/>
                        </a:lnTo>
                        <a:lnTo>
                          <a:pt x="17" y="111"/>
                        </a:lnTo>
                        <a:lnTo>
                          <a:pt x="0" y="138"/>
                        </a:lnTo>
                        <a:lnTo>
                          <a:pt x="53" y="164"/>
                        </a:lnTo>
                        <a:lnTo>
                          <a:pt x="83" y="102"/>
                        </a:lnTo>
                        <a:lnTo>
                          <a:pt x="92" y="62"/>
                        </a:lnTo>
                        <a:lnTo>
                          <a:pt x="105" y="9"/>
                        </a:lnTo>
                        <a:lnTo>
                          <a:pt x="40" y="0"/>
                        </a:lnTo>
                      </a:path>
                    </a:pathLst>
                  </a:custGeom>
                  <a:solidFill>
                    <a:srgbClr val="FF9F9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grpSp>
                <p:nvGrpSpPr>
                  <p:cNvPr id="32810" name="Group 78">
                    <a:extLst>
                      <a:ext uri="{FF2B5EF4-FFF2-40B4-BE49-F238E27FC236}">
                        <a16:creationId xmlns:a16="http://schemas.microsoft.com/office/drawing/2014/main" id="{7F2CD5FB-C1DB-41F9-955A-F5C218494A5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3357" y="1943"/>
                    <a:ext cx="485" cy="563"/>
                    <a:chOff x="3357" y="1943"/>
                    <a:chExt cx="485" cy="563"/>
                  </a:xfrm>
                </p:grpSpPr>
                <p:grpSp>
                  <p:nvGrpSpPr>
                    <p:cNvPr id="32811" name="Group 79">
                      <a:extLst>
                        <a:ext uri="{FF2B5EF4-FFF2-40B4-BE49-F238E27FC236}">
                          <a16:creationId xmlns:a16="http://schemas.microsoft.com/office/drawing/2014/main" id="{15E6115B-64CE-42DF-B8AE-01AEB183D4DE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574" y="2313"/>
                      <a:ext cx="65" cy="80"/>
                      <a:chOff x="3574" y="2313"/>
                      <a:chExt cx="65" cy="80"/>
                    </a:xfrm>
                  </p:grpSpPr>
                  <p:sp>
                    <p:nvSpPr>
                      <p:cNvPr id="32821" name="Freeform 80">
                        <a:extLst>
                          <a:ext uri="{FF2B5EF4-FFF2-40B4-BE49-F238E27FC236}">
                            <a16:creationId xmlns:a16="http://schemas.microsoft.com/office/drawing/2014/main" id="{B73F5DEF-D810-473A-87AA-30DC9482EDB5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74" y="2313"/>
                        <a:ext cx="65" cy="36"/>
                      </a:xfrm>
                      <a:custGeom>
                        <a:avLst/>
                        <a:gdLst>
                          <a:gd name="T0" fmla="*/ 64 w 65"/>
                          <a:gd name="T1" fmla="*/ 4 h 36"/>
                          <a:gd name="T2" fmla="*/ 61 w 65"/>
                          <a:gd name="T3" fmla="*/ 35 h 36"/>
                          <a:gd name="T4" fmla="*/ 0 w 65"/>
                          <a:gd name="T5" fmla="*/ 27 h 36"/>
                          <a:gd name="T6" fmla="*/ 11 w 65"/>
                          <a:gd name="T7" fmla="*/ 0 h 36"/>
                          <a:gd name="T8" fmla="*/ 64 w 65"/>
                          <a:gd name="T9" fmla="*/ 4 h 36"/>
                          <a:gd name="T10" fmla="*/ 0 60000 65536"/>
                          <a:gd name="T11" fmla="*/ 0 60000 65536"/>
                          <a:gd name="T12" fmla="*/ 0 60000 65536"/>
                          <a:gd name="T13" fmla="*/ 0 60000 65536"/>
                          <a:gd name="T14" fmla="*/ 0 60000 65536"/>
                          <a:gd name="T15" fmla="*/ 0 w 65"/>
                          <a:gd name="T16" fmla="*/ 0 h 36"/>
                          <a:gd name="T17" fmla="*/ 65 w 65"/>
                          <a:gd name="T18" fmla="*/ 36 h 36"/>
                        </a:gdLst>
                        <a:ahLst/>
                        <a:cxnLst>
                          <a:cxn ang="T10">
                            <a:pos x="T0" y="T1"/>
                          </a:cxn>
                          <a:cxn ang="T11">
                            <a:pos x="T2" y="T3"/>
                          </a:cxn>
                          <a:cxn ang="T12">
                            <a:pos x="T4" y="T5"/>
                          </a:cxn>
                          <a:cxn ang="T13">
                            <a:pos x="T6" y="T7"/>
                          </a:cxn>
                          <a:cxn ang="T14">
                            <a:pos x="T8" y="T9"/>
                          </a:cxn>
                        </a:cxnLst>
                        <a:rect l="T15" t="T16" r="T17" b="T18"/>
                        <a:pathLst>
                          <a:path w="65" h="36">
                            <a:moveTo>
                              <a:pt x="64" y="4"/>
                            </a:moveTo>
                            <a:lnTo>
                              <a:pt x="61" y="35"/>
                            </a:lnTo>
                            <a:lnTo>
                              <a:pt x="0" y="27"/>
                            </a:lnTo>
                            <a:lnTo>
                              <a:pt x="11" y="0"/>
                            </a:lnTo>
                            <a:lnTo>
                              <a:pt x="64" y="4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2822" name="Freeform 81">
                        <a:extLst>
                          <a:ext uri="{FF2B5EF4-FFF2-40B4-BE49-F238E27FC236}">
                            <a16:creationId xmlns:a16="http://schemas.microsoft.com/office/drawing/2014/main" id="{3591C440-1937-4CF9-B6AA-40412257685A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74" y="2345"/>
                        <a:ext cx="46" cy="48"/>
                      </a:xfrm>
                      <a:custGeom>
                        <a:avLst/>
                        <a:gdLst>
                          <a:gd name="T0" fmla="*/ 45 w 46"/>
                          <a:gd name="T1" fmla="*/ 2 h 48"/>
                          <a:gd name="T2" fmla="*/ 42 w 46"/>
                          <a:gd name="T3" fmla="*/ 16 h 48"/>
                          <a:gd name="T4" fmla="*/ 42 w 46"/>
                          <a:gd name="T5" fmla="*/ 23 h 48"/>
                          <a:gd name="T6" fmla="*/ 42 w 46"/>
                          <a:gd name="T7" fmla="*/ 30 h 48"/>
                          <a:gd name="T8" fmla="*/ 45 w 46"/>
                          <a:gd name="T9" fmla="*/ 47 h 48"/>
                          <a:gd name="T10" fmla="*/ 2 w 46"/>
                          <a:gd name="T11" fmla="*/ 26 h 48"/>
                          <a:gd name="T12" fmla="*/ 0 w 46"/>
                          <a:gd name="T13" fmla="*/ 0 h 48"/>
                          <a:gd name="T14" fmla="*/ 45 w 46"/>
                          <a:gd name="T15" fmla="*/ 2 h 48"/>
                          <a:gd name="T16" fmla="*/ 0 60000 65536"/>
                          <a:gd name="T17" fmla="*/ 0 60000 65536"/>
                          <a:gd name="T18" fmla="*/ 0 60000 65536"/>
                          <a:gd name="T19" fmla="*/ 0 60000 65536"/>
                          <a:gd name="T20" fmla="*/ 0 60000 65536"/>
                          <a:gd name="T21" fmla="*/ 0 60000 65536"/>
                          <a:gd name="T22" fmla="*/ 0 60000 65536"/>
                          <a:gd name="T23" fmla="*/ 0 60000 65536"/>
                          <a:gd name="T24" fmla="*/ 0 w 46"/>
                          <a:gd name="T25" fmla="*/ 0 h 48"/>
                          <a:gd name="T26" fmla="*/ 46 w 46"/>
                          <a:gd name="T27" fmla="*/ 48 h 48"/>
                        </a:gdLst>
                        <a:ahLst/>
                        <a:cxnLst>
                          <a:cxn ang="T16">
                            <a:pos x="T0" y="T1"/>
                          </a:cxn>
                          <a:cxn ang="T17">
                            <a:pos x="T2" y="T3"/>
                          </a:cxn>
                          <a:cxn ang="T18">
                            <a:pos x="T4" y="T5"/>
                          </a:cxn>
                          <a:cxn ang="T19">
                            <a:pos x="T6" y="T7"/>
                          </a:cxn>
                          <a:cxn ang="T20">
                            <a:pos x="T8" y="T9"/>
                          </a:cxn>
                          <a:cxn ang="T21">
                            <a:pos x="T10" y="T11"/>
                          </a:cxn>
                          <a:cxn ang="T22">
                            <a:pos x="T12" y="T13"/>
                          </a:cxn>
                          <a:cxn ang="T23">
                            <a:pos x="T14" y="T15"/>
                          </a:cxn>
                        </a:cxnLst>
                        <a:rect l="T24" t="T25" r="T26" b="T27"/>
                        <a:pathLst>
                          <a:path w="46" h="48">
                            <a:moveTo>
                              <a:pt x="45" y="2"/>
                            </a:moveTo>
                            <a:lnTo>
                              <a:pt x="42" y="16"/>
                            </a:lnTo>
                            <a:lnTo>
                              <a:pt x="42" y="23"/>
                            </a:lnTo>
                            <a:lnTo>
                              <a:pt x="42" y="30"/>
                            </a:lnTo>
                            <a:lnTo>
                              <a:pt x="45" y="47"/>
                            </a:lnTo>
                            <a:lnTo>
                              <a:pt x="2" y="26"/>
                            </a:lnTo>
                            <a:lnTo>
                              <a:pt x="0" y="0"/>
                            </a:lnTo>
                            <a:lnTo>
                              <a:pt x="45" y="2"/>
                            </a:lnTo>
                          </a:path>
                        </a:pathLst>
                      </a:custGeom>
                      <a:solidFill>
                        <a:srgbClr val="3F1F00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32812" name="Group 82">
                      <a:extLst>
                        <a:ext uri="{FF2B5EF4-FFF2-40B4-BE49-F238E27FC236}">
                          <a16:creationId xmlns:a16="http://schemas.microsoft.com/office/drawing/2014/main" id="{48B3D5FC-6664-402B-9EE1-0FE5B5E8E87F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357" y="1943"/>
                      <a:ext cx="485" cy="563"/>
                      <a:chOff x="3357" y="1943"/>
                      <a:chExt cx="485" cy="563"/>
                    </a:xfrm>
                  </p:grpSpPr>
                  <p:sp>
                    <p:nvSpPr>
                      <p:cNvPr id="32818" name="Freeform 83">
                        <a:extLst>
                          <a:ext uri="{FF2B5EF4-FFF2-40B4-BE49-F238E27FC236}">
                            <a16:creationId xmlns:a16="http://schemas.microsoft.com/office/drawing/2014/main" id="{57FF6BBB-9A3F-44AA-B052-9D95DBEBD066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357" y="1943"/>
                        <a:ext cx="485" cy="563"/>
                      </a:xfrm>
                      <a:custGeom>
                        <a:avLst/>
                        <a:gdLst>
                          <a:gd name="T0" fmla="*/ 331 w 485"/>
                          <a:gd name="T1" fmla="*/ 46 h 563"/>
                          <a:gd name="T2" fmla="*/ 367 w 485"/>
                          <a:gd name="T3" fmla="*/ 76 h 563"/>
                          <a:gd name="T4" fmla="*/ 400 w 485"/>
                          <a:gd name="T5" fmla="*/ 123 h 563"/>
                          <a:gd name="T6" fmla="*/ 403 w 485"/>
                          <a:gd name="T7" fmla="*/ 174 h 563"/>
                          <a:gd name="T8" fmla="*/ 401 w 485"/>
                          <a:gd name="T9" fmla="*/ 204 h 563"/>
                          <a:gd name="T10" fmla="*/ 431 w 485"/>
                          <a:gd name="T11" fmla="*/ 245 h 563"/>
                          <a:gd name="T12" fmla="*/ 462 w 485"/>
                          <a:gd name="T13" fmla="*/ 293 h 563"/>
                          <a:gd name="T14" fmla="*/ 481 w 485"/>
                          <a:gd name="T15" fmla="*/ 333 h 563"/>
                          <a:gd name="T16" fmla="*/ 479 w 485"/>
                          <a:gd name="T17" fmla="*/ 373 h 563"/>
                          <a:gd name="T18" fmla="*/ 468 w 485"/>
                          <a:gd name="T19" fmla="*/ 393 h 563"/>
                          <a:gd name="T20" fmla="*/ 440 w 485"/>
                          <a:gd name="T21" fmla="*/ 400 h 563"/>
                          <a:gd name="T22" fmla="*/ 392 w 485"/>
                          <a:gd name="T23" fmla="*/ 375 h 563"/>
                          <a:gd name="T24" fmla="*/ 367 w 485"/>
                          <a:gd name="T25" fmla="*/ 336 h 563"/>
                          <a:gd name="T26" fmla="*/ 348 w 485"/>
                          <a:gd name="T27" fmla="*/ 401 h 563"/>
                          <a:gd name="T28" fmla="*/ 309 w 485"/>
                          <a:gd name="T29" fmla="*/ 375 h 563"/>
                          <a:gd name="T30" fmla="*/ 251 w 485"/>
                          <a:gd name="T31" fmla="*/ 376 h 563"/>
                          <a:gd name="T32" fmla="*/ 222 w 485"/>
                          <a:gd name="T33" fmla="*/ 400 h 563"/>
                          <a:gd name="T34" fmla="*/ 228 w 485"/>
                          <a:gd name="T35" fmla="*/ 421 h 563"/>
                          <a:gd name="T36" fmla="*/ 281 w 485"/>
                          <a:gd name="T37" fmla="*/ 441 h 563"/>
                          <a:gd name="T38" fmla="*/ 328 w 485"/>
                          <a:gd name="T39" fmla="*/ 448 h 563"/>
                          <a:gd name="T40" fmla="*/ 325 w 485"/>
                          <a:gd name="T41" fmla="*/ 499 h 563"/>
                          <a:gd name="T42" fmla="*/ 315 w 485"/>
                          <a:gd name="T43" fmla="*/ 546 h 563"/>
                          <a:gd name="T44" fmla="*/ 297 w 485"/>
                          <a:gd name="T45" fmla="*/ 562 h 563"/>
                          <a:gd name="T46" fmla="*/ 259 w 485"/>
                          <a:gd name="T47" fmla="*/ 549 h 563"/>
                          <a:gd name="T48" fmla="*/ 152 w 485"/>
                          <a:gd name="T49" fmla="*/ 481 h 563"/>
                          <a:gd name="T50" fmla="*/ 101 w 485"/>
                          <a:gd name="T51" fmla="*/ 441 h 563"/>
                          <a:gd name="T52" fmla="*/ 95 w 485"/>
                          <a:gd name="T53" fmla="*/ 421 h 563"/>
                          <a:gd name="T54" fmla="*/ 61 w 485"/>
                          <a:gd name="T55" fmla="*/ 423 h 563"/>
                          <a:gd name="T56" fmla="*/ 39 w 485"/>
                          <a:gd name="T57" fmla="*/ 404 h 563"/>
                          <a:gd name="T58" fmla="*/ 33 w 485"/>
                          <a:gd name="T59" fmla="*/ 354 h 563"/>
                          <a:gd name="T60" fmla="*/ 17 w 485"/>
                          <a:gd name="T61" fmla="*/ 302 h 563"/>
                          <a:gd name="T62" fmla="*/ 0 w 485"/>
                          <a:gd name="T63" fmla="*/ 209 h 563"/>
                          <a:gd name="T64" fmla="*/ 23 w 485"/>
                          <a:gd name="T65" fmla="*/ 99 h 563"/>
                          <a:gd name="T66" fmla="*/ 59 w 485"/>
                          <a:gd name="T67" fmla="*/ 48 h 563"/>
                          <a:gd name="T68" fmla="*/ 119 w 485"/>
                          <a:gd name="T69" fmla="*/ 11 h 563"/>
                          <a:gd name="T70" fmla="*/ 184 w 485"/>
                          <a:gd name="T71" fmla="*/ 0 h 563"/>
                          <a:gd name="T72" fmla="*/ 239 w 485"/>
                          <a:gd name="T73" fmla="*/ 6 h 563"/>
                          <a:gd name="T74" fmla="*/ 294 w 485"/>
                          <a:gd name="T75" fmla="*/ 26 h 563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60000 65536"/>
                          <a:gd name="T82" fmla="*/ 0 60000 65536"/>
                          <a:gd name="T83" fmla="*/ 0 60000 65536"/>
                          <a:gd name="T84" fmla="*/ 0 60000 65536"/>
                          <a:gd name="T85" fmla="*/ 0 60000 65536"/>
                          <a:gd name="T86" fmla="*/ 0 60000 65536"/>
                          <a:gd name="T87" fmla="*/ 0 60000 65536"/>
                          <a:gd name="T88" fmla="*/ 0 60000 65536"/>
                          <a:gd name="T89" fmla="*/ 0 60000 65536"/>
                          <a:gd name="T90" fmla="*/ 0 60000 65536"/>
                          <a:gd name="T91" fmla="*/ 0 60000 65536"/>
                          <a:gd name="T92" fmla="*/ 0 60000 65536"/>
                          <a:gd name="T93" fmla="*/ 0 60000 65536"/>
                          <a:gd name="T94" fmla="*/ 0 60000 65536"/>
                          <a:gd name="T95" fmla="*/ 0 60000 65536"/>
                          <a:gd name="T96" fmla="*/ 0 60000 65536"/>
                          <a:gd name="T97" fmla="*/ 0 60000 65536"/>
                          <a:gd name="T98" fmla="*/ 0 60000 65536"/>
                          <a:gd name="T99" fmla="*/ 0 60000 65536"/>
                          <a:gd name="T100" fmla="*/ 0 60000 65536"/>
                          <a:gd name="T101" fmla="*/ 0 60000 65536"/>
                          <a:gd name="T102" fmla="*/ 0 60000 65536"/>
                          <a:gd name="T103" fmla="*/ 0 60000 65536"/>
                          <a:gd name="T104" fmla="*/ 0 60000 65536"/>
                          <a:gd name="T105" fmla="*/ 0 60000 65536"/>
                          <a:gd name="T106" fmla="*/ 0 60000 65536"/>
                          <a:gd name="T107" fmla="*/ 0 60000 65536"/>
                          <a:gd name="T108" fmla="*/ 0 60000 65536"/>
                          <a:gd name="T109" fmla="*/ 0 60000 65536"/>
                          <a:gd name="T110" fmla="*/ 0 60000 65536"/>
                          <a:gd name="T111" fmla="*/ 0 60000 65536"/>
                          <a:gd name="T112" fmla="*/ 0 60000 65536"/>
                          <a:gd name="T113" fmla="*/ 0 60000 65536"/>
                          <a:gd name="T114" fmla="*/ 0 w 485"/>
                          <a:gd name="T115" fmla="*/ 0 h 563"/>
                          <a:gd name="T116" fmla="*/ 485 w 485"/>
                          <a:gd name="T117" fmla="*/ 563 h 563"/>
                        </a:gdLst>
                        <a:ahLst/>
                        <a:cxnLst>
                          <a:cxn ang="T76">
                            <a:pos x="T0" y="T1"/>
                          </a:cxn>
                          <a:cxn ang="T77">
                            <a:pos x="T2" y="T3"/>
                          </a:cxn>
                          <a:cxn ang="T78">
                            <a:pos x="T4" y="T5"/>
                          </a:cxn>
                          <a:cxn ang="T79">
                            <a:pos x="T6" y="T7"/>
                          </a:cxn>
                          <a:cxn ang="T80">
                            <a:pos x="T8" y="T9"/>
                          </a:cxn>
                          <a:cxn ang="T81">
                            <a:pos x="T10" y="T11"/>
                          </a:cxn>
                          <a:cxn ang="T82">
                            <a:pos x="T12" y="T13"/>
                          </a:cxn>
                          <a:cxn ang="T83">
                            <a:pos x="T14" y="T15"/>
                          </a:cxn>
                          <a:cxn ang="T84">
                            <a:pos x="T16" y="T17"/>
                          </a:cxn>
                          <a:cxn ang="T85">
                            <a:pos x="T18" y="T19"/>
                          </a:cxn>
                          <a:cxn ang="T86">
                            <a:pos x="T20" y="T21"/>
                          </a:cxn>
                          <a:cxn ang="T87">
                            <a:pos x="T22" y="T23"/>
                          </a:cxn>
                          <a:cxn ang="T88">
                            <a:pos x="T24" y="T25"/>
                          </a:cxn>
                          <a:cxn ang="T89">
                            <a:pos x="T26" y="T27"/>
                          </a:cxn>
                          <a:cxn ang="T90">
                            <a:pos x="T28" y="T29"/>
                          </a:cxn>
                          <a:cxn ang="T91">
                            <a:pos x="T30" y="T31"/>
                          </a:cxn>
                          <a:cxn ang="T92">
                            <a:pos x="T32" y="T33"/>
                          </a:cxn>
                          <a:cxn ang="T93">
                            <a:pos x="T34" y="T35"/>
                          </a:cxn>
                          <a:cxn ang="T94">
                            <a:pos x="T36" y="T37"/>
                          </a:cxn>
                          <a:cxn ang="T95">
                            <a:pos x="T38" y="T39"/>
                          </a:cxn>
                          <a:cxn ang="T96">
                            <a:pos x="T40" y="T41"/>
                          </a:cxn>
                          <a:cxn ang="T97">
                            <a:pos x="T42" y="T43"/>
                          </a:cxn>
                          <a:cxn ang="T98">
                            <a:pos x="T44" y="T45"/>
                          </a:cxn>
                          <a:cxn ang="T99">
                            <a:pos x="T46" y="T47"/>
                          </a:cxn>
                          <a:cxn ang="T100">
                            <a:pos x="T48" y="T49"/>
                          </a:cxn>
                          <a:cxn ang="T101">
                            <a:pos x="T50" y="T51"/>
                          </a:cxn>
                          <a:cxn ang="T102">
                            <a:pos x="T52" y="T53"/>
                          </a:cxn>
                          <a:cxn ang="T103">
                            <a:pos x="T54" y="T55"/>
                          </a:cxn>
                          <a:cxn ang="T104">
                            <a:pos x="T56" y="T57"/>
                          </a:cxn>
                          <a:cxn ang="T105">
                            <a:pos x="T58" y="T59"/>
                          </a:cxn>
                          <a:cxn ang="T106">
                            <a:pos x="T60" y="T61"/>
                          </a:cxn>
                          <a:cxn ang="T107">
                            <a:pos x="T62" y="T63"/>
                          </a:cxn>
                          <a:cxn ang="T108">
                            <a:pos x="T64" y="T65"/>
                          </a:cxn>
                          <a:cxn ang="T109">
                            <a:pos x="T66" y="T67"/>
                          </a:cxn>
                          <a:cxn ang="T110">
                            <a:pos x="T68" y="T69"/>
                          </a:cxn>
                          <a:cxn ang="T111">
                            <a:pos x="T70" y="T71"/>
                          </a:cxn>
                          <a:cxn ang="T112">
                            <a:pos x="T72" y="T73"/>
                          </a:cxn>
                          <a:cxn ang="T113">
                            <a:pos x="T74" y="T75"/>
                          </a:cxn>
                        </a:cxnLst>
                        <a:rect l="T114" t="T115" r="T116" b="T117"/>
                        <a:pathLst>
                          <a:path w="485" h="563">
                            <a:moveTo>
                              <a:pt x="294" y="26"/>
                            </a:moveTo>
                            <a:lnTo>
                              <a:pt x="331" y="46"/>
                            </a:lnTo>
                            <a:lnTo>
                              <a:pt x="351" y="62"/>
                            </a:lnTo>
                            <a:lnTo>
                              <a:pt x="367" y="76"/>
                            </a:lnTo>
                            <a:lnTo>
                              <a:pt x="388" y="101"/>
                            </a:lnTo>
                            <a:lnTo>
                              <a:pt x="400" y="123"/>
                            </a:lnTo>
                            <a:lnTo>
                              <a:pt x="404" y="143"/>
                            </a:lnTo>
                            <a:lnTo>
                              <a:pt x="403" y="174"/>
                            </a:lnTo>
                            <a:lnTo>
                              <a:pt x="398" y="190"/>
                            </a:lnTo>
                            <a:lnTo>
                              <a:pt x="401" y="204"/>
                            </a:lnTo>
                            <a:lnTo>
                              <a:pt x="412" y="221"/>
                            </a:lnTo>
                            <a:lnTo>
                              <a:pt x="431" y="245"/>
                            </a:lnTo>
                            <a:lnTo>
                              <a:pt x="448" y="268"/>
                            </a:lnTo>
                            <a:lnTo>
                              <a:pt x="462" y="293"/>
                            </a:lnTo>
                            <a:lnTo>
                              <a:pt x="476" y="316"/>
                            </a:lnTo>
                            <a:lnTo>
                              <a:pt x="481" y="333"/>
                            </a:lnTo>
                            <a:lnTo>
                              <a:pt x="484" y="350"/>
                            </a:lnTo>
                            <a:lnTo>
                              <a:pt x="479" y="373"/>
                            </a:lnTo>
                            <a:lnTo>
                              <a:pt x="474" y="385"/>
                            </a:lnTo>
                            <a:lnTo>
                              <a:pt x="468" y="393"/>
                            </a:lnTo>
                            <a:lnTo>
                              <a:pt x="456" y="401"/>
                            </a:lnTo>
                            <a:lnTo>
                              <a:pt x="440" y="400"/>
                            </a:lnTo>
                            <a:lnTo>
                              <a:pt x="418" y="390"/>
                            </a:lnTo>
                            <a:lnTo>
                              <a:pt x="392" y="375"/>
                            </a:lnTo>
                            <a:lnTo>
                              <a:pt x="365" y="360"/>
                            </a:lnTo>
                            <a:lnTo>
                              <a:pt x="367" y="336"/>
                            </a:lnTo>
                            <a:lnTo>
                              <a:pt x="362" y="396"/>
                            </a:lnTo>
                            <a:lnTo>
                              <a:pt x="348" y="401"/>
                            </a:lnTo>
                            <a:lnTo>
                              <a:pt x="335" y="388"/>
                            </a:lnTo>
                            <a:lnTo>
                              <a:pt x="309" y="375"/>
                            </a:lnTo>
                            <a:lnTo>
                              <a:pt x="284" y="371"/>
                            </a:lnTo>
                            <a:lnTo>
                              <a:pt x="251" y="376"/>
                            </a:lnTo>
                            <a:lnTo>
                              <a:pt x="231" y="385"/>
                            </a:lnTo>
                            <a:lnTo>
                              <a:pt x="222" y="400"/>
                            </a:lnTo>
                            <a:lnTo>
                              <a:pt x="222" y="413"/>
                            </a:lnTo>
                            <a:lnTo>
                              <a:pt x="228" y="421"/>
                            </a:lnTo>
                            <a:lnTo>
                              <a:pt x="254" y="434"/>
                            </a:lnTo>
                            <a:lnTo>
                              <a:pt x="281" y="441"/>
                            </a:lnTo>
                            <a:lnTo>
                              <a:pt x="307" y="448"/>
                            </a:lnTo>
                            <a:lnTo>
                              <a:pt x="328" y="448"/>
                            </a:lnTo>
                            <a:lnTo>
                              <a:pt x="332" y="443"/>
                            </a:lnTo>
                            <a:lnTo>
                              <a:pt x="325" y="499"/>
                            </a:lnTo>
                            <a:lnTo>
                              <a:pt x="318" y="529"/>
                            </a:lnTo>
                            <a:lnTo>
                              <a:pt x="315" y="546"/>
                            </a:lnTo>
                            <a:lnTo>
                              <a:pt x="311" y="554"/>
                            </a:lnTo>
                            <a:lnTo>
                              <a:pt x="297" y="562"/>
                            </a:lnTo>
                            <a:lnTo>
                              <a:pt x="282" y="560"/>
                            </a:lnTo>
                            <a:lnTo>
                              <a:pt x="259" y="549"/>
                            </a:lnTo>
                            <a:lnTo>
                              <a:pt x="205" y="515"/>
                            </a:lnTo>
                            <a:lnTo>
                              <a:pt x="152" y="481"/>
                            </a:lnTo>
                            <a:lnTo>
                              <a:pt x="110" y="453"/>
                            </a:lnTo>
                            <a:lnTo>
                              <a:pt x="101" y="441"/>
                            </a:lnTo>
                            <a:lnTo>
                              <a:pt x="96" y="428"/>
                            </a:lnTo>
                            <a:lnTo>
                              <a:pt x="95" y="421"/>
                            </a:lnTo>
                            <a:lnTo>
                              <a:pt x="78" y="423"/>
                            </a:lnTo>
                            <a:lnTo>
                              <a:pt x="61" y="423"/>
                            </a:lnTo>
                            <a:lnTo>
                              <a:pt x="50" y="420"/>
                            </a:lnTo>
                            <a:lnTo>
                              <a:pt x="39" y="404"/>
                            </a:lnTo>
                            <a:lnTo>
                              <a:pt x="31" y="385"/>
                            </a:lnTo>
                            <a:lnTo>
                              <a:pt x="33" y="354"/>
                            </a:lnTo>
                            <a:lnTo>
                              <a:pt x="30" y="333"/>
                            </a:lnTo>
                            <a:lnTo>
                              <a:pt x="17" y="302"/>
                            </a:lnTo>
                            <a:lnTo>
                              <a:pt x="3" y="270"/>
                            </a:lnTo>
                            <a:lnTo>
                              <a:pt x="0" y="209"/>
                            </a:lnTo>
                            <a:lnTo>
                              <a:pt x="5" y="152"/>
                            </a:lnTo>
                            <a:lnTo>
                              <a:pt x="23" y="99"/>
                            </a:lnTo>
                            <a:lnTo>
                              <a:pt x="40" y="71"/>
                            </a:lnTo>
                            <a:lnTo>
                              <a:pt x="59" y="48"/>
                            </a:lnTo>
                            <a:lnTo>
                              <a:pt x="83" y="26"/>
                            </a:lnTo>
                            <a:lnTo>
                              <a:pt x="119" y="11"/>
                            </a:lnTo>
                            <a:lnTo>
                              <a:pt x="148" y="3"/>
                            </a:lnTo>
                            <a:lnTo>
                              <a:pt x="184" y="0"/>
                            </a:lnTo>
                            <a:lnTo>
                              <a:pt x="216" y="3"/>
                            </a:lnTo>
                            <a:lnTo>
                              <a:pt x="239" y="6"/>
                            </a:lnTo>
                            <a:lnTo>
                              <a:pt x="264" y="15"/>
                            </a:lnTo>
                            <a:lnTo>
                              <a:pt x="294" y="26"/>
                            </a:lnTo>
                          </a:path>
                        </a:pathLst>
                      </a:custGeom>
                      <a:solidFill>
                        <a:srgbClr val="FF9F9F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2819" name="Freeform 84">
                        <a:extLst>
                          <a:ext uri="{FF2B5EF4-FFF2-40B4-BE49-F238E27FC236}">
                            <a16:creationId xmlns:a16="http://schemas.microsoft.com/office/drawing/2014/main" id="{26EC6DC9-9764-44C6-85AE-C8741B1C5E63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576" y="2045"/>
                        <a:ext cx="116" cy="75"/>
                      </a:xfrm>
                      <a:custGeom>
                        <a:avLst/>
                        <a:gdLst>
                          <a:gd name="T0" fmla="*/ 3 w 116"/>
                          <a:gd name="T1" fmla="*/ 47 h 75"/>
                          <a:gd name="T2" fmla="*/ 28 w 116"/>
                          <a:gd name="T3" fmla="*/ 27 h 75"/>
                          <a:gd name="T4" fmla="*/ 56 w 116"/>
                          <a:gd name="T5" fmla="*/ 10 h 75"/>
                          <a:gd name="T6" fmla="*/ 83 w 116"/>
                          <a:gd name="T7" fmla="*/ 2 h 75"/>
                          <a:gd name="T8" fmla="*/ 96 w 116"/>
                          <a:gd name="T9" fmla="*/ 0 h 75"/>
                          <a:gd name="T10" fmla="*/ 106 w 116"/>
                          <a:gd name="T11" fmla="*/ 0 h 75"/>
                          <a:gd name="T12" fmla="*/ 113 w 116"/>
                          <a:gd name="T13" fmla="*/ 5 h 75"/>
                          <a:gd name="T14" fmla="*/ 115 w 116"/>
                          <a:gd name="T15" fmla="*/ 13 h 75"/>
                          <a:gd name="T16" fmla="*/ 113 w 116"/>
                          <a:gd name="T17" fmla="*/ 21 h 75"/>
                          <a:gd name="T18" fmla="*/ 103 w 116"/>
                          <a:gd name="T19" fmla="*/ 25 h 75"/>
                          <a:gd name="T20" fmla="*/ 87 w 116"/>
                          <a:gd name="T21" fmla="*/ 30 h 75"/>
                          <a:gd name="T22" fmla="*/ 63 w 116"/>
                          <a:gd name="T23" fmla="*/ 40 h 75"/>
                          <a:gd name="T24" fmla="*/ 43 w 116"/>
                          <a:gd name="T25" fmla="*/ 52 h 75"/>
                          <a:gd name="T26" fmla="*/ 28 w 116"/>
                          <a:gd name="T27" fmla="*/ 61 h 75"/>
                          <a:gd name="T28" fmla="*/ 17 w 116"/>
                          <a:gd name="T29" fmla="*/ 72 h 75"/>
                          <a:gd name="T30" fmla="*/ 6 w 116"/>
                          <a:gd name="T31" fmla="*/ 74 h 75"/>
                          <a:gd name="T32" fmla="*/ 0 w 116"/>
                          <a:gd name="T33" fmla="*/ 61 h 75"/>
                          <a:gd name="T34" fmla="*/ 3 w 116"/>
                          <a:gd name="T35" fmla="*/ 47 h 75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60000 65536"/>
                          <a:gd name="T49" fmla="*/ 0 60000 65536"/>
                          <a:gd name="T50" fmla="*/ 0 60000 65536"/>
                          <a:gd name="T51" fmla="*/ 0 60000 65536"/>
                          <a:gd name="T52" fmla="*/ 0 60000 65536"/>
                          <a:gd name="T53" fmla="*/ 0 60000 65536"/>
                          <a:gd name="T54" fmla="*/ 0 w 116"/>
                          <a:gd name="T55" fmla="*/ 0 h 75"/>
                          <a:gd name="T56" fmla="*/ 116 w 116"/>
                          <a:gd name="T57" fmla="*/ 75 h 75"/>
                        </a:gdLst>
                        <a:ahLst/>
                        <a:cxnLst>
                          <a:cxn ang="T36">
                            <a:pos x="T0" y="T1"/>
                          </a:cxn>
                          <a:cxn ang="T37">
                            <a:pos x="T2" y="T3"/>
                          </a:cxn>
                          <a:cxn ang="T38">
                            <a:pos x="T4" y="T5"/>
                          </a:cxn>
                          <a:cxn ang="T39">
                            <a:pos x="T6" y="T7"/>
                          </a:cxn>
                          <a:cxn ang="T40">
                            <a:pos x="T8" y="T9"/>
                          </a:cxn>
                          <a:cxn ang="T41">
                            <a:pos x="T10" y="T11"/>
                          </a:cxn>
                          <a:cxn ang="T42">
                            <a:pos x="T12" y="T13"/>
                          </a:cxn>
                          <a:cxn ang="T43">
                            <a:pos x="T14" y="T15"/>
                          </a:cxn>
                          <a:cxn ang="T44">
                            <a:pos x="T16" y="T17"/>
                          </a:cxn>
                          <a:cxn ang="T45">
                            <a:pos x="T18" y="T19"/>
                          </a:cxn>
                          <a:cxn ang="T46">
                            <a:pos x="T20" y="T21"/>
                          </a:cxn>
                          <a:cxn ang="T47">
                            <a:pos x="T22" y="T23"/>
                          </a:cxn>
                          <a:cxn ang="T48">
                            <a:pos x="T24" y="T25"/>
                          </a:cxn>
                          <a:cxn ang="T49">
                            <a:pos x="T26" y="T27"/>
                          </a:cxn>
                          <a:cxn ang="T50">
                            <a:pos x="T28" y="T29"/>
                          </a:cxn>
                          <a:cxn ang="T51">
                            <a:pos x="T30" y="T31"/>
                          </a:cxn>
                          <a:cxn ang="T52">
                            <a:pos x="T32" y="T33"/>
                          </a:cxn>
                          <a:cxn ang="T53">
                            <a:pos x="T34" y="T35"/>
                          </a:cxn>
                        </a:cxnLst>
                        <a:rect l="T54" t="T55" r="T56" b="T57"/>
                        <a:pathLst>
                          <a:path w="116" h="75">
                            <a:moveTo>
                              <a:pt x="3" y="47"/>
                            </a:moveTo>
                            <a:lnTo>
                              <a:pt x="28" y="27"/>
                            </a:lnTo>
                            <a:lnTo>
                              <a:pt x="56" y="10"/>
                            </a:lnTo>
                            <a:lnTo>
                              <a:pt x="83" y="2"/>
                            </a:lnTo>
                            <a:lnTo>
                              <a:pt x="96" y="0"/>
                            </a:lnTo>
                            <a:lnTo>
                              <a:pt x="106" y="0"/>
                            </a:lnTo>
                            <a:lnTo>
                              <a:pt x="113" y="5"/>
                            </a:lnTo>
                            <a:lnTo>
                              <a:pt x="115" y="13"/>
                            </a:lnTo>
                            <a:lnTo>
                              <a:pt x="113" y="21"/>
                            </a:lnTo>
                            <a:lnTo>
                              <a:pt x="103" y="25"/>
                            </a:lnTo>
                            <a:lnTo>
                              <a:pt x="87" y="30"/>
                            </a:lnTo>
                            <a:lnTo>
                              <a:pt x="63" y="40"/>
                            </a:lnTo>
                            <a:lnTo>
                              <a:pt x="43" y="52"/>
                            </a:lnTo>
                            <a:lnTo>
                              <a:pt x="28" y="61"/>
                            </a:lnTo>
                            <a:lnTo>
                              <a:pt x="17" y="72"/>
                            </a:lnTo>
                            <a:lnTo>
                              <a:pt x="6" y="74"/>
                            </a:lnTo>
                            <a:lnTo>
                              <a:pt x="0" y="61"/>
                            </a:lnTo>
                            <a:lnTo>
                              <a:pt x="3" y="47"/>
                            </a:lnTo>
                          </a:path>
                        </a:pathLst>
                      </a:custGeom>
                      <a:solidFill>
                        <a:srgbClr val="3F1F00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2820" name="Freeform 85">
                        <a:extLst>
                          <a:ext uri="{FF2B5EF4-FFF2-40B4-BE49-F238E27FC236}">
                            <a16:creationId xmlns:a16="http://schemas.microsoft.com/office/drawing/2014/main" id="{78A09D1F-CE99-4BD2-8A4D-8ECA3F43ABA0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428" y="2205"/>
                        <a:ext cx="135" cy="152"/>
                      </a:xfrm>
                      <a:custGeom>
                        <a:avLst/>
                        <a:gdLst>
                          <a:gd name="T0" fmla="*/ 120 w 135"/>
                          <a:gd name="T1" fmla="*/ 0 h 152"/>
                          <a:gd name="T2" fmla="*/ 127 w 135"/>
                          <a:gd name="T3" fmla="*/ 29 h 152"/>
                          <a:gd name="T4" fmla="*/ 132 w 135"/>
                          <a:gd name="T5" fmla="*/ 53 h 152"/>
                          <a:gd name="T6" fmla="*/ 134 w 135"/>
                          <a:gd name="T7" fmla="*/ 83 h 152"/>
                          <a:gd name="T8" fmla="*/ 127 w 135"/>
                          <a:gd name="T9" fmla="*/ 109 h 152"/>
                          <a:gd name="T10" fmla="*/ 102 w 135"/>
                          <a:gd name="T11" fmla="*/ 91 h 152"/>
                          <a:gd name="T12" fmla="*/ 101 w 135"/>
                          <a:gd name="T13" fmla="*/ 133 h 152"/>
                          <a:gd name="T14" fmla="*/ 74 w 135"/>
                          <a:gd name="T15" fmla="*/ 117 h 152"/>
                          <a:gd name="T16" fmla="*/ 65 w 135"/>
                          <a:gd name="T17" fmla="*/ 151 h 152"/>
                          <a:gd name="T18" fmla="*/ 43 w 135"/>
                          <a:gd name="T19" fmla="*/ 144 h 152"/>
                          <a:gd name="T20" fmla="*/ 29 w 135"/>
                          <a:gd name="T21" fmla="*/ 131 h 152"/>
                          <a:gd name="T22" fmla="*/ 15 w 135"/>
                          <a:gd name="T23" fmla="*/ 111 h 152"/>
                          <a:gd name="T24" fmla="*/ 0 w 135"/>
                          <a:gd name="T25" fmla="*/ 81 h 152"/>
                          <a:gd name="T26" fmla="*/ 120 w 135"/>
                          <a:gd name="T27" fmla="*/ 0 h 152"/>
                          <a:gd name="T28" fmla="*/ 0 60000 65536"/>
                          <a:gd name="T29" fmla="*/ 0 60000 65536"/>
                          <a:gd name="T30" fmla="*/ 0 60000 65536"/>
                          <a:gd name="T31" fmla="*/ 0 60000 65536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w 135"/>
                          <a:gd name="T43" fmla="*/ 0 h 152"/>
                          <a:gd name="T44" fmla="*/ 135 w 135"/>
                          <a:gd name="T45" fmla="*/ 152 h 152"/>
                        </a:gdLst>
                        <a:ahLst/>
                        <a:cxnLst>
                          <a:cxn ang="T28">
                            <a:pos x="T0" y="T1"/>
                          </a:cxn>
                          <a:cxn ang="T29">
                            <a:pos x="T2" y="T3"/>
                          </a:cxn>
                          <a:cxn ang="T30">
                            <a:pos x="T4" y="T5"/>
                          </a:cxn>
                          <a:cxn ang="T31">
                            <a:pos x="T6" y="T7"/>
                          </a:cxn>
                          <a:cxn ang="T32">
                            <a:pos x="T8" y="T9"/>
                          </a:cxn>
                          <a:cxn ang="T33">
                            <a:pos x="T10" y="T11"/>
                          </a:cxn>
                          <a:cxn ang="T34">
                            <a:pos x="T12" y="T13"/>
                          </a:cxn>
                          <a:cxn ang="T35">
                            <a:pos x="T14" y="T15"/>
                          </a:cxn>
                          <a:cxn ang="T36">
                            <a:pos x="T16" y="T17"/>
                          </a:cxn>
                          <a:cxn ang="T37">
                            <a:pos x="T18" y="T19"/>
                          </a:cxn>
                          <a:cxn ang="T38">
                            <a:pos x="T20" y="T21"/>
                          </a:cxn>
                          <a:cxn ang="T39">
                            <a:pos x="T22" y="T23"/>
                          </a:cxn>
                          <a:cxn ang="T40">
                            <a:pos x="T24" y="T25"/>
                          </a:cxn>
                          <a:cxn ang="T41">
                            <a:pos x="T26" y="T27"/>
                          </a:cxn>
                        </a:cxnLst>
                        <a:rect l="T42" t="T43" r="T44" b="T45"/>
                        <a:pathLst>
                          <a:path w="135" h="152">
                            <a:moveTo>
                              <a:pt x="120" y="0"/>
                            </a:moveTo>
                            <a:lnTo>
                              <a:pt x="127" y="29"/>
                            </a:lnTo>
                            <a:lnTo>
                              <a:pt x="132" y="53"/>
                            </a:lnTo>
                            <a:lnTo>
                              <a:pt x="134" y="83"/>
                            </a:lnTo>
                            <a:lnTo>
                              <a:pt x="127" y="109"/>
                            </a:lnTo>
                            <a:lnTo>
                              <a:pt x="102" y="91"/>
                            </a:lnTo>
                            <a:lnTo>
                              <a:pt x="101" y="133"/>
                            </a:lnTo>
                            <a:lnTo>
                              <a:pt x="74" y="117"/>
                            </a:lnTo>
                            <a:lnTo>
                              <a:pt x="65" y="151"/>
                            </a:lnTo>
                            <a:lnTo>
                              <a:pt x="43" y="144"/>
                            </a:lnTo>
                            <a:lnTo>
                              <a:pt x="29" y="131"/>
                            </a:lnTo>
                            <a:lnTo>
                              <a:pt x="15" y="111"/>
                            </a:lnTo>
                            <a:lnTo>
                              <a:pt x="0" y="81"/>
                            </a:lnTo>
                            <a:lnTo>
                              <a:pt x="120" y="0"/>
                            </a:lnTo>
                          </a:path>
                        </a:pathLst>
                      </a:custGeom>
                      <a:solidFill>
                        <a:srgbClr val="3F1F00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</p:grpSp>
                <p:sp>
                  <p:nvSpPr>
                    <p:cNvPr id="32813" name="Arc 86">
                      <a:extLst>
                        <a:ext uri="{FF2B5EF4-FFF2-40B4-BE49-F238E27FC236}">
                          <a16:creationId xmlns:a16="http://schemas.microsoft.com/office/drawing/2014/main" id="{3F433069-79BD-49AB-8232-0A28DCC184F2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3383" y="2320"/>
                      <a:ext cx="53" cy="94"/>
                    </a:xfrm>
                    <a:custGeom>
                      <a:avLst/>
                      <a:gdLst>
                        <a:gd name="T0" fmla="*/ 0 w 43200"/>
                        <a:gd name="T1" fmla="*/ 0 h 43185"/>
                        <a:gd name="T2" fmla="*/ 0 w 43200"/>
                        <a:gd name="T3" fmla="*/ 0 h 43185"/>
                        <a:gd name="T4" fmla="*/ 0 w 43200"/>
                        <a:gd name="T5" fmla="*/ 0 h 43185"/>
                        <a:gd name="T6" fmla="*/ 0 60000 65536"/>
                        <a:gd name="T7" fmla="*/ 0 60000 65536"/>
                        <a:gd name="T8" fmla="*/ 0 60000 65536"/>
                        <a:gd name="T9" fmla="*/ 0 w 43200"/>
                        <a:gd name="T10" fmla="*/ 0 h 43185"/>
                        <a:gd name="T11" fmla="*/ 43200 w 43200"/>
                        <a:gd name="T12" fmla="*/ 43185 h 43185"/>
                      </a:gdLst>
                      <a:ahLst/>
                      <a:cxnLst>
                        <a:cxn ang="T6">
                          <a:pos x="T0" y="T1"/>
                        </a:cxn>
                        <a:cxn ang="T7">
                          <a:pos x="T2" y="T3"/>
                        </a:cxn>
                        <a:cxn ang="T8">
                          <a:pos x="T4" y="T5"/>
                        </a:cxn>
                      </a:cxnLst>
                      <a:rect l="T9" t="T10" r="T11" b="T12"/>
                      <a:pathLst>
                        <a:path w="43200" h="43185" fill="none" extrusionOk="0">
                          <a:moveTo>
                            <a:pt x="43150" y="20127"/>
                          </a:moveTo>
                          <a:cubicBezTo>
                            <a:pt x="43183" y="20612"/>
                            <a:pt x="43200" y="21098"/>
                            <a:pt x="43200" y="21585"/>
                          </a:cubicBezTo>
                          <a:cubicBezTo>
                            <a:pt x="43200" y="33514"/>
                            <a:pt x="33529" y="43185"/>
                            <a:pt x="21600" y="43185"/>
                          </a:cubicBezTo>
                          <a:cubicBezTo>
                            <a:pt x="9670" y="43185"/>
                            <a:pt x="0" y="33514"/>
                            <a:pt x="0" y="21585"/>
                          </a:cubicBezTo>
                          <a:cubicBezTo>
                            <a:pt x="0" y="9972"/>
                            <a:pt x="9181" y="438"/>
                            <a:pt x="20785" y="0"/>
                          </a:cubicBezTo>
                        </a:path>
                        <a:path w="43200" h="43185" stroke="0" extrusionOk="0">
                          <a:moveTo>
                            <a:pt x="43150" y="20127"/>
                          </a:moveTo>
                          <a:cubicBezTo>
                            <a:pt x="43183" y="20612"/>
                            <a:pt x="43200" y="21098"/>
                            <a:pt x="43200" y="21585"/>
                          </a:cubicBezTo>
                          <a:cubicBezTo>
                            <a:pt x="43200" y="33514"/>
                            <a:pt x="33529" y="43185"/>
                            <a:pt x="21600" y="43185"/>
                          </a:cubicBezTo>
                          <a:cubicBezTo>
                            <a:pt x="9670" y="43185"/>
                            <a:pt x="0" y="33514"/>
                            <a:pt x="0" y="21585"/>
                          </a:cubicBezTo>
                          <a:cubicBezTo>
                            <a:pt x="0" y="9972"/>
                            <a:pt x="9181" y="438"/>
                            <a:pt x="20785" y="0"/>
                          </a:cubicBezTo>
                          <a:lnTo>
                            <a:pt x="21600" y="21585"/>
                          </a:lnTo>
                          <a:lnTo>
                            <a:pt x="43150" y="20127"/>
                          </a:lnTo>
                          <a:close/>
                        </a:path>
                      </a:pathLst>
                    </a:custGeom>
                    <a:noFill/>
                    <a:ln w="50800" cap="rnd">
                      <a:solidFill>
                        <a:srgbClr val="FF9F1F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</a:extLst>
                  </p:spPr>
                  <p:txBody>
                    <a:bodyPr lIns="90476" tIns="44444" rIns="90476" bIns="44444">
                      <a:spAutoFit/>
                    </a:bodyPr>
                    <a:lstStyle/>
                    <a:p>
                      <a:endParaRPr lang="en-US"/>
                    </a:p>
                  </p:txBody>
                </p:sp>
                <p:grpSp>
                  <p:nvGrpSpPr>
                    <p:cNvPr id="32814" name="Group 87">
                      <a:extLst>
                        <a:ext uri="{FF2B5EF4-FFF2-40B4-BE49-F238E27FC236}">
                          <a16:creationId xmlns:a16="http://schemas.microsoft.com/office/drawing/2014/main" id="{6223F122-7DC3-43B1-91BF-CC691251A9CA}"/>
                        </a:ext>
                      </a:extLst>
                    </p:cNvPr>
                    <p:cNvGrpSpPr>
                      <a:grpSpLocks/>
                    </p:cNvGrpSpPr>
                    <p:nvPr/>
                  </p:nvGrpSpPr>
                  <p:grpSpPr bwMode="auto">
                    <a:xfrm>
                      <a:off x="3611" y="2093"/>
                      <a:ext cx="117" cy="135"/>
                      <a:chOff x="3611" y="2093"/>
                      <a:chExt cx="117" cy="135"/>
                    </a:xfrm>
                  </p:grpSpPr>
                  <p:sp>
                    <p:nvSpPr>
                      <p:cNvPr id="32815" name="Freeform 88">
                        <a:extLst>
                          <a:ext uri="{FF2B5EF4-FFF2-40B4-BE49-F238E27FC236}">
                            <a16:creationId xmlns:a16="http://schemas.microsoft.com/office/drawing/2014/main" id="{A8DC160C-6E0F-45C1-A1E4-355A12DA505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24" y="2104"/>
                        <a:ext cx="104" cy="124"/>
                      </a:xfrm>
                      <a:custGeom>
                        <a:avLst/>
                        <a:gdLst>
                          <a:gd name="T0" fmla="*/ 92 w 104"/>
                          <a:gd name="T1" fmla="*/ 18 h 124"/>
                          <a:gd name="T2" fmla="*/ 101 w 104"/>
                          <a:gd name="T3" fmla="*/ 34 h 124"/>
                          <a:gd name="T4" fmla="*/ 103 w 104"/>
                          <a:gd name="T5" fmla="*/ 48 h 124"/>
                          <a:gd name="T6" fmla="*/ 103 w 104"/>
                          <a:gd name="T7" fmla="*/ 61 h 124"/>
                          <a:gd name="T8" fmla="*/ 101 w 104"/>
                          <a:gd name="T9" fmla="*/ 74 h 124"/>
                          <a:gd name="T10" fmla="*/ 98 w 104"/>
                          <a:gd name="T11" fmla="*/ 84 h 124"/>
                          <a:gd name="T12" fmla="*/ 92 w 104"/>
                          <a:gd name="T13" fmla="*/ 98 h 124"/>
                          <a:gd name="T14" fmla="*/ 83 w 104"/>
                          <a:gd name="T15" fmla="*/ 109 h 124"/>
                          <a:gd name="T16" fmla="*/ 73 w 104"/>
                          <a:gd name="T17" fmla="*/ 118 h 124"/>
                          <a:gd name="T18" fmla="*/ 61 w 104"/>
                          <a:gd name="T19" fmla="*/ 123 h 124"/>
                          <a:gd name="T20" fmla="*/ 47 w 104"/>
                          <a:gd name="T21" fmla="*/ 123 h 124"/>
                          <a:gd name="T22" fmla="*/ 35 w 104"/>
                          <a:gd name="T23" fmla="*/ 120 h 124"/>
                          <a:gd name="T24" fmla="*/ 26 w 104"/>
                          <a:gd name="T25" fmla="*/ 114 h 124"/>
                          <a:gd name="T26" fmla="*/ 19 w 104"/>
                          <a:gd name="T27" fmla="*/ 107 h 124"/>
                          <a:gd name="T28" fmla="*/ 11 w 104"/>
                          <a:gd name="T29" fmla="*/ 97 h 124"/>
                          <a:gd name="T30" fmla="*/ 3 w 104"/>
                          <a:gd name="T31" fmla="*/ 84 h 124"/>
                          <a:gd name="T32" fmla="*/ 0 w 104"/>
                          <a:gd name="T33" fmla="*/ 69 h 124"/>
                          <a:gd name="T34" fmla="*/ 0 w 104"/>
                          <a:gd name="T35" fmla="*/ 53 h 124"/>
                          <a:gd name="T36" fmla="*/ 4 w 104"/>
                          <a:gd name="T37" fmla="*/ 40 h 124"/>
                          <a:gd name="T38" fmla="*/ 6 w 104"/>
                          <a:gd name="T39" fmla="*/ 29 h 124"/>
                          <a:gd name="T40" fmla="*/ 14 w 104"/>
                          <a:gd name="T41" fmla="*/ 20 h 124"/>
                          <a:gd name="T42" fmla="*/ 23 w 104"/>
                          <a:gd name="T43" fmla="*/ 9 h 124"/>
                          <a:gd name="T44" fmla="*/ 39 w 104"/>
                          <a:gd name="T45" fmla="*/ 1 h 124"/>
                          <a:gd name="T46" fmla="*/ 55 w 104"/>
                          <a:gd name="T47" fmla="*/ 0 h 124"/>
                          <a:gd name="T48" fmla="*/ 71 w 104"/>
                          <a:gd name="T49" fmla="*/ 2 h 124"/>
                          <a:gd name="T50" fmla="*/ 81 w 104"/>
                          <a:gd name="T51" fmla="*/ 8 h 124"/>
                          <a:gd name="T52" fmla="*/ 92 w 104"/>
                          <a:gd name="T53" fmla="*/ 18 h 124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w 104"/>
                          <a:gd name="T82" fmla="*/ 0 h 124"/>
                          <a:gd name="T83" fmla="*/ 104 w 104"/>
                          <a:gd name="T84" fmla="*/ 124 h 124"/>
                        </a:gdLst>
                        <a:ahLst/>
                        <a:cxnLst>
                          <a:cxn ang="T54">
                            <a:pos x="T0" y="T1"/>
                          </a:cxn>
                          <a:cxn ang="T55">
                            <a:pos x="T2" y="T3"/>
                          </a:cxn>
                          <a:cxn ang="T56">
                            <a:pos x="T4" y="T5"/>
                          </a:cxn>
                          <a:cxn ang="T57">
                            <a:pos x="T6" y="T7"/>
                          </a:cxn>
                          <a:cxn ang="T58">
                            <a:pos x="T8" y="T9"/>
                          </a:cxn>
                          <a:cxn ang="T59">
                            <a:pos x="T10" y="T11"/>
                          </a:cxn>
                          <a:cxn ang="T60">
                            <a:pos x="T12" y="T13"/>
                          </a:cxn>
                          <a:cxn ang="T61">
                            <a:pos x="T14" y="T15"/>
                          </a:cxn>
                          <a:cxn ang="T62">
                            <a:pos x="T16" y="T17"/>
                          </a:cxn>
                          <a:cxn ang="T63">
                            <a:pos x="T18" y="T19"/>
                          </a:cxn>
                          <a:cxn ang="T64">
                            <a:pos x="T20" y="T21"/>
                          </a:cxn>
                          <a:cxn ang="T65">
                            <a:pos x="T22" y="T23"/>
                          </a:cxn>
                          <a:cxn ang="T66">
                            <a:pos x="T24" y="T25"/>
                          </a:cxn>
                          <a:cxn ang="T67">
                            <a:pos x="T26" y="T27"/>
                          </a:cxn>
                          <a:cxn ang="T68">
                            <a:pos x="T28" y="T29"/>
                          </a:cxn>
                          <a:cxn ang="T69">
                            <a:pos x="T30" y="T31"/>
                          </a:cxn>
                          <a:cxn ang="T70">
                            <a:pos x="T32" y="T33"/>
                          </a:cxn>
                          <a:cxn ang="T71">
                            <a:pos x="T34" y="T35"/>
                          </a:cxn>
                          <a:cxn ang="T72">
                            <a:pos x="T36" y="T37"/>
                          </a:cxn>
                          <a:cxn ang="T73">
                            <a:pos x="T38" y="T39"/>
                          </a:cxn>
                          <a:cxn ang="T74">
                            <a:pos x="T40" y="T41"/>
                          </a:cxn>
                          <a:cxn ang="T75">
                            <a:pos x="T42" y="T43"/>
                          </a:cxn>
                          <a:cxn ang="T76">
                            <a:pos x="T44" y="T45"/>
                          </a:cxn>
                          <a:cxn ang="T77">
                            <a:pos x="T46" y="T47"/>
                          </a:cxn>
                          <a:cxn ang="T78">
                            <a:pos x="T48" y="T49"/>
                          </a:cxn>
                          <a:cxn ang="T79">
                            <a:pos x="T50" y="T51"/>
                          </a:cxn>
                          <a:cxn ang="T80">
                            <a:pos x="T52" y="T53"/>
                          </a:cxn>
                        </a:cxnLst>
                        <a:rect l="T81" t="T82" r="T83" b="T84"/>
                        <a:pathLst>
                          <a:path w="104" h="124">
                            <a:moveTo>
                              <a:pt x="92" y="18"/>
                            </a:moveTo>
                            <a:lnTo>
                              <a:pt x="101" y="34"/>
                            </a:lnTo>
                            <a:lnTo>
                              <a:pt x="103" y="48"/>
                            </a:lnTo>
                            <a:lnTo>
                              <a:pt x="103" y="61"/>
                            </a:lnTo>
                            <a:lnTo>
                              <a:pt x="101" y="74"/>
                            </a:lnTo>
                            <a:lnTo>
                              <a:pt x="98" y="84"/>
                            </a:lnTo>
                            <a:lnTo>
                              <a:pt x="92" y="98"/>
                            </a:lnTo>
                            <a:lnTo>
                              <a:pt x="83" y="109"/>
                            </a:lnTo>
                            <a:lnTo>
                              <a:pt x="73" y="118"/>
                            </a:lnTo>
                            <a:lnTo>
                              <a:pt x="61" y="123"/>
                            </a:lnTo>
                            <a:lnTo>
                              <a:pt x="47" y="123"/>
                            </a:lnTo>
                            <a:lnTo>
                              <a:pt x="35" y="120"/>
                            </a:lnTo>
                            <a:lnTo>
                              <a:pt x="26" y="114"/>
                            </a:lnTo>
                            <a:lnTo>
                              <a:pt x="19" y="107"/>
                            </a:lnTo>
                            <a:lnTo>
                              <a:pt x="11" y="97"/>
                            </a:lnTo>
                            <a:lnTo>
                              <a:pt x="3" y="84"/>
                            </a:lnTo>
                            <a:lnTo>
                              <a:pt x="0" y="69"/>
                            </a:lnTo>
                            <a:lnTo>
                              <a:pt x="0" y="53"/>
                            </a:lnTo>
                            <a:lnTo>
                              <a:pt x="4" y="40"/>
                            </a:lnTo>
                            <a:lnTo>
                              <a:pt x="6" y="29"/>
                            </a:lnTo>
                            <a:lnTo>
                              <a:pt x="14" y="20"/>
                            </a:lnTo>
                            <a:lnTo>
                              <a:pt x="23" y="9"/>
                            </a:lnTo>
                            <a:lnTo>
                              <a:pt x="39" y="1"/>
                            </a:lnTo>
                            <a:lnTo>
                              <a:pt x="55" y="0"/>
                            </a:lnTo>
                            <a:lnTo>
                              <a:pt x="71" y="2"/>
                            </a:lnTo>
                            <a:lnTo>
                              <a:pt x="81" y="8"/>
                            </a:lnTo>
                            <a:lnTo>
                              <a:pt x="92" y="18"/>
                            </a:lnTo>
                          </a:path>
                        </a:pathLst>
                      </a:custGeom>
                      <a:solidFill>
                        <a:srgbClr val="FFFFFF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2816" name="Freeform 89">
                        <a:extLst>
                          <a:ext uri="{FF2B5EF4-FFF2-40B4-BE49-F238E27FC236}">
                            <a16:creationId xmlns:a16="http://schemas.microsoft.com/office/drawing/2014/main" id="{546FB695-4D36-4C19-86CC-1246837E23D4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65" y="2172"/>
                        <a:ext cx="34" cy="43"/>
                      </a:xfrm>
                      <a:custGeom>
                        <a:avLst/>
                        <a:gdLst>
                          <a:gd name="T0" fmla="*/ 30 w 34"/>
                          <a:gd name="T1" fmla="*/ 6 h 43"/>
                          <a:gd name="T2" fmla="*/ 33 w 34"/>
                          <a:gd name="T3" fmla="*/ 11 h 43"/>
                          <a:gd name="T4" fmla="*/ 33 w 34"/>
                          <a:gd name="T5" fmla="*/ 15 h 43"/>
                          <a:gd name="T6" fmla="*/ 33 w 34"/>
                          <a:gd name="T7" fmla="*/ 21 h 43"/>
                          <a:gd name="T8" fmla="*/ 33 w 34"/>
                          <a:gd name="T9" fmla="*/ 25 h 43"/>
                          <a:gd name="T10" fmla="*/ 31 w 34"/>
                          <a:gd name="T11" fmla="*/ 29 h 43"/>
                          <a:gd name="T12" fmla="*/ 30 w 34"/>
                          <a:gd name="T13" fmla="*/ 33 h 43"/>
                          <a:gd name="T14" fmla="*/ 27 w 34"/>
                          <a:gd name="T15" fmla="*/ 37 h 43"/>
                          <a:gd name="T16" fmla="*/ 24 w 34"/>
                          <a:gd name="T17" fmla="*/ 40 h 43"/>
                          <a:gd name="T18" fmla="*/ 20 w 34"/>
                          <a:gd name="T19" fmla="*/ 42 h 43"/>
                          <a:gd name="T20" fmla="*/ 14 w 34"/>
                          <a:gd name="T21" fmla="*/ 42 h 43"/>
                          <a:gd name="T22" fmla="*/ 10 w 34"/>
                          <a:gd name="T23" fmla="*/ 40 h 43"/>
                          <a:gd name="T24" fmla="*/ 8 w 34"/>
                          <a:gd name="T25" fmla="*/ 39 h 43"/>
                          <a:gd name="T26" fmla="*/ 6 w 34"/>
                          <a:gd name="T27" fmla="*/ 36 h 43"/>
                          <a:gd name="T28" fmla="*/ 3 w 34"/>
                          <a:gd name="T29" fmla="*/ 33 h 43"/>
                          <a:gd name="T30" fmla="*/ 1 w 34"/>
                          <a:gd name="T31" fmla="*/ 29 h 43"/>
                          <a:gd name="T32" fmla="*/ 0 w 34"/>
                          <a:gd name="T33" fmla="*/ 24 h 43"/>
                          <a:gd name="T34" fmla="*/ 0 w 34"/>
                          <a:gd name="T35" fmla="*/ 17 h 43"/>
                          <a:gd name="T36" fmla="*/ 1 w 34"/>
                          <a:gd name="T37" fmla="*/ 13 h 43"/>
                          <a:gd name="T38" fmla="*/ 2 w 34"/>
                          <a:gd name="T39" fmla="*/ 10 h 43"/>
                          <a:gd name="T40" fmla="*/ 4 w 34"/>
                          <a:gd name="T41" fmla="*/ 7 h 43"/>
                          <a:gd name="T42" fmla="*/ 7 w 34"/>
                          <a:gd name="T43" fmla="*/ 3 h 43"/>
                          <a:gd name="T44" fmla="*/ 12 w 34"/>
                          <a:gd name="T45" fmla="*/ 0 h 43"/>
                          <a:gd name="T46" fmla="*/ 19 w 34"/>
                          <a:gd name="T47" fmla="*/ 0 h 43"/>
                          <a:gd name="T48" fmla="*/ 23 w 34"/>
                          <a:gd name="T49" fmla="*/ 1 h 43"/>
                          <a:gd name="T50" fmla="*/ 26 w 34"/>
                          <a:gd name="T51" fmla="*/ 3 h 43"/>
                          <a:gd name="T52" fmla="*/ 30 w 34"/>
                          <a:gd name="T53" fmla="*/ 6 h 43"/>
                          <a:gd name="T54" fmla="*/ 0 60000 65536"/>
                          <a:gd name="T55" fmla="*/ 0 60000 65536"/>
                          <a:gd name="T56" fmla="*/ 0 60000 65536"/>
                          <a:gd name="T57" fmla="*/ 0 60000 65536"/>
                          <a:gd name="T58" fmla="*/ 0 60000 65536"/>
                          <a:gd name="T59" fmla="*/ 0 60000 65536"/>
                          <a:gd name="T60" fmla="*/ 0 60000 65536"/>
                          <a:gd name="T61" fmla="*/ 0 60000 65536"/>
                          <a:gd name="T62" fmla="*/ 0 60000 65536"/>
                          <a:gd name="T63" fmla="*/ 0 60000 65536"/>
                          <a:gd name="T64" fmla="*/ 0 60000 65536"/>
                          <a:gd name="T65" fmla="*/ 0 60000 65536"/>
                          <a:gd name="T66" fmla="*/ 0 60000 65536"/>
                          <a:gd name="T67" fmla="*/ 0 60000 65536"/>
                          <a:gd name="T68" fmla="*/ 0 60000 65536"/>
                          <a:gd name="T69" fmla="*/ 0 60000 65536"/>
                          <a:gd name="T70" fmla="*/ 0 60000 65536"/>
                          <a:gd name="T71" fmla="*/ 0 60000 65536"/>
                          <a:gd name="T72" fmla="*/ 0 60000 65536"/>
                          <a:gd name="T73" fmla="*/ 0 60000 65536"/>
                          <a:gd name="T74" fmla="*/ 0 60000 65536"/>
                          <a:gd name="T75" fmla="*/ 0 60000 65536"/>
                          <a:gd name="T76" fmla="*/ 0 60000 65536"/>
                          <a:gd name="T77" fmla="*/ 0 60000 65536"/>
                          <a:gd name="T78" fmla="*/ 0 60000 65536"/>
                          <a:gd name="T79" fmla="*/ 0 60000 65536"/>
                          <a:gd name="T80" fmla="*/ 0 60000 65536"/>
                          <a:gd name="T81" fmla="*/ 0 w 34"/>
                          <a:gd name="T82" fmla="*/ 0 h 43"/>
                          <a:gd name="T83" fmla="*/ 34 w 34"/>
                          <a:gd name="T84" fmla="*/ 43 h 43"/>
                        </a:gdLst>
                        <a:ahLst/>
                        <a:cxnLst>
                          <a:cxn ang="T54">
                            <a:pos x="T0" y="T1"/>
                          </a:cxn>
                          <a:cxn ang="T55">
                            <a:pos x="T2" y="T3"/>
                          </a:cxn>
                          <a:cxn ang="T56">
                            <a:pos x="T4" y="T5"/>
                          </a:cxn>
                          <a:cxn ang="T57">
                            <a:pos x="T6" y="T7"/>
                          </a:cxn>
                          <a:cxn ang="T58">
                            <a:pos x="T8" y="T9"/>
                          </a:cxn>
                          <a:cxn ang="T59">
                            <a:pos x="T10" y="T11"/>
                          </a:cxn>
                          <a:cxn ang="T60">
                            <a:pos x="T12" y="T13"/>
                          </a:cxn>
                          <a:cxn ang="T61">
                            <a:pos x="T14" y="T15"/>
                          </a:cxn>
                          <a:cxn ang="T62">
                            <a:pos x="T16" y="T17"/>
                          </a:cxn>
                          <a:cxn ang="T63">
                            <a:pos x="T18" y="T19"/>
                          </a:cxn>
                          <a:cxn ang="T64">
                            <a:pos x="T20" y="T21"/>
                          </a:cxn>
                          <a:cxn ang="T65">
                            <a:pos x="T22" y="T23"/>
                          </a:cxn>
                          <a:cxn ang="T66">
                            <a:pos x="T24" y="T25"/>
                          </a:cxn>
                          <a:cxn ang="T67">
                            <a:pos x="T26" y="T27"/>
                          </a:cxn>
                          <a:cxn ang="T68">
                            <a:pos x="T28" y="T29"/>
                          </a:cxn>
                          <a:cxn ang="T69">
                            <a:pos x="T30" y="T31"/>
                          </a:cxn>
                          <a:cxn ang="T70">
                            <a:pos x="T32" y="T33"/>
                          </a:cxn>
                          <a:cxn ang="T71">
                            <a:pos x="T34" y="T35"/>
                          </a:cxn>
                          <a:cxn ang="T72">
                            <a:pos x="T36" y="T37"/>
                          </a:cxn>
                          <a:cxn ang="T73">
                            <a:pos x="T38" y="T39"/>
                          </a:cxn>
                          <a:cxn ang="T74">
                            <a:pos x="T40" y="T41"/>
                          </a:cxn>
                          <a:cxn ang="T75">
                            <a:pos x="T42" y="T43"/>
                          </a:cxn>
                          <a:cxn ang="T76">
                            <a:pos x="T44" y="T45"/>
                          </a:cxn>
                          <a:cxn ang="T77">
                            <a:pos x="T46" y="T47"/>
                          </a:cxn>
                          <a:cxn ang="T78">
                            <a:pos x="T48" y="T49"/>
                          </a:cxn>
                          <a:cxn ang="T79">
                            <a:pos x="T50" y="T51"/>
                          </a:cxn>
                          <a:cxn ang="T80">
                            <a:pos x="T52" y="T53"/>
                          </a:cxn>
                        </a:cxnLst>
                        <a:rect l="T81" t="T82" r="T83" b="T84"/>
                        <a:pathLst>
                          <a:path w="34" h="43">
                            <a:moveTo>
                              <a:pt x="30" y="6"/>
                            </a:moveTo>
                            <a:lnTo>
                              <a:pt x="33" y="11"/>
                            </a:lnTo>
                            <a:lnTo>
                              <a:pt x="33" y="15"/>
                            </a:lnTo>
                            <a:lnTo>
                              <a:pt x="33" y="21"/>
                            </a:lnTo>
                            <a:lnTo>
                              <a:pt x="33" y="25"/>
                            </a:lnTo>
                            <a:lnTo>
                              <a:pt x="31" y="29"/>
                            </a:lnTo>
                            <a:lnTo>
                              <a:pt x="30" y="33"/>
                            </a:lnTo>
                            <a:lnTo>
                              <a:pt x="27" y="37"/>
                            </a:lnTo>
                            <a:lnTo>
                              <a:pt x="24" y="40"/>
                            </a:lnTo>
                            <a:lnTo>
                              <a:pt x="20" y="42"/>
                            </a:lnTo>
                            <a:lnTo>
                              <a:pt x="14" y="42"/>
                            </a:lnTo>
                            <a:lnTo>
                              <a:pt x="10" y="40"/>
                            </a:lnTo>
                            <a:lnTo>
                              <a:pt x="8" y="39"/>
                            </a:lnTo>
                            <a:lnTo>
                              <a:pt x="6" y="36"/>
                            </a:lnTo>
                            <a:lnTo>
                              <a:pt x="3" y="33"/>
                            </a:lnTo>
                            <a:lnTo>
                              <a:pt x="1" y="29"/>
                            </a:lnTo>
                            <a:lnTo>
                              <a:pt x="0" y="24"/>
                            </a:lnTo>
                            <a:lnTo>
                              <a:pt x="0" y="17"/>
                            </a:lnTo>
                            <a:lnTo>
                              <a:pt x="1" y="13"/>
                            </a:lnTo>
                            <a:lnTo>
                              <a:pt x="2" y="10"/>
                            </a:lnTo>
                            <a:lnTo>
                              <a:pt x="4" y="7"/>
                            </a:lnTo>
                            <a:lnTo>
                              <a:pt x="7" y="3"/>
                            </a:lnTo>
                            <a:lnTo>
                              <a:pt x="12" y="0"/>
                            </a:lnTo>
                            <a:lnTo>
                              <a:pt x="19" y="0"/>
                            </a:lnTo>
                            <a:lnTo>
                              <a:pt x="23" y="1"/>
                            </a:lnTo>
                            <a:lnTo>
                              <a:pt x="26" y="3"/>
                            </a:lnTo>
                            <a:lnTo>
                              <a:pt x="30" y="6"/>
                            </a:lnTo>
                          </a:path>
                        </a:pathLst>
                      </a:custGeom>
                      <a:solidFill>
                        <a:srgbClr val="000000"/>
                      </a:solidFill>
                      <a:ln>
                        <a:noFill/>
                      </a:ln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round/>
                            <a:headEnd/>
                            <a:tailEnd/>
                          </a14:hiddenLine>
                        </a:ext>
                      </a:extLst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32817" name="Freeform 90">
                        <a:extLst>
                          <a:ext uri="{FF2B5EF4-FFF2-40B4-BE49-F238E27FC236}">
                            <a16:creationId xmlns:a16="http://schemas.microsoft.com/office/drawing/2014/main" id="{8972AEAA-359A-4682-88B6-6E445DA8B46C}"/>
                          </a:ext>
                        </a:extLst>
                      </p:cNvPr>
                      <p:cNvSpPr>
                        <a:spLocks/>
                      </p:cNvSpPr>
                      <p:nvPr/>
                    </p:nvSpPr>
                    <p:spPr bwMode="auto">
                      <a:xfrm>
                        <a:off x="3611" y="2093"/>
                        <a:ext cx="112" cy="101"/>
                      </a:xfrm>
                      <a:custGeom>
                        <a:avLst/>
                        <a:gdLst>
                          <a:gd name="T0" fmla="*/ 111 w 112"/>
                          <a:gd name="T1" fmla="*/ 25 h 101"/>
                          <a:gd name="T2" fmla="*/ 96 w 112"/>
                          <a:gd name="T3" fmla="*/ 12 h 101"/>
                          <a:gd name="T4" fmla="*/ 81 w 112"/>
                          <a:gd name="T5" fmla="*/ 4 h 101"/>
                          <a:gd name="T6" fmla="*/ 67 w 112"/>
                          <a:gd name="T7" fmla="*/ 0 h 101"/>
                          <a:gd name="T8" fmla="*/ 54 w 112"/>
                          <a:gd name="T9" fmla="*/ 0 h 101"/>
                          <a:gd name="T10" fmla="*/ 40 w 112"/>
                          <a:gd name="T11" fmla="*/ 3 h 101"/>
                          <a:gd name="T12" fmla="*/ 32 w 112"/>
                          <a:gd name="T13" fmla="*/ 7 h 101"/>
                          <a:gd name="T14" fmla="*/ 23 w 112"/>
                          <a:gd name="T15" fmla="*/ 13 h 101"/>
                          <a:gd name="T16" fmla="*/ 15 w 112"/>
                          <a:gd name="T17" fmla="*/ 23 h 101"/>
                          <a:gd name="T18" fmla="*/ 8 w 112"/>
                          <a:gd name="T19" fmla="*/ 39 h 101"/>
                          <a:gd name="T20" fmla="*/ 6 w 112"/>
                          <a:gd name="T21" fmla="*/ 53 h 101"/>
                          <a:gd name="T22" fmla="*/ 2 w 112"/>
                          <a:gd name="T23" fmla="*/ 65 h 101"/>
                          <a:gd name="T24" fmla="*/ 0 w 112"/>
                          <a:gd name="T25" fmla="*/ 77 h 101"/>
                          <a:gd name="T26" fmla="*/ 0 w 112"/>
                          <a:gd name="T27" fmla="*/ 92 h 101"/>
                          <a:gd name="T28" fmla="*/ 0 w 112"/>
                          <a:gd name="T29" fmla="*/ 100 h 101"/>
                          <a:gd name="T30" fmla="*/ 111 w 112"/>
                          <a:gd name="T31" fmla="*/ 25 h 101"/>
                          <a:gd name="T32" fmla="*/ 0 60000 65536"/>
                          <a:gd name="T33" fmla="*/ 0 60000 65536"/>
                          <a:gd name="T34" fmla="*/ 0 60000 65536"/>
                          <a:gd name="T35" fmla="*/ 0 60000 65536"/>
                          <a:gd name="T36" fmla="*/ 0 60000 65536"/>
                          <a:gd name="T37" fmla="*/ 0 60000 65536"/>
                          <a:gd name="T38" fmla="*/ 0 60000 65536"/>
                          <a:gd name="T39" fmla="*/ 0 60000 65536"/>
                          <a:gd name="T40" fmla="*/ 0 60000 65536"/>
                          <a:gd name="T41" fmla="*/ 0 60000 65536"/>
                          <a:gd name="T42" fmla="*/ 0 60000 65536"/>
                          <a:gd name="T43" fmla="*/ 0 60000 65536"/>
                          <a:gd name="T44" fmla="*/ 0 60000 65536"/>
                          <a:gd name="T45" fmla="*/ 0 60000 65536"/>
                          <a:gd name="T46" fmla="*/ 0 60000 65536"/>
                          <a:gd name="T47" fmla="*/ 0 60000 65536"/>
                          <a:gd name="T48" fmla="*/ 0 w 112"/>
                          <a:gd name="T49" fmla="*/ 0 h 101"/>
                          <a:gd name="T50" fmla="*/ 112 w 112"/>
                          <a:gd name="T51" fmla="*/ 101 h 101"/>
                        </a:gdLst>
                        <a:ahLst/>
                        <a:cxnLst>
                          <a:cxn ang="T32">
                            <a:pos x="T0" y="T1"/>
                          </a:cxn>
                          <a:cxn ang="T33">
                            <a:pos x="T2" y="T3"/>
                          </a:cxn>
                          <a:cxn ang="T34">
                            <a:pos x="T4" y="T5"/>
                          </a:cxn>
                          <a:cxn ang="T35">
                            <a:pos x="T6" y="T7"/>
                          </a:cxn>
                          <a:cxn ang="T36">
                            <a:pos x="T8" y="T9"/>
                          </a:cxn>
                          <a:cxn ang="T37">
                            <a:pos x="T10" y="T11"/>
                          </a:cxn>
                          <a:cxn ang="T38">
                            <a:pos x="T12" y="T13"/>
                          </a:cxn>
                          <a:cxn ang="T39">
                            <a:pos x="T14" y="T15"/>
                          </a:cxn>
                          <a:cxn ang="T40">
                            <a:pos x="T16" y="T17"/>
                          </a:cxn>
                          <a:cxn ang="T41">
                            <a:pos x="T18" y="T19"/>
                          </a:cxn>
                          <a:cxn ang="T42">
                            <a:pos x="T20" y="T21"/>
                          </a:cxn>
                          <a:cxn ang="T43">
                            <a:pos x="T22" y="T23"/>
                          </a:cxn>
                          <a:cxn ang="T44">
                            <a:pos x="T24" y="T25"/>
                          </a:cxn>
                          <a:cxn ang="T45">
                            <a:pos x="T26" y="T27"/>
                          </a:cxn>
                          <a:cxn ang="T46">
                            <a:pos x="T28" y="T29"/>
                          </a:cxn>
                          <a:cxn ang="T47">
                            <a:pos x="T30" y="T31"/>
                          </a:cxn>
                        </a:cxnLst>
                        <a:rect l="T48" t="T49" r="T50" b="T51"/>
                        <a:pathLst>
                          <a:path w="112" h="101">
                            <a:moveTo>
                              <a:pt x="111" y="25"/>
                            </a:moveTo>
                            <a:lnTo>
                              <a:pt x="96" y="12"/>
                            </a:lnTo>
                            <a:lnTo>
                              <a:pt x="81" y="4"/>
                            </a:lnTo>
                            <a:lnTo>
                              <a:pt x="67" y="0"/>
                            </a:lnTo>
                            <a:lnTo>
                              <a:pt x="54" y="0"/>
                            </a:lnTo>
                            <a:lnTo>
                              <a:pt x="40" y="3"/>
                            </a:lnTo>
                            <a:lnTo>
                              <a:pt x="32" y="7"/>
                            </a:lnTo>
                            <a:lnTo>
                              <a:pt x="23" y="13"/>
                            </a:lnTo>
                            <a:lnTo>
                              <a:pt x="15" y="23"/>
                            </a:lnTo>
                            <a:lnTo>
                              <a:pt x="8" y="39"/>
                            </a:lnTo>
                            <a:lnTo>
                              <a:pt x="6" y="53"/>
                            </a:lnTo>
                            <a:lnTo>
                              <a:pt x="2" y="65"/>
                            </a:lnTo>
                            <a:lnTo>
                              <a:pt x="0" y="77"/>
                            </a:lnTo>
                            <a:lnTo>
                              <a:pt x="0" y="92"/>
                            </a:lnTo>
                            <a:lnTo>
                              <a:pt x="0" y="100"/>
                            </a:lnTo>
                            <a:lnTo>
                              <a:pt x="111" y="25"/>
                            </a:lnTo>
                          </a:path>
                        </a:pathLst>
                      </a:custGeom>
                      <a:solidFill>
                        <a:srgbClr val="FF9F9F"/>
                      </a:solidFill>
                      <a:ln w="12700" cap="rnd" cmpd="sng">
                        <a:solidFill>
                          <a:srgbClr val="000000"/>
                        </a:solidFill>
                        <a:prstDash val="solid"/>
                        <a:round/>
                        <a:headEnd type="none" w="med" len="med"/>
                        <a:tailEnd type="none" w="med" len="med"/>
                      </a:ln>
                    </p:spPr>
                    <p:txBody>
                      <a:bodyPr lIns="90476" tIns="44444" rIns="90476" bIns="44444">
                        <a:spAutoFit/>
                      </a:bodyPr>
                      <a:lstStyle/>
                      <a:p>
                        <a:endParaRPr lang="en-US"/>
                      </a:p>
                    </p:txBody>
                  </p:sp>
                </p:grpSp>
              </p:grpSp>
            </p:grpSp>
            <p:grpSp>
              <p:nvGrpSpPr>
                <p:cNvPr id="32804" name="Group 91">
                  <a:extLst>
                    <a:ext uri="{FF2B5EF4-FFF2-40B4-BE49-F238E27FC236}">
                      <a16:creationId xmlns:a16="http://schemas.microsoft.com/office/drawing/2014/main" id="{5EBFF16A-E596-42C1-8E8C-6DA3959D25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976" y="1867"/>
                  <a:ext cx="724" cy="1199"/>
                  <a:chOff x="2976" y="1867"/>
                  <a:chExt cx="724" cy="1199"/>
                </a:xfrm>
              </p:grpSpPr>
              <p:sp>
                <p:nvSpPr>
                  <p:cNvPr id="32805" name="Freeform 92">
                    <a:extLst>
                      <a:ext uri="{FF2B5EF4-FFF2-40B4-BE49-F238E27FC236}">
                        <a16:creationId xmlns:a16="http://schemas.microsoft.com/office/drawing/2014/main" id="{3633B170-4DD6-4012-A030-C3E6AC9476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76" y="1867"/>
                    <a:ext cx="724" cy="1199"/>
                  </a:xfrm>
                  <a:custGeom>
                    <a:avLst/>
                    <a:gdLst>
                      <a:gd name="T0" fmla="*/ 709 w 724"/>
                      <a:gd name="T1" fmla="*/ 143 h 1199"/>
                      <a:gd name="T2" fmla="*/ 723 w 724"/>
                      <a:gd name="T3" fmla="*/ 120 h 1199"/>
                      <a:gd name="T4" fmla="*/ 720 w 724"/>
                      <a:gd name="T5" fmla="*/ 97 h 1199"/>
                      <a:gd name="T6" fmla="*/ 703 w 724"/>
                      <a:gd name="T7" fmla="*/ 67 h 1199"/>
                      <a:gd name="T8" fmla="*/ 667 w 724"/>
                      <a:gd name="T9" fmla="*/ 33 h 1199"/>
                      <a:gd name="T10" fmla="*/ 614 w 724"/>
                      <a:gd name="T11" fmla="*/ 14 h 1199"/>
                      <a:gd name="T12" fmla="*/ 550 w 724"/>
                      <a:gd name="T13" fmla="*/ 11 h 1199"/>
                      <a:gd name="T14" fmla="*/ 504 w 724"/>
                      <a:gd name="T15" fmla="*/ 0 h 1199"/>
                      <a:gd name="T16" fmla="*/ 446 w 724"/>
                      <a:gd name="T17" fmla="*/ 14 h 1199"/>
                      <a:gd name="T18" fmla="*/ 412 w 724"/>
                      <a:gd name="T19" fmla="*/ 20 h 1199"/>
                      <a:gd name="T20" fmla="*/ 370 w 724"/>
                      <a:gd name="T21" fmla="*/ 41 h 1199"/>
                      <a:gd name="T22" fmla="*/ 336 w 724"/>
                      <a:gd name="T23" fmla="*/ 60 h 1199"/>
                      <a:gd name="T24" fmla="*/ 314 w 724"/>
                      <a:gd name="T25" fmla="*/ 103 h 1199"/>
                      <a:gd name="T26" fmla="*/ 273 w 724"/>
                      <a:gd name="T27" fmla="*/ 173 h 1199"/>
                      <a:gd name="T28" fmla="*/ 224 w 724"/>
                      <a:gd name="T29" fmla="*/ 282 h 1199"/>
                      <a:gd name="T30" fmla="*/ 208 w 724"/>
                      <a:gd name="T31" fmla="*/ 342 h 1199"/>
                      <a:gd name="T32" fmla="*/ 203 w 724"/>
                      <a:gd name="T33" fmla="*/ 392 h 1199"/>
                      <a:gd name="T34" fmla="*/ 227 w 724"/>
                      <a:gd name="T35" fmla="*/ 461 h 1199"/>
                      <a:gd name="T36" fmla="*/ 261 w 724"/>
                      <a:gd name="T37" fmla="*/ 514 h 1199"/>
                      <a:gd name="T38" fmla="*/ 264 w 724"/>
                      <a:gd name="T39" fmla="*/ 589 h 1199"/>
                      <a:gd name="T40" fmla="*/ 250 w 724"/>
                      <a:gd name="T41" fmla="*/ 653 h 1199"/>
                      <a:gd name="T42" fmla="*/ 214 w 724"/>
                      <a:gd name="T43" fmla="*/ 768 h 1199"/>
                      <a:gd name="T44" fmla="*/ 194 w 724"/>
                      <a:gd name="T45" fmla="*/ 798 h 1199"/>
                      <a:gd name="T46" fmla="*/ 111 w 724"/>
                      <a:gd name="T47" fmla="*/ 894 h 1199"/>
                      <a:gd name="T48" fmla="*/ 39 w 724"/>
                      <a:gd name="T49" fmla="*/ 950 h 1199"/>
                      <a:gd name="T50" fmla="*/ 13 w 724"/>
                      <a:gd name="T51" fmla="*/ 976 h 1199"/>
                      <a:gd name="T52" fmla="*/ 0 w 724"/>
                      <a:gd name="T53" fmla="*/ 1003 h 1199"/>
                      <a:gd name="T54" fmla="*/ 94 w 724"/>
                      <a:gd name="T55" fmla="*/ 983 h 1199"/>
                      <a:gd name="T56" fmla="*/ 26 w 724"/>
                      <a:gd name="T57" fmla="*/ 1039 h 1199"/>
                      <a:gd name="T58" fmla="*/ 0 w 724"/>
                      <a:gd name="T59" fmla="*/ 1106 h 1199"/>
                      <a:gd name="T60" fmla="*/ 42 w 724"/>
                      <a:gd name="T61" fmla="*/ 1082 h 1199"/>
                      <a:gd name="T62" fmla="*/ 105 w 724"/>
                      <a:gd name="T63" fmla="*/ 1023 h 1199"/>
                      <a:gd name="T64" fmla="*/ 147 w 724"/>
                      <a:gd name="T65" fmla="*/ 989 h 1199"/>
                      <a:gd name="T66" fmla="*/ 72 w 724"/>
                      <a:gd name="T67" fmla="*/ 1109 h 1199"/>
                      <a:gd name="T68" fmla="*/ 39 w 724"/>
                      <a:gd name="T69" fmla="*/ 1198 h 1199"/>
                      <a:gd name="T70" fmla="*/ 114 w 724"/>
                      <a:gd name="T71" fmla="*/ 1126 h 1199"/>
                      <a:gd name="T72" fmla="*/ 181 w 724"/>
                      <a:gd name="T73" fmla="*/ 1026 h 1199"/>
                      <a:gd name="T74" fmla="*/ 181 w 724"/>
                      <a:gd name="T75" fmla="*/ 1095 h 1199"/>
                      <a:gd name="T76" fmla="*/ 244 w 724"/>
                      <a:gd name="T77" fmla="*/ 970 h 1199"/>
                      <a:gd name="T78" fmla="*/ 303 w 724"/>
                      <a:gd name="T79" fmla="*/ 841 h 1199"/>
                      <a:gd name="T80" fmla="*/ 320 w 724"/>
                      <a:gd name="T81" fmla="*/ 795 h 1199"/>
                      <a:gd name="T82" fmla="*/ 343 w 724"/>
                      <a:gd name="T83" fmla="*/ 679 h 1199"/>
                      <a:gd name="T84" fmla="*/ 373 w 724"/>
                      <a:gd name="T85" fmla="*/ 616 h 1199"/>
                      <a:gd name="T86" fmla="*/ 389 w 724"/>
                      <a:gd name="T87" fmla="*/ 526 h 1199"/>
                      <a:gd name="T88" fmla="*/ 393 w 724"/>
                      <a:gd name="T89" fmla="*/ 506 h 1199"/>
                      <a:gd name="T90" fmla="*/ 409 w 724"/>
                      <a:gd name="T91" fmla="*/ 477 h 1199"/>
                      <a:gd name="T92" fmla="*/ 429 w 724"/>
                      <a:gd name="T93" fmla="*/ 470 h 1199"/>
                      <a:gd name="T94" fmla="*/ 449 w 724"/>
                      <a:gd name="T95" fmla="*/ 461 h 1199"/>
                      <a:gd name="T96" fmla="*/ 489 w 724"/>
                      <a:gd name="T97" fmla="*/ 440 h 1199"/>
                      <a:gd name="T98" fmla="*/ 520 w 724"/>
                      <a:gd name="T99" fmla="*/ 417 h 1199"/>
                      <a:gd name="T100" fmla="*/ 564 w 724"/>
                      <a:gd name="T101" fmla="*/ 385 h 1199"/>
                      <a:gd name="T102" fmla="*/ 610 w 724"/>
                      <a:gd name="T103" fmla="*/ 322 h 1199"/>
                      <a:gd name="T104" fmla="*/ 646 w 724"/>
                      <a:gd name="T105" fmla="*/ 256 h 1199"/>
                      <a:gd name="T106" fmla="*/ 696 w 724"/>
                      <a:gd name="T107" fmla="*/ 183 h 1199"/>
                      <a:gd name="T108" fmla="*/ 709 w 724"/>
                      <a:gd name="T109" fmla="*/ 143 h 1199"/>
                      <a:gd name="T110" fmla="*/ 0 60000 65536"/>
                      <a:gd name="T111" fmla="*/ 0 60000 65536"/>
                      <a:gd name="T112" fmla="*/ 0 60000 65536"/>
                      <a:gd name="T113" fmla="*/ 0 60000 65536"/>
                      <a:gd name="T114" fmla="*/ 0 60000 65536"/>
                      <a:gd name="T115" fmla="*/ 0 60000 65536"/>
                      <a:gd name="T116" fmla="*/ 0 60000 65536"/>
                      <a:gd name="T117" fmla="*/ 0 60000 65536"/>
                      <a:gd name="T118" fmla="*/ 0 60000 65536"/>
                      <a:gd name="T119" fmla="*/ 0 60000 65536"/>
                      <a:gd name="T120" fmla="*/ 0 60000 65536"/>
                      <a:gd name="T121" fmla="*/ 0 60000 65536"/>
                      <a:gd name="T122" fmla="*/ 0 60000 65536"/>
                      <a:gd name="T123" fmla="*/ 0 60000 65536"/>
                      <a:gd name="T124" fmla="*/ 0 60000 65536"/>
                      <a:gd name="T125" fmla="*/ 0 60000 65536"/>
                      <a:gd name="T126" fmla="*/ 0 60000 65536"/>
                      <a:gd name="T127" fmla="*/ 0 60000 65536"/>
                      <a:gd name="T128" fmla="*/ 0 60000 65536"/>
                      <a:gd name="T129" fmla="*/ 0 60000 65536"/>
                      <a:gd name="T130" fmla="*/ 0 60000 65536"/>
                      <a:gd name="T131" fmla="*/ 0 60000 65536"/>
                      <a:gd name="T132" fmla="*/ 0 60000 65536"/>
                      <a:gd name="T133" fmla="*/ 0 60000 65536"/>
                      <a:gd name="T134" fmla="*/ 0 60000 65536"/>
                      <a:gd name="T135" fmla="*/ 0 60000 65536"/>
                      <a:gd name="T136" fmla="*/ 0 60000 65536"/>
                      <a:gd name="T137" fmla="*/ 0 60000 65536"/>
                      <a:gd name="T138" fmla="*/ 0 60000 65536"/>
                      <a:gd name="T139" fmla="*/ 0 60000 65536"/>
                      <a:gd name="T140" fmla="*/ 0 60000 65536"/>
                      <a:gd name="T141" fmla="*/ 0 60000 65536"/>
                      <a:gd name="T142" fmla="*/ 0 60000 65536"/>
                      <a:gd name="T143" fmla="*/ 0 60000 65536"/>
                      <a:gd name="T144" fmla="*/ 0 60000 65536"/>
                      <a:gd name="T145" fmla="*/ 0 60000 65536"/>
                      <a:gd name="T146" fmla="*/ 0 60000 65536"/>
                      <a:gd name="T147" fmla="*/ 0 60000 65536"/>
                      <a:gd name="T148" fmla="*/ 0 60000 65536"/>
                      <a:gd name="T149" fmla="*/ 0 60000 65536"/>
                      <a:gd name="T150" fmla="*/ 0 60000 65536"/>
                      <a:gd name="T151" fmla="*/ 0 60000 65536"/>
                      <a:gd name="T152" fmla="*/ 0 60000 65536"/>
                      <a:gd name="T153" fmla="*/ 0 60000 65536"/>
                      <a:gd name="T154" fmla="*/ 0 60000 65536"/>
                      <a:gd name="T155" fmla="*/ 0 60000 65536"/>
                      <a:gd name="T156" fmla="*/ 0 60000 65536"/>
                      <a:gd name="T157" fmla="*/ 0 60000 65536"/>
                      <a:gd name="T158" fmla="*/ 0 60000 65536"/>
                      <a:gd name="T159" fmla="*/ 0 60000 65536"/>
                      <a:gd name="T160" fmla="*/ 0 60000 65536"/>
                      <a:gd name="T161" fmla="*/ 0 60000 65536"/>
                      <a:gd name="T162" fmla="*/ 0 60000 65536"/>
                      <a:gd name="T163" fmla="*/ 0 60000 65536"/>
                      <a:gd name="T164" fmla="*/ 0 60000 65536"/>
                      <a:gd name="T165" fmla="*/ 0 w 724"/>
                      <a:gd name="T166" fmla="*/ 0 h 1199"/>
                      <a:gd name="T167" fmla="*/ 724 w 724"/>
                      <a:gd name="T168" fmla="*/ 1199 h 1199"/>
                    </a:gdLst>
                    <a:ahLst/>
                    <a:cxnLst>
                      <a:cxn ang="T110">
                        <a:pos x="T0" y="T1"/>
                      </a:cxn>
                      <a:cxn ang="T111">
                        <a:pos x="T2" y="T3"/>
                      </a:cxn>
                      <a:cxn ang="T112">
                        <a:pos x="T4" y="T5"/>
                      </a:cxn>
                      <a:cxn ang="T113">
                        <a:pos x="T6" y="T7"/>
                      </a:cxn>
                      <a:cxn ang="T114">
                        <a:pos x="T8" y="T9"/>
                      </a:cxn>
                      <a:cxn ang="T115">
                        <a:pos x="T10" y="T11"/>
                      </a:cxn>
                      <a:cxn ang="T116">
                        <a:pos x="T12" y="T13"/>
                      </a:cxn>
                      <a:cxn ang="T117">
                        <a:pos x="T14" y="T15"/>
                      </a:cxn>
                      <a:cxn ang="T118">
                        <a:pos x="T16" y="T17"/>
                      </a:cxn>
                      <a:cxn ang="T119">
                        <a:pos x="T18" y="T19"/>
                      </a:cxn>
                      <a:cxn ang="T120">
                        <a:pos x="T20" y="T21"/>
                      </a:cxn>
                      <a:cxn ang="T121">
                        <a:pos x="T22" y="T23"/>
                      </a:cxn>
                      <a:cxn ang="T122">
                        <a:pos x="T24" y="T25"/>
                      </a:cxn>
                      <a:cxn ang="T123">
                        <a:pos x="T26" y="T27"/>
                      </a:cxn>
                      <a:cxn ang="T124">
                        <a:pos x="T28" y="T29"/>
                      </a:cxn>
                      <a:cxn ang="T125">
                        <a:pos x="T30" y="T31"/>
                      </a:cxn>
                      <a:cxn ang="T126">
                        <a:pos x="T32" y="T33"/>
                      </a:cxn>
                      <a:cxn ang="T127">
                        <a:pos x="T34" y="T35"/>
                      </a:cxn>
                      <a:cxn ang="T128">
                        <a:pos x="T36" y="T37"/>
                      </a:cxn>
                      <a:cxn ang="T129">
                        <a:pos x="T38" y="T39"/>
                      </a:cxn>
                      <a:cxn ang="T130">
                        <a:pos x="T40" y="T41"/>
                      </a:cxn>
                      <a:cxn ang="T131">
                        <a:pos x="T42" y="T43"/>
                      </a:cxn>
                      <a:cxn ang="T132">
                        <a:pos x="T44" y="T45"/>
                      </a:cxn>
                      <a:cxn ang="T133">
                        <a:pos x="T46" y="T47"/>
                      </a:cxn>
                      <a:cxn ang="T134">
                        <a:pos x="T48" y="T49"/>
                      </a:cxn>
                      <a:cxn ang="T135">
                        <a:pos x="T50" y="T51"/>
                      </a:cxn>
                      <a:cxn ang="T136">
                        <a:pos x="T52" y="T53"/>
                      </a:cxn>
                      <a:cxn ang="T137">
                        <a:pos x="T54" y="T55"/>
                      </a:cxn>
                      <a:cxn ang="T138">
                        <a:pos x="T56" y="T57"/>
                      </a:cxn>
                      <a:cxn ang="T139">
                        <a:pos x="T58" y="T59"/>
                      </a:cxn>
                      <a:cxn ang="T140">
                        <a:pos x="T60" y="T61"/>
                      </a:cxn>
                      <a:cxn ang="T141">
                        <a:pos x="T62" y="T63"/>
                      </a:cxn>
                      <a:cxn ang="T142">
                        <a:pos x="T64" y="T65"/>
                      </a:cxn>
                      <a:cxn ang="T143">
                        <a:pos x="T66" y="T67"/>
                      </a:cxn>
                      <a:cxn ang="T144">
                        <a:pos x="T68" y="T69"/>
                      </a:cxn>
                      <a:cxn ang="T145">
                        <a:pos x="T70" y="T71"/>
                      </a:cxn>
                      <a:cxn ang="T146">
                        <a:pos x="T72" y="T73"/>
                      </a:cxn>
                      <a:cxn ang="T147">
                        <a:pos x="T74" y="T75"/>
                      </a:cxn>
                      <a:cxn ang="T148">
                        <a:pos x="T76" y="T77"/>
                      </a:cxn>
                      <a:cxn ang="T149">
                        <a:pos x="T78" y="T79"/>
                      </a:cxn>
                      <a:cxn ang="T150">
                        <a:pos x="T80" y="T81"/>
                      </a:cxn>
                      <a:cxn ang="T151">
                        <a:pos x="T82" y="T83"/>
                      </a:cxn>
                      <a:cxn ang="T152">
                        <a:pos x="T84" y="T85"/>
                      </a:cxn>
                      <a:cxn ang="T153">
                        <a:pos x="T86" y="T87"/>
                      </a:cxn>
                      <a:cxn ang="T154">
                        <a:pos x="T88" y="T89"/>
                      </a:cxn>
                      <a:cxn ang="T155">
                        <a:pos x="T90" y="T91"/>
                      </a:cxn>
                      <a:cxn ang="T156">
                        <a:pos x="T92" y="T93"/>
                      </a:cxn>
                      <a:cxn ang="T157">
                        <a:pos x="T94" y="T95"/>
                      </a:cxn>
                      <a:cxn ang="T158">
                        <a:pos x="T96" y="T97"/>
                      </a:cxn>
                      <a:cxn ang="T159">
                        <a:pos x="T98" y="T99"/>
                      </a:cxn>
                      <a:cxn ang="T160">
                        <a:pos x="T100" y="T101"/>
                      </a:cxn>
                      <a:cxn ang="T161">
                        <a:pos x="T102" y="T103"/>
                      </a:cxn>
                      <a:cxn ang="T162">
                        <a:pos x="T104" y="T105"/>
                      </a:cxn>
                      <a:cxn ang="T163">
                        <a:pos x="T106" y="T107"/>
                      </a:cxn>
                      <a:cxn ang="T164">
                        <a:pos x="T108" y="T109"/>
                      </a:cxn>
                    </a:cxnLst>
                    <a:rect l="T165" t="T166" r="T167" b="T168"/>
                    <a:pathLst>
                      <a:path w="724" h="1199">
                        <a:moveTo>
                          <a:pt x="709" y="143"/>
                        </a:moveTo>
                        <a:lnTo>
                          <a:pt x="723" y="120"/>
                        </a:lnTo>
                        <a:lnTo>
                          <a:pt x="720" y="97"/>
                        </a:lnTo>
                        <a:lnTo>
                          <a:pt x="703" y="67"/>
                        </a:lnTo>
                        <a:lnTo>
                          <a:pt x="667" y="33"/>
                        </a:lnTo>
                        <a:lnTo>
                          <a:pt x="614" y="14"/>
                        </a:lnTo>
                        <a:lnTo>
                          <a:pt x="550" y="11"/>
                        </a:lnTo>
                        <a:lnTo>
                          <a:pt x="504" y="0"/>
                        </a:lnTo>
                        <a:lnTo>
                          <a:pt x="446" y="14"/>
                        </a:lnTo>
                        <a:lnTo>
                          <a:pt x="412" y="20"/>
                        </a:lnTo>
                        <a:lnTo>
                          <a:pt x="370" y="41"/>
                        </a:lnTo>
                        <a:lnTo>
                          <a:pt x="336" y="60"/>
                        </a:lnTo>
                        <a:lnTo>
                          <a:pt x="314" y="103"/>
                        </a:lnTo>
                        <a:lnTo>
                          <a:pt x="273" y="173"/>
                        </a:lnTo>
                        <a:lnTo>
                          <a:pt x="224" y="282"/>
                        </a:lnTo>
                        <a:lnTo>
                          <a:pt x="208" y="342"/>
                        </a:lnTo>
                        <a:lnTo>
                          <a:pt x="203" y="392"/>
                        </a:lnTo>
                        <a:lnTo>
                          <a:pt x="227" y="461"/>
                        </a:lnTo>
                        <a:lnTo>
                          <a:pt x="261" y="514"/>
                        </a:lnTo>
                        <a:lnTo>
                          <a:pt x="264" y="589"/>
                        </a:lnTo>
                        <a:lnTo>
                          <a:pt x="250" y="653"/>
                        </a:lnTo>
                        <a:lnTo>
                          <a:pt x="214" y="768"/>
                        </a:lnTo>
                        <a:lnTo>
                          <a:pt x="194" y="798"/>
                        </a:lnTo>
                        <a:lnTo>
                          <a:pt x="111" y="894"/>
                        </a:lnTo>
                        <a:lnTo>
                          <a:pt x="39" y="950"/>
                        </a:lnTo>
                        <a:lnTo>
                          <a:pt x="13" y="976"/>
                        </a:lnTo>
                        <a:lnTo>
                          <a:pt x="0" y="1003"/>
                        </a:lnTo>
                        <a:lnTo>
                          <a:pt x="94" y="983"/>
                        </a:lnTo>
                        <a:lnTo>
                          <a:pt x="26" y="1039"/>
                        </a:lnTo>
                        <a:lnTo>
                          <a:pt x="0" y="1106"/>
                        </a:lnTo>
                        <a:lnTo>
                          <a:pt x="42" y="1082"/>
                        </a:lnTo>
                        <a:lnTo>
                          <a:pt x="105" y="1023"/>
                        </a:lnTo>
                        <a:lnTo>
                          <a:pt x="147" y="989"/>
                        </a:lnTo>
                        <a:lnTo>
                          <a:pt x="72" y="1109"/>
                        </a:lnTo>
                        <a:lnTo>
                          <a:pt x="39" y="1198"/>
                        </a:lnTo>
                        <a:lnTo>
                          <a:pt x="114" y="1126"/>
                        </a:lnTo>
                        <a:lnTo>
                          <a:pt x="181" y="1026"/>
                        </a:lnTo>
                        <a:lnTo>
                          <a:pt x="181" y="1095"/>
                        </a:lnTo>
                        <a:lnTo>
                          <a:pt x="244" y="970"/>
                        </a:lnTo>
                        <a:lnTo>
                          <a:pt x="303" y="841"/>
                        </a:lnTo>
                        <a:lnTo>
                          <a:pt x="320" y="795"/>
                        </a:lnTo>
                        <a:lnTo>
                          <a:pt x="343" y="679"/>
                        </a:lnTo>
                        <a:lnTo>
                          <a:pt x="373" y="616"/>
                        </a:lnTo>
                        <a:lnTo>
                          <a:pt x="389" y="526"/>
                        </a:lnTo>
                        <a:lnTo>
                          <a:pt x="393" y="506"/>
                        </a:lnTo>
                        <a:lnTo>
                          <a:pt x="409" y="477"/>
                        </a:lnTo>
                        <a:lnTo>
                          <a:pt x="429" y="470"/>
                        </a:lnTo>
                        <a:lnTo>
                          <a:pt x="449" y="461"/>
                        </a:lnTo>
                        <a:lnTo>
                          <a:pt x="489" y="440"/>
                        </a:lnTo>
                        <a:lnTo>
                          <a:pt x="520" y="417"/>
                        </a:lnTo>
                        <a:lnTo>
                          <a:pt x="564" y="385"/>
                        </a:lnTo>
                        <a:lnTo>
                          <a:pt x="610" y="322"/>
                        </a:lnTo>
                        <a:lnTo>
                          <a:pt x="646" y="256"/>
                        </a:lnTo>
                        <a:lnTo>
                          <a:pt x="696" y="183"/>
                        </a:lnTo>
                        <a:lnTo>
                          <a:pt x="709" y="143"/>
                        </a:lnTo>
                      </a:path>
                    </a:pathLst>
                  </a:custGeom>
                  <a:solidFill>
                    <a:srgbClr val="FF00FF"/>
                  </a:solidFill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2806" name="Oval 93">
                    <a:extLst>
                      <a:ext uri="{FF2B5EF4-FFF2-40B4-BE49-F238E27FC236}">
                        <a16:creationId xmlns:a16="http://schemas.microsoft.com/office/drawing/2014/main" id="{106F727B-E598-4B97-A3B0-58B0F33DAA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213" y="2343"/>
                    <a:ext cx="156" cy="156"/>
                  </a:xfrm>
                  <a:prstGeom prst="ellipse">
                    <a:avLst/>
                  </a:prstGeom>
                  <a:solidFill>
                    <a:srgbClr val="FF00FF"/>
                  </a:solidFill>
                  <a:ln w="25400">
                    <a:solidFill>
                      <a:srgbClr val="000000"/>
                    </a:solidFill>
                    <a:round/>
                    <a:headEnd/>
                    <a:tailEnd/>
                  </a:ln>
                </p:spPr>
                <p:txBody>
                  <a:bodyPr lIns="90476" tIns="44444" rIns="90476" bIns="44444">
                    <a:spAutoFit/>
                  </a:bodyPr>
                  <a:lstStyle>
                    <a:lvl1pPr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32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1pPr>
                    <a:lvl2pPr marL="742950" indent="-285750"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8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2pPr>
                    <a:lvl3pPr marL="1143000" indent="-228600"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4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3pPr>
                    <a:lvl4pPr marL="1600200" indent="-228600"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4pPr>
                    <a:lvl5pPr marL="2057400" indent="-228600">
                      <a:lnSpc>
                        <a:spcPct val="90000"/>
                      </a:lnSpc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5pPr>
                    <a:lvl6pPr marL="2514600" indent="-228600" defTabSz="457200" eaLnBrk="0" fontAlgn="base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6pPr>
                    <a:lvl7pPr marL="2971800" indent="-228600" defTabSz="457200" eaLnBrk="0" fontAlgn="base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7pPr>
                    <a:lvl8pPr marL="3429000" indent="-228600" defTabSz="457200" eaLnBrk="0" fontAlgn="base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8pPr>
                    <a:lvl9pPr marL="3886200" indent="-228600" defTabSz="457200" eaLnBrk="0" fontAlgn="base" hangingPunct="0">
                      <a:lnSpc>
                        <a:spcPct val="90000"/>
                      </a:lnSpc>
                      <a:spcBef>
                        <a:spcPct val="0"/>
                      </a:spcBef>
                      <a:spcAft>
                        <a:spcPts val="1200"/>
                      </a:spcAft>
                      <a:buClr>
                        <a:schemeClr val="accent1"/>
                      </a:buClr>
                      <a:buFont typeface="Arial Unicode MS" panose="020B0604020202020204" pitchFamily="34" charset="-128"/>
                      <a:buChar char="▶"/>
                      <a:defRPr sz="2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Aft>
                        <a:spcPct val="0"/>
                      </a:spcAft>
                      <a:buClrTx/>
                      <a:buFontTx/>
                      <a:buNone/>
                    </a:pPr>
                    <a:endParaRPr lang="en-US" altLang="en-US" sz="1800">
                      <a:latin typeface="Calibri" panose="020F0502020204030204" pitchFamily="34" charset="0"/>
                    </a:endParaRPr>
                  </a:p>
                </p:txBody>
              </p:sp>
              <p:sp>
                <p:nvSpPr>
                  <p:cNvPr id="32807" name="Freeform 94">
                    <a:extLst>
                      <a:ext uri="{FF2B5EF4-FFF2-40B4-BE49-F238E27FC236}">
                        <a16:creationId xmlns:a16="http://schemas.microsoft.com/office/drawing/2014/main" id="{EC2E876F-C46C-4F33-918E-75FC4B4974F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09" y="1891"/>
                    <a:ext cx="308" cy="444"/>
                  </a:xfrm>
                  <a:custGeom>
                    <a:avLst/>
                    <a:gdLst>
                      <a:gd name="T0" fmla="*/ 307 w 308"/>
                      <a:gd name="T1" fmla="*/ 0 h 444"/>
                      <a:gd name="T2" fmla="*/ 284 w 308"/>
                      <a:gd name="T3" fmla="*/ 23 h 444"/>
                      <a:gd name="T4" fmla="*/ 257 w 308"/>
                      <a:gd name="T5" fmla="*/ 49 h 444"/>
                      <a:gd name="T6" fmla="*/ 239 w 308"/>
                      <a:gd name="T7" fmla="*/ 69 h 444"/>
                      <a:gd name="T8" fmla="*/ 224 w 308"/>
                      <a:gd name="T9" fmla="*/ 93 h 444"/>
                      <a:gd name="T10" fmla="*/ 212 w 308"/>
                      <a:gd name="T11" fmla="*/ 111 h 444"/>
                      <a:gd name="T12" fmla="*/ 204 w 308"/>
                      <a:gd name="T13" fmla="*/ 135 h 444"/>
                      <a:gd name="T14" fmla="*/ 196 w 308"/>
                      <a:gd name="T15" fmla="*/ 165 h 444"/>
                      <a:gd name="T16" fmla="*/ 184 w 308"/>
                      <a:gd name="T17" fmla="*/ 209 h 444"/>
                      <a:gd name="T18" fmla="*/ 179 w 308"/>
                      <a:gd name="T19" fmla="*/ 236 h 444"/>
                      <a:gd name="T20" fmla="*/ 171 w 308"/>
                      <a:gd name="T21" fmla="*/ 266 h 444"/>
                      <a:gd name="T22" fmla="*/ 158 w 308"/>
                      <a:gd name="T23" fmla="*/ 291 h 444"/>
                      <a:gd name="T24" fmla="*/ 144 w 308"/>
                      <a:gd name="T25" fmla="*/ 316 h 444"/>
                      <a:gd name="T26" fmla="*/ 127 w 308"/>
                      <a:gd name="T27" fmla="*/ 336 h 444"/>
                      <a:gd name="T28" fmla="*/ 106 w 308"/>
                      <a:gd name="T29" fmla="*/ 354 h 444"/>
                      <a:gd name="T30" fmla="*/ 87 w 308"/>
                      <a:gd name="T31" fmla="*/ 372 h 444"/>
                      <a:gd name="T32" fmla="*/ 62 w 308"/>
                      <a:gd name="T33" fmla="*/ 391 h 444"/>
                      <a:gd name="T34" fmla="*/ 43 w 308"/>
                      <a:gd name="T35" fmla="*/ 404 h 444"/>
                      <a:gd name="T36" fmla="*/ 25 w 308"/>
                      <a:gd name="T37" fmla="*/ 416 h 444"/>
                      <a:gd name="T38" fmla="*/ 10 w 308"/>
                      <a:gd name="T39" fmla="*/ 429 h 444"/>
                      <a:gd name="T40" fmla="*/ 0 w 308"/>
                      <a:gd name="T41" fmla="*/ 443 h 444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w 308"/>
                      <a:gd name="T64" fmla="*/ 0 h 444"/>
                      <a:gd name="T65" fmla="*/ 308 w 308"/>
                      <a:gd name="T66" fmla="*/ 444 h 444"/>
                    </a:gdLst>
                    <a:ahLst/>
                    <a:cxnLst>
                      <a:cxn ang="T42">
                        <a:pos x="T0" y="T1"/>
                      </a:cxn>
                      <a:cxn ang="T43">
                        <a:pos x="T2" y="T3"/>
                      </a:cxn>
                      <a:cxn ang="T44">
                        <a:pos x="T4" y="T5"/>
                      </a:cxn>
                      <a:cxn ang="T45">
                        <a:pos x="T6" y="T7"/>
                      </a:cxn>
                      <a:cxn ang="T46">
                        <a:pos x="T8" y="T9"/>
                      </a:cxn>
                      <a:cxn ang="T47">
                        <a:pos x="T10" y="T11"/>
                      </a:cxn>
                      <a:cxn ang="T48">
                        <a:pos x="T12" y="T13"/>
                      </a:cxn>
                      <a:cxn ang="T49">
                        <a:pos x="T14" y="T15"/>
                      </a:cxn>
                      <a:cxn ang="T50">
                        <a:pos x="T16" y="T17"/>
                      </a:cxn>
                      <a:cxn ang="T51">
                        <a:pos x="T18" y="T19"/>
                      </a:cxn>
                      <a:cxn ang="T52">
                        <a:pos x="T20" y="T21"/>
                      </a:cxn>
                      <a:cxn ang="T53">
                        <a:pos x="T22" y="T23"/>
                      </a:cxn>
                      <a:cxn ang="T54">
                        <a:pos x="T24" y="T25"/>
                      </a:cxn>
                      <a:cxn ang="T55">
                        <a:pos x="T26" y="T27"/>
                      </a:cxn>
                      <a:cxn ang="T56">
                        <a:pos x="T28" y="T29"/>
                      </a:cxn>
                      <a:cxn ang="T57">
                        <a:pos x="T30" y="T31"/>
                      </a:cxn>
                      <a:cxn ang="T58">
                        <a:pos x="T32" y="T33"/>
                      </a:cxn>
                      <a:cxn ang="T59">
                        <a:pos x="T34" y="T35"/>
                      </a:cxn>
                      <a:cxn ang="T60">
                        <a:pos x="T36" y="T37"/>
                      </a:cxn>
                      <a:cxn ang="T61">
                        <a:pos x="T38" y="T39"/>
                      </a:cxn>
                      <a:cxn ang="T62">
                        <a:pos x="T40" y="T41"/>
                      </a:cxn>
                    </a:cxnLst>
                    <a:rect l="T63" t="T64" r="T65" b="T66"/>
                    <a:pathLst>
                      <a:path w="308" h="444">
                        <a:moveTo>
                          <a:pt x="307" y="0"/>
                        </a:moveTo>
                        <a:lnTo>
                          <a:pt x="284" y="23"/>
                        </a:lnTo>
                        <a:lnTo>
                          <a:pt x="257" y="49"/>
                        </a:lnTo>
                        <a:lnTo>
                          <a:pt x="239" y="69"/>
                        </a:lnTo>
                        <a:lnTo>
                          <a:pt x="224" y="93"/>
                        </a:lnTo>
                        <a:lnTo>
                          <a:pt x="212" y="111"/>
                        </a:lnTo>
                        <a:lnTo>
                          <a:pt x="204" y="135"/>
                        </a:lnTo>
                        <a:lnTo>
                          <a:pt x="196" y="165"/>
                        </a:lnTo>
                        <a:lnTo>
                          <a:pt x="184" y="209"/>
                        </a:lnTo>
                        <a:lnTo>
                          <a:pt x="179" y="236"/>
                        </a:lnTo>
                        <a:lnTo>
                          <a:pt x="171" y="266"/>
                        </a:lnTo>
                        <a:lnTo>
                          <a:pt x="158" y="291"/>
                        </a:lnTo>
                        <a:lnTo>
                          <a:pt x="144" y="316"/>
                        </a:lnTo>
                        <a:lnTo>
                          <a:pt x="127" y="336"/>
                        </a:lnTo>
                        <a:lnTo>
                          <a:pt x="106" y="354"/>
                        </a:lnTo>
                        <a:lnTo>
                          <a:pt x="87" y="372"/>
                        </a:lnTo>
                        <a:lnTo>
                          <a:pt x="62" y="391"/>
                        </a:lnTo>
                        <a:lnTo>
                          <a:pt x="43" y="404"/>
                        </a:lnTo>
                        <a:lnTo>
                          <a:pt x="25" y="416"/>
                        </a:lnTo>
                        <a:lnTo>
                          <a:pt x="10" y="429"/>
                        </a:lnTo>
                        <a:lnTo>
                          <a:pt x="0" y="443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  <p:sp>
                <p:nvSpPr>
                  <p:cNvPr id="32808" name="Freeform 95">
                    <a:extLst>
                      <a:ext uri="{FF2B5EF4-FFF2-40B4-BE49-F238E27FC236}">
                        <a16:creationId xmlns:a16="http://schemas.microsoft.com/office/drawing/2014/main" id="{79FFB6AD-135F-4E29-A327-47B1578479A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56" y="1874"/>
                    <a:ext cx="229" cy="458"/>
                  </a:xfrm>
                  <a:custGeom>
                    <a:avLst/>
                    <a:gdLst>
                      <a:gd name="T0" fmla="*/ 228 w 229"/>
                      <a:gd name="T1" fmla="*/ 0 h 458"/>
                      <a:gd name="T2" fmla="*/ 180 w 229"/>
                      <a:gd name="T3" fmla="*/ 35 h 458"/>
                      <a:gd name="T4" fmla="*/ 157 w 229"/>
                      <a:gd name="T5" fmla="*/ 58 h 458"/>
                      <a:gd name="T6" fmla="*/ 140 w 229"/>
                      <a:gd name="T7" fmla="*/ 83 h 458"/>
                      <a:gd name="T8" fmla="*/ 127 w 229"/>
                      <a:gd name="T9" fmla="*/ 107 h 458"/>
                      <a:gd name="T10" fmla="*/ 116 w 229"/>
                      <a:gd name="T11" fmla="*/ 137 h 458"/>
                      <a:gd name="T12" fmla="*/ 104 w 229"/>
                      <a:gd name="T13" fmla="*/ 182 h 458"/>
                      <a:gd name="T14" fmla="*/ 98 w 229"/>
                      <a:gd name="T15" fmla="*/ 215 h 458"/>
                      <a:gd name="T16" fmla="*/ 87 w 229"/>
                      <a:gd name="T17" fmla="*/ 244 h 458"/>
                      <a:gd name="T18" fmla="*/ 70 w 229"/>
                      <a:gd name="T19" fmla="*/ 274 h 458"/>
                      <a:gd name="T20" fmla="*/ 56 w 229"/>
                      <a:gd name="T21" fmla="*/ 302 h 458"/>
                      <a:gd name="T22" fmla="*/ 45 w 229"/>
                      <a:gd name="T23" fmla="*/ 323 h 458"/>
                      <a:gd name="T24" fmla="*/ 34 w 229"/>
                      <a:gd name="T25" fmla="*/ 355 h 458"/>
                      <a:gd name="T26" fmla="*/ 20 w 229"/>
                      <a:gd name="T27" fmla="*/ 385 h 458"/>
                      <a:gd name="T28" fmla="*/ 7 w 229"/>
                      <a:gd name="T29" fmla="*/ 423 h 458"/>
                      <a:gd name="T30" fmla="*/ 0 w 229"/>
                      <a:gd name="T31" fmla="*/ 457 h 458"/>
                      <a:gd name="T32" fmla="*/ 0 60000 65536"/>
                      <a:gd name="T33" fmla="*/ 0 60000 65536"/>
                      <a:gd name="T34" fmla="*/ 0 60000 65536"/>
                      <a:gd name="T35" fmla="*/ 0 60000 65536"/>
                      <a:gd name="T36" fmla="*/ 0 60000 65536"/>
                      <a:gd name="T37" fmla="*/ 0 60000 65536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w 229"/>
                      <a:gd name="T49" fmla="*/ 0 h 458"/>
                      <a:gd name="T50" fmla="*/ 229 w 229"/>
                      <a:gd name="T51" fmla="*/ 458 h 458"/>
                    </a:gdLst>
                    <a:ahLst/>
                    <a:cxnLst>
                      <a:cxn ang="T32">
                        <a:pos x="T0" y="T1"/>
                      </a:cxn>
                      <a:cxn ang="T33">
                        <a:pos x="T2" y="T3"/>
                      </a:cxn>
                      <a:cxn ang="T34">
                        <a:pos x="T4" y="T5"/>
                      </a:cxn>
                      <a:cxn ang="T35">
                        <a:pos x="T6" y="T7"/>
                      </a:cxn>
                      <a:cxn ang="T36">
                        <a:pos x="T8" y="T9"/>
                      </a:cxn>
                      <a:cxn ang="T37">
                        <a:pos x="T10" y="T11"/>
                      </a:cxn>
                      <a:cxn ang="T38">
                        <a:pos x="T12" y="T13"/>
                      </a:cxn>
                      <a:cxn ang="T39">
                        <a:pos x="T14" y="T15"/>
                      </a:cxn>
                      <a:cxn ang="T40">
                        <a:pos x="T16" y="T17"/>
                      </a:cxn>
                      <a:cxn ang="T41">
                        <a:pos x="T18" y="T19"/>
                      </a:cxn>
                      <a:cxn ang="T42">
                        <a:pos x="T20" y="T21"/>
                      </a:cxn>
                      <a:cxn ang="T43">
                        <a:pos x="T22" y="T23"/>
                      </a:cxn>
                      <a:cxn ang="T44">
                        <a:pos x="T24" y="T25"/>
                      </a:cxn>
                      <a:cxn ang="T45">
                        <a:pos x="T26" y="T27"/>
                      </a:cxn>
                      <a:cxn ang="T46">
                        <a:pos x="T28" y="T29"/>
                      </a:cxn>
                      <a:cxn ang="T47">
                        <a:pos x="T30" y="T31"/>
                      </a:cxn>
                    </a:cxnLst>
                    <a:rect l="T48" t="T49" r="T50" b="T51"/>
                    <a:pathLst>
                      <a:path w="229" h="458">
                        <a:moveTo>
                          <a:pt x="228" y="0"/>
                        </a:moveTo>
                        <a:lnTo>
                          <a:pt x="180" y="35"/>
                        </a:lnTo>
                        <a:lnTo>
                          <a:pt x="157" y="58"/>
                        </a:lnTo>
                        <a:lnTo>
                          <a:pt x="140" y="83"/>
                        </a:lnTo>
                        <a:lnTo>
                          <a:pt x="127" y="107"/>
                        </a:lnTo>
                        <a:lnTo>
                          <a:pt x="116" y="137"/>
                        </a:lnTo>
                        <a:lnTo>
                          <a:pt x="104" y="182"/>
                        </a:lnTo>
                        <a:lnTo>
                          <a:pt x="98" y="215"/>
                        </a:lnTo>
                        <a:lnTo>
                          <a:pt x="87" y="244"/>
                        </a:lnTo>
                        <a:lnTo>
                          <a:pt x="70" y="274"/>
                        </a:lnTo>
                        <a:lnTo>
                          <a:pt x="56" y="302"/>
                        </a:lnTo>
                        <a:lnTo>
                          <a:pt x="45" y="323"/>
                        </a:lnTo>
                        <a:lnTo>
                          <a:pt x="34" y="355"/>
                        </a:lnTo>
                        <a:lnTo>
                          <a:pt x="20" y="385"/>
                        </a:lnTo>
                        <a:lnTo>
                          <a:pt x="7" y="423"/>
                        </a:lnTo>
                        <a:lnTo>
                          <a:pt x="0" y="457"/>
                        </a:lnTo>
                      </a:path>
                    </a:pathLst>
                  </a:custGeom>
                  <a:noFill/>
                  <a:ln w="12700" cap="rnd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</a:extLst>
                </p:spPr>
                <p:txBody>
                  <a:bodyPr lIns="90476" tIns="44444" rIns="90476" bIns="44444">
                    <a:spAutoFit/>
                  </a:bodyPr>
                  <a:lstStyle/>
                  <a:p>
                    <a:endParaRPr lang="en-US"/>
                  </a:p>
                </p:txBody>
              </p:sp>
            </p:grpSp>
          </p:grpSp>
          <p:grpSp>
            <p:nvGrpSpPr>
              <p:cNvPr id="32798" name="Group 96">
                <a:extLst>
                  <a:ext uri="{FF2B5EF4-FFF2-40B4-BE49-F238E27FC236}">
                    <a16:creationId xmlns:a16="http://schemas.microsoft.com/office/drawing/2014/main" id="{DED03566-7325-404D-A916-B031C2DB4E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438" y="2493"/>
                <a:ext cx="159" cy="81"/>
                <a:chOff x="3379" y="2486"/>
                <a:chExt cx="168" cy="86"/>
              </a:xfrm>
            </p:grpSpPr>
            <p:sp>
              <p:nvSpPr>
                <p:cNvPr id="32799" name="Oval 97">
                  <a:extLst>
                    <a:ext uri="{FF2B5EF4-FFF2-40B4-BE49-F238E27FC236}">
                      <a16:creationId xmlns:a16="http://schemas.microsoft.com/office/drawing/2014/main" id="{8AF70DAE-3E3B-4CCB-9AE9-560C1D0BE37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79" y="2486"/>
                  <a:ext cx="39" cy="40"/>
                </a:xfrm>
                <a:prstGeom prst="ellipse">
                  <a:avLst/>
                </a:prstGeom>
                <a:solidFill>
                  <a:srgbClr val="FF9F1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90476" tIns="44444" rIns="90476" bIns="44444">
                  <a:spAutoFit/>
                </a:bodyPr>
                <a:lstStyle>
                  <a:lvl1pPr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Aft>
                      <a:spcPct val="0"/>
                    </a:spcAft>
                    <a:buClrTx/>
                    <a:buFontTx/>
                    <a:buNone/>
                  </a:pPr>
                  <a:endParaRPr lang="en-US" altLang="en-US" sz="180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800" name="Oval 98">
                  <a:extLst>
                    <a:ext uri="{FF2B5EF4-FFF2-40B4-BE49-F238E27FC236}">
                      <a16:creationId xmlns:a16="http://schemas.microsoft.com/office/drawing/2014/main" id="{C7441AE1-630B-4149-AA15-24E50EB0772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28" y="2512"/>
                  <a:ext cx="39" cy="40"/>
                </a:xfrm>
                <a:prstGeom prst="ellipse">
                  <a:avLst/>
                </a:prstGeom>
                <a:solidFill>
                  <a:srgbClr val="FF9F1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90476" tIns="44444" rIns="90476" bIns="44444">
                  <a:spAutoFit/>
                </a:bodyPr>
                <a:lstStyle>
                  <a:lvl1pPr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Aft>
                      <a:spcPct val="0"/>
                    </a:spcAft>
                    <a:buClrTx/>
                    <a:buFontTx/>
                    <a:buNone/>
                  </a:pPr>
                  <a:endParaRPr lang="en-US" altLang="en-US" sz="180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801" name="Oval 99">
                  <a:extLst>
                    <a:ext uri="{FF2B5EF4-FFF2-40B4-BE49-F238E27FC236}">
                      <a16:creationId xmlns:a16="http://schemas.microsoft.com/office/drawing/2014/main" id="{EDD1D67A-4D0D-40F9-AE78-8CA070E37F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07" y="2500"/>
                  <a:ext cx="40" cy="39"/>
                </a:xfrm>
                <a:prstGeom prst="ellipse">
                  <a:avLst/>
                </a:prstGeom>
                <a:solidFill>
                  <a:srgbClr val="FF9F1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90476" tIns="44444" rIns="90476" bIns="44444">
                  <a:spAutoFit/>
                </a:bodyPr>
                <a:lstStyle>
                  <a:lvl1pPr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Aft>
                      <a:spcPct val="0"/>
                    </a:spcAft>
                    <a:buClrTx/>
                    <a:buFontTx/>
                    <a:buNone/>
                  </a:pPr>
                  <a:endParaRPr lang="en-US" altLang="en-US" sz="1800">
                    <a:latin typeface="Calibri" panose="020F0502020204030204" pitchFamily="34" charset="0"/>
                  </a:endParaRPr>
                </a:p>
              </p:txBody>
            </p:sp>
            <p:sp>
              <p:nvSpPr>
                <p:cNvPr id="32802" name="Oval 100">
                  <a:extLst>
                    <a:ext uri="{FF2B5EF4-FFF2-40B4-BE49-F238E27FC236}">
                      <a16:creationId xmlns:a16="http://schemas.microsoft.com/office/drawing/2014/main" id="{13B0B5A9-74E4-4C1B-A2F0-E0FA8FA48B2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476" y="2532"/>
                  <a:ext cx="41" cy="40"/>
                </a:xfrm>
                <a:prstGeom prst="ellipse">
                  <a:avLst/>
                </a:prstGeom>
                <a:solidFill>
                  <a:srgbClr val="FF9F1F"/>
                </a:solidFill>
                <a:ln w="12700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 lIns="90476" tIns="44444" rIns="90476" bIns="44444">
                  <a:spAutoFit/>
                </a:bodyPr>
                <a:lstStyle>
                  <a:lvl1pPr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Aft>
                      <a:spcPct val="0"/>
                    </a:spcAft>
                    <a:buClrTx/>
                    <a:buFontTx/>
                    <a:buNone/>
                  </a:pPr>
                  <a:endParaRPr lang="en-US" altLang="en-US" sz="1800">
                    <a:latin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41061" name="Rectangle 101">
              <a:extLst>
                <a:ext uri="{FF2B5EF4-FFF2-40B4-BE49-F238E27FC236}">
                  <a16:creationId xmlns:a16="http://schemas.microsoft.com/office/drawing/2014/main" id="{DCBA6E6A-4396-4D31-8F4D-146DA01269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40" y="1488"/>
              <a:ext cx="702" cy="63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/>
              <a:ext uri="{91240B29-F687-4f45-9708-019B960494DF}"/>
              <a:ext uri="{AF507438-7753-43e0-B8FC-AC1667EBCBE1}"/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r>
                <a:rPr lang="en-US" altLang="en-US" sz="6000" b="1" i="1" dirty="0">
                  <a:latin typeface="Calibri" panose="020F0502020204030204" pitchFamily="34" charset="0"/>
                </a:rPr>
                <a:t>??</a:t>
              </a:r>
              <a:endParaRPr lang="en-US" altLang="en-US" sz="6000" b="1" i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anose="020F0502020204030204" pitchFamily="34" charset="0"/>
              </a:endParaRPr>
            </a:p>
          </p:txBody>
        </p: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3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325562"/>
          </a:xfrm>
        </p:spPr>
        <p:txBody>
          <a:bodyPr/>
          <a:lstStyle/>
          <a:p>
            <a:pPr algn="ctr"/>
            <a:r>
              <a:rPr lang="en-US" b="1" dirty="0"/>
              <a:t>Forecasting Framework</a:t>
            </a:r>
            <a:br>
              <a:rPr lang="en-US" b="1" dirty="0"/>
            </a:br>
            <a:r>
              <a:rPr lang="en-US" sz="3600" b="1" dirty="0"/>
              <a:t>LO15-1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7772400" cy="4495800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200" b="1" dirty="0"/>
              <a:t>Forecasting</a:t>
            </a:r>
            <a:r>
              <a:rPr lang="en-US" sz="3200" dirty="0"/>
              <a:t> – the process of creating statements about outcomes of variables that presently are uncertain and will only be realized in the future. </a:t>
            </a:r>
          </a:p>
          <a:p>
            <a:pPr marL="114300" indent="0">
              <a:buNone/>
            </a:pPr>
            <a:endParaRPr lang="en-US" sz="3200" dirty="0"/>
          </a:p>
          <a:p>
            <a:pPr marL="114300" indent="0">
              <a:buNone/>
            </a:pPr>
            <a:r>
              <a:rPr lang="en-US" sz="3200" b="1" dirty="0"/>
              <a:t>Demand forecasting </a:t>
            </a:r>
            <a:r>
              <a:rPr lang="en-US" sz="3200" dirty="0"/>
              <a:t>– the process of creating statements about future realizations of demand. 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79DF7BBD-AC13-4B28-ABF0-9B1F8C35D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5715000"/>
            <a:ext cx="533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>
                <a:solidFill>
                  <a:schemeClr val="bg1"/>
                </a:solidFill>
                <a:latin typeface="+mj-lt"/>
                <a:ea typeface="ＭＳ Ｐゴシック"/>
                <a:cs typeface="ＭＳ Ｐゴシック"/>
              </a:rPr>
              <a:t>15-4</a:t>
            </a:r>
          </a:p>
        </p:txBody>
      </p:sp>
    </p:spTree>
    <p:extLst>
      <p:ext uri="{BB962C8B-B14F-4D97-AF65-F5344CB8AC3E}">
        <p14:creationId xmlns:p14="http://schemas.microsoft.com/office/powerpoint/2010/main" val="2749993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>
            <a:extLst>
              <a:ext uri="{FF2B5EF4-FFF2-40B4-BE49-F238E27FC236}">
                <a16:creationId xmlns:a16="http://schemas.microsoft.com/office/drawing/2014/main" id="{DF33E9E5-154E-4ABE-A468-4FD8063A208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4375" y="2530475"/>
            <a:ext cx="7772400" cy="3578225"/>
          </a:xfrm>
        </p:spPr>
        <p:txBody>
          <a:bodyPr/>
          <a:lstStyle/>
          <a:p>
            <a:pPr eaLnBrk="1" hangingPunct="1">
              <a:buSzPct val="60000"/>
              <a:buFont typeface="Lucida Grande"/>
              <a:buChar char="►"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Global portfolio includes parks in Hong Kong, Paris, Tokyo, Orlando, and Anaheim</a:t>
            </a:r>
          </a:p>
          <a:p>
            <a:pPr eaLnBrk="1" hangingPunct="1">
              <a:buSzPct val="60000"/>
              <a:buFont typeface="Lucida Grande"/>
              <a:buChar char="►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Revenues are derived from people – how many visitors and how they spend their money</a:t>
            </a:r>
          </a:p>
          <a:p>
            <a:pPr eaLnBrk="1" hangingPunct="1">
              <a:buSzPct val="60000"/>
              <a:buFont typeface="Lucida Grande"/>
              <a:buChar char="►"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Daily management report contains only the forecast and actual attendance at each park</a:t>
            </a:r>
          </a:p>
        </p:txBody>
      </p:sp>
      <p:grpSp>
        <p:nvGrpSpPr>
          <p:cNvPr id="24579" name="Group 4">
            <a:extLst>
              <a:ext uri="{FF2B5EF4-FFF2-40B4-BE49-F238E27FC236}">
                <a16:creationId xmlns:a16="http://schemas.microsoft.com/office/drawing/2014/main" id="{E577A575-E876-4239-A67B-70D71D913D1B}"/>
              </a:ext>
            </a:extLst>
          </p:cNvPr>
          <p:cNvGrpSpPr>
            <a:grpSpLocks/>
          </p:cNvGrpSpPr>
          <p:nvPr/>
        </p:nvGrpSpPr>
        <p:grpSpPr bwMode="auto">
          <a:xfrm>
            <a:off x="400050" y="319088"/>
            <a:ext cx="8299450" cy="1751012"/>
            <a:chOff x="679981" y="2123017"/>
            <a:chExt cx="7518927" cy="1312861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3E751F9B-E35A-474B-AF7A-01F86585C1E2}"/>
                </a:ext>
              </a:extLst>
            </p:cNvPr>
            <p:cNvSpPr/>
            <p:nvPr/>
          </p:nvSpPr>
          <p:spPr>
            <a:xfrm flipH="1">
              <a:off x="679981" y="2269419"/>
              <a:ext cx="442967" cy="1159317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D959812-456C-4A1C-8F19-53051C5E6549}"/>
                </a:ext>
              </a:extLst>
            </p:cNvPr>
            <p:cNvSpPr/>
            <p:nvPr/>
          </p:nvSpPr>
          <p:spPr>
            <a:xfrm>
              <a:off x="990633" y="2123017"/>
              <a:ext cx="7208275" cy="1160507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FFFFFF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A6FBAA7D-A04D-4A33-A01C-ADBB64EEAA67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88503" y="3293003"/>
              <a:ext cx="149225" cy="142875"/>
            </a:xfrm>
            <a:custGeom>
              <a:avLst/>
              <a:gdLst>
                <a:gd name="T0" fmla="*/ 149225 w 149225"/>
                <a:gd name="T1" fmla="*/ 0 h 142875"/>
                <a:gd name="T2" fmla="*/ 0 w 149225"/>
                <a:gd name="T3" fmla="*/ 142875 h 142875"/>
                <a:gd name="T4" fmla="*/ 6350 w 149225"/>
                <a:gd name="T5" fmla="*/ 0 h 142875"/>
                <a:gd name="T6" fmla="*/ 149225 w 149225"/>
                <a:gd name="T7" fmla="*/ 0 h 14287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4580" name="Rectangle 2">
            <a:extLst>
              <a:ext uri="{FF2B5EF4-FFF2-40B4-BE49-F238E27FC236}">
                <a16:creationId xmlns:a16="http://schemas.microsoft.com/office/drawing/2014/main" id="{2F9B0CB6-8C02-4EDA-A0DD-03C61C5B122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5500" y="381000"/>
            <a:ext cx="7772400" cy="1362075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Forecasting Provides a Competitive Advantage for Disney</a:t>
            </a:r>
          </a:p>
        </p:txBody>
      </p:sp>
      <p:sp>
        <p:nvSpPr>
          <p:cNvPr id="24581" name="TextBox 11">
            <a:extLst>
              <a:ext uri="{FF2B5EF4-FFF2-40B4-BE49-F238E27FC236}">
                <a16:creationId xmlns:a16="http://schemas.microsoft.com/office/drawing/2014/main" id="{D758228F-2D84-4E15-9056-B406F961AB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384925"/>
            <a:ext cx="23336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AU" altLang="en-US" sz="1200">
                <a:solidFill>
                  <a:srgbClr val="7F7F7F"/>
                </a:solidFill>
              </a:rPr>
              <a:t>© 2014 Pearson Education, Inc.</a:t>
            </a:r>
            <a:endParaRPr lang="en-US" altLang="en-US" sz="120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>
            <a:extLst>
              <a:ext uri="{FF2B5EF4-FFF2-40B4-BE49-F238E27FC236}">
                <a16:creationId xmlns:a16="http://schemas.microsoft.com/office/drawing/2014/main" id="{2B46E177-1E49-41E6-A836-B5AED91AC2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4375" y="2530475"/>
            <a:ext cx="7772400" cy="3578225"/>
          </a:xfrm>
        </p:spPr>
        <p:txBody>
          <a:bodyPr/>
          <a:lstStyle/>
          <a:p>
            <a:pPr eaLnBrk="1" hangingPunct="1">
              <a:buSzPct val="60000"/>
              <a:buFont typeface="Lucida Grande"/>
              <a:buChar char="►"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Disney generates daily, weekly, monthly, annual, and 5-year forecasts</a:t>
            </a:r>
          </a:p>
          <a:p>
            <a:pPr eaLnBrk="1" hangingPunct="1">
              <a:buSzPct val="60000"/>
              <a:buFont typeface="Lucida Grande"/>
              <a:buChar char="►"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Forecast used by labor management, maintenance, operations, finance, and park scheduling</a:t>
            </a:r>
          </a:p>
          <a:p>
            <a:pPr eaLnBrk="1" hangingPunct="1">
              <a:buSzPct val="60000"/>
              <a:buFont typeface="Lucida Grande"/>
              <a:buChar char="►"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Forecast used to adjust opening times, rides, shows, staffing levels, and guests admitted</a:t>
            </a:r>
          </a:p>
        </p:txBody>
      </p:sp>
      <p:grpSp>
        <p:nvGrpSpPr>
          <p:cNvPr id="26627" name="Group 4">
            <a:extLst>
              <a:ext uri="{FF2B5EF4-FFF2-40B4-BE49-F238E27FC236}">
                <a16:creationId xmlns:a16="http://schemas.microsoft.com/office/drawing/2014/main" id="{073EE0A3-EA91-4899-A5B3-23A8A502551A}"/>
              </a:ext>
            </a:extLst>
          </p:cNvPr>
          <p:cNvGrpSpPr>
            <a:grpSpLocks/>
          </p:cNvGrpSpPr>
          <p:nvPr/>
        </p:nvGrpSpPr>
        <p:grpSpPr bwMode="auto">
          <a:xfrm>
            <a:off x="400050" y="319088"/>
            <a:ext cx="8299450" cy="1751012"/>
            <a:chOff x="679981" y="2123017"/>
            <a:chExt cx="7518927" cy="1312861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7EA6584C-90A3-428F-B89D-55DAC41D5D38}"/>
                </a:ext>
              </a:extLst>
            </p:cNvPr>
            <p:cNvSpPr/>
            <p:nvPr/>
          </p:nvSpPr>
          <p:spPr>
            <a:xfrm flipH="1">
              <a:off x="679981" y="2269419"/>
              <a:ext cx="442967" cy="1159317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AE3EAEA-A197-4958-8810-672AEBCFBFD9}"/>
                </a:ext>
              </a:extLst>
            </p:cNvPr>
            <p:cNvSpPr/>
            <p:nvPr/>
          </p:nvSpPr>
          <p:spPr>
            <a:xfrm>
              <a:off x="990633" y="2123017"/>
              <a:ext cx="7208275" cy="1160507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FFFFFF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FBD18DF-441A-4EDD-8CCD-F010755DEA64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88503" y="3293003"/>
              <a:ext cx="149225" cy="142875"/>
            </a:xfrm>
            <a:custGeom>
              <a:avLst/>
              <a:gdLst>
                <a:gd name="T0" fmla="*/ 149225 w 149225"/>
                <a:gd name="T1" fmla="*/ 0 h 142875"/>
                <a:gd name="T2" fmla="*/ 0 w 149225"/>
                <a:gd name="T3" fmla="*/ 142875 h 142875"/>
                <a:gd name="T4" fmla="*/ 6350 w 149225"/>
                <a:gd name="T5" fmla="*/ 0 h 142875"/>
                <a:gd name="T6" fmla="*/ 149225 w 149225"/>
                <a:gd name="T7" fmla="*/ 0 h 14287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6628" name="Rectangle 2">
            <a:extLst>
              <a:ext uri="{FF2B5EF4-FFF2-40B4-BE49-F238E27FC236}">
                <a16:creationId xmlns:a16="http://schemas.microsoft.com/office/drawing/2014/main" id="{87F16D61-3CE6-4D93-8C7C-2E8D51A8A3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5500" y="381000"/>
            <a:ext cx="7772400" cy="1362075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Forecasting Provides a Competitive Advantage for Disney</a:t>
            </a:r>
          </a:p>
        </p:txBody>
      </p:sp>
      <p:sp>
        <p:nvSpPr>
          <p:cNvPr id="26629" name="TextBox 11">
            <a:extLst>
              <a:ext uri="{FF2B5EF4-FFF2-40B4-BE49-F238E27FC236}">
                <a16:creationId xmlns:a16="http://schemas.microsoft.com/office/drawing/2014/main" id="{703835B9-4CE7-4FA9-8B8C-9FD7A11444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384925"/>
            <a:ext cx="23336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AU" altLang="en-US" sz="1200">
                <a:solidFill>
                  <a:srgbClr val="7F7F7F"/>
                </a:solidFill>
              </a:rPr>
              <a:t>© 2014 Pearson Education, Inc.</a:t>
            </a:r>
            <a:endParaRPr lang="en-US" altLang="en-US" sz="120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>
            <a:extLst>
              <a:ext uri="{FF2B5EF4-FFF2-40B4-BE49-F238E27FC236}">
                <a16:creationId xmlns:a16="http://schemas.microsoft.com/office/drawing/2014/main" id="{89A47AD7-F9E4-4982-8ED5-706E63A34B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4375" y="2530475"/>
            <a:ext cx="7772400" cy="3578225"/>
          </a:xfrm>
        </p:spPr>
        <p:txBody>
          <a:bodyPr>
            <a:normAutofit lnSpcReduction="10000"/>
          </a:bodyPr>
          <a:lstStyle/>
          <a:p>
            <a:pPr eaLnBrk="1" hangingPunct="1">
              <a:buSzPct val="60000"/>
              <a:buFont typeface="Lucida Grande"/>
              <a:buChar char="►"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20% of customers come from outside the USA</a:t>
            </a:r>
          </a:p>
          <a:p>
            <a:pPr eaLnBrk="1" hangingPunct="1">
              <a:buSzPct val="60000"/>
              <a:buFont typeface="Lucida Grande"/>
              <a:buChar char="►"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Economic model includes gross domestic product, cross-exchange rates, arrivals into the USA</a:t>
            </a:r>
          </a:p>
          <a:p>
            <a:pPr eaLnBrk="1" hangingPunct="1">
              <a:buSzPct val="60000"/>
              <a:buFont typeface="Lucida Grande"/>
              <a:buChar char="►"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A staff of 35 analysts and 70 field people survey 1 million park guests, employees, and travel professionals each year</a:t>
            </a:r>
          </a:p>
        </p:txBody>
      </p:sp>
      <p:grpSp>
        <p:nvGrpSpPr>
          <p:cNvPr id="28675" name="Group 4">
            <a:extLst>
              <a:ext uri="{FF2B5EF4-FFF2-40B4-BE49-F238E27FC236}">
                <a16:creationId xmlns:a16="http://schemas.microsoft.com/office/drawing/2014/main" id="{6F239E9F-ADAC-4E0D-83F6-21A02A0D8E5D}"/>
              </a:ext>
            </a:extLst>
          </p:cNvPr>
          <p:cNvGrpSpPr>
            <a:grpSpLocks/>
          </p:cNvGrpSpPr>
          <p:nvPr/>
        </p:nvGrpSpPr>
        <p:grpSpPr bwMode="auto">
          <a:xfrm>
            <a:off x="400050" y="319088"/>
            <a:ext cx="8299450" cy="1751012"/>
            <a:chOff x="679981" y="2123017"/>
            <a:chExt cx="7518927" cy="1312861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05D8445C-031E-432B-8568-2CC024850F19}"/>
                </a:ext>
              </a:extLst>
            </p:cNvPr>
            <p:cNvSpPr/>
            <p:nvPr/>
          </p:nvSpPr>
          <p:spPr>
            <a:xfrm flipH="1">
              <a:off x="679981" y="2269419"/>
              <a:ext cx="442967" cy="1159317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18C0A80-0194-48D3-9BF0-0A9BEC95C5E4}"/>
                </a:ext>
              </a:extLst>
            </p:cNvPr>
            <p:cNvSpPr/>
            <p:nvPr/>
          </p:nvSpPr>
          <p:spPr>
            <a:xfrm>
              <a:off x="990633" y="2123017"/>
              <a:ext cx="7208275" cy="1160507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FFFFFF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BA7346B3-8116-44F3-AC91-FF4E7588CC6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88503" y="3293003"/>
              <a:ext cx="149225" cy="142875"/>
            </a:xfrm>
            <a:custGeom>
              <a:avLst/>
              <a:gdLst>
                <a:gd name="T0" fmla="*/ 149225 w 149225"/>
                <a:gd name="T1" fmla="*/ 0 h 142875"/>
                <a:gd name="T2" fmla="*/ 0 w 149225"/>
                <a:gd name="T3" fmla="*/ 142875 h 142875"/>
                <a:gd name="T4" fmla="*/ 6350 w 149225"/>
                <a:gd name="T5" fmla="*/ 0 h 142875"/>
                <a:gd name="T6" fmla="*/ 149225 w 149225"/>
                <a:gd name="T7" fmla="*/ 0 h 14287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28676" name="Rectangle 2">
            <a:extLst>
              <a:ext uri="{FF2B5EF4-FFF2-40B4-BE49-F238E27FC236}">
                <a16:creationId xmlns:a16="http://schemas.microsoft.com/office/drawing/2014/main" id="{4926385C-99F2-4169-9578-2350BF6CA3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5500" y="381000"/>
            <a:ext cx="7772400" cy="1362075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Forecasting Provides a Competitive Advantage for Disney</a:t>
            </a:r>
          </a:p>
        </p:txBody>
      </p:sp>
      <p:sp>
        <p:nvSpPr>
          <p:cNvPr id="28677" name="TextBox 11">
            <a:extLst>
              <a:ext uri="{FF2B5EF4-FFF2-40B4-BE49-F238E27FC236}">
                <a16:creationId xmlns:a16="http://schemas.microsoft.com/office/drawing/2014/main" id="{1BFE7438-90A8-4033-B7B0-21EA92F5DA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384925"/>
            <a:ext cx="23336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AU" altLang="en-US" sz="1200">
                <a:solidFill>
                  <a:srgbClr val="7F7F7F"/>
                </a:solidFill>
              </a:rPr>
              <a:t>© 2014 Pearson Education, Inc.</a:t>
            </a:r>
            <a:endParaRPr lang="en-US" altLang="en-US" sz="120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Rectangle 3">
            <a:extLst>
              <a:ext uri="{FF2B5EF4-FFF2-40B4-BE49-F238E27FC236}">
                <a16:creationId xmlns:a16="http://schemas.microsoft.com/office/drawing/2014/main" id="{5AA5E434-45FE-4E70-957E-FB5F5DCA6B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14375" y="2517775"/>
            <a:ext cx="7772400" cy="3908425"/>
          </a:xfrm>
        </p:spPr>
        <p:txBody>
          <a:bodyPr/>
          <a:lstStyle/>
          <a:p>
            <a:pPr eaLnBrk="1" hangingPunct="1">
              <a:buSzPct val="60000"/>
              <a:buFont typeface="Lucida Grande"/>
              <a:buChar char="►"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Inputs to the forecasting model include airline specials, Federal Reserve policies, Wall Street trends, vacation/holiday schedules for 3,000 school districts around the world</a:t>
            </a:r>
          </a:p>
          <a:p>
            <a:pPr eaLnBrk="1" hangingPunct="1">
              <a:buSzPct val="60000"/>
              <a:buFont typeface="Lucida Grande"/>
              <a:buChar char="►"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Average forecast error for the 5-year forecast is 5%</a:t>
            </a:r>
          </a:p>
          <a:p>
            <a:pPr eaLnBrk="1" hangingPunct="1">
              <a:buSzPct val="60000"/>
              <a:buFont typeface="Lucida Grande"/>
              <a:buChar char="►"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Average forecast error for annual forecasts is between 0% and 3%</a:t>
            </a:r>
          </a:p>
        </p:txBody>
      </p:sp>
      <p:grpSp>
        <p:nvGrpSpPr>
          <p:cNvPr id="30723" name="Group 4">
            <a:extLst>
              <a:ext uri="{FF2B5EF4-FFF2-40B4-BE49-F238E27FC236}">
                <a16:creationId xmlns:a16="http://schemas.microsoft.com/office/drawing/2014/main" id="{0CA98CD3-D31C-4009-94A4-85E6C75587ED}"/>
              </a:ext>
            </a:extLst>
          </p:cNvPr>
          <p:cNvGrpSpPr>
            <a:grpSpLocks/>
          </p:cNvGrpSpPr>
          <p:nvPr/>
        </p:nvGrpSpPr>
        <p:grpSpPr bwMode="auto">
          <a:xfrm>
            <a:off x="400050" y="319088"/>
            <a:ext cx="8299450" cy="1751012"/>
            <a:chOff x="679981" y="2123017"/>
            <a:chExt cx="7518927" cy="1312861"/>
          </a:xfrm>
        </p:grpSpPr>
        <p:sp>
          <p:nvSpPr>
            <p:cNvPr id="6" name="Rectangle 4">
              <a:extLst>
                <a:ext uri="{FF2B5EF4-FFF2-40B4-BE49-F238E27FC236}">
                  <a16:creationId xmlns:a16="http://schemas.microsoft.com/office/drawing/2014/main" id="{C80DC6BE-C1C7-4F49-A113-90CCACE1A192}"/>
                </a:ext>
              </a:extLst>
            </p:cNvPr>
            <p:cNvSpPr/>
            <p:nvPr/>
          </p:nvSpPr>
          <p:spPr>
            <a:xfrm flipH="1">
              <a:off x="679981" y="2269419"/>
              <a:ext cx="442967" cy="1159317"/>
            </a:xfrm>
            <a:custGeom>
              <a:avLst/>
              <a:gdLst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443441 w 443441"/>
                <a:gd name="connsiteY2" fmla="*/ 1159933 h 1159933"/>
                <a:gd name="connsiteX3" fmla="*/ 0 w 443441"/>
                <a:gd name="connsiteY3" fmla="*/ 1159933 h 1159933"/>
                <a:gd name="connsiteX4" fmla="*/ 0 w 443441"/>
                <a:gd name="connsiteY4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55095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  <a:gd name="connsiteX0" fmla="*/ 0 w 443441"/>
                <a:gd name="connsiteY0" fmla="*/ 0 h 1159933"/>
                <a:gd name="connsiteX1" fmla="*/ 443441 w 443441"/>
                <a:gd name="connsiteY1" fmla="*/ 0 h 1159933"/>
                <a:gd name="connsiteX2" fmla="*/ 262467 w 443441"/>
                <a:gd name="connsiteY2" fmla="*/ 583670 h 1159933"/>
                <a:gd name="connsiteX3" fmla="*/ 443441 w 443441"/>
                <a:gd name="connsiteY3" fmla="*/ 1159933 h 1159933"/>
                <a:gd name="connsiteX4" fmla="*/ 0 w 443441"/>
                <a:gd name="connsiteY4" fmla="*/ 1159933 h 1159933"/>
                <a:gd name="connsiteX5" fmla="*/ 0 w 443441"/>
                <a:gd name="connsiteY5" fmla="*/ 0 h 1159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3441" h="1159933">
                  <a:moveTo>
                    <a:pt x="0" y="0"/>
                  </a:moveTo>
                  <a:lnTo>
                    <a:pt x="443441" y="0"/>
                  </a:lnTo>
                  <a:lnTo>
                    <a:pt x="262467" y="583670"/>
                  </a:lnTo>
                  <a:lnTo>
                    <a:pt x="443441" y="1159933"/>
                  </a:lnTo>
                  <a:lnTo>
                    <a:pt x="0" y="115993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3320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Helvetica Neue"/>
                <a:cs typeface="Helvetica Neue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1B7F7903-0CB4-4BFC-A49B-E94F29CBBC00}"/>
                </a:ext>
              </a:extLst>
            </p:cNvPr>
            <p:cNvSpPr/>
            <p:nvPr/>
          </p:nvSpPr>
          <p:spPr>
            <a:xfrm>
              <a:off x="990633" y="2123017"/>
              <a:ext cx="7208275" cy="1160507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chemeClr val="bg1">
                  <a:lumMod val="50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/>
              <a:endParaRPr lang="en-US" altLang="en-US">
                <a:solidFill>
                  <a:srgbClr val="FFFFFF"/>
                </a:solidFill>
                <a:latin typeface="Helvetica Neue"/>
                <a:ea typeface="Helvetica Neue"/>
                <a:cs typeface="Helvetica Neue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B87E8CB-5DCC-4FB8-BC16-F7DF29CE8F1E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988503" y="3293003"/>
              <a:ext cx="149225" cy="142875"/>
            </a:xfrm>
            <a:custGeom>
              <a:avLst/>
              <a:gdLst>
                <a:gd name="T0" fmla="*/ 149225 w 149225"/>
                <a:gd name="T1" fmla="*/ 0 h 142875"/>
                <a:gd name="T2" fmla="*/ 0 w 149225"/>
                <a:gd name="T3" fmla="*/ 142875 h 142875"/>
                <a:gd name="T4" fmla="*/ 6350 w 149225"/>
                <a:gd name="T5" fmla="*/ 0 h 142875"/>
                <a:gd name="T6" fmla="*/ 149225 w 149225"/>
                <a:gd name="T7" fmla="*/ 0 h 14287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9225" h="142875">
                  <a:moveTo>
                    <a:pt x="149225" y="0"/>
                  </a:moveTo>
                  <a:lnTo>
                    <a:pt x="0" y="142875"/>
                  </a:lnTo>
                  <a:lnTo>
                    <a:pt x="6350" y="0"/>
                  </a:lnTo>
                  <a:lnTo>
                    <a:pt x="149225" y="0"/>
                  </a:lnTo>
                  <a:close/>
                </a:path>
              </a:pathLst>
            </a:custGeom>
            <a:solidFill>
              <a:srgbClr val="7F7F7F"/>
            </a:solidFill>
            <a:ln>
              <a:noFill/>
            </a:ln>
            <a:effectLst>
              <a:outerShdw blurRad="63500" dist="23000" dir="5400000" rotWithShape="0">
                <a:srgbClr val="000000">
                  <a:alpha val="34998"/>
                </a:srgbClr>
              </a:outerShdw>
            </a:effectLst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en-US"/>
            </a:p>
          </p:txBody>
        </p:sp>
      </p:grpSp>
      <p:sp>
        <p:nvSpPr>
          <p:cNvPr id="30724" name="Rectangle 2">
            <a:extLst>
              <a:ext uri="{FF2B5EF4-FFF2-40B4-BE49-F238E27FC236}">
                <a16:creationId xmlns:a16="http://schemas.microsoft.com/office/drawing/2014/main" id="{542DA6C5-FE80-468B-8937-3BA384280E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25500" y="381000"/>
            <a:ext cx="7772400" cy="1362075"/>
          </a:xfrm>
        </p:spPr>
        <p:txBody>
          <a:bodyPr/>
          <a:lstStyle/>
          <a:p>
            <a:pPr eaLnBrk="1" hangingPunct="1"/>
            <a:r>
              <a:rPr lang="en-US" altLang="en-US"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Forecasting Provides a Competitive Advantage for Disney</a:t>
            </a:r>
          </a:p>
        </p:txBody>
      </p:sp>
      <p:sp>
        <p:nvSpPr>
          <p:cNvPr id="30725" name="TextBox 11">
            <a:extLst>
              <a:ext uri="{FF2B5EF4-FFF2-40B4-BE49-F238E27FC236}">
                <a16:creationId xmlns:a16="http://schemas.microsoft.com/office/drawing/2014/main" id="{9D1DE27B-C6A7-4185-9727-3BBC3AC4CE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6384925"/>
            <a:ext cx="23336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AU" altLang="en-US" sz="1200">
                <a:solidFill>
                  <a:srgbClr val="7F7F7F"/>
                </a:solidFill>
              </a:rPr>
              <a:t>© 2014 Pearson Education, Inc.</a:t>
            </a:r>
            <a:endParaRPr lang="en-US" altLang="en-US" sz="1200">
              <a:solidFill>
                <a:srgbClr val="7F7F7F"/>
              </a:solidFill>
            </a:endParaRPr>
          </a:p>
        </p:txBody>
      </p:sp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9B6E5866-52F2-442A-92E8-9797C822C2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209675"/>
            <a:ext cx="7772400" cy="5178425"/>
          </a:xfrm>
        </p:spPr>
        <p:txBody>
          <a:bodyPr lIns="98954" tIns="48608" rIns="98954" bIns="48608"/>
          <a:lstStyle/>
          <a:p>
            <a:pPr marL="514350" indent="-514350" eaLnBrk="1" hangingPunct="1">
              <a:buClr>
                <a:srgbClr val="BF0922"/>
              </a:buClr>
              <a:buFont typeface="Calibri" panose="020F0502020204030204" pitchFamily="34" charset="0"/>
              <a:buAutoNum type="arabicPeriod"/>
            </a:pPr>
            <a:r>
              <a:rPr lang="en-US" altLang="en-US" sz="2800" i="1">
                <a:latin typeface="Arial" panose="020B0604020202020204" pitchFamily="34" charset="0"/>
                <a:cs typeface="Arial" panose="020B0604020202020204" pitchFamily="34" charset="0"/>
              </a:rPr>
              <a:t>Short-range forecast</a:t>
            </a:r>
          </a:p>
          <a:p>
            <a:pPr marL="1168400" lvl="1" indent="-455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Up to 1 year, generally less than 3 months</a:t>
            </a:r>
          </a:p>
          <a:p>
            <a:pPr marL="1168400" lvl="1" indent="-455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Purchasing, job scheduling, workforce levels, job assignments, production levels</a:t>
            </a:r>
          </a:p>
          <a:p>
            <a:pPr marL="514350" indent="-514350" eaLnBrk="1" hangingPunct="1">
              <a:buClr>
                <a:srgbClr val="BF0922"/>
              </a:buClr>
              <a:buFont typeface="Calibri" panose="020F0502020204030204" pitchFamily="34" charset="0"/>
              <a:buAutoNum type="arabicPeriod"/>
            </a:pPr>
            <a:r>
              <a:rPr lang="en-US" altLang="en-US" sz="2800" i="1">
                <a:latin typeface="Arial" panose="020B0604020202020204" pitchFamily="34" charset="0"/>
                <a:cs typeface="Arial" panose="020B0604020202020204" pitchFamily="34" charset="0"/>
              </a:rPr>
              <a:t>Medium-range forecast</a:t>
            </a:r>
          </a:p>
          <a:p>
            <a:pPr marL="1168400" lvl="1" indent="-455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3 months to 3 years</a:t>
            </a:r>
          </a:p>
          <a:p>
            <a:pPr marL="1168400" lvl="1" indent="-455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Sales and production planning, budgeting</a:t>
            </a:r>
          </a:p>
          <a:p>
            <a:pPr marL="514350" indent="-514350" eaLnBrk="1" hangingPunct="1">
              <a:buClr>
                <a:srgbClr val="BF0922"/>
              </a:buClr>
              <a:buFont typeface="Calibri" panose="020F0502020204030204" pitchFamily="34" charset="0"/>
              <a:buAutoNum type="arabicPeriod"/>
            </a:pPr>
            <a:r>
              <a:rPr lang="en-US" altLang="en-US" sz="2800" i="1">
                <a:latin typeface="Arial" panose="020B0604020202020204" pitchFamily="34" charset="0"/>
                <a:cs typeface="Arial" panose="020B0604020202020204" pitchFamily="34" charset="0"/>
              </a:rPr>
              <a:t>Long-range forecast</a:t>
            </a:r>
          </a:p>
          <a:p>
            <a:pPr marL="1168400" lvl="1" indent="-455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en-US" sz="2400" baseline="30000"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 years</a:t>
            </a:r>
          </a:p>
          <a:p>
            <a:pPr marL="1168400" lvl="1" indent="-455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New product planning, facility location, research and development</a:t>
            </a:r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A2A844BF-CBFB-491B-B389-4BF2912A04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93700"/>
            <a:ext cx="7772400" cy="8382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Forecasting Time Horizons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3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0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D1BC4F42-CC7B-496D-8DD7-D791DAD051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457200"/>
            <a:ext cx="8382000" cy="914400"/>
          </a:xfrm>
        </p:spPr>
        <p:txBody>
          <a:bodyPr lIns="99994" tIns="49997" rIns="99994" bIns="49997" anchorCtr="1"/>
          <a:lstStyle/>
          <a:p>
            <a:pPr eaLnBrk="1" hangingPunct="1">
              <a:lnSpc>
                <a:spcPct val="80000"/>
              </a:lnSpc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Distinguishing Differences</a:t>
            </a:r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00CA869E-55F4-47E5-8E76-E8386EAE4C8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92275"/>
            <a:ext cx="7772400" cy="4632325"/>
          </a:xfrm>
        </p:spPr>
        <p:txBody>
          <a:bodyPr lIns="99994" tIns="49997" rIns="99994" bIns="49997"/>
          <a:lstStyle/>
          <a:p>
            <a:pPr marL="533400" indent="-533400" eaLnBrk="1" hangingPunct="1">
              <a:buClr>
                <a:srgbClr val="BF0922"/>
              </a:buClr>
              <a:buFont typeface="Calibri" panose="020F0502020204030204" pitchFamily="34" charset="0"/>
              <a:buAutoNum type="arabicPeriod"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Medium/long range forecasts deal with more comprehensive issues and support management decisions regarding planning and products, plants and processes</a:t>
            </a:r>
          </a:p>
          <a:p>
            <a:pPr marL="533400" indent="-533400" eaLnBrk="1" hangingPunct="1">
              <a:buClr>
                <a:srgbClr val="BF0922"/>
              </a:buClr>
              <a:buFont typeface="Calibri" panose="020F0502020204030204" pitchFamily="34" charset="0"/>
              <a:buAutoNum type="arabicPeriod"/>
            </a:pPr>
            <a:r>
              <a:rPr lang="en-US" altLang="en-US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Short-term </a:t>
            </a: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forecasting usually employs different methodologies than longer-term forecasting</a:t>
            </a:r>
          </a:p>
          <a:p>
            <a:pPr marL="533400" indent="-533400" eaLnBrk="1" hangingPunct="1">
              <a:buClr>
                <a:srgbClr val="BF0922"/>
              </a:buClr>
              <a:buFont typeface="Calibri" panose="020F0502020204030204" pitchFamily="34" charset="0"/>
              <a:buAutoNum type="arabicPeriod"/>
            </a:pPr>
            <a:r>
              <a:rPr lang="en-US" altLang="en-US" sz="2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Short-term </a:t>
            </a: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forecasts tend to be more accurate than longer-term forecasts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59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>
            <a:extLst>
              <a:ext uri="{FF2B5EF4-FFF2-40B4-BE49-F238E27FC236}">
                <a16:creationId xmlns:a16="http://schemas.microsoft.com/office/drawing/2014/main" id="{C8D5C6DB-64CD-424F-828D-19C78292972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7863" y="381000"/>
            <a:ext cx="7770812" cy="1447800"/>
          </a:xfrm>
        </p:spPr>
        <p:txBody>
          <a:bodyPr lIns="99994" tIns="49997" rIns="99994" bIns="49997" anchorCtr="1"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Influence of Product Life Cycle</a:t>
            </a:r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B121C01D-DF6D-43DD-9F42-0EC99E32CC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46138" y="2857500"/>
            <a:ext cx="7772400" cy="3265488"/>
          </a:xfrm>
        </p:spPr>
        <p:txBody>
          <a:bodyPr lIns="99994" tIns="49997" rIns="99994" bIns="49997"/>
          <a:lstStyle/>
          <a:p>
            <a:pPr defTabSz="836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Introduction and growth require longer forecasts than maturity and decline</a:t>
            </a:r>
          </a:p>
          <a:p>
            <a:pPr defTabSz="836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As product passes through life cycle, forecasts are useful in projecting</a:t>
            </a:r>
          </a:p>
          <a:p>
            <a:pPr marL="1168400" lvl="1" indent="-455613" defTabSz="836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Staffing levels</a:t>
            </a:r>
          </a:p>
          <a:p>
            <a:pPr marL="1168400" lvl="1" indent="-455613" defTabSz="836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Inventory levels</a:t>
            </a:r>
          </a:p>
          <a:p>
            <a:pPr marL="1168400" lvl="1" indent="-455613" defTabSz="836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Factory capacity</a:t>
            </a:r>
          </a:p>
        </p:txBody>
      </p:sp>
      <p:sp>
        <p:nvSpPr>
          <p:cNvPr id="47108" name="Rectangle 4">
            <a:extLst>
              <a:ext uri="{FF2B5EF4-FFF2-40B4-BE49-F238E27FC236}">
                <a16:creationId xmlns:a16="http://schemas.microsoft.com/office/drawing/2014/main" id="{9BC06028-3717-4065-A137-A1E64B63C4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3125" y="2032000"/>
            <a:ext cx="7448550" cy="609600"/>
          </a:xfrm>
          <a:prstGeom prst="rect">
            <a:avLst/>
          </a:pr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9994" tIns="49997" rIns="99994" bIns="49997" anchor="ctr" anchorCtr="1"/>
          <a:lstStyle>
            <a:lvl1pPr marL="341313" indent="-341313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spcAft>
                <a:spcPct val="0"/>
              </a:spcAft>
              <a:buClr>
                <a:srgbClr val="FF9933"/>
              </a:buClr>
              <a:buFont typeface="Symbol" panose="05050102010706020507" pitchFamily="18" charset="2"/>
              <a:buNone/>
            </a:pPr>
            <a:r>
              <a:rPr lang="en-US" altLang="en-US" sz="2800" b="1">
                <a:solidFill>
                  <a:schemeClr val="bg1"/>
                </a:solidFill>
              </a:rPr>
              <a:t>Introduction – Growth – Maturity – Decline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7" grpId="0" autoUpdateAnimBg="0"/>
      <p:bldP spid="47108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AB037276-DC7F-4528-BFD6-AEBE31DC1D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57213" y="110354"/>
            <a:ext cx="7772400" cy="901700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Product Life Cycle</a:t>
            </a:r>
          </a:p>
        </p:txBody>
      </p:sp>
      <p:grpSp>
        <p:nvGrpSpPr>
          <p:cNvPr id="280579" name="Group 3">
            <a:extLst>
              <a:ext uri="{FF2B5EF4-FFF2-40B4-BE49-F238E27FC236}">
                <a16:creationId xmlns:a16="http://schemas.microsoft.com/office/drawing/2014/main" id="{4138888E-941E-4F61-BB18-B3C67D757447}"/>
              </a:ext>
            </a:extLst>
          </p:cNvPr>
          <p:cNvGrpSpPr>
            <a:grpSpLocks/>
          </p:cNvGrpSpPr>
          <p:nvPr/>
        </p:nvGrpSpPr>
        <p:grpSpPr bwMode="auto">
          <a:xfrm>
            <a:off x="1177925" y="1876425"/>
            <a:ext cx="7239000" cy="1816100"/>
            <a:chOff x="742" y="1358"/>
            <a:chExt cx="4560" cy="1144"/>
          </a:xfrm>
        </p:grpSpPr>
        <p:sp>
          <p:nvSpPr>
            <p:cNvPr id="41008" name="Text Box 4">
              <a:extLst>
                <a:ext uri="{FF2B5EF4-FFF2-40B4-BE49-F238E27FC236}">
                  <a16:creationId xmlns:a16="http://schemas.microsoft.com/office/drawing/2014/main" id="{C9C1DC98-B61F-4C34-8160-9DE11AE4E4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2" y="1358"/>
              <a:ext cx="1157" cy="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400" b="1"/>
                <a:t>Best period to increase market share</a:t>
              </a:r>
            </a:p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AU" altLang="en-US" sz="1400" b="1"/>
            </a:p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400" b="1"/>
                <a:t>R&amp;D engineering is critical</a:t>
              </a:r>
            </a:p>
          </p:txBody>
        </p:sp>
        <p:sp>
          <p:nvSpPr>
            <p:cNvPr id="41009" name="Text Box 5">
              <a:extLst>
                <a:ext uri="{FF2B5EF4-FFF2-40B4-BE49-F238E27FC236}">
                  <a16:creationId xmlns:a16="http://schemas.microsoft.com/office/drawing/2014/main" id="{E65DE7D5-E548-4F1B-9B56-B322025F6B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6" y="1358"/>
              <a:ext cx="1171" cy="7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400" b="1"/>
                <a:t>Practical to change price or quality image</a:t>
              </a:r>
            </a:p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AU" altLang="en-US" sz="1400" b="1"/>
            </a:p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400" b="1"/>
                <a:t>Strengthen niche</a:t>
              </a:r>
            </a:p>
          </p:txBody>
        </p:sp>
        <p:sp>
          <p:nvSpPr>
            <p:cNvPr id="41010" name="Text Box 6">
              <a:extLst>
                <a:ext uri="{FF2B5EF4-FFF2-40B4-BE49-F238E27FC236}">
                  <a16:creationId xmlns:a16="http://schemas.microsoft.com/office/drawing/2014/main" id="{DDE1D14A-71A8-4E66-9D49-C204E7733A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10" y="1358"/>
              <a:ext cx="1180" cy="11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400" b="1"/>
                <a:t>Poor time to change image, price, or quality</a:t>
              </a:r>
            </a:p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AU" altLang="en-US" sz="1400" b="1"/>
            </a:p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400" b="1"/>
                <a:t>Competitive costs become critical</a:t>
              </a:r>
            </a:p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400" b="1"/>
                <a:t>Defend market position</a:t>
              </a:r>
            </a:p>
          </p:txBody>
        </p:sp>
        <p:sp>
          <p:nvSpPr>
            <p:cNvPr id="41011" name="Text Box 7">
              <a:extLst>
                <a:ext uri="{FF2B5EF4-FFF2-40B4-BE49-F238E27FC236}">
                  <a16:creationId xmlns:a16="http://schemas.microsoft.com/office/drawing/2014/main" id="{00B42AF4-9C7E-453E-8A77-148087CA1DF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94" y="1358"/>
              <a:ext cx="1008" cy="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400" b="1"/>
                <a:t>Cost control critical</a:t>
              </a:r>
            </a:p>
          </p:txBody>
        </p:sp>
      </p:grpSp>
      <p:grpSp>
        <p:nvGrpSpPr>
          <p:cNvPr id="280584" name="Group 8">
            <a:extLst>
              <a:ext uri="{FF2B5EF4-FFF2-40B4-BE49-F238E27FC236}">
                <a16:creationId xmlns:a16="http://schemas.microsoft.com/office/drawing/2014/main" id="{38D46ACA-7C14-44AF-8241-723BF24FE9CE}"/>
              </a:ext>
            </a:extLst>
          </p:cNvPr>
          <p:cNvGrpSpPr>
            <a:grpSpLocks/>
          </p:cNvGrpSpPr>
          <p:nvPr/>
        </p:nvGrpSpPr>
        <p:grpSpPr bwMode="auto">
          <a:xfrm>
            <a:off x="709613" y="1398588"/>
            <a:ext cx="7710487" cy="4608512"/>
            <a:chOff x="447" y="1057"/>
            <a:chExt cx="4857" cy="2903"/>
          </a:xfrm>
        </p:grpSpPr>
        <p:grpSp>
          <p:nvGrpSpPr>
            <p:cNvPr id="40993" name="Group 9">
              <a:extLst>
                <a:ext uri="{FF2B5EF4-FFF2-40B4-BE49-F238E27FC236}">
                  <a16:creationId xmlns:a16="http://schemas.microsoft.com/office/drawing/2014/main" id="{96730054-D593-4654-BA50-0C299BDF9B9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47" y="1057"/>
              <a:ext cx="4857" cy="2903"/>
              <a:chOff x="447" y="1057"/>
              <a:chExt cx="4857" cy="2903"/>
            </a:xfrm>
          </p:grpSpPr>
          <p:grpSp>
            <p:nvGrpSpPr>
              <p:cNvPr id="40995" name="Group 10">
                <a:extLst>
                  <a:ext uri="{FF2B5EF4-FFF2-40B4-BE49-F238E27FC236}">
                    <a16:creationId xmlns:a16="http://schemas.microsoft.com/office/drawing/2014/main" id="{50B1C841-5A74-4A6C-88C5-19EB575B46B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8" y="1360"/>
                <a:ext cx="4576" cy="2593"/>
                <a:chOff x="576" y="1728"/>
                <a:chExt cx="4576" cy="2176"/>
              </a:xfrm>
            </p:grpSpPr>
            <p:sp>
              <p:nvSpPr>
                <p:cNvPr id="41003" name="Line 11">
                  <a:extLst>
                    <a:ext uri="{FF2B5EF4-FFF2-40B4-BE49-F238E27FC236}">
                      <a16:creationId xmlns:a16="http://schemas.microsoft.com/office/drawing/2014/main" id="{17402F36-7841-4D5C-9A56-68BF2AA27FD1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76" y="1728"/>
                  <a:ext cx="0" cy="21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04" name="Line 12">
                  <a:extLst>
                    <a:ext uri="{FF2B5EF4-FFF2-40B4-BE49-F238E27FC236}">
                      <a16:creationId xmlns:a16="http://schemas.microsoft.com/office/drawing/2014/main" id="{6FBB7429-498B-4DBC-976E-0738121CD49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62" y="1728"/>
                  <a:ext cx="0" cy="21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05" name="Line 13">
                  <a:extLst>
                    <a:ext uri="{FF2B5EF4-FFF2-40B4-BE49-F238E27FC236}">
                      <a16:creationId xmlns:a16="http://schemas.microsoft.com/office/drawing/2014/main" id="{44A148C7-1B24-4E0C-B6F6-BEFF314C9A0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9" y="1728"/>
                  <a:ext cx="0" cy="21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06" name="Line 14">
                  <a:extLst>
                    <a:ext uri="{FF2B5EF4-FFF2-40B4-BE49-F238E27FC236}">
                      <a16:creationId xmlns:a16="http://schemas.microsoft.com/office/drawing/2014/main" id="{33D07FB0-4905-4726-8701-50B06390347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36" y="1728"/>
                  <a:ext cx="0" cy="21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07" name="Line 15">
                  <a:extLst>
                    <a:ext uri="{FF2B5EF4-FFF2-40B4-BE49-F238E27FC236}">
                      <a16:creationId xmlns:a16="http://schemas.microsoft.com/office/drawing/2014/main" id="{7F7DE280-81D8-482C-AA38-D7D90D70DC9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5152" y="1728"/>
                  <a:ext cx="0" cy="217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40996" name="Group 16">
                <a:extLst>
                  <a:ext uri="{FF2B5EF4-FFF2-40B4-BE49-F238E27FC236}">
                    <a16:creationId xmlns:a16="http://schemas.microsoft.com/office/drawing/2014/main" id="{D11C9711-0B49-4735-919E-38BDFB96D94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728" y="1059"/>
                <a:ext cx="4568" cy="300"/>
                <a:chOff x="576" y="1235"/>
                <a:chExt cx="4568" cy="300"/>
              </a:xfrm>
            </p:grpSpPr>
            <p:sp>
              <p:nvSpPr>
                <p:cNvPr id="40998" name="Rectangle 17">
                  <a:extLst>
                    <a:ext uri="{FF2B5EF4-FFF2-40B4-BE49-F238E27FC236}">
                      <a16:creationId xmlns:a16="http://schemas.microsoft.com/office/drawing/2014/main" id="{CE57A688-E3AD-42DF-88DB-33EF2C6DBC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76" y="1239"/>
                  <a:ext cx="4568" cy="296"/>
                </a:xfrm>
                <a:prstGeom prst="rect">
                  <a:avLst/>
                </a:prstGeom>
                <a:solidFill>
                  <a:schemeClr val="tx2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Aft>
                      <a:spcPct val="0"/>
                    </a:spcAft>
                    <a:buClrTx/>
                    <a:buFontTx/>
                    <a:buNone/>
                  </a:pPr>
                  <a:endParaRPr lang="en-US" altLang="en-US" sz="1600"/>
                </a:p>
              </p:txBody>
            </p:sp>
            <p:sp>
              <p:nvSpPr>
                <p:cNvPr id="40999" name="Text Box 18">
                  <a:extLst>
                    <a:ext uri="{FF2B5EF4-FFF2-40B4-BE49-F238E27FC236}">
                      <a16:creationId xmlns:a16="http://schemas.microsoft.com/office/drawing/2014/main" id="{386567FA-2EC2-4ABE-953E-F941ACE8317B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638" y="1254"/>
                  <a:ext cx="4337" cy="21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tabLst>
                      <a:tab pos="2603500" algn="ctr"/>
                      <a:tab pos="4572000" algn="ctr"/>
                      <a:tab pos="6273800" algn="ctr"/>
                    </a:tabLst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1pPr>
                  <a:lvl2pPr marL="742950" indent="-28575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tabLst>
                      <a:tab pos="2603500" algn="ctr"/>
                      <a:tab pos="4572000" algn="ctr"/>
                      <a:tab pos="6273800" algn="ctr"/>
                    </a:tabLst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2pPr>
                  <a:lvl3pPr marL="11430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tabLst>
                      <a:tab pos="2603500" algn="ctr"/>
                      <a:tab pos="4572000" algn="ctr"/>
                      <a:tab pos="6273800" algn="ctr"/>
                    </a:tabLst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3pPr>
                  <a:lvl4pPr marL="16002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tabLst>
                      <a:tab pos="2603500" algn="ctr"/>
                      <a:tab pos="4572000" algn="ctr"/>
                      <a:tab pos="6273800" algn="ctr"/>
                    </a:tabLst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4pPr>
                  <a:lvl5pPr marL="2057400" indent="-228600">
                    <a:lnSpc>
                      <a:spcPct val="90000"/>
                    </a:lnSpc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tabLst>
                      <a:tab pos="2603500" algn="ctr"/>
                      <a:tab pos="4572000" algn="ctr"/>
                      <a:tab pos="6273800" algn="ctr"/>
                    </a:tabLst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5pPr>
                  <a:lvl6pPr marL="25146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tabLst>
                      <a:tab pos="2603500" algn="ctr"/>
                      <a:tab pos="4572000" algn="ctr"/>
                      <a:tab pos="6273800" algn="ctr"/>
                    </a:tabLst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6pPr>
                  <a:lvl7pPr marL="29718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tabLst>
                      <a:tab pos="2603500" algn="ctr"/>
                      <a:tab pos="4572000" algn="ctr"/>
                      <a:tab pos="6273800" algn="ctr"/>
                    </a:tabLst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7pPr>
                  <a:lvl8pPr marL="34290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tabLst>
                      <a:tab pos="2603500" algn="ctr"/>
                      <a:tab pos="4572000" algn="ctr"/>
                      <a:tab pos="6273800" algn="ctr"/>
                    </a:tabLst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8pPr>
                  <a:lvl9pPr marL="3886200" indent="-228600" defTabSz="457200" eaLnBrk="0" fontAlgn="base" hangingPunct="0">
                    <a:lnSpc>
                      <a:spcPct val="90000"/>
                    </a:lnSpc>
                    <a:spcBef>
                      <a:spcPct val="0"/>
                    </a:spcBef>
                    <a:spcAft>
                      <a:spcPts val="1200"/>
                    </a:spcAft>
                    <a:buClr>
                      <a:schemeClr val="accent1"/>
                    </a:buClr>
                    <a:buFont typeface="Arial Unicode MS" panose="020B0604020202020204" pitchFamily="34" charset="-128"/>
                    <a:buChar char="▶"/>
                    <a:tabLst>
                      <a:tab pos="2603500" algn="ctr"/>
                      <a:tab pos="4572000" algn="ctr"/>
                      <a:tab pos="6273800" algn="ctr"/>
                    </a:tabLst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>
                    <a:lnSpc>
                      <a:spcPct val="100000"/>
                    </a:lnSpc>
                    <a:spcAft>
                      <a:spcPct val="0"/>
                    </a:spcAft>
                    <a:buClrTx/>
                    <a:buFontTx/>
                    <a:buNone/>
                  </a:pPr>
                  <a:r>
                    <a:rPr lang="en-AU" altLang="en-US" sz="1600" b="1">
                      <a:solidFill>
                        <a:schemeClr val="bg1"/>
                      </a:solidFill>
                      <a:ea typeface="MS PGothic" panose="020B0600070205080204" pitchFamily="34" charset="-128"/>
                    </a:rPr>
                    <a:t>Introduction	Growth	Maturity	Decline</a:t>
                  </a:r>
                </a:p>
              </p:txBody>
            </p:sp>
            <p:sp>
              <p:nvSpPr>
                <p:cNvPr id="41000" name="Line 19">
                  <a:extLst>
                    <a:ext uri="{FF2B5EF4-FFF2-40B4-BE49-F238E27FC236}">
                      <a16:creationId xmlns:a16="http://schemas.microsoft.com/office/drawing/2014/main" id="{E9920662-ED85-4E4C-986F-4A541D1ADFC0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764" y="1235"/>
                  <a:ext cx="0" cy="30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01" name="Line 20">
                  <a:extLst>
                    <a:ext uri="{FF2B5EF4-FFF2-40B4-BE49-F238E27FC236}">
                      <a16:creationId xmlns:a16="http://schemas.microsoft.com/office/drawing/2014/main" id="{041AE736-1514-46CF-AD22-B08819B09D5B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135" y="1235"/>
                  <a:ext cx="0" cy="30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41002" name="Line 21">
                  <a:extLst>
                    <a:ext uri="{FF2B5EF4-FFF2-40B4-BE49-F238E27FC236}">
                      <a16:creationId xmlns:a16="http://schemas.microsoft.com/office/drawing/2014/main" id="{7FF4A027-B75C-4C66-93B3-CAFA39461FBF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2948" y="1235"/>
                  <a:ext cx="0" cy="300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40997" name="Text Box 22">
                <a:extLst>
                  <a:ext uri="{FF2B5EF4-FFF2-40B4-BE49-F238E27FC236}">
                    <a16:creationId xmlns:a16="http://schemas.microsoft.com/office/drawing/2014/main" id="{8B16CC0E-92FF-4575-AB8F-A3C6004282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 rot="-5400000">
                <a:off x="-875" y="2379"/>
                <a:ext cx="2903" cy="260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tIns="82800" bIns="82800">
                <a:spAutoFit/>
              </a:bodyPr>
              <a:lstStyle>
                <a:lvl1pPr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Aft>
                    <a:spcPct val="0"/>
                  </a:spcAft>
                  <a:buClrTx/>
                  <a:buFontTx/>
                  <a:buNone/>
                </a:pPr>
                <a:r>
                  <a:rPr lang="en-AU" altLang="en-US" sz="1600" b="1">
                    <a:solidFill>
                      <a:schemeClr val="bg1"/>
                    </a:solidFill>
                  </a:rPr>
                  <a:t>Company Strategy/Issues</a:t>
                </a:r>
              </a:p>
            </p:txBody>
          </p:sp>
        </p:grpSp>
        <p:sp>
          <p:nvSpPr>
            <p:cNvPr id="40994" name="Line 23">
              <a:extLst>
                <a:ext uri="{FF2B5EF4-FFF2-40B4-BE49-F238E27FC236}">
                  <a16:creationId xmlns:a16="http://schemas.microsoft.com/office/drawing/2014/main" id="{67A1217A-85CB-4F7B-9B7D-CE9484350C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8" y="3952"/>
              <a:ext cx="4576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0600" name="Text Box 24">
            <a:extLst>
              <a:ext uri="{FF2B5EF4-FFF2-40B4-BE49-F238E27FC236}">
                <a16:creationId xmlns:a16="http://schemas.microsoft.com/office/drawing/2014/main" id="{60FED4A6-72BD-46FF-BEE1-B3AB1CB453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5025" y="6016625"/>
            <a:ext cx="1144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AU" altLang="en-US" sz="1600"/>
              <a:t>Figure </a:t>
            </a:r>
            <a:r>
              <a:rPr lang="en-AU" altLang="en-US" sz="1600">
                <a:solidFill>
                  <a:schemeClr val="tx2"/>
                </a:solidFill>
              </a:rPr>
              <a:t>2.5</a:t>
            </a:r>
          </a:p>
        </p:txBody>
      </p:sp>
      <p:grpSp>
        <p:nvGrpSpPr>
          <p:cNvPr id="280628" name="Group 52">
            <a:extLst>
              <a:ext uri="{FF2B5EF4-FFF2-40B4-BE49-F238E27FC236}">
                <a16:creationId xmlns:a16="http://schemas.microsoft.com/office/drawing/2014/main" id="{7BF37C85-8D84-49DF-B25D-6342C69E3427}"/>
              </a:ext>
            </a:extLst>
          </p:cNvPr>
          <p:cNvGrpSpPr>
            <a:grpSpLocks/>
          </p:cNvGrpSpPr>
          <p:nvPr/>
        </p:nvGrpSpPr>
        <p:grpSpPr bwMode="auto">
          <a:xfrm>
            <a:off x="1085850" y="3403600"/>
            <a:ext cx="7334250" cy="2598738"/>
            <a:chOff x="684" y="2144"/>
            <a:chExt cx="4620" cy="1637"/>
          </a:xfrm>
        </p:grpSpPr>
        <p:sp>
          <p:nvSpPr>
            <p:cNvPr id="280601" name="Freeform 25">
              <a:extLst>
                <a:ext uri="{FF2B5EF4-FFF2-40B4-BE49-F238E27FC236}">
                  <a16:creationId xmlns:a16="http://schemas.microsoft.com/office/drawing/2014/main" id="{7026F92B-5575-40C5-AE88-9FD813F8A7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" y="2368"/>
              <a:ext cx="4620" cy="1413"/>
            </a:xfrm>
            <a:custGeom>
              <a:avLst/>
              <a:gdLst>
                <a:gd name="T0" fmla="*/ 0 w 4620"/>
                <a:gd name="T1" fmla="*/ 1413 h 1413"/>
                <a:gd name="T2" fmla="*/ 27 w 4620"/>
                <a:gd name="T3" fmla="*/ 1377 h 1413"/>
                <a:gd name="T4" fmla="*/ 471 w 4620"/>
                <a:gd name="T5" fmla="*/ 1335 h 1413"/>
                <a:gd name="T6" fmla="*/ 660 w 4620"/>
                <a:gd name="T7" fmla="*/ 1302 h 1413"/>
                <a:gd name="T8" fmla="*/ 984 w 4620"/>
                <a:gd name="T9" fmla="*/ 1167 h 1413"/>
                <a:gd name="T10" fmla="*/ 1311 w 4620"/>
                <a:gd name="T11" fmla="*/ 972 h 1413"/>
                <a:gd name="T12" fmla="*/ 1614 w 4620"/>
                <a:gd name="T13" fmla="*/ 723 h 1413"/>
                <a:gd name="T14" fmla="*/ 1902 w 4620"/>
                <a:gd name="T15" fmla="*/ 477 h 1413"/>
                <a:gd name="T16" fmla="*/ 2145 w 4620"/>
                <a:gd name="T17" fmla="*/ 279 h 1413"/>
                <a:gd name="T18" fmla="*/ 2346 w 4620"/>
                <a:gd name="T19" fmla="*/ 141 h 1413"/>
                <a:gd name="T20" fmla="*/ 2754 w 4620"/>
                <a:gd name="T21" fmla="*/ 12 h 1413"/>
                <a:gd name="T22" fmla="*/ 3066 w 4620"/>
                <a:gd name="T23" fmla="*/ 0 h 1413"/>
                <a:gd name="T24" fmla="*/ 3390 w 4620"/>
                <a:gd name="T25" fmla="*/ 60 h 1413"/>
                <a:gd name="T26" fmla="*/ 3723 w 4620"/>
                <a:gd name="T27" fmla="*/ 225 h 1413"/>
                <a:gd name="T28" fmla="*/ 3978 w 4620"/>
                <a:gd name="T29" fmla="*/ 468 h 1413"/>
                <a:gd name="T30" fmla="*/ 4149 w 4620"/>
                <a:gd name="T31" fmla="*/ 708 h 1413"/>
                <a:gd name="T32" fmla="*/ 4311 w 4620"/>
                <a:gd name="T33" fmla="*/ 1017 h 1413"/>
                <a:gd name="T34" fmla="*/ 4452 w 4620"/>
                <a:gd name="T35" fmla="*/ 1209 h 1413"/>
                <a:gd name="T36" fmla="*/ 4548 w 4620"/>
                <a:gd name="T37" fmla="*/ 1254 h 1413"/>
                <a:gd name="T38" fmla="*/ 4620 w 4620"/>
                <a:gd name="T39" fmla="*/ 1269 h 1413"/>
                <a:gd name="T40" fmla="*/ 4620 w 4620"/>
                <a:gd name="T41" fmla="*/ 1404 h 1413"/>
                <a:gd name="T42" fmla="*/ 0 w 4620"/>
                <a:gd name="T43" fmla="*/ 1413 h 14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620" h="1413">
                  <a:moveTo>
                    <a:pt x="0" y="1413"/>
                  </a:moveTo>
                  <a:lnTo>
                    <a:pt x="27" y="1377"/>
                  </a:lnTo>
                  <a:lnTo>
                    <a:pt x="471" y="1335"/>
                  </a:lnTo>
                  <a:lnTo>
                    <a:pt x="660" y="1302"/>
                  </a:lnTo>
                  <a:lnTo>
                    <a:pt x="984" y="1167"/>
                  </a:lnTo>
                  <a:lnTo>
                    <a:pt x="1311" y="972"/>
                  </a:lnTo>
                  <a:lnTo>
                    <a:pt x="1614" y="723"/>
                  </a:lnTo>
                  <a:lnTo>
                    <a:pt x="1902" y="477"/>
                  </a:lnTo>
                  <a:lnTo>
                    <a:pt x="2145" y="279"/>
                  </a:lnTo>
                  <a:lnTo>
                    <a:pt x="2346" y="141"/>
                  </a:lnTo>
                  <a:lnTo>
                    <a:pt x="2754" y="12"/>
                  </a:lnTo>
                  <a:lnTo>
                    <a:pt x="3066" y="0"/>
                  </a:lnTo>
                  <a:lnTo>
                    <a:pt x="3390" y="60"/>
                  </a:lnTo>
                  <a:lnTo>
                    <a:pt x="3723" y="225"/>
                  </a:lnTo>
                  <a:lnTo>
                    <a:pt x="3978" y="468"/>
                  </a:lnTo>
                  <a:lnTo>
                    <a:pt x="4149" y="708"/>
                  </a:lnTo>
                  <a:lnTo>
                    <a:pt x="4311" y="1017"/>
                  </a:lnTo>
                  <a:lnTo>
                    <a:pt x="4452" y="1209"/>
                  </a:lnTo>
                  <a:lnTo>
                    <a:pt x="4548" y="1254"/>
                  </a:lnTo>
                  <a:lnTo>
                    <a:pt x="4620" y="1269"/>
                  </a:lnTo>
                  <a:lnTo>
                    <a:pt x="4620" y="1404"/>
                  </a:lnTo>
                  <a:lnTo>
                    <a:pt x="0" y="1413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dirty="0">
                <a:latin typeface="Arial"/>
                <a:cs typeface="Arial"/>
              </a:endParaRPr>
            </a:p>
          </p:txBody>
        </p:sp>
        <p:sp>
          <p:nvSpPr>
            <p:cNvPr id="40967" name="Line 41">
              <a:extLst>
                <a:ext uri="{FF2B5EF4-FFF2-40B4-BE49-F238E27FC236}">
                  <a16:creationId xmlns:a16="http://schemas.microsoft.com/office/drawing/2014/main" id="{6324C2D7-AFF0-423A-A548-E587AE38AF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4" y="3439"/>
              <a:ext cx="0" cy="339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68" name="Text Box 26">
              <a:extLst>
                <a:ext uri="{FF2B5EF4-FFF2-40B4-BE49-F238E27FC236}">
                  <a16:creationId xmlns:a16="http://schemas.microsoft.com/office/drawing/2014/main" id="{B447DF05-24BD-4E8A-8626-E67FC40CB8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60" y="2225"/>
              <a:ext cx="1408" cy="1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400" b="1"/>
                <a:t>Internet search engines</a:t>
              </a:r>
            </a:p>
          </p:txBody>
        </p:sp>
        <p:sp>
          <p:nvSpPr>
            <p:cNvPr id="40969" name="Text Box 27">
              <a:extLst>
                <a:ext uri="{FF2B5EF4-FFF2-40B4-BE49-F238E27FC236}">
                  <a16:creationId xmlns:a16="http://schemas.microsoft.com/office/drawing/2014/main" id="{3BD5BF38-E60B-4023-8C44-2BF6D6D098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8" y="2960"/>
              <a:ext cx="469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400" b="1"/>
                <a:t>Sales</a:t>
              </a:r>
            </a:p>
          </p:txBody>
        </p:sp>
        <p:sp>
          <p:nvSpPr>
            <p:cNvPr id="40970" name="Text Box 29">
              <a:extLst>
                <a:ext uri="{FF2B5EF4-FFF2-40B4-BE49-F238E27FC236}">
                  <a16:creationId xmlns:a16="http://schemas.microsoft.com/office/drawing/2014/main" id="{405833B2-3053-4B74-A4AA-F775A8113C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64" y="2144"/>
              <a:ext cx="993" cy="29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400" b="1"/>
                <a:t>Drive-through restaurants</a:t>
              </a:r>
            </a:p>
          </p:txBody>
        </p:sp>
        <p:sp>
          <p:nvSpPr>
            <p:cNvPr id="40971" name="Text Box 30">
              <a:extLst>
                <a:ext uri="{FF2B5EF4-FFF2-40B4-BE49-F238E27FC236}">
                  <a16:creationId xmlns:a16="http://schemas.microsoft.com/office/drawing/2014/main" id="{F0FA8FD9-7BDC-451A-B347-356BB8A33C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496" y="2448"/>
              <a:ext cx="764" cy="17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400" b="1"/>
                <a:t>DVDs</a:t>
              </a:r>
            </a:p>
          </p:txBody>
        </p:sp>
        <p:sp>
          <p:nvSpPr>
            <p:cNvPr id="40972" name="Text Box 31">
              <a:extLst>
                <a:ext uri="{FF2B5EF4-FFF2-40B4-BE49-F238E27FC236}">
                  <a16:creationId xmlns:a16="http://schemas.microsoft.com/office/drawing/2014/main" id="{22ECC13D-5E1A-4D95-ADC3-D1C841CBB8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86" y="3320"/>
              <a:ext cx="624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1"/>
                <a:t>Analog</a:t>
              </a:r>
              <a:r>
                <a:rPr lang="en-AU" altLang="en-US" sz="1400" b="1"/>
                <a:t> TVs</a:t>
              </a:r>
            </a:p>
          </p:txBody>
        </p:sp>
        <p:sp>
          <p:nvSpPr>
            <p:cNvPr id="40973" name="Line 32">
              <a:extLst>
                <a:ext uri="{FF2B5EF4-FFF2-40B4-BE49-F238E27FC236}">
                  <a16:creationId xmlns:a16="http://schemas.microsoft.com/office/drawing/2014/main" id="{CBF9BA0F-DAC2-4513-BF37-65BE840E46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9" y="3143"/>
              <a:ext cx="432" cy="348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74" name="Oval 35">
              <a:extLst>
                <a:ext uri="{FF2B5EF4-FFF2-40B4-BE49-F238E27FC236}">
                  <a16:creationId xmlns:a16="http://schemas.microsoft.com/office/drawing/2014/main" id="{6CE343F9-8039-457B-A866-BDC9819389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90" y="3575"/>
              <a:ext cx="128" cy="12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400"/>
            </a:p>
          </p:txBody>
        </p:sp>
        <p:sp>
          <p:nvSpPr>
            <p:cNvPr id="40975" name="Oval 36">
              <a:extLst>
                <a:ext uri="{FF2B5EF4-FFF2-40B4-BE49-F238E27FC236}">
                  <a16:creationId xmlns:a16="http://schemas.microsoft.com/office/drawing/2014/main" id="{D52662B3-9C0C-4A90-8CFD-18FB80ED4E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63" y="3345"/>
              <a:ext cx="128" cy="12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400"/>
            </a:p>
          </p:txBody>
        </p:sp>
        <p:sp>
          <p:nvSpPr>
            <p:cNvPr id="40976" name="Oval 37">
              <a:extLst>
                <a:ext uri="{FF2B5EF4-FFF2-40B4-BE49-F238E27FC236}">
                  <a16:creationId xmlns:a16="http://schemas.microsoft.com/office/drawing/2014/main" id="{4DD19BAB-36D4-416A-9ABA-EF41A129538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62" y="2580"/>
              <a:ext cx="128" cy="12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400"/>
            </a:p>
          </p:txBody>
        </p:sp>
        <p:sp>
          <p:nvSpPr>
            <p:cNvPr id="40977" name="Oval 38">
              <a:extLst>
                <a:ext uri="{FF2B5EF4-FFF2-40B4-BE49-F238E27FC236}">
                  <a16:creationId xmlns:a16="http://schemas.microsoft.com/office/drawing/2014/main" id="{0070E5CD-743E-444B-B984-E5D0BE4B8D8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60" y="2328"/>
              <a:ext cx="128" cy="12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400"/>
            </a:p>
          </p:txBody>
        </p:sp>
        <p:sp>
          <p:nvSpPr>
            <p:cNvPr id="40978" name="Oval 39">
              <a:extLst>
                <a:ext uri="{FF2B5EF4-FFF2-40B4-BE49-F238E27FC236}">
                  <a16:creationId xmlns:a16="http://schemas.microsoft.com/office/drawing/2014/main" id="{546D882D-DCDE-45F8-887A-A0D3FF3DD4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16" y="2368"/>
              <a:ext cx="128" cy="12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400"/>
            </a:p>
          </p:txBody>
        </p:sp>
        <p:sp>
          <p:nvSpPr>
            <p:cNvPr id="40979" name="Oval 40">
              <a:extLst>
                <a:ext uri="{FF2B5EF4-FFF2-40B4-BE49-F238E27FC236}">
                  <a16:creationId xmlns:a16="http://schemas.microsoft.com/office/drawing/2014/main" id="{250A472A-B6C9-4786-BE59-665EB6E89F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88" y="3417"/>
              <a:ext cx="128" cy="12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400"/>
            </a:p>
          </p:txBody>
        </p:sp>
        <p:sp>
          <p:nvSpPr>
            <p:cNvPr id="40980" name="Line 42">
              <a:extLst>
                <a:ext uri="{FF2B5EF4-FFF2-40B4-BE49-F238E27FC236}">
                  <a16:creationId xmlns:a16="http://schemas.microsoft.com/office/drawing/2014/main" id="{15229E34-C307-48AA-9164-5017C52919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98" y="2516"/>
              <a:ext cx="11" cy="126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1" name="Line 43">
              <a:extLst>
                <a:ext uri="{FF2B5EF4-FFF2-40B4-BE49-F238E27FC236}">
                  <a16:creationId xmlns:a16="http://schemas.microsoft.com/office/drawing/2014/main" id="{D557C3CC-B1E7-46C7-AB7D-7112BF4910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89" y="2550"/>
              <a:ext cx="0" cy="122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82" name="Oval 44">
              <a:extLst>
                <a:ext uri="{FF2B5EF4-FFF2-40B4-BE49-F238E27FC236}">
                  <a16:creationId xmlns:a16="http://schemas.microsoft.com/office/drawing/2014/main" id="{B06948AE-A9BA-40DF-B01E-2C44689BC7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344" y="2515"/>
              <a:ext cx="128" cy="12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400"/>
            </a:p>
          </p:txBody>
        </p:sp>
        <p:sp>
          <p:nvSpPr>
            <p:cNvPr id="40983" name="Oval 45">
              <a:extLst>
                <a:ext uri="{FF2B5EF4-FFF2-40B4-BE49-F238E27FC236}">
                  <a16:creationId xmlns:a16="http://schemas.microsoft.com/office/drawing/2014/main" id="{86285FF0-8D76-4570-B9B4-587752C605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93" y="3068"/>
              <a:ext cx="128" cy="12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400"/>
            </a:p>
          </p:txBody>
        </p:sp>
        <p:sp>
          <p:nvSpPr>
            <p:cNvPr id="40984" name="Text Box 46">
              <a:extLst>
                <a:ext uri="{FF2B5EF4-FFF2-40B4-BE49-F238E27FC236}">
                  <a16:creationId xmlns:a16="http://schemas.microsoft.com/office/drawing/2014/main" id="{4B36490F-0AF7-43B5-A5D0-AB961CBE39A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11" y="2715"/>
              <a:ext cx="720" cy="194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1"/>
                <a:t>Boeing 787</a:t>
              </a:r>
            </a:p>
          </p:txBody>
        </p:sp>
        <p:sp>
          <p:nvSpPr>
            <p:cNvPr id="40985" name="Text Box 47">
              <a:extLst>
                <a:ext uri="{FF2B5EF4-FFF2-40B4-BE49-F238E27FC236}">
                  <a16:creationId xmlns:a16="http://schemas.microsoft.com/office/drawing/2014/main" id="{DEBE6228-0BDC-44D7-BBE2-BBF32649F2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86" y="3391"/>
              <a:ext cx="1008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400" b="1"/>
                <a:t>Electric vehicles</a:t>
              </a:r>
            </a:p>
          </p:txBody>
        </p:sp>
        <p:sp>
          <p:nvSpPr>
            <p:cNvPr id="40986" name="Oval 48">
              <a:extLst>
                <a:ext uri="{FF2B5EF4-FFF2-40B4-BE49-F238E27FC236}">
                  <a16:creationId xmlns:a16="http://schemas.microsoft.com/office/drawing/2014/main" id="{7F232A1D-50F2-48AF-A646-796A93CA94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86" y="2444"/>
              <a:ext cx="128" cy="12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400"/>
            </a:p>
          </p:txBody>
        </p:sp>
        <p:sp>
          <p:nvSpPr>
            <p:cNvPr id="40987" name="Text Box 33">
              <a:extLst>
                <a:ext uri="{FF2B5EF4-FFF2-40B4-BE49-F238E27FC236}">
                  <a16:creationId xmlns:a16="http://schemas.microsoft.com/office/drawing/2014/main" id="{8ACDA77A-396D-4967-927C-D95F2E5BF5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0" y="2614"/>
              <a:ext cx="864" cy="177"/>
            </a:xfrm>
            <a:prstGeom prst="rect">
              <a:avLst/>
            </a:prstGeom>
            <a:solidFill>
              <a:srgbClr val="BDD6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400" b="1"/>
                <a:t>iPods</a:t>
              </a:r>
            </a:p>
          </p:txBody>
        </p:sp>
        <p:sp>
          <p:nvSpPr>
            <p:cNvPr id="40988" name="Text Box 28">
              <a:extLst>
                <a:ext uri="{FF2B5EF4-FFF2-40B4-BE49-F238E27FC236}">
                  <a16:creationId xmlns:a16="http://schemas.microsoft.com/office/drawing/2014/main" id="{68B3321F-943A-4689-B992-56BFB817E4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96" y="3338"/>
              <a:ext cx="690" cy="2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400" b="1"/>
                <a:t>3-D game players</a:t>
              </a:r>
            </a:p>
          </p:txBody>
        </p:sp>
        <p:sp>
          <p:nvSpPr>
            <p:cNvPr id="40989" name="Text Box 49">
              <a:extLst>
                <a:ext uri="{FF2B5EF4-FFF2-40B4-BE49-F238E27FC236}">
                  <a16:creationId xmlns:a16="http://schemas.microsoft.com/office/drawing/2014/main" id="{0673B94A-1819-4A98-9A01-8EE979E1DC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4" y="3079"/>
              <a:ext cx="783" cy="1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400" b="1"/>
                <a:t>3D printers</a:t>
              </a:r>
            </a:p>
          </p:txBody>
        </p:sp>
        <p:sp>
          <p:nvSpPr>
            <p:cNvPr id="40990" name="Freeform 34">
              <a:extLst>
                <a:ext uri="{FF2B5EF4-FFF2-40B4-BE49-F238E27FC236}">
                  <a16:creationId xmlns:a16="http://schemas.microsoft.com/office/drawing/2014/main" id="{8DB3E3E2-03F1-43DE-9185-BEDD5F0FF212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" y="2368"/>
              <a:ext cx="4584" cy="1376"/>
            </a:xfrm>
            <a:custGeom>
              <a:avLst/>
              <a:gdLst>
                <a:gd name="T0" fmla="*/ 0 w 4584"/>
                <a:gd name="T1" fmla="*/ 1376 h 1376"/>
                <a:gd name="T2" fmla="*/ 688 w 4584"/>
                <a:gd name="T3" fmla="*/ 1280 h 1376"/>
                <a:gd name="T4" fmla="*/ 1320 w 4584"/>
                <a:gd name="T5" fmla="*/ 952 h 1376"/>
                <a:gd name="T6" fmla="*/ 1972 w 4584"/>
                <a:gd name="T7" fmla="*/ 384 h 1376"/>
                <a:gd name="T8" fmla="*/ 2372 w 4584"/>
                <a:gd name="T9" fmla="*/ 124 h 1376"/>
                <a:gd name="T10" fmla="*/ 2968 w 4584"/>
                <a:gd name="T11" fmla="*/ 0 h 1376"/>
                <a:gd name="T12" fmla="*/ 3560 w 4584"/>
                <a:gd name="T13" fmla="*/ 144 h 1376"/>
                <a:gd name="T14" fmla="*/ 3928 w 4584"/>
                <a:gd name="T15" fmla="*/ 440 h 1376"/>
                <a:gd name="T16" fmla="*/ 4148 w 4584"/>
                <a:gd name="T17" fmla="*/ 780 h 1376"/>
                <a:gd name="T18" fmla="*/ 4420 w 4584"/>
                <a:gd name="T19" fmla="*/ 1208 h 1376"/>
                <a:gd name="T20" fmla="*/ 4584 w 4584"/>
                <a:gd name="T21" fmla="*/ 1264 h 137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584"/>
                <a:gd name="T34" fmla="*/ 0 h 1376"/>
                <a:gd name="T35" fmla="*/ 4584 w 4584"/>
                <a:gd name="T36" fmla="*/ 1376 h 137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584" h="1376">
                  <a:moveTo>
                    <a:pt x="0" y="1376"/>
                  </a:moveTo>
                  <a:cubicBezTo>
                    <a:pt x="115" y="1360"/>
                    <a:pt x="468" y="1351"/>
                    <a:pt x="688" y="1280"/>
                  </a:cubicBezTo>
                  <a:cubicBezTo>
                    <a:pt x="908" y="1209"/>
                    <a:pt x="1106" y="1101"/>
                    <a:pt x="1320" y="952"/>
                  </a:cubicBezTo>
                  <a:cubicBezTo>
                    <a:pt x="1534" y="803"/>
                    <a:pt x="1797" y="522"/>
                    <a:pt x="1972" y="384"/>
                  </a:cubicBezTo>
                  <a:cubicBezTo>
                    <a:pt x="2147" y="246"/>
                    <a:pt x="2228" y="192"/>
                    <a:pt x="2372" y="124"/>
                  </a:cubicBezTo>
                  <a:cubicBezTo>
                    <a:pt x="2516" y="56"/>
                    <a:pt x="2748" y="0"/>
                    <a:pt x="2968" y="0"/>
                  </a:cubicBezTo>
                  <a:cubicBezTo>
                    <a:pt x="3188" y="0"/>
                    <a:pt x="3416" y="68"/>
                    <a:pt x="3560" y="144"/>
                  </a:cubicBezTo>
                  <a:cubicBezTo>
                    <a:pt x="3714" y="221"/>
                    <a:pt x="3864" y="368"/>
                    <a:pt x="3928" y="440"/>
                  </a:cubicBezTo>
                  <a:cubicBezTo>
                    <a:pt x="3992" y="512"/>
                    <a:pt x="4088" y="672"/>
                    <a:pt x="4148" y="780"/>
                  </a:cubicBezTo>
                  <a:cubicBezTo>
                    <a:pt x="4208" y="888"/>
                    <a:pt x="4348" y="1148"/>
                    <a:pt x="4420" y="1208"/>
                  </a:cubicBezTo>
                  <a:cubicBezTo>
                    <a:pt x="4492" y="1268"/>
                    <a:pt x="4550" y="1252"/>
                    <a:pt x="4584" y="1264"/>
                  </a:cubicBezTo>
                </a:path>
              </a:pathLst>
            </a:custGeom>
            <a:noFill/>
            <a:ln w="1016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991" name="Text Box 50">
              <a:extLst>
                <a:ext uri="{FF2B5EF4-FFF2-40B4-BE49-F238E27FC236}">
                  <a16:creationId xmlns:a16="http://schemas.microsoft.com/office/drawing/2014/main" id="{57B0E551-BE17-4BB7-BBAA-CC9E83E6C8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0" y="2488"/>
              <a:ext cx="613" cy="19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1"/>
                <a:t>Xbox 360</a:t>
              </a:r>
            </a:p>
          </p:txBody>
        </p:sp>
        <p:sp>
          <p:nvSpPr>
            <p:cNvPr id="40992" name="Oval 51">
              <a:extLst>
                <a:ext uri="{FF2B5EF4-FFF2-40B4-BE49-F238E27FC236}">
                  <a16:creationId xmlns:a16="http://schemas.microsoft.com/office/drawing/2014/main" id="{B1EE57C0-C304-4644-9DBE-8E4EB7BB4B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21" y="2780"/>
              <a:ext cx="128" cy="128"/>
            </a:xfrm>
            <a:prstGeom prst="ellipse">
              <a:avLst/>
            </a:prstGeom>
            <a:solidFill>
              <a:srgbClr val="175097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400"/>
            </a:p>
          </p:txBody>
        </p: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80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280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1000"/>
                                        <p:tgtEl>
                                          <p:spTgt spid="280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280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060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9C635E3F-6D90-4C27-849E-85608D30DF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35000" y="134604"/>
            <a:ext cx="7772400" cy="9017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Product Life Cycle</a:t>
            </a:r>
          </a:p>
        </p:txBody>
      </p:sp>
      <p:sp>
        <p:nvSpPr>
          <p:cNvPr id="43010" name="Text Box 3">
            <a:extLst>
              <a:ext uri="{FF2B5EF4-FFF2-40B4-BE49-F238E27FC236}">
                <a16:creationId xmlns:a16="http://schemas.microsoft.com/office/drawing/2014/main" id="{019CA9C4-F581-43E2-A665-F4A5000E2A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2525" y="1893888"/>
            <a:ext cx="1839913" cy="272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Product design and development critical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Frequent product and process design changes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Short production runs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High production costs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Limited models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Attention to quality</a:t>
            </a:r>
            <a:endParaRPr lang="en-AU" altLang="en-US" sz="1400" b="1" dirty="0"/>
          </a:p>
        </p:txBody>
      </p:sp>
      <p:grpSp>
        <p:nvGrpSpPr>
          <p:cNvPr id="43011" name="Group 4">
            <a:extLst>
              <a:ext uri="{FF2B5EF4-FFF2-40B4-BE49-F238E27FC236}">
                <a16:creationId xmlns:a16="http://schemas.microsoft.com/office/drawing/2014/main" id="{3046CC00-BCDB-45AD-8B2B-7D3DF87125CA}"/>
              </a:ext>
            </a:extLst>
          </p:cNvPr>
          <p:cNvGrpSpPr>
            <a:grpSpLocks/>
          </p:cNvGrpSpPr>
          <p:nvPr/>
        </p:nvGrpSpPr>
        <p:grpSpPr bwMode="auto">
          <a:xfrm>
            <a:off x="1085850" y="3759200"/>
            <a:ext cx="7334250" cy="2243138"/>
            <a:chOff x="684" y="2544"/>
            <a:chExt cx="4620" cy="1413"/>
          </a:xfrm>
        </p:grpSpPr>
        <p:sp>
          <p:nvSpPr>
            <p:cNvPr id="43030" name="Line 5">
              <a:extLst>
                <a:ext uri="{FF2B5EF4-FFF2-40B4-BE49-F238E27FC236}">
                  <a16:creationId xmlns:a16="http://schemas.microsoft.com/office/drawing/2014/main" id="{0C560030-8E79-4070-93ED-BEADCC6822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8" y="3952"/>
              <a:ext cx="4576" cy="0"/>
            </a:xfrm>
            <a:prstGeom prst="line">
              <a:avLst/>
            </a:prstGeom>
            <a:noFill/>
            <a:ln w="28575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031" name="Freeform 6">
              <a:extLst>
                <a:ext uri="{FF2B5EF4-FFF2-40B4-BE49-F238E27FC236}">
                  <a16:creationId xmlns:a16="http://schemas.microsoft.com/office/drawing/2014/main" id="{C945B516-85F8-40F7-A8C8-2ECEED9A78C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" y="2544"/>
              <a:ext cx="4620" cy="1413"/>
            </a:xfrm>
            <a:custGeom>
              <a:avLst/>
              <a:gdLst>
                <a:gd name="T0" fmla="*/ 0 w 4620"/>
                <a:gd name="T1" fmla="*/ 1413 h 1413"/>
                <a:gd name="T2" fmla="*/ 27 w 4620"/>
                <a:gd name="T3" fmla="*/ 1377 h 1413"/>
                <a:gd name="T4" fmla="*/ 471 w 4620"/>
                <a:gd name="T5" fmla="*/ 1335 h 1413"/>
                <a:gd name="T6" fmla="*/ 660 w 4620"/>
                <a:gd name="T7" fmla="*/ 1302 h 1413"/>
                <a:gd name="T8" fmla="*/ 984 w 4620"/>
                <a:gd name="T9" fmla="*/ 1167 h 1413"/>
                <a:gd name="T10" fmla="*/ 1311 w 4620"/>
                <a:gd name="T11" fmla="*/ 972 h 1413"/>
                <a:gd name="T12" fmla="*/ 1614 w 4620"/>
                <a:gd name="T13" fmla="*/ 723 h 1413"/>
                <a:gd name="T14" fmla="*/ 1902 w 4620"/>
                <a:gd name="T15" fmla="*/ 477 h 1413"/>
                <a:gd name="T16" fmla="*/ 2145 w 4620"/>
                <a:gd name="T17" fmla="*/ 279 h 1413"/>
                <a:gd name="T18" fmla="*/ 2346 w 4620"/>
                <a:gd name="T19" fmla="*/ 141 h 1413"/>
                <a:gd name="T20" fmla="*/ 2754 w 4620"/>
                <a:gd name="T21" fmla="*/ 12 h 1413"/>
                <a:gd name="T22" fmla="*/ 3066 w 4620"/>
                <a:gd name="T23" fmla="*/ 0 h 1413"/>
                <a:gd name="T24" fmla="*/ 3390 w 4620"/>
                <a:gd name="T25" fmla="*/ 60 h 1413"/>
                <a:gd name="T26" fmla="*/ 3723 w 4620"/>
                <a:gd name="T27" fmla="*/ 225 h 1413"/>
                <a:gd name="T28" fmla="*/ 3978 w 4620"/>
                <a:gd name="T29" fmla="*/ 468 h 1413"/>
                <a:gd name="T30" fmla="*/ 4149 w 4620"/>
                <a:gd name="T31" fmla="*/ 708 h 1413"/>
                <a:gd name="T32" fmla="*/ 4311 w 4620"/>
                <a:gd name="T33" fmla="*/ 1017 h 1413"/>
                <a:gd name="T34" fmla="*/ 4452 w 4620"/>
                <a:gd name="T35" fmla="*/ 1209 h 1413"/>
                <a:gd name="T36" fmla="*/ 4548 w 4620"/>
                <a:gd name="T37" fmla="*/ 1254 h 1413"/>
                <a:gd name="T38" fmla="*/ 4620 w 4620"/>
                <a:gd name="T39" fmla="*/ 1269 h 1413"/>
                <a:gd name="T40" fmla="*/ 4620 w 4620"/>
                <a:gd name="T41" fmla="*/ 1404 h 1413"/>
                <a:gd name="T42" fmla="*/ 0 w 4620"/>
                <a:gd name="T43" fmla="*/ 1413 h 1413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w 4620"/>
                <a:gd name="T67" fmla="*/ 0 h 1413"/>
                <a:gd name="T68" fmla="*/ 4620 w 4620"/>
                <a:gd name="T69" fmla="*/ 1413 h 1413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T66" t="T67" r="T68" b="T69"/>
              <a:pathLst>
                <a:path w="4620" h="1413">
                  <a:moveTo>
                    <a:pt x="0" y="1413"/>
                  </a:moveTo>
                  <a:lnTo>
                    <a:pt x="27" y="1377"/>
                  </a:lnTo>
                  <a:lnTo>
                    <a:pt x="471" y="1335"/>
                  </a:lnTo>
                  <a:lnTo>
                    <a:pt x="660" y="1302"/>
                  </a:lnTo>
                  <a:lnTo>
                    <a:pt x="984" y="1167"/>
                  </a:lnTo>
                  <a:lnTo>
                    <a:pt x="1311" y="972"/>
                  </a:lnTo>
                  <a:lnTo>
                    <a:pt x="1614" y="723"/>
                  </a:lnTo>
                  <a:lnTo>
                    <a:pt x="1902" y="477"/>
                  </a:lnTo>
                  <a:lnTo>
                    <a:pt x="2145" y="279"/>
                  </a:lnTo>
                  <a:lnTo>
                    <a:pt x="2346" y="141"/>
                  </a:lnTo>
                  <a:lnTo>
                    <a:pt x="2754" y="12"/>
                  </a:lnTo>
                  <a:lnTo>
                    <a:pt x="3066" y="0"/>
                  </a:lnTo>
                  <a:lnTo>
                    <a:pt x="3390" y="60"/>
                  </a:lnTo>
                  <a:lnTo>
                    <a:pt x="3723" y="225"/>
                  </a:lnTo>
                  <a:lnTo>
                    <a:pt x="3978" y="468"/>
                  </a:lnTo>
                  <a:lnTo>
                    <a:pt x="4149" y="708"/>
                  </a:lnTo>
                  <a:lnTo>
                    <a:pt x="4311" y="1017"/>
                  </a:lnTo>
                  <a:lnTo>
                    <a:pt x="4452" y="1209"/>
                  </a:lnTo>
                  <a:lnTo>
                    <a:pt x="4548" y="1254"/>
                  </a:lnTo>
                  <a:lnTo>
                    <a:pt x="4620" y="1269"/>
                  </a:lnTo>
                  <a:lnTo>
                    <a:pt x="4620" y="1404"/>
                  </a:lnTo>
                  <a:lnTo>
                    <a:pt x="0" y="1413"/>
                  </a:lnTo>
                  <a:close/>
                </a:path>
              </a:pathLst>
            </a:custGeom>
            <a:solidFill>
              <a:srgbClr val="BDD6AE"/>
            </a:solidFill>
            <a:ln w="9525">
              <a:solidFill>
                <a:srgbClr val="175097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2631" name="Freeform 7">
              <a:extLst>
                <a:ext uri="{FF2B5EF4-FFF2-40B4-BE49-F238E27FC236}">
                  <a16:creationId xmlns:a16="http://schemas.microsoft.com/office/drawing/2014/main" id="{56E6918B-0046-4E7F-AFEC-9A00C689E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" y="2544"/>
              <a:ext cx="4584" cy="1376"/>
            </a:xfrm>
            <a:custGeom>
              <a:avLst/>
              <a:gdLst>
                <a:gd name="T0" fmla="*/ 0 w 4584"/>
                <a:gd name="T1" fmla="*/ 1376 h 1376"/>
                <a:gd name="T2" fmla="*/ 688 w 4584"/>
                <a:gd name="T3" fmla="*/ 1280 h 1376"/>
                <a:gd name="T4" fmla="*/ 1320 w 4584"/>
                <a:gd name="T5" fmla="*/ 952 h 1376"/>
                <a:gd name="T6" fmla="*/ 1972 w 4584"/>
                <a:gd name="T7" fmla="*/ 384 h 1376"/>
                <a:gd name="T8" fmla="*/ 2372 w 4584"/>
                <a:gd name="T9" fmla="*/ 124 h 1376"/>
                <a:gd name="T10" fmla="*/ 2968 w 4584"/>
                <a:gd name="T11" fmla="*/ 0 h 1376"/>
                <a:gd name="T12" fmla="*/ 3560 w 4584"/>
                <a:gd name="T13" fmla="*/ 144 h 1376"/>
                <a:gd name="T14" fmla="*/ 3928 w 4584"/>
                <a:gd name="T15" fmla="*/ 440 h 1376"/>
                <a:gd name="T16" fmla="*/ 4148 w 4584"/>
                <a:gd name="T17" fmla="*/ 780 h 1376"/>
                <a:gd name="T18" fmla="*/ 4420 w 4584"/>
                <a:gd name="T19" fmla="*/ 1208 h 1376"/>
                <a:gd name="T20" fmla="*/ 4584 w 4584"/>
                <a:gd name="T21" fmla="*/ 1264 h 1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584" h="1376">
                  <a:moveTo>
                    <a:pt x="0" y="1376"/>
                  </a:moveTo>
                  <a:cubicBezTo>
                    <a:pt x="115" y="1360"/>
                    <a:pt x="468" y="1351"/>
                    <a:pt x="688" y="1280"/>
                  </a:cubicBezTo>
                  <a:cubicBezTo>
                    <a:pt x="908" y="1209"/>
                    <a:pt x="1106" y="1101"/>
                    <a:pt x="1320" y="952"/>
                  </a:cubicBezTo>
                  <a:cubicBezTo>
                    <a:pt x="1534" y="803"/>
                    <a:pt x="1797" y="522"/>
                    <a:pt x="1972" y="384"/>
                  </a:cubicBezTo>
                  <a:cubicBezTo>
                    <a:pt x="2147" y="246"/>
                    <a:pt x="2228" y="192"/>
                    <a:pt x="2372" y="124"/>
                  </a:cubicBezTo>
                  <a:cubicBezTo>
                    <a:pt x="2516" y="56"/>
                    <a:pt x="2748" y="0"/>
                    <a:pt x="2968" y="0"/>
                  </a:cubicBezTo>
                  <a:cubicBezTo>
                    <a:pt x="3188" y="0"/>
                    <a:pt x="3416" y="68"/>
                    <a:pt x="3560" y="144"/>
                  </a:cubicBezTo>
                  <a:cubicBezTo>
                    <a:pt x="3714" y="221"/>
                    <a:pt x="3864" y="368"/>
                    <a:pt x="3928" y="440"/>
                  </a:cubicBezTo>
                  <a:cubicBezTo>
                    <a:pt x="3992" y="512"/>
                    <a:pt x="4088" y="672"/>
                    <a:pt x="4148" y="780"/>
                  </a:cubicBezTo>
                  <a:cubicBezTo>
                    <a:pt x="4208" y="888"/>
                    <a:pt x="4348" y="1148"/>
                    <a:pt x="4420" y="1208"/>
                  </a:cubicBezTo>
                  <a:cubicBezTo>
                    <a:pt x="4492" y="1268"/>
                    <a:pt x="4550" y="1252"/>
                    <a:pt x="4584" y="1264"/>
                  </a:cubicBezTo>
                </a:path>
              </a:pathLst>
            </a:custGeom>
            <a:solidFill>
              <a:schemeClr val="accent4"/>
            </a:solidFill>
            <a:ln w="101600">
              <a:solidFill>
                <a:srgbClr val="175097"/>
              </a:solidFill>
              <a:round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</p:grpSp>
      <p:grpSp>
        <p:nvGrpSpPr>
          <p:cNvPr id="43012" name="Group 8">
            <a:extLst>
              <a:ext uri="{FF2B5EF4-FFF2-40B4-BE49-F238E27FC236}">
                <a16:creationId xmlns:a16="http://schemas.microsoft.com/office/drawing/2014/main" id="{C01EA5DC-F641-491B-BE27-F0315BD76128}"/>
              </a:ext>
            </a:extLst>
          </p:cNvPr>
          <p:cNvGrpSpPr>
            <a:grpSpLocks/>
          </p:cNvGrpSpPr>
          <p:nvPr/>
        </p:nvGrpSpPr>
        <p:grpSpPr bwMode="auto">
          <a:xfrm>
            <a:off x="709613" y="1398588"/>
            <a:ext cx="7710487" cy="4608512"/>
            <a:chOff x="447" y="1057"/>
            <a:chExt cx="4857" cy="2903"/>
          </a:xfrm>
        </p:grpSpPr>
        <p:grpSp>
          <p:nvGrpSpPr>
            <p:cNvPr id="43017" name="Group 9">
              <a:extLst>
                <a:ext uri="{FF2B5EF4-FFF2-40B4-BE49-F238E27FC236}">
                  <a16:creationId xmlns:a16="http://schemas.microsoft.com/office/drawing/2014/main" id="{E43C52E7-6FBE-48FB-96EC-56ED9093396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8" y="1360"/>
              <a:ext cx="4576" cy="2593"/>
              <a:chOff x="576" y="1728"/>
              <a:chExt cx="4576" cy="2176"/>
            </a:xfrm>
          </p:grpSpPr>
          <p:sp>
            <p:nvSpPr>
              <p:cNvPr id="43025" name="Line 10">
                <a:extLst>
                  <a:ext uri="{FF2B5EF4-FFF2-40B4-BE49-F238E27FC236}">
                    <a16:creationId xmlns:a16="http://schemas.microsoft.com/office/drawing/2014/main" id="{104881F7-9BDF-4DD6-967B-A15D9F32097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76" y="1728"/>
                <a:ext cx="0" cy="2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6" name="Line 11">
                <a:extLst>
                  <a:ext uri="{FF2B5EF4-FFF2-40B4-BE49-F238E27FC236}">
                    <a16:creationId xmlns:a16="http://schemas.microsoft.com/office/drawing/2014/main" id="{BD222699-8D4D-4ADD-B73C-45075E6FD90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2" y="1728"/>
                <a:ext cx="0" cy="2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7" name="Line 12">
                <a:extLst>
                  <a:ext uri="{FF2B5EF4-FFF2-40B4-BE49-F238E27FC236}">
                    <a16:creationId xmlns:a16="http://schemas.microsoft.com/office/drawing/2014/main" id="{87F4753E-97D2-4C83-96A0-BAAE87A25A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9" y="1728"/>
                <a:ext cx="0" cy="2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8" name="Line 13">
                <a:extLst>
                  <a:ext uri="{FF2B5EF4-FFF2-40B4-BE49-F238E27FC236}">
                    <a16:creationId xmlns:a16="http://schemas.microsoft.com/office/drawing/2014/main" id="{D5CAB128-80FB-4885-A6A0-D49688ACB0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36" y="1728"/>
                <a:ext cx="0" cy="2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9" name="Line 14">
                <a:extLst>
                  <a:ext uri="{FF2B5EF4-FFF2-40B4-BE49-F238E27FC236}">
                    <a16:creationId xmlns:a16="http://schemas.microsoft.com/office/drawing/2014/main" id="{A95EA911-B9EF-492E-82C9-591B63CF775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5152" y="1728"/>
                <a:ext cx="0" cy="217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grpSp>
          <p:nvGrpSpPr>
            <p:cNvPr id="43018" name="Group 15">
              <a:extLst>
                <a:ext uri="{FF2B5EF4-FFF2-40B4-BE49-F238E27FC236}">
                  <a16:creationId xmlns:a16="http://schemas.microsoft.com/office/drawing/2014/main" id="{70C1938F-106B-43E4-8C78-CFBD6D6819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8" y="1059"/>
              <a:ext cx="4568" cy="300"/>
              <a:chOff x="576" y="1235"/>
              <a:chExt cx="4568" cy="300"/>
            </a:xfrm>
          </p:grpSpPr>
          <p:sp>
            <p:nvSpPr>
              <p:cNvPr id="43020" name="Rectangle 16">
                <a:extLst>
                  <a:ext uri="{FF2B5EF4-FFF2-40B4-BE49-F238E27FC236}">
                    <a16:creationId xmlns:a16="http://schemas.microsoft.com/office/drawing/2014/main" id="{60FD5D1D-64F5-41CE-BA93-E9C4B624E82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76" y="1239"/>
                <a:ext cx="4568" cy="296"/>
              </a:xfrm>
              <a:prstGeom prst="rect">
                <a:avLst/>
              </a:prstGeom>
              <a:solidFill>
                <a:schemeClr val="tx2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Aft>
                    <a:spcPct val="0"/>
                  </a:spcAft>
                  <a:buClrTx/>
                  <a:buFontTx/>
                  <a:buNone/>
                </a:pPr>
                <a:endParaRPr lang="en-US" altLang="en-US" sz="1800"/>
              </a:p>
            </p:txBody>
          </p:sp>
          <p:sp>
            <p:nvSpPr>
              <p:cNvPr id="43021" name="Text Box 17">
                <a:extLst>
                  <a:ext uri="{FF2B5EF4-FFF2-40B4-BE49-F238E27FC236}">
                    <a16:creationId xmlns:a16="http://schemas.microsoft.com/office/drawing/2014/main" id="{98D0A5F5-7462-4ABB-B649-A78F6CE3817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38" y="1254"/>
                <a:ext cx="4337" cy="213"/>
              </a:xfrm>
              <a:prstGeom prst="rect">
                <a:avLst/>
              </a:prstGeom>
              <a:solidFill>
                <a:schemeClr val="tx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tabLst>
                    <a:tab pos="2603500" algn="ctr"/>
                    <a:tab pos="4572000" algn="ctr"/>
                    <a:tab pos="6273800" algn="ctr"/>
                  </a:tabLst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tabLst>
                    <a:tab pos="2603500" algn="ctr"/>
                    <a:tab pos="4572000" algn="ctr"/>
                    <a:tab pos="6273800" algn="ctr"/>
                  </a:tabLst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tabLst>
                    <a:tab pos="2603500" algn="ctr"/>
                    <a:tab pos="4572000" algn="ctr"/>
                    <a:tab pos="6273800" algn="ctr"/>
                  </a:tabLst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tabLst>
                    <a:tab pos="2603500" algn="ctr"/>
                    <a:tab pos="4572000" algn="ctr"/>
                    <a:tab pos="6273800" algn="ctr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tabLst>
                    <a:tab pos="2603500" algn="ctr"/>
                    <a:tab pos="4572000" algn="ctr"/>
                    <a:tab pos="6273800" algn="ctr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tabLst>
                    <a:tab pos="2603500" algn="ctr"/>
                    <a:tab pos="4572000" algn="ctr"/>
                    <a:tab pos="6273800" algn="ctr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tabLst>
                    <a:tab pos="2603500" algn="ctr"/>
                    <a:tab pos="4572000" algn="ctr"/>
                    <a:tab pos="6273800" algn="ctr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tabLst>
                    <a:tab pos="2603500" algn="ctr"/>
                    <a:tab pos="4572000" algn="ctr"/>
                    <a:tab pos="6273800" algn="ctr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tabLst>
                    <a:tab pos="2603500" algn="ctr"/>
                    <a:tab pos="4572000" algn="ctr"/>
                    <a:tab pos="6273800" algn="ctr"/>
                  </a:tabLst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Aft>
                    <a:spcPct val="0"/>
                  </a:spcAft>
                  <a:buClrTx/>
                  <a:buFontTx/>
                  <a:buNone/>
                </a:pPr>
                <a:r>
                  <a:rPr lang="en-AU" altLang="en-US" sz="1600" b="1">
                    <a:solidFill>
                      <a:schemeClr val="bg1"/>
                    </a:solidFill>
                    <a:ea typeface="MS PGothic" panose="020B0600070205080204" pitchFamily="34" charset="-128"/>
                  </a:rPr>
                  <a:t>Introduction	Growth	Maturity	Decline</a:t>
                </a:r>
              </a:p>
            </p:txBody>
          </p:sp>
          <p:sp>
            <p:nvSpPr>
              <p:cNvPr id="43022" name="Line 18">
                <a:extLst>
                  <a:ext uri="{FF2B5EF4-FFF2-40B4-BE49-F238E27FC236}">
                    <a16:creationId xmlns:a16="http://schemas.microsoft.com/office/drawing/2014/main" id="{DD6A142F-6F2A-4F25-AAA5-06E3808D06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764" y="1235"/>
                <a:ext cx="0" cy="30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3" name="Line 19">
                <a:extLst>
                  <a:ext uri="{FF2B5EF4-FFF2-40B4-BE49-F238E27FC236}">
                    <a16:creationId xmlns:a16="http://schemas.microsoft.com/office/drawing/2014/main" id="{2310A83B-AAE1-480A-8960-565609CDE2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135" y="1235"/>
                <a:ext cx="0" cy="30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3024" name="Line 20">
                <a:extLst>
                  <a:ext uri="{FF2B5EF4-FFF2-40B4-BE49-F238E27FC236}">
                    <a16:creationId xmlns:a16="http://schemas.microsoft.com/office/drawing/2014/main" id="{DBFD4931-D3AC-49BA-887F-1B13FA9012A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48" y="1235"/>
                <a:ext cx="0" cy="300"/>
              </a:xfrm>
              <a:prstGeom prst="line">
                <a:avLst/>
              </a:prstGeom>
              <a:noFill/>
              <a:ln w="28575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43019" name="Text Box 21">
              <a:extLst>
                <a:ext uri="{FF2B5EF4-FFF2-40B4-BE49-F238E27FC236}">
                  <a16:creationId xmlns:a16="http://schemas.microsoft.com/office/drawing/2014/main" id="{DCA1AED5-8880-417D-952F-0BB90B4F3BC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-875" y="2379"/>
              <a:ext cx="2903" cy="260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tIns="82800" bIns="82800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AU" altLang="en-US" sz="1600" b="1">
                  <a:solidFill>
                    <a:schemeClr val="bg1"/>
                  </a:solidFill>
                </a:rPr>
                <a:t>OM Strategy/Issues</a:t>
              </a:r>
            </a:p>
          </p:txBody>
        </p:sp>
      </p:grpSp>
      <p:sp>
        <p:nvSpPr>
          <p:cNvPr id="43013" name="Text Box 22">
            <a:extLst>
              <a:ext uri="{FF2B5EF4-FFF2-40B4-BE49-F238E27FC236}">
                <a16:creationId xmlns:a16="http://schemas.microsoft.com/office/drawing/2014/main" id="{927565B0-D50B-4B76-BA1B-9DED06337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2125" y="1893888"/>
            <a:ext cx="1893888" cy="272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Forecasting critical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Product and process reliability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Competitive product improvements and options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Increase capacity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Shift toward product focus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Enhance distribution</a:t>
            </a:r>
            <a:endParaRPr lang="en-AU" altLang="en-US" sz="1400" b="1" dirty="0"/>
          </a:p>
        </p:txBody>
      </p:sp>
      <p:sp>
        <p:nvSpPr>
          <p:cNvPr id="43014" name="Text Box 23">
            <a:extLst>
              <a:ext uri="{FF2B5EF4-FFF2-40B4-BE49-F238E27FC236}">
                <a16:creationId xmlns:a16="http://schemas.microsoft.com/office/drawing/2014/main" id="{6D25F951-2979-4CFC-A2C5-1F71962B43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24425" y="1893888"/>
            <a:ext cx="1866900" cy="2537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Standardization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Fewer product changes, more minor changes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Optimum capacity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Increasing stability of process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Long prod runs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>
                <a:solidFill>
                  <a:schemeClr val="bg1"/>
                </a:solidFill>
              </a:rPr>
              <a:t>Product improvement and cost cutting</a:t>
            </a:r>
            <a:endParaRPr lang="en-AU" altLang="en-US" sz="1400" b="1" dirty="0">
              <a:solidFill>
                <a:schemeClr val="bg1"/>
              </a:solidFill>
            </a:endParaRPr>
          </a:p>
        </p:txBody>
      </p:sp>
      <p:sp>
        <p:nvSpPr>
          <p:cNvPr id="43015" name="Text Box 24">
            <a:extLst>
              <a:ext uri="{FF2B5EF4-FFF2-40B4-BE49-F238E27FC236}">
                <a16:creationId xmlns:a16="http://schemas.microsoft.com/office/drawing/2014/main" id="{FAC8BF24-0699-4478-ABDD-BBF45D2DC0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1893888"/>
            <a:ext cx="1541463" cy="2640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Little product differentiation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Cost minimization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Overcapacity in the industry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Prune line to eliminate items not returning good margin</a:t>
            </a:r>
          </a:p>
          <a:p>
            <a:pPr eaLnBrk="1" hangingPunct="1">
              <a:lnSpc>
                <a:spcPct val="85000"/>
              </a:lnSpc>
              <a:spcBef>
                <a:spcPct val="4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sz="1400" b="1" dirty="0"/>
              <a:t>Reduce capacity</a:t>
            </a:r>
            <a:endParaRPr lang="en-AU" altLang="en-US" sz="1400" b="1" dirty="0"/>
          </a:p>
        </p:txBody>
      </p:sp>
      <p:sp>
        <p:nvSpPr>
          <p:cNvPr id="43016" name="Text Box 25">
            <a:extLst>
              <a:ext uri="{FF2B5EF4-FFF2-40B4-BE49-F238E27FC236}">
                <a16:creationId xmlns:a16="http://schemas.microsoft.com/office/drawing/2014/main" id="{688EEA68-E38F-4457-A842-EDEED7A679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5025" y="6016625"/>
            <a:ext cx="1144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AU" altLang="en-US" sz="1600"/>
              <a:t>Figure </a:t>
            </a:r>
            <a:r>
              <a:rPr lang="en-AU" altLang="en-US" sz="1600">
                <a:solidFill>
                  <a:srgbClr val="255898"/>
                </a:solidFill>
              </a:rPr>
              <a:t>2.5</a:t>
            </a:r>
          </a:p>
        </p:txBody>
      </p:sp>
    </p:spTree>
  </p:cSld>
  <p:clrMapOvr>
    <a:masterClrMapping/>
  </p:clrMapOvr>
  <p:transition spd="med">
    <p:strips dir="r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12329108-F941-496C-98B9-35EDADBACD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76275" y="533400"/>
            <a:ext cx="7789863" cy="804863"/>
          </a:xfrm>
        </p:spPr>
        <p:txBody>
          <a:bodyPr lIns="99994" tIns="49997" rIns="99994" bIns="49997" anchorCtr="1"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Types of Forecasts</a:t>
            </a:r>
          </a:p>
        </p:txBody>
      </p:sp>
      <p:sp>
        <p:nvSpPr>
          <p:cNvPr id="53251" name="Rectangle 3">
            <a:extLst>
              <a:ext uri="{FF2B5EF4-FFF2-40B4-BE49-F238E27FC236}">
                <a16:creationId xmlns:a16="http://schemas.microsoft.com/office/drawing/2014/main" id="{FA2BF0F8-279F-43EA-B01D-23CAC7D8BCE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785938"/>
            <a:ext cx="7772400" cy="4310062"/>
          </a:xfrm>
        </p:spPr>
        <p:txBody>
          <a:bodyPr lIns="91415" tIns="45707" rIns="91415" bIns="45707"/>
          <a:lstStyle/>
          <a:p>
            <a:pPr marL="514350" indent="-514350" defTabSz="836613" eaLnBrk="1" hangingPunct="1">
              <a:buClr>
                <a:schemeClr val="tx1"/>
              </a:buClr>
              <a:buFont typeface="Calibri" panose="020F0502020204030204" pitchFamily="34" charset="0"/>
              <a:buAutoNum type="arabicPeriod"/>
            </a:pPr>
            <a:r>
              <a:rPr lang="en-US" altLang="en-US" sz="28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Economic forecasts</a:t>
            </a:r>
          </a:p>
          <a:p>
            <a:pPr marL="1168400" lvl="1" indent="-455613" defTabSz="836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Address business cycle – inflation rate, money supply, housing starts, etc.</a:t>
            </a:r>
          </a:p>
          <a:p>
            <a:pPr marL="514350" indent="-514350" defTabSz="836613" eaLnBrk="1" hangingPunct="1">
              <a:buClr>
                <a:schemeClr val="tx1"/>
              </a:buClr>
              <a:buFont typeface="Calibri" panose="020F0502020204030204" pitchFamily="34" charset="0"/>
              <a:buAutoNum type="arabicPeriod"/>
            </a:pPr>
            <a:r>
              <a:rPr lang="en-US" altLang="en-US" sz="2800">
                <a:solidFill>
                  <a:srgbClr val="2558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Technological forecasts</a:t>
            </a:r>
          </a:p>
          <a:p>
            <a:pPr marL="1168400" lvl="1" indent="-455613" defTabSz="836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Predict rate of technological progress</a:t>
            </a:r>
          </a:p>
          <a:p>
            <a:pPr marL="1168400" lvl="1" indent="-455613" defTabSz="836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Impacts development of new products</a:t>
            </a:r>
          </a:p>
          <a:p>
            <a:pPr marL="514350" indent="-514350" defTabSz="836613" eaLnBrk="1" hangingPunct="1">
              <a:buClr>
                <a:schemeClr val="tx1"/>
              </a:buClr>
              <a:buFont typeface="Calibri" panose="020F0502020204030204" pitchFamily="34" charset="0"/>
              <a:buAutoNum type="arabicPeriod"/>
            </a:pPr>
            <a:r>
              <a:rPr lang="en-US" altLang="en-US" sz="2800">
                <a:solidFill>
                  <a:srgbClr val="25589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 forecasts</a:t>
            </a:r>
          </a:p>
          <a:p>
            <a:pPr marL="1168400" lvl="1" indent="-455613" defTabSz="836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400">
                <a:latin typeface="Arial" panose="020B0604020202020204" pitchFamily="34" charset="0"/>
                <a:cs typeface="Arial" panose="020B0604020202020204" pitchFamily="34" charset="0"/>
              </a:rPr>
              <a:t>Predict sales of existing products and services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1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1BCBBE00-1DFB-4AF1-BE2A-A9207B779FF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09600"/>
            <a:ext cx="7772400" cy="1447800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Strategic Importance of Forecasting</a:t>
            </a:r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8C0ED1C0-395A-4E04-920F-5166C39848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7425" y="2387600"/>
            <a:ext cx="7270750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/>
              <a:t>Supply-Chain Management – Good supplier relations, advantages in product innovation, cost and speed to market 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/>
              <a:t>Human Resources – Hiring, training, laying off workers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/>
              <a:t>Capacity – Capacity shortages can result in undependable delivery, loss of customers, loss of market share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9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229B2A4D-9A68-403A-B33D-7056AA42C0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73075"/>
            <a:ext cx="7772400" cy="898525"/>
          </a:xfrm>
        </p:spPr>
        <p:txBody>
          <a:bodyPr lIns="99994" tIns="49997" rIns="99994" bIns="49997" anchorCtr="1"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Seven Steps in Forecasting</a:t>
            </a:r>
          </a:p>
        </p:txBody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85C0B136-BC37-40F6-820B-8511260460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5588"/>
            <a:ext cx="7772400" cy="4964112"/>
          </a:xfrm>
        </p:spPr>
        <p:txBody>
          <a:bodyPr lIns="91415" tIns="45707" rIns="91415" bIns="45707"/>
          <a:lstStyle/>
          <a:p>
            <a:pPr marL="609600" indent="-609600" eaLnBrk="1" hangingPunct="1">
              <a:buClr>
                <a:srgbClr val="BF0922"/>
              </a:buClr>
              <a:buFont typeface="Arial" panose="020B0604020202020204" pitchFamily="34" charset="0"/>
              <a:buAutoNum type="arabicPeriod"/>
            </a:pPr>
            <a:r>
              <a:rPr lang="en-US" altLang="en-US" sz="3000">
                <a:latin typeface="Arial" panose="020B0604020202020204" pitchFamily="34" charset="0"/>
                <a:cs typeface="Arial" panose="020B0604020202020204" pitchFamily="34" charset="0"/>
              </a:rPr>
              <a:t>Determine the use of the forecast</a:t>
            </a:r>
          </a:p>
          <a:p>
            <a:pPr marL="609600" indent="-609600" eaLnBrk="1" hangingPunct="1">
              <a:buClr>
                <a:srgbClr val="BF0922"/>
              </a:buClr>
              <a:buFont typeface="Arial" panose="020B0604020202020204" pitchFamily="34" charset="0"/>
              <a:buAutoNum type="arabicPeriod"/>
            </a:pPr>
            <a:r>
              <a:rPr lang="en-US" altLang="en-US" sz="3000">
                <a:latin typeface="Arial" panose="020B0604020202020204" pitchFamily="34" charset="0"/>
                <a:cs typeface="Arial" panose="020B0604020202020204" pitchFamily="34" charset="0"/>
              </a:rPr>
              <a:t>Select the items to be forecasted</a:t>
            </a:r>
          </a:p>
          <a:p>
            <a:pPr marL="609600" indent="-609600" eaLnBrk="1" hangingPunct="1">
              <a:buClr>
                <a:srgbClr val="BF0922"/>
              </a:buClr>
              <a:buFont typeface="Arial" panose="020B0604020202020204" pitchFamily="34" charset="0"/>
              <a:buAutoNum type="arabicPeriod"/>
            </a:pPr>
            <a:r>
              <a:rPr lang="en-US" altLang="en-US" sz="3000">
                <a:latin typeface="Arial" panose="020B0604020202020204" pitchFamily="34" charset="0"/>
                <a:cs typeface="Arial" panose="020B0604020202020204" pitchFamily="34" charset="0"/>
              </a:rPr>
              <a:t>Determine the time horizon of the forecast</a:t>
            </a:r>
          </a:p>
          <a:p>
            <a:pPr marL="609600" indent="-609600" eaLnBrk="1" hangingPunct="1">
              <a:buClr>
                <a:srgbClr val="BF0922"/>
              </a:buClr>
              <a:buFont typeface="Arial" panose="020B0604020202020204" pitchFamily="34" charset="0"/>
              <a:buAutoNum type="arabicPeriod"/>
            </a:pPr>
            <a:r>
              <a:rPr lang="en-US" altLang="en-US" sz="3000">
                <a:latin typeface="Arial" panose="020B0604020202020204" pitchFamily="34" charset="0"/>
                <a:cs typeface="Arial" panose="020B0604020202020204" pitchFamily="34" charset="0"/>
              </a:rPr>
              <a:t>Select the forecasting model(s)</a:t>
            </a:r>
          </a:p>
          <a:p>
            <a:pPr marL="609600" indent="-609600" eaLnBrk="1" hangingPunct="1">
              <a:buClr>
                <a:srgbClr val="BF0922"/>
              </a:buClr>
              <a:buFont typeface="Arial" panose="020B0604020202020204" pitchFamily="34" charset="0"/>
              <a:buAutoNum type="arabicPeriod"/>
            </a:pPr>
            <a:r>
              <a:rPr lang="en-US" altLang="en-US" sz="3000">
                <a:latin typeface="Arial" panose="020B0604020202020204" pitchFamily="34" charset="0"/>
                <a:cs typeface="Arial" panose="020B0604020202020204" pitchFamily="34" charset="0"/>
              </a:rPr>
              <a:t>Gather the data needed to make the forecast</a:t>
            </a:r>
          </a:p>
          <a:p>
            <a:pPr marL="609600" indent="-609600" eaLnBrk="1" hangingPunct="1">
              <a:buClr>
                <a:srgbClr val="BF0922"/>
              </a:buClr>
              <a:buFont typeface="Arial" panose="020B0604020202020204" pitchFamily="34" charset="0"/>
              <a:buAutoNum type="arabicPeriod"/>
            </a:pPr>
            <a:r>
              <a:rPr lang="en-US" altLang="en-US" sz="3000">
                <a:latin typeface="Arial" panose="020B0604020202020204" pitchFamily="34" charset="0"/>
                <a:cs typeface="Arial" panose="020B0604020202020204" pitchFamily="34" charset="0"/>
              </a:rPr>
              <a:t>Make the forecast</a:t>
            </a:r>
          </a:p>
          <a:p>
            <a:pPr marL="609600" indent="-609600" eaLnBrk="1" hangingPunct="1">
              <a:buClr>
                <a:srgbClr val="BF0922"/>
              </a:buClr>
              <a:buFont typeface="Arial" panose="020B0604020202020204" pitchFamily="34" charset="0"/>
              <a:buAutoNum type="arabicPeriod"/>
            </a:pPr>
            <a:r>
              <a:rPr lang="en-US" altLang="en-US" sz="3000">
                <a:latin typeface="Arial" panose="020B0604020202020204" pitchFamily="34" charset="0"/>
                <a:cs typeface="Arial" panose="020B0604020202020204" pitchFamily="34" charset="0"/>
              </a:rPr>
              <a:t>Validate and implement results</a:t>
            </a:r>
          </a:p>
        </p:txBody>
      </p:sp>
    </p:spTree>
  </p:cSld>
  <p:clrMapOvr>
    <a:masterClrMapping/>
  </p:clrMapOvr>
  <p:transition>
    <p:pull dir="lu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>
            <a:extLst>
              <a:ext uri="{FF2B5EF4-FFF2-40B4-BE49-F238E27FC236}">
                <a16:creationId xmlns:a16="http://schemas.microsoft.com/office/drawing/2014/main" id="{42EEE2CA-EFC5-4E99-86C6-DD0C1370C0E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650875"/>
            <a:ext cx="7772400" cy="990600"/>
          </a:xfrm>
        </p:spPr>
        <p:txBody>
          <a:bodyPr anchorCtr="1"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The Realities!</a:t>
            </a:r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1F8F91B8-F0CC-475B-8285-02DF918398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300" y="1917700"/>
            <a:ext cx="7277100" cy="3954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Forecasts are seldom perfect, unpredictable outside factors may impact the forecast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Most techniques assume an underlying stability in the system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Product family and aggregated forecasts are more accurate than individual product forecasts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Types of Forecasting Models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620000" cy="4800600"/>
          </a:xfrm>
        </p:spPr>
        <p:txBody>
          <a:bodyPr>
            <a:noAutofit/>
          </a:bodyPr>
          <a:lstStyle/>
          <a:p>
            <a:r>
              <a:rPr lang="en-US" sz="3000" b="1" dirty="0"/>
              <a:t>Qualitative methods:</a:t>
            </a:r>
          </a:p>
          <a:p>
            <a:pPr lvl="2"/>
            <a:r>
              <a:rPr lang="en-US" sz="2600" b="1" dirty="0"/>
              <a:t>Forecasts generated subjectively by the forecaster</a:t>
            </a:r>
          </a:p>
          <a:p>
            <a:endParaRPr lang="en-US" sz="3000" b="1" dirty="0"/>
          </a:p>
          <a:p>
            <a:r>
              <a:rPr lang="en-US" sz="3000" b="1" dirty="0"/>
              <a:t>Quantitative methods:</a:t>
            </a:r>
          </a:p>
          <a:p>
            <a:pPr lvl="2"/>
            <a:r>
              <a:rPr lang="en-US" sz="2600" b="1" dirty="0"/>
              <a:t>Forecasts generated through mathematical modeling</a:t>
            </a:r>
          </a:p>
        </p:txBody>
      </p:sp>
      <p:sp>
        <p:nvSpPr>
          <p:cNvPr id="6" name="Text Box 5">
            <a:extLst>
              <a:ext uri="{FF2B5EF4-FFF2-40B4-BE49-F238E27FC236}">
                <a16:creationId xmlns:a16="http://schemas.microsoft.com/office/drawing/2014/main" id="{A1D5D353-C670-479B-B551-E5520440F0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4400" y="5715000"/>
            <a:ext cx="5334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 sz="1000" b="1" dirty="0">
                <a:solidFill>
                  <a:schemeClr val="bg1"/>
                </a:solidFill>
                <a:latin typeface="+mj-lt"/>
                <a:ea typeface="ＭＳ Ｐゴシック"/>
                <a:cs typeface="ＭＳ Ｐゴシック"/>
              </a:rPr>
              <a:t>15-5</a:t>
            </a:r>
          </a:p>
        </p:txBody>
      </p:sp>
    </p:spTree>
    <p:extLst>
      <p:ext uri="{BB962C8B-B14F-4D97-AF65-F5344CB8AC3E}">
        <p14:creationId xmlns:p14="http://schemas.microsoft.com/office/powerpoint/2010/main" val="28404352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Rectangle 2">
            <a:extLst>
              <a:ext uri="{FF2B5EF4-FFF2-40B4-BE49-F238E27FC236}">
                <a16:creationId xmlns:a16="http://schemas.microsoft.com/office/drawing/2014/main" id="{B42C174A-352A-48D2-9CE7-5BA9739FBC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898525"/>
          </a:xfrm>
        </p:spPr>
        <p:txBody>
          <a:bodyPr lIns="99994" tIns="49997" rIns="99994" bIns="49997" anchorCtr="1"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Forecasting Approaches</a:t>
            </a:r>
          </a:p>
        </p:txBody>
      </p:sp>
      <p:sp>
        <p:nvSpPr>
          <p:cNvPr id="59395" name="Rectangle 3">
            <a:extLst>
              <a:ext uri="{FF2B5EF4-FFF2-40B4-BE49-F238E27FC236}">
                <a16:creationId xmlns:a16="http://schemas.microsoft.com/office/drawing/2014/main" id="{F2DDBED4-70A8-42B4-8731-67D4BEA047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9338" y="2463800"/>
            <a:ext cx="7043737" cy="356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57300" indent="-544513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solidFill>
                  <a:srgbClr val="003300"/>
                </a:solidFill>
              </a:rPr>
              <a:t>Used when situation is vague and little data exist</a:t>
            </a:r>
          </a:p>
          <a:p>
            <a:pPr lvl="1"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solidFill>
                  <a:srgbClr val="003300"/>
                </a:solidFill>
              </a:rPr>
              <a:t>New products</a:t>
            </a:r>
          </a:p>
          <a:p>
            <a:pPr lvl="1"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solidFill>
                  <a:srgbClr val="003300"/>
                </a:solidFill>
              </a:rPr>
              <a:t>New technology</a:t>
            </a:r>
            <a:endParaRPr lang="en-US" altLang="en-US" sz="3300">
              <a:solidFill>
                <a:srgbClr val="003300"/>
              </a:solidFill>
            </a:endParaRPr>
          </a:p>
          <a:p>
            <a:pPr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solidFill>
                  <a:srgbClr val="003300"/>
                </a:solidFill>
              </a:rPr>
              <a:t>Involves intuition, experience</a:t>
            </a:r>
          </a:p>
          <a:p>
            <a:pPr lvl="1"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solidFill>
                  <a:srgbClr val="003300"/>
                </a:solidFill>
              </a:rPr>
              <a:t>e.g., forecasting sales on Internet</a:t>
            </a:r>
          </a:p>
        </p:txBody>
      </p:sp>
      <p:sp>
        <p:nvSpPr>
          <p:cNvPr id="59396" name="Rectangle 4">
            <a:extLst>
              <a:ext uri="{FF2B5EF4-FFF2-40B4-BE49-F238E27FC236}">
                <a16:creationId xmlns:a16="http://schemas.microsoft.com/office/drawing/2014/main" id="{B43F0D93-22F2-48A2-B796-CC2517F27C6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587500"/>
            <a:ext cx="47831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>
            <a:spAutoFit/>
          </a:bodyPr>
          <a:lstStyle>
            <a:lvl1pPr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b="1">
                <a:solidFill>
                  <a:srgbClr val="BF0922"/>
                </a:solidFill>
              </a:rPr>
              <a:t>Qualitative Methods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59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autoUpdateAnimBg="0"/>
      <p:bldP spid="59396" grpId="0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622B78E2-C5C5-4D4C-9267-ACEB1851510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Qualitative Methods</a:t>
            </a:r>
          </a:p>
        </p:txBody>
      </p:sp>
      <p:graphicFrame>
        <p:nvGraphicFramePr>
          <p:cNvPr id="14340" name="Object 4">
            <a:extLst>
              <a:ext uri="{FF2B5EF4-FFF2-40B4-BE49-F238E27FC236}">
                <a16:creationId xmlns:a16="http://schemas.microsoft.com/office/drawing/2014/main" id="{EED12497-5C3D-466E-94A4-6C010B044D1C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5026756"/>
              </p:ext>
            </p:extLst>
          </p:nvPr>
        </p:nvGraphicFramePr>
        <p:xfrm>
          <a:off x="228600" y="1417638"/>
          <a:ext cx="7696200" cy="443744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Worksheet" r:id="rId3" imgW="4467149" imgH="2571902" progId="Excel.Sheet.8">
                  <p:embed/>
                </p:oleObj>
              </mc:Choice>
              <mc:Fallback>
                <p:oleObj name="Worksheet" r:id="rId3" imgW="4467149" imgH="2571902" progId="Excel.Sheet.8">
                  <p:embed/>
                  <p:pic>
                    <p:nvPicPr>
                      <p:cNvPr id="14340" name="Object 4">
                        <a:extLst>
                          <a:ext uri="{FF2B5EF4-FFF2-40B4-BE49-F238E27FC236}">
                            <a16:creationId xmlns:a16="http://schemas.microsoft.com/office/drawing/2014/main" id="{EED12497-5C3D-466E-94A4-6C010B044D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1417638"/>
                        <a:ext cx="7696200" cy="4437448"/>
                      </a:xfrm>
                      <a:prstGeom prst="rect">
                        <a:avLst/>
                      </a:prstGeom>
                      <a:solidFill>
                        <a:srgbClr val="FFFF99"/>
                      </a:solidFill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41319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Rectangle 2">
            <a:extLst>
              <a:ext uri="{FF2B5EF4-FFF2-40B4-BE49-F238E27FC236}">
                <a16:creationId xmlns:a16="http://schemas.microsoft.com/office/drawing/2014/main" id="{47339595-F565-4968-8DA1-499B5D72DA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76250"/>
            <a:ext cx="7772400" cy="898525"/>
          </a:xfrm>
        </p:spPr>
        <p:txBody>
          <a:bodyPr lIns="99994" tIns="49997" rIns="99994" bIns="49997" anchorCtr="1"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Forecasting Approaches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9CCEDE68-EBF8-4E95-91AC-540F650F7C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1688" y="2501900"/>
            <a:ext cx="7540625" cy="360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57300" indent="-544513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Used when situation is ‘stable’ and historical data exist</a:t>
            </a:r>
          </a:p>
          <a:p>
            <a:pPr lvl="1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Existing products</a:t>
            </a:r>
          </a:p>
          <a:p>
            <a:pPr lvl="1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Current technology</a:t>
            </a:r>
            <a:endParaRPr lang="en-US" altLang="en-US" sz="3200"/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Involves mathematical techniques</a:t>
            </a:r>
          </a:p>
          <a:p>
            <a:pPr lvl="1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e.g., forecasting sales of color televisions</a:t>
            </a:r>
            <a:endParaRPr lang="en-US" altLang="en-US" sz="3200"/>
          </a:p>
        </p:txBody>
      </p:sp>
      <p:sp>
        <p:nvSpPr>
          <p:cNvPr id="61444" name="Rectangle 4">
            <a:extLst>
              <a:ext uri="{FF2B5EF4-FFF2-40B4-BE49-F238E27FC236}">
                <a16:creationId xmlns:a16="http://schemas.microsoft.com/office/drawing/2014/main" id="{0E35E6F8-24A1-4DA7-826C-059E14E081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601788"/>
            <a:ext cx="4945063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>
            <a:spAutoFit/>
          </a:bodyPr>
          <a:lstStyle>
            <a:lvl1pPr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FontTx/>
              <a:buNone/>
            </a:pPr>
            <a:r>
              <a:rPr lang="en-US" altLang="en-US" b="1">
                <a:solidFill>
                  <a:srgbClr val="BF0922"/>
                </a:solidFill>
              </a:rPr>
              <a:t>Quantitative Methods</a:t>
            </a:r>
          </a:p>
        </p:txBody>
      </p:sp>
    </p:spTree>
  </p:cSld>
  <p:clrMapOvr>
    <a:masterClrMapping/>
  </p:clrMapOvr>
  <p:transition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autoUpdateAnimBg="0"/>
      <p:bldP spid="61444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1E260D9-507E-40AD-B7DB-E02C31666C2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Quantitative Methods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987BC61D-0068-4BAB-8378-51BF701D0C7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91" y="1524000"/>
            <a:ext cx="8345488" cy="4572000"/>
          </a:xfrm>
        </p:spPr>
        <p:txBody>
          <a:bodyPr/>
          <a:lstStyle/>
          <a:p>
            <a:r>
              <a:rPr lang="en-US" altLang="en-US" sz="3000" b="1" dirty="0"/>
              <a:t>Time Series Models:</a:t>
            </a:r>
          </a:p>
          <a:p>
            <a:pPr marL="708660" lvl="2">
              <a:buClr>
                <a:schemeClr val="accent1"/>
              </a:buClr>
            </a:pPr>
            <a:r>
              <a:rPr lang="en-US" altLang="en-US" sz="2800" dirty="0"/>
              <a:t>Assumes the future will follow same patterns as the past</a:t>
            </a:r>
          </a:p>
          <a:p>
            <a:r>
              <a:rPr lang="en-US" altLang="en-US" sz="3000" b="1" dirty="0"/>
              <a:t>Causal Models:</a:t>
            </a:r>
          </a:p>
          <a:p>
            <a:pPr marL="708660" lvl="2">
              <a:buClr>
                <a:schemeClr val="accent1"/>
              </a:buClr>
            </a:pPr>
            <a:r>
              <a:rPr lang="en-US" altLang="en-US" sz="2800" dirty="0"/>
              <a:t>Explores cause-and-effect relationships</a:t>
            </a:r>
          </a:p>
          <a:p>
            <a:pPr marL="708660" lvl="2">
              <a:buClr>
                <a:schemeClr val="accent1"/>
              </a:buClr>
            </a:pPr>
            <a:r>
              <a:rPr lang="en-US" altLang="en-US" sz="2800" dirty="0"/>
              <a:t>Uses leading indicators to predict the future</a:t>
            </a:r>
          </a:p>
          <a:p>
            <a:pPr marL="708660" lvl="2">
              <a:buClr>
                <a:schemeClr val="accent1"/>
              </a:buClr>
            </a:pPr>
            <a:r>
              <a:rPr lang="en-US" altLang="en-US" sz="2800" dirty="0"/>
              <a:t>E.g. housing starts and appliance sales</a:t>
            </a:r>
          </a:p>
          <a:p>
            <a:endParaRPr lang="en-US" altLang="en-US" b="1" dirty="0"/>
          </a:p>
        </p:txBody>
      </p:sp>
    </p:spTree>
    <p:extLst>
      <p:ext uri="{BB962C8B-B14F-4D97-AF65-F5344CB8AC3E}">
        <p14:creationId xmlns:p14="http://schemas.microsoft.com/office/powerpoint/2010/main" val="34966044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93D463A1-E3B5-4F28-BCCA-3BC4BFD1A5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138" y="152400"/>
            <a:ext cx="8296275" cy="1365250"/>
          </a:xfrm>
          <a:extLst>
            <a:ext uri="{909E8E84-426E-40dd-AFC4-6F175D3DCCD1}"/>
          </a:extLst>
        </p:spPr>
        <p:txBody>
          <a:bodyPr lIns="99994" tIns="49997" rIns="99994" bIns="49997" rtlCol="0" anchorCtr="1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Overview of Qualitative Methods</a:t>
            </a:r>
          </a:p>
        </p:txBody>
      </p:sp>
      <p:sp>
        <p:nvSpPr>
          <p:cNvPr id="55298" name="Rectangle 3">
            <a:extLst>
              <a:ext uri="{FF2B5EF4-FFF2-40B4-BE49-F238E27FC236}">
                <a16:creationId xmlns:a16="http://schemas.microsoft.com/office/drawing/2014/main" id="{3CC43079-4FB8-4523-BFB8-38D0D44DE3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14075" y="2209800"/>
            <a:ext cx="7772400" cy="3479800"/>
          </a:xfrm>
        </p:spPr>
        <p:txBody>
          <a:bodyPr lIns="99994" tIns="49997" rIns="99994" bIns="49997"/>
          <a:lstStyle/>
          <a:p>
            <a:pPr marL="609600" indent="-609600" eaLnBrk="1" hangingPunct="1">
              <a:buClr>
                <a:srgbClr val="BF0922"/>
              </a:buClr>
              <a:buFont typeface="Arial" panose="020B0604020202020204" pitchFamily="34" charset="0"/>
              <a:buAutoNum type="arabicPeriod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Jury of executive opinion</a:t>
            </a:r>
          </a:p>
          <a:p>
            <a:pPr marL="1257300" lvl="1" indent="-5334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Pool opinions of high-level experts, sometimes augment by statistical models</a:t>
            </a:r>
            <a:endParaRPr lang="en-US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BF0922"/>
              </a:buClr>
              <a:buFont typeface="Arial" panose="020B0604020202020204" pitchFamily="34" charset="0"/>
              <a:buAutoNum type="arabicPeriod" startAt="2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Delphi method</a:t>
            </a:r>
          </a:p>
          <a:p>
            <a:pPr marL="1257300" lvl="1" indent="-5334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Panel of experts, queried iteratively</a:t>
            </a:r>
            <a:endParaRPr lang="en-US" alt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pull dir="l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>
            <a:extLst>
              <a:ext uri="{FF2B5EF4-FFF2-40B4-BE49-F238E27FC236}">
                <a16:creationId xmlns:a16="http://schemas.microsoft.com/office/drawing/2014/main" id="{2FAEB4CD-DA1D-490B-899C-2C50F6A2C68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23863" y="490538"/>
            <a:ext cx="8296275" cy="1365250"/>
          </a:xfrm>
          <a:extLst>
            <a:ext uri="{909E8E84-426E-40dd-AFC4-6F175D3DCCD1}"/>
          </a:extLst>
        </p:spPr>
        <p:txBody>
          <a:bodyPr lIns="99994" tIns="49997" rIns="99994" bIns="49997" rtlCol="0" anchorCtr="1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Overview of Qualitative Methods</a:t>
            </a:r>
          </a:p>
        </p:txBody>
      </p:sp>
      <p:sp>
        <p:nvSpPr>
          <p:cNvPr id="57346" name="Rectangle 3">
            <a:extLst>
              <a:ext uri="{FF2B5EF4-FFF2-40B4-BE49-F238E27FC236}">
                <a16:creationId xmlns:a16="http://schemas.microsoft.com/office/drawing/2014/main" id="{38A60DB0-5891-4960-A8B5-4A7E5476E9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249488"/>
            <a:ext cx="7772400" cy="3492500"/>
          </a:xfrm>
        </p:spPr>
        <p:txBody>
          <a:bodyPr lIns="99994" tIns="49997" rIns="99994" bIns="49997"/>
          <a:lstStyle/>
          <a:p>
            <a:pPr marL="609600" indent="-609600" eaLnBrk="1" hangingPunct="1">
              <a:buClr>
                <a:srgbClr val="BF0922"/>
              </a:buClr>
              <a:buFont typeface="Arial" panose="020B0604020202020204" pitchFamily="34" charset="0"/>
              <a:buAutoNum type="arabicPeriod" startAt="3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Sales force composite</a:t>
            </a:r>
          </a:p>
          <a:p>
            <a:pPr marL="1257300" lvl="1" indent="-5334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Estimates from individual salespersons are reviewed for reasonableness, then aggregated </a:t>
            </a:r>
          </a:p>
          <a:p>
            <a:pPr marL="609600" indent="-609600" eaLnBrk="1" hangingPunct="1">
              <a:buClr>
                <a:srgbClr val="BF0922"/>
              </a:buClr>
              <a:buFont typeface="Arial" panose="020B0604020202020204" pitchFamily="34" charset="0"/>
              <a:buAutoNum type="arabicPeriod" startAt="4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Market Survey</a:t>
            </a:r>
          </a:p>
          <a:p>
            <a:pPr marL="1257300" lvl="1" indent="-5334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Ask the customer</a:t>
            </a:r>
          </a:p>
        </p:txBody>
      </p:sp>
    </p:spTree>
  </p:cSld>
  <p:clrMapOvr>
    <a:masterClrMapping/>
  </p:clrMapOvr>
  <p:transition>
    <p:strips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D6BE768C-1CB3-4E43-B604-DB15F9B7AA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900" y="1628775"/>
            <a:ext cx="7785100" cy="454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/>
              <a:t>Involves small group of high-level experts and managers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/>
              <a:t>Group estimates demand by working together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/>
              <a:t>Combines managerial experience with statistical models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/>
              <a:t>Relatively quick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/>
              <a:t>‘Group-think’</a:t>
            </a:r>
            <a:br>
              <a:rPr lang="en-US" altLang="en-US" sz="2800"/>
            </a:br>
            <a:r>
              <a:rPr lang="en-US" altLang="en-US" sz="2800"/>
              <a:t>disadvantage</a:t>
            </a:r>
          </a:p>
        </p:txBody>
      </p:sp>
      <p:pic>
        <p:nvPicPr>
          <p:cNvPr id="67587" name="Picture 3">
            <a:extLst>
              <a:ext uri="{FF2B5EF4-FFF2-40B4-BE49-F238E27FC236}">
                <a16:creationId xmlns:a16="http://schemas.microsoft.com/office/drawing/2014/main" id="{8FD87914-5B10-44A6-98E9-02645E001458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4200" y="4249738"/>
            <a:ext cx="4291013" cy="2100262"/>
          </a:xfrm>
          <a:prstGeom prst="rect">
            <a:avLst/>
          </a:prstGeom>
          <a:noFill/>
          <a:ln>
            <a:noFill/>
          </a:ln>
          <a:effectLst>
            <a:outerShdw blurRad="63500" dist="17961" dir="18900000" algn="ctr" rotWithShape="0">
              <a:schemeClr val="folHlink">
                <a:alpha val="74997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5" name="Rectangle 4">
            <a:extLst>
              <a:ext uri="{FF2B5EF4-FFF2-40B4-BE49-F238E27FC236}">
                <a16:creationId xmlns:a16="http://schemas.microsoft.com/office/drawing/2014/main" id="{8E556433-92B8-4F73-82EB-067E3DF8A53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54038"/>
            <a:ext cx="7772400" cy="817562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Jury of Executive Opinion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7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10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Rectangle 2">
            <a:extLst>
              <a:ext uri="{FF2B5EF4-FFF2-40B4-BE49-F238E27FC236}">
                <a16:creationId xmlns:a16="http://schemas.microsoft.com/office/drawing/2014/main" id="{38E7A234-BA10-4359-878E-AF11CB4A86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817563"/>
          </a:xfrm>
        </p:spPr>
        <p:txBody>
          <a:bodyPr lIns="99994" tIns="49997" rIns="99994" bIns="49997" anchorCtr="1"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Delphi Method</a:t>
            </a:r>
          </a:p>
        </p:txBody>
      </p:sp>
      <p:sp>
        <p:nvSpPr>
          <p:cNvPr id="71683" name="Rectangle 3">
            <a:extLst>
              <a:ext uri="{FF2B5EF4-FFF2-40B4-BE49-F238E27FC236}">
                <a16:creationId xmlns:a16="http://schemas.microsoft.com/office/drawing/2014/main" id="{D5A2052B-1078-4453-96DD-1A32CFBB068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38138" y="1320800"/>
            <a:ext cx="4233862" cy="5080000"/>
          </a:xfrm>
        </p:spPr>
        <p:txBody>
          <a:bodyPr lIns="91415" tIns="45707" rIns="91415" bIns="45707"/>
          <a:lstStyle/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Iterative group process, continues until consensus is reached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3 types of participants</a:t>
            </a:r>
          </a:p>
          <a:p>
            <a:pPr marL="1168400" lvl="1" indent="-4572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600">
                <a:latin typeface="Arial" panose="020B0604020202020204" pitchFamily="34" charset="0"/>
                <a:cs typeface="Arial" panose="020B0604020202020204" pitchFamily="34" charset="0"/>
              </a:rPr>
              <a:t>Decision makers</a:t>
            </a:r>
          </a:p>
          <a:p>
            <a:pPr marL="1168400" lvl="1" indent="-4572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600">
                <a:latin typeface="Arial" panose="020B0604020202020204" pitchFamily="34" charset="0"/>
                <a:cs typeface="Arial" panose="020B0604020202020204" pitchFamily="34" charset="0"/>
              </a:rPr>
              <a:t>Staff</a:t>
            </a:r>
          </a:p>
          <a:p>
            <a:pPr marL="1168400" lvl="1" indent="-4572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600">
                <a:latin typeface="Arial" panose="020B0604020202020204" pitchFamily="34" charset="0"/>
                <a:cs typeface="Arial" panose="020B0604020202020204" pitchFamily="34" charset="0"/>
              </a:rPr>
              <a:t>Respondents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1684" name="Group 4">
            <a:extLst>
              <a:ext uri="{FF2B5EF4-FFF2-40B4-BE49-F238E27FC236}">
                <a16:creationId xmlns:a16="http://schemas.microsoft.com/office/drawing/2014/main" id="{E3B1EF26-2DA3-47E5-9848-E8EC28E7A0C2}"/>
              </a:ext>
            </a:extLst>
          </p:cNvPr>
          <p:cNvGrpSpPr>
            <a:grpSpLocks/>
          </p:cNvGrpSpPr>
          <p:nvPr/>
        </p:nvGrpSpPr>
        <p:grpSpPr bwMode="auto">
          <a:xfrm>
            <a:off x="3797300" y="2238375"/>
            <a:ext cx="2413000" cy="3257550"/>
            <a:chOff x="2392" y="1410"/>
            <a:chExt cx="1520" cy="2052"/>
          </a:xfrm>
        </p:grpSpPr>
        <p:sp>
          <p:nvSpPr>
            <p:cNvPr id="61450" name="Freeform 5">
              <a:extLst>
                <a:ext uri="{FF2B5EF4-FFF2-40B4-BE49-F238E27FC236}">
                  <a16:creationId xmlns:a16="http://schemas.microsoft.com/office/drawing/2014/main" id="{8A5F879C-ED5D-4149-909E-9A2EA75EF943}"/>
                </a:ext>
              </a:extLst>
            </p:cNvPr>
            <p:cNvSpPr>
              <a:spLocks/>
            </p:cNvSpPr>
            <p:nvPr/>
          </p:nvSpPr>
          <p:spPr bwMode="auto">
            <a:xfrm>
              <a:off x="2657" y="1410"/>
              <a:ext cx="1146" cy="2052"/>
            </a:xfrm>
            <a:custGeom>
              <a:avLst/>
              <a:gdLst>
                <a:gd name="T0" fmla="*/ 1244 w 1032"/>
                <a:gd name="T1" fmla="*/ 4 h 1915"/>
                <a:gd name="T2" fmla="*/ 1180 w 1032"/>
                <a:gd name="T3" fmla="*/ 16 h 1915"/>
                <a:gd name="T4" fmla="*/ 1124 w 1032"/>
                <a:gd name="T5" fmla="*/ 30 h 1915"/>
                <a:gd name="T6" fmla="*/ 1067 w 1032"/>
                <a:gd name="T7" fmla="*/ 45 h 1915"/>
                <a:gd name="T8" fmla="*/ 1012 w 1032"/>
                <a:gd name="T9" fmla="*/ 64 h 1915"/>
                <a:gd name="T10" fmla="*/ 948 w 1032"/>
                <a:gd name="T11" fmla="*/ 89 h 1915"/>
                <a:gd name="T12" fmla="*/ 885 w 1032"/>
                <a:gd name="T13" fmla="*/ 114 h 1915"/>
                <a:gd name="T14" fmla="*/ 826 w 1032"/>
                <a:gd name="T15" fmla="*/ 141 h 1915"/>
                <a:gd name="T16" fmla="*/ 774 w 1032"/>
                <a:gd name="T17" fmla="*/ 170 h 1915"/>
                <a:gd name="T18" fmla="*/ 722 w 1032"/>
                <a:gd name="T19" fmla="*/ 201 h 1915"/>
                <a:gd name="T20" fmla="*/ 665 w 1032"/>
                <a:gd name="T21" fmla="*/ 240 h 1915"/>
                <a:gd name="T22" fmla="*/ 614 w 1032"/>
                <a:gd name="T23" fmla="*/ 275 h 1915"/>
                <a:gd name="T24" fmla="*/ 535 w 1032"/>
                <a:gd name="T25" fmla="*/ 343 h 1915"/>
                <a:gd name="T26" fmla="*/ 465 w 1032"/>
                <a:gd name="T27" fmla="*/ 408 h 1915"/>
                <a:gd name="T28" fmla="*/ 411 w 1032"/>
                <a:gd name="T29" fmla="*/ 468 h 1915"/>
                <a:gd name="T30" fmla="*/ 354 w 1032"/>
                <a:gd name="T31" fmla="*/ 539 h 1915"/>
                <a:gd name="T32" fmla="*/ 301 w 1032"/>
                <a:gd name="T33" fmla="*/ 615 h 1915"/>
                <a:gd name="T34" fmla="*/ 254 w 1032"/>
                <a:gd name="T35" fmla="*/ 690 h 1915"/>
                <a:gd name="T36" fmla="*/ 214 w 1032"/>
                <a:gd name="T37" fmla="*/ 775 h 1915"/>
                <a:gd name="T38" fmla="*/ 180 w 1032"/>
                <a:gd name="T39" fmla="*/ 865 h 1915"/>
                <a:gd name="T40" fmla="*/ 143 w 1032"/>
                <a:gd name="T41" fmla="*/ 976 h 1915"/>
                <a:gd name="T42" fmla="*/ 122 w 1032"/>
                <a:gd name="T43" fmla="*/ 1085 h 1915"/>
                <a:gd name="T44" fmla="*/ 104 w 1032"/>
                <a:gd name="T45" fmla="*/ 1226 h 1915"/>
                <a:gd name="T46" fmla="*/ 104 w 1032"/>
                <a:gd name="T47" fmla="*/ 1348 h 1915"/>
                <a:gd name="T48" fmla="*/ 117 w 1032"/>
                <a:gd name="T49" fmla="*/ 1461 h 1915"/>
                <a:gd name="T50" fmla="*/ 138 w 1032"/>
                <a:gd name="T51" fmla="*/ 1573 h 1915"/>
                <a:gd name="T52" fmla="*/ 177 w 1032"/>
                <a:gd name="T53" fmla="*/ 1699 h 1915"/>
                <a:gd name="T54" fmla="*/ 223 w 1032"/>
                <a:gd name="T55" fmla="*/ 1815 h 1915"/>
                <a:gd name="T56" fmla="*/ 285 w 1032"/>
                <a:gd name="T57" fmla="*/ 1926 h 1915"/>
                <a:gd name="T58" fmla="*/ 873 w 1032"/>
                <a:gd name="T59" fmla="*/ 2198 h 1915"/>
                <a:gd name="T60" fmla="*/ 858 w 1032"/>
                <a:gd name="T61" fmla="*/ 1617 h 1915"/>
                <a:gd name="T62" fmla="*/ 804 w 1032"/>
                <a:gd name="T63" fmla="*/ 1525 h 1915"/>
                <a:gd name="T64" fmla="*/ 773 w 1032"/>
                <a:gd name="T65" fmla="*/ 1438 h 1915"/>
                <a:gd name="T66" fmla="*/ 761 w 1032"/>
                <a:gd name="T67" fmla="*/ 1352 h 1915"/>
                <a:gd name="T68" fmla="*/ 757 w 1032"/>
                <a:gd name="T69" fmla="*/ 1269 h 1915"/>
                <a:gd name="T70" fmla="*/ 766 w 1032"/>
                <a:gd name="T71" fmla="*/ 1171 h 1915"/>
                <a:gd name="T72" fmla="*/ 791 w 1032"/>
                <a:gd name="T73" fmla="*/ 1075 h 1915"/>
                <a:gd name="T74" fmla="*/ 827 w 1032"/>
                <a:gd name="T75" fmla="*/ 984 h 1915"/>
                <a:gd name="T76" fmla="*/ 873 w 1032"/>
                <a:gd name="T77" fmla="*/ 914 h 1915"/>
                <a:gd name="T78" fmla="*/ 912 w 1032"/>
                <a:gd name="T79" fmla="*/ 863 h 1915"/>
                <a:gd name="T80" fmla="*/ 959 w 1032"/>
                <a:gd name="T81" fmla="*/ 809 h 1915"/>
                <a:gd name="T82" fmla="*/ 1006 w 1032"/>
                <a:gd name="T83" fmla="*/ 767 h 1915"/>
                <a:gd name="T84" fmla="*/ 1058 w 1032"/>
                <a:gd name="T85" fmla="*/ 728 h 1915"/>
                <a:gd name="T86" fmla="*/ 1123 w 1032"/>
                <a:gd name="T87" fmla="*/ 689 h 1915"/>
                <a:gd name="T88" fmla="*/ 1183 w 1032"/>
                <a:gd name="T89" fmla="*/ 657 h 1915"/>
                <a:gd name="T90" fmla="*/ 1271 w 1032"/>
                <a:gd name="T91" fmla="*/ 629 h 191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032"/>
                <a:gd name="T139" fmla="*/ 0 h 1915"/>
                <a:gd name="T140" fmla="*/ 1032 w 1032"/>
                <a:gd name="T141" fmla="*/ 1915 h 191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032" h="1915">
                  <a:moveTo>
                    <a:pt x="1031" y="0"/>
                  </a:moveTo>
                  <a:lnTo>
                    <a:pt x="1009" y="4"/>
                  </a:lnTo>
                  <a:lnTo>
                    <a:pt x="986" y="7"/>
                  </a:lnTo>
                  <a:lnTo>
                    <a:pt x="957" y="14"/>
                  </a:lnTo>
                  <a:lnTo>
                    <a:pt x="935" y="19"/>
                  </a:lnTo>
                  <a:lnTo>
                    <a:pt x="911" y="26"/>
                  </a:lnTo>
                  <a:lnTo>
                    <a:pt x="889" y="33"/>
                  </a:lnTo>
                  <a:lnTo>
                    <a:pt x="865" y="39"/>
                  </a:lnTo>
                  <a:lnTo>
                    <a:pt x="843" y="46"/>
                  </a:lnTo>
                  <a:lnTo>
                    <a:pt x="820" y="56"/>
                  </a:lnTo>
                  <a:lnTo>
                    <a:pt x="792" y="66"/>
                  </a:lnTo>
                  <a:lnTo>
                    <a:pt x="769" y="77"/>
                  </a:lnTo>
                  <a:lnTo>
                    <a:pt x="744" y="87"/>
                  </a:lnTo>
                  <a:lnTo>
                    <a:pt x="718" y="99"/>
                  </a:lnTo>
                  <a:lnTo>
                    <a:pt x="693" y="112"/>
                  </a:lnTo>
                  <a:lnTo>
                    <a:pt x="670" y="123"/>
                  </a:lnTo>
                  <a:lnTo>
                    <a:pt x="648" y="137"/>
                  </a:lnTo>
                  <a:lnTo>
                    <a:pt x="628" y="148"/>
                  </a:lnTo>
                  <a:lnTo>
                    <a:pt x="608" y="163"/>
                  </a:lnTo>
                  <a:lnTo>
                    <a:pt x="585" y="175"/>
                  </a:lnTo>
                  <a:lnTo>
                    <a:pt x="562" y="192"/>
                  </a:lnTo>
                  <a:lnTo>
                    <a:pt x="539" y="209"/>
                  </a:lnTo>
                  <a:lnTo>
                    <a:pt x="518" y="226"/>
                  </a:lnTo>
                  <a:lnTo>
                    <a:pt x="498" y="240"/>
                  </a:lnTo>
                  <a:lnTo>
                    <a:pt x="465" y="267"/>
                  </a:lnTo>
                  <a:lnTo>
                    <a:pt x="434" y="299"/>
                  </a:lnTo>
                  <a:lnTo>
                    <a:pt x="408" y="322"/>
                  </a:lnTo>
                  <a:lnTo>
                    <a:pt x="377" y="356"/>
                  </a:lnTo>
                  <a:lnTo>
                    <a:pt x="356" y="380"/>
                  </a:lnTo>
                  <a:lnTo>
                    <a:pt x="333" y="408"/>
                  </a:lnTo>
                  <a:lnTo>
                    <a:pt x="308" y="440"/>
                  </a:lnTo>
                  <a:lnTo>
                    <a:pt x="287" y="469"/>
                  </a:lnTo>
                  <a:lnTo>
                    <a:pt x="266" y="503"/>
                  </a:lnTo>
                  <a:lnTo>
                    <a:pt x="244" y="536"/>
                  </a:lnTo>
                  <a:lnTo>
                    <a:pt x="223" y="571"/>
                  </a:lnTo>
                  <a:lnTo>
                    <a:pt x="206" y="601"/>
                  </a:lnTo>
                  <a:lnTo>
                    <a:pt x="190" y="638"/>
                  </a:lnTo>
                  <a:lnTo>
                    <a:pt x="174" y="675"/>
                  </a:lnTo>
                  <a:lnTo>
                    <a:pt x="160" y="712"/>
                  </a:lnTo>
                  <a:lnTo>
                    <a:pt x="146" y="753"/>
                  </a:lnTo>
                  <a:lnTo>
                    <a:pt x="128" y="804"/>
                  </a:lnTo>
                  <a:lnTo>
                    <a:pt x="116" y="850"/>
                  </a:lnTo>
                  <a:lnTo>
                    <a:pt x="105" y="898"/>
                  </a:lnTo>
                  <a:lnTo>
                    <a:pt x="99" y="945"/>
                  </a:lnTo>
                  <a:lnTo>
                    <a:pt x="90" y="1000"/>
                  </a:lnTo>
                  <a:lnTo>
                    <a:pt x="85" y="1068"/>
                  </a:lnTo>
                  <a:lnTo>
                    <a:pt x="83" y="1121"/>
                  </a:lnTo>
                  <a:lnTo>
                    <a:pt x="85" y="1174"/>
                  </a:lnTo>
                  <a:lnTo>
                    <a:pt x="89" y="1225"/>
                  </a:lnTo>
                  <a:lnTo>
                    <a:pt x="95" y="1272"/>
                  </a:lnTo>
                  <a:lnTo>
                    <a:pt x="101" y="1320"/>
                  </a:lnTo>
                  <a:lnTo>
                    <a:pt x="112" y="1370"/>
                  </a:lnTo>
                  <a:lnTo>
                    <a:pt x="126" y="1424"/>
                  </a:lnTo>
                  <a:lnTo>
                    <a:pt x="143" y="1480"/>
                  </a:lnTo>
                  <a:lnTo>
                    <a:pt x="161" y="1531"/>
                  </a:lnTo>
                  <a:lnTo>
                    <a:pt x="181" y="1581"/>
                  </a:lnTo>
                  <a:lnTo>
                    <a:pt x="203" y="1630"/>
                  </a:lnTo>
                  <a:lnTo>
                    <a:pt x="231" y="1677"/>
                  </a:lnTo>
                  <a:lnTo>
                    <a:pt x="0" y="1809"/>
                  </a:lnTo>
                  <a:lnTo>
                    <a:pt x="708" y="1914"/>
                  </a:lnTo>
                  <a:lnTo>
                    <a:pt x="967" y="1262"/>
                  </a:lnTo>
                  <a:lnTo>
                    <a:pt x="696" y="1408"/>
                  </a:lnTo>
                  <a:lnTo>
                    <a:pt x="669" y="1366"/>
                  </a:lnTo>
                  <a:lnTo>
                    <a:pt x="652" y="1328"/>
                  </a:lnTo>
                  <a:lnTo>
                    <a:pt x="637" y="1290"/>
                  </a:lnTo>
                  <a:lnTo>
                    <a:pt x="627" y="1252"/>
                  </a:lnTo>
                  <a:lnTo>
                    <a:pt x="619" y="1214"/>
                  </a:lnTo>
                  <a:lnTo>
                    <a:pt x="617" y="1178"/>
                  </a:lnTo>
                  <a:lnTo>
                    <a:pt x="614" y="1141"/>
                  </a:lnTo>
                  <a:lnTo>
                    <a:pt x="614" y="1105"/>
                  </a:lnTo>
                  <a:lnTo>
                    <a:pt x="616" y="1062"/>
                  </a:lnTo>
                  <a:lnTo>
                    <a:pt x="621" y="1020"/>
                  </a:lnTo>
                  <a:lnTo>
                    <a:pt x="630" y="973"/>
                  </a:lnTo>
                  <a:lnTo>
                    <a:pt x="641" y="936"/>
                  </a:lnTo>
                  <a:lnTo>
                    <a:pt x="657" y="893"/>
                  </a:lnTo>
                  <a:lnTo>
                    <a:pt x="671" y="857"/>
                  </a:lnTo>
                  <a:lnTo>
                    <a:pt x="691" y="823"/>
                  </a:lnTo>
                  <a:lnTo>
                    <a:pt x="708" y="796"/>
                  </a:lnTo>
                  <a:lnTo>
                    <a:pt x="723" y="773"/>
                  </a:lnTo>
                  <a:lnTo>
                    <a:pt x="739" y="751"/>
                  </a:lnTo>
                  <a:lnTo>
                    <a:pt x="758" y="729"/>
                  </a:lnTo>
                  <a:lnTo>
                    <a:pt x="778" y="705"/>
                  </a:lnTo>
                  <a:lnTo>
                    <a:pt x="796" y="689"/>
                  </a:lnTo>
                  <a:lnTo>
                    <a:pt x="816" y="668"/>
                  </a:lnTo>
                  <a:lnTo>
                    <a:pt x="836" y="651"/>
                  </a:lnTo>
                  <a:lnTo>
                    <a:pt x="858" y="634"/>
                  </a:lnTo>
                  <a:lnTo>
                    <a:pt x="886" y="615"/>
                  </a:lnTo>
                  <a:lnTo>
                    <a:pt x="910" y="600"/>
                  </a:lnTo>
                  <a:lnTo>
                    <a:pt x="930" y="589"/>
                  </a:lnTo>
                  <a:lnTo>
                    <a:pt x="959" y="572"/>
                  </a:lnTo>
                  <a:lnTo>
                    <a:pt x="986" y="561"/>
                  </a:lnTo>
                  <a:lnTo>
                    <a:pt x="1031" y="548"/>
                  </a:lnTo>
                  <a:lnTo>
                    <a:pt x="1031" y="0"/>
                  </a:lnTo>
                </a:path>
              </a:pathLst>
            </a:custGeom>
            <a:solidFill>
              <a:schemeClr val="accent2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450" tIns="44432" rIns="90450" bIns="44432">
              <a:spAutoFit/>
            </a:bodyPr>
            <a:lstStyle/>
            <a:p>
              <a:endParaRPr lang="en-US"/>
            </a:p>
          </p:txBody>
        </p:sp>
        <p:sp>
          <p:nvSpPr>
            <p:cNvPr id="61451" name="Rectangle 6">
              <a:extLst>
                <a:ext uri="{FF2B5EF4-FFF2-40B4-BE49-F238E27FC236}">
                  <a16:creationId xmlns:a16="http://schemas.microsoft.com/office/drawing/2014/main" id="{065D1209-BAC7-4C3E-B211-D8A461BAD1E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2" y="2072"/>
              <a:ext cx="1520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994" tIns="49997" rIns="99994" bIns="49997">
              <a:spAutoFit/>
            </a:bodyPr>
            <a:lstStyle>
              <a:lvl1pPr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/>
                <a:t>Staff</a:t>
              </a:r>
            </a:p>
            <a:p>
              <a:pPr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/>
                <a:t>(Administering survey)</a:t>
              </a:r>
            </a:p>
          </p:txBody>
        </p:sp>
      </p:grpSp>
      <p:grpSp>
        <p:nvGrpSpPr>
          <p:cNvPr id="71687" name="Group 7">
            <a:extLst>
              <a:ext uri="{FF2B5EF4-FFF2-40B4-BE49-F238E27FC236}">
                <a16:creationId xmlns:a16="http://schemas.microsoft.com/office/drawing/2014/main" id="{198F9947-3DCF-4410-9132-3B13762230B7}"/>
              </a:ext>
            </a:extLst>
          </p:cNvPr>
          <p:cNvGrpSpPr>
            <a:grpSpLocks/>
          </p:cNvGrpSpPr>
          <p:nvPr/>
        </p:nvGrpSpPr>
        <p:grpSpPr bwMode="auto">
          <a:xfrm>
            <a:off x="5632450" y="1795463"/>
            <a:ext cx="3376613" cy="2946400"/>
            <a:chOff x="3548" y="1131"/>
            <a:chExt cx="2127" cy="1856"/>
          </a:xfrm>
        </p:grpSpPr>
        <p:sp>
          <p:nvSpPr>
            <p:cNvPr id="61448" name="Freeform 8">
              <a:extLst>
                <a:ext uri="{FF2B5EF4-FFF2-40B4-BE49-F238E27FC236}">
                  <a16:creationId xmlns:a16="http://schemas.microsoft.com/office/drawing/2014/main" id="{6AF9421F-E193-431B-9F8F-DDDEC196235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" y="1131"/>
              <a:ext cx="1707" cy="1856"/>
            </a:xfrm>
            <a:custGeom>
              <a:avLst/>
              <a:gdLst>
                <a:gd name="T0" fmla="*/ 673 w 1707"/>
                <a:gd name="T1" fmla="*/ 275 h 1856"/>
                <a:gd name="T2" fmla="*/ 737 w 1707"/>
                <a:gd name="T3" fmla="*/ 288 h 1856"/>
                <a:gd name="T4" fmla="*/ 783 w 1707"/>
                <a:gd name="T5" fmla="*/ 299 h 1856"/>
                <a:gd name="T6" fmla="*/ 835 w 1707"/>
                <a:gd name="T7" fmla="*/ 314 h 1856"/>
                <a:gd name="T8" fmla="*/ 886 w 1707"/>
                <a:gd name="T9" fmla="*/ 331 h 1856"/>
                <a:gd name="T10" fmla="*/ 943 w 1707"/>
                <a:gd name="T11" fmla="*/ 353 h 1856"/>
                <a:gd name="T12" fmla="*/ 999 w 1707"/>
                <a:gd name="T13" fmla="*/ 376 h 1856"/>
                <a:gd name="T14" fmla="*/ 1053 w 1707"/>
                <a:gd name="T15" fmla="*/ 403 h 1856"/>
                <a:gd name="T16" fmla="*/ 1100 w 1707"/>
                <a:gd name="T17" fmla="*/ 431 h 1856"/>
                <a:gd name="T18" fmla="*/ 1148 w 1707"/>
                <a:gd name="T19" fmla="*/ 460 h 1856"/>
                <a:gd name="T20" fmla="*/ 1199 w 1707"/>
                <a:gd name="T21" fmla="*/ 494 h 1856"/>
                <a:gd name="T22" fmla="*/ 1245 w 1707"/>
                <a:gd name="T23" fmla="*/ 528 h 1856"/>
                <a:gd name="T24" fmla="*/ 1316 w 1707"/>
                <a:gd name="T25" fmla="*/ 589 h 1856"/>
                <a:gd name="T26" fmla="*/ 1379 w 1707"/>
                <a:gd name="T27" fmla="*/ 650 h 1856"/>
                <a:gd name="T28" fmla="*/ 1427 w 1707"/>
                <a:gd name="T29" fmla="*/ 707 h 1856"/>
                <a:gd name="T30" fmla="*/ 1479 w 1707"/>
                <a:gd name="T31" fmla="*/ 774 h 1856"/>
                <a:gd name="T32" fmla="*/ 1528 w 1707"/>
                <a:gd name="T33" fmla="*/ 844 h 1856"/>
                <a:gd name="T34" fmla="*/ 1569 w 1707"/>
                <a:gd name="T35" fmla="*/ 915 h 1856"/>
                <a:gd name="T36" fmla="*/ 1606 w 1707"/>
                <a:gd name="T37" fmla="*/ 994 h 1856"/>
                <a:gd name="T38" fmla="*/ 1638 w 1707"/>
                <a:gd name="T39" fmla="*/ 1078 h 1856"/>
                <a:gd name="T40" fmla="*/ 1670 w 1707"/>
                <a:gd name="T41" fmla="*/ 1182 h 1856"/>
                <a:gd name="T42" fmla="*/ 1690 w 1707"/>
                <a:gd name="T43" fmla="*/ 1283 h 1856"/>
                <a:gd name="T44" fmla="*/ 1706 w 1707"/>
                <a:gd name="T45" fmla="*/ 1414 h 1856"/>
                <a:gd name="T46" fmla="*/ 1706 w 1707"/>
                <a:gd name="T47" fmla="*/ 1527 h 1856"/>
                <a:gd name="T48" fmla="*/ 1694 w 1707"/>
                <a:gd name="T49" fmla="*/ 1632 h 1856"/>
                <a:gd name="T50" fmla="*/ 1676 w 1707"/>
                <a:gd name="T51" fmla="*/ 1738 h 1856"/>
                <a:gd name="T52" fmla="*/ 1640 w 1707"/>
                <a:gd name="T53" fmla="*/ 1856 h 1856"/>
                <a:gd name="T54" fmla="*/ 1112 w 1707"/>
                <a:gd name="T55" fmla="*/ 1531 h 1856"/>
                <a:gd name="T56" fmla="*/ 1117 w 1707"/>
                <a:gd name="T57" fmla="*/ 1454 h 1856"/>
                <a:gd name="T58" fmla="*/ 1107 w 1707"/>
                <a:gd name="T59" fmla="*/ 1363 h 1856"/>
                <a:gd name="T60" fmla="*/ 1087 w 1707"/>
                <a:gd name="T61" fmla="*/ 1274 h 1856"/>
                <a:gd name="T62" fmla="*/ 1051 w 1707"/>
                <a:gd name="T63" fmla="*/ 1189 h 1856"/>
                <a:gd name="T64" fmla="*/ 1012 w 1707"/>
                <a:gd name="T65" fmla="*/ 1123 h 1856"/>
                <a:gd name="T66" fmla="*/ 976 w 1707"/>
                <a:gd name="T67" fmla="*/ 1075 h 1856"/>
                <a:gd name="T68" fmla="*/ 932 w 1707"/>
                <a:gd name="T69" fmla="*/ 1027 h 1856"/>
                <a:gd name="T70" fmla="*/ 890 w 1707"/>
                <a:gd name="T71" fmla="*/ 988 h 1856"/>
                <a:gd name="T72" fmla="*/ 842 w 1707"/>
                <a:gd name="T73" fmla="*/ 950 h 1856"/>
                <a:gd name="T74" fmla="*/ 785 w 1707"/>
                <a:gd name="T75" fmla="*/ 914 h 1856"/>
                <a:gd name="T76" fmla="*/ 731 w 1707"/>
                <a:gd name="T77" fmla="*/ 884 h 1856"/>
                <a:gd name="T78" fmla="*/ 678 w 1707"/>
                <a:gd name="T79" fmla="*/ 865 h 1856"/>
                <a:gd name="T80" fmla="*/ 612 w 1707"/>
                <a:gd name="T81" fmla="*/ 848 h 1856"/>
                <a:gd name="T82" fmla="*/ 538 w 1707"/>
                <a:gd name="T83" fmla="*/ 837 h 1856"/>
                <a:gd name="T84" fmla="*/ 480 w 1707"/>
                <a:gd name="T85" fmla="*/ 834 h 1856"/>
                <a:gd name="T86" fmla="*/ 0 w 1707"/>
                <a:gd name="T87" fmla="*/ 576 h 1856"/>
                <a:gd name="T88" fmla="*/ 479 w 1707"/>
                <a:gd name="T89" fmla="*/ 259 h 1856"/>
                <a:gd name="T90" fmla="*/ 542 w 1707"/>
                <a:gd name="T91" fmla="*/ 261 h 1856"/>
                <a:gd name="T92" fmla="*/ 619 w 1707"/>
                <a:gd name="T93" fmla="*/ 268 h 185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707"/>
                <a:gd name="T142" fmla="*/ 0 h 1856"/>
                <a:gd name="T143" fmla="*/ 1707 w 1707"/>
                <a:gd name="T144" fmla="*/ 1856 h 185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707" h="1856">
                  <a:moveTo>
                    <a:pt x="650" y="271"/>
                  </a:moveTo>
                  <a:lnTo>
                    <a:pt x="673" y="275"/>
                  </a:lnTo>
                  <a:lnTo>
                    <a:pt x="705" y="281"/>
                  </a:lnTo>
                  <a:lnTo>
                    <a:pt x="737" y="288"/>
                  </a:lnTo>
                  <a:lnTo>
                    <a:pt x="757" y="293"/>
                  </a:lnTo>
                  <a:lnTo>
                    <a:pt x="783" y="299"/>
                  </a:lnTo>
                  <a:lnTo>
                    <a:pt x="808" y="306"/>
                  </a:lnTo>
                  <a:lnTo>
                    <a:pt x="835" y="314"/>
                  </a:lnTo>
                  <a:lnTo>
                    <a:pt x="858" y="320"/>
                  </a:lnTo>
                  <a:lnTo>
                    <a:pt x="886" y="331"/>
                  </a:lnTo>
                  <a:lnTo>
                    <a:pt x="917" y="343"/>
                  </a:lnTo>
                  <a:lnTo>
                    <a:pt x="943" y="353"/>
                  </a:lnTo>
                  <a:lnTo>
                    <a:pt x="969" y="363"/>
                  </a:lnTo>
                  <a:lnTo>
                    <a:pt x="999" y="376"/>
                  </a:lnTo>
                  <a:lnTo>
                    <a:pt x="1028" y="390"/>
                  </a:lnTo>
                  <a:lnTo>
                    <a:pt x="1053" y="403"/>
                  </a:lnTo>
                  <a:lnTo>
                    <a:pt x="1079" y="418"/>
                  </a:lnTo>
                  <a:lnTo>
                    <a:pt x="1100" y="431"/>
                  </a:lnTo>
                  <a:lnTo>
                    <a:pt x="1122" y="446"/>
                  </a:lnTo>
                  <a:lnTo>
                    <a:pt x="1148" y="460"/>
                  </a:lnTo>
                  <a:lnTo>
                    <a:pt x="1173" y="477"/>
                  </a:lnTo>
                  <a:lnTo>
                    <a:pt x="1199" y="494"/>
                  </a:lnTo>
                  <a:lnTo>
                    <a:pt x="1222" y="512"/>
                  </a:lnTo>
                  <a:lnTo>
                    <a:pt x="1245" y="528"/>
                  </a:lnTo>
                  <a:lnTo>
                    <a:pt x="1280" y="557"/>
                  </a:lnTo>
                  <a:lnTo>
                    <a:pt x="1316" y="589"/>
                  </a:lnTo>
                  <a:lnTo>
                    <a:pt x="1345" y="614"/>
                  </a:lnTo>
                  <a:lnTo>
                    <a:pt x="1379" y="650"/>
                  </a:lnTo>
                  <a:lnTo>
                    <a:pt x="1401" y="677"/>
                  </a:lnTo>
                  <a:lnTo>
                    <a:pt x="1427" y="707"/>
                  </a:lnTo>
                  <a:lnTo>
                    <a:pt x="1456" y="742"/>
                  </a:lnTo>
                  <a:lnTo>
                    <a:pt x="1479" y="774"/>
                  </a:lnTo>
                  <a:lnTo>
                    <a:pt x="1502" y="810"/>
                  </a:lnTo>
                  <a:lnTo>
                    <a:pt x="1528" y="844"/>
                  </a:lnTo>
                  <a:lnTo>
                    <a:pt x="1549" y="882"/>
                  </a:lnTo>
                  <a:lnTo>
                    <a:pt x="1569" y="915"/>
                  </a:lnTo>
                  <a:lnTo>
                    <a:pt x="1589" y="956"/>
                  </a:lnTo>
                  <a:lnTo>
                    <a:pt x="1606" y="994"/>
                  </a:lnTo>
                  <a:lnTo>
                    <a:pt x="1621" y="1035"/>
                  </a:lnTo>
                  <a:lnTo>
                    <a:pt x="1638" y="1078"/>
                  </a:lnTo>
                  <a:lnTo>
                    <a:pt x="1657" y="1132"/>
                  </a:lnTo>
                  <a:lnTo>
                    <a:pt x="1670" y="1182"/>
                  </a:lnTo>
                  <a:lnTo>
                    <a:pt x="1684" y="1233"/>
                  </a:lnTo>
                  <a:lnTo>
                    <a:pt x="1690" y="1283"/>
                  </a:lnTo>
                  <a:lnTo>
                    <a:pt x="1699" y="1342"/>
                  </a:lnTo>
                  <a:lnTo>
                    <a:pt x="1706" y="1414"/>
                  </a:lnTo>
                  <a:lnTo>
                    <a:pt x="1707" y="1471"/>
                  </a:lnTo>
                  <a:lnTo>
                    <a:pt x="1706" y="1527"/>
                  </a:lnTo>
                  <a:lnTo>
                    <a:pt x="1700" y="1582"/>
                  </a:lnTo>
                  <a:lnTo>
                    <a:pt x="1694" y="1632"/>
                  </a:lnTo>
                  <a:lnTo>
                    <a:pt x="1687" y="1684"/>
                  </a:lnTo>
                  <a:lnTo>
                    <a:pt x="1676" y="1738"/>
                  </a:lnTo>
                  <a:lnTo>
                    <a:pt x="1660" y="1795"/>
                  </a:lnTo>
                  <a:lnTo>
                    <a:pt x="1640" y="1856"/>
                  </a:lnTo>
                  <a:lnTo>
                    <a:pt x="1103" y="1590"/>
                  </a:lnTo>
                  <a:lnTo>
                    <a:pt x="1112" y="1531"/>
                  </a:lnTo>
                  <a:lnTo>
                    <a:pt x="1117" y="1494"/>
                  </a:lnTo>
                  <a:lnTo>
                    <a:pt x="1117" y="1454"/>
                  </a:lnTo>
                  <a:lnTo>
                    <a:pt x="1113" y="1407"/>
                  </a:lnTo>
                  <a:lnTo>
                    <a:pt x="1107" y="1363"/>
                  </a:lnTo>
                  <a:lnTo>
                    <a:pt x="1098" y="1313"/>
                  </a:lnTo>
                  <a:lnTo>
                    <a:pt x="1087" y="1274"/>
                  </a:lnTo>
                  <a:lnTo>
                    <a:pt x="1068" y="1229"/>
                  </a:lnTo>
                  <a:lnTo>
                    <a:pt x="1051" y="1189"/>
                  </a:lnTo>
                  <a:lnTo>
                    <a:pt x="1030" y="1152"/>
                  </a:lnTo>
                  <a:lnTo>
                    <a:pt x="1012" y="1123"/>
                  </a:lnTo>
                  <a:lnTo>
                    <a:pt x="993" y="1099"/>
                  </a:lnTo>
                  <a:lnTo>
                    <a:pt x="976" y="1075"/>
                  </a:lnTo>
                  <a:lnTo>
                    <a:pt x="956" y="1051"/>
                  </a:lnTo>
                  <a:lnTo>
                    <a:pt x="932" y="1027"/>
                  </a:lnTo>
                  <a:lnTo>
                    <a:pt x="912" y="1009"/>
                  </a:lnTo>
                  <a:lnTo>
                    <a:pt x="890" y="988"/>
                  </a:lnTo>
                  <a:lnTo>
                    <a:pt x="868" y="969"/>
                  </a:lnTo>
                  <a:lnTo>
                    <a:pt x="842" y="950"/>
                  </a:lnTo>
                  <a:lnTo>
                    <a:pt x="811" y="931"/>
                  </a:lnTo>
                  <a:lnTo>
                    <a:pt x="785" y="914"/>
                  </a:lnTo>
                  <a:lnTo>
                    <a:pt x="762" y="902"/>
                  </a:lnTo>
                  <a:lnTo>
                    <a:pt x="731" y="884"/>
                  </a:lnTo>
                  <a:lnTo>
                    <a:pt x="702" y="873"/>
                  </a:lnTo>
                  <a:lnTo>
                    <a:pt x="678" y="865"/>
                  </a:lnTo>
                  <a:lnTo>
                    <a:pt x="651" y="856"/>
                  </a:lnTo>
                  <a:lnTo>
                    <a:pt x="612" y="848"/>
                  </a:lnTo>
                  <a:lnTo>
                    <a:pt x="576" y="841"/>
                  </a:lnTo>
                  <a:lnTo>
                    <a:pt x="538" y="837"/>
                  </a:lnTo>
                  <a:lnTo>
                    <a:pt x="501" y="835"/>
                  </a:lnTo>
                  <a:lnTo>
                    <a:pt x="480" y="834"/>
                  </a:lnTo>
                  <a:lnTo>
                    <a:pt x="480" y="1136"/>
                  </a:lnTo>
                  <a:lnTo>
                    <a:pt x="0" y="576"/>
                  </a:lnTo>
                  <a:lnTo>
                    <a:pt x="479" y="0"/>
                  </a:lnTo>
                  <a:lnTo>
                    <a:pt x="479" y="259"/>
                  </a:lnTo>
                  <a:lnTo>
                    <a:pt x="506" y="260"/>
                  </a:lnTo>
                  <a:lnTo>
                    <a:pt x="542" y="261"/>
                  </a:lnTo>
                  <a:lnTo>
                    <a:pt x="581" y="264"/>
                  </a:lnTo>
                  <a:lnTo>
                    <a:pt x="619" y="268"/>
                  </a:lnTo>
                  <a:lnTo>
                    <a:pt x="650" y="271"/>
                  </a:lnTo>
                </a:path>
              </a:pathLst>
            </a:custGeom>
            <a:solidFill>
              <a:schemeClr val="accent1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450" tIns="44432" rIns="90450" bIns="44432">
              <a:spAutoFit/>
            </a:bodyPr>
            <a:lstStyle/>
            <a:p>
              <a:endParaRPr lang="en-US"/>
            </a:p>
          </p:txBody>
        </p:sp>
        <p:sp>
          <p:nvSpPr>
            <p:cNvPr id="61449" name="Text Box 9">
              <a:extLst>
                <a:ext uri="{FF2B5EF4-FFF2-40B4-BE49-F238E27FC236}">
                  <a16:creationId xmlns:a16="http://schemas.microsoft.com/office/drawing/2014/main" id="{2CAA0FFD-8F6B-41FB-9A1D-E5947C8A58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52" y="1152"/>
              <a:ext cx="1723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994" tIns="49997" rIns="99994" bIns="49997">
              <a:spAutoFit/>
            </a:bodyPr>
            <a:lstStyle>
              <a:lvl1pPr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>
                  <a:ea typeface="MS PGothic" panose="020B0600070205080204" pitchFamily="34" charset="-128"/>
                </a:rPr>
                <a:t>Decision Makers</a:t>
              </a:r>
            </a:p>
            <a:p>
              <a:pPr algn="ctr"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>
                  <a:ea typeface="MS PGothic" panose="020B0600070205080204" pitchFamily="34" charset="-128"/>
                </a:rPr>
                <a:t>(Evaluate responses and make decisions)</a:t>
              </a:r>
            </a:p>
          </p:txBody>
        </p:sp>
      </p:grpSp>
      <p:grpSp>
        <p:nvGrpSpPr>
          <p:cNvPr id="71690" name="Group 10">
            <a:extLst>
              <a:ext uri="{FF2B5EF4-FFF2-40B4-BE49-F238E27FC236}">
                <a16:creationId xmlns:a16="http://schemas.microsoft.com/office/drawing/2014/main" id="{57F90EC1-F375-4A5D-8BC8-98136CFBC5FD}"/>
              </a:ext>
            </a:extLst>
          </p:cNvPr>
          <p:cNvGrpSpPr>
            <a:grpSpLocks/>
          </p:cNvGrpSpPr>
          <p:nvPr/>
        </p:nvGrpSpPr>
        <p:grpSpPr bwMode="auto">
          <a:xfrm>
            <a:off x="4876800" y="4222750"/>
            <a:ext cx="3746500" cy="2132013"/>
            <a:chOff x="3072" y="2660"/>
            <a:chExt cx="2360" cy="1343"/>
          </a:xfrm>
        </p:grpSpPr>
        <p:sp>
          <p:nvSpPr>
            <p:cNvPr id="61446" name="Freeform 11">
              <a:extLst>
                <a:ext uri="{FF2B5EF4-FFF2-40B4-BE49-F238E27FC236}">
                  <a16:creationId xmlns:a16="http://schemas.microsoft.com/office/drawing/2014/main" id="{3E7CEC2E-6923-431D-A38C-B14467DB2DE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660"/>
              <a:ext cx="2245" cy="1147"/>
            </a:xfrm>
            <a:custGeom>
              <a:avLst/>
              <a:gdLst>
                <a:gd name="T0" fmla="*/ 1140 w 2245"/>
                <a:gd name="T1" fmla="*/ 1130 h 1147"/>
                <a:gd name="T2" fmla="*/ 1203 w 2245"/>
                <a:gd name="T3" fmla="*/ 1118 h 1147"/>
                <a:gd name="T4" fmla="*/ 1252 w 2245"/>
                <a:gd name="T5" fmla="*/ 1107 h 1147"/>
                <a:gd name="T6" fmla="*/ 1303 w 2245"/>
                <a:gd name="T7" fmla="*/ 1093 h 1147"/>
                <a:gd name="T8" fmla="*/ 1353 w 2245"/>
                <a:gd name="T9" fmla="*/ 1075 h 1147"/>
                <a:gd name="T10" fmla="*/ 1413 w 2245"/>
                <a:gd name="T11" fmla="*/ 1054 h 1147"/>
                <a:gd name="T12" fmla="*/ 1468 w 2245"/>
                <a:gd name="T13" fmla="*/ 1030 h 1147"/>
                <a:gd name="T14" fmla="*/ 1523 w 2245"/>
                <a:gd name="T15" fmla="*/ 1003 h 1147"/>
                <a:gd name="T16" fmla="*/ 1567 w 2245"/>
                <a:gd name="T17" fmla="*/ 975 h 1147"/>
                <a:gd name="T18" fmla="*/ 1615 w 2245"/>
                <a:gd name="T19" fmla="*/ 946 h 1147"/>
                <a:gd name="T20" fmla="*/ 1667 w 2245"/>
                <a:gd name="T21" fmla="*/ 913 h 1147"/>
                <a:gd name="T22" fmla="*/ 1712 w 2245"/>
                <a:gd name="T23" fmla="*/ 880 h 1147"/>
                <a:gd name="T24" fmla="*/ 1780 w 2245"/>
                <a:gd name="T25" fmla="*/ 824 h 1147"/>
                <a:gd name="T26" fmla="*/ 1846 w 2245"/>
                <a:gd name="T27" fmla="*/ 758 h 1147"/>
                <a:gd name="T28" fmla="*/ 1895 w 2245"/>
                <a:gd name="T29" fmla="*/ 701 h 1147"/>
                <a:gd name="T30" fmla="*/ 1948 w 2245"/>
                <a:gd name="T31" fmla="*/ 637 h 1147"/>
                <a:gd name="T32" fmla="*/ 2000 w 2245"/>
                <a:gd name="T33" fmla="*/ 562 h 1147"/>
                <a:gd name="T34" fmla="*/ 2006 w 2245"/>
                <a:gd name="T35" fmla="*/ 0 h 1147"/>
                <a:gd name="T36" fmla="*/ 1492 w 2245"/>
                <a:gd name="T37" fmla="*/ 275 h 1147"/>
                <a:gd name="T38" fmla="*/ 1446 w 2245"/>
                <a:gd name="T39" fmla="*/ 332 h 1147"/>
                <a:gd name="T40" fmla="*/ 1399 w 2245"/>
                <a:gd name="T41" fmla="*/ 383 h 1147"/>
                <a:gd name="T42" fmla="*/ 1358 w 2245"/>
                <a:gd name="T43" fmla="*/ 422 h 1147"/>
                <a:gd name="T44" fmla="*/ 1309 w 2245"/>
                <a:gd name="T45" fmla="*/ 459 h 1147"/>
                <a:gd name="T46" fmla="*/ 1253 w 2245"/>
                <a:gd name="T47" fmla="*/ 495 h 1147"/>
                <a:gd name="T48" fmla="*/ 1198 w 2245"/>
                <a:gd name="T49" fmla="*/ 525 h 1147"/>
                <a:gd name="T50" fmla="*/ 1145 w 2245"/>
                <a:gd name="T51" fmla="*/ 543 h 1147"/>
                <a:gd name="T52" fmla="*/ 1080 w 2245"/>
                <a:gd name="T53" fmla="*/ 563 h 1147"/>
                <a:gd name="T54" fmla="*/ 1005 w 2245"/>
                <a:gd name="T55" fmla="*/ 571 h 1147"/>
                <a:gd name="T56" fmla="*/ 877 w 2245"/>
                <a:gd name="T57" fmla="*/ 576 h 1147"/>
                <a:gd name="T58" fmla="*/ 769 w 2245"/>
                <a:gd name="T59" fmla="*/ 556 h 1147"/>
                <a:gd name="T60" fmla="*/ 660 w 2245"/>
                <a:gd name="T61" fmla="*/ 519 h 1147"/>
                <a:gd name="T62" fmla="*/ 560 w 2245"/>
                <a:gd name="T63" fmla="*/ 465 h 1147"/>
                <a:gd name="T64" fmla="*/ 373 w 2245"/>
                <a:gd name="T65" fmla="*/ 807 h 1147"/>
                <a:gd name="T66" fmla="*/ 30 w 2245"/>
                <a:gd name="T67" fmla="*/ 779 h 1147"/>
                <a:gd name="T68" fmla="*/ 83 w 2245"/>
                <a:gd name="T69" fmla="*/ 828 h 1147"/>
                <a:gd name="T70" fmla="*/ 139 w 2245"/>
                <a:gd name="T71" fmla="*/ 877 h 1147"/>
                <a:gd name="T72" fmla="*/ 197 w 2245"/>
                <a:gd name="T73" fmla="*/ 918 h 1147"/>
                <a:gd name="T74" fmla="*/ 260 w 2245"/>
                <a:gd name="T75" fmla="*/ 958 h 1147"/>
                <a:gd name="T76" fmla="*/ 324 w 2245"/>
                <a:gd name="T77" fmla="*/ 995 h 1147"/>
                <a:gd name="T78" fmla="*/ 381 w 2245"/>
                <a:gd name="T79" fmla="*/ 1025 h 1147"/>
                <a:gd name="T80" fmla="*/ 457 w 2245"/>
                <a:gd name="T81" fmla="*/ 1058 h 1147"/>
                <a:gd name="T82" fmla="*/ 529 w 2245"/>
                <a:gd name="T83" fmla="*/ 1083 h 1147"/>
                <a:gd name="T84" fmla="*/ 595 w 2245"/>
                <a:gd name="T85" fmla="*/ 1104 h 1147"/>
                <a:gd name="T86" fmla="*/ 663 w 2245"/>
                <a:gd name="T87" fmla="*/ 1121 h 1147"/>
                <a:gd name="T88" fmla="*/ 739 w 2245"/>
                <a:gd name="T89" fmla="*/ 1135 h 1147"/>
                <a:gd name="T90" fmla="*/ 821 w 2245"/>
                <a:gd name="T91" fmla="*/ 1144 h 1147"/>
                <a:gd name="T92" fmla="*/ 896 w 2245"/>
                <a:gd name="T93" fmla="*/ 1147 h 1147"/>
                <a:gd name="T94" fmla="*/ 973 w 2245"/>
                <a:gd name="T95" fmla="*/ 1146 h 1147"/>
                <a:gd name="T96" fmla="*/ 1049 w 2245"/>
                <a:gd name="T97" fmla="*/ 1143 h 1147"/>
                <a:gd name="T98" fmla="*/ 1117 w 2245"/>
                <a:gd name="T99" fmla="*/ 1133 h 1147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2245"/>
                <a:gd name="T151" fmla="*/ 0 h 1147"/>
                <a:gd name="T152" fmla="*/ 2245 w 2245"/>
                <a:gd name="T153" fmla="*/ 1147 h 1147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2245" h="1147">
                  <a:moveTo>
                    <a:pt x="1117" y="1133"/>
                  </a:moveTo>
                  <a:lnTo>
                    <a:pt x="1140" y="1130"/>
                  </a:lnTo>
                  <a:lnTo>
                    <a:pt x="1172" y="1124"/>
                  </a:lnTo>
                  <a:lnTo>
                    <a:pt x="1203" y="1118"/>
                  </a:lnTo>
                  <a:lnTo>
                    <a:pt x="1225" y="1114"/>
                  </a:lnTo>
                  <a:lnTo>
                    <a:pt x="1252" y="1107"/>
                  </a:lnTo>
                  <a:lnTo>
                    <a:pt x="1276" y="1100"/>
                  </a:lnTo>
                  <a:lnTo>
                    <a:pt x="1303" y="1093"/>
                  </a:lnTo>
                  <a:lnTo>
                    <a:pt x="1326" y="1086"/>
                  </a:lnTo>
                  <a:lnTo>
                    <a:pt x="1353" y="1075"/>
                  </a:lnTo>
                  <a:lnTo>
                    <a:pt x="1385" y="1065"/>
                  </a:lnTo>
                  <a:lnTo>
                    <a:pt x="1413" y="1054"/>
                  </a:lnTo>
                  <a:lnTo>
                    <a:pt x="1438" y="1043"/>
                  </a:lnTo>
                  <a:lnTo>
                    <a:pt x="1468" y="1030"/>
                  </a:lnTo>
                  <a:lnTo>
                    <a:pt x="1497" y="1016"/>
                  </a:lnTo>
                  <a:lnTo>
                    <a:pt x="1523" y="1003"/>
                  </a:lnTo>
                  <a:lnTo>
                    <a:pt x="1545" y="988"/>
                  </a:lnTo>
                  <a:lnTo>
                    <a:pt x="1567" y="975"/>
                  </a:lnTo>
                  <a:lnTo>
                    <a:pt x="1589" y="960"/>
                  </a:lnTo>
                  <a:lnTo>
                    <a:pt x="1615" y="946"/>
                  </a:lnTo>
                  <a:lnTo>
                    <a:pt x="1642" y="930"/>
                  </a:lnTo>
                  <a:lnTo>
                    <a:pt x="1667" y="913"/>
                  </a:lnTo>
                  <a:lnTo>
                    <a:pt x="1690" y="895"/>
                  </a:lnTo>
                  <a:lnTo>
                    <a:pt x="1712" y="880"/>
                  </a:lnTo>
                  <a:lnTo>
                    <a:pt x="1747" y="852"/>
                  </a:lnTo>
                  <a:lnTo>
                    <a:pt x="1780" y="824"/>
                  </a:lnTo>
                  <a:lnTo>
                    <a:pt x="1813" y="793"/>
                  </a:lnTo>
                  <a:lnTo>
                    <a:pt x="1846" y="758"/>
                  </a:lnTo>
                  <a:lnTo>
                    <a:pt x="1869" y="731"/>
                  </a:lnTo>
                  <a:lnTo>
                    <a:pt x="1895" y="701"/>
                  </a:lnTo>
                  <a:lnTo>
                    <a:pt x="1924" y="669"/>
                  </a:lnTo>
                  <a:lnTo>
                    <a:pt x="1948" y="637"/>
                  </a:lnTo>
                  <a:lnTo>
                    <a:pt x="1973" y="601"/>
                  </a:lnTo>
                  <a:lnTo>
                    <a:pt x="2000" y="562"/>
                  </a:lnTo>
                  <a:lnTo>
                    <a:pt x="2245" y="699"/>
                  </a:lnTo>
                  <a:lnTo>
                    <a:pt x="2006" y="0"/>
                  </a:lnTo>
                  <a:lnTo>
                    <a:pt x="1230" y="133"/>
                  </a:lnTo>
                  <a:lnTo>
                    <a:pt x="1492" y="275"/>
                  </a:lnTo>
                  <a:lnTo>
                    <a:pt x="1469" y="305"/>
                  </a:lnTo>
                  <a:lnTo>
                    <a:pt x="1446" y="332"/>
                  </a:lnTo>
                  <a:lnTo>
                    <a:pt x="1423" y="358"/>
                  </a:lnTo>
                  <a:lnTo>
                    <a:pt x="1399" y="383"/>
                  </a:lnTo>
                  <a:lnTo>
                    <a:pt x="1379" y="401"/>
                  </a:lnTo>
                  <a:lnTo>
                    <a:pt x="1358" y="422"/>
                  </a:lnTo>
                  <a:lnTo>
                    <a:pt x="1335" y="441"/>
                  </a:lnTo>
                  <a:lnTo>
                    <a:pt x="1309" y="459"/>
                  </a:lnTo>
                  <a:lnTo>
                    <a:pt x="1278" y="479"/>
                  </a:lnTo>
                  <a:lnTo>
                    <a:pt x="1253" y="495"/>
                  </a:lnTo>
                  <a:lnTo>
                    <a:pt x="1230" y="507"/>
                  </a:lnTo>
                  <a:lnTo>
                    <a:pt x="1198" y="525"/>
                  </a:lnTo>
                  <a:lnTo>
                    <a:pt x="1169" y="536"/>
                  </a:lnTo>
                  <a:lnTo>
                    <a:pt x="1145" y="543"/>
                  </a:lnTo>
                  <a:lnTo>
                    <a:pt x="1118" y="552"/>
                  </a:lnTo>
                  <a:lnTo>
                    <a:pt x="1080" y="563"/>
                  </a:lnTo>
                  <a:lnTo>
                    <a:pt x="1043" y="567"/>
                  </a:lnTo>
                  <a:lnTo>
                    <a:pt x="1005" y="571"/>
                  </a:lnTo>
                  <a:lnTo>
                    <a:pt x="950" y="573"/>
                  </a:lnTo>
                  <a:lnTo>
                    <a:pt x="877" y="576"/>
                  </a:lnTo>
                  <a:lnTo>
                    <a:pt x="820" y="567"/>
                  </a:lnTo>
                  <a:lnTo>
                    <a:pt x="769" y="556"/>
                  </a:lnTo>
                  <a:lnTo>
                    <a:pt x="711" y="540"/>
                  </a:lnTo>
                  <a:lnTo>
                    <a:pt x="660" y="519"/>
                  </a:lnTo>
                  <a:lnTo>
                    <a:pt x="608" y="494"/>
                  </a:lnTo>
                  <a:lnTo>
                    <a:pt x="560" y="465"/>
                  </a:lnTo>
                  <a:lnTo>
                    <a:pt x="528" y="436"/>
                  </a:lnTo>
                  <a:lnTo>
                    <a:pt x="373" y="807"/>
                  </a:lnTo>
                  <a:lnTo>
                    <a:pt x="0" y="759"/>
                  </a:lnTo>
                  <a:lnTo>
                    <a:pt x="30" y="779"/>
                  </a:lnTo>
                  <a:lnTo>
                    <a:pt x="57" y="803"/>
                  </a:lnTo>
                  <a:lnTo>
                    <a:pt x="83" y="828"/>
                  </a:lnTo>
                  <a:lnTo>
                    <a:pt x="109" y="851"/>
                  </a:lnTo>
                  <a:lnTo>
                    <a:pt x="139" y="877"/>
                  </a:lnTo>
                  <a:lnTo>
                    <a:pt x="168" y="897"/>
                  </a:lnTo>
                  <a:lnTo>
                    <a:pt x="197" y="918"/>
                  </a:lnTo>
                  <a:lnTo>
                    <a:pt x="229" y="937"/>
                  </a:lnTo>
                  <a:lnTo>
                    <a:pt x="260" y="958"/>
                  </a:lnTo>
                  <a:lnTo>
                    <a:pt x="294" y="979"/>
                  </a:lnTo>
                  <a:lnTo>
                    <a:pt x="324" y="995"/>
                  </a:lnTo>
                  <a:lnTo>
                    <a:pt x="354" y="1011"/>
                  </a:lnTo>
                  <a:lnTo>
                    <a:pt x="381" y="1025"/>
                  </a:lnTo>
                  <a:lnTo>
                    <a:pt x="420" y="1043"/>
                  </a:lnTo>
                  <a:lnTo>
                    <a:pt x="457" y="1058"/>
                  </a:lnTo>
                  <a:lnTo>
                    <a:pt x="498" y="1073"/>
                  </a:lnTo>
                  <a:lnTo>
                    <a:pt x="529" y="1083"/>
                  </a:lnTo>
                  <a:lnTo>
                    <a:pt x="559" y="1094"/>
                  </a:lnTo>
                  <a:lnTo>
                    <a:pt x="595" y="1104"/>
                  </a:lnTo>
                  <a:lnTo>
                    <a:pt x="629" y="1114"/>
                  </a:lnTo>
                  <a:lnTo>
                    <a:pt x="663" y="1121"/>
                  </a:lnTo>
                  <a:lnTo>
                    <a:pt x="700" y="1129"/>
                  </a:lnTo>
                  <a:lnTo>
                    <a:pt x="739" y="1135"/>
                  </a:lnTo>
                  <a:lnTo>
                    <a:pt x="780" y="1139"/>
                  </a:lnTo>
                  <a:lnTo>
                    <a:pt x="821" y="1144"/>
                  </a:lnTo>
                  <a:lnTo>
                    <a:pt x="854" y="1145"/>
                  </a:lnTo>
                  <a:lnTo>
                    <a:pt x="896" y="1147"/>
                  </a:lnTo>
                  <a:lnTo>
                    <a:pt x="939" y="1147"/>
                  </a:lnTo>
                  <a:lnTo>
                    <a:pt x="973" y="1146"/>
                  </a:lnTo>
                  <a:lnTo>
                    <a:pt x="1009" y="1145"/>
                  </a:lnTo>
                  <a:lnTo>
                    <a:pt x="1049" y="1143"/>
                  </a:lnTo>
                  <a:lnTo>
                    <a:pt x="1086" y="1137"/>
                  </a:lnTo>
                  <a:lnTo>
                    <a:pt x="1117" y="1133"/>
                  </a:lnTo>
                </a:path>
              </a:pathLst>
            </a:custGeom>
            <a:solidFill>
              <a:schemeClr val="tx2"/>
            </a:solidFill>
            <a:ln w="12700" cap="rnd" cmpd="sng">
              <a:solidFill>
                <a:schemeClr val="bg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90450" tIns="44432" rIns="90450" bIns="44432">
              <a:spAutoFit/>
            </a:bodyPr>
            <a:lstStyle/>
            <a:p>
              <a:endParaRPr lang="en-US"/>
            </a:p>
          </p:txBody>
        </p:sp>
        <p:sp>
          <p:nvSpPr>
            <p:cNvPr id="61447" name="Rectangle 12">
              <a:extLst>
                <a:ext uri="{FF2B5EF4-FFF2-40B4-BE49-F238E27FC236}">
                  <a16:creationId xmlns:a16="http://schemas.microsoft.com/office/drawing/2014/main" id="{0534BE93-1865-4B17-8F5C-56D8A215D3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608" y="3440"/>
              <a:ext cx="1824" cy="5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994" tIns="49997" rIns="99994" bIns="49997">
              <a:spAutoFit/>
            </a:bodyPr>
            <a:lstStyle>
              <a:lvl1pPr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/>
                <a:t>Respondents</a:t>
              </a:r>
            </a:p>
            <a:p>
              <a:pPr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/>
                <a:t>(People who can make valuable judgments)</a:t>
              </a:r>
            </a:p>
          </p:txBody>
        </p: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1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10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3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Rectangle 2">
            <a:extLst>
              <a:ext uri="{FF2B5EF4-FFF2-40B4-BE49-F238E27FC236}">
                <a16:creationId xmlns:a16="http://schemas.microsoft.com/office/drawing/2014/main" id="{0491B007-A1D7-419D-BCE4-2C642CE4523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34975"/>
            <a:ext cx="7772400" cy="817563"/>
          </a:xfrm>
        </p:spPr>
        <p:txBody>
          <a:bodyPr lIns="99994" tIns="49997" rIns="99994" bIns="49997" anchorCtr="1"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Sales Force Composite</a:t>
            </a:r>
          </a:p>
        </p:txBody>
      </p:sp>
      <p:sp>
        <p:nvSpPr>
          <p:cNvPr id="69635" name="Rectangle 3">
            <a:extLst>
              <a:ext uri="{FF2B5EF4-FFF2-40B4-BE49-F238E27FC236}">
                <a16:creationId xmlns:a16="http://schemas.microsoft.com/office/drawing/2014/main" id="{389DE534-89B7-43DD-9F30-8B8311B847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5963" y="1854200"/>
            <a:ext cx="7710487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Each salesperson projects his or her sales</a:t>
            </a:r>
          </a:p>
          <a:p>
            <a:pPr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Combined at district and national levels</a:t>
            </a:r>
          </a:p>
          <a:p>
            <a:pPr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Sales reps know customers’ wants</a:t>
            </a:r>
          </a:p>
          <a:p>
            <a:pPr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May be overly optimistic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Rectangle 2">
            <a:extLst>
              <a:ext uri="{FF2B5EF4-FFF2-40B4-BE49-F238E27FC236}">
                <a16:creationId xmlns:a16="http://schemas.microsoft.com/office/drawing/2014/main" id="{869C495C-E23D-4E05-A749-81237E1E9B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33400"/>
            <a:ext cx="7772400" cy="817563"/>
          </a:xfrm>
        </p:spPr>
        <p:txBody>
          <a:bodyPr lIns="99994" tIns="49997" rIns="99994" bIns="49997" anchorCtr="1"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Market Survey</a:t>
            </a:r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058178CB-62B1-4886-AF3F-7FBFD71B16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5813" y="1849438"/>
            <a:ext cx="7572375" cy="4192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Ask customers about purchasing plans</a:t>
            </a:r>
          </a:p>
          <a:p>
            <a:pPr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Useful for demand and product design and planning</a:t>
            </a:r>
          </a:p>
          <a:p>
            <a:pPr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What consumers say, and what they actually do may be different</a:t>
            </a:r>
          </a:p>
          <a:p>
            <a:pPr eaLnBrk="1" hangingPunct="1">
              <a:spcAft>
                <a:spcPct val="40000"/>
              </a:spcAft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/>
              <a:t>May be overly optimistic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1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Rectangle 2">
            <a:extLst>
              <a:ext uri="{FF2B5EF4-FFF2-40B4-BE49-F238E27FC236}">
                <a16:creationId xmlns:a16="http://schemas.microsoft.com/office/drawing/2014/main" id="{E0E37018-6E22-4550-B82C-CDA75BE88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5775" y="533400"/>
            <a:ext cx="8170863" cy="1371600"/>
          </a:xfrm>
        </p:spPr>
        <p:txBody>
          <a:bodyPr lIns="99994" tIns="49997" rIns="99994" bIns="49997" anchorCtr="1"/>
          <a:lstStyle/>
          <a:p>
            <a:pPr eaLnBrk="1" hangingPunct="1">
              <a:lnSpc>
                <a:spcPct val="80000"/>
              </a:lnSpc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Overview of Quantitative Approaches</a:t>
            </a:r>
          </a:p>
        </p:txBody>
      </p:sp>
      <p:sp>
        <p:nvSpPr>
          <p:cNvPr id="75779" name="Rectangle 3">
            <a:extLst>
              <a:ext uri="{FF2B5EF4-FFF2-40B4-BE49-F238E27FC236}">
                <a16:creationId xmlns:a16="http://schemas.microsoft.com/office/drawing/2014/main" id="{75EA5A3A-297F-4BE6-94E7-376C66F666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146300"/>
            <a:ext cx="4478338" cy="3733800"/>
          </a:xfrm>
        </p:spPr>
        <p:txBody>
          <a:bodyPr lIns="99994" tIns="49997" rIns="99994" bIns="49997"/>
          <a:lstStyle/>
          <a:p>
            <a:pPr marL="533400" indent="-533400" eaLnBrk="1" hangingPunct="1">
              <a:buClr>
                <a:srgbClr val="BF0922"/>
              </a:buClr>
              <a:buFontTx/>
              <a:buAutoNum type="arabicPeriod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Naive approach</a:t>
            </a:r>
          </a:p>
          <a:p>
            <a:pPr marL="533400" indent="-533400" eaLnBrk="1" hangingPunct="1">
              <a:buClr>
                <a:srgbClr val="BF0922"/>
              </a:buClr>
              <a:buFontTx/>
              <a:buAutoNum type="arabicPeriod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Moving averages</a:t>
            </a:r>
          </a:p>
          <a:p>
            <a:pPr marL="533400" indent="-533400" eaLnBrk="1" hangingPunct="1">
              <a:buClr>
                <a:srgbClr val="BF0922"/>
              </a:buClr>
              <a:buFontTx/>
              <a:buAutoNum type="arabicPeriod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Exponential smoothing</a:t>
            </a:r>
          </a:p>
          <a:p>
            <a:pPr marL="533400" indent="-533400" eaLnBrk="1" hangingPunct="1">
              <a:buClr>
                <a:srgbClr val="BF0922"/>
              </a:buClr>
              <a:buFontTx/>
              <a:buAutoNum type="arabicPeriod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Trend projection</a:t>
            </a:r>
          </a:p>
          <a:p>
            <a:pPr marL="533400" indent="-533400" eaLnBrk="1" hangingPunct="1">
              <a:buClr>
                <a:srgbClr val="BF0922"/>
              </a:buClr>
              <a:buFontTx/>
              <a:buAutoNum type="arabicPeriod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Linear regression</a:t>
            </a:r>
          </a:p>
        </p:txBody>
      </p:sp>
      <p:grpSp>
        <p:nvGrpSpPr>
          <p:cNvPr id="75780" name="Group 4">
            <a:extLst>
              <a:ext uri="{FF2B5EF4-FFF2-40B4-BE49-F238E27FC236}">
                <a16:creationId xmlns:a16="http://schemas.microsoft.com/office/drawing/2014/main" id="{4DE1D80A-079A-4372-B522-FEEF09060C72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2362200"/>
            <a:ext cx="3124200" cy="2489200"/>
            <a:chOff x="3216" y="1488"/>
            <a:chExt cx="1968" cy="1568"/>
          </a:xfrm>
        </p:grpSpPr>
        <p:sp>
          <p:nvSpPr>
            <p:cNvPr id="67591" name="Text Box 5">
              <a:extLst>
                <a:ext uri="{FF2B5EF4-FFF2-40B4-BE49-F238E27FC236}">
                  <a16:creationId xmlns:a16="http://schemas.microsoft.com/office/drawing/2014/main" id="{5B81A2FD-B825-4A37-BFCD-7652BB81EB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1" y="2064"/>
              <a:ext cx="1493" cy="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994" tIns="49997" rIns="99994" bIns="49997">
              <a:spAutoFit/>
            </a:bodyPr>
            <a:lstStyle>
              <a:lvl1pPr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Bef>
                  <a:spcPct val="5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>
                  <a:ea typeface="MS PGothic" panose="020B0600070205080204" pitchFamily="34" charset="-128"/>
                </a:rPr>
                <a:t>Time-series models</a:t>
              </a:r>
            </a:p>
          </p:txBody>
        </p:sp>
        <p:sp>
          <p:nvSpPr>
            <p:cNvPr id="67592" name="AutoShape 6">
              <a:extLst>
                <a:ext uri="{FF2B5EF4-FFF2-40B4-BE49-F238E27FC236}">
                  <a16:creationId xmlns:a16="http://schemas.microsoft.com/office/drawing/2014/main" id="{FA43DE45-B33D-47DF-83F9-0903B8A5EF55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6" y="1488"/>
              <a:ext cx="240" cy="1568"/>
            </a:xfrm>
            <a:prstGeom prst="rightBrace">
              <a:avLst>
                <a:gd name="adj1" fmla="val 56652"/>
                <a:gd name="adj2" fmla="val 50000"/>
              </a:avLst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</p:grpSp>
      <p:grpSp>
        <p:nvGrpSpPr>
          <p:cNvPr id="75783" name="Group 7">
            <a:extLst>
              <a:ext uri="{FF2B5EF4-FFF2-40B4-BE49-F238E27FC236}">
                <a16:creationId xmlns:a16="http://schemas.microsoft.com/office/drawing/2014/main" id="{023ABF3E-953E-48C4-8D4D-F6FB155AA3BD}"/>
              </a:ext>
            </a:extLst>
          </p:cNvPr>
          <p:cNvGrpSpPr>
            <a:grpSpLocks/>
          </p:cNvGrpSpPr>
          <p:nvPr/>
        </p:nvGrpSpPr>
        <p:grpSpPr bwMode="auto">
          <a:xfrm>
            <a:off x="5105400" y="4851400"/>
            <a:ext cx="3225800" cy="950913"/>
            <a:chOff x="3216" y="3208"/>
            <a:chExt cx="2032" cy="599"/>
          </a:xfrm>
        </p:grpSpPr>
        <p:sp>
          <p:nvSpPr>
            <p:cNvPr id="67589" name="Text Box 8">
              <a:extLst>
                <a:ext uri="{FF2B5EF4-FFF2-40B4-BE49-F238E27FC236}">
                  <a16:creationId xmlns:a16="http://schemas.microsoft.com/office/drawing/2014/main" id="{D6766567-2B45-4472-B4E3-1DC16C394D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37" y="3208"/>
              <a:ext cx="1611" cy="5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9994" tIns="49997" rIns="99994" bIns="49997">
              <a:spAutoFit/>
            </a:bodyPr>
            <a:lstStyle>
              <a:lvl1pPr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>
                  <a:ea typeface="MS PGothic" panose="020B0600070205080204" pitchFamily="34" charset="-128"/>
                </a:rPr>
                <a:t>Associative model</a:t>
              </a:r>
            </a:p>
          </p:txBody>
        </p:sp>
        <p:sp>
          <p:nvSpPr>
            <p:cNvPr id="67590" name="AutoShape 9">
              <a:extLst>
                <a:ext uri="{FF2B5EF4-FFF2-40B4-BE49-F238E27FC236}">
                  <a16:creationId xmlns:a16="http://schemas.microsoft.com/office/drawing/2014/main" id="{3B469AAF-0430-489F-9EBA-B551ACCAEB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216" y="3312"/>
              <a:ext cx="240" cy="288"/>
            </a:xfrm>
            <a:prstGeom prst="rightBrace">
              <a:avLst>
                <a:gd name="adj1" fmla="val 10000"/>
                <a:gd name="adj2" fmla="val 50000"/>
              </a:avLst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5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9" grpId="0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5AB2EC48-D113-4816-8BF3-A19A483979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2150" y="1919288"/>
            <a:ext cx="7702550" cy="4343400"/>
          </a:xfrm>
        </p:spPr>
        <p:txBody>
          <a:bodyPr lIns="90475" tIns="44444" rIns="90475" bIns="44444"/>
          <a:lstStyle/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Set of evenly spaced numerical data</a:t>
            </a:r>
          </a:p>
          <a:p>
            <a:pPr marL="1168400" lvl="1" indent="-4572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Obtained by observing response variable at regular time periods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Forecast based only on past values, no other variables important</a:t>
            </a:r>
          </a:p>
          <a:p>
            <a:pPr marL="1168400" lvl="1" indent="-4572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Assumes that factors influencing past and present will continue influence in future</a:t>
            </a:r>
          </a:p>
        </p:txBody>
      </p:sp>
      <p:sp>
        <p:nvSpPr>
          <p:cNvPr id="69634" name="Rectangle 3">
            <a:extLst>
              <a:ext uri="{FF2B5EF4-FFF2-40B4-BE49-F238E27FC236}">
                <a16:creationId xmlns:a16="http://schemas.microsoft.com/office/drawing/2014/main" id="{4737D52F-4439-418E-97E8-94CCF57BEB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34975"/>
            <a:ext cx="7772400" cy="909638"/>
          </a:xfrm>
        </p:spPr>
        <p:txBody>
          <a:bodyPr anchorCtr="1"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Time-Series Forecasting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6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54A014E8-0F89-4C1B-8E24-EE845D28BEA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Time Series Patterns</a:t>
            </a:r>
          </a:p>
        </p:txBody>
      </p:sp>
      <p:pic>
        <p:nvPicPr>
          <p:cNvPr id="17416" name="Picture 8" descr="w0159-n">
            <a:extLst>
              <a:ext uri="{FF2B5EF4-FFF2-40B4-BE49-F238E27FC236}">
                <a16:creationId xmlns:a16="http://schemas.microsoft.com/office/drawing/2014/main" id="{CC2E6143-2380-42D6-8D32-0912567DDE4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5043" y="1417638"/>
            <a:ext cx="7848600" cy="4876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4279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874" name="Group 2">
            <a:extLst>
              <a:ext uri="{FF2B5EF4-FFF2-40B4-BE49-F238E27FC236}">
                <a16:creationId xmlns:a16="http://schemas.microsoft.com/office/drawing/2014/main" id="{3522A562-C358-4DA1-AECB-734A5F0BB458}"/>
              </a:ext>
            </a:extLst>
          </p:cNvPr>
          <p:cNvGrpSpPr>
            <a:grpSpLocks/>
          </p:cNvGrpSpPr>
          <p:nvPr/>
        </p:nvGrpSpPr>
        <p:grpSpPr bwMode="auto">
          <a:xfrm>
            <a:off x="922338" y="1968500"/>
            <a:ext cx="3644900" cy="1819275"/>
            <a:chOff x="581" y="1360"/>
            <a:chExt cx="2296" cy="1146"/>
          </a:xfrm>
        </p:grpSpPr>
        <p:sp>
          <p:nvSpPr>
            <p:cNvPr id="71698" name="Rectangle 3">
              <a:extLst>
                <a:ext uri="{FF2B5EF4-FFF2-40B4-BE49-F238E27FC236}">
                  <a16:creationId xmlns:a16="http://schemas.microsoft.com/office/drawing/2014/main" id="{087562C6-0A82-4E32-9083-9A20B0E523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" y="1361"/>
              <a:ext cx="1627" cy="642"/>
            </a:xfrm>
            <a:prstGeom prst="rect">
              <a:avLst/>
            </a:prstGeom>
            <a:solidFill>
              <a:schemeClr val="accent1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79876" name="Freeform 4">
              <a:extLst>
                <a:ext uri="{FF2B5EF4-FFF2-40B4-BE49-F238E27FC236}">
                  <a16:creationId xmlns:a16="http://schemas.microsoft.com/office/drawing/2014/main" id="{25B52CB3-00D2-409D-BA79-8308688676F9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0" y="1360"/>
              <a:ext cx="657" cy="1146"/>
            </a:xfrm>
            <a:custGeom>
              <a:avLst/>
              <a:gdLst>
                <a:gd name="T0" fmla="*/ 0 w 657"/>
                <a:gd name="T1" fmla="*/ 0 h 1145"/>
                <a:gd name="T2" fmla="*/ 656 w 657"/>
                <a:gd name="T3" fmla="*/ 1144 h 1145"/>
                <a:gd name="T4" fmla="*/ 0 w 657"/>
                <a:gd name="T5" fmla="*/ 653 h 1145"/>
                <a:gd name="T6" fmla="*/ 0 w 657"/>
                <a:gd name="T7" fmla="*/ 0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7" h="1145">
                  <a:moveTo>
                    <a:pt x="0" y="0"/>
                  </a:moveTo>
                  <a:lnTo>
                    <a:pt x="656" y="1144"/>
                  </a:lnTo>
                  <a:lnTo>
                    <a:pt x="0" y="653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9877" name="Freeform 5">
              <a:extLst>
                <a:ext uri="{FF2B5EF4-FFF2-40B4-BE49-F238E27FC236}">
                  <a16:creationId xmlns:a16="http://schemas.microsoft.com/office/drawing/2014/main" id="{BAF3BFEB-B973-40D5-AE96-46DA1EDDEC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" y="2014"/>
              <a:ext cx="2296" cy="492"/>
            </a:xfrm>
            <a:custGeom>
              <a:avLst/>
              <a:gdLst>
                <a:gd name="T0" fmla="*/ 0 w 2296"/>
                <a:gd name="T1" fmla="*/ 0 h 492"/>
                <a:gd name="T2" fmla="*/ 1639 w 2296"/>
                <a:gd name="T3" fmla="*/ 0 h 492"/>
                <a:gd name="T4" fmla="*/ 2295 w 2296"/>
                <a:gd name="T5" fmla="*/ 491 h 492"/>
                <a:gd name="T6" fmla="*/ 0 w 2296"/>
                <a:gd name="T7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96" h="492">
                  <a:moveTo>
                    <a:pt x="0" y="0"/>
                  </a:moveTo>
                  <a:lnTo>
                    <a:pt x="1639" y="0"/>
                  </a:lnTo>
                  <a:lnTo>
                    <a:pt x="2295" y="491"/>
                  </a:lnTo>
                  <a:lnTo>
                    <a:pt x="0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1701" name="Rectangle 6">
              <a:extLst>
                <a:ext uri="{FF2B5EF4-FFF2-40B4-BE49-F238E27FC236}">
                  <a16:creationId xmlns:a16="http://schemas.microsoft.com/office/drawing/2014/main" id="{8CE6552A-F753-4BC2-AC1F-6A3B0AD6D7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3" y="1500"/>
              <a:ext cx="910" cy="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75" tIns="44444" rIns="90475" bIns="44444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dirty="0">
                  <a:solidFill>
                    <a:schemeClr val="bg1"/>
                  </a:solidFill>
                </a:rPr>
                <a:t>Trend</a:t>
              </a:r>
            </a:p>
          </p:txBody>
        </p:sp>
      </p:grpSp>
      <p:grpSp>
        <p:nvGrpSpPr>
          <p:cNvPr id="79879" name="Group 7">
            <a:extLst>
              <a:ext uri="{FF2B5EF4-FFF2-40B4-BE49-F238E27FC236}">
                <a16:creationId xmlns:a16="http://schemas.microsoft.com/office/drawing/2014/main" id="{292A72A2-82F6-497C-9D75-CFF8377581ED}"/>
              </a:ext>
            </a:extLst>
          </p:cNvPr>
          <p:cNvGrpSpPr>
            <a:grpSpLocks/>
          </p:cNvGrpSpPr>
          <p:nvPr/>
        </p:nvGrpSpPr>
        <p:grpSpPr bwMode="auto">
          <a:xfrm>
            <a:off x="922338" y="3786188"/>
            <a:ext cx="3644900" cy="1814512"/>
            <a:chOff x="581" y="2505"/>
            <a:chExt cx="2296" cy="1143"/>
          </a:xfrm>
        </p:grpSpPr>
        <p:sp>
          <p:nvSpPr>
            <p:cNvPr id="79880" name="Rectangle 8">
              <a:extLst>
                <a:ext uri="{FF2B5EF4-FFF2-40B4-BE49-F238E27FC236}">
                  <a16:creationId xmlns:a16="http://schemas.microsoft.com/office/drawing/2014/main" id="{623D92BA-EC6E-41A0-83DC-63A0EF85CC3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82" y="2995"/>
              <a:ext cx="1627" cy="641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25400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/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79881" name="Freeform 9">
              <a:extLst>
                <a:ext uri="{FF2B5EF4-FFF2-40B4-BE49-F238E27FC236}">
                  <a16:creationId xmlns:a16="http://schemas.microsoft.com/office/drawing/2014/main" id="{06B70927-2A37-4A68-8B25-630A8E55D5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81" y="2505"/>
              <a:ext cx="2296" cy="490"/>
            </a:xfrm>
            <a:custGeom>
              <a:avLst/>
              <a:gdLst>
                <a:gd name="T0" fmla="*/ 0 w 2296"/>
                <a:gd name="T1" fmla="*/ 489 h 490"/>
                <a:gd name="T2" fmla="*/ 2295 w 2296"/>
                <a:gd name="T3" fmla="*/ 0 h 490"/>
                <a:gd name="T4" fmla="*/ 1639 w 2296"/>
                <a:gd name="T5" fmla="*/ 489 h 490"/>
                <a:gd name="T6" fmla="*/ 0 w 2296"/>
                <a:gd name="T7" fmla="*/ 489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96" h="490">
                  <a:moveTo>
                    <a:pt x="0" y="489"/>
                  </a:moveTo>
                  <a:lnTo>
                    <a:pt x="2295" y="0"/>
                  </a:lnTo>
                  <a:lnTo>
                    <a:pt x="1639" y="489"/>
                  </a:lnTo>
                  <a:lnTo>
                    <a:pt x="0" y="489"/>
                  </a:lnTo>
                </a:path>
              </a:pathLst>
            </a:custGeom>
            <a:solidFill>
              <a:schemeClr val="accent4">
                <a:lumMod val="75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9882" name="Freeform 10">
              <a:extLst>
                <a:ext uri="{FF2B5EF4-FFF2-40B4-BE49-F238E27FC236}">
                  <a16:creationId xmlns:a16="http://schemas.microsoft.com/office/drawing/2014/main" id="{DB83A151-B9DB-469B-B72E-E2AAAE452C7F}"/>
                </a:ext>
              </a:extLst>
            </p:cNvPr>
            <p:cNvSpPr>
              <a:spLocks/>
            </p:cNvSpPr>
            <p:nvPr/>
          </p:nvSpPr>
          <p:spPr bwMode="auto">
            <a:xfrm>
              <a:off x="2220" y="2505"/>
              <a:ext cx="657" cy="1143"/>
            </a:xfrm>
            <a:custGeom>
              <a:avLst/>
              <a:gdLst>
                <a:gd name="T0" fmla="*/ 0 w 657"/>
                <a:gd name="T1" fmla="*/ 1142 h 1143"/>
                <a:gd name="T2" fmla="*/ 0 w 657"/>
                <a:gd name="T3" fmla="*/ 489 h 1143"/>
                <a:gd name="T4" fmla="*/ 656 w 657"/>
                <a:gd name="T5" fmla="*/ 0 h 1143"/>
                <a:gd name="T6" fmla="*/ 0 w 657"/>
                <a:gd name="T7" fmla="*/ 1142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7" h="1143">
                  <a:moveTo>
                    <a:pt x="0" y="1142"/>
                  </a:moveTo>
                  <a:lnTo>
                    <a:pt x="0" y="489"/>
                  </a:lnTo>
                  <a:lnTo>
                    <a:pt x="656" y="0"/>
                  </a:lnTo>
                  <a:lnTo>
                    <a:pt x="0" y="1142"/>
                  </a:lnTo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1697" name="Rectangle 11">
              <a:extLst>
                <a:ext uri="{FF2B5EF4-FFF2-40B4-BE49-F238E27FC236}">
                  <a16:creationId xmlns:a16="http://schemas.microsoft.com/office/drawing/2014/main" id="{C0DBD4F1-617C-4DE8-91FB-4AF779EBC1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1" y="3133"/>
              <a:ext cx="1295" cy="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75" tIns="44444" rIns="90475" bIns="44444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dirty="0">
                  <a:solidFill>
                    <a:schemeClr val="bg1"/>
                  </a:solidFill>
                </a:rPr>
                <a:t>Seasonal</a:t>
              </a:r>
            </a:p>
          </p:txBody>
        </p:sp>
      </p:grpSp>
      <p:grpSp>
        <p:nvGrpSpPr>
          <p:cNvPr id="79884" name="Group 12">
            <a:extLst>
              <a:ext uri="{FF2B5EF4-FFF2-40B4-BE49-F238E27FC236}">
                <a16:creationId xmlns:a16="http://schemas.microsoft.com/office/drawing/2014/main" id="{55853F9C-7E0F-416B-A2BB-DFC7EF9874A5}"/>
              </a:ext>
            </a:extLst>
          </p:cNvPr>
          <p:cNvGrpSpPr>
            <a:grpSpLocks/>
          </p:cNvGrpSpPr>
          <p:nvPr/>
        </p:nvGrpSpPr>
        <p:grpSpPr bwMode="auto">
          <a:xfrm>
            <a:off x="4572000" y="1998663"/>
            <a:ext cx="3644900" cy="1819275"/>
            <a:chOff x="2880" y="1379"/>
            <a:chExt cx="2296" cy="1146"/>
          </a:xfrm>
        </p:grpSpPr>
        <p:sp>
          <p:nvSpPr>
            <p:cNvPr id="71690" name="Rectangle 13">
              <a:extLst>
                <a:ext uri="{FF2B5EF4-FFF2-40B4-BE49-F238E27FC236}">
                  <a16:creationId xmlns:a16="http://schemas.microsoft.com/office/drawing/2014/main" id="{85F44F4C-C640-4C9D-8D97-EF3D001A4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6" y="1380"/>
              <a:ext cx="1628" cy="642"/>
            </a:xfrm>
            <a:prstGeom prst="rect">
              <a:avLst/>
            </a:prstGeom>
            <a:solidFill>
              <a:schemeClr val="accent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79886" name="Freeform 14">
              <a:extLst>
                <a:ext uri="{FF2B5EF4-FFF2-40B4-BE49-F238E27FC236}">
                  <a16:creationId xmlns:a16="http://schemas.microsoft.com/office/drawing/2014/main" id="{1FADB099-BC5D-45BB-8CF7-869C08AA24D5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1379"/>
              <a:ext cx="656" cy="1146"/>
            </a:xfrm>
            <a:custGeom>
              <a:avLst/>
              <a:gdLst>
                <a:gd name="T0" fmla="*/ 655 w 656"/>
                <a:gd name="T1" fmla="*/ 0 h 1145"/>
                <a:gd name="T2" fmla="*/ 0 w 656"/>
                <a:gd name="T3" fmla="*/ 1144 h 1145"/>
                <a:gd name="T4" fmla="*/ 655 w 656"/>
                <a:gd name="T5" fmla="*/ 653 h 1145"/>
                <a:gd name="T6" fmla="*/ 655 w 656"/>
                <a:gd name="T7" fmla="*/ 0 h 1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6" h="1145">
                  <a:moveTo>
                    <a:pt x="655" y="0"/>
                  </a:moveTo>
                  <a:lnTo>
                    <a:pt x="0" y="1144"/>
                  </a:lnTo>
                  <a:lnTo>
                    <a:pt x="655" y="653"/>
                  </a:lnTo>
                  <a:lnTo>
                    <a:pt x="655" y="0"/>
                  </a:lnTo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9887" name="Freeform 15">
              <a:extLst>
                <a:ext uri="{FF2B5EF4-FFF2-40B4-BE49-F238E27FC236}">
                  <a16:creationId xmlns:a16="http://schemas.microsoft.com/office/drawing/2014/main" id="{F29A6F5C-C75F-4039-B823-17418D70810F}"/>
                </a:ext>
              </a:extLst>
            </p:cNvPr>
            <p:cNvSpPr>
              <a:spLocks/>
            </p:cNvSpPr>
            <p:nvPr/>
          </p:nvSpPr>
          <p:spPr bwMode="auto">
            <a:xfrm>
              <a:off x="2880" y="2033"/>
              <a:ext cx="2296" cy="492"/>
            </a:xfrm>
            <a:custGeom>
              <a:avLst/>
              <a:gdLst>
                <a:gd name="T0" fmla="*/ 2294 w 2295"/>
                <a:gd name="T1" fmla="*/ 0 h 492"/>
                <a:gd name="T2" fmla="*/ 655 w 2295"/>
                <a:gd name="T3" fmla="*/ 0 h 492"/>
                <a:gd name="T4" fmla="*/ 0 w 2295"/>
                <a:gd name="T5" fmla="*/ 491 h 492"/>
                <a:gd name="T6" fmla="*/ 2294 w 2295"/>
                <a:gd name="T7" fmla="*/ 0 h 4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95" h="492">
                  <a:moveTo>
                    <a:pt x="2294" y="0"/>
                  </a:moveTo>
                  <a:lnTo>
                    <a:pt x="655" y="0"/>
                  </a:lnTo>
                  <a:lnTo>
                    <a:pt x="0" y="491"/>
                  </a:lnTo>
                  <a:lnTo>
                    <a:pt x="2294" y="0"/>
                  </a:lnTo>
                </a:path>
              </a:pathLst>
            </a:custGeom>
            <a:solidFill>
              <a:schemeClr val="accent2">
                <a:lumMod val="75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1693" name="Rectangle 16">
              <a:extLst>
                <a:ext uri="{FF2B5EF4-FFF2-40B4-BE49-F238E27FC236}">
                  <a16:creationId xmlns:a16="http://schemas.microsoft.com/office/drawing/2014/main" id="{2D50472E-EF05-46A4-BFE4-B760536F46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98" y="1517"/>
              <a:ext cx="1150" cy="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75" tIns="44444" rIns="90475" bIns="44444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dirty="0">
                  <a:solidFill>
                    <a:schemeClr val="bg1"/>
                  </a:solidFill>
                </a:rPr>
                <a:t>Cyclical</a:t>
              </a:r>
            </a:p>
          </p:txBody>
        </p:sp>
      </p:grpSp>
      <p:grpSp>
        <p:nvGrpSpPr>
          <p:cNvPr id="79889" name="Group 17">
            <a:extLst>
              <a:ext uri="{FF2B5EF4-FFF2-40B4-BE49-F238E27FC236}">
                <a16:creationId xmlns:a16="http://schemas.microsoft.com/office/drawing/2014/main" id="{DB2A1A4E-FFBD-422E-B6A2-11616E64ACAE}"/>
              </a:ext>
            </a:extLst>
          </p:cNvPr>
          <p:cNvGrpSpPr>
            <a:grpSpLocks/>
          </p:cNvGrpSpPr>
          <p:nvPr/>
        </p:nvGrpSpPr>
        <p:grpSpPr bwMode="auto">
          <a:xfrm>
            <a:off x="4565650" y="3786188"/>
            <a:ext cx="3644900" cy="1814512"/>
            <a:chOff x="2876" y="2505"/>
            <a:chExt cx="2296" cy="1143"/>
          </a:xfrm>
        </p:grpSpPr>
        <p:sp>
          <p:nvSpPr>
            <p:cNvPr id="71686" name="Rectangle 18">
              <a:extLst>
                <a:ext uri="{FF2B5EF4-FFF2-40B4-BE49-F238E27FC236}">
                  <a16:creationId xmlns:a16="http://schemas.microsoft.com/office/drawing/2014/main" id="{1BE2A4E2-AF6B-4821-B527-D0EB74FDFE5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3" y="2995"/>
              <a:ext cx="1627" cy="641"/>
            </a:xfrm>
            <a:prstGeom prst="rect">
              <a:avLst/>
            </a:prstGeom>
            <a:solidFill>
              <a:schemeClr val="tx2"/>
            </a:solidFill>
            <a:ln w="2540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79891" name="Freeform 19">
              <a:extLst>
                <a:ext uri="{FF2B5EF4-FFF2-40B4-BE49-F238E27FC236}">
                  <a16:creationId xmlns:a16="http://schemas.microsoft.com/office/drawing/2014/main" id="{C280CA74-6AC6-47BC-AF14-917D3CC156FD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6" y="2505"/>
              <a:ext cx="2296" cy="490"/>
            </a:xfrm>
            <a:custGeom>
              <a:avLst/>
              <a:gdLst>
                <a:gd name="T0" fmla="*/ 2294 w 2295"/>
                <a:gd name="T1" fmla="*/ 489 h 490"/>
                <a:gd name="T2" fmla="*/ 0 w 2295"/>
                <a:gd name="T3" fmla="*/ 0 h 490"/>
                <a:gd name="T4" fmla="*/ 655 w 2295"/>
                <a:gd name="T5" fmla="*/ 489 h 490"/>
                <a:gd name="T6" fmla="*/ 2294 w 2295"/>
                <a:gd name="T7" fmla="*/ 489 h 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295" h="490">
                  <a:moveTo>
                    <a:pt x="2294" y="489"/>
                  </a:moveTo>
                  <a:lnTo>
                    <a:pt x="0" y="0"/>
                  </a:lnTo>
                  <a:lnTo>
                    <a:pt x="655" y="489"/>
                  </a:lnTo>
                  <a:lnTo>
                    <a:pt x="2294" y="489"/>
                  </a:lnTo>
                </a:path>
              </a:pathLst>
            </a:custGeom>
            <a:solidFill>
              <a:schemeClr val="tx2">
                <a:lumMod val="75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9892" name="Freeform 20">
              <a:extLst>
                <a:ext uri="{FF2B5EF4-FFF2-40B4-BE49-F238E27FC236}">
                  <a16:creationId xmlns:a16="http://schemas.microsoft.com/office/drawing/2014/main" id="{1FEEDDA8-E2F3-406C-AD2F-328A0855F162}"/>
                </a:ext>
              </a:extLst>
            </p:cNvPr>
            <p:cNvSpPr>
              <a:spLocks/>
            </p:cNvSpPr>
            <p:nvPr/>
          </p:nvSpPr>
          <p:spPr bwMode="auto">
            <a:xfrm>
              <a:off x="2876" y="2505"/>
              <a:ext cx="657" cy="1143"/>
            </a:xfrm>
            <a:custGeom>
              <a:avLst/>
              <a:gdLst>
                <a:gd name="T0" fmla="*/ 655 w 656"/>
                <a:gd name="T1" fmla="*/ 1142 h 1143"/>
                <a:gd name="T2" fmla="*/ 655 w 656"/>
                <a:gd name="T3" fmla="*/ 489 h 1143"/>
                <a:gd name="T4" fmla="*/ 0 w 656"/>
                <a:gd name="T5" fmla="*/ 0 h 1143"/>
                <a:gd name="T6" fmla="*/ 655 w 656"/>
                <a:gd name="T7" fmla="*/ 1142 h 1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56" h="1143">
                  <a:moveTo>
                    <a:pt x="655" y="1142"/>
                  </a:moveTo>
                  <a:lnTo>
                    <a:pt x="655" y="489"/>
                  </a:lnTo>
                  <a:lnTo>
                    <a:pt x="0" y="0"/>
                  </a:lnTo>
                  <a:lnTo>
                    <a:pt x="655" y="1142"/>
                  </a:ln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 w="25400" cap="rnd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Arial"/>
                <a:cs typeface="Arial"/>
              </a:endParaRPr>
            </a:p>
          </p:txBody>
        </p:sp>
        <p:sp>
          <p:nvSpPr>
            <p:cNvPr id="71689" name="Rectangle 21">
              <a:extLst>
                <a:ext uri="{FF2B5EF4-FFF2-40B4-BE49-F238E27FC236}">
                  <a16:creationId xmlns:a16="http://schemas.microsoft.com/office/drawing/2014/main" id="{3D9BD9FD-5677-47F2-BB76-8A9A6AC2F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46" y="3133"/>
              <a:ext cx="1246" cy="3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0475" tIns="44444" rIns="90475" bIns="44444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20000"/>
                </a:spcBef>
                <a:spcAft>
                  <a:spcPct val="0"/>
                </a:spcAft>
                <a:buClrTx/>
                <a:buFontTx/>
                <a:buNone/>
              </a:pPr>
              <a:r>
                <a:rPr lang="en-US" altLang="en-US" dirty="0">
                  <a:solidFill>
                    <a:schemeClr val="bg1"/>
                  </a:solidFill>
                </a:rPr>
                <a:t>Random</a:t>
              </a:r>
            </a:p>
          </p:txBody>
        </p:sp>
      </p:grpSp>
      <p:sp>
        <p:nvSpPr>
          <p:cNvPr id="71685" name="Rectangle 22">
            <a:extLst>
              <a:ext uri="{FF2B5EF4-FFF2-40B4-BE49-F238E27FC236}">
                <a16:creationId xmlns:a16="http://schemas.microsoft.com/office/drawing/2014/main" id="{FE81A73E-C755-454F-BE72-7A13600D736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34975"/>
            <a:ext cx="7772400" cy="990600"/>
          </a:xfrm>
        </p:spPr>
        <p:txBody>
          <a:bodyPr/>
          <a:lstStyle/>
          <a:p>
            <a:pPr eaLnBrk="1" hangingPunct="1"/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Time-Series Components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9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7" dur="1000"/>
                                        <p:tgtEl>
                                          <p:spTgt spid="79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1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1000"/>
                                        <p:tgtEl>
                                          <p:spTgt spid="79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1000"/>
                                        <p:tgtEl>
                                          <p:spTgt spid="79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79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Rectangle 2">
            <a:extLst>
              <a:ext uri="{FF2B5EF4-FFF2-40B4-BE49-F238E27FC236}">
                <a16:creationId xmlns:a16="http://schemas.microsoft.com/office/drawing/2014/main" id="{755D9F18-7A1C-4124-896A-8F1E92E008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08000" y="381000"/>
            <a:ext cx="8128000" cy="914400"/>
          </a:xfrm>
        </p:spPr>
        <p:txBody>
          <a:bodyPr anchorCtr="1"/>
          <a:lstStyle/>
          <a:p>
            <a:pPr eaLnBrk="1" hangingPunct="1">
              <a:lnSpc>
                <a:spcPct val="80000"/>
              </a:lnSpc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Components of Demand</a:t>
            </a:r>
          </a:p>
        </p:txBody>
      </p:sp>
      <p:sp>
        <p:nvSpPr>
          <p:cNvPr id="81923" name="Line 3">
            <a:extLst>
              <a:ext uri="{FF2B5EF4-FFF2-40B4-BE49-F238E27FC236}">
                <a16:creationId xmlns:a16="http://schemas.microsoft.com/office/drawing/2014/main" id="{1DF5CB65-8141-4174-A6F2-1A96217432F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79513" y="2603500"/>
            <a:ext cx="5932487" cy="2533650"/>
          </a:xfrm>
          <a:prstGeom prst="line">
            <a:avLst/>
          </a:prstGeom>
          <a:noFill/>
          <a:ln w="762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24" name="Line 4">
            <a:extLst>
              <a:ext uri="{FF2B5EF4-FFF2-40B4-BE49-F238E27FC236}">
                <a16:creationId xmlns:a16="http://schemas.microsoft.com/office/drawing/2014/main" id="{9DA1DEF9-C261-4E49-A9D9-200BF75420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36650" y="3873500"/>
            <a:ext cx="6648450" cy="0"/>
          </a:xfrm>
          <a:prstGeom prst="line">
            <a:avLst/>
          </a:prstGeom>
          <a:noFill/>
          <a:ln w="7620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81957" name="Group 37">
            <a:extLst>
              <a:ext uri="{FF2B5EF4-FFF2-40B4-BE49-F238E27FC236}">
                <a16:creationId xmlns:a16="http://schemas.microsoft.com/office/drawing/2014/main" id="{3A6C15F6-8197-4D47-8403-68AF788B4633}"/>
              </a:ext>
            </a:extLst>
          </p:cNvPr>
          <p:cNvGrpSpPr>
            <a:grpSpLocks/>
          </p:cNvGrpSpPr>
          <p:nvPr/>
        </p:nvGrpSpPr>
        <p:grpSpPr bwMode="auto">
          <a:xfrm>
            <a:off x="765175" y="1714500"/>
            <a:ext cx="7473950" cy="4354513"/>
            <a:chOff x="482" y="1208"/>
            <a:chExt cx="4708" cy="2743"/>
          </a:xfrm>
        </p:grpSpPr>
        <p:sp>
          <p:nvSpPr>
            <p:cNvPr id="73750" name="Text Box 6">
              <a:extLst>
                <a:ext uri="{FF2B5EF4-FFF2-40B4-BE49-F238E27FC236}">
                  <a16:creationId xmlns:a16="http://schemas.microsoft.com/office/drawing/2014/main" id="{07322AC1-0C84-406E-BF1B-5446183DCEB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-5400000">
              <a:off x="-341" y="2385"/>
              <a:ext cx="1866" cy="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0008" tIns="50004" rIns="100008" bIns="50004">
              <a:spAutoFit/>
            </a:bodyPr>
            <a:lstStyle>
              <a:lvl1pPr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600">
                  <a:ea typeface="MS PGothic" panose="020B0600070205080204" pitchFamily="34" charset="-128"/>
                </a:rPr>
                <a:t>Demand for product or service</a:t>
              </a:r>
            </a:p>
          </p:txBody>
        </p:sp>
        <p:sp>
          <p:nvSpPr>
            <p:cNvPr id="73751" name="Freeform 7">
              <a:extLst>
                <a:ext uri="{FF2B5EF4-FFF2-40B4-BE49-F238E27FC236}">
                  <a16:creationId xmlns:a16="http://schemas.microsoft.com/office/drawing/2014/main" id="{D40552B1-7133-4E5E-BCF2-56A3D1094E3C}"/>
                </a:ext>
              </a:extLst>
            </p:cNvPr>
            <p:cNvSpPr>
              <a:spLocks/>
            </p:cNvSpPr>
            <p:nvPr/>
          </p:nvSpPr>
          <p:spPr bwMode="auto">
            <a:xfrm>
              <a:off x="720" y="1208"/>
              <a:ext cx="4368" cy="2400"/>
            </a:xfrm>
            <a:custGeom>
              <a:avLst/>
              <a:gdLst>
                <a:gd name="T0" fmla="*/ 0 w 4416"/>
                <a:gd name="T1" fmla="*/ 0 h 2400"/>
                <a:gd name="T2" fmla="*/ 0 w 4416"/>
                <a:gd name="T3" fmla="*/ 2400 h 2400"/>
                <a:gd name="T4" fmla="*/ 4321 w 4416"/>
                <a:gd name="T5" fmla="*/ 2400 h 2400"/>
                <a:gd name="T6" fmla="*/ 0 60000 65536"/>
                <a:gd name="T7" fmla="*/ 0 60000 65536"/>
                <a:gd name="T8" fmla="*/ 0 60000 65536"/>
                <a:gd name="T9" fmla="*/ 0 w 4416"/>
                <a:gd name="T10" fmla="*/ 0 h 2400"/>
                <a:gd name="T11" fmla="*/ 4416 w 4416"/>
                <a:gd name="T12" fmla="*/ 2400 h 24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16" h="2400">
                  <a:moveTo>
                    <a:pt x="0" y="0"/>
                  </a:moveTo>
                  <a:lnTo>
                    <a:pt x="0" y="2400"/>
                  </a:lnTo>
                  <a:lnTo>
                    <a:pt x="4416" y="2400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52" name="Rectangle 8">
              <a:extLst>
                <a:ext uri="{FF2B5EF4-FFF2-40B4-BE49-F238E27FC236}">
                  <a16:creationId xmlns:a16="http://schemas.microsoft.com/office/drawing/2014/main" id="{AD14468B-B9A7-426E-AD96-1234EDF4F04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36" y="3431"/>
              <a:ext cx="3854" cy="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77825" algn="ctr"/>
                  <a:tab pos="1879600" algn="ctr"/>
                  <a:tab pos="2692400" algn="ctr"/>
                  <a:tab pos="3403600" algn="ctr"/>
                  <a:tab pos="49276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600"/>
                <a:t>	|	|		|	|</a:t>
              </a:r>
            </a:p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600"/>
                <a:t>	1	2		3	4</a:t>
              </a:r>
            </a:p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600"/>
                <a:t>			Time (years)</a:t>
              </a:r>
            </a:p>
          </p:txBody>
        </p:sp>
      </p:grpSp>
      <p:sp>
        <p:nvSpPr>
          <p:cNvPr id="81931" name="Text Box 11">
            <a:extLst>
              <a:ext uri="{FF2B5EF4-FFF2-40B4-BE49-F238E27FC236}">
                <a16:creationId xmlns:a16="http://schemas.microsoft.com/office/drawing/2014/main" id="{2A0E5251-D987-482E-9E63-91FB622C07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3163" y="4133850"/>
            <a:ext cx="1919287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ea typeface="MS PGothic" panose="020B0600070205080204" pitchFamily="34" charset="-128"/>
              </a:rPr>
              <a:t>Average demand over 4 years</a:t>
            </a:r>
          </a:p>
        </p:txBody>
      </p:sp>
      <p:sp>
        <p:nvSpPr>
          <p:cNvPr id="81932" name="Line 12">
            <a:extLst>
              <a:ext uri="{FF2B5EF4-FFF2-40B4-BE49-F238E27FC236}">
                <a16:creationId xmlns:a16="http://schemas.microsoft.com/office/drawing/2014/main" id="{317BDF7E-E969-413C-AD27-00E1FD1C841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389688" y="3925888"/>
            <a:ext cx="176212" cy="2238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39" name="Text Box 19">
            <a:extLst>
              <a:ext uri="{FF2B5EF4-FFF2-40B4-BE49-F238E27FC236}">
                <a16:creationId xmlns:a16="http://schemas.microsoft.com/office/drawing/2014/main" id="{D9020CD9-09BB-48D4-A765-1BD32E6484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26238" y="1622425"/>
            <a:ext cx="1312862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ea typeface="MS PGothic" panose="020B0600070205080204" pitchFamily="34" charset="-128"/>
              </a:rPr>
              <a:t>Trend component</a:t>
            </a:r>
          </a:p>
        </p:txBody>
      </p:sp>
      <p:grpSp>
        <p:nvGrpSpPr>
          <p:cNvPr id="81956" name="Group 36">
            <a:extLst>
              <a:ext uri="{FF2B5EF4-FFF2-40B4-BE49-F238E27FC236}">
                <a16:creationId xmlns:a16="http://schemas.microsoft.com/office/drawing/2014/main" id="{0F0740CE-E469-4986-AB07-D175093A6798}"/>
              </a:ext>
            </a:extLst>
          </p:cNvPr>
          <p:cNvGrpSpPr>
            <a:grpSpLocks/>
          </p:cNvGrpSpPr>
          <p:nvPr/>
        </p:nvGrpSpPr>
        <p:grpSpPr bwMode="auto">
          <a:xfrm>
            <a:off x="6142038" y="3028950"/>
            <a:ext cx="1704975" cy="808038"/>
            <a:chOff x="3869" y="2036"/>
            <a:chExt cx="1074" cy="509"/>
          </a:xfrm>
        </p:grpSpPr>
        <p:sp>
          <p:nvSpPr>
            <p:cNvPr id="73748" name="Text Box 22">
              <a:extLst>
                <a:ext uri="{FF2B5EF4-FFF2-40B4-BE49-F238E27FC236}">
                  <a16:creationId xmlns:a16="http://schemas.microsoft.com/office/drawing/2014/main" id="{DA091EB3-7702-4D5F-A6B5-DE5916AD1D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69" y="2214"/>
              <a:ext cx="1074" cy="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0008" tIns="50004" rIns="100008" bIns="50004">
              <a:spAutoFit/>
            </a:bodyPr>
            <a:lstStyle>
              <a:lvl1pPr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ctr"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600">
                  <a:ea typeface="MS PGothic" panose="020B0600070205080204" pitchFamily="34" charset="-128"/>
                </a:rPr>
                <a:t>Actual demand line</a:t>
              </a:r>
            </a:p>
          </p:txBody>
        </p:sp>
        <p:sp>
          <p:nvSpPr>
            <p:cNvPr id="73749" name="Line 23">
              <a:extLst>
                <a:ext uri="{FF2B5EF4-FFF2-40B4-BE49-F238E27FC236}">
                  <a16:creationId xmlns:a16="http://schemas.microsoft.com/office/drawing/2014/main" id="{6354E4EB-4BC6-4688-84A5-FA4854BA8D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90" y="2036"/>
              <a:ext cx="108" cy="1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81945" name="Text Box 25">
            <a:extLst>
              <a:ext uri="{FF2B5EF4-FFF2-40B4-BE49-F238E27FC236}">
                <a16:creationId xmlns:a16="http://schemas.microsoft.com/office/drawing/2014/main" id="{C6CA77FC-690F-4167-B6CE-2500765EED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81375" y="4935538"/>
            <a:ext cx="2000250" cy="315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008" tIns="50004" rIns="100008" bIns="50004">
            <a:spAutoFit/>
          </a:bodyPr>
          <a:lstStyle>
            <a:lvl1pPr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1000125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1000125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85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600">
                <a:ea typeface="MS PGothic" panose="020B0600070205080204" pitchFamily="34" charset="-128"/>
              </a:rPr>
              <a:t>Random variation</a:t>
            </a:r>
          </a:p>
        </p:txBody>
      </p:sp>
      <p:sp>
        <p:nvSpPr>
          <p:cNvPr id="81946" name="Line 26">
            <a:extLst>
              <a:ext uri="{FF2B5EF4-FFF2-40B4-BE49-F238E27FC236}">
                <a16:creationId xmlns:a16="http://schemas.microsoft.com/office/drawing/2014/main" id="{B1507AF9-C422-40F3-852E-0B1828E013C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082925" y="5067300"/>
            <a:ext cx="341313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81947" name="Rectangle 27">
            <a:extLst>
              <a:ext uri="{FF2B5EF4-FFF2-40B4-BE49-F238E27FC236}">
                <a16:creationId xmlns:a16="http://schemas.microsoft.com/office/drawing/2014/main" id="{B9A540D2-D27C-4D94-AE58-FA6BFE613E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67600" y="5892800"/>
            <a:ext cx="1144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4.1</a:t>
            </a:r>
          </a:p>
        </p:txBody>
      </p:sp>
      <p:sp>
        <p:nvSpPr>
          <p:cNvPr id="81949" name="Freeform 29">
            <a:extLst>
              <a:ext uri="{FF2B5EF4-FFF2-40B4-BE49-F238E27FC236}">
                <a16:creationId xmlns:a16="http://schemas.microsoft.com/office/drawing/2014/main" id="{D525AE94-0371-4593-AC82-AED3B972A16D}"/>
              </a:ext>
            </a:extLst>
          </p:cNvPr>
          <p:cNvSpPr>
            <a:spLocks/>
          </p:cNvSpPr>
          <p:nvPr/>
        </p:nvSpPr>
        <p:spPr bwMode="auto">
          <a:xfrm>
            <a:off x="1162050" y="2419350"/>
            <a:ext cx="6102350" cy="3079750"/>
          </a:xfrm>
          <a:custGeom>
            <a:avLst/>
            <a:gdLst>
              <a:gd name="T0" fmla="*/ 48 w 3844"/>
              <a:gd name="T1" fmla="*/ 1840 h 1940"/>
              <a:gd name="T2" fmla="*/ 120 w 3844"/>
              <a:gd name="T3" fmla="*/ 1724 h 1940"/>
              <a:gd name="T4" fmla="*/ 180 w 3844"/>
              <a:gd name="T5" fmla="*/ 1592 h 1940"/>
              <a:gd name="T6" fmla="*/ 264 w 3844"/>
              <a:gd name="T7" fmla="*/ 1468 h 1940"/>
              <a:gd name="T8" fmla="*/ 336 w 3844"/>
              <a:gd name="T9" fmla="*/ 1348 h 1940"/>
              <a:gd name="T10" fmla="*/ 404 w 3844"/>
              <a:gd name="T11" fmla="*/ 1332 h 1940"/>
              <a:gd name="T12" fmla="*/ 500 w 3844"/>
              <a:gd name="T13" fmla="*/ 1456 h 1940"/>
              <a:gd name="T14" fmla="*/ 608 w 3844"/>
              <a:gd name="T15" fmla="*/ 1624 h 1940"/>
              <a:gd name="T16" fmla="*/ 696 w 3844"/>
              <a:gd name="T17" fmla="*/ 1692 h 1940"/>
              <a:gd name="T18" fmla="*/ 792 w 3844"/>
              <a:gd name="T19" fmla="*/ 1716 h 1940"/>
              <a:gd name="T20" fmla="*/ 916 w 3844"/>
              <a:gd name="T21" fmla="*/ 1688 h 1940"/>
              <a:gd name="T22" fmla="*/ 980 w 3844"/>
              <a:gd name="T23" fmla="*/ 1660 h 1940"/>
              <a:gd name="T24" fmla="*/ 1068 w 3844"/>
              <a:gd name="T25" fmla="*/ 1624 h 1940"/>
              <a:gd name="T26" fmla="*/ 1140 w 3844"/>
              <a:gd name="T27" fmla="*/ 1712 h 1940"/>
              <a:gd name="T28" fmla="*/ 1200 w 3844"/>
              <a:gd name="T29" fmla="*/ 1680 h 1940"/>
              <a:gd name="T30" fmla="*/ 1236 w 3844"/>
              <a:gd name="T31" fmla="*/ 1456 h 1940"/>
              <a:gd name="T32" fmla="*/ 1308 w 3844"/>
              <a:gd name="T33" fmla="*/ 1200 h 1940"/>
              <a:gd name="T34" fmla="*/ 1368 w 3844"/>
              <a:gd name="T35" fmla="*/ 1008 h 1940"/>
              <a:gd name="T36" fmla="*/ 1456 w 3844"/>
              <a:gd name="T37" fmla="*/ 876 h 1940"/>
              <a:gd name="T38" fmla="*/ 1544 w 3844"/>
              <a:gd name="T39" fmla="*/ 832 h 1940"/>
              <a:gd name="T40" fmla="*/ 1608 w 3844"/>
              <a:gd name="T41" fmla="*/ 1016 h 1940"/>
              <a:gd name="T42" fmla="*/ 1640 w 3844"/>
              <a:gd name="T43" fmla="*/ 1184 h 1940"/>
              <a:gd name="T44" fmla="*/ 1692 w 3844"/>
              <a:gd name="T45" fmla="*/ 1356 h 1940"/>
              <a:gd name="T46" fmla="*/ 1776 w 3844"/>
              <a:gd name="T47" fmla="*/ 1416 h 1940"/>
              <a:gd name="T48" fmla="*/ 1856 w 3844"/>
              <a:gd name="T49" fmla="*/ 1460 h 1940"/>
              <a:gd name="T50" fmla="*/ 1964 w 3844"/>
              <a:gd name="T51" fmla="*/ 1448 h 1940"/>
              <a:gd name="T52" fmla="*/ 2044 w 3844"/>
              <a:gd name="T53" fmla="*/ 1352 h 1940"/>
              <a:gd name="T54" fmla="*/ 2132 w 3844"/>
              <a:gd name="T55" fmla="*/ 1228 h 1940"/>
              <a:gd name="T56" fmla="*/ 2184 w 3844"/>
              <a:gd name="T57" fmla="*/ 1072 h 1940"/>
              <a:gd name="T58" fmla="*/ 2240 w 3844"/>
              <a:gd name="T59" fmla="*/ 900 h 1940"/>
              <a:gd name="T60" fmla="*/ 2300 w 3844"/>
              <a:gd name="T61" fmla="*/ 784 h 1940"/>
              <a:gd name="T62" fmla="*/ 2372 w 3844"/>
              <a:gd name="T63" fmla="*/ 668 h 1940"/>
              <a:gd name="T64" fmla="*/ 2460 w 3844"/>
              <a:gd name="T65" fmla="*/ 584 h 1940"/>
              <a:gd name="T66" fmla="*/ 2532 w 3844"/>
              <a:gd name="T67" fmla="*/ 576 h 1940"/>
              <a:gd name="T68" fmla="*/ 2628 w 3844"/>
              <a:gd name="T69" fmla="*/ 612 h 1940"/>
              <a:gd name="T70" fmla="*/ 2676 w 3844"/>
              <a:gd name="T71" fmla="*/ 752 h 1940"/>
              <a:gd name="T72" fmla="*/ 2760 w 3844"/>
              <a:gd name="T73" fmla="*/ 736 h 1940"/>
              <a:gd name="T74" fmla="*/ 2852 w 3844"/>
              <a:gd name="T75" fmla="*/ 688 h 1940"/>
              <a:gd name="T76" fmla="*/ 2916 w 3844"/>
              <a:gd name="T77" fmla="*/ 536 h 1940"/>
              <a:gd name="T78" fmla="*/ 2964 w 3844"/>
              <a:gd name="T79" fmla="*/ 356 h 1940"/>
              <a:gd name="T80" fmla="*/ 3044 w 3844"/>
              <a:gd name="T81" fmla="*/ 232 h 1940"/>
              <a:gd name="T82" fmla="*/ 3160 w 3844"/>
              <a:gd name="T83" fmla="*/ 172 h 1940"/>
              <a:gd name="T84" fmla="*/ 3272 w 3844"/>
              <a:gd name="T85" fmla="*/ 88 h 1940"/>
              <a:gd name="T86" fmla="*/ 3364 w 3844"/>
              <a:gd name="T87" fmla="*/ 96 h 1940"/>
              <a:gd name="T88" fmla="*/ 3468 w 3844"/>
              <a:gd name="T89" fmla="*/ 236 h 1940"/>
              <a:gd name="T90" fmla="*/ 3580 w 3844"/>
              <a:gd name="T91" fmla="*/ 340 h 1940"/>
              <a:gd name="T92" fmla="*/ 3704 w 3844"/>
              <a:gd name="T93" fmla="*/ 340 h 1940"/>
              <a:gd name="T94" fmla="*/ 3844 w 3844"/>
              <a:gd name="T95" fmla="*/ 352 h 19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3844" h="1940">
                <a:moveTo>
                  <a:pt x="0" y="1940"/>
                </a:moveTo>
                <a:lnTo>
                  <a:pt x="20" y="1876"/>
                </a:lnTo>
                <a:lnTo>
                  <a:pt x="44" y="1896"/>
                </a:lnTo>
                <a:lnTo>
                  <a:pt x="48" y="1840"/>
                </a:lnTo>
                <a:lnTo>
                  <a:pt x="76" y="1844"/>
                </a:lnTo>
                <a:lnTo>
                  <a:pt x="76" y="1760"/>
                </a:lnTo>
                <a:lnTo>
                  <a:pt x="100" y="1780"/>
                </a:lnTo>
                <a:lnTo>
                  <a:pt x="120" y="1724"/>
                </a:lnTo>
                <a:lnTo>
                  <a:pt x="148" y="1724"/>
                </a:lnTo>
                <a:lnTo>
                  <a:pt x="152" y="1652"/>
                </a:lnTo>
                <a:lnTo>
                  <a:pt x="180" y="1660"/>
                </a:lnTo>
                <a:lnTo>
                  <a:pt x="180" y="1592"/>
                </a:lnTo>
                <a:lnTo>
                  <a:pt x="200" y="1528"/>
                </a:lnTo>
                <a:lnTo>
                  <a:pt x="224" y="1532"/>
                </a:lnTo>
                <a:lnTo>
                  <a:pt x="224" y="1468"/>
                </a:lnTo>
                <a:lnTo>
                  <a:pt x="264" y="1468"/>
                </a:lnTo>
                <a:lnTo>
                  <a:pt x="264" y="1384"/>
                </a:lnTo>
                <a:lnTo>
                  <a:pt x="292" y="1396"/>
                </a:lnTo>
                <a:lnTo>
                  <a:pt x="284" y="1308"/>
                </a:lnTo>
                <a:lnTo>
                  <a:pt x="336" y="1348"/>
                </a:lnTo>
                <a:lnTo>
                  <a:pt x="340" y="1252"/>
                </a:lnTo>
                <a:lnTo>
                  <a:pt x="372" y="1312"/>
                </a:lnTo>
                <a:lnTo>
                  <a:pt x="396" y="1228"/>
                </a:lnTo>
                <a:lnTo>
                  <a:pt x="404" y="1332"/>
                </a:lnTo>
                <a:lnTo>
                  <a:pt x="448" y="1288"/>
                </a:lnTo>
                <a:lnTo>
                  <a:pt x="448" y="1388"/>
                </a:lnTo>
                <a:lnTo>
                  <a:pt x="516" y="1384"/>
                </a:lnTo>
                <a:lnTo>
                  <a:pt x="500" y="1456"/>
                </a:lnTo>
                <a:lnTo>
                  <a:pt x="564" y="1444"/>
                </a:lnTo>
                <a:lnTo>
                  <a:pt x="568" y="1528"/>
                </a:lnTo>
                <a:lnTo>
                  <a:pt x="608" y="1524"/>
                </a:lnTo>
                <a:lnTo>
                  <a:pt x="608" y="1624"/>
                </a:lnTo>
                <a:lnTo>
                  <a:pt x="640" y="1576"/>
                </a:lnTo>
                <a:lnTo>
                  <a:pt x="648" y="1668"/>
                </a:lnTo>
                <a:lnTo>
                  <a:pt x="684" y="1592"/>
                </a:lnTo>
                <a:lnTo>
                  <a:pt x="696" y="1692"/>
                </a:lnTo>
                <a:lnTo>
                  <a:pt x="752" y="1636"/>
                </a:lnTo>
                <a:lnTo>
                  <a:pt x="752" y="1684"/>
                </a:lnTo>
                <a:lnTo>
                  <a:pt x="780" y="1636"/>
                </a:lnTo>
                <a:lnTo>
                  <a:pt x="792" y="1716"/>
                </a:lnTo>
                <a:lnTo>
                  <a:pt x="824" y="1636"/>
                </a:lnTo>
                <a:lnTo>
                  <a:pt x="868" y="1716"/>
                </a:lnTo>
                <a:lnTo>
                  <a:pt x="868" y="1632"/>
                </a:lnTo>
                <a:lnTo>
                  <a:pt x="916" y="1688"/>
                </a:lnTo>
                <a:lnTo>
                  <a:pt x="940" y="1620"/>
                </a:lnTo>
                <a:lnTo>
                  <a:pt x="964" y="1664"/>
                </a:lnTo>
                <a:lnTo>
                  <a:pt x="968" y="1580"/>
                </a:lnTo>
                <a:lnTo>
                  <a:pt x="980" y="1660"/>
                </a:lnTo>
                <a:lnTo>
                  <a:pt x="1000" y="1540"/>
                </a:lnTo>
                <a:lnTo>
                  <a:pt x="1020" y="1612"/>
                </a:lnTo>
                <a:lnTo>
                  <a:pt x="1080" y="1528"/>
                </a:lnTo>
                <a:lnTo>
                  <a:pt x="1068" y="1624"/>
                </a:lnTo>
                <a:lnTo>
                  <a:pt x="1116" y="1572"/>
                </a:lnTo>
                <a:lnTo>
                  <a:pt x="1116" y="1656"/>
                </a:lnTo>
                <a:lnTo>
                  <a:pt x="1140" y="1640"/>
                </a:lnTo>
                <a:lnTo>
                  <a:pt x="1140" y="1712"/>
                </a:lnTo>
                <a:lnTo>
                  <a:pt x="1160" y="1676"/>
                </a:lnTo>
                <a:lnTo>
                  <a:pt x="1176" y="1776"/>
                </a:lnTo>
                <a:lnTo>
                  <a:pt x="1176" y="1648"/>
                </a:lnTo>
                <a:lnTo>
                  <a:pt x="1200" y="1680"/>
                </a:lnTo>
                <a:lnTo>
                  <a:pt x="1204" y="1532"/>
                </a:lnTo>
                <a:lnTo>
                  <a:pt x="1216" y="1576"/>
                </a:lnTo>
                <a:lnTo>
                  <a:pt x="1236" y="1428"/>
                </a:lnTo>
                <a:lnTo>
                  <a:pt x="1236" y="1456"/>
                </a:lnTo>
                <a:lnTo>
                  <a:pt x="1244" y="1296"/>
                </a:lnTo>
                <a:lnTo>
                  <a:pt x="1256" y="1252"/>
                </a:lnTo>
                <a:lnTo>
                  <a:pt x="1288" y="1164"/>
                </a:lnTo>
                <a:lnTo>
                  <a:pt x="1308" y="1200"/>
                </a:lnTo>
                <a:lnTo>
                  <a:pt x="1312" y="1048"/>
                </a:lnTo>
                <a:lnTo>
                  <a:pt x="1332" y="1088"/>
                </a:lnTo>
                <a:lnTo>
                  <a:pt x="1344" y="944"/>
                </a:lnTo>
                <a:lnTo>
                  <a:pt x="1368" y="1008"/>
                </a:lnTo>
                <a:lnTo>
                  <a:pt x="1372" y="872"/>
                </a:lnTo>
                <a:lnTo>
                  <a:pt x="1420" y="896"/>
                </a:lnTo>
                <a:lnTo>
                  <a:pt x="1436" y="820"/>
                </a:lnTo>
                <a:lnTo>
                  <a:pt x="1456" y="876"/>
                </a:lnTo>
                <a:cubicBezTo>
                  <a:pt x="1461" y="839"/>
                  <a:pt x="1472" y="764"/>
                  <a:pt x="1472" y="764"/>
                </a:cubicBezTo>
                <a:lnTo>
                  <a:pt x="1496" y="856"/>
                </a:lnTo>
                <a:lnTo>
                  <a:pt x="1532" y="736"/>
                </a:lnTo>
                <a:lnTo>
                  <a:pt x="1544" y="832"/>
                </a:lnTo>
                <a:lnTo>
                  <a:pt x="1572" y="800"/>
                </a:lnTo>
                <a:lnTo>
                  <a:pt x="1572" y="932"/>
                </a:lnTo>
                <a:lnTo>
                  <a:pt x="1608" y="872"/>
                </a:lnTo>
                <a:lnTo>
                  <a:pt x="1608" y="1016"/>
                </a:lnTo>
                <a:lnTo>
                  <a:pt x="1628" y="960"/>
                </a:lnTo>
                <a:lnTo>
                  <a:pt x="1628" y="1092"/>
                </a:lnTo>
                <a:lnTo>
                  <a:pt x="1656" y="1052"/>
                </a:lnTo>
                <a:lnTo>
                  <a:pt x="1640" y="1184"/>
                </a:lnTo>
                <a:lnTo>
                  <a:pt x="1676" y="1144"/>
                </a:lnTo>
                <a:lnTo>
                  <a:pt x="1672" y="1256"/>
                </a:lnTo>
                <a:lnTo>
                  <a:pt x="1692" y="1236"/>
                </a:lnTo>
                <a:lnTo>
                  <a:pt x="1692" y="1356"/>
                </a:lnTo>
                <a:lnTo>
                  <a:pt x="1720" y="1304"/>
                </a:lnTo>
                <a:lnTo>
                  <a:pt x="1716" y="1396"/>
                </a:lnTo>
                <a:lnTo>
                  <a:pt x="1756" y="1352"/>
                </a:lnTo>
                <a:lnTo>
                  <a:pt x="1776" y="1416"/>
                </a:lnTo>
                <a:lnTo>
                  <a:pt x="1788" y="1368"/>
                </a:lnTo>
                <a:lnTo>
                  <a:pt x="1788" y="1468"/>
                </a:lnTo>
                <a:lnTo>
                  <a:pt x="1852" y="1376"/>
                </a:lnTo>
                <a:lnTo>
                  <a:pt x="1856" y="1460"/>
                </a:lnTo>
                <a:lnTo>
                  <a:pt x="1888" y="1376"/>
                </a:lnTo>
                <a:lnTo>
                  <a:pt x="1916" y="1464"/>
                </a:lnTo>
                <a:lnTo>
                  <a:pt x="1948" y="1388"/>
                </a:lnTo>
                <a:lnTo>
                  <a:pt x="1964" y="1448"/>
                </a:lnTo>
                <a:lnTo>
                  <a:pt x="1976" y="1364"/>
                </a:lnTo>
                <a:lnTo>
                  <a:pt x="2016" y="1400"/>
                </a:lnTo>
                <a:lnTo>
                  <a:pt x="2016" y="1324"/>
                </a:lnTo>
                <a:lnTo>
                  <a:pt x="2044" y="1352"/>
                </a:lnTo>
                <a:lnTo>
                  <a:pt x="2056" y="1268"/>
                </a:lnTo>
                <a:lnTo>
                  <a:pt x="2068" y="1300"/>
                </a:lnTo>
                <a:lnTo>
                  <a:pt x="2100" y="1204"/>
                </a:lnTo>
                <a:lnTo>
                  <a:pt x="2132" y="1228"/>
                </a:lnTo>
                <a:lnTo>
                  <a:pt x="2124" y="1136"/>
                </a:lnTo>
                <a:lnTo>
                  <a:pt x="2156" y="1148"/>
                </a:lnTo>
                <a:lnTo>
                  <a:pt x="2156" y="1036"/>
                </a:lnTo>
                <a:lnTo>
                  <a:pt x="2184" y="1072"/>
                </a:lnTo>
                <a:lnTo>
                  <a:pt x="2192" y="964"/>
                </a:lnTo>
                <a:lnTo>
                  <a:pt x="2224" y="976"/>
                </a:lnTo>
                <a:lnTo>
                  <a:pt x="2192" y="896"/>
                </a:lnTo>
                <a:lnTo>
                  <a:pt x="2240" y="900"/>
                </a:lnTo>
                <a:lnTo>
                  <a:pt x="2240" y="828"/>
                </a:lnTo>
                <a:lnTo>
                  <a:pt x="2268" y="864"/>
                </a:lnTo>
                <a:lnTo>
                  <a:pt x="2272" y="740"/>
                </a:lnTo>
                <a:lnTo>
                  <a:pt x="2300" y="784"/>
                </a:lnTo>
                <a:lnTo>
                  <a:pt x="2316" y="688"/>
                </a:lnTo>
                <a:lnTo>
                  <a:pt x="2340" y="740"/>
                </a:lnTo>
                <a:lnTo>
                  <a:pt x="2340" y="604"/>
                </a:lnTo>
                <a:lnTo>
                  <a:pt x="2372" y="668"/>
                </a:lnTo>
                <a:lnTo>
                  <a:pt x="2388" y="584"/>
                </a:lnTo>
                <a:lnTo>
                  <a:pt x="2428" y="648"/>
                </a:lnTo>
                <a:lnTo>
                  <a:pt x="2428" y="524"/>
                </a:lnTo>
                <a:lnTo>
                  <a:pt x="2460" y="584"/>
                </a:lnTo>
                <a:lnTo>
                  <a:pt x="2476" y="492"/>
                </a:lnTo>
                <a:lnTo>
                  <a:pt x="2484" y="588"/>
                </a:lnTo>
                <a:lnTo>
                  <a:pt x="2516" y="464"/>
                </a:lnTo>
                <a:lnTo>
                  <a:pt x="2532" y="576"/>
                </a:lnTo>
                <a:lnTo>
                  <a:pt x="2568" y="476"/>
                </a:lnTo>
                <a:lnTo>
                  <a:pt x="2596" y="564"/>
                </a:lnTo>
                <a:lnTo>
                  <a:pt x="2624" y="508"/>
                </a:lnTo>
                <a:lnTo>
                  <a:pt x="2628" y="612"/>
                </a:lnTo>
                <a:lnTo>
                  <a:pt x="2648" y="572"/>
                </a:lnTo>
                <a:lnTo>
                  <a:pt x="2648" y="688"/>
                </a:lnTo>
                <a:lnTo>
                  <a:pt x="2668" y="624"/>
                </a:lnTo>
                <a:lnTo>
                  <a:pt x="2676" y="752"/>
                </a:lnTo>
                <a:lnTo>
                  <a:pt x="2700" y="668"/>
                </a:lnTo>
                <a:lnTo>
                  <a:pt x="2716" y="756"/>
                </a:lnTo>
                <a:lnTo>
                  <a:pt x="2732" y="672"/>
                </a:lnTo>
                <a:lnTo>
                  <a:pt x="2760" y="736"/>
                </a:lnTo>
                <a:lnTo>
                  <a:pt x="2768" y="668"/>
                </a:lnTo>
                <a:lnTo>
                  <a:pt x="2804" y="728"/>
                </a:lnTo>
                <a:lnTo>
                  <a:pt x="2816" y="648"/>
                </a:lnTo>
                <a:lnTo>
                  <a:pt x="2852" y="688"/>
                </a:lnTo>
                <a:lnTo>
                  <a:pt x="2852" y="576"/>
                </a:lnTo>
                <a:lnTo>
                  <a:pt x="2892" y="620"/>
                </a:lnTo>
                <a:lnTo>
                  <a:pt x="2892" y="500"/>
                </a:lnTo>
                <a:lnTo>
                  <a:pt x="2916" y="536"/>
                </a:lnTo>
                <a:lnTo>
                  <a:pt x="2920" y="432"/>
                </a:lnTo>
                <a:lnTo>
                  <a:pt x="2940" y="476"/>
                </a:lnTo>
                <a:lnTo>
                  <a:pt x="2932" y="348"/>
                </a:lnTo>
                <a:lnTo>
                  <a:pt x="2964" y="356"/>
                </a:lnTo>
                <a:lnTo>
                  <a:pt x="2964" y="248"/>
                </a:lnTo>
                <a:lnTo>
                  <a:pt x="2988" y="272"/>
                </a:lnTo>
                <a:lnTo>
                  <a:pt x="3012" y="200"/>
                </a:lnTo>
                <a:lnTo>
                  <a:pt x="3044" y="232"/>
                </a:lnTo>
                <a:lnTo>
                  <a:pt x="3064" y="144"/>
                </a:lnTo>
                <a:lnTo>
                  <a:pt x="3084" y="192"/>
                </a:lnTo>
                <a:lnTo>
                  <a:pt x="3128" y="92"/>
                </a:lnTo>
                <a:lnTo>
                  <a:pt x="3160" y="172"/>
                </a:lnTo>
                <a:lnTo>
                  <a:pt x="3184" y="40"/>
                </a:lnTo>
                <a:lnTo>
                  <a:pt x="3212" y="128"/>
                </a:lnTo>
                <a:lnTo>
                  <a:pt x="3240" y="12"/>
                </a:lnTo>
                <a:lnTo>
                  <a:pt x="3272" y="88"/>
                </a:lnTo>
                <a:lnTo>
                  <a:pt x="3288" y="0"/>
                </a:lnTo>
                <a:lnTo>
                  <a:pt x="3312" y="96"/>
                </a:lnTo>
                <a:lnTo>
                  <a:pt x="3344" y="16"/>
                </a:lnTo>
                <a:lnTo>
                  <a:pt x="3364" y="96"/>
                </a:lnTo>
                <a:lnTo>
                  <a:pt x="3396" y="76"/>
                </a:lnTo>
                <a:lnTo>
                  <a:pt x="3416" y="144"/>
                </a:lnTo>
                <a:lnTo>
                  <a:pt x="3456" y="136"/>
                </a:lnTo>
                <a:lnTo>
                  <a:pt x="3468" y="236"/>
                </a:lnTo>
                <a:lnTo>
                  <a:pt x="3512" y="216"/>
                </a:lnTo>
                <a:lnTo>
                  <a:pt x="3532" y="316"/>
                </a:lnTo>
                <a:lnTo>
                  <a:pt x="3552" y="264"/>
                </a:lnTo>
                <a:lnTo>
                  <a:pt x="3580" y="340"/>
                </a:lnTo>
                <a:lnTo>
                  <a:pt x="3612" y="244"/>
                </a:lnTo>
                <a:lnTo>
                  <a:pt x="3636" y="332"/>
                </a:lnTo>
                <a:lnTo>
                  <a:pt x="3676" y="280"/>
                </a:lnTo>
                <a:lnTo>
                  <a:pt x="3704" y="340"/>
                </a:lnTo>
                <a:lnTo>
                  <a:pt x="3736" y="296"/>
                </a:lnTo>
                <a:lnTo>
                  <a:pt x="3764" y="356"/>
                </a:lnTo>
                <a:lnTo>
                  <a:pt x="3792" y="300"/>
                </a:lnTo>
                <a:lnTo>
                  <a:pt x="3844" y="352"/>
                </a:lnTo>
              </a:path>
            </a:pathLst>
          </a:custGeom>
          <a:noFill/>
          <a:ln w="57150" cmpd="sng">
            <a:solidFill>
              <a:schemeClr val="accent5"/>
            </a:solidFill>
            <a:round/>
            <a:headEnd/>
            <a:tailEnd/>
          </a:ln>
          <a:effectLst/>
          <a:extLst>
            <a:ext uri="{909E8E84-426E-40dd-AFC4-6F175D3DCCD1}"/>
            <a:ext uri="{AF507438-7753-43e0-B8FC-AC1667EBCBE1}"/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Arial"/>
              <a:cs typeface="Arial"/>
            </a:endParaRPr>
          </a:p>
        </p:txBody>
      </p:sp>
      <p:sp>
        <p:nvSpPr>
          <p:cNvPr id="81950" name="Freeform 30">
            <a:extLst>
              <a:ext uri="{FF2B5EF4-FFF2-40B4-BE49-F238E27FC236}">
                <a16:creationId xmlns:a16="http://schemas.microsoft.com/office/drawing/2014/main" id="{462EC0A2-BF92-4521-8263-0E48747FA15E}"/>
              </a:ext>
            </a:extLst>
          </p:cNvPr>
          <p:cNvSpPr>
            <a:spLocks/>
          </p:cNvSpPr>
          <p:nvPr/>
        </p:nvSpPr>
        <p:spPr bwMode="auto">
          <a:xfrm>
            <a:off x="7067550" y="2159000"/>
            <a:ext cx="812800" cy="406400"/>
          </a:xfrm>
          <a:custGeom>
            <a:avLst/>
            <a:gdLst>
              <a:gd name="T0" fmla="*/ 1249997500 w 512"/>
              <a:gd name="T1" fmla="*/ 0 h 256"/>
              <a:gd name="T2" fmla="*/ 1229836250 w 512"/>
              <a:gd name="T3" fmla="*/ 362902500 h 256"/>
              <a:gd name="T4" fmla="*/ 887095000 w 512"/>
              <a:gd name="T5" fmla="*/ 493950625 h 256"/>
              <a:gd name="T6" fmla="*/ 574595625 w 512"/>
              <a:gd name="T7" fmla="*/ 433466875 h 256"/>
              <a:gd name="T8" fmla="*/ 262096250 w 512"/>
              <a:gd name="T9" fmla="*/ 403225000 h 256"/>
              <a:gd name="T10" fmla="*/ 60483750 w 512"/>
              <a:gd name="T11" fmla="*/ 544353750 h 256"/>
              <a:gd name="T12" fmla="*/ 0 w 512"/>
              <a:gd name="T13" fmla="*/ 645160000 h 256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512"/>
              <a:gd name="T22" fmla="*/ 0 h 256"/>
              <a:gd name="T23" fmla="*/ 512 w 512"/>
              <a:gd name="T24" fmla="*/ 256 h 25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512" h="256">
                <a:moveTo>
                  <a:pt x="496" y="0"/>
                </a:moveTo>
                <a:cubicBezTo>
                  <a:pt x="504" y="55"/>
                  <a:pt x="512" y="111"/>
                  <a:pt x="488" y="144"/>
                </a:cubicBezTo>
                <a:cubicBezTo>
                  <a:pt x="464" y="177"/>
                  <a:pt x="395" y="191"/>
                  <a:pt x="352" y="196"/>
                </a:cubicBezTo>
                <a:cubicBezTo>
                  <a:pt x="309" y="201"/>
                  <a:pt x="269" y="178"/>
                  <a:pt x="228" y="172"/>
                </a:cubicBezTo>
                <a:cubicBezTo>
                  <a:pt x="187" y="166"/>
                  <a:pt x="138" y="153"/>
                  <a:pt x="104" y="160"/>
                </a:cubicBezTo>
                <a:cubicBezTo>
                  <a:pt x="70" y="167"/>
                  <a:pt x="41" y="200"/>
                  <a:pt x="24" y="216"/>
                </a:cubicBezTo>
                <a:cubicBezTo>
                  <a:pt x="7" y="232"/>
                  <a:pt x="3" y="244"/>
                  <a:pt x="0" y="256"/>
                </a:cubicBezTo>
              </a:path>
            </a:pathLst>
          </a:custGeom>
          <a:noFill/>
          <a:ln w="38100" cmpd="sng">
            <a:solidFill>
              <a:schemeClr val="tx1"/>
            </a:solidFill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81955" name="Group 35">
            <a:extLst>
              <a:ext uri="{FF2B5EF4-FFF2-40B4-BE49-F238E27FC236}">
                <a16:creationId xmlns:a16="http://schemas.microsoft.com/office/drawing/2014/main" id="{54C6865E-8814-4C19-BF2B-906423992ECA}"/>
              </a:ext>
            </a:extLst>
          </p:cNvPr>
          <p:cNvGrpSpPr>
            <a:grpSpLocks/>
          </p:cNvGrpSpPr>
          <p:nvPr/>
        </p:nvGrpSpPr>
        <p:grpSpPr bwMode="auto">
          <a:xfrm>
            <a:off x="1727200" y="2430463"/>
            <a:ext cx="4387850" cy="1919287"/>
            <a:chOff x="1088" y="1659"/>
            <a:chExt cx="2764" cy="1209"/>
          </a:xfrm>
        </p:grpSpPr>
        <p:sp>
          <p:nvSpPr>
            <p:cNvPr id="73743" name="Text Box 14">
              <a:extLst>
                <a:ext uri="{FF2B5EF4-FFF2-40B4-BE49-F238E27FC236}">
                  <a16:creationId xmlns:a16="http://schemas.microsoft.com/office/drawing/2014/main" id="{C50619FB-6869-4E36-B32F-5131C6EED3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03" y="1659"/>
              <a:ext cx="1047" cy="1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100008" tIns="50004" rIns="100008" bIns="50004">
              <a:spAutoFit/>
            </a:bodyPr>
            <a:lstStyle>
              <a:lvl1pPr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defTabSz="1000125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1000125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600">
                  <a:ea typeface="MS PGothic" panose="020B0600070205080204" pitchFamily="34" charset="-128"/>
                </a:rPr>
                <a:t>Seasonal peaks</a:t>
              </a:r>
            </a:p>
          </p:txBody>
        </p:sp>
        <p:sp>
          <p:nvSpPr>
            <p:cNvPr id="73744" name="Line 31">
              <a:extLst>
                <a:ext uri="{FF2B5EF4-FFF2-40B4-BE49-F238E27FC236}">
                  <a16:creationId xmlns:a16="http://schemas.microsoft.com/office/drawing/2014/main" id="{7A1F0C5C-6404-4DB3-8F74-DD51AB7AAC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80" y="1692"/>
              <a:ext cx="1572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45" name="Line 32">
              <a:extLst>
                <a:ext uri="{FF2B5EF4-FFF2-40B4-BE49-F238E27FC236}">
                  <a16:creationId xmlns:a16="http://schemas.microsoft.com/office/drawing/2014/main" id="{54B76EAB-F1E7-4341-8FCC-4F538E02F5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84" y="1840"/>
              <a:ext cx="0" cy="5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46" name="Freeform 33">
              <a:extLst>
                <a:ext uri="{FF2B5EF4-FFF2-40B4-BE49-F238E27FC236}">
                  <a16:creationId xmlns:a16="http://schemas.microsoft.com/office/drawing/2014/main" id="{500BBA04-E7F9-4A25-928E-D2E26145FE67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4" y="1756"/>
              <a:ext cx="944" cy="324"/>
            </a:xfrm>
            <a:custGeom>
              <a:avLst/>
              <a:gdLst>
                <a:gd name="T0" fmla="*/ 0 w 944"/>
                <a:gd name="T1" fmla="*/ 0 h 324"/>
                <a:gd name="T2" fmla="*/ 944 w 944"/>
                <a:gd name="T3" fmla="*/ 0 h 324"/>
                <a:gd name="T4" fmla="*/ 944 w 944"/>
                <a:gd name="T5" fmla="*/ 324 h 324"/>
                <a:gd name="T6" fmla="*/ 0 60000 65536"/>
                <a:gd name="T7" fmla="*/ 0 60000 65536"/>
                <a:gd name="T8" fmla="*/ 0 60000 65536"/>
                <a:gd name="T9" fmla="*/ 0 w 944"/>
                <a:gd name="T10" fmla="*/ 0 h 324"/>
                <a:gd name="T11" fmla="*/ 944 w 944"/>
                <a:gd name="T12" fmla="*/ 324 h 3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944" h="324">
                  <a:moveTo>
                    <a:pt x="0" y="0"/>
                  </a:moveTo>
                  <a:lnTo>
                    <a:pt x="944" y="0"/>
                  </a:lnTo>
                  <a:lnTo>
                    <a:pt x="944" y="324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747" name="Freeform 34">
              <a:extLst>
                <a:ext uri="{FF2B5EF4-FFF2-40B4-BE49-F238E27FC236}">
                  <a16:creationId xmlns:a16="http://schemas.microsoft.com/office/drawing/2014/main" id="{30203DFB-11F8-429D-A246-7156FD106E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088" y="1756"/>
              <a:ext cx="108" cy="1112"/>
            </a:xfrm>
            <a:custGeom>
              <a:avLst/>
              <a:gdLst>
                <a:gd name="T0" fmla="*/ 108 w 108"/>
                <a:gd name="T1" fmla="*/ 0 h 1112"/>
                <a:gd name="T2" fmla="*/ 0 w 108"/>
                <a:gd name="T3" fmla="*/ 0 h 1112"/>
                <a:gd name="T4" fmla="*/ 0 w 108"/>
                <a:gd name="T5" fmla="*/ 1112 h 1112"/>
                <a:gd name="T6" fmla="*/ 0 60000 65536"/>
                <a:gd name="T7" fmla="*/ 0 60000 65536"/>
                <a:gd name="T8" fmla="*/ 0 60000 65536"/>
                <a:gd name="T9" fmla="*/ 0 w 108"/>
                <a:gd name="T10" fmla="*/ 0 h 1112"/>
                <a:gd name="T11" fmla="*/ 108 w 108"/>
                <a:gd name="T12" fmla="*/ 1112 h 11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08" h="1112">
                  <a:moveTo>
                    <a:pt x="108" y="0"/>
                  </a:moveTo>
                  <a:lnTo>
                    <a:pt x="0" y="0"/>
                  </a:lnTo>
                  <a:lnTo>
                    <a:pt x="0" y="1112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819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819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5" dur="1000"/>
                                        <p:tgtEl>
                                          <p:spTgt spid="819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9" dur="1000"/>
                                        <p:tgtEl>
                                          <p:spTgt spid="8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819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9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6" dur="1000"/>
                                        <p:tgtEl>
                                          <p:spTgt spid="819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28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0" dur="10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81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1000"/>
                                        <p:tgtEl>
                                          <p:spTgt spid="819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3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1000"/>
                                        <p:tgtEl>
                                          <p:spTgt spid="819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16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819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819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81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31" grpId="0"/>
      <p:bldP spid="81939" grpId="0"/>
      <p:bldP spid="81945" grpId="0"/>
      <p:bldP spid="81947" grpId="0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>
            <a:extLst>
              <a:ext uri="{FF2B5EF4-FFF2-40B4-BE49-F238E27FC236}">
                <a16:creationId xmlns:a16="http://schemas.microsoft.com/office/drawing/2014/main" id="{96274EC3-9EF7-4E46-99F7-A6A3D10971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181100" y="1790700"/>
            <a:ext cx="6781800" cy="3276600"/>
          </a:xfrm>
        </p:spPr>
        <p:txBody>
          <a:bodyPr lIns="90475" tIns="44444" rIns="90475" bIns="44444"/>
          <a:lstStyle/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Persistent, overall upward or downward pattern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Changes due to population, technology, age, culture, etc.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Typically several years duration </a:t>
            </a:r>
          </a:p>
        </p:txBody>
      </p:sp>
      <p:sp>
        <p:nvSpPr>
          <p:cNvPr id="75778" name="Rectangle 3">
            <a:extLst>
              <a:ext uri="{FF2B5EF4-FFF2-40B4-BE49-F238E27FC236}">
                <a16:creationId xmlns:a16="http://schemas.microsoft.com/office/drawing/2014/main" id="{7681B374-0967-4D11-A5F1-7257025E362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34975"/>
            <a:ext cx="7772400" cy="914400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Trend Component</a:t>
            </a:r>
          </a:p>
        </p:txBody>
      </p:sp>
      <p:grpSp>
        <p:nvGrpSpPr>
          <p:cNvPr id="83972" name="Group 4">
            <a:extLst>
              <a:ext uri="{FF2B5EF4-FFF2-40B4-BE49-F238E27FC236}">
                <a16:creationId xmlns:a16="http://schemas.microsoft.com/office/drawing/2014/main" id="{6FDEDB61-2F6D-40D9-9639-A9A5196975FD}"/>
              </a:ext>
            </a:extLst>
          </p:cNvPr>
          <p:cNvGrpSpPr>
            <a:grpSpLocks/>
          </p:cNvGrpSpPr>
          <p:nvPr/>
        </p:nvGrpSpPr>
        <p:grpSpPr bwMode="auto">
          <a:xfrm>
            <a:off x="4953000" y="4597400"/>
            <a:ext cx="3048000" cy="1600200"/>
            <a:chOff x="3120" y="2976"/>
            <a:chExt cx="1920" cy="1008"/>
          </a:xfrm>
        </p:grpSpPr>
        <p:sp>
          <p:nvSpPr>
            <p:cNvPr id="75780" name="Freeform 5">
              <a:extLst>
                <a:ext uri="{FF2B5EF4-FFF2-40B4-BE49-F238E27FC236}">
                  <a16:creationId xmlns:a16="http://schemas.microsoft.com/office/drawing/2014/main" id="{DE431EF1-FFA3-4FA7-A21A-EA035B998814}"/>
                </a:ext>
              </a:extLst>
            </p:cNvPr>
            <p:cNvSpPr>
              <a:spLocks/>
            </p:cNvSpPr>
            <p:nvPr/>
          </p:nvSpPr>
          <p:spPr bwMode="auto">
            <a:xfrm>
              <a:off x="3120" y="2976"/>
              <a:ext cx="1920" cy="1008"/>
            </a:xfrm>
            <a:custGeom>
              <a:avLst/>
              <a:gdLst>
                <a:gd name="T0" fmla="*/ 0 w 1920"/>
                <a:gd name="T1" fmla="*/ 0 h 1008"/>
                <a:gd name="T2" fmla="*/ 0 w 1920"/>
                <a:gd name="T3" fmla="*/ 1008 h 1008"/>
                <a:gd name="T4" fmla="*/ 1920 w 1920"/>
                <a:gd name="T5" fmla="*/ 1008 h 1008"/>
                <a:gd name="T6" fmla="*/ 0 60000 65536"/>
                <a:gd name="T7" fmla="*/ 0 60000 65536"/>
                <a:gd name="T8" fmla="*/ 0 60000 65536"/>
                <a:gd name="T9" fmla="*/ 0 w 1920"/>
                <a:gd name="T10" fmla="*/ 0 h 1008"/>
                <a:gd name="T11" fmla="*/ 1920 w 1920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0" h="1008">
                  <a:moveTo>
                    <a:pt x="0" y="0"/>
                  </a:moveTo>
                  <a:lnTo>
                    <a:pt x="0" y="1008"/>
                  </a:lnTo>
                  <a:lnTo>
                    <a:pt x="1920" y="100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781" name="Line 6">
              <a:extLst>
                <a:ext uri="{FF2B5EF4-FFF2-40B4-BE49-F238E27FC236}">
                  <a16:creationId xmlns:a16="http://schemas.microsoft.com/office/drawing/2014/main" id="{1596444B-2BE4-41EB-AA10-4DB61CA5B8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16" y="3120"/>
              <a:ext cx="1728" cy="672"/>
            </a:xfrm>
            <a:prstGeom prst="line">
              <a:avLst/>
            </a:prstGeom>
            <a:noFill/>
            <a:ln w="76200">
              <a:solidFill>
                <a:srgbClr val="175097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3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0" grpId="0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>
            <a:extLst>
              <a:ext uri="{FF2B5EF4-FFF2-40B4-BE49-F238E27FC236}">
                <a16:creationId xmlns:a16="http://schemas.microsoft.com/office/drawing/2014/main" id="{922FD6FD-579B-4014-881C-27C83A117E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71588" y="1423988"/>
            <a:ext cx="6629400" cy="2438400"/>
          </a:xfrm>
        </p:spPr>
        <p:txBody>
          <a:bodyPr lIns="90475" tIns="44444" rIns="90475" bIns="44444"/>
          <a:lstStyle/>
          <a:p>
            <a:pPr marL="444500" indent="-4445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Regular pattern of up and down fluctuations</a:t>
            </a:r>
          </a:p>
          <a:p>
            <a:pPr marL="444500" indent="-4445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Due to weather, customs, etc.</a:t>
            </a:r>
          </a:p>
          <a:p>
            <a:pPr marL="444500" indent="-4445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Occurs within a single year </a:t>
            </a:r>
          </a:p>
        </p:txBody>
      </p:sp>
      <p:sp>
        <p:nvSpPr>
          <p:cNvPr id="77826" name="Rectangle 3">
            <a:extLst>
              <a:ext uri="{FF2B5EF4-FFF2-40B4-BE49-F238E27FC236}">
                <a16:creationId xmlns:a16="http://schemas.microsoft.com/office/drawing/2014/main" id="{C9671180-1DBF-49CB-B787-B46D129283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68300"/>
            <a:ext cx="7772400" cy="990600"/>
          </a:xfrm>
        </p:spPr>
        <p:txBody>
          <a:bodyPr anchorCtr="1"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Seasonal Component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A9FA367-4570-4AA1-AC37-579179FA52C1}"/>
              </a:ext>
            </a:extLst>
          </p:cNvPr>
          <p:cNvGraphicFramePr>
            <a:graphicFrameLocks noGrp="1"/>
          </p:cNvGraphicFramePr>
          <p:nvPr/>
        </p:nvGraphicFramePr>
        <p:xfrm>
          <a:off x="920750" y="3914775"/>
          <a:ext cx="7524750" cy="21336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60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447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9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37671"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PERIOD LENGTH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“SEASON” LENGTH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solidFill>
                            <a:schemeClr val="bg1"/>
                          </a:solidFill>
                          <a:latin typeface="Arial"/>
                          <a:cs typeface="Arial"/>
                        </a:rPr>
                        <a:t>NUMBER OF “SEASONS” IN PATTERN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Week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Day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7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Month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Week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4 – 4.5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Month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Day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28 – 31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Year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Quarter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Year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Month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12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7671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Year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Arial"/>
                          <a:cs typeface="Arial"/>
                        </a:rPr>
                        <a:t>Week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/>
                          <a:cs typeface="Arial"/>
                        </a:rPr>
                        <a:t>52</a:t>
                      </a:r>
                    </a:p>
                  </a:txBody>
                  <a:tcPr>
                    <a:lnL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60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18" grpId="0" animBg="1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>
            <a:extLst>
              <a:ext uri="{FF2B5EF4-FFF2-40B4-BE49-F238E27FC236}">
                <a16:creationId xmlns:a16="http://schemas.microsoft.com/office/drawing/2014/main" id="{0361B62C-A822-46D7-8A8F-9BAD270C5C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92150" y="1662113"/>
            <a:ext cx="7759700" cy="3913187"/>
          </a:xfrm>
        </p:spPr>
        <p:txBody>
          <a:bodyPr lIns="90475" tIns="44444" rIns="90475" bIns="44444"/>
          <a:lstStyle/>
          <a:p>
            <a:pPr marL="444500" indent="-4445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Repeating up and down movements</a:t>
            </a:r>
          </a:p>
          <a:p>
            <a:pPr marL="444500" indent="-4445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Affected by business cycle, political, and economic factors</a:t>
            </a:r>
          </a:p>
          <a:p>
            <a:pPr marL="444500" indent="-4445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Multiple years duration</a:t>
            </a:r>
          </a:p>
          <a:p>
            <a:pPr marL="444500" indent="-4445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Often causal or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associative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relationships</a:t>
            </a:r>
          </a:p>
        </p:txBody>
      </p:sp>
      <p:sp>
        <p:nvSpPr>
          <p:cNvPr id="79874" name="Rectangle 3">
            <a:extLst>
              <a:ext uri="{FF2B5EF4-FFF2-40B4-BE49-F238E27FC236}">
                <a16:creationId xmlns:a16="http://schemas.microsoft.com/office/drawing/2014/main" id="{4BD821B1-BAF4-4BC2-8E1C-46AE970091B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34975"/>
            <a:ext cx="7772400" cy="901700"/>
          </a:xfrm>
        </p:spPr>
        <p:txBody>
          <a:bodyPr anchorCtr="1"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Cyclical Component</a:t>
            </a:r>
          </a:p>
        </p:txBody>
      </p:sp>
      <p:grpSp>
        <p:nvGrpSpPr>
          <p:cNvPr id="88068" name="Group 4">
            <a:extLst>
              <a:ext uri="{FF2B5EF4-FFF2-40B4-BE49-F238E27FC236}">
                <a16:creationId xmlns:a16="http://schemas.microsoft.com/office/drawing/2014/main" id="{738E5CEA-0036-47E9-94BE-DA44E8B96F97}"/>
              </a:ext>
            </a:extLst>
          </p:cNvPr>
          <p:cNvGrpSpPr>
            <a:grpSpLocks/>
          </p:cNvGrpSpPr>
          <p:nvPr/>
        </p:nvGrpSpPr>
        <p:grpSpPr bwMode="auto">
          <a:xfrm>
            <a:off x="4667250" y="3937000"/>
            <a:ext cx="3822700" cy="2384425"/>
            <a:chOff x="2816" y="2648"/>
            <a:chExt cx="2408" cy="1502"/>
          </a:xfrm>
        </p:grpSpPr>
        <p:grpSp>
          <p:nvGrpSpPr>
            <p:cNvPr id="79876" name="Group 5">
              <a:extLst>
                <a:ext uri="{FF2B5EF4-FFF2-40B4-BE49-F238E27FC236}">
                  <a16:creationId xmlns:a16="http://schemas.microsoft.com/office/drawing/2014/main" id="{ECB57EF8-D6B9-42D5-A93B-143DB73DC72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816" y="2648"/>
              <a:ext cx="2408" cy="1280"/>
              <a:chOff x="2720" y="2648"/>
              <a:chExt cx="2504" cy="1280"/>
            </a:xfrm>
          </p:grpSpPr>
          <p:sp>
            <p:nvSpPr>
              <p:cNvPr id="79878" name="Freeform 6">
                <a:extLst>
                  <a:ext uri="{FF2B5EF4-FFF2-40B4-BE49-F238E27FC236}">
                    <a16:creationId xmlns:a16="http://schemas.microsoft.com/office/drawing/2014/main" id="{5E4BE29B-1887-4408-9C58-D0BFAD0917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720" y="2648"/>
                <a:ext cx="2504" cy="1280"/>
              </a:xfrm>
              <a:custGeom>
                <a:avLst/>
                <a:gdLst>
                  <a:gd name="T0" fmla="*/ 0 w 1920"/>
                  <a:gd name="T1" fmla="*/ 0 h 1008"/>
                  <a:gd name="T2" fmla="*/ 0 w 1920"/>
                  <a:gd name="T3" fmla="*/ 1625 h 1008"/>
                  <a:gd name="T4" fmla="*/ 3266 w 1920"/>
                  <a:gd name="T5" fmla="*/ 1625 h 1008"/>
                  <a:gd name="T6" fmla="*/ 0 60000 65536"/>
                  <a:gd name="T7" fmla="*/ 0 60000 65536"/>
                  <a:gd name="T8" fmla="*/ 0 60000 65536"/>
                  <a:gd name="T9" fmla="*/ 0 w 1920"/>
                  <a:gd name="T10" fmla="*/ 0 h 1008"/>
                  <a:gd name="T11" fmla="*/ 1920 w 1920"/>
                  <a:gd name="T12" fmla="*/ 1008 h 100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20" h="1008">
                    <a:moveTo>
                      <a:pt x="0" y="0"/>
                    </a:moveTo>
                    <a:lnTo>
                      <a:pt x="0" y="1008"/>
                    </a:lnTo>
                    <a:lnTo>
                      <a:pt x="1920" y="1008"/>
                    </a:lnTo>
                  </a:path>
                </a:pathLst>
              </a:custGeom>
              <a:noFill/>
              <a:ln w="38100" cmpd="sng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9879" name="Freeform 7">
                <a:extLst>
                  <a:ext uri="{FF2B5EF4-FFF2-40B4-BE49-F238E27FC236}">
                    <a16:creationId xmlns:a16="http://schemas.microsoft.com/office/drawing/2014/main" id="{BADCC4EF-CF64-4B7F-980E-5429D2C733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32" y="2696"/>
                <a:ext cx="2344" cy="1080"/>
              </a:xfrm>
              <a:custGeom>
                <a:avLst/>
                <a:gdLst>
                  <a:gd name="T0" fmla="*/ 0 w 2256"/>
                  <a:gd name="T1" fmla="*/ 1080 h 1080"/>
                  <a:gd name="T2" fmla="*/ 363 w 2256"/>
                  <a:gd name="T3" fmla="*/ 408 h 1080"/>
                  <a:gd name="T4" fmla="*/ 936 w 2256"/>
                  <a:gd name="T5" fmla="*/ 851 h 1080"/>
                  <a:gd name="T6" fmla="*/ 1356 w 2256"/>
                  <a:gd name="T7" fmla="*/ 96 h 1080"/>
                  <a:gd name="T8" fmla="*/ 2098 w 2256"/>
                  <a:gd name="T9" fmla="*/ 513 h 1080"/>
                  <a:gd name="T10" fmla="*/ 2435 w 2256"/>
                  <a:gd name="T11" fmla="*/ 0 h 1080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2256"/>
                  <a:gd name="T19" fmla="*/ 0 h 1080"/>
                  <a:gd name="T20" fmla="*/ 2256 w 2256"/>
                  <a:gd name="T21" fmla="*/ 1080 h 1080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2256" h="1080">
                    <a:moveTo>
                      <a:pt x="0" y="1080"/>
                    </a:moveTo>
                    <a:cubicBezTo>
                      <a:pt x="56" y="968"/>
                      <a:pt x="192" y="446"/>
                      <a:pt x="336" y="408"/>
                    </a:cubicBezTo>
                    <a:cubicBezTo>
                      <a:pt x="480" y="370"/>
                      <a:pt x="714" y="903"/>
                      <a:pt x="867" y="851"/>
                    </a:cubicBezTo>
                    <a:cubicBezTo>
                      <a:pt x="1020" y="799"/>
                      <a:pt x="1077" y="152"/>
                      <a:pt x="1256" y="96"/>
                    </a:cubicBezTo>
                    <a:cubicBezTo>
                      <a:pt x="1435" y="40"/>
                      <a:pt x="1776" y="529"/>
                      <a:pt x="1943" y="513"/>
                    </a:cubicBezTo>
                    <a:cubicBezTo>
                      <a:pt x="2110" y="497"/>
                      <a:pt x="2191" y="107"/>
                      <a:pt x="2256" y="0"/>
                    </a:cubicBezTo>
                  </a:path>
                </a:pathLst>
              </a:custGeom>
              <a:noFill/>
              <a:ln w="76200" cmpd="sng">
                <a:solidFill>
                  <a:srgbClr val="6F0D7B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9877" name="Rectangle 8">
              <a:extLst>
                <a:ext uri="{FF2B5EF4-FFF2-40B4-BE49-F238E27FC236}">
                  <a16:creationId xmlns:a16="http://schemas.microsoft.com/office/drawing/2014/main" id="{08A9E1A4-BEF2-467E-80F5-A03F570418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2" y="3919"/>
              <a:ext cx="235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714500" algn="ctr"/>
                  <a:tab pos="2578100" algn="ctr"/>
                  <a:tab pos="34290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0	5	10	15	20</a:t>
              </a:r>
            </a:p>
          </p:txBody>
        </p: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88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6" grpId="0" animBg="1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>
            <a:extLst>
              <a:ext uri="{FF2B5EF4-FFF2-40B4-BE49-F238E27FC236}">
                <a16:creationId xmlns:a16="http://schemas.microsoft.com/office/drawing/2014/main" id="{5ADC7E1E-A16B-4FC0-B8E2-E3D15D3CA4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46100" y="1531938"/>
            <a:ext cx="8216900" cy="3846512"/>
          </a:xfrm>
        </p:spPr>
        <p:txBody>
          <a:bodyPr lIns="90475" tIns="44444" rIns="90475" bIns="44444"/>
          <a:lstStyle/>
          <a:p>
            <a:pPr marL="444500" indent="-4445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Erratic, unsystematic, ‘residual’ fluctuations</a:t>
            </a:r>
          </a:p>
          <a:p>
            <a:pPr marL="444500" indent="-4445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Due to random variation or unforeseen events</a:t>
            </a:r>
          </a:p>
          <a:p>
            <a:pPr marL="444500" indent="-4445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Short duration </a:t>
            </a:r>
            <a:b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and nonrepeating </a:t>
            </a:r>
          </a:p>
        </p:txBody>
      </p:sp>
      <p:sp>
        <p:nvSpPr>
          <p:cNvPr id="81922" name="Rectangle 3">
            <a:extLst>
              <a:ext uri="{FF2B5EF4-FFF2-40B4-BE49-F238E27FC236}">
                <a16:creationId xmlns:a16="http://schemas.microsoft.com/office/drawing/2014/main" id="{9F9EB425-9D9B-436C-92E0-3CCCFCC8AA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34975"/>
            <a:ext cx="7772400" cy="914400"/>
          </a:xfrm>
        </p:spPr>
        <p:txBody>
          <a:bodyPr anchorCtr="1"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Random Component</a:t>
            </a:r>
          </a:p>
        </p:txBody>
      </p:sp>
      <p:grpSp>
        <p:nvGrpSpPr>
          <p:cNvPr id="90116" name="Group 4">
            <a:extLst>
              <a:ext uri="{FF2B5EF4-FFF2-40B4-BE49-F238E27FC236}">
                <a16:creationId xmlns:a16="http://schemas.microsoft.com/office/drawing/2014/main" id="{BF92755F-D476-464C-B48C-A8144048039C}"/>
              </a:ext>
            </a:extLst>
          </p:cNvPr>
          <p:cNvGrpSpPr>
            <a:grpSpLocks/>
          </p:cNvGrpSpPr>
          <p:nvPr/>
        </p:nvGrpSpPr>
        <p:grpSpPr bwMode="auto">
          <a:xfrm>
            <a:off x="4838700" y="3416300"/>
            <a:ext cx="3521075" cy="2943225"/>
            <a:chOff x="3048" y="2304"/>
            <a:chExt cx="2218" cy="1854"/>
          </a:xfrm>
        </p:grpSpPr>
        <p:sp>
          <p:nvSpPr>
            <p:cNvPr id="81924" name="Freeform 5">
              <a:extLst>
                <a:ext uri="{FF2B5EF4-FFF2-40B4-BE49-F238E27FC236}">
                  <a16:creationId xmlns:a16="http://schemas.microsoft.com/office/drawing/2014/main" id="{E0650D03-08B8-49DB-8571-A78CA8B15D8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48" y="2304"/>
              <a:ext cx="2176" cy="1624"/>
            </a:xfrm>
            <a:custGeom>
              <a:avLst/>
              <a:gdLst>
                <a:gd name="T0" fmla="*/ 0 w 1920"/>
                <a:gd name="T1" fmla="*/ 0 h 1008"/>
                <a:gd name="T2" fmla="*/ 0 w 1920"/>
                <a:gd name="T3" fmla="*/ 2616 h 1008"/>
                <a:gd name="T4" fmla="*/ 2466 w 1920"/>
                <a:gd name="T5" fmla="*/ 2616 h 1008"/>
                <a:gd name="T6" fmla="*/ 0 60000 65536"/>
                <a:gd name="T7" fmla="*/ 0 60000 65536"/>
                <a:gd name="T8" fmla="*/ 0 60000 65536"/>
                <a:gd name="T9" fmla="*/ 0 w 1920"/>
                <a:gd name="T10" fmla="*/ 0 h 1008"/>
                <a:gd name="T11" fmla="*/ 1920 w 1920"/>
                <a:gd name="T12" fmla="*/ 1008 h 10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20" h="1008">
                  <a:moveTo>
                    <a:pt x="0" y="0"/>
                  </a:moveTo>
                  <a:lnTo>
                    <a:pt x="0" y="1008"/>
                  </a:lnTo>
                  <a:lnTo>
                    <a:pt x="1920" y="1008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25" name="Freeform 6">
              <a:extLst>
                <a:ext uri="{FF2B5EF4-FFF2-40B4-BE49-F238E27FC236}">
                  <a16:creationId xmlns:a16="http://schemas.microsoft.com/office/drawing/2014/main" id="{548E92C0-924A-4969-81A1-B3E9753F51F3}"/>
                </a:ext>
              </a:extLst>
            </p:cNvPr>
            <p:cNvSpPr>
              <a:spLocks/>
            </p:cNvSpPr>
            <p:nvPr/>
          </p:nvSpPr>
          <p:spPr bwMode="auto">
            <a:xfrm>
              <a:off x="3112" y="2383"/>
              <a:ext cx="2064" cy="1377"/>
            </a:xfrm>
            <a:custGeom>
              <a:avLst/>
              <a:gdLst>
                <a:gd name="T0" fmla="*/ 0 w 2064"/>
                <a:gd name="T1" fmla="*/ 1253 h 1513"/>
                <a:gd name="T2" fmla="*/ 56 w 2064"/>
                <a:gd name="T3" fmla="*/ 1174 h 1513"/>
                <a:gd name="T4" fmla="*/ 128 w 2064"/>
                <a:gd name="T5" fmla="*/ 1187 h 1513"/>
                <a:gd name="T6" fmla="*/ 160 w 2064"/>
                <a:gd name="T7" fmla="*/ 1021 h 1513"/>
                <a:gd name="T8" fmla="*/ 216 w 2064"/>
                <a:gd name="T9" fmla="*/ 1154 h 1513"/>
                <a:gd name="T10" fmla="*/ 280 w 2064"/>
                <a:gd name="T11" fmla="*/ 902 h 1513"/>
                <a:gd name="T12" fmla="*/ 344 w 2064"/>
                <a:gd name="T13" fmla="*/ 968 h 1513"/>
                <a:gd name="T14" fmla="*/ 400 w 2064"/>
                <a:gd name="T15" fmla="*/ 815 h 1513"/>
                <a:gd name="T16" fmla="*/ 512 w 2064"/>
                <a:gd name="T17" fmla="*/ 1134 h 1513"/>
                <a:gd name="T18" fmla="*/ 560 w 2064"/>
                <a:gd name="T19" fmla="*/ 862 h 1513"/>
                <a:gd name="T20" fmla="*/ 632 w 2064"/>
                <a:gd name="T21" fmla="*/ 995 h 1513"/>
                <a:gd name="T22" fmla="*/ 696 w 2064"/>
                <a:gd name="T23" fmla="*/ 617 h 1513"/>
                <a:gd name="T24" fmla="*/ 768 w 2064"/>
                <a:gd name="T25" fmla="*/ 769 h 1513"/>
                <a:gd name="T26" fmla="*/ 848 w 2064"/>
                <a:gd name="T27" fmla="*/ 789 h 1513"/>
                <a:gd name="T28" fmla="*/ 960 w 2064"/>
                <a:gd name="T29" fmla="*/ 809 h 1513"/>
                <a:gd name="T30" fmla="*/ 984 w 2064"/>
                <a:gd name="T31" fmla="*/ 631 h 1513"/>
                <a:gd name="T32" fmla="*/ 1040 w 2064"/>
                <a:gd name="T33" fmla="*/ 346 h 1513"/>
                <a:gd name="T34" fmla="*/ 1104 w 2064"/>
                <a:gd name="T35" fmla="*/ 916 h 1513"/>
                <a:gd name="T36" fmla="*/ 1152 w 2064"/>
                <a:gd name="T37" fmla="*/ 789 h 1513"/>
                <a:gd name="T38" fmla="*/ 1240 w 2064"/>
                <a:gd name="T39" fmla="*/ 690 h 1513"/>
                <a:gd name="T40" fmla="*/ 1336 w 2064"/>
                <a:gd name="T41" fmla="*/ 730 h 1513"/>
                <a:gd name="T42" fmla="*/ 1424 w 2064"/>
                <a:gd name="T43" fmla="*/ 603 h 1513"/>
                <a:gd name="T44" fmla="*/ 1496 w 2064"/>
                <a:gd name="T45" fmla="*/ 498 h 1513"/>
                <a:gd name="T46" fmla="*/ 1576 w 2064"/>
                <a:gd name="T47" fmla="*/ 372 h 1513"/>
                <a:gd name="T48" fmla="*/ 1656 w 2064"/>
                <a:gd name="T49" fmla="*/ 551 h 1513"/>
                <a:gd name="T50" fmla="*/ 1704 w 2064"/>
                <a:gd name="T51" fmla="*/ 292 h 1513"/>
                <a:gd name="T52" fmla="*/ 1768 w 2064"/>
                <a:gd name="T53" fmla="*/ 114 h 1513"/>
                <a:gd name="T54" fmla="*/ 1816 w 2064"/>
                <a:gd name="T55" fmla="*/ 339 h 1513"/>
                <a:gd name="T56" fmla="*/ 1872 w 2064"/>
                <a:gd name="T57" fmla="*/ 160 h 1513"/>
                <a:gd name="T58" fmla="*/ 1968 w 2064"/>
                <a:gd name="T59" fmla="*/ 1 h 1513"/>
                <a:gd name="T60" fmla="*/ 2064 w 2064"/>
                <a:gd name="T61" fmla="*/ 153 h 151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w 2064"/>
                <a:gd name="T94" fmla="*/ 0 h 1513"/>
                <a:gd name="T95" fmla="*/ 2064 w 2064"/>
                <a:gd name="T96" fmla="*/ 1513 h 1513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T93" t="T94" r="T95" b="T96"/>
              <a:pathLst>
                <a:path w="2064" h="1513">
                  <a:moveTo>
                    <a:pt x="0" y="1513"/>
                  </a:moveTo>
                  <a:cubicBezTo>
                    <a:pt x="9" y="1497"/>
                    <a:pt x="35" y="1430"/>
                    <a:pt x="56" y="1417"/>
                  </a:cubicBezTo>
                  <a:cubicBezTo>
                    <a:pt x="77" y="1404"/>
                    <a:pt x="111" y="1464"/>
                    <a:pt x="128" y="1433"/>
                  </a:cubicBezTo>
                  <a:cubicBezTo>
                    <a:pt x="145" y="1402"/>
                    <a:pt x="145" y="1240"/>
                    <a:pt x="160" y="1233"/>
                  </a:cubicBezTo>
                  <a:cubicBezTo>
                    <a:pt x="175" y="1226"/>
                    <a:pt x="196" y="1417"/>
                    <a:pt x="216" y="1393"/>
                  </a:cubicBezTo>
                  <a:cubicBezTo>
                    <a:pt x="236" y="1369"/>
                    <a:pt x="259" y="1126"/>
                    <a:pt x="280" y="1089"/>
                  </a:cubicBezTo>
                  <a:cubicBezTo>
                    <a:pt x="301" y="1052"/>
                    <a:pt x="324" y="1186"/>
                    <a:pt x="344" y="1169"/>
                  </a:cubicBezTo>
                  <a:cubicBezTo>
                    <a:pt x="364" y="1152"/>
                    <a:pt x="372" y="952"/>
                    <a:pt x="400" y="985"/>
                  </a:cubicBezTo>
                  <a:cubicBezTo>
                    <a:pt x="428" y="1018"/>
                    <a:pt x="485" y="1360"/>
                    <a:pt x="512" y="1369"/>
                  </a:cubicBezTo>
                  <a:cubicBezTo>
                    <a:pt x="539" y="1378"/>
                    <a:pt x="540" y="1069"/>
                    <a:pt x="560" y="1041"/>
                  </a:cubicBezTo>
                  <a:cubicBezTo>
                    <a:pt x="580" y="1013"/>
                    <a:pt x="609" y="1250"/>
                    <a:pt x="632" y="1201"/>
                  </a:cubicBezTo>
                  <a:cubicBezTo>
                    <a:pt x="655" y="1152"/>
                    <a:pt x="673" y="790"/>
                    <a:pt x="696" y="745"/>
                  </a:cubicBezTo>
                  <a:cubicBezTo>
                    <a:pt x="719" y="700"/>
                    <a:pt x="743" y="894"/>
                    <a:pt x="768" y="929"/>
                  </a:cubicBezTo>
                  <a:cubicBezTo>
                    <a:pt x="793" y="964"/>
                    <a:pt x="816" y="945"/>
                    <a:pt x="848" y="953"/>
                  </a:cubicBezTo>
                  <a:cubicBezTo>
                    <a:pt x="880" y="961"/>
                    <a:pt x="937" y="1009"/>
                    <a:pt x="960" y="977"/>
                  </a:cubicBezTo>
                  <a:cubicBezTo>
                    <a:pt x="983" y="945"/>
                    <a:pt x="971" y="854"/>
                    <a:pt x="984" y="761"/>
                  </a:cubicBezTo>
                  <a:cubicBezTo>
                    <a:pt x="997" y="668"/>
                    <a:pt x="1020" y="360"/>
                    <a:pt x="1040" y="417"/>
                  </a:cubicBezTo>
                  <a:cubicBezTo>
                    <a:pt x="1060" y="474"/>
                    <a:pt x="1085" y="1016"/>
                    <a:pt x="1104" y="1105"/>
                  </a:cubicBezTo>
                  <a:cubicBezTo>
                    <a:pt x="1123" y="1194"/>
                    <a:pt x="1129" y="998"/>
                    <a:pt x="1152" y="953"/>
                  </a:cubicBezTo>
                  <a:cubicBezTo>
                    <a:pt x="1175" y="908"/>
                    <a:pt x="1209" y="845"/>
                    <a:pt x="1240" y="833"/>
                  </a:cubicBezTo>
                  <a:cubicBezTo>
                    <a:pt x="1271" y="821"/>
                    <a:pt x="1305" y="898"/>
                    <a:pt x="1336" y="881"/>
                  </a:cubicBezTo>
                  <a:cubicBezTo>
                    <a:pt x="1367" y="864"/>
                    <a:pt x="1397" y="776"/>
                    <a:pt x="1424" y="729"/>
                  </a:cubicBezTo>
                  <a:cubicBezTo>
                    <a:pt x="1451" y="682"/>
                    <a:pt x="1471" y="648"/>
                    <a:pt x="1496" y="601"/>
                  </a:cubicBezTo>
                  <a:cubicBezTo>
                    <a:pt x="1521" y="554"/>
                    <a:pt x="1549" y="438"/>
                    <a:pt x="1576" y="449"/>
                  </a:cubicBezTo>
                  <a:cubicBezTo>
                    <a:pt x="1603" y="460"/>
                    <a:pt x="1635" y="681"/>
                    <a:pt x="1656" y="665"/>
                  </a:cubicBezTo>
                  <a:cubicBezTo>
                    <a:pt x="1677" y="649"/>
                    <a:pt x="1685" y="441"/>
                    <a:pt x="1704" y="353"/>
                  </a:cubicBezTo>
                  <a:cubicBezTo>
                    <a:pt x="1723" y="265"/>
                    <a:pt x="1749" y="128"/>
                    <a:pt x="1768" y="137"/>
                  </a:cubicBezTo>
                  <a:cubicBezTo>
                    <a:pt x="1787" y="146"/>
                    <a:pt x="1799" y="400"/>
                    <a:pt x="1816" y="409"/>
                  </a:cubicBezTo>
                  <a:cubicBezTo>
                    <a:pt x="1833" y="418"/>
                    <a:pt x="1847" y="261"/>
                    <a:pt x="1872" y="193"/>
                  </a:cubicBezTo>
                  <a:cubicBezTo>
                    <a:pt x="1897" y="125"/>
                    <a:pt x="1936" y="2"/>
                    <a:pt x="1968" y="1"/>
                  </a:cubicBezTo>
                  <a:cubicBezTo>
                    <a:pt x="2000" y="0"/>
                    <a:pt x="2044" y="147"/>
                    <a:pt x="2064" y="185"/>
                  </a:cubicBezTo>
                </a:path>
              </a:pathLst>
            </a:custGeom>
            <a:noFill/>
            <a:ln w="76200" cmpd="sng">
              <a:solidFill>
                <a:srgbClr val="24BDB2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1926" name="Rectangle 7">
              <a:extLst>
                <a:ext uri="{FF2B5EF4-FFF2-40B4-BE49-F238E27FC236}">
                  <a16:creationId xmlns:a16="http://schemas.microsoft.com/office/drawing/2014/main" id="{577E047C-524C-4C55-8B0D-4C856D8FDE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3927"/>
              <a:ext cx="2196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190500" algn="dec"/>
                  <a:tab pos="952500" algn="dec"/>
                  <a:tab pos="1714500" algn="dec"/>
                  <a:tab pos="2476500" algn="dec"/>
                  <a:tab pos="3238500" algn="dec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	M	T		W	T		F</a:t>
              </a:r>
            </a:p>
          </p:txBody>
        </p: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" dur="10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4" grpId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69" name="Rectangle 2">
            <a:extLst>
              <a:ext uri="{FF2B5EF4-FFF2-40B4-BE49-F238E27FC236}">
                <a16:creationId xmlns:a16="http://schemas.microsoft.com/office/drawing/2014/main" id="{FE060F55-01E4-446B-861F-A927AA9AF1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81013"/>
            <a:ext cx="7772400" cy="817562"/>
          </a:xfrm>
        </p:spPr>
        <p:txBody>
          <a:bodyPr lIns="99994" tIns="49997" rIns="99994" bIns="49997" anchorCtr="1"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Naive Approach</a:t>
            </a:r>
          </a:p>
        </p:txBody>
      </p:sp>
      <p:sp>
        <p:nvSpPr>
          <p:cNvPr id="92163" name="Rectangle 3">
            <a:extLst>
              <a:ext uri="{FF2B5EF4-FFF2-40B4-BE49-F238E27FC236}">
                <a16:creationId xmlns:a16="http://schemas.microsoft.com/office/drawing/2014/main" id="{2158E7CC-D2FC-4683-B9DD-8D27162DA6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1038" y="1731963"/>
            <a:ext cx="7400925" cy="4233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8954" tIns="48608" rIns="98954" bIns="48608"/>
          <a:lstStyle>
            <a:lvl1pPr marL="533400" indent="-5334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168400" indent="-4572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dirty="0"/>
              <a:t>Assumes demand in next </a:t>
            </a:r>
            <a:br>
              <a:rPr lang="en-US" altLang="en-US" dirty="0"/>
            </a:br>
            <a:r>
              <a:rPr lang="en-US" altLang="en-US" dirty="0"/>
              <a:t>period is the same as </a:t>
            </a:r>
            <a:br>
              <a:rPr lang="en-US" altLang="en-US" dirty="0"/>
            </a:br>
            <a:r>
              <a:rPr lang="en-US" altLang="en-US" dirty="0"/>
              <a:t>demand in most recent period</a:t>
            </a:r>
          </a:p>
          <a:p>
            <a:pPr lvl="1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dirty="0"/>
              <a:t>e.g., If January sales were 68, then February sales will be 68</a:t>
            </a:r>
            <a:endParaRPr lang="en-US" altLang="en-US" sz="3200" dirty="0"/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dirty="0"/>
              <a:t>Sometimes cost effective and efficient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dirty="0"/>
              <a:t>Can be good starting point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dirty="0"/>
              <a:t>Danger of “old data”</a:t>
            </a:r>
          </a:p>
        </p:txBody>
      </p:sp>
      <p:pic>
        <p:nvPicPr>
          <p:cNvPr id="92164" name="Picture 4">
            <a:extLst>
              <a:ext uri="{FF2B5EF4-FFF2-40B4-BE49-F238E27FC236}">
                <a16:creationId xmlns:a16="http://schemas.microsoft.com/office/drawing/2014/main" id="{43706D36-E84D-4DC4-B944-00D65DEDE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2163" y="406400"/>
            <a:ext cx="1514475" cy="269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3" grpId="0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>
            <a:extLst>
              <a:ext uri="{FF2B5EF4-FFF2-40B4-BE49-F238E27FC236}">
                <a16:creationId xmlns:a16="http://schemas.microsoft.com/office/drawing/2014/main" id="{5EA360E2-8DFC-46D1-B944-F9E6421FD0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87400" y="1855788"/>
            <a:ext cx="7567613" cy="3060700"/>
          </a:xfrm>
        </p:spPr>
        <p:txBody>
          <a:bodyPr lIns="90475" tIns="44444" rIns="90475" bIns="44444"/>
          <a:lstStyle/>
          <a:p>
            <a:pPr marL="444500" indent="-444500" defTabSz="911225" eaLnBrk="1" hangingPunct="1">
              <a:buClr>
                <a:srgbClr val="BF0922"/>
              </a:buClr>
              <a:buSzPct val="60000"/>
              <a:buFont typeface="Lucida Grande"/>
              <a:buChar char="►"/>
              <a:tabLst>
                <a:tab pos="7597775" algn="ctr"/>
              </a:tabLst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MA is a series of arithmetic means </a:t>
            </a:r>
          </a:p>
          <a:p>
            <a:pPr marL="444500" indent="-444500" defTabSz="911225" eaLnBrk="1" hangingPunct="1">
              <a:buClr>
                <a:srgbClr val="BF0922"/>
              </a:buClr>
              <a:buSzPct val="60000"/>
              <a:buFont typeface="Lucida Grande"/>
              <a:buChar char="►"/>
              <a:tabLst>
                <a:tab pos="7597775" algn="ctr"/>
              </a:tabLst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Used if little or no trend</a:t>
            </a:r>
          </a:p>
          <a:p>
            <a:pPr marL="444500" indent="-444500" defTabSz="911225" eaLnBrk="1" hangingPunct="1">
              <a:buClr>
                <a:srgbClr val="BF0922"/>
              </a:buClr>
              <a:buSzPct val="60000"/>
              <a:buFont typeface="Lucida Grande"/>
              <a:buChar char="►"/>
              <a:tabLst>
                <a:tab pos="7597775" algn="ctr"/>
              </a:tabLst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Used often for smoothing</a:t>
            </a:r>
          </a:p>
          <a:p>
            <a:pPr marL="1168400" lvl="1" indent="-457200" defTabSz="911225" eaLnBrk="1" hangingPunct="1">
              <a:buClr>
                <a:srgbClr val="BF0922"/>
              </a:buClr>
              <a:buSzPct val="60000"/>
              <a:buFont typeface="Lucida Grande"/>
              <a:buChar char="►"/>
              <a:tabLst>
                <a:tab pos="7597775" algn="ctr"/>
              </a:tabLst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Provides overall impression of data over time</a:t>
            </a:r>
          </a:p>
        </p:txBody>
      </p:sp>
      <p:sp>
        <p:nvSpPr>
          <p:cNvPr id="86018" name="Rectangle 3">
            <a:extLst>
              <a:ext uri="{FF2B5EF4-FFF2-40B4-BE49-F238E27FC236}">
                <a16:creationId xmlns:a16="http://schemas.microsoft.com/office/drawing/2014/main" id="{83079C9A-FAA0-471E-BD60-FEB1CB6CD9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34975"/>
            <a:ext cx="7772400" cy="889000"/>
          </a:xfrm>
        </p:spPr>
        <p:txBody>
          <a:bodyPr anchorCtr="1"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Moving Average Method</a:t>
            </a:r>
          </a:p>
        </p:txBody>
      </p:sp>
      <p:graphicFrame>
        <p:nvGraphicFramePr>
          <p:cNvPr id="86019" name="Object 163">
            <a:extLst>
              <a:ext uri="{FF2B5EF4-FFF2-40B4-BE49-F238E27FC236}">
                <a16:creationId xmlns:a16="http://schemas.microsoft.com/office/drawing/2014/main" id="{9F789E08-C160-499D-B7F6-B8AAB36DEA8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62050" y="4794250"/>
          <a:ext cx="6819900" cy="85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1" name="Equation" r:id="rId4" imgW="6819900" imgH="850900" progId="Equation.3">
                  <p:embed/>
                </p:oleObj>
              </mc:Choice>
              <mc:Fallback>
                <p:oleObj name="Equation" r:id="rId4" imgW="6819900" imgH="850900" progId="Equation.3">
                  <p:embed/>
                  <p:pic>
                    <p:nvPicPr>
                      <p:cNvPr id="86019" name="Object 163">
                        <a:extLst>
                          <a:ext uri="{FF2B5EF4-FFF2-40B4-BE49-F238E27FC236}">
                            <a16:creationId xmlns:a16="http://schemas.microsoft.com/office/drawing/2014/main" id="{9F789E08-C160-499D-B7F6-B8AAB36DEA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62050" y="4794250"/>
                        <a:ext cx="6819900" cy="850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0" grpId="0" animBg="1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8">
            <a:extLst>
              <a:ext uri="{FF2B5EF4-FFF2-40B4-BE49-F238E27FC236}">
                <a16:creationId xmlns:a16="http://schemas.microsoft.com/office/drawing/2014/main" id="{D3233DE8-290A-438D-A265-AFE719039D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34975"/>
            <a:ext cx="7772400" cy="901700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Moving Average Example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B9CEF65-CAD0-445C-9D04-283618E02D45}"/>
              </a:ext>
            </a:extLst>
          </p:cNvPr>
          <p:cNvGraphicFramePr>
            <a:graphicFrameLocks noGrp="1"/>
          </p:cNvGraphicFramePr>
          <p:nvPr/>
        </p:nvGraphicFramePr>
        <p:xfrm>
          <a:off x="685800" y="1828800"/>
          <a:ext cx="7772400" cy="3962400"/>
        </p:xfrm>
        <a:graphic>
          <a:graphicData uri="http://schemas.openxmlformats.org/drawingml/2006/table">
            <a:tbl>
              <a:tblPr/>
              <a:tblGrid>
                <a:gridCol w="1587500">
                  <a:extLst>
                    <a:ext uri="{9D8B030D-6E8A-4147-A177-3AD203B41FA5}">
                      <a16:colId xmlns:a16="http://schemas.microsoft.com/office/drawing/2014/main" val="807281230"/>
                    </a:ext>
                  </a:extLst>
                </a:gridCol>
                <a:gridCol w="2489200">
                  <a:extLst>
                    <a:ext uri="{9D8B030D-6E8A-4147-A177-3AD203B41FA5}">
                      <a16:colId xmlns:a16="http://schemas.microsoft.com/office/drawing/2014/main" val="3451578309"/>
                    </a:ext>
                  </a:extLst>
                </a:gridCol>
                <a:gridCol w="3695700">
                  <a:extLst>
                    <a:ext uri="{9D8B030D-6E8A-4147-A177-3AD203B41FA5}">
                      <a16:colId xmlns:a16="http://schemas.microsoft.com/office/drawing/2014/main" val="1590235693"/>
                    </a:ext>
                  </a:extLst>
                </a:gridCol>
              </a:tblGrid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ACTUAL SHED SALES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3-MONTH MOVING AVERAGE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41578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January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6927113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February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4132854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3048608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4128133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42327105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7302206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1218496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523323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September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8003052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October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2730446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16848776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December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633726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02E9A431-34EE-4DC7-8F02-C9A51E8CF4A3}"/>
              </a:ext>
            </a:extLst>
          </p:cNvPr>
          <p:cNvSpPr txBox="1"/>
          <p:nvPr/>
        </p:nvSpPr>
        <p:spPr>
          <a:xfrm>
            <a:off x="5562600" y="3021013"/>
            <a:ext cx="20859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Arial"/>
                <a:cs typeface="Arial"/>
              </a:rPr>
              <a:t>(</a:t>
            </a:r>
            <a:r>
              <a:rPr lang="en-US" sz="1400" b="1" dirty="0">
                <a:solidFill>
                  <a:schemeClr val="tx2"/>
                </a:solidFill>
                <a:latin typeface="Arial"/>
                <a:cs typeface="Arial"/>
              </a:rPr>
              <a:t>10</a:t>
            </a:r>
            <a:r>
              <a:rPr lang="en-US" sz="1400" dirty="0">
                <a:latin typeface="Arial"/>
                <a:cs typeface="Arial"/>
              </a:rPr>
              <a:t> + </a:t>
            </a:r>
            <a:r>
              <a:rPr lang="en-US" sz="1400" b="1" dirty="0">
                <a:solidFill>
                  <a:schemeClr val="accent4">
                    <a:lumMod val="75000"/>
                  </a:schemeClr>
                </a:solidFill>
                <a:latin typeface="Arial"/>
                <a:cs typeface="Arial"/>
              </a:rPr>
              <a:t>12</a:t>
            </a:r>
            <a:r>
              <a:rPr lang="en-US" sz="1400" dirty="0">
                <a:latin typeface="Arial"/>
                <a:cs typeface="Arial"/>
              </a:rPr>
              <a:t> + </a:t>
            </a:r>
            <a:r>
              <a:rPr lang="en-US" sz="1400" b="1" dirty="0">
                <a:solidFill>
                  <a:schemeClr val="accent1"/>
                </a:solidFill>
                <a:latin typeface="Arial"/>
                <a:cs typeface="Arial"/>
              </a:rPr>
              <a:t>13</a:t>
            </a:r>
            <a:r>
              <a:rPr lang="en-US" sz="1400" dirty="0">
                <a:latin typeface="Arial"/>
                <a:cs typeface="Arial"/>
              </a:rPr>
              <a:t>)/3 = 11 </a:t>
            </a:r>
            <a:r>
              <a:rPr lang="en-US" sz="1400" baseline="30000" dirty="0">
                <a:latin typeface="Arial"/>
                <a:cs typeface="Arial"/>
              </a:rPr>
              <a:t>2</a:t>
            </a:r>
            <a:r>
              <a:rPr lang="en-US" sz="1400" dirty="0">
                <a:latin typeface="Arial"/>
                <a:cs typeface="Arial"/>
              </a:rPr>
              <a:t>/</a:t>
            </a:r>
            <a:r>
              <a:rPr lang="en-US" sz="1400" baseline="-25000" dirty="0">
                <a:latin typeface="Arial"/>
                <a:cs typeface="Arial"/>
              </a:rPr>
              <a:t>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03117D-2BE4-4047-8239-C1033BC5B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332163"/>
            <a:ext cx="20986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400"/>
              <a:t>(12 + 13 + 16)/3 = 13 </a:t>
            </a:r>
            <a:r>
              <a:rPr lang="en-US" altLang="en-US" sz="1400" baseline="30000"/>
              <a:t>2</a:t>
            </a:r>
            <a:r>
              <a:rPr lang="en-US" altLang="en-US" sz="1400"/>
              <a:t>/</a:t>
            </a:r>
            <a:r>
              <a:rPr lang="en-US" altLang="en-US" sz="1400" baseline="-25000"/>
              <a:t>3</a:t>
            </a:r>
            <a:endParaRPr lang="en-US" altLang="en-US" sz="14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1516CFC-E199-4BED-8A16-2D65BDC858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3641725"/>
            <a:ext cx="18653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400"/>
              <a:t>(13 + 16 + 19)/3 = 16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C89160B1-41BD-4BE3-9288-AE7D2D18644B}"/>
              </a:ext>
            </a:extLst>
          </p:cNvPr>
          <p:cNvGraphicFramePr>
            <a:graphicFrameLocks noGrp="1"/>
          </p:cNvGraphicFramePr>
          <p:nvPr/>
        </p:nvGraphicFramePr>
        <p:xfrm>
          <a:off x="5562600" y="3957638"/>
          <a:ext cx="2482850" cy="18288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482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(16 + 19 + 23)/3 = 19 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400" baseline="-250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91407" marR="914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(19 + 23 + 26)/3 = 22 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400" baseline="-250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91407" marR="914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(23 + 26 + 30)/3 = 26 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400" baseline="-250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91407" marR="914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(29 + 30 + 28)/3 = 28</a:t>
                      </a:r>
                    </a:p>
                  </a:txBody>
                  <a:tcPr marL="91407" marR="914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(30 + 28 + 18)/3 = 25 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1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400" baseline="-250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91407" marR="914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(28 + 18 + 16)/3 = 20 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/</a:t>
                      </a:r>
                      <a:r>
                        <a:rPr lang="en-US" sz="1400" baseline="-25000" dirty="0">
                          <a:solidFill>
                            <a:schemeClr val="tx1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</a:p>
                  </a:txBody>
                  <a:tcPr marL="91407" marR="91407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6" name="Group 5">
            <a:extLst>
              <a:ext uri="{FF2B5EF4-FFF2-40B4-BE49-F238E27FC236}">
                <a16:creationId xmlns:a16="http://schemas.microsoft.com/office/drawing/2014/main" id="{6D9FCD0A-411A-4591-AF4C-495545CE32AB}"/>
              </a:ext>
            </a:extLst>
          </p:cNvPr>
          <p:cNvGrpSpPr>
            <a:grpSpLocks/>
          </p:cNvGrpSpPr>
          <p:nvPr/>
        </p:nvGrpSpPr>
        <p:grpSpPr bwMode="auto">
          <a:xfrm>
            <a:off x="3332163" y="2133600"/>
            <a:ext cx="3284537" cy="919163"/>
            <a:chOff x="3331639" y="2133597"/>
            <a:chExt cx="3285061" cy="918636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8FE41FC5-03B4-4673-8EE6-98715658EAED}"/>
                </a:ext>
              </a:extLst>
            </p:cNvPr>
            <p:cNvSpPr/>
            <p:nvPr/>
          </p:nvSpPr>
          <p:spPr>
            <a:xfrm>
              <a:off x="3746042" y="2290670"/>
              <a:ext cx="2002157" cy="761563"/>
            </a:xfrm>
            <a:custGeom>
              <a:avLst/>
              <a:gdLst>
                <a:gd name="connsiteX0" fmla="*/ 0 w 2002367"/>
                <a:gd name="connsiteY0" fmla="*/ 0 h 762000"/>
                <a:gd name="connsiteX1" fmla="*/ 1697567 w 2002367"/>
                <a:gd name="connsiteY1" fmla="*/ 4234 h 762000"/>
                <a:gd name="connsiteX2" fmla="*/ 2002367 w 2002367"/>
                <a:gd name="connsiteY2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02367" h="762000">
                  <a:moveTo>
                    <a:pt x="0" y="0"/>
                  </a:moveTo>
                  <a:lnTo>
                    <a:pt x="1697567" y="4234"/>
                  </a:lnTo>
                  <a:lnTo>
                    <a:pt x="2002367" y="762000"/>
                  </a:lnTo>
                </a:path>
              </a:pathLst>
            </a:cu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308F9ADF-1B30-46A3-95D7-F80265C4528A}"/>
                </a:ext>
              </a:extLst>
            </p:cNvPr>
            <p:cNvSpPr/>
            <p:nvPr/>
          </p:nvSpPr>
          <p:spPr>
            <a:xfrm>
              <a:off x="3746042" y="2590535"/>
              <a:ext cx="2451491" cy="456938"/>
            </a:xfrm>
            <a:custGeom>
              <a:avLst/>
              <a:gdLst>
                <a:gd name="connsiteX0" fmla="*/ 0 w 2451100"/>
                <a:gd name="connsiteY0" fmla="*/ 4233 h 457200"/>
                <a:gd name="connsiteX1" fmla="*/ 2269067 w 2451100"/>
                <a:gd name="connsiteY1" fmla="*/ 0 h 457200"/>
                <a:gd name="connsiteX2" fmla="*/ 2451100 w 2451100"/>
                <a:gd name="connsiteY2" fmla="*/ 457200 h 457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51100" h="457200">
                  <a:moveTo>
                    <a:pt x="0" y="4233"/>
                  </a:moveTo>
                  <a:lnTo>
                    <a:pt x="2269067" y="0"/>
                  </a:lnTo>
                  <a:lnTo>
                    <a:pt x="2451100" y="457200"/>
                  </a:lnTo>
                </a:path>
              </a:pathLst>
            </a:cu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08F5D877-513C-4735-9167-29627B42A66C}"/>
                </a:ext>
              </a:extLst>
            </p:cNvPr>
            <p:cNvSpPr/>
            <p:nvPr/>
          </p:nvSpPr>
          <p:spPr>
            <a:xfrm>
              <a:off x="3742867" y="2899920"/>
              <a:ext cx="2873833" cy="147552"/>
            </a:xfrm>
            <a:custGeom>
              <a:avLst/>
              <a:gdLst>
                <a:gd name="connsiteX0" fmla="*/ 0 w 2874433"/>
                <a:gd name="connsiteY0" fmla="*/ 8467 h 148167"/>
                <a:gd name="connsiteX1" fmla="*/ 2823633 w 2874433"/>
                <a:gd name="connsiteY1" fmla="*/ 0 h 148167"/>
                <a:gd name="connsiteX2" fmla="*/ 2874433 w 2874433"/>
                <a:gd name="connsiteY2" fmla="*/ 148167 h 148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74433" h="148167">
                  <a:moveTo>
                    <a:pt x="0" y="8467"/>
                  </a:moveTo>
                  <a:lnTo>
                    <a:pt x="2823633" y="0"/>
                  </a:lnTo>
                  <a:lnTo>
                    <a:pt x="2874433" y="148167"/>
                  </a:lnTo>
                </a:path>
              </a:pathLst>
            </a:cu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88138" name="TextBox 10">
              <a:extLst>
                <a:ext uri="{FF2B5EF4-FFF2-40B4-BE49-F238E27FC236}">
                  <a16:creationId xmlns:a16="http://schemas.microsoft.com/office/drawing/2014/main" id="{0C77F11A-C693-45CB-AC96-B2CC2646CA8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1639" y="2133597"/>
              <a:ext cx="38436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1">
                  <a:solidFill>
                    <a:schemeClr val="tx2"/>
                  </a:solidFill>
                </a:rPr>
                <a:t>10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9C55C1E8-DA78-4FA4-8E5E-2CF7FDA13D5C}"/>
                </a:ext>
              </a:extLst>
            </p:cNvPr>
            <p:cNvSpPr txBox="1"/>
            <p:nvPr/>
          </p:nvSpPr>
          <p:spPr>
            <a:xfrm>
              <a:off x="3331639" y="2436636"/>
              <a:ext cx="384236" cy="30779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>
                  <a:solidFill>
                    <a:schemeClr val="accent4">
                      <a:lumMod val="75000"/>
                    </a:schemeClr>
                  </a:solidFill>
                  <a:latin typeface="Arial"/>
                  <a:cs typeface="Arial"/>
                </a:rPr>
                <a:t>12</a:t>
              </a:r>
            </a:p>
          </p:txBody>
        </p:sp>
        <p:sp>
          <p:nvSpPr>
            <p:cNvPr id="88140" name="TextBox 12">
              <a:extLst>
                <a:ext uri="{FF2B5EF4-FFF2-40B4-BE49-F238E27FC236}">
                  <a16:creationId xmlns:a16="http://schemas.microsoft.com/office/drawing/2014/main" id="{416183EC-5A0D-4CDD-91D3-DD9D2F6419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31639" y="2740223"/>
              <a:ext cx="38436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1">
                  <a:solidFill>
                    <a:schemeClr val="accent1"/>
                  </a:solidFill>
                </a:rPr>
                <a:t>13</a:t>
              </a:r>
            </a:p>
          </p:txBody>
        </p: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BF85A7D-FE69-4BBB-84B7-DB4E763769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Simple Moving Average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E0A1372-9179-4F71-807E-7D174EBF2D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456" y="1434203"/>
            <a:ext cx="8345488" cy="4800600"/>
          </a:xfrm>
        </p:spPr>
        <p:txBody>
          <a:bodyPr>
            <a:normAutofit/>
          </a:bodyPr>
          <a:lstStyle/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en-US" sz="2500" dirty="0"/>
              <a:t>	</a:t>
            </a:r>
          </a:p>
          <a:p>
            <a:pPr>
              <a:lnSpc>
                <a:spcPct val="80000"/>
              </a:lnSpc>
            </a:pPr>
            <a:r>
              <a:rPr lang="en-US" altLang="en-US" sz="2500" b="1" dirty="0"/>
              <a:t>Simple moving average </a:t>
            </a:r>
            <a:r>
              <a:rPr lang="en-US" altLang="en-US" sz="2500" dirty="0"/>
              <a:t>= (P1 + P2 + P3 + P4 + ... + </a:t>
            </a:r>
            <a:r>
              <a:rPr lang="en-US" altLang="en-US" sz="2500" dirty="0" err="1"/>
              <a:t>Pn</a:t>
            </a:r>
            <a:r>
              <a:rPr lang="en-US" altLang="en-US" sz="2500" dirty="0"/>
              <a:t>) / n</a:t>
            </a:r>
          </a:p>
          <a:p>
            <a:pPr>
              <a:lnSpc>
                <a:spcPct val="80000"/>
              </a:lnSpc>
            </a:pPr>
            <a:r>
              <a:rPr lang="en-US" altLang="en-US" sz="2500" dirty="0"/>
              <a:t>N = number of periods</a:t>
            </a:r>
          </a:p>
          <a:p>
            <a:pPr>
              <a:lnSpc>
                <a:spcPct val="80000"/>
              </a:lnSpc>
            </a:pPr>
            <a:endParaRPr lang="en-US" altLang="en-US" sz="2500" dirty="0"/>
          </a:p>
          <a:p>
            <a:pPr lvl="1">
              <a:lnSpc>
                <a:spcPct val="80000"/>
              </a:lnSpc>
            </a:pPr>
            <a:r>
              <a:rPr lang="en-US" altLang="en-US" sz="2300" dirty="0"/>
              <a:t>Thus, if Jan forecast (in units) is 151K, Feb is 150K, March is 155K, Apr is 160K</a:t>
            </a:r>
          </a:p>
          <a:p>
            <a:pPr lvl="1">
              <a:lnSpc>
                <a:spcPct val="80000"/>
              </a:lnSpc>
            </a:pPr>
            <a:endParaRPr lang="en-US" altLang="en-US" sz="2300" dirty="0"/>
          </a:p>
          <a:p>
            <a:pPr lvl="2">
              <a:lnSpc>
                <a:spcPct val="80000"/>
              </a:lnSpc>
            </a:pPr>
            <a:r>
              <a:rPr lang="en-US" altLang="en-US" sz="2100" dirty="0"/>
              <a:t>(P1, 151K + P2, 150K + P3, 155K + P4, 160K) / N) </a:t>
            </a:r>
          </a:p>
          <a:p>
            <a:pPr lvl="1">
              <a:lnSpc>
                <a:spcPct val="80000"/>
              </a:lnSpc>
            </a:pPr>
            <a:endParaRPr lang="en-US" altLang="en-US" sz="2300" dirty="0"/>
          </a:p>
          <a:p>
            <a:pPr>
              <a:lnSpc>
                <a:spcPct val="80000"/>
              </a:lnSpc>
            </a:pPr>
            <a:r>
              <a:rPr lang="en-US" altLang="en-US" sz="2500" u="sng" dirty="0"/>
              <a:t>So…. The May forecast will be 154K Units based on a </a:t>
            </a:r>
            <a:r>
              <a:rPr lang="en-US" altLang="en-US" sz="2500" b="1" u="sng" dirty="0"/>
              <a:t>SMA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5C8FA7-14E2-4C29-8BFF-E47EBB55FD1C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1981200"/>
            <a:ext cx="8345488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endParaRPr lang="en-US" altLang="en-US" sz="2500" dirty="0"/>
          </a:p>
        </p:txBody>
      </p:sp>
    </p:spTree>
    <p:extLst>
      <p:ext uri="{BB962C8B-B14F-4D97-AF65-F5344CB8AC3E}">
        <p14:creationId xmlns:p14="http://schemas.microsoft.com/office/powerpoint/2010/main" val="957394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>
            <a:extLst>
              <a:ext uri="{FF2B5EF4-FFF2-40B4-BE49-F238E27FC236}">
                <a16:creationId xmlns:a16="http://schemas.microsoft.com/office/drawing/2014/main" id="{17FC5B2A-B181-4D84-8FA6-F4A75C5D5EA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89000" y="1633538"/>
            <a:ext cx="7366000" cy="2752725"/>
          </a:xfrm>
        </p:spPr>
        <p:txBody>
          <a:bodyPr lIns="90475" tIns="44444" rIns="90475" bIns="44444"/>
          <a:lstStyle/>
          <a:p>
            <a:pPr defTabSz="836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Used when some trend might be present </a:t>
            </a:r>
          </a:p>
          <a:p>
            <a:pPr marL="1168400" lvl="1" indent="-457200" defTabSz="836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Older data usually less important</a:t>
            </a:r>
            <a:endParaRPr lang="en-US" altLang="en-US" sz="32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836613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Weights based on experience and intuition</a:t>
            </a:r>
            <a:endParaRPr lang="en-US" altLang="en-US" sz="36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090" name="Rectangle 3">
            <a:extLst>
              <a:ext uri="{FF2B5EF4-FFF2-40B4-BE49-F238E27FC236}">
                <a16:creationId xmlns:a16="http://schemas.microsoft.com/office/drawing/2014/main" id="{6D8A0FCD-191B-4D21-AFEC-31F95D729C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69900"/>
            <a:ext cx="7772400" cy="939800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Weighted Moving Average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1C96CDF-92E4-44CF-A671-D8F7B42FFBD8}"/>
              </a:ext>
            </a:extLst>
          </p:cNvPr>
          <p:cNvGrpSpPr>
            <a:grpSpLocks/>
          </p:cNvGrpSpPr>
          <p:nvPr/>
        </p:nvGrpSpPr>
        <p:grpSpPr bwMode="auto">
          <a:xfrm>
            <a:off x="679450" y="4589463"/>
            <a:ext cx="7842250" cy="1112837"/>
            <a:chOff x="590550" y="4271963"/>
            <a:chExt cx="7842250" cy="1112837"/>
          </a:xfrm>
        </p:grpSpPr>
        <p:graphicFrame>
          <p:nvGraphicFramePr>
            <p:cNvPr id="89092" name="Object 145">
              <a:extLst>
                <a:ext uri="{FF2B5EF4-FFF2-40B4-BE49-F238E27FC236}">
                  <a16:creationId xmlns:a16="http://schemas.microsoft.com/office/drawing/2014/main" id="{DDBEAA8D-DE68-45A1-B98C-545FBE1ADD0A}"/>
                </a:ext>
              </a:extLst>
            </p:cNvPr>
            <p:cNvGraphicFramePr>
              <a:graphicFrameLocks noChangeAspect="1"/>
            </p:cNvGraphicFramePr>
            <p:nvPr/>
          </p:nvGraphicFramePr>
          <p:xfrm>
            <a:off x="1968500" y="4271963"/>
            <a:ext cx="6464300" cy="10668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5" name="Equation" r:id="rId4" imgW="6464300" imgH="1066800" progId="Equation.3">
                    <p:embed/>
                  </p:oleObj>
                </mc:Choice>
                <mc:Fallback>
                  <p:oleObj name="Equation" r:id="rId4" imgW="6464300" imgH="1066800" progId="Equation.3">
                    <p:embed/>
                    <p:pic>
                      <p:nvPicPr>
                        <p:cNvPr id="89092" name="Object 145">
                          <a:extLst>
                            <a:ext uri="{FF2B5EF4-FFF2-40B4-BE49-F238E27FC236}">
                              <a16:creationId xmlns:a16="http://schemas.microsoft.com/office/drawing/2014/main" id="{DDBEAA8D-DE68-45A1-B98C-545FBE1ADD0A}"/>
                            </a:ext>
                          </a:extLst>
                        </p:cNvPr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968500" y="4271963"/>
                          <a:ext cx="6464300" cy="10668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9093" name="TextBox 2">
              <a:extLst>
                <a:ext uri="{FF2B5EF4-FFF2-40B4-BE49-F238E27FC236}">
                  <a16:creationId xmlns:a16="http://schemas.microsoft.com/office/drawing/2014/main" id="{32EE3C05-D255-44DE-AEFB-623C5D07AA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90550" y="4289115"/>
              <a:ext cx="1676400" cy="1095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300"/>
                <a:t>Weighted moving average</a:t>
              </a:r>
            </a:p>
          </p:txBody>
        </p: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99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0" grpId="0" animBg="1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1" name="Rectangle 8">
            <a:extLst>
              <a:ext uri="{FF2B5EF4-FFF2-40B4-BE49-F238E27FC236}">
                <a16:creationId xmlns:a16="http://schemas.microsoft.com/office/drawing/2014/main" id="{6F4EC49D-258D-45C6-88FB-187F95705BE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34975"/>
            <a:ext cx="7772400" cy="901700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Weighted Moving Average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B1F87E8-AB24-4451-9BA0-EA96B1D313B8}"/>
              </a:ext>
            </a:extLst>
          </p:cNvPr>
          <p:cNvGraphicFramePr>
            <a:graphicFrameLocks noGrp="1"/>
          </p:cNvGraphicFramePr>
          <p:nvPr/>
        </p:nvGraphicFramePr>
        <p:xfrm>
          <a:off x="685800" y="1828800"/>
          <a:ext cx="7772400" cy="3962400"/>
        </p:xfrm>
        <a:graphic>
          <a:graphicData uri="http://schemas.openxmlformats.org/drawingml/2006/table">
            <a:tbl>
              <a:tblPr/>
              <a:tblGrid>
                <a:gridCol w="1346200">
                  <a:extLst>
                    <a:ext uri="{9D8B030D-6E8A-4147-A177-3AD203B41FA5}">
                      <a16:colId xmlns:a16="http://schemas.microsoft.com/office/drawing/2014/main" val="2670561715"/>
                    </a:ext>
                  </a:extLst>
                </a:gridCol>
                <a:gridCol w="2387600">
                  <a:extLst>
                    <a:ext uri="{9D8B030D-6E8A-4147-A177-3AD203B41FA5}">
                      <a16:colId xmlns:a16="http://schemas.microsoft.com/office/drawing/2014/main" val="2262373944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2029860332"/>
                    </a:ext>
                  </a:extLst>
                </a:gridCol>
              </a:tblGrid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ACTUAL SHED SALES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3-MONTH WEIGHTED MOVING AVERAGE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10716429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January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50578369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February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0985588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4633840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38506153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9205756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4235964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928772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8380724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September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45917247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October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531528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1139898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December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0855740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89A2B15-9233-413C-873D-EAB0ADD089E4}"/>
              </a:ext>
            </a:extLst>
          </p:cNvPr>
          <p:cNvSpPr txBox="1"/>
          <p:nvPr/>
        </p:nvSpPr>
        <p:spPr>
          <a:xfrm>
            <a:off x="4940300" y="3021013"/>
            <a:ext cx="3003550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latin typeface="Arial"/>
                <a:cs typeface="Arial"/>
              </a:rPr>
              <a:t>[(3 x </a:t>
            </a:r>
            <a:r>
              <a:rPr lang="en-US" sz="1400" b="1" dirty="0">
                <a:solidFill>
                  <a:srgbClr val="255898"/>
                </a:solidFill>
                <a:latin typeface="Arial"/>
                <a:cs typeface="Arial"/>
              </a:rPr>
              <a:t>13</a:t>
            </a:r>
            <a:r>
              <a:rPr lang="en-US" sz="1400" dirty="0">
                <a:latin typeface="Arial"/>
                <a:cs typeface="Arial"/>
              </a:rPr>
              <a:t>) + (2 x </a:t>
            </a:r>
            <a:r>
              <a:rPr lang="en-US" sz="1400" b="1" dirty="0">
                <a:solidFill>
                  <a:schemeClr val="accent4">
                    <a:lumMod val="75000"/>
                  </a:schemeClr>
                </a:solidFill>
                <a:latin typeface="Arial"/>
                <a:cs typeface="Arial"/>
              </a:rPr>
              <a:t>12</a:t>
            </a:r>
            <a:r>
              <a:rPr lang="en-US" sz="1400" dirty="0">
                <a:latin typeface="Arial"/>
                <a:cs typeface="Arial"/>
              </a:rPr>
              <a:t>) + (</a:t>
            </a:r>
            <a:r>
              <a:rPr lang="en-US" sz="1400" b="1" dirty="0">
                <a:solidFill>
                  <a:schemeClr val="accent1"/>
                </a:solidFill>
                <a:latin typeface="Arial"/>
                <a:cs typeface="Arial"/>
              </a:rPr>
              <a:t>10</a:t>
            </a:r>
            <a:r>
              <a:rPr lang="en-US" sz="1400" dirty="0">
                <a:latin typeface="Arial"/>
                <a:cs typeface="Arial"/>
              </a:rPr>
              <a:t>)]/6 = 12 </a:t>
            </a:r>
            <a:r>
              <a:rPr lang="en-US" sz="1400" baseline="30000" dirty="0">
                <a:latin typeface="Arial"/>
                <a:cs typeface="Arial"/>
              </a:rPr>
              <a:t>1</a:t>
            </a:r>
            <a:r>
              <a:rPr lang="en-US" sz="1400" dirty="0">
                <a:latin typeface="Arial"/>
                <a:cs typeface="Arial"/>
              </a:rPr>
              <a:t>/</a:t>
            </a:r>
            <a:r>
              <a:rPr lang="en-US" sz="1400" baseline="-25000" dirty="0">
                <a:latin typeface="Arial"/>
                <a:cs typeface="Arial"/>
              </a:rPr>
              <a:t>6</a:t>
            </a:r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3A524BD8-25AB-426C-BD03-1FA8E498924E}"/>
              </a:ext>
            </a:extLst>
          </p:cNvPr>
          <p:cNvSpPr/>
          <p:nvPr/>
        </p:nvSpPr>
        <p:spPr>
          <a:xfrm>
            <a:off x="3441700" y="2290763"/>
            <a:ext cx="3352800" cy="762000"/>
          </a:xfrm>
          <a:custGeom>
            <a:avLst/>
            <a:gdLst>
              <a:gd name="connsiteX0" fmla="*/ 0 w 2002367"/>
              <a:gd name="connsiteY0" fmla="*/ 0 h 762000"/>
              <a:gd name="connsiteX1" fmla="*/ 1697567 w 2002367"/>
              <a:gd name="connsiteY1" fmla="*/ 4234 h 762000"/>
              <a:gd name="connsiteX2" fmla="*/ 2002367 w 2002367"/>
              <a:gd name="connsiteY2" fmla="*/ 76200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02367" h="762000">
                <a:moveTo>
                  <a:pt x="0" y="0"/>
                </a:moveTo>
                <a:lnTo>
                  <a:pt x="1697567" y="4234"/>
                </a:lnTo>
                <a:lnTo>
                  <a:pt x="2002367" y="762000"/>
                </a:lnTo>
              </a:path>
            </a:pathLst>
          </a:custGeom>
          <a:ln w="38100" cmpd="sng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92222" name="TextBox 10">
            <a:extLst>
              <a:ext uri="{FF2B5EF4-FFF2-40B4-BE49-F238E27FC236}">
                <a16:creationId xmlns:a16="http://schemas.microsoft.com/office/drawing/2014/main" id="{31755912-0343-476F-AF5C-11B2DF650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0063" y="2133600"/>
            <a:ext cx="384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400" b="1">
                <a:solidFill>
                  <a:schemeClr val="accent1"/>
                </a:solidFill>
              </a:rPr>
              <a:t>10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8BA5D6-875A-4CF4-B1BC-6F4B743EF3F0}"/>
              </a:ext>
            </a:extLst>
          </p:cNvPr>
          <p:cNvSpPr txBox="1"/>
          <p:nvPr/>
        </p:nvSpPr>
        <p:spPr>
          <a:xfrm>
            <a:off x="3040063" y="2436813"/>
            <a:ext cx="384175" cy="30797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chemeClr val="accent4">
                    <a:lumMod val="75000"/>
                  </a:schemeClr>
                </a:solidFill>
                <a:latin typeface="Arial"/>
                <a:cs typeface="Arial"/>
              </a:rPr>
              <a:t>12</a:t>
            </a:r>
          </a:p>
        </p:txBody>
      </p:sp>
      <p:sp>
        <p:nvSpPr>
          <p:cNvPr id="92224" name="TextBox 12">
            <a:extLst>
              <a:ext uri="{FF2B5EF4-FFF2-40B4-BE49-F238E27FC236}">
                <a16:creationId xmlns:a16="http://schemas.microsoft.com/office/drawing/2014/main" id="{9FA3290B-9649-4A2E-8313-D6911A80E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0063" y="2740025"/>
            <a:ext cx="3841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400" b="1">
                <a:solidFill>
                  <a:schemeClr val="tx2"/>
                </a:solidFill>
              </a:rPr>
              <a:t>13</a:t>
            </a:r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0D28A4F1-4EFE-458C-9910-EE763025E3BB}"/>
              </a:ext>
            </a:extLst>
          </p:cNvPr>
          <p:cNvSpPr/>
          <p:nvPr/>
        </p:nvSpPr>
        <p:spPr>
          <a:xfrm>
            <a:off x="3449638" y="2595563"/>
            <a:ext cx="2824162" cy="439737"/>
          </a:xfrm>
          <a:custGeom>
            <a:avLst/>
            <a:gdLst>
              <a:gd name="connsiteX0" fmla="*/ 0 w 2823633"/>
              <a:gd name="connsiteY0" fmla="*/ 0 h 440267"/>
              <a:gd name="connsiteX1" fmla="*/ 2506133 w 2823633"/>
              <a:gd name="connsiteY1" fmla="*/ 0 h 440267"/>
              <a:gd name="connsiteX2" fmla="*/ 2823633 w 2823633"/>
              <a:gd name="connsiteY2" fmla="*/ 440267 h 44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23633" h="440267">
                <a:moveTo>
                  <a:pt x="0" y="0"/>
                </a:moveTo>
                <a:lnTo>
                  <a:pt x="2506133" y="0"/>
                </a:lnTo>
                <a:lnTo>
                  <a:pt x="2823633" y="440267"/>
                </a:lnTo>
              </a:path>
            </a:pathLst>
          </a:custGeom>
          <a:ln w="38100" cmpd="sng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1EFA5AF3-AC2A-4553-8118-30EEA7AB841A}"/>
              </a:ext>
            </a:extLst>
          </p:cNvPr>
          <p:cNvSpPr/>
          <p:nvPr/>
        </p:nvSpPr>
        <p:spPr>
          <a:xfrm>
            <a:off x="3446463" y="2900363"/>
            <a:ext cx="2039937" cy="142875"/>
          </a:xfrm>
          <a:custGeom>
            <a:avLst/>
            <a:gdLst>
              <a:gd name="connsiteX0" fmla="*/ 0 w 2040467"/>
              <a:gd name="connsiteY0" fmla="*/ 4234 h 143934"/>
              <a:gd name="connsiteX1" fmla="*/ 1955800 w 2040467"/>
              <a:gd name="connsiteY1" fmla="*/ 0 h 143934"/>
              <a:gd name="connsiteX2" fmla="*/ 2040467 w 2040467"/>
              <a:gd name="connsiteY2" fmla="*/ 143934 h 143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40467" h="143934">
                <a:moveTo>
                  <a:pt x="0" y="4234"/>
                </a:moveTo>
                <a:lnTo>
                  <a:pt x="1955800" y="0"/>
                </a:lnTo>
                <a:lnTo>
                  <a:pt x="2040467" y="143934"/>
                </a:lnTo>
              </a:path>
            </a:pathLst>
          </a:custGeom>
          <a:ln w="38100" cmpd="sng">
            <a:solidFill>
              <a:schemeClr val="tx1"/>
            </a:solidFill>
            <a:tailEnd type="triangle" w="med" len="sm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38D0CFF-74D9-4480-BFAD-FBCCBC394D77}"/>
              </a:ext>
            </a:extLst>
          </p:cNvPr>
          <p:cNvGraphicFramePr>
            <a:graphicFrameLocks noGrp="1"/>
          </p:cNvGraphicFramePr>
          <p:nvPr/>
        </p:nvGraphicFramePr>
        <p:xfrm>
          <a:off x="4940300" y="3344863"/>
          <a:ext cx="3414713" cy="2438400"/>
        </p:xfrm>
        <a:graphic>
          <a:graphicData uri="http://schemas.openxmlformats.org/drawingml/2006/table">
            <a:tbl>
              <a:tblPr/>
              <a:tblGrid>
                <a:gridCol w="3414713">
                  <a:extLst>
                    <a:ext uri="{9D8B030D-6E8A-4147-A177-3AD203B41FA5}">
                      <a16:colId xmlns:a16="http://schemas.microsoft.com/office/drawing/2014/main" val="3432446504"/>
                    </a:ext>
                  </a:extLst>
                </a:gridCol>
              </a:tblGrid>
              <a:tr h="1905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[(3 x 16) + (2 x 13) + (12)]/6 = 14 </a:t>
                      </a:r>
                      <a:r>
                        <a:rPr kumimoji="0" lang="en-US" alt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0" lang="en-US" alt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9351713"/>
                  </a:ext>
                </a:extLst>
              </a:tr>
              <a:tr h="1905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[(3 x 19) + (2 x 16) + (13)]/6 = 17</a:t>
                      </a:r>
                      <a:endParaRPr kumimoji="0" lang="en-US" altLang="en-US" sz="1400" b="0" i="0" u="none" strike="noStrike" cap="none" normalizeH="0" baseline="-2500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1620715"/>
                  </a:ext>
                </a:extLst>
              </a:tr>
              <a:tr h="1905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[(3 x 23) + (2 x 19) + (16)]/6 = 20 </a:t>
                      </a:r>
                      <a:r>
                        <a:rPr kumimoji="0" lang="en-US" alt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0" lang="en-US" alt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2493831"/>
                  </a:ext>
                </a:extLst>
              </a:tr>
              <a:tr h="1905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[(3 x 26) + (2 x 23) + (19)]/6 = 23 </a:t>
                      </a:r>
                      <a:r>
                        <a:rPr kumimoji="0" lang="en-US" alt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0" lang="en-US" alt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5956906"/>
                  </a:ext>
                </a:extLst>
              </a:tr>
              <a:tr h="1905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[(3 x 30) + (2 x 26) + (23)]/6 = 27 </a:t>
                      </a:r>
                      <a:r>
                        <a:rPr kumimoji="0" lang="en-US" alt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0" lang="en-US" alt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0464529"/>
                  </a:ext>
                </a:extLst>
              </a:tr>
              <a:tr h="1905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[(3 x 28) + (2 x 30) + (26)]/6 = 28 </a:t>
                      </a:r>
                      <a:r>
                        <a:rPr kumimoji="0" lang="en-US" alt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0" lang="en-US" alt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76767717"/>
                  </a:ext>
                </a:extLst>
              </a:tr>
              <a:tr h="1905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[(3 x 18) + (2 x 28) + (30)]/6 = 23 </a:t>
                      </a:r>
                      <a:r>
                        <a:rPr kumimoji="0" lang="en-US" alt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0" lang="en-US" alt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5552630"/>
                  </a:ext>
                </a:extLst>
              </a:tr>
              <a:tr h="190500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defTabSz="4572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[(3 x 16) + (2 x 18) + (28)]/6 = 18 </a:t>
                      </a:r>
                      <a:r>
                        <a:rPr kumimoji="0" lang="en-US" altLang="en-US" sz="14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</a:t>
                      </a:r>
                      <a:r>
                        <a:rPr kumimoji="0" lang="en-US" altLang="en-US" sz="1400" b="0" i="0" u="none" strike="noStrike" cap="none" normalizeH="0" baseline="-25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1932697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Rectangle 8">
            <a:extLst>
              <a:ext uri="{FF2B5EF4-FFF2-40B4-BE49-F238E27FC236}">
                <a16:creationId xmlns:a16="http://schemas.microsoft.com/office/drawing/2014/main" id="{CD1B2372-6BC5-4D3E-BB45-5E27215D97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34975"/>
            <a:ext cx="7772400" cy="901700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Weighted Moving Average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FE6E10EC-14F2-46F0-8232-56BC671593B3}"/>
              </a:ext>
            </a:extLst>
          </p:cNvPr>
          <p:cNvGraphicFramePr>
            <a:graphicFrameLocks noGrp="1"/>
          </p:cNvGraphicFramePr>
          <p:nvPr/>
        </p:nvGraphicFramePr>
        <p:xfrm>
          <a:off x="685800" y="1828800"/>
          <a:ext cx="7772400" cy="3962400"/>
        </p:xfrm>
        <a:graphic>
          <a:graphicData uri="http://schemas.openxmlformats.org/drawingml/2006/table">
            <a:tbl>
              <a:tblPr/>
              <a:tblGrid>
                <a:gridCol w="1346200">
                  <a:extLst>
                    <a:ext uri="{9D8B030D-6E8A-4147-A177-3AD203B41FA5}">
                      <a16:colId xmlns:a16="http://schemas.microsoft.com/office/drawing/2014/main" val="3237986650"/>
                    </a:ext>
                  </a:extLst>
                </a:gridCol>
                <a:gridCol w="2387600">
                  <a:extLst>
                    <a:ext uri="{9D8B030D-6E8A-4147-A177-3AD203B41FA5}">
                      <a16:colId xmlns:a16="http://schemas.microsoft.com/office/drawing/2014/main" val="2893359173"/>
                    </a:ext>
                  </a:extLst>
                </a:gridCol>
                <a:gridCol w="4038600">
                  <a:extLst>
                    <a:ext uri="{9D8B030D-6E8A-4147-A177-3AD203B41FA5}">
                      <a16:colId xmlns:a16="http://schemas.microsoft.com/office/drawing/2014/main" val="3909859928"/>
                    </a:ext>
                  </a:extLst>
                </a:gridCol>
              </a:tblGrid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ACTUAL SHED SALES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3-MONTH WEIGHTED MOVING AVERAGE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850260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January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49932423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February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8010847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March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691398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92143041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237139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07328212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37245231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August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7764701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September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811266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October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5245961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6380542"/>
                  </a:ext>
                </a:extLst>
              </a:tr>
              <a:tr h="168275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December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9794777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083AA437-E85F-4416-AB15-26038243FD34}"/>
              </a:ext>
            </a:extLst>
          </p:cNvPr>
          <p:cNvGraphicFramePr>
            <a:graphicFrameLocks noGrp="1"/>
          </p:cNvGraphicFramePr>
          <p:nvPr/>
        </p:nvGraphicFramePr>
        <p:xfrm>
          <a:off x="2184400" y="3576638"/>
          <a:ext cx="6521450" cy="2438400"/>
        </p:xfrm>
        <a:graphic>
          <a:graphicData uri="http://schemas.openxmlformats.org/drawingml/2006/table">
            <a:tbl>
              <a:tblPr/>
              <a:tblGrid>
                <a:gridCol w="317500">
                  <a:extLst>
                    <a:ext uri="{9D8B030D-6E8A-4147-A177-3AD203B41FA5}">
                      <a16:colId xmlns:a16="http://schemas.microsoft.com/office/drawing/2014/main" val="3051544626"/>
                    </a:ext>
                  </a:extLst>
                </a:gridCol>
                <a:gridCol w="958850">
                  <a:extLst>
                    <a:ext uri="{9D8B030D-6E8A-4147-A177-3AD203B41FA5}">
                      <a16:colId xmlns:a16="http://schemas.microsoft.com/office/drawing/2014/main" val="2671843092"/>
                    </a:ext>
                  </a:extLst>
                </a:gridCol>
                <a:gridCol w="282575">
                  <a:extLst>
                    <a:ext uri="{9D8B030D-6E8A-4147-A177-3AD203B41FA5}">
                      <a16:colId xmlns:a16="http://schemas.microsoft.com/office/drawing/2014/main" val="49622424"/>
                    </a:ext>
                  </a:extLst>
                </a:gridCol>
                <a:gridCol w="1293813">
                  <a:extLst>
                    <a:ext uri="{9D8B030D-6E8A-4147-A177-3AD203B41FA5}">
                      <a16:colId xmlns:a16="http://schemas.microsoft.com/office/drawing/2014/main" val="2818719233"/>
                    </a:ext>
                  </a:extLst>
                </a:gridCol>
                <a:gridCol w="3316287">
                  <a:extLst>
                    <a:ext uri="{9D8B030D-6E8A-4147-A177-3AD203B41FA5}">
                      <a16:colId xmlns:a16="http://schemas.microsoft.com/office/drawing/2014/main" val="1365072523"/>
                    </a:ext>
                  </a:extLst>
                </a:gridCol>
                <a:gridCol w="352425">
                  <a:extLst>
                    <a:ext uri="{9D8B030D-6E8A-4147-A177-3AD203B41FA5}">
                      <a16:colId xmlns:a16="http://schemas.microsoft.com/office/drawing/2014/main" val="706404805"/>
                    </a:ext>
                  </a:extLst>
                </a:gridCol>
              </a:tblGrid>
              <a:tr h="204788">
                <a:tc gridSpan="4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WEIGHTS APPLIED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PERIOD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831271"/>
                  </a:ext>
                </a:extLst>
              </a:tr>
              <a:tr h="20478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2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Last month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063720"/>
                  </a:ext>
                </a:extLst>
              </a:tr>
              <a:tr h="20478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89B56E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Two months ago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3168845"/>
                  </a:ext>
                </a:extLst>
              </a:tr>
              <a:tr h="20478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Three months ago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0539614"/>
                  </a:ext>
                </a:extLst>
              </a:tr>
              <a:tr h="204788"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 of the weights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0503455"/>
                  </a:ext>
                </a:extLst>
              </a:tr>
              <a:tr h="204788">
                <a:tc gridSpan="6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Forecast for this month =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572198"/>
                  </a:ext>
                </a:extLst>
              </a:tr>
              <a:tr h="204788">
                <a:tc gridSpan="6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255898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x Sales last mo. + </a:t>
                      </a: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rgbClr val="59814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x Sales 2 mos. ago + </a:t>
                      </a:r>
                      <a:r>
                        <a:rPr kumimoji="0" lang="en-US" alt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x Sales 3 mos. ago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453218"/>
                  </a:ext>
                </a:extLst>
              </a:tr>
              <a:tr h="204788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gridSpan="4"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 of the weights</a:t>
                      </a: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>
                          <a:schemeClr val="accent1"/>
                        </a:buClr>
                        <a:buFont typeface="Arial Unicode MS" panose="020B0604020202020204" pitchFamily="34" charset="-128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08857410"/>
                  </a:ext>
                </a:extLst>
              </a:tr>
            </a:tbl>
          </a:graphicData>
        </a:graphic>
      </p:graphicFrame>
      <p:grpSp>
        <p:nvGrpSpPr>
          <p:cNvPr id="4" name="Group 3">
            <a:extLst>
              <a:ext uri="{FF2B5EF4-FFF2-40B4-BE49-F238E27FC236}">
                <a16:creationId xmlns:a16="http://schemas.microsoft.com/office/drawing/2014/main" id="{E9F57F15-E8AB-4F41-82D8-B398C5C35D31}"/>
              </a:ext>
            </a:extLst>
          </p:cNvPr>
          <p:cNvGrpSpPr>
            <a:grpSpLocks/>
          </p:cNvGrpSpPr>
          <p:nvPr/>
        </p:nvGrpSpPr>
        <p:grpSpPr bwMode="auto">
          <a:xfrm>
            <a:off x="2959100" y="4127500"/>
            <a:ext cx="3352800" cy="1422400"/>
            <a:chOff x="2959100" y="4127500"/>
            <a:chExt cx="3352800" cy="1422400"/>
          </a:xfrm>
        </p:grpSpPr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A64372DE-82DA-4E37-904D-5764033E47BC}"/>
                </a:ext>
              </a:extLst>
            </p:cNvPr>
            <p:cNvCxnSpPr/>
            <p:nvPr/>
          </p:nvCxnSpPr>
          <p:spPr>
            <a:xfrm flipH="1">
              <a:off x="2959100" y="4127500"/>
              <a:ext cx="533400" cy="133350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27640C67-5889-4BDB-920C-035BCB02D5F0}"/>
                </a:ext>
              </a:extLst>
            </p:cNvPr>
            <p:cNvCxnSpPr/>
            <p:nvPr/>
          </p:nvCxnSpPr>
          <p:spPr>
            <a:xfrm>
              <a:off x="3683000" y="4457700"/>
              <a:ext cx="762000" cy="100330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C3003F6E-3B77-4534-B27F-4F6128743B65}"/>
                </a:ext>
              </a:extLst>
            </p:cNvPr>
            <p:cNvCxnSpPr/>
            <p:nvPr/>
          </p:nvCxnSpPr>
          <p:spPr>
            <a:xfrm>
              <a:off x="3683000" y="4686300"/>
              <a:ext cx="2628900" cy="863600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825A0DC-036C-4666-94CC-F4E0EBD5CD9A}"/>
              </a:ext>
            </a:extLst>
          </p:cNvPr>
          <p:cNvGrpSpPr>
            <a:grpSpLocks/>
          </p:cNvGrpSpPr>
          <p:nvPr/>
        </p:nvGrpSpPr>
        <p:grpSpPr bwMode="auto">
          <a:xfrm>
            <a:off x="3040063" y="2133600"/>
            <a:ext cx="4903787" cy="1195388"/>
            <a:chOff x="3039539" y="2133597"/>
            <a:chExt cx="4903966" cy="119529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B8BA7737-0732-4CC1-9513-FE08C30A267E}"/>
                </a:ext>
              </a:extLst>
            </p:cNvPr>
            <p:cNvSpPr txBox="1"/>
            <p:nvPr/>
          </p:nvSpPr>
          <p:spPr>
            <a:xfrm>
              <a:off x="4939845" y="3020938"/>
              <a:ext cx="3003660" cy="3079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dirty="0">
                  <a:latin typeface="Arial"/>
                  <a:cs typeface="Arial"/>
                </a:rPr>
                <a:t>[(3 x </a:t>
              </a:r>
              <a:r>
                <a:rPr lang="en-US" sz="1400" b="1" dirty="0">
                  <a:solidFill>
                    <a:srgbClr val="255898"/>
                  </a:solidFill>
                  <a:latin typeface="Arial"/>
                  <a:cs typeface="Arial"/>
                </a:rPr>
                <a:t>13</a:t>
              </a:r>
              <a:r>
                <a:rPr lang="en-US" sz="1400" dirty="0">
                  <a:latin typeface="Arial"/>
                  <a:cs typeface="Arial"/>
                </a:rPr>
                <a:t>) + (2 x </a:t>
              </a:r>
              <a:r>
                <a:rPr lang="en-US" sz="1400" b="1" dirty="0">
                  <a:solidFill>
                    <a:schemeClr val="accent4">
                      <a:lumMod val="75000"/>
                    </a:schemeClr>
                  </a:solidFill>
                  <a:latin typeface="Arial"/>
                  <a:cs typeface="Arial"/>
                </a:rPr>
                <a:t>12</a:t>
              </a:r>
              <a:r>
                <a:rPr lang="en-US" sz="1400" dirty="0">
                  <a:latin typeface="Arial"/>
                  <a:cs typeface="Arial"/>
                </a:rPr>
                <a:t>) + (</a:t>
              </a:r>
              <a:r>
                <a:rPr lang="en-US" sz="1400" b="1" dirty="0">
                  <a:solidFill>
                    <a:schemeClr val="accent1"/>
                  </a:solidFill>
                  <a:latin typeface="Arial"/>
                  <a:cs typeface="Arial"/>
                </a:rPr>
                <a:t>10</a:t>
              </a:r>
              <a:r>
                <a:rPr lang="en-US" sz="1400" dirty="0">
                  <a:latin typeface="Arial"/>
                  <a:cs typeface="Arial"/>
                </a:rPr>
                <a:t>)]/6 = 12 </a:t>
              </a:r>
              <a:r>
                <a:rPr lang="en-US" sz="1400" baseline="30000" dirty="0">
                  <a:latin typeface="Arial"/>
                  <a:cs typeface="Arial"/>
                </a:rPr>
                <a:t>1</a:t>
              </a:r>
              <a:r>
                <a:rPr lang="en-US" sz="1400" dirty="0">
                  <a:latin typeface="Arial"/>
                  <a:cs typeface="Arial"/>
                </a:rPr>
                <a:t>/</a:t>
              </a:r>
              <a:r>
                <a:rPr lang="en-US" sz="1400" baseline="-25000" dirty="0">
                  <a:latin typeface="Arial"/>
                  <a:cs typeface="Arial"/>
                </a:rPr>
                <a:t>6</a:t>
              </a: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4C96CC5E-8D35-43EB-BAA1-EC202BED3392}"/>
                </a:ext>
              </a:extLst>
            </p:cNvPr>
            <p:cNvSpPr/>
            <p:nvPr/>
          </p:nvSpPr>
          <p:spPr>
            <a:xfrm>
              <a:off x="3441191" y="2290747"/>
              <a:ext cx="3352922" cy="761938"/>
            </a:xfrm>
            <a:custGeom>
              <a:avLst/>
              <a:gdLst>
                <a:gd name="connsiteX0" fmla="*/ 0 w 2002367"/>
                <a:gd name="connsiteY0" fmla="*/ 0 h 762000"/>
                <a:gd name="connsiteX1" fmla="*/ 1697567 w 2002367"/>
                <a:gd name="connsiteY1" fmla="*/ 4234 h 762000"/>
                <a:gd name="connsiteX2" fmla="*/ 2002367 w 2002367"/>
                <a:gd name="connsiteY2" fmla="*/ 762000 h 762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02367" h="762000">
                  <a:moveTo>
                    <a:pt x="0" y="0"/>
                  </a:moveTo>
                  <a:lnTo>
                    <a:pt x="1697567" y="4234"/>
                  </a:lnTo>
                  <a:lnTo>
                    <a:pt x="2002367" y="762000"/>
                  </a:lnTo>
                </a:path>
              </a:pathLst>
            </a:cu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91232" name="TextBox 10">
              <a:extLst>
                <a:ext uri="{FF2B5EF4-FFF2-40B4-BE49-F238E27FC236}">
                  <a16:creationId xmlns:a16="http://schemas.microsoft.com/office/drawing/2014/main" id="{65E027BB-52F8-4F74-889B-B85E28616B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9539" y="2133597"/>
              <a:ext cx="38436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1">
                  <a:solidFill>
                    <a:schemeClr val="accent1"/>
                  </a:solidFill>
                </a:rPr>
                <a:t>10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CC3D257-7562-43A2-BB6E-99143F6CBABB}"/>
                </a:ext>
              </a:extLst>
            </p:cNvPr>
            <p:cNvSpPr txBox="1"/>
            <p:nvPr/>
          </p:nvSpPr>
          <p:spPr>
            <a:xfrm>
              <a:off x="3039539" y="2436785"/>
              <a:ext cx="384189" cy="30795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00" b="1" dirty="0">
                  <a:solidFill>
                    <a:schemeClr val="accent4">
                      <a:lumMod val="75000"/>
                    </a:schemeClr>
                  </a:solidFill>
                  <a:latin typeface="Arial"/>
                  <a:cs typeface="Arial"/>
                </a:rPr>
                <a:t>12</a:t>
              </a:r>
            </a:p>
          </p:txBody>
        </p:sp>
        <p:sp>
          <p:nvSpPr>
            <p:cNvPr id="91234" name="TextBox 12">
              <a:extLst>
                <a:ext uri="{FF2B5EF4-FFF2-40B4-BE49-F238E27FC236}">
                  <a16:creationId xmlns:a16="http://schemas.microsoft.com/office/drawing/2014/main" id="{F50529D6-CA22-4B5A-BA08-880ABDE394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9539" y="2740223"/>
              <a:ext cx="384365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400" b="1">
                  <a:solidFill>
                    <a:srgbClr val="255898"/>
                  </a:solidFill>
                </a:rPr>
                <a:t>13</a:t>
              </a:r>
            </a:p>
          </p:txBody>
        </p:sp>
        <p:sp>
          <p:nvSpPr>
            <p:cNvPr id="27" name="Freeform 26">
              <a:extLst>
                <a:ext uri="{FF2B5EF4-FFF2-40B4-BE49-F238E27FC236}">
                  <a16:creationId xmlns:a16="http://schemas.microsoft.com/office/drawing/2014/main" id="{4FE722CF-C644-452C-ACDC-85D81ED2B44C}"/>
                </a:ext>
              </a:extLst>
            </p:cNvPr>
            <p:cNvSpPr/>
            <p:nvPr/>
          </p:nvSpPr>
          <p:spPr>
            <a:xfrm>
              <a:off x="3450716" y="2595523"/>
              <a:ext cx="2822678" cy="439701"/>
            </a:xfrm>
            <a:custGeom>
              <a:avLst/>
              <a:gdLst>
                <a:gd name="connsiteX0" fmla="*/ 0 w 2823633"/>
                <a:gd name="connsiteY0" fmla="*/ 0 h 440267"/>
                <a:gd name="connsiteX1" fmla="*/ 2506133 w 2823633"/>
                <a:gd name="connsiteY1" fmla="*/ 0 h 440267"/>
                <a:gd name="connsiteX2" fmla="*/ 2823633 w 2823633"/>
                <a:gd name="connsiteY2" fmla="*/ 440267 h 44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23633" h="440267">
                  <a:moveTo>
                    <a:pt x="0" y="0"/>
                  </a:moveTo>
                  <a:lnTo>
                    <a:pt x="2506133" y="0"/>
                  </a:lnTo>
                  <a:lnTo>
                    <a:pt x="2823633" y="440267"/>
                  </a:lnTo>
                </a:path>
              </a:pathLst>
            </a:cu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F53ED33A-70D9-45DA-9C80-8299C8A10336}"/>
                </a:ext>
              </a:extLst>
            </p:cNvPr>
            <p:cNvSpPr/>
            <p:nvPr/>
          </p:nvSpPr>
          <p:spPr>
            <a:xfrm>
              <a:off x="3445954" y="2900298"/>
              <a:ext cx="2040011" cy="142863"/>
            </a:xfrm>
            <a:custGeom>
              <a:avLst/>
              <a:gdLst>
                <a:gd name="connsiteX0" fmla="*/ 0 w 2040467"/>
                <a:gd name="connsiteY0" fmla="*/ 4234 h 143934"/>
                <a:gd name="connsiteX1" fmla="*/ 1955800 w 2040467"/>
                <a:gd name="connsiteY1" fmla="*/ 0 h 143934"/>
                <a:gd name="connsiteX2" fmla="*/ 2040467 w 2040467"/>
                <a:gd name="connsiteY2" fmla="*/ 143934 h 143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040467" h="143934">
                  <a:moveTo>
                    <a:pt x="0" y="4234"/>
                  </a:moveTo>
                  <a:lnTo>
                    <a:pt x="1955800" y="0"/>
                  </a:lnTo>
                  <a:lnTo>
                    <a:pt x="2040467" y="143934"/>
                  </a:lnTo>
                </a:path>
              </a:pathLst>
            </a:custGeom>
            <a:ln w="38100" cmpd="sng">
              <a:solidFill>
                <a:schemeClr val="tx1"/>
              </a:solidFill>
              <a:tailEnd type="triangle" w="med" len="sm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/>
            </a:p>
          </p:txBody>
        </p:sp>
      </p:grp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27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>
            <a:extLst>
              <a:ext uri="{FF2B5EF4-FFF2-40B4-BE49-F238E27FC236}">
                <a16:creationId xmlns:a16="http://schemas.microsoft.com/office/drawing/2014/main" id="{8BF85A7D-FE69-4BBB-84B7-DB4E763769A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6798"/>
            <a:ext cx="7620000" cy="1143000"/>
          </a:xfrm>
        </p:spPr>
        <p:txBody>
          <a:bodyPr/>
          <a:lstStyle/>
          <a:p>
            <a:r>
              <a:rPr lang="en-US" altLang="en-US" dirty="0"/>
              <a:t>Weighted Moving Average</a:t>
            </a:r>
          </a:p>
        </p:txBody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CE0A1372-9179-4F71-807E-7D174EBF2D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456" y="1116324"/>
            <a:ext cx="8345488" cy="5284476"/>
          </a:xfrm>
        </p:spPr>
        <p:txBody>
          <a:bodyPr>
            <a:normAutofit lnSpcReduction="10000"/>
          </a:bodyPr>
          <a:lstStyle/>
          <a:p>
            <a:r>
              <a:rPr lang="en-US" b="1" dirty="0"/>
              <a:t>Weighted moving average calculation</a:t>
            </a:r>
            <a:endParaRPr lang="en-US" dirty="0"/>
          </a:p>
          <a:p>
            <a:pPr lvl="1"/>
            <a:r>
              <a:rPr lang="en-US" dirty="0"/>
              <a:t>Firms will assigns “weight” to a given period of time to use a determination of accuracy or reflection of normal business patterns</a:t>
            </a:r>
          </a:p>
          <a:p>
            <a:endParaRPr lang="en-US" dirty="0"/>
          </a:p>
          <a:p>
            <a:r>
              <a:rPr lang="en-US" dirty="0"/>
              <a:t>For instance, imagine that a firm says that they feel that the weight assignments for Jan is 4/10, Feb is 1/10, March is 3/10, April is 2/10.</a:t>
            </a:r>
          </a:p>
          <a:p>
            <a:endParaRPr lang="en-US" dirty="0"/>
          </a:p>
          <a:p>
            <a:r>
              <a:rPr lang="en-US" dirty="0"/>
              <a:t>The units that actually sold in a given period of time are as follows: </a:t>
            </a:r>
          </a:p>
          <a:p>
            <a:pPr lvl="1"/>
            <a:r>
              <a:rPr lang="en-US" dirty="0"/>
              <a:t>Jan = 90 units</a:t>
            </a:r>
          </a:p>
          <a:p>
            <a:pPr lvl="1"/>
            <a:r>
              <a:rPr lang="en-US" dirty="0"/>
              <a:t>Feb = 100 units</a:t>
            </a:r>
          </a:p>
          <a:p>
            <a:pPr lvl="1"/>
            <a:r>
              <a:rPr lang="en-US" dirty="0"/>
              <a:t>Mar = 88 units</a:t>
            </a:r>
          </a:p>
          <a:p>
            <a:pPr lvl="1"/>
            <a:r>
              <a:rPr lang="en-US" dirty="0"/>
              <a:t>April = 89 units</a:t>
            </a:r>
          </a:p>
          <a:p>
            <a:pPr lvl="1"/>
            <a:endParaRPr lang="en-US" dirty="0"/>
          </a:p>
          <a:p>
            <a:r>
              <a:rPr lang="en-US" dirty="0"/>
              <a:t>You would calculate this as ((90 x (4/10)) + (100 x (1/10)) + (88 x (3/10)) + (89 x (2/10)) = 36 + 10 + 26.4+ 17.8 </a:t>
            </a:r>
            <a:r>
              <a:rPr lang="en-US"/>
              <a:t>= </a:t>
            </a:r>
            <a:r>
              <a:rPr lang="en-US" b="1">
                <a:solidFill>
                  <a:srgbClr val="FF0000"/>
                </a:solidFill>
                <a:highlight>
                  <a:srgbClr val="FFFF00"/>
                </a:highlight>
              </a:rPr>
              <a:t>90.2</a:t>
            </a:r>
            <a:endParaRPr lang="en-US" b="1" dirty="0">
              <a:solidFill>
                <a:srgbClr val="FF0000"/>
              </a:solidFill>
              <a:highlight>
                <a:srgbClr val="FFFF00"/>
              </a:highlight>
            </a:endParaRPr>
          </a:p>
          <a:p>
            <a:pPr lvl="1">
              <a:lnSpc>
                <a:spcPct val="80000"/>
              </a:lnSpc>
              <a:buFont typeface="Wingdings" panose="05000000000000000000" pitchFamily="2" charset="2"/>
              <a:buNone/>
            </a:pPr>
            <a:endParaRPr lang="en-US" altLang="en-US" sz="2500" b="1" u="sng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C5C8FA7-14E2-4C29-8BFF-E47EBB55FD1C}"/>
              </a:ext>
            </a:extLst>
          </p:cNvPr>
          <p:cNvSpPr txBox="1">
            <a:spLocks noChangeArrowheads="1"/>
          </p:cNvSpPr>
          <p:nvPr/>
        </p:nvSpPr>
        <p:spPr>
          <a:xfrm>
            <a:off x="762000" y="1981200"/>
            <a:ext cx="8345488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</a:pPr>
            <a:endParaRPr lang="en-US" altLang="en-US" sz="2500" dirty="0"/>
          </a:p>
        </p:txBody>
      </p:sp>
    </p:spTree>
    <p:extLst>
      <p:ext uri="{BB962C8B-B14F-4D97-AF65-F5344CB8AC3E}">
        <p14:creationId xmlns:p14="http://schemas.microsoft.com/office/powerpoint/2010/main" val="232962286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3" name="Rectangle 2">
            <a:extLst>
              <a:ext uri="{FF2B5EF4-FFF2-40B4-BE49-F238E27FC236}">
                <a16:creationId xmlns:a16="http://schemas.microsoft.com/office/drawing/2014/main" id="{6E3E271B-C666-429B-B0EF-0E742C38A7A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34975"/>
            <a:ext cx="7772400" cy="927100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Graph of Moving Averages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4486907-39C2-4C84-B918-21E849E68BAA}"/>
              </a:ext>
            </a:extLst>
          </p:cNvPr>
          <p:cNvGrpSpPr>
            <a:grpSpLocks/>
          </p:cNvGrpSpPr>
          <p:nvPr/>
        </p:nvGrpSpPr>
        <p:grpSpPr bwMode="auto">
          <a:xfrm>
            <a:off x="822325" y="1617663"/>
            <a:ext cx="6797675" cy="4406900"/>
            <a:chOff x="821808" y="1617527"/>
            <a:chExt cx="6798191" cy="4407552"/>
          </a:xfrm>
        </p:grpSpPr>
        <p:sp>
          <p:nvSpPr>
            <p:cNvPr id="95248" name="Rectangle 4">
              <a:extLst>
                <a:ext uri="{FF2B5EF4-FFF2-40B4-BE49-F238E27FC236}">
                  <a16:creationId xmlns:a16="http://schemas.microsoft.com/office/drawing/2014/main" id="{D4E9C188-F5A0-4DDA-89F5-E52EA06609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46224" y="5100638"/>
              <a:ext cx="5936234" cy="6578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381000" algn="ctr"/>
                  <a:tab pos="863600" algn="ctr"/>
                  <a:tab pos="1333500" algn="ctr"/>
                  <a:tab pos="1816100" algn="ctr"/>
                  <a:tab pos="2286000" algn="ctr"/>
                  <a:tab pos="2768600" algn="ctr"/>
                  <a:tab pos="3238500" algn="ctr"/>
                  <a:tab pos="3721100" algn="ctr"/>
                  <a:tab pos="4191000" algn="ctr"/>
                  <a:tab pos="4673600" algn="ctr"/>
                  <a:tab pos="5143500" algn="ctr"/>
                  <a:tab pos="56134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2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200" b="1"/>
                <a:t>	|	|	|	|	|	|	|	|	|	|	|	|</a:t>
              </a:r>
            </a:p>
            <a:p>
              <a:pPr eaLnBrk="1" hangingPunct="1">
                <a:lnSpc>
                  <a:spcPct val="12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	J	F	M	A	M	J	J	A	S	O	N	D</a:t>
              </a:r>
            </a:p>
          </p:txBody>
        </p:sp>
        <p:sp>
          <p:nvSpPr>
            <p:cNvPr id="95249" name="Freeform 5">
              <a:extLst>
                <a:ext uri="{FF2B5EF4-FFF2-40B4-BE49-F238E27FC236}">
                  <a16:creationId xmlns:a16="http://schemas.microsoft.com/office/drawing/2014/main" id="{FE51CF8F-6DE9-4F21-9063-384CACCBC8EC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6224" y="1846266"/>
              <a:ext cx="6073775" cy="3538534"/>
            </a:xfrm>
            <a:custGeom>
              <a:avLst/>
              <a:gdLst>
                <a:gd name="T0" fmla="*/ 0 w 3592"/>
                <a:gd name="T1" fmla="*/ 0 h 2224"/>
                <a:gd name="T2" fmla="*/ 0 w 3592"/>
                <a:gd name="T3" fmla="*/ 2147483646 h 2224"/>
                <a:gd name="T4" fmla="*/ 2147483646 w 3592"/>
                <a:gd name="T5" fmla="*/ 2147483646 h 2224"/>
                <a:gd name="T6" fmla="*/ 0 60000 65536"/>
                <a:gd name="T7" fmla="*/ 0 60000 65536"/>
                <a:gd name="T8" fmla="*/ 0 60000 65536"/>
                <a:gd name="T9" fmla="*/ 0 w 3592"/>
                <a:gd name="T10" fmla="*/ 0 h 2224"/>
                <a:gd name="T11" fmla="*/ 3592 w 3592"/>
                <a:gd name="T12" fmla="*/ 2224 h 222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3592" h="2224">
                  <a:moveTo>
                    <a:pt x="0" y="0"/>
                  </a:moveTo>
                  <a:lnTo>
                    <a:pt x="0" y="2224"/>
                  </a:lnTo>
                  <a:lnTo>
                    <a:pt x="3592" y="2224"/>
                  </a:lnTo>
                </a:path>
              </a:pathLst>
            </a:custGeom>
            <a:noFill/>
            <a:ln w="38100" cmpd="sng">
              <a:solidFill>
                <a:schemeClr val="tx1"/>
              </a:solidFill>
              <a:round/>
              <a:headEnd type="triangle" w="med" len="sm"/>
              <a:tailEnd type="triangle" w="med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5250" name="Rectangle 6">
              <a:extLst>
                <a:ext uri="{FF2B5EF4-FFF2-40B4-BE49-F238E27FC236}">
                  <a16:creationId xmlns:a16="http://schemas.microsoft.com/office/drawing/2014/main" id="{05F7B49D-A5E7-4C9A-817C-0825BCBA1D7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176277" y="3522941"/>
              <a:ext cx="166039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Sales demand</a:t>
              </a:r>
            </a:p>
          </p:txBody>
        </p:sp>
        <p:sp>
          <p:nvSpPr>
            <p:cNvPr id="95251" name="TextBox 3">
              <a:extLst>
                <a:ext uri="{FF2B5EF4-FFF2-40B4-BE49-F238E27FC236}">
                  <a16:creationId xmlns:a16="http://schemas.microsoft.com/office/drawing/2014/main" id="{B3C984C0-24E7-4865-B28B-848B33672E5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30300" y="1617527"/>
              <a:ext cx="633933" cy="36610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lnSpc>
                  <a:spcPct val="217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30 –</a:t>
              </a:r>
            </a:p>
            <a:p>
              <a:pPr algn="r" eaLnBrk="1" hangingPunct="1">
                <a:lnSpc>
                  <a:spcPct val="217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25 –</a:t>
              </a:r>
            </a:p>
            <a:p>
              <a:pPr algn="r" eaLnBrk="1" hangingPunct="1">
                <a:lnSpc>
                  <a:spcPct val="217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20 –</a:t>
              </a:r>
            </a:p>
            <a:p>
              <a:pPr algn="r" eaLnBrk="1" hangingPunct="1">
                <a:lnSpc>
                  <a:spcPct val="217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15 –</a:t>
              </a:r>
            </a:p>
            <a:p>
              <a:pPr algn="r" eaLnBrk="1" hangingPunct="1">
                <a:lnSpc>
                  <a:spcPct val="217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10 –</a:t>
              </a:r>
            </a:p>
            <a:p>
              <a:pPr algn="r" eaLnBrk="1" hangingPunct="1">
                <a:lnSpc>
                  <a:spcPct val="217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5 –</a:t>
              </a:r>
            </a:p>
          </p:txBody>
        </p:sp>
        <p:sp>
          <p:nvSpPr>
            <p:cNvPr id="95252" name="TextBox 4">
              <a:extLst>
                <a:ext uri="{FF2B5EF4-FFF2-40B4-BE49-F238E27FC236}">
                  <a16:creationId xmlns:a16="http://schemas.microsoft.com/office/drawing/2014/main" id="{7F08FF7D-34C3-43BB-BBEF-E01C4FE24B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54500" y="5655747"/>
              <a:ext cx="82362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Month</a:t>
              </a:r>
            </a:p>
          </p:txBody>
        </p:sp>
      </p:grpSp>
      <p:grpSp>
        <p:nvGrpSpPr>
          <p:cNvPr id="97290" name="Group 10">
            <a:extLst>
              <a:ext uri="{FF2B5EF4-FFF2-40B4-BE49-F238E27FC236}">
                <a16:creationId xmlns:a16="http://schemas.microsoft.com/office/drawing/2014/main" id="{ED77C0C7-7F37-40EB-8D6A-DEE61CB308E1}"/>
              </a:ext>
            </a:extLst>
          </p:cNvPr>
          <p:cNvGrpSpPr>
            <a:grpSpLocks/>
          </p:cNvGrpSpPr>
          <p:nvPr/>
        </p:nvGrpSpPr>
        <p:grpSpPr bwMode="auto">
          <a:xfrm>
            <a:off x="1781175" y="3570288"/>
            <a:ext cx="1450975" cy="747712"/>
            <a:chOff x="1806" y="1841"/>
            <a:chExt cx="914" cy="471"/>
          </a:xfrm>
        </p:grpSpPr>
        <p:sp>
          <p:nvSpPr>
            <p:cNvPr id="95246" name="Rectangle 11">
              <a:extLst>
                <a:ext uri="{FF2B5EF4-FFF2-40B4-BE49-F238E27FC236}">
                  <a16:creationId xmlns:a16="http://schemas.microsoft.com/office/drawing/2014/main" id="{8BCAB0F8-0849-42C5-8AED-79204907DC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6" y="1841"/>
              <a:ext cx="914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Actual sales</a:t>
              </a:r>
            </a:p>
          </p:txBody>
        </p:sp>
        <p:sp>
          <p:nvSpPr>
            <p:cNvPr id="95247" name="Line 12">
              <a:extLst>
                <a:ext uri="{FF2B5EF4-FFF2-40B4-BE49-F238E27FC236}">
                  <a16:creationId xmlns:a16="http://schemas.microsoft.com/office/drawing/2014/main" id="{46D2D62F-B7FD-4100-9612-C6F9EB9082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08" y="2064"/>
              <a:ext cx="0" cy="24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97293" name="Group 13">
            <a:extLst>
              <a:ext uri="{FF2B5EF4-FFF2-40B4-BE49-F238E27FC236}">
                <a16:creationId xmlns:a16="http://schemas.microsoft.com/office/drawing/2014/main" id="{FD7BE435-387E-4E2F-B904-413C683E9CFB}"/>
              </a:ext>
            </a:extLst>
          </p:cNvPr>
          <p:cNvGrpSpPr>
            <a:grpSpLocks/>
          </p:cNvGrpSpPr>
          <p:nvPr/>
        </p:nvGrpSpPr>
        <p:grpSpPr bwMode="auto">
          <a:xfrm>
            <a:off x="4149725" y="3987800"/>
            <a:ext cx="2124075" cy="577850"/>
            <a:chOff x="4142" y="1008"/>
            <a:chExt cx="1338" cy="364"/>
          </a:xfrm>
        </p:grpSpPr>
        <p:sp>
          <p:nvSpPr>
            <p:cNvPr id="95244" name="Rectangle 14">
              <a:extLst>
                <a:ext uri="{FF2B5EF4-FFF2-40B4-BE49-F238E27FC236}">
                  <a16:creationId xmlns:a16="http://schemas.microsoft.com/office/drawing/2014/main" id="{E26DEECB-F3B4-4C80-92D9-FBF70B7BA8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2" y="1161"/>
              <a:ext cx="133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Moving average</a:t>
              </a:r>
            </a:p>
          </p:txBody>
        </p:sp>
        <p:sp>
          <p:nvSpPr>
            <p:cNvPr id="95245" name="Line 15">
              <a:extLst>
                <a:ext uri="{FF2B5EF4-FFF2-40B4-BE49-F238E27FC236}">
                  <a16:creationId xmlns:a16="http://schemas.microsoft.com/office/drawing/2014/main" id="{54247E50-BB70-44B8-A4EE-0B28954926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4142" y="1008"/>
              <a:ext cx="170" cy="16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7" name="Group 13">
            <a:extLst>
              <a:ext uri="{FF2B5EF4-FFF2-40B4-BE49-F238E27FC236}">
                <a16:creationId xmlns:a16="http://schemas.microsoft.com/office/drawing/2014/main" id="{BA29898F-69D5-4542-A038-B6B67F1AFFFE}"/>
              </a:ext>
            </a:extLst>
          </p:cNvPr>
          <p:cNvGrpSpPr>
            <a:grpSpLocks/>
          </p:cNvGrpSpPr>
          <p:nvPr/>
        </p:nvGrpSpPr>
        <p:grpSpPr bwMode="auto">
          <a:xfrm>
            <a:off x="5302250" y="1473200"/>
            <a:ext cx="2901950" cy="749300"/>
            <a:chOff x="4142" y="1185"/>
            <a:chExt cx="1828" cy="472"/>
          </a:xfrm>
        </p:grpSpPr>
        <p:sp>
          <p:nvSpPr>
            <p:cNvPr id="95242" name="Rectangle 14">
              <a:extLst>
                <a:ext uri="{FF2B5EF4-FFF2-40B4-BE49-F238E27FC236}">
                  <a16:creationId xmlns:a16="http://schemas.microsoft.com/office/drawing/2014/main" id="{554CE463-7FBC-4F8E-BB99-4F73F1E377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2" y="1185"/>
              <a:ext cx="1828" cy="2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Weighted moving average</a:t>
              </a:r>
            </a:p>
          </p:txBody>
        </p:sp>
        <p:sp>
          <p:nvSpPr>
            <p:cNvPr id="95243" name="Line 15">
              <a:extLst>
                <a:ext uri="{FF2B5EF4-FFF2-40B4-BE49-F238E27FC236}">
                  <a16:creationId xmlns:a16="http://schemas.microsoft.com/office/drawing/2014/main" id="{8C540C17-809B-48F7-A92A-895B2954E7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594" y="1396"/>
              <a:ext cx="160" cy="261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" name="Freeform 5">
            <a:extLst>
              <a:ext uri="{FF2B5EF4-FFF2-40B4-BE49-F238E27FC236}">
                <a16:creationId xmlns:a16="http://schemas.microsoft.com/office/drawing/2014/main" id="{033225AF-2BB2-4F7D-85CA-C3D9C0E95EE9}"/>
              </a:ext>
            </a:extLst>
          </p:cNvPr>
          <p:cNvSpPr/>
          <p:nvPr/>
        </p:nvSpPr>
        <p:spPr>
          <a:xfrm>
            <a:off x="2006600" y="2095500"/>
            <a:ext cx="5232400" cy="2368550"/>
          </a:xfrm>
          <a:custGeom>
            <a:avLst/>
            <a:gdLst>
              <a:gd name="connsiteX0" fmla="*/ 0 w 5232400"/>
              <a:gd name="connsiteY0" fmla="*/ 2368550 h 2368550"/>
              <a:gd name="connsiteX1" fmla="*/ 476250 w 5232400"/>
              <a:gd name="connsiteY1" fmla="*/ 2222500 h 2368550"/>
              <a:gd name="connsiteX2" fmla="*/ 946150 w 5232400"/>
              <a:gd name="connsiteY2" fmla="*/ 1981200 h 2368550"/>
              <a:gd name="connsiteX3" fmla="*/ 1422400 w 5232400"/>
              <a:gd name="connsiteY3" fmla="*/ 1638300 h 2368550"/>
              <a:gd name="connsiteX4" fmla="*/ 1917700 w 5232400"/>
              <a:gd name="connsiteY4" fmla="*/ 1231900 h 2368550"/>
              <a:gd name="connsiteX5" fmla="*/ 2374900 w 5232400"/>
              <a:gd name="connsiteY5" fmla="*/ 838200 h 2368550"/>
              <a:gd name="connsiteX6" fmla="*/ 2863850 w 5232400"/>
              <a:gd name="connsiteY6" fmla="*/ 476250 h 2368550"/>
              <a:gd name="connsiteX7" fmla="*/ 3346450 w 5232400"/>
              <a:gd name="connsiteY7" fmla="*/ 0 h 2368550"/>
              <a:gd name="connsiteX8" fmla="*/ 3816350 w 5232400"/>
              <a:gd name="connsiteY8" fmla="*/ 266700 h 2368550"/>
              <a:gd name="connsiteX9" fmla="*/ 4286250 w 5232400"/>
              <a:gd name="connsiteY9" fmla="*/ 1435100 h 2368550"/>
              <a:gd name="connsiteX10" fmla="*/ 4762500 w 5232400"/>
              <a:gd name="connsiteY10" fmla="*/ 1733550 h 2368550"/>
              <a:gd name="connsiteX11" fmla="*/ 5232400 w 5232400"/>
              <a:gd name="connsiteY11" fmla="*/ 1930400 h 2368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232400" h="2368550">
                <a:moveTo>
                  <a:pt x="0" y="2368550"/>
                </a:moveTo>
                <a:lnTo>
                  <a:pt x="476250" y="2222500"/>
                </a:lnTo>
                <a:lnTo>
                  <a:pt x="946150" y="1981200"/>
                </a:lnTo>
                <a:lnTo>
                  <a:pt x="1422400" y="1638300"/>
                </a:lnTo>
                <a:lnTo>
                  <a:pt x="1917700" y="1231900"/>
                </a:lnTo>
                <a:lnTo>
                  <a:pt x="2374900" y="838200"/>
                </a:lnTo>
                <a:lnTo>
                  <a:pt x="2863850" y="476250"/>
                </a:lnTo>
                <a:lnTo>
                  <a:pt x="3346450" y="0"/>
                </a:lnTo>
                <a:lnTo>
                  <a:pt x="3816350" y="266700"/>
                </a:lnTo>
                <a:lnTo>
                  <a:pt x="4286250" y="1435100"/>
                </a:lnTo>
                <a:lnTo>
                  <a:pt x="4762500" y="1733550"/>
                </a:lnTo>
                <a:lnTo>
                  <a:pt x="5232400" y="1930400"/>
                </a:lnTo>
              </a:path>
            </a:pathLst>
          </a:custGeom>
          <a:ln w="57150" cmpd="sng">
            <a:solidFill>
              <a:schemeClr val="tx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060BF2E7-C89B-4AFE-B1F0-98121234CFD3}"/>
              </a:ext>
            </a:extLst>
          </p:cNvPr>
          <p:cNvSpPr/>
          <p:nvPr/>
        </p:nvSpPr>
        <p:spPr>
          <a:xfrm>
            <a:off x="3429000" y="2222500"/>
            <a:ext cx="3810000" cy="1943100"/>
          </a:xfrm>
          <a:custGeom>
            <a:avLst/>
            <a:gdLst>
              <a:gd name="connsiteX0" fmla="*/ 0 w 3810000"/>
              <a:gd name="connsiteY0" fmla="*/ 1943100 h 1943100"/>
              <a:gd name="connsiteX1" fmla="*/ 482600 w 3810000"/>
              <a:gd name="connsiteY1" fmla="*/ 1720850 h 1943100"/>
              <a:gd name="connsiteX2" fmla="*/ 958850 w 3810000"/>
              <a:gd name="connsiteY2" fmla="*/ 1377950 h 1943100"/>
              <a:gd name="connsiteX3" fmla="*/ 1422400 w 3810000"/>
              <a:gd name="connsiteY3" fmla="*/ 939800 h 1943100"/>
              <a:gd name="connsiteX4" fmla="*/ 1898650 w 3810000"/>
              <a:gd name="connsiteY4" fmla="*/ 571500 h 1943100"/>
              <a:gd name="connsiteX5" fmla="*/ 2400300 w 3810000"/>
              <a:gd name="connsiteY5" fmla="*/ 133350 h 1943100"/>
              <a:gd name="connsiteX6" fmla="*/ 2844800 w 3810000"/>
              <a:gd name="connsiteY6" fmla="*/ 0 h 1943100"/>
              <a:gd name="connsiteX7" fmla="*/ 3340100 w 3810000"/>
              <a:gd name="connsiteY7" fmla="*/ 673100 h 1943100"/>
              <a:gd name="connsiteX8" fmla="*/ 3810000 w 3810000"/>
              <a:gd name="connsiteY8" fmla="*/ 1295400 h 1943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10000" h="1943100">
                <a:moveTo>
                  <a:pt x="0" y="1943100"/>
                </a:moveTo>
                <a:lnTo>
                  <a:pt x="482600" y="1720850"/>
                </a:lnTo>
                <a:lnTo>
                  <a:pt x="958850" y="1377950"/>
                </a:lnTo>
                <a:lnTo>
                  <a:pt x="1422400" y="939800"/>
                </a:lnTo>
                <a:lnTo>
                  <a:pt x="1898650" y="571500"/>
                </a:lnTo>
                <a:lnTo>
                  <a:pt x="2400300" y="133350"/>
                </a:lnTo>
                <a:lnTo>
                  <a:pt x="2844800" y="0"/>
                </a:lnTo>
                <a:lnTo>
                  <a:pt x="3340100" y="673100"/>
                </a:lnTo>
                <a:lnTo>
                  <a:pt x="3810000" y="1295400"/>
                </a:lnTo>
              </a:path>
            </a:pathLst>
          </a:custGeom>
          <a:ln w="57150" cmpd="sng">
            <a:solidFill>
              <a:schemeClr val="accent4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Freeform 7">
            <a:extLst>
              <a:ext uri="{FF2B5EF4-FFF2-40B4-BE49-F238E27FC236}">
                <a16:creationId xmlns:a16="http://schemas.microsoft.com/office/drawing/2014/main" id="{EC3BCA95-315B-4062-8144-5A4AB8E0C890}"/>
              </a:ext>
            </a:extLst>
          </p:cNvPr>
          <p:cNvSpPr/>
          <p:nvPr/>
        </p:nvSpPr>
        <p:spPr>
          <a:xfrm>
            <a:off x="3435350" y="2336800"/>
            <a:ext cx="3810000" cy="1930400"/>
          </a:xfrm>
          <a:custGeom>
            <a:avLst/>
            <a:gdLst>
              <a:gd name="connsiteX0" fmla="*/ 0 w 3810000"/>
              <a:gd name="connsiteY0" fmla="*/ 1930400 h 1930400"/>
              <a:gd name="connsiteX1" fmla="*/ 488950 w 3810000"/>
              <a:gd name="connsiteY1" fmla="*/ 1714500 h 1930400"/>
              <a:gd name="connsiteX2" fmla="*/ 946150 w 3810000"/>
              <a:gd name="connsiteY2" fmla="*/ 1428750 h 1930400"/>
              <a:gd name="connsiteX3" fmla="*/ 1428750 w 3810000"/>
              <a:gd name="connsiteY3" fmla="*/ 1022350 h 1930400"/>
              <a:gd name="connsiteX4" fmla="*/ 1892300 w 3810000"/>
              <a:gd name="connsiteY4" fmla="*/ 603250 h 1930400"/>
              <a:gd name="connsiteX5" fmla="*/ 2400300 w 3810000"/>
              <a:gd name="connsiteY5" fmla="*/ 234950 h 1930400"/>
              <a:gd name="connsiteX6" fmla="*/ 2870200 w 3810000"/>
              <a:gd name="connsiteY6" fmla="*/ 0 h 1930400"/>
              <a:gd name="connsiteX7" fmla="*/ 3333750 w 3810000"/>
              <a:gd name="connsiteY7" fmla="*/ 349250 h 1930400"/>
              <a:gd name="connsiteX8" fmla="*/ 3810000 w 3810000"/>
              <a:gd name="connsiteY8" fmla="*/ 869950 h 1930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10000" h="1930400">
                <a:moveTo>
                  <a:pt x="0" y="1930400"/>
                </a:moveTo>
                <a:lnTo>
                  <a:pt x="488950" y="1714500"/>
                </a:lnTo>
                <a:lnTo>
                  <a:pt x="946150" y="1428750"/>
                </a:lnTo>
                <a:lnTo>
                  <a:pt x="1428750" y="1022350"/>
                </a:lnTo>
                <a:lnTo>
                  <a:pt x="1892300" y="603250"/>
                </a:lnTo>
                <a:lnTo>
                  <a:pt x="2400300" y="234950"/>
                </a:lnTo>
                <a:lnTo>
                  <a:pt x="2870200" y="0"/>
                </a:lnTo>
                <a:lnTo>
                  <a:pt x="3333750" y="349250"/>
                </a:lnTo>
                <a:lnTo>
                  <a:pt x="3810000" y="869950"/>
                </a:lnTo>
              </a:path>
            </a:pathLst>
          </a:custGeom>
          <a:ln w="57150" cmpd="sng">
            <a:solidFill>
              <a:schemeClr val="accent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8" name="Rectangle 18">
            <a:extLst>
              <a:ext uri="{FF2B5EF4-FFF2-40B4-BE49-F238E27FC236}">
                <a16:creationId xmlns:a16="http://schemas.microsoft.com/office/drawing/2014/main" id="{290CF122-697A-4116-9C69-3DB376DC13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5925" y="5780088"/>
            <a:ext cx="11445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600"/>
              <a:t>Figure </a:t>
            </a:r>
            <a:r>
              <a:rPr lang="en-US" altLang="en-US" sz="1600">
                <a:solidFill>
                  <a:schemeClr val="tx2"/>
                </a:solidFill>
              </a:rPr>
              <a:t>4.2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8" presetClass="entr" presetSubtype="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4" dur="1000"/>
                                        <p:tgtEl>
                                          <p:spTgt spid="97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3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1" dur="1000"/>
                                        <p:tgtEl>
                                          <p:spTgt spid="97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6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>
            <a:extLst>
              <a:ext uri="{FF2B5EF4-FFF2-40B4-BE49-F238E27FC236}">
                <a16:creationId xmlns:a16="http://schemas.microsoft.com/office/drawing/2014/main" id="{48B1C0B7-515F-4187-9E7B-2B0B2853B8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08038" y="2247900"/>
            <a:ext cx="7527925" cy="3073400"/>
          </a:xfrm>
        </p:spPr>
        <p:txBody>
          <a:bodyPr lIns="90475" tIns="44444" rIns="90475" bIns="44444"/>
          <a:lstStyle/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Increasing </a:t>
            </a:r>
            <a:r>
              <a:rPr lang="en-US" alt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smooths the forecast but makes it less sensitive to changes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Does not forecast trends well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Requires extensive historical data</a:t>
            </a:r>
          </a:p>
        </p:txBody>
      </p:sp>
      <p:sp>
        <p:nvSpPr>
          <p:cNvPr id="93186" name="Rectangle 3">
            <a:extLst>
              <a:ext uri="{FF2B5EF4-FFF2-40B4-BE49-F238E27FC236}">
                <a16:creationId xmlns:a16="http://schemas.microsoft.com/office/drawing/2014/main" id="{39D7E68F-B901-43A5-8AE2-3AFFB929B0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-76200" y="225687"/>
            <a:ext cx="7772400" cy="1320800"/>
          </a:xfrm>
        </p:spPr>
        <p:txBody>
          <a:bodyPr anchorCtr="1"/>
          <a:lstStyle/>
          <a:p>
            <a:pPr eaLnBrk="1" hangingPunct="1">
              <a:lnSpc>
                <a:spcPct val="80000"/>
              </a:lnSpc>
            </a:pP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Potential Problems With</a:t>
            </a:r>
            <a:b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dirty="0">
                <a:latin typeface="Arial" panose="020B0604020202020204" pitchFamily="34" charset="0"/>
                <a:cs typeface="Arial" panose="020B0604020202020204" pitchFamily="34" charset="0"/>
              </a:rPr>
              <a:t> Moving Average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02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02" grpId="0" animBg="1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1" name="Rectangle 2">
            <a:extLst>
              <a:ext uri="{FF2B5EF4-FFF2-40B4-BE49-F238E27FC236}">
                <a16:creationId xmlns:a16="http://schemas.microsoft.com/office/drawing/2014/main" id="{E25BCB05-5A07-45CE-A694-C71FBB58C4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34975"/>
            <a:ext cx="7772400" cy="965200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Focus Forecasting</a:t>
            </a:r>
          </a:p>
        </p:txBody>
      </p:sp>
      <p:sp>
        <p:nvSpPr>
          <p:cNvPr id="206851" name="Rectangle 3">
            <a:extLst>
              <a:ext uri="{FF2B5EF4-FFF2-40B4-BE49-F238E27FC236}">
                <a16:creationId xmlns:a16="http://schemas.microsoft.com/office/drawing/2014/main" id="{75C869FD-084D-4F9D-A940-50EE869540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1360488"/>
            <a:ext cx="7858125" cy="874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33400" indent="-5334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/>
              <a:t>Developed at American Hardware Supply,  based on two principles:</a:t>
            </a:r>
          </a:p>
        </p:txBody>
      </p:sp>
      <p:sp>
        <p:nvSpPr>
          <p:cNvPr id="206852" name="Rectangle 4">
            <a:extLst>
              <a:ext uri="{FF2B5EF4-FFF2-40B4-BE49-F238E27FC236}">
                <a16:creationId xmlns:a16="http://schemas.microsoft.com/office/drawing/2014/main" id="{CB47B776-832D-442C-89B3-7561E5FA1B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1100" y="2387600"/>
            <a:ext cx="6832600" cy="158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44500" indent="-4445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BF0922"/>
              </a:buClr>
              <a:buFont typeface="Times" panose="02020603050405020304" pitchFamily="18" charset="0"/>
              <a:buAutoNum type="arabicPeriod"/>
            </a:pPr>
            <a:r>
              <a:rPr lang="en-US" altLang="en-US" sz="2400"/>
              <a:t>Sophisticated forecasting models are not always better than simple ones</a:t>
            </a:r>
          </a:p>
          <a:p>
            <a:pPr eaLnBrk="1" hangingPunct="1">
              <a:buClr>
                <a:srgbClr val="BF0922"/>
              </a:buClr>
              <a:buFont typeface="Times" panose="02020603050405020304" pitchFamily="18" charset="0"/>
              <a:buAutoNum type="arabicPeriod"/>
            </a:pPr>
            <a:r>
              <a:rPr lang="en-US" altLang="en-US" sz="2400"/>
              <a:t>There is no single technique that should be used for all products or services</a:t>
            </a:r>
          </a:p>
        </p:txBody>
      </p:sp>
      <p:sp>
        <p:nvSpPr>
          <p:cNvPr id="206853" name="Rectangle 5">
            <a:extLst>
              <a:ext uri="{FF2B5EF4-FFF2-40B4-BE49-F238E27FC236}">
                <a16:creationId xmlns:a16="http://schemas.microsoft.com/office/drawing/2014/main" id="{428CB0A1-23EC-4EFB-BA55-A53B6B62B1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938" y="4167188"/>
            <a:ext cx="7915275" cy="1804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/>
              <a:t>Uses historical data to test multiple forecasting models for individual items</a:t>
            </a:r>
          </a:p>
          <a:p>
            <a:pPr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 sz="2800"/>
              <a:t>Forecasting model with the lowest error used to forecast the next demand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6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" dur="1000"/>
                                        <p:tgtEl>
                                          <p:spTgt spid="206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206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6851" grpId="0" autoUpdateAnimBg="0"/>
      <p:bldP spid="206852" grpId="0" autoUpdateAnimBg="0"/>
      <p:bldP spid="206853" grpId="0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2">
            <a:extLst>
              <a:ext uri="{FF2B5EF4-FFF2-40B4-BE49-F238E27FC236}">
                <a16:creationId xmlns:a16="http://schemas.microsoft.com/office/drawing/2014/main" id="{83486711-80C5-4BF8-92D1-0F3A000654A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7772400" cy="1308100"/>
          </a:xfrm>
          <a:extLst>
            <a:ext uri="{909E8E84-426E-40dd-AFC4-6F175D3DCCD1}"/>
          </a:extLst>
        </p:spPr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Forecasting in the Service Sector</a:t>
            </a:r>
          </a:p>
        </p:txBody>
      </p:sp>
      <p:sp>
        <p:nvSpPr>
          <p:cNvPr id="207875" name="Rectangle 3">
            <a:extLst>
              <a:ext uri="{FF2B5EF4-FFF2-40B4-BE49-F238E27FC236}">
                <a16:creationId xmlns:a16="http://schemas.microsoft.com/office/drawing/2014/main" id="{2ECC2704-1093-4AE2-8060-C08F1FFA8F2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857250" y="2120900"/>
            <a:ext cx="7429500" cy="3378200"/>
          </a:xfrm>
        </p:spPr>
        <p:txBody>
          <a:bodyPr/>
          <a:lstStyle/>
          <a:p>
            <a:pPr marL="444500" indent="-4445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Presents unusual challenges</a:t>
            </a:r>
          </a:p>
          <a:p>
            <a:pPr marL="1168400" lvl="1" indent="-4572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Special need for short term records</a:t>
            </a:r>
          </a:p>
          <a:p>
            <a:pPr marL="1168400" lvl="1" indent="-4572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Needs differ greatly as function of industry and product</a:t>
            </a:r>
          </a:p>
          <a:p>
            <a:pPr marL="1168400" lvl="1" indent="-4572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Holidays and other calendar events</a:t>
            </a:r>
          </a:p>
          <a:p>
            <a:pPr marL="1168400" lvl="1" indent="-457200" eaLnBrk="1" hangingPunct="1">
              <a:buClr>
                <a:srgbClr val="BF0922"/>
              </a:buClr>
              <a:buSzPct val="60000"/>
              <a:buFont typeface="Lucida Grande"/>
              <a:buChar char="►"/>
            </a:pPr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Unusual events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207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7875" grpId="0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9922" name="Group 2">
            <a:extLst>
              <a:ext uri="{FF2B5EF4-FFF2-40B4-BE49-F238E27FC236}">
                <a16:creationId xmlns:a16="http://schemas.microsoft.com/office/drawing/2014/main" id="{040FB4D9-D53E-4E1B-992E-F8BC97B61AEC}"/>
              </a:ext>
            </a:extLst>
          </p:cNvPr>
          <p:cNvGrpSpPr>
            <a:grpSpLocks/>
          </p:cNvGrpSpPr>
          <p:nvPr/>
        </p:nvGrpSpPr>
        <p:grpSpPr bwMode="auto">
          <a:xfrm>
            <a:off x="1712913" y="2208213"/>
            <a:ext cx="6473825" cy="3100387"/>
            <a:chOff x="1095" y="1591"/>
            <a:chExt cx="4078" cy="2001"/>
          </a:xfrm>
        </p:grpSpPr>
        <p:sp>
          <p:nvSpPr>
            <p:cNvPr id="100364" name="Rectangle 3">
              <a:extLst>
                <a:ext uri="{FF2B5EF4-FFF2-40B4-BE49-F238E27FC236}">
                  <a16:creationId xmlns:a16="http://schemas.microsoft.com/office/drawing/2014/main" id="{8D7EBB17-EF1D-4A0F-AA05-0D7EE026F1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5" y="2475"/>
              <a:ext cx="243" cy="1117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100365" name="Rectangle 4">
              <a:extLst>
                <a:ext uri="{FF2B5EF4-FFF2-40B4-BE49-F238E27FC236}">
                  <a16:creationId xmlns:a16="http://schemas.microsoft.com/office/drawing/2014/main" id="{73CCAF03-A207-44F2-847D-0E8623A381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2" y="1591"/>
              <a:ext cx="249" cy="2001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100366" name="Rectangle 5">
              <a:extLst>
                <a:ext uri="{FF2B5EF4-FFF2-40B4-BE49-F238E27FC236}">
                  <a16:creationId xmlns:a16="http://schemas.microsoft.com/office/drawing/2014/main" id="{21EFBB75-7575-4F8E-8EA8-9267D19E39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93" y="2364"/>
              <a:ext cx="248" cy="1228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100367" name="Rectangle 6">
              <a:extLst>
                <a:ext uri="{FF2B5EF4-FFF2-40B4-BE49-F238E27FC236}">
                  <a16:creationId xmlns:a16="http://schemas.microsoft.com/office/drawing/2014/main" id="{B4ACEA44-62B4-4C27-9557-59D84D1A6C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40" y="2806"/>
              <a:ext cx="253" cy="786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100368" name="Rectangle 7">
              <a:extLst>
                <a:ext uri="{FF2B5EF4-FFF2-40B4-BE49-F238E27FC236}">
                  <a16:creationId xmlns:a16="http://schemas.microsoft.com/office/drawing/2014/main" id="{65CBC1D2-FD81-4F80-A5B7-46DB6232CA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88" y="3028"/>
              <a:ext cx="258" cy="564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100369" name="Rectangle 8">
              <a:extLst>
                <a:ext uri="{FF2B5EF4-FFF2-40B4-BE49-F238E27FC236}">
                  <a16:creationId xmlns:a16="http://schemas.microsoft.com/office/drawing/2014/main" id="{8CD020AD-921E-4010-97CE-0A61C875FB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38" y="2917"/>
              <a:ext cx="243" cy="675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100370" name="Rectangle 9">
              <a:extLst>
                <a:ext uri="{FF2B5EF4-FFF2-40B4-BE49-F238E27FC236}">
                  <a16:creationId xmlns:a16="http://schemas.microsoft.com/office/drawing/2014/main" id="{EB4F28E6-F77C-435D-9143-631A487DE3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85" y="2475"/>
              <a:ext cx="248" cy="1117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100371" name="Rectangle 10">
              <a:extLst>
                <a:ext uri="{FF2B5EF4-FFF2-40B4-BE49-F238E27FC236}">
                  <a16:creationId xmlns:a16="http://schemas.microsoft.com/office/drawing/2014/main" id="{F4D1E2F0-797F-4D63-B34B-F7EC586EB6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33" y="2364"/>
              <a:ext cx="250" cy="1228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100372" name="Rectangle 11">
              <a:extLst>
                <a:ext uri="{FF2B5EF4-FFF2-40B4-BE49-F238E27FC236}">
                  <a16:creationId xmlns:a16="http://schemas.microsoft.com/office/drawing/2014/main" id="{AC44D35B-9659-4CD2-9B9C-B0D204BA28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83" y="2697"/>
              <a:ext cx="253" cy="895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100373" name="Rectangle 12">
              <a:extLst>
                <a:ext uri="{FF2B5EF4-FFF2-40B4-BE49-F238E27FC236}">
                  <a16:creationId xmlns:a16="http://schemas.microsoft.com/office/drawing/2014/main" id="{337D2D34-C672-4381-8C21-A3C9BAB536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30" y="3028"/>
              <a:ext cx="256" cy="564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100374" name="Rectangle 13">
              <a:extLst>
                <a:ext uri="{FF2B5EF4-FFF2-40B4-BE49-F238E27FC236}">
                  <a16:creationId xmlns:a16="http://schemas.microsoft.com/office/drawing/2014/main" id="{2996EB30-58CA-4484-982C-138395FF55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8" y="3139"/>
              <a:ext cx="245" cy="453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100375" name="Rectangle 14">
              <a:extLst>
                <a:ext uri="{FF2B5EF4-FFF2-40B4-BE49-F238E27FC236}">
                  <a16:creationId xmlns:a16="http://schemas.microsoft.com/office/drawing/2014/main" id="{C32A7AD4-2BF1-4BFD-8EEA-42D6BCAC865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8" y="3250"/>
              <a:ext cx="245" cy="342"/>
            </a:xfrm>
            <a:prstGeom prst="rect">
              <a:avLst/>
            </a:prstGeom>
            <a:solidFill>
              <a:srgbClr val="24BDB2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</p:grpSp>
      <p:sp>
        <p:nvSpPr>
          <p:cNvPr id="209935" name="Rectangle 15">
            <a:extLst>
              <a:ext uri="{FF2B5EF4-FFF2-40B4-BE49-F238E27FC236}">
                <a16:creationId xmlns:a16="http://schemas.microsoft.com/office/drawing/2014/main" id="{46483EE8-020D-47E7-B336-7D993889A9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368300"/>
            <a:ext cx="7772400" cy="1219200"/>
          </a:xfrm>
          <a:extLst>
            <a:ext uri="{909E8E84-426E-40dd-AFC4-6F175D3DCCD1}"/>
          </a:extLst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ea typeface="+mj-ea"/>
              </a:rPr>
              <a:t>Fast Food Restaurant Forecast</a:t>
            </a:r>
          </a:p>
        </p:txBody>
      </p:sp>
      <p:grpSp>
        <p:nvGrpSpPr>
          <p:cNvPr id="209936" name="Group 16">
            <a:extLst>
              <a:ext uri="{FF2B5EF4-FFF2-40B4-BE49-F238E27FC236}">
                <a16:creationId xmlns:a16="http://schemas.microsoft.com/office/drawing/2014/main" id="{613CDD3A-0EB8-4FF5-8CA8-F7C14BF33BC8}"/>
              </a:ext>
            </a:extLst>
          </p:cNvPr>
          <p:cNvGrpSpPr>
            <a:grpSpLocks/>
          </p:cNvGrpSpPr>
          <p:nvPr/>
        </p:nvGrpSpPr>
        <p:grpSpPr bwMode="auto">
          <a:xfrm>
            <a:off x="423863" y="1154113"/>
            <a:ext cx="8113712" cy="5284787"/>
            <a:chOff x="267" y="823"/>
            <a:chExt cx="5111" cy="3329"/>
          </a:xfrm>
        </p:grpSpPr>
        <p:sp>
          <p:nvSpPr>
            <p:cNvPr id="100357" name="Rectangle 17">
              <a:extLst>
                <a:ext uri="{FF2B5EF4-FFF2-40B4-BE49-F238E27FC236}">
                  <a16:creationId xmlns:a16="http://schemas.microsoft.com/office/drawing/2014/main" id="{AF05218F-D80E-4BF2-875B-66D750922D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5" y="823"/>
              <a:ext cx="619" cy="22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lnSpc>
                  <a:spcPct val="2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/>
                <a:t>20%  –</a:t>
              </a:r>
            </a:p>
            <a:p>
              <a:pPr algn="r" eaLnBrk="1" hangingPunct="1">
                <a:lnSpc>
                  <a:spcPct val="2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/>
                <a:t>15%  –</a:t>
              </a:r>
            </a:p>
            <a:p>
              <a:pPr algn="r" eaLnBrk="1" hangingPunct="1">
                <a:lnSpc>
                  <a:spcPct val="2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/>
                <a:t>10%  –</a:t>
              </a:r>
            </a:p>
            <a:p>
              <a:pPr algn="r" eaLnBrk="1" hangingPunct="1">
                <a:lnSpc>
                  <a:spcPct val="2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2000"/>
                <a:t>5%  –</a:t>
              </a:r>
            </a:p>
          </p:txBody>
        </p:sp>
        <p:sp>
          <p:nvSpPr>
            <p:cNvPr id="100358" name="Freeform 18">
              <a:extLst>
                <a:ext uri="{FF2B5EF4-FFF2-40B4-BE49-F238E27FC236}">
                  <a16:creationId xmlns:a16="http://schemas.microsoft.com/office/drawing/2014/main" id="{0D287347-0E2A-44E6-A20A-61FE65C1D935}"/>
                </a:ext>
              </a:extLst>
            </p:cNvPr>
            <p:cNvSpPr>
              <a:spLocks/>
            </p:cNvSpPr>
            <p:nvPr/>
          </p:nvSpPr>
          <p:spPr bwMode="auto">
            <a:xfrm>
              <a:off x="960" y="1040"/>
              <a:ext cx="4376" cy="2400"/>
            </a:xfrm>
            <a:custGeom>
              <a:avLst/>
              <a:gdLst>
                <a:gd name="T0" fmla="*/ 0 w 4376"/>
                <a:gd name="T1" fmla="*/ 0 h 2304"/>
                <a:gd name="T2" fmla="*/ 0 w 4376"/>
                <a:gd name="T3" fmla="*/ 2500 h 2304"/>
                <a:gd name="T4" fmla="*/ 4376 w 4376"/>
                <a:gd name="T5" fmla="*/ 2500 h 2304"/>
                <a:gd name="T6" fmla="*/ 0 60000 65536"/>
                <a:gd name="T7" fmla="*/ 0 60000 65536"/>
                <a:gd name="T8" fmla="*/ 0 60000 65536"/>
                <a:gd name="T9" fmla="*/ 0 w 4376"/>
                <a:gd name="T10" fmla="*/ 0 h 2304"/>
                <a:gd name="T11" fmla="*/ 4376 w 4376"/>
                <a:gd name="T12" fmla="*/ 2304 h 23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76" h="2304">
                  <a:moveTo>
                    <a:pt x="0" y="0"/>
                  </a:moveTo>
                  <a:lnTo>
                    <a:pt x="0" y="2304"/>
                  </a:lnTo>
                  <a:lnTo>
                    <a:pt x="4376" y="230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0359" name="Rectangle 19">
              <a:extLst>
                <a:ext uri="{FF2B5EF4-FFF2-40B4-BE49-F238E27FC236}">
                  <a16:creationId xmlns:a16="http://schemas.microsoft.com/office/drawing/2014/main" id="{CF7400A9-3944-40F1-B7E1-2238C65666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0" y="3447"/>
              <a:ext cx="4428" cy="3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tabLst>
                  <a:tab pos="863600" algn="ctr"/>
                  <a:tab pos="1435100" algn="ctr"/>
                  <a:tab pos="2006600" algn="ctr"/>
                  <a:tab pos="2476500" algn="ctr"/>
                  <a:tab pos="3048000" algn="ctr"/>
                  <a:tab pos="3619500" algn="ctr"/>
                  <a:tab pos="4191000" algn="ctr"/>
                  <a:tab pos="4762500" algn="ctr"/>
                  <a:tab pos="5334000" algn="ctr"/>
                  <a:tab pos="5816600" algn="ctr"/>
                  <a:tab pos="6388100" algn="ctr"/>
                </a:tabLst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11-12		1-2		3-4		5-6		7-8		9-10</a:t>
              </a:r>
            </a:p>
            <a:p>
              <a:pPr eaLnBrk="1" hangingPunct="1">
                <a:lnSpc>
                  <a:spcPct val="85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	12-1		2-3		4-5		6-7		8-9		10-11</a:t>
              </a:r>
            </a:p>
          </p:txBody>
        </p:sp>
        <p:sp>
          <p:nvSpPr>
            <p:cNvPr id="100360" name="Rectangle 20">
              <a:extLst>
                <a:ext uri="{FF2B5EF4-FFF2-40B4-BE49-F238E27FC236}">
                  <a16:creationId xmlns:a16="http://schemas.microsoft.com/office/drawing/2014/main" id="{9AC41D9E-AB2E-4F64-A961-589EA4A2AA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94" y="3719"/>
              <a:ext cx="884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(Lunchtime)</a:t>
              </a:r>
            </a:p>
          </p:txBody>
        </p:sp>
        <p:sp>
          <p:nvSpPr>
            <p:cNvPr id="100361" name="Rectangle 21">
              <a:extLst>
                <a:ext uri="{FF2B5EF4-FFF2-40B4-BE49-F238E27FC236}">
                  <a16:creationId xmlns:a16="http://schemas.microsoft.com/office/drawing/2014/main" id="{35C04452-54BD-4AEB-AEDE-7396E91C1A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74" y="3719"/>
              <a:ext cx="916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(Dinnertime)</a:t>
              </a:r>
            </a:p>
          </p:txBody>
        </p:sp>
        <p:sp>
          <p:nvSpPr>
            <p:cNvPr id="100362" name="Rectangle 22">
              <a:extLst>
                <a:ext uri="{FF2B5EF4-FFF2-40B4-BE49-F238E27FC236}">
                  <a16:creationId xmlns:a16="http://schemas.microsoft.com/office/drawing/2014/main" id="{3EFF45E2-288E-48E4-81AF-2F0A98E8D9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0" y="3919"/>
              <a:ext cx="86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Hour of day</a:t>
              </a:r>
            </a:p>
          </p:txBody>
        </p:sp>
        <p:sp>
          <p:nvSpPr>
            <p:cNvPr id="100363" name="Rectangle 23">
              <a:extLst>
                <a:ext uri="{FF2B5EF4-FFF2-40B4-BE49-F238E27FC236}">
                  <a16:creationId xmlns:a16="http://schemas.microsoft.com/office/drawing/2014/main" id="{1DEA7001-FE4D-427D-AB6D-AFFEE04FFC4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-798" y="2142"/>
              <a:ext cx="2363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Percentage of sales by hour of day</a:t>
              </a:r>
            </a:p>
          </p:txBody>
        </p:sp>
      </p:grpSp>
      <p:sp>
        <p:nvSpPr>
          <p:cNvPr id="209944" name="Rectangle 24">
            <a:extLst>
              <a:ext uri="{FF2B5EF4-FFF2-40B4-BE49-F238E27FC236}">
                <a16:creationId xmlns:a16="http://schemas.microsoft.com/office/drawing/2014/main" id="{EAE204E7-49CD-40F8-B9C7-CDA30C3974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6613" y="1744663"/>
            <a:ext cx="12223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600"/>
              <a:t>Figure 4.</a:t>
            </a:r>
            <a:r>
              <a:rPr lang="en-US" altLang="en-US" sz="1600">
                <a:solidFill>
                  <a:schemeClr val="tx2"/>
                </a:solidFill>
              </a:rPr>
              <a:t>12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099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09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209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9944" grpId="0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1" name="Rectangle 2">
            <a:extLst>
              <a:ext uri="{FF2B5EF4-FFF2-40B4-BE49-F238E27FC236}">
                <a16:creationId xmlns:a16="http://schemas.microsoft.com/office/drawing/2014/main" id="{E0C0FD9C-32BF-4F12-9275-1B889522DF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427038"/>
            <a:ext cx="7772400" cy="900112"/>
          </a:xfrm>
        </p:spPr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  <a:cs typeface="Arial" panose="020B0604020202020204" pitchFamily="34" charset="0"/>
              </a:rPr>
              <a:t>FedEx Call Center Forecast</a:t>
            </a:r>
          </a:p>
        </p:txBody>
      </p:sp>
      <p:grpSp>
        <p:nvGrpSpPr>
          <p:cNvPr id="211972" name="Group 4">
            <a:extLst>
              <a:ext uri="{FF2B5EF4-FFF2-40B4-BE49-F238E27FC236}">
                <a16:creationId xmlns:a16="http://schemas.microsoft.com/office/drawing/2014/main" id="{760A41E0-D57A-484B-B1F7-8313FB85E37C}"/>
              </a:ext>
            </a:extLst>
          </p:cNvPr>
          <p:cNvGrpSpPr>
            <a:grpSpLocks/>
          </p:cNvGrpSpPr>
          <p:nvPr/>
        </p:nvGrpSpPr>
        <p:grpSpPr bwMode="auto">
          <a:xfrm>
            <a:off x="1522413" y="2289175"/>
            <a:ext cx="6496050" cy="3059113"/>
            <a:chOff x="959" y="1586"/>
            <a:chExt cx="4092" cy="1927"/>
          </a:xfrm>
        </p:grpSpPr>
        <p:sp>
          <p:nvSpPr>
            <p:cNvPr id="102425" name="Rectangle 5">
              <a:extLst>
                <a:ext uri="{FF2B5EF4-FFF2-40B4-BE49-F238E27FC236}">
                  <a16:creationId xmlns:a16="http://schemas.microsoft.com/office/drawing/2014/main" id="{B1734C71-7085-48CF-BB21-CE970FCDD8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9" y="3476"/>
              <a:ext cx="115" cy="37"/>
            </a:xfrm>
            <a:prstGeom prst="rect">
              <a:avLst/>
            </a:prstGeom>
            <a:solidFill>
              <a:srgbClr val="F7964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102426" name="Rectangle 6">
              <a:extLst>
                <a:ext uri="{FF2B5EF4-FFF2-40B4-BE49-F238E27FC236}">
                  <a16:creationId xmlns:a16="http://schemas.microsoft.com/office/drawing/2014/main" id="{7381F297-6EC2-419D-881A-5404AD2D455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31" y="3473"/>
              <a:ext cx="115" cy="40"/>
            </a:xfrm>
            <a:prstGeom prst="rect">
              <a:avLst/>
            </a:prstGeom>
            <a:solidFill>
              <a:srgbClr val="F7964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211975" name="Rectangle 7">
              <a:extLst>
                <a:ext uri="{FF2B5EF4-FFF2-40B4-BE49-F238E27FC236}">
                  <a16:creationId xmlns:a16="http://schemas.microsoft.com/office/drawing/2014/main" id="{A2C27C11-61BE-4DD1-AB83-3F65D50485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04" y="3476"/>
              <a:ext cx="115" cy="37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76" name="Rectangle 8">
              <a:extLst>
                <a:ext uri="{FF2B5EF4-FFF2-40B4-BE49-F238E27FC236}">
                  <a16:creationId xmlns:a16="http://schemas.microsoft.com/office/drawing/2014/main" id="{FBA670D6-5840-4FA3-8D0D-A96A80CAD8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77" y="3470"/>
              <a:ext cx="115" cy="43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77" name="Rectangle 9">
              <a:extLst>
                <a:ext uri="{FF2B5EF4-FFF2-40B4-BE49-F238E27FC236}">
                  <a16:creationId xmlns:a16="http://schemas.microsoft.com/office/drawing/2014/main" id="{1EE8CA91-E27D-4A6E-B2B1-44FE57D5F9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50" y="3470"/>
              <a:ext cx="115" cy="43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78" name="Rectangle 10">
              <a:extLst>
                <a:ext uri="{FF2B5EF4-FFF2-40B4-BE49-F238E27FC236}">
                  <a16:creationId xmlns:a16="http://schemas.microsoft.com/office/drawing/2014/main" id="{69A87591-C005-494F-BD98-AC55DAF3DF1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23" y="3455"/>
              <a:ext cx="115" cy="58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79" name="Rectangle 11">
              <a:extLst>
                <a:ext uri="{FF2B5EF4-FFF2-40B4-BE49-F238E27FC236}">
                  <a16:creationId xmlns:a16="http://schemas.microsoft.com/office/drawing/2014/main" id="{A58938CC-3BAC-4838-BD07-B79776843C9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996" y="3323"/>
              <a:ext cx="115" cy="190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80" name="Rectangle 12">
              <a:extLst>
                <a:ext uri="{FF2B5EF4-FFF2-40B4-BE49-F238E27FC236}">
                  <a16:creationId xmlns:a16="http://schemas.microsoft.com/office/drawing/2014/main" id="{F8991850-C2A8-4D4F-A708-E58DFFD2D9C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169" y="2924"/>
              <a:ext cx="115" cy="589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81" name="Rectangle 13">
              <a:extLst>
                <a:ext uri="{FF2B5EF4-FFF2-40B4-BE49-F238E27FC236}">
                  <a16:creationId xmlns:a16="http://schemas.microsoft.com/office/drawing/2014/main" id="{BE5A8805-0640-4588-9C9B-DCAF3D67A6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42" y="2372"/>
              <a:ext cx="115" cy="1141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82" name="Rectangle 14">
              <a:extLst>
                <a:ext uri="{FF2B5EF4-FFF2-40B4-BE49-F238E27FC236}">
                  <a16:creationId xmlns:a16="http://schemas.microsoft.com/office/drawing/2014/main" id="{9DD78806-0E97-4E87-A9B1-BBE267AC09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5" y="2114"/>
              <a:ext cx="115" cy="1399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83" name="Rectangle 15">
              <a:extLst>
                <a:ext uri="{FF2B5EF4-FFF2-40B4-BE49-F238E27FC236}">
                  <a16:creationId xmlns:a16="http://schemas.microsoft.com/office/drawing/2014/main" id="{D90F2EB8-AB4C-4981-8ADB-802251D4D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88" y="1931"/>
              <a:ext cx="115" cy="1582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84" name="Rectangle 16">
              <a:extLst>
                <a:ext uri="{FF2B5EF4-FFF2-40B4-BE49-F238E27FC236}">
                  <a16:creationId xmlns:a16="http://schemas.microsoft.com/office/drawing/2014/main" id="{AEAF2057-5A85-45A3-8712-082AFAF66B9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1" y="2018"/>
              <a:ext cx="115" cy="1495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85" name="Rectangle 17">
              <a:extLst>
                <a:ext uri="{FF2B5EF4-FFF2-40B4-BE49-F238E27FC236}">
                  <a16:creationId xmlns:a16="http://schemas.microsoft.com/office/drawing/2014/main" id="{F9CD095B-74BC-4E36-820A-7686000D2DD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33" y="1847"/>
              <a:ext cx="115" cy="1666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86" name="Rectangle 18">
              <a:extLst>
                <a:ext uri="{FF2B5EF4-FFF2-40B4-BE49-F238E27FC236}">
                  <a16:creationId xmlns:a16="http://schemas.microsoft.com/office/drawing/2014/main" id="{16D878DB-CF98-4583-89AD-E3AC9FE222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6" y="1592"/>
              <a:ext cx="115" cy="1921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87" name="Rectangle 19">
              <a:extLst>
                <a:ext uri="{FF2B5EF4-FFF2-40B4-BE49-F238E27FC236}">
                  <a16:creationId xmlns:a16="http://schemas.microsoft.com/office/drawing/2014/main" id="{B3494409-6849-4FDF-A98D-8040708601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79" y="1586"/>
              <a:ext cx="115" cy="1927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88" name="Rectangle 20">
              <a:extLst>
                <a:ext uri="{FF2B5EF4-FFF2-40B4-BE49-F238E27FC236}">
                  <a16:creationId xmlns:a16="http://schemas.microsoft.com/office/drawing/2014/main" id="{C331F43A-9466-44A9-8E0F-9D48327E2F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52" y="1670"/>
              <a:ext cx="115" cy="1843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89" name="Rectangle 21">
              <a:extLst>
                <a:ext uri="{FF2B5EF4-FFF2-40B4-BE49-F238E27FC236}">
                  <a16:creationId xmlns:a16="http://schemas.microsoft.com/office/drawing/2014/main" id="{5409C144-DC46-4321-A749-B712D42917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25" y="2012"/>
              <a:ext cx="115" cy="1501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90" name="Rectangle 22">
              <a:extLst>
                <a:ext uri="{FF2B5EF4-FFF2-40B4-BE49-F238E27FC236}">
                  <a16:creationId xmlns:a16="http://schemas.microsoft.com/office/drawing/2014/main" id="{2A5BDA79-F800-47A1-B0E6-25AD835E9FB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8" y="2546"/>
              <a:ext cx="115" cy="967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91" name="Rectangle 23">
              <a:extLst>
                <a:ext uri="{FF2B5EF4-FFF2-40B4-BE49-F238E27FC236}">
                  <a16:creationId xmlns:a16="http://schemas.microsoft.com/office/drawing/2014/main" id="{492B7495-4FF5-47CC-B5D8-45E9168ECA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71" y="2894"/>
              <a:ext cx="115" cy="619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92" name="Rectangle 24">
              <a:extLst>
                <a:ext uri="{FF2B5EF4-FFF2-40B4-BE49-F238E27FC236}">
                  <a16:creationId xmlns:a16="http://schemas.microsoft.com/office/drawing/2014/main" id="{F6BF9813-C8D7-4BF2-9508-B309E7A91FC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4" y="3062"/>
              <a:ext cx="115" cy="451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93" name="Rectangle 25">
              <a:extLst>
                <a:ext uri="{FF2B5EF4-FFF2-40B4-BE49-F238E27FC236}">
                  <a16:creationId xmlns:a16="http://schemas.microsoft.com/office/drawing/2014/main" id="{23673E09-10FD-4417-8F34-190E3BB491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7" y="3257"/>
              <a:ext cx="115" cy="256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94" name="Rectangle 26">
              <a:extLst>
                <a:ext uri="{FF2B5EF4-FFF2-40B4-BE49-F238E27FC236}">
                  <a16:creationId xmlns:a16="http://schemas.microsoft.com/office/drawing/2014/main" id="{359D77D1-DF18-4564-86C0-4349FF8D29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90" y="3341"/>
              <a:ext cx="115" cy="172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95" name="Rectangle 27">
              <a:extLst>
                <a:ext uri="{FF2B5EF4-FFF2-40B4-BE49-F238E27FC236}">
                  <a16:creationId xmlns:a16="http://schemas.microsoft.com/office/drawing/2014/main" id="{23D4AA7A-B151-40C8-BE96-E9DADB861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63" y="3422"/>
              <a:ext cx="115" cy="91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sp>
          <p:nvSpPr>
            <p:cNvPr id="211996" name="Rectangle 28">
              <a:extLst>
                <a:ext uri="{FF2B5EF4-FFF2-40B4-BE49-F238E27FC236}">
                  <a16:creationId xmlns:a16="http://schemas.microsoft.com/office/drawing/2014/main" id="{E4AE745D-356D-4BC7-869D-2BDF66F8B79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36" y="3467"/>
              <a:ext cx="115" cy="46"/>
            </a:xfrm>
            <a:prstGeom prst="rect">
              <a:avLst/>
            </a:prstGeom>
            <a:solidFill>
              <a:schemeClr val="accent6"/>
            </a:solidFill>
            <a:ln w="23813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</p:grpSp>
      <p:grpSp>
        <p:nvGrpSpPr>
          <p:cNvPr id="211997" name="Group 29">
            <a:extLst>
              <a:ext uri="{FF2B5EF4-FFF2-40B4-BE49-F238E27FC236}">
                <a16:creationId xmlns:a16="http://schemas.microsoft.com/office/drawing/2014/main" id="{80729B64-7748-4011-8F60-888EFC83DA65}"/>
              </a:ext>
            </a:extLst>
          </p:cNvPr>
          <p:cNvGrpSpPr>
            <a:grpSpLocks/>
          </p:cNvGrpSpPr>
          <p:nvPr/>
        </p:nvGrpSpPr>
        <p:grpSpPr bwMode="auto">
          <a:xfrm>
            <a:off x="657225" y="1536700"/>
            <a:ext cx="7699375" cy="4651375"/>
            <a:chOff x="414" y="1112"/>
            <a:chExt cx="4850" cy="2930"/>
          </a:xfrm>
        </p:grpSpPr>
        <p:sp>
          <p:nvSpPr>
            <p:cNvPr id="102405" name="Rectangle 30">
              <a:extLst>
                <a:ext uri="{FF2B5EF4-FFF2-40B4-BE49-F238E27FC236}">
                  <a16:creationId xmlns:a16="http://schemas.microsoft.com/office/drawing/2014/main" id="{4A9DCCA9-4D07-46BF-A4CD-98EEAB440CD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14" y="1137"/>
              <a:ext cx="609" cy="28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algn="r" eaLnBrk="1" hangingPunct="1">
                <a:lnSpc>
                  <a:spcPct val="203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12%  –</a:t>
              </a:r>
            </a:p>
            <a:p>
              <a:pPr algn="r" eaLnBrk="1" hangingPunct="1">
                <a:lnSpc>
                  <a:spcPct val="203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10%  –</a:t>
              </a:r>
            </a:p>
            <a:p>
              <a:pPr algn="r" eaLnBrk="1" hangingPunct="1">
                <a:lnSpc>
                  <a:spcPct val="203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8%  –</a:t>
              </a:r>
            </a:p>
            <a:p>
              <a:pPr algn="r" eaLnBrk="1" hangingPunct="1">
                <a:lnSpc>
                  <a:spcPct val="203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6%  –</a:t>
              </a:r>
            </a:p>
            <a:p>
              <a:pPr algn="r" eaLnBrk="1" hangingPunct="1">
                <a:lnSpc>
                  <a:spcPct val="203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4% –</a:t>
              </a:r>
            </a:p>
            <a:p>
              <a:pPr algn="r" eaLnBrk="1" hangingPunct="1">
                <a:lnSpc>
                  <a:spcPct val="203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2% –</a:t>
              </a:r>
            </a:p>
            <a:p>
              <a:pPr algn="r" eaLnBrk="1" hangingPunct="1">
                <a:lnSpc>
                  <a:spcPct val="203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0% –</a:t>
              </a:r>
            </a:p>
            <a:p>
              <a:pPr algn="r" eaLnBrk="1" hangingPunct="1">
                <a:lnSpc>
                  <a:spcPct val="203000"/>
                </a:lnSpc>
                <a:spcAft>
                  <a:spcPct val="0"/>
                </a:spcAft>
                <a:buClrTx/>
                <a:buFontTx/>
                <a:buNone/>
              </a:pPr>
              <a:endParaRPr lang="en-US" altLang="en-US" sz="1800"/>
            </a:p>
          </p:txBody>
        </p:sp>
        <p:sp>
          <p:nvSpPr>
            <p:cNvPr id="102406" name="Rectangle 31">
              <a:extLst>
                <a:ext uri="{FF2B5EF4-FFF2-40B4-BE49-F238E27FC236}">
                  <a16:creationId xmlns:a16="http://schemas.microsoft.com/office/drawing/2014/main" id="{67F701DE-9B0D-4531-9B81-2E2139C458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2" y="3809"/>
              <a:ext cx="868" cy="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800"/>
                <a:t>Hour of day</a:t>
              </a:r>
            </a:p>
          </p:txBody>
        </p:sp>
        <p:sp>
          <p:nvSpPr>
            <p:cNvPr id="102407" name="Freeform 32">
              <a:extLst>
                <a:ext uri="{FF2B5EF4-FFF2-40B4-BE49-F238E27FC236}">
                  <a16:creationId xmlns:a16="http://schemas.microsoft.com/office/drawing/2014/main" id="{C1B553EB-7D60-4A58-8CB0-73E7682DF2CB}"/>
                </a:ext>
              </a:extLst>
            </p:cNvPr>
            <p:cNvSpPr>
              <a:spLocks/>
            </p:cNvSpPr>
            <p:nvPr/>
          </p:nvSpPr>
          <p:spPr bwMode="auto">
            <a:xfrm>
              <a:off x="979" y="3691"/>
              <a:ext cx="2003" cy="110"/>
            </a:xfrm>
            <a:custGeom>
              <a:avLst/>
              <a:gdLst>
                <a:gd name="T0" fmla="*/ 0 w 1975"/>
                <a:gd name="T1" fmla="*/ 0 h 110"/>
                <a:gd name="T2" fmla="*/ 0 w 1975"/>
                <a:gd name="T3" fmla="*/ 110 h 110"/>
                <a:gd name="T4" fmla="*/ 2031 w 1975"/>
                <a:gd name="T5" fmla="*/ 110 h 110"/>
                <a:gd name="T6" fmla="*/ 2031 w 1975"/>
                <a:gd name="T7" fmla="*/ 9 h 1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75"/>
                <a:gd name="T13" fmla="*/ 0 h 110"/>
                <a:gd name="T14" fmla="*/ 1975 w 1975"/>
                <a:gd name="T15" fmla="*/ 110 h 1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75" h="110">
                  <a:moveTo>
                    <a:pt x="0" y="0"/>
                  </a:moveTo>
                  <a:lnTo>
                    <a:pt x="0" y="110"/>
                  </a:lnTo>
                  <a:lnTo>
                    <a:pt x="1975" y="110"/>
                  </a:lnTo>
                  <a:lnTo>
                    <a:pt x="1975" y="9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08" name="Rectangle 33">
              <a:extLst>
                <a:ext uri="{FF2B5EF4-FFF2-40B4-BE49-F238E27FC236}">
                  <a16:creationId xmlns:a16="http://schemas.microsoft.com/office/drawing/2014/main" id="{F1023BAA-37A1-415D-B75F-6136190DA0D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" y="3678"/>
              <a:ext cx="387" cy="2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600"/>
                <a:t>A.M.</a:t>
              </a:r>
            </a:p>
          </p:txBody>
        </p:sp>
        <p:sp>
          <p:nvSpPr>
            <p:cNvPr id="102409" name="Freeform 34">
              <a:extLst>
                <a:ext uri="{FF2B5EF4-FFF2-40B4-BE49-F238E27FC236}">
                  <a16:creationId xmlns:a16="http://schemas.microsoft.com/office/drawing/2014/main" id="{6C7D7738-9806-4C98-B698-2625FFE58C6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32" y="3692"/>
              <a:ext cx="1900" cy="110"/>
            </a:xfrm>
            <a:custGeom>
              <a:avLst/>
              <a:gdLst>
                <a:gd name="T0" fmla="*/ 0 w 1975"/>
                <a:gd name="T1" fmla="*/ 0 h 110"/>
                <a:gd name="T2" fmla="*/ 0 w 1975"/>
                <a:gd name="T3" fmla="*/ 110 h 110"/>
                <a:gd name="T4" fmla="*/ 1828 w 1975"/>
                <a:gd name="T5" fmla="*/ 110 h 110"/>
                <a:gd name="T6" fmla="*/ 1828 w 1975"/>
                <a:gd name="T7" fmla="*/ 9 h 1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75"/>
                <a:gd name="T13" fmla="*/ 0 h 110"/>
                <a:gd name="T14" fmla="*/ 1975 w 1975"/>
                <a:gd name="T15" fmla="*/ 110 h 1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75" h="110">
                  <a:moveTo>
                    <a:pt x="0" y="0"/>
                  </a:moveTo>
                  <a:lnTo>
                    <a:pt x="0" y="110"/>
                  </a:lnTo>
                  <a:lnTo>
                    <a:pt x="1975" y="110"/>
                  </a:lnTo>
                  <a:lnTo>
                    <a:pt x="1975" y="9"/>
                  </a:lnTo>
                </a:path>
              </a:pathLst>
            </a:custGeom>
            <a:noFill/>
            <a:ln w="28575" cmpd="sng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410" name="Rectangle 35">
              <a:extLst>
                <a:ext uri="{FF2B5EF4-FFF2-40B4-BE49-F238E27FC236}">
                  <a16:creationId xmlns:a16="http://schemas.microsoft.com/office/drawing/2014/main" id="{D98AE0D7-D1FA-4CA4-B306-1953A2CE90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78" y="3678"/>
              <a:ext cx="365" cy="2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>
                <a:lnSpc>
                  <a:spcPct val="90000"/>
                </a:lnSpc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defTabSz="457200" eaLnBrk="0" fontAlgn="base" hangingPunct="0">
                <a:lnSpc>
                  <a:spcPct val="90000"/>
                </a:lnSpc>
                <a:spcBef>
                  <a:spcPct val="0"/>
                </a:spcBef>
                <a:spcAft>
                  <a:spcPts val="1200"/>
                </a:spcAft>
                <a:buClr>
                  <a:schemeClr val="accent1"/>
                </a:buClr>
                <a:buFont typeface="Arial Unicode MS" panose="020B0604020202020204" pitchFamily="34" charset="-128"/>
                <a:buChar char="▶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Aft>
                  <a:spcPct val="0"/>
                </a:spcAft>
                <a:buClrTx/>
                <a:buFontTx/>
                <a:buNone/>
              </a:pPr>
              <a:r>
                <a:rPr lang="en-US" altLang="en-US" sz="1600"/>
                <a:t>P.M.</a:t>
              </a:r>
            </a:p>
          </p:txBody>
        </p:sp>
        <p:sp>
          <p:nvSpPr>
            <p:cNvPr id="102411" name="Freeform 36">
              <a:extLst>
                <a:ext uri="{FF2B5EF4-FFF2-40B4-BE49-F238E27FC236}">
                  <a16:creationId xmlns:a16="http://schemas.microsoft.com/office/drawing/2014/main" id="{505D4ECE-D9AA-44D4-A302-E57C6FBD9249}"/>
                </a:ext>
              </a:extLst>
            </p:cNvPr>
            <p:cNvSpPr>
              <a:spLocks/>
            </p:cNvSpPr>
            <p:nvPr/>
          </p:nvSpPr>
          <p:spPr bwMode="auto">
            <a:xfrm>
              <a:off x="888" y="1112"/>
              <a:ext cx="4376" cy="2400"/>
            </a:xfrm>
            <a:custGeom>
              <a:avLst/>
              <a:gdLst>
                <a:gd name="T0" fmla="*/ 0 w 4376"/>
                <a:gd name="T1" fmla="*/ 0 h 2304"/>
                <a:gd name="T2" fmla="*/ 0 w 4376"/>
                <a:gd name="T3" fmla="*/ 2500 h 2304"/>
                <a:gd name="T4" fmla="*/ 4376 w 4376"/>
                <a:gd name="T5" fmla="*/ 2500 h 2304"/>
                <a:gd name="T6" fmla="*/ 0 60000 65536"/>
                <a:gd name="T7" fmla="*/ 0 60000 65536"/>
                <a:gd name="T8" fmla="*/ 0 60000 65536"/>
                <a:gd name="T9" fmla="*/ 0 w 4376"/>
                <a:gd name="T10" fmla="*/ 0 h 2304"/>
                <a:gd name="T11" fmla="*/ 4376 w 4376"/>
                <a:gd name="T12" fmla="*/ 2304 h 230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76" h="2304">
                  <a:moveTo>
                    <a:pt x="0" y="0"/>
                  </a:moveTo>
                  <a:lnTo>
                    <a:pt x="0" y="2304"/>
                  </a:lnTo>
                  <a:lnTo>
                    <a:pt x="4376" y="2304"/>
                  </a:lnTo>
                </a:path>
              </a:pathLst>
            </a:custGeom>
            <a:noFill/>
            <a:ln w="381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102412" name="Group 37">
              <a:extLst>
                <a:ext uri="{FF2B5EF4-FFF2-40B4-BE49-F238E27FC236}">
                  <a16:creationId xmlns:a16="http://schemas.microsoft.com/office/drawing/2014/main" id="{63F7F939-97A6-43F9-A18B-884A7BFE329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85" y="3504"/>
              <a:ext cx="4022" cy="212"/>
              <a:chOff x="1085" y="3513"/>
              <a:chExt cx="4022" cy="212"/>
            </a:xfrm>
          </p:grpSpPr>
          <p:sp>
            <p:nvSpPr>
              <p:cNvPr id="102413" name="Text Box 38">
                <a:extLst>
                  <a:ext uri="{FF2B5EF4-FFF2-40B4-BE49-F238E27FC236}">
                    <a16:creationId xmlns:a16="http://schemas.microsoft.com/office/drawing/2014/main" id="{BC63390A-C5BB-401B-B13F-48E06D2ED9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085" y="3513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sz="1600"/>
                  <a:t>2</a:t>
                </a:r>
              </a:p>
            </p:txBody>
          </p:sp>
          <p:sp>
            <p:nvSpPr>
              <p:cNvPr id="102414" name="Text Box 39">
                <a:extLst>
                  <a:ext uri="{FF2B5EF4-FFF2-40B4-BE49-F238E27FC236}">
                    <a16:creationId xmlns:a16="http://schemas.microsoft.com/office/drawing/2014/main" id="{8F7B0648-0056-49F4-8AFD-8983A1004D8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24" y="3513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sz="1600"/>
                  <a:t>4</a:t>
                </a:r>
              </a:p>
            </p:txBody>
          </p:sp>
          <p:sp>
            <p:nvSpPr>
              <p:cNvPr id="102415" name="Text Box 40">
                <a:extLst>
                  <a:ext uri="{FF2B5EF4-FFF2-40B4-BE49-F238E27FC236}">
                    <a16:creationId xmlns:a16="http://schemas.microsoft.com/office/drawing/2014/main" id="{A2BF9170-FC33-401C-947D-30E2785C8DA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64" y="3513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sz="1600"/>
                  <a:t>6</a:t>
                </a:r>
              </a:p>
            </p:txBody>
          </p:sp>
          <p:sp>
            <p:nvSpPr>
              <p:cNvPr id="102416" name="Text Box 41">
                <a:extLst>
                  <a:ext uri="{FF2B5EF4-FFF2-40B4-BE49-F238E27FC236}">
                    <a16:creationId xmlns:a16="http://schemas.microsoft.com/office/drawing/2014/main" id="{49B2B75C-474B-480D-AC00-890CD2AA776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114" y="3513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sz="1600"/>
                  <a:t>8</a:t>
                </a:r>
              </a:p>
            </p:txBody>
          </p:sp>
          <p:sp>
            <p:nvSpPr>
              <p:cNvPr id="102417" name="Text Box 42">
                <a:extLst>
                  <a:ext uri="{FF2B5EF4-FFF2-40B4-BE49-F238E27FC236}">
                    <a16:creationId xmlns:a16="http://schemas.microsoft.com/office/drawing/2014/main" id="{03A60976-05A5-4E01-84C5-33137198F4E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438" y="3513"/>
                <a:ext cx="25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sz="1600"/>
                  <a:t>10</a:t>
                </a:r>
              </a:p>
            </p:txBody>
          </p:sp>
          <p:sp>
            <p:nvSpPr>
              <p:cNvPr id="102418" name="Text Box 43">
                <a:extLst>
                  <a:ext uri="{FF2B5EF4-FFF2-40B4-BE49-F238E27FC236}">
                    <a16:creationId xmlns:a16="http://schemas.microsoft.com/office/drawing/2014/main" id="{5A4D4DDB-B9D8-4C1D-BFFD-B86BC624499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783" y="3513"/>
                <a:ext cx="25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sz="1600"/>
                  <a:t>12</a:t>
                </a:r>
              </a:p>
            </p:txBody>
          </p:sp>
          <p:sp>
            <p:nvSpPr>
              <p:cNvPr id="102419" name="Text Box 44">
                <a:extLst>
                  <a:ext uri="{FF2B5EF4-FFF2-40B4-BE49-F238E27FC236}">
                    <a16:creationId xmlns:a16="http://schemas.microsoft.com/office/drawing/2014/main" id="{F192018A-C83C-4F90-A456-C8C4A0CB257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151" y="3513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sz="1600"/>
                  <a:t>2</a:t>
                </a:r>
              </a:p>
            </p:txBody>
          </p:sp>
          <p:sp>
            <p:nvSpPr>
              <p:cNvPr id="102420" name="Text Box 45">
                <a:extLst>
                  <a:ext uri="{FF2B5EF4-FFF2-40B4-BE49-F238E27FC236}">
                    <a16:creationId xmlns:a16="http://schemas.microsoft.com/office/drawing/2014/main" id="{A7F075F1-2E02-496A-8CB2-A872B95A85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490" y="3513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sz="1600"/>
                  <a:t>4</a:t>
                </a:r>
              </a:p>
            </p:txBody>
          </p:sp>
          <p:sp>
            <p:nvSpPr>
              <p:cNvPr id="102421" name="Text Box 46">
                <a:extLst>
                  <a:ext uri="{FF2B5EF4-FFF2-40B4-BE49-F238E27FC236}">
                    <a16:creationId xmlns:a16="http://schemas.microsoft.com/office/drawing/2014/main" id="{0446E595-8784-471D-BBF7-8E55323B476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830" y="3513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sz="1600"/>
                  <a:t>6</a:t>
                </a:r>
              </a:p>
            </p:txBody>
          </p:sp>
          <p:sp>
            <p:nvSpPr>
              <p:cNvPr id="102422" name="Text Box 47">
                <a:extLst>
                  <a:ext uri="{FF2B5EF4-FFF2-40B4-BE49-F238E27FC236}">
                    <a16:creationId xmlns:a16="http://schemas.microsoft.com/office/drawing/2014/main" id="{62AFB5A5-284E-4849-ACCD-6A6C36715D6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180" y="3513"/>
                <a:ext cx="187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sz="1600"/>
                  <a:t>8</a:t>
                </a:r>
              </a:p>
            </p:txBody>
          </p:sp>
          <p:sp>
            <p:nvSpPr>
              <p:cNvPr id="102423" name="Text Box 48">
                <a:extLst>
                  <a:ext uri="{FF2B5EF4-FFF2-40B4-BE49-F238E27FC236}">
                    <a16:creationId xmlns:a16="http://schemas.microsoft.com/office/drawing/2014/main" id="{82D98DA0-5436-4461-BF5E-FA56759621A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504" y="3513"/>
                <a:ext cx="25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sz="1600"/>
                  <a:t>10</a:t>
                </a:r>
              </a:p>
            </p:txBody>
          </p:sp>
          <p:sp>
            <p:nvSpPr>
              <p:cNvPr id="102424" name="Text Box 49">
                <a:extLst>
                  <a:ext uri="{FF2B5EF4-FFF2-40B4-BE49-F238E27FC236}">
                    <a16:creationId xmlns:a16="http://schemas.microsoft.com/office/drawing/2014/main" id="{BDE600C3-F45A-42D7-A124-973D3499A0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4849" y="3513"/>
                <a:ext cx="258" cy="2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>
                  <a:lnSpc>
                    <a:spcPct val="90000"/>
                  </a:lnSpc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defTabSz="457200" eaLnBrk="0" fontAlgn="base" hangingPunct="0">
                  <a:lnSpc>
                    <a:spcPct val="90000"/>
                  </a:lnSpc>
                  <a:spcBef>
                    <a:spcPct val="0"/>
                  </a:spcBef>
                  <a:spcAft>
                    <a:spcPts val="1200"/>
                  </a:spcAft>
                  <a:buClr>
                    <a:schemeClr val="accent1"/>
                  </a:buClr>
                  <a:buFont typeface="Arial Unicode MS" panose="020B0604020202020204" pitchFamily="34" charset="-128"/>
                  <a:buChar char="▶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Aft>
                    <a:spcPct val="0"/>
                  </a:spcAft>
                  <a:buClrTx/>
                  <a:buFontTx/>
                  <a:buNone/>
                </a:pPr>
                <a:r>
                  <a:rPr lang="en-US" altLang="en-US" sz="1600"/>
                  <a:t>12</a:t>
                </a:r>
              </a:p>
            </p:txBody>
          </p:sp>
        </p:grpSp>
      </p:grpSp>
      <p:sp>
        <p:nvSpPr>
          <p:cNvPr id="50" name="Rectangle 24">
            <a:extLst>
              <a:ext uri="{FF2B5EF4-FFF2-40B4-BE49-F238E27FC236}">
                <a16:creationId xmlns:a16="http://schemas.microsoft.com/office/drawing/2014/main" id="{A9EBA259-2D18-44D7-A4DF-3872713E87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86613" y="1744663"/>
            <a:ext cx="12223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ts val="1200"/>
              </a:spcAft>
              <a:buClr>
                <a:schemeClr val="accent1"/>
              </a:buClr>
              <a:buFont typeface="Arial Unicode MS" panose="020B0604020202020204" pitchFamily="34" charset="-128"/>
              <a:buChar char="▶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Aft>
                <a:spcPct val="0"/>
              </a:spcAft>
              <a:buClrTx/>
              <a:buFontTx/>
              <a:buNone/>
            </a:pPr>
            <a:r>
              <a:rPr lang="en-US" altLang="en-US" sz="1600"/>
              <a:t>Figure 4.</a:t>
            </a:r>
            <a:r>
              <a:rPr lang="en-US" altLang="en-US" sz="1600">
                <a:solidFill>
                  <a:schemeClr val="tx2"/>
                </a:solidFill>
              </a:rPr>
              <a:t>12</a:t>
            </a:r>
          </a:p>
        </p:txBody>
      </p:sp>
    </p:spTree>
  </p:cSld>
  <p:clrMapOvr>
    <a:masterClrMapping/>
  </p:clrMapOvr>
  <p:transition>
    <p:pull dir="l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211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211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Custom 8">
      <a:dk1>
        <a:srgbClr val="2F2B20"/>
      </a:dk1>
      <a:lt1>
        <a:srgbClr val="FFFFFF"/>
      </a:lt1>
      <a:dk2>
        <a:srgbClr val="23829C"/>
      </a:dk2>
      <a:lt2>
        <a:srgbClr val="7F2755"/>
      </a:lt2>
      <a:accent1>
        <a:srgbClr val="7F2755"/>
      </a:accent1>
      <a:accent2>
        <a:srgbClr val="7F2755"/>
      </a:accent2>
      <a:accent3>
        <a:srgbClr val="7F2755"/>
      </a:accent3>
      <a:accent4>
        <a:srgbClr val="7F2755"/>
      </a:accent4>
      <a:accent5>
        <a:srgbClr val="7F2755"/>
      </a:accent5>
      <a:accent6>
        <a:srgbClr val="7F2755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8">
    <a:dk1>
      <a:srgbClr val="2F2B20"/>
    </a:dk1>
    <a:lt1>
      <a:srgbClr val="FFFFFF"/>
    </a:lt1>
    <a:dk2>
      <a:srgbClr val="23829C"/>
    </a:dk2>
    <a:lt2>
      <a:srgbClr val="7F2755"/>
    </a:lt2>
    <a:accent1>
      <a:srgbClr val="7F2755"/>
    </a:accent1>
    <a:accent2>
      <a:srgbClr val="7F2755"/>
    </a:accent2>
    <a:accent3>
      <a:srgbClr val="7F2755"/>
    </a:accent3>
    <a:accent4>
      <a:srgbClr val="7F2755"/>
    </a:accent4>
    <a:accent5>
      <a:srgbClr val="7F2755"/>
    </a:accent5>
    <a:accent6>
      <a:srgbClr val="7F2755"/>
    </a:accent6>
    <a:hlink>
      <a:srgbClr val="D25814"/>
    </a:hlink>
    <a:folHlink>
      <a:srgbClr val="849A0A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2397</TotalTime>
  <Words>2240</Words>
  <Application>Microsoft Office PowerPoint</Application>
  <PresentationFormat>On-screen Show (4:3)</PresentationFormat>
  <Paragraphs>557</Paragraphs>
  <Slides>51</Slides>
  <Notes>37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51</vt:i4>
      </vt:variant>
    </vt:vector>
  </HeadingPairs>
  <TitlesOfParts>
    <vt:vector size="65" baseType="lpstr">
      <vt:lpstr>MS PGothic</vt:lpstr>
      <vt:lpstr>MS PGothic</vt:lpstr>
      <vt:lpstr>Arial</vt:lpstr>
      <vt:lpstr>Calibri</vt:lpstr>
      <vt:lpstr>Cambria</vt:lpstr>
      <vt:lpstr>Helvetica Neue</vt:lpstr>
      <vt:lpstr>Lucida Grande</vt:lpstr>
      <vt:lpstr>Symbol</vt:lpstr>
      <vt:lpstr>Times</vt:lpstr>
      <vt:lpstr>Times New Roman</vt:lpstr>
      <vt:lpstr>Wingdings</vt:lpstr>
      <vt:lpstr>Adjacency</vt:lpstr>
      <vt:lpstr>Worksheet</vt:lpstr>
      <vt:lpstr>Equation</vt:lpstr>
      <vt:lpstr>Chapter 15 Forecasting </vt:lpstr>
      <vt:lpstr>PowerPoint Presentation</vt:lpstr>
      <vt:lpstr>What is Forecasting?</vt:lpstr>
      <vt:lpstr>Forecasting Framework LO15-1</vt:lpstr>
      <vt:lpstr>Forecasting Provides a Competitive Advantage for Disney</vt:lpstr>
      <vt:lpstr>Forecasting Provides a Competitive Advantage for Disney</vt:lpstr>
      <vt:lpstr>Forecasting Provides a Competitive Advantage for Disney</vt:lpstr>
      <vt:lpstr>Forecasting Provides a Competitive Advantage for Disney</vt:lpstr>
      <vt:lpstr>Forecasting Time Horizons</vt:lpstr>
      <vt:lpstr>Distinguishing Differences</vt:lpstr>
      <vt:lpstr>Influence of Product Life Cycle</vt:lpstr>
      <vt:lpstr>Product Life Cycle</vt:lpstr>
      <vt:lpstr>Product Life Cycle</vt:lpstr>
      <vt:lpstr>Types of Forecasts</vt:lpstr>
      <vt:lpstr>Strategic Importance of Forecasting</vt:lpstr>
      <vt:lpstr>Seven Steps in Forecasting</vt:lpstr>
      <vt:lpstr>The Realities!</vt:lpstr>
      <vt:lpstr>Types of Forecasting Models</vt:lpstr>
      <vt:lpstr>Forecasting Approaches</vt:lpstr>
      <vt:lpstr>Qualitative Methods</vt:lpstr>
      <vt:lpstr>Forecasting Approaches</vt:lpstr>
      <vt:lpstr>Quantitative Methods</vt:lpstr>
      <vt:lpstr>Overview of Qualitative Methods</vt:lpstr>
      <vt:lpstr>Overview of Qualitative Methods</vt:lpstr>
      <vt:lpstr>Jury of Executive Opinion</vt:lpstr>
      <vt:lpstr>Delphi Method</vt:lpstr>
      <vt:lpstr>Sales Force Composite</vt:lpstr>
      <vt:lpstr>Market Survey</vt:lpstr>
      <vt:lpstr>Overview of Quantitative Approaches</vt:lpstr>
      <vt:lpstr>Time-Series Forecasting</vt:lpstr>
      <vt:lpstr>Time Series Patterns</vt:lpstr>
      <vt:lpstr>Time-Series Components</vt:lpstr>
      <vt:lpstr>Components of Demand</vt:lpstr>
      <vt:lpstr>Trend Component</vt:lpstr>
      <vt:lpstr>Seasonal Component</vt:lpstr>
      <vt:lpstr>Cyclical Component</vt:lpstr>
      <vt:lpstr>Random Component</vt:lpstr>
      <vt:lpstr>Naive Approach</vt:lpstr>
      <vt:lpstr>Moving Average Method</vt:lpstr>
      <vt:lpstr>Moving Average Example</vt:lpstr>
      <vt:lpstr>Simple Moving Average</vt:lpstr>
      <vt:lpstr>Weighted Moving Average</vt:lpstr>
      <vt:lpstr>Weighted Moving Average</vt:lpstr>
      <vt:lpstr>Weighted Moving Average</vt:lpstr>
      <vt:lpstr>Weighted Moving Average</vt:lpstr>
      <vt:lpstr>Graph of Moving Averages</vt:lpstr>
      <vt:lpstr>Potential Problems With  Moving Average</vt:lpstr>
      <vt:lpstr>Focus Forecasting</vt:lpstr>
      <vt:lpstr>Forecasting in the Service Sector</vt:lpstr>
      <vt:lpstr>Fast Food Restaurant Forecast</vt:lpstr>
      <vt:lpstr>FedEx Call Center Forecast</vt:lpstr>
    </vt:vector>
  </TitlesOfParts>
  <Company>The McGraw-Hill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Holt, Christina</dc:creator>
  <cp:lastModifiedBy>Santiago, Jose</cp:lastModifiedBy>
  <cp:revision>83</cp:revision>
  <dcterms:created xsi:type="dcterms:W3CDTF">2015-09-29T20:15:14Z</dcterms:created>
  <dcterms:modified xsi:type="dcterms:W3CDTF">2019-11-08T20:11:20Z</dcterms:modified>
</cp:coreProperties>
</file>