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D37A5E-CE18-4EA2-9561-79710A2AA604}" type="datetimeFigureOut">
              <a:rPr lang="en-US" smtClean="0"/>
              <a:t>1/24/2020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890BE9-FEA2-439E-81F2-03AB10DE01A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Cardiomyopathy refers to the conditions that affect the normal functioning</a:t>
            </a:r>
            <a:r>
              <a:rPr lang="en-US" baseline="0" dirty="0" smtClean="0"/>
              <a:t> of the heart. There are three main types of Cardiomyopathy that affect the heart muscles; they include dilated, hypertrophic and restrictive </a:t>
            </a:r>
            <a:r>
              <a:rPr lang="en-US" baseline="0" dirty="0" err="1" smtClean="0"/>
              <a:t>cardiomyopathies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Several causes have been suggested to</a:t>
            </a:r>
            <a:r>
              <a:rPr lang="en-US" baseline="0" dirty="0" smtClean="0"/>
              <a:t> explain the causes of Cardiomyopathy. Among the various causes, lifestyle choices that lead to conditions such as diabetes and high blood pressure have been identified as leading causes of Cardiomyopathy. Diseases affecting the coronary artery and heart attacks have also been identified as contributing causes of Cardiomyopathy. Hypertrophic Cardiomyopathy can be inherited.</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Restrictive Cardiomyopathy has no known cause,</a:t>
            </a:r>
            <a:r>
              <a:rPr lang="en-US" baseline="0" dirty="0" smtClean="0"/>
              <a:t> however it can result from an infection that has affected another organ elsewhere in the body. Other conditions such as the accumulation of iron in the heart muscles (</a:t>
            </a:r>
            <a:r>
              <a:rPr lang="en-US" baseline="0" dirty="0" err="1" smtClean="0"/>
              <a:t>hemachromatosis</a:t>
            </a:r>
            <a:r>
              <a:rPr lang="en-US" baseline="0" dirty="0" smtClean="0"/>
              <a:t>) has been identified as a cause of restrictive Cardiomyopathy.</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three major</a:t>
            </a:r>
            <a:r>
              <a:rPr lang="en-US" baseline="0" dirty="0" smtClean="0"/>
              <a:t> types of Cardiomyopathy exhibit almost similar signs and symptoms. The resulting effect of Cardiomyopathy is the malfunction of the heart function. This malfunction leads to little or not enough blood in the body tissues subsequently resulting into the following signs and symptoms; general body weakness, fatigue, dizziness, high blood pressure and heart palpitations.</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Medical experts have argued</a:t>
            </a:r>
            <a:r>
              <a:rPr lang="en-US" baseline="0" dirty="0" smtClean="0"/>
              <a:t> that Cardiomyopathy has no specific target population; the diseases affects everyone. However there are factors that considerably increase the probability and increases the chances of acquiring Cardiomyopathy. Individuals who are usually at high risks are; obese individuals, alcohol users, individuals suffering from diabetes, malfunctioned thyroid glands, among other internal organ disorders.</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continual use of some specific drugs</a:t>
            </a:r>
            <a:r>
              <a:rPr lang="en-US" baseline="0" dirty="0" smtClean="0"/>
              <a:t> has been found to considerably increase the risks of acquiring Cardiomyopathy. One category has been given as an example, those under HIV medication; the use of these drugs can heart failures and dilated Cardiomyopathy in particular.</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Dilated Cardiomyopathy has a poor prognosis,</a:t>
            </a:r>
            <a:r>
              <a:rPr lang="en-US" baseline="0" dirty="0" smtClean="0"/>
              <a:t> 50 % of the patients diagnosed die after two years, with only about 25 % survival rate past 5 </a:t>
            </a:r>
            <a:r>
              <a:rPr lang="en-US" baseline="0" dirty="0" err="1" smtClean="0"/>
              <a:t>byears</a:t>
            </a:r>
            <a:r>
              <a:rPr lang="en-US" baseline="0" dirty="0" smtClean="0"/>
              <a:t>. The common cause of death is due to heart failure and </a:t>
            </a:r>
            <a:r>
              <a:rPr lang="en-US" baseline="0" dirty="0" err="1" smtClean="0"/>
              <a:t>arrythmia</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Annual</a:t>
            </a:r>
            <a:r>
              <a:rPr lang="en-US" baseline="0" dirty="0" smtClean="0"/>
              <a:t> death rates range from between 3 – 5 % in adult individuals and a 6 % sudden death rate is registered in children. However prognosis and severity varies due to genetic variation. This is in Hypertrophic Cardiomyopathy. Restrictive Cardiomyopathy has registered the worst prognosis in patients with </a:t>
            </a:r>
            <a:r>
              <a:rPr lang="en-US" baseline="0" dirty="0" err="1" smtClean="0"/>
              <a:t>amyloidosis</a:t>
            </a:r>
            <a:r>
              <a:rPr lang="en-US" baseline="0" dirty="0" smtClean="0"/>
              <a:t> where there are very high possibilities of diseases reoccurrence even after a heart transplant.</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During the diagnosis of Cardiomyopathy,</a:t>
            </a:r>
            <a:r>
              <a:rPr lang="en-US" baseline="0" dirty="0" smtClean="0"/>
              <a:t> physical examination can be used. Blood pressure can be checked physically. Treadmill tests can also be used to check on the subsequent effect on the heart rhythm. Genetic testing of close relatives has been identified as a major diagnostic activity that helps in determining the probability of Cardiomyopathy.</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Surgical options have also been suggested to determine the internal function of the heart.</a:t>
            </a:r>
            <a:r>
              <a:rPr lang="en-US" baseline="0" dirty="0" smtClean="0"/>
              <a:t> Cardiac catheterization has been used as a diagnostic mechanism by obtaining sample of heart muscles for examinations. Chest x-rays, blood tests, electrocardiogram and CT scan have all been identified as diagnostic methods for </a:t>
            </a:r>
            <a:r>
              <a:rPr lang="en-US" baseline="0" dirty="0" err="1" smtClean="0"/>
              <a:t>Cadiomyopathy</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Treatments of Cardiomyopathy aims at managing the conditions</a:t>
            </a:r>
            <a:r>
              <a:rPr lang="en-US" baseline="0" dirty="0" smtClean="0"/>
              <a:t> and to subsequently avoid and reduce risks of complications. Medication through the use of drugs has been a major treatment method; the drugs used are primarily meant to manage the conditions such as high blood pressure, improve heart function and remove excess fluids from the body.</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Surgical treatment methods are also available,</a:t>
            </a:r>
            <a:r>
              <a:rPr lang="en-US" baseline="0" dirty="0" smtClean="0"/>
              <a:t> for example the use of implanted devices to improve the function of the heart.</a:t>
            </a:r>
            <a:r>
              <a:rPr lang="en-US" dirty="0" smtClean="0"/>
              <a:t> Implantable </a:t>
            </a:r>
            <a:r>
              <a:rPr lang="en-US" dirty="0" err="1" smtClean="0"/>
              <a:t>cardioverter</a:t>
            </a:r>
            <a:r>
              <a:rPr lang="en-US" dirty="0" smtClean="0"/>
              <a:t>-defibrillator (ICD) is used to control abnormal heart rhythms. Ventricular</a:t>
            </a:r>
            <a:r>
              <a:rPr lang="en-US" baseline="0" dirty="0" smtClean="0"/>
              <a:t> assist device can also be used on patients awaiting heart transplants to basically keep the heart pumping before the operation is carried out.</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Other treatment</a:t>
            </a:r>
            <a:r>
              <a:rPr lang="en-US" baseline="0" dirty="0" smtClean="0"/>
              <a:t> methods such as </a:t>
            </a:r>
            <a:r>
              <a:rPr lang="en-US" baseline="0" dirty="0" err="1" smtClean="0"/>
              <a:t>septal</a:t>
            </a:r>
            <a:r>
              <a:rPr lang="en-US" baseline="0" dirty="0" smtClean="0"/>
              <a:t> ablation helps improve the internal flow of blood within the heart . </a:t>
            </a:r>
            <a:r>
              <a:rPr lang="en-US" baseline="0" dirty="0" err="1" smtClean="0"/>
              <a:t>Septal</a:t>
            </a:r>
            <a:r>
              <a:rPr lang="en-US" baseline="0" dirty="0" smtClean="0"/>
              <a:t> </a:t>
            </a:r>
            <a:r>
              <a:rPr lang="en-US" baseline="0" dirty="0" err="1" smtClean="0"/>
              <a:t>myectomy</a:t>
            </a:r>
            <a:r>
              <a:rPr lang="en-US" baseline="0" dirty="0" smtClean="0"/>
              <a:t> is an open surgical procedures that involves the physical removal of the thickened region of the heart to improve the flow of blood and to reduce mitral valve regurgitation.</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Cardiomyopathy is a condition that requires</a:t>
            </a:r>
            <a:r>
              <a:rPr lang="en-US" baseline="0" dirty="0" smtClean="0"/>
              <a:t> care and the support. Individuals with Cardiomyopathy need support from the diagnosis stage with subsequent provision of information on how to live with the defect. Even after treatments, these individuals still require specialized care such as nurses, rehabilitation experts, cardiac device management specialists to closely monitor their conditions.</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a:t>
            </a:r>
            <a:r>
              <a:rPr lang="en-US" baseline="0" dirty="0" smtClean="0"/>
              <a:t> medical research centers such as the NYU </a:t>
            </a:r>
            <a:r>
              <a:rPr lang="en-US" baseline="0" dirty="0" err="1" smtClean="0"/>
              <a:t>Langone</a:t>
            </a:r>
            <a:r>
              <a:rPr lang="en-US" baseline="0" dirty="0" smtClean="0"/>
              <a:t> have offered to provide the much needed knowledge about lifestyle habits that can help in slowing down the progress of Cardiomyopathy and heart failure. The center provides support to patients through their programs such as the Tobacco Cessation program. In addition to this, the center offers both inpatient and outpatient cardiac rehabilitation services for patients.</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Cardiomyopathy</a:t>
            </a:r>
            <a:r>
              <a:rPr lang="en-US" baseline="0" dirty="0" smtClean="0"/>
              <a:t> is preventable in some situations except for the inherited ones. Through the prompt treatment of the other diseases that are known to negatively affect the heart such as diabetes and high blood pressure. Healthy lifestyles have also been found to have very positive impacts in the prevention of Cardiomyopathy; avoiding alcohol use and tobacco are some of the highlighted healthy lifestyles. In conclusion, low caloric content foods is also a major mechanism to avoid acquiring Cardiomyopathy.</a:t>
            </a:r>
            <a:endParaRPr lang="en-US" dirty="0"/>
          </a:p>
        </p:txBody>
      </p:sp>
      <p:sp>
        <p:nvSpPr>
          <p:cNvPr id="4" name="Slide Number Placeholder 3"/>
          <p:cNvSpPr>
            <a:spLocks noGrp="1"/>
          </p:cNvSpPr>
          <p:nvPr>
            <p:ph type="sldNum" sz="quarter" idx="10"/>
          </p:nvPr>
        </p:nvSpPr>
        <p:spPr/>
        <p:txBody>
          <a:bodyPr/>
          <a:lstStyle/>
          <a:p>
            <a:fld id="{51890BE9-FEA2-439E-81F2-03AB10DE01A4}" type="slidenum">
              <a:rPr lang="en-US" smtClean="0"/>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FBD840B4-D264-4260-8A09-033885B94228}" type="datetimeFigureOut">
              <a:rPr lang="en-US" smtClean="0"/>
              <a:t>1/24/2020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C0B71F2-8170-457E-BEFD-4FC656C51C3A}"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D840B4-D264-4260-8A09-033885B94228}"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B71F2-8170-457E-BEFD-4FC656C51C3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BD840B4-D264-4260-8A09-033885B94228}"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3C0B71F2-8170-457E-BEFD-4FC656C51C3A}"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D840B4-D264-4260-8A09-033885B94228}"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B71F2-8170-457E-BEFD-4FC656C51C3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BD840B4-D264-4260-8A09-033885B94228}" type="datetimeFigureOut">
              <a:rPr lang="en-US" smtClean="0"/>
              <a:t>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0B71F2-8170-457E-BEFD-4FC656C51C3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BD840B4-D264-4260-8A09-033885B94228}" type="datetimeFigureOut">
              <a:rPr lang="en-US" smtClean="0"/>
              <a:t>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0B71F2-8170-457E-BEFD-4FC656C51C3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D840B4-D264-4260-8A09-033885B94228}" type="datetimeFigureOut">
              <a:rPr lang="en-US" smtClean="0"/>
              <a:t>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0B71F2-8170-457E-BEFD-4FC656C51C3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D840B4-D264-4260-8A09-033885B94228}"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B71F2-8170-457E-BEFD-4FC656C51C3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BD840B4-D264-4260-8A09-033885B94228}"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B71F2-8170-457E-BEFD-4FC656C51C3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D840B4-D264-4260-8A09-033885B94228}"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B71F2-8170-457E-BEFD-4FC656C51C3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D840B4-D264-4260-8A09-033885B94228}"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B71F2-8170-457E-BEFD-4FC656C51C3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BD840B4-D264-4260-8A09-033885B94228}" type="datetimeFigureOut">
              <a:rPr lang="en-US" smtClean="0"/>
              <a:t>1/24/2020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C0B71F2-8170-457E-BEFD-4FC656C51C3A}"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1"/>
            <a:ext cx="8534400" cy="4343399"/>
          </a:xfrm>
        </p:spPr>
        <p:txBody>
          <a:bodyPr>
            <a:normAutofit fontScale="90000"/>
          </a:bodyPr>
          <a:lstStyle/>
          <a:p>
            <a:pPr>
              <a:lnSpc>
                <a:spcPct val="200000"/>
              </a:lnSpc>
            </a:pPr>
            <a:r>
              <a:rPr lang="en-US" dirty="0" smtClean="0">
                <a:latin typeface="Times New Roman" pitchFamily="18" charset="0"/>
                <a:cs typeface="Times New Roman" pitchFamily="18" charset="0"/>
              </a:rPr>
              <a:t>Cardiomyopathy</a:t>
            </a:r>
            <a:br>
              <a:rPr lang="en-US" dirty="0" smtClean="0">
                <a:latin typeface="Times New Roman" pitchFamily="18" charset="0"/>
                <a:cs typeface="Times New Roman" pitchFamily="18" charset="0"/>
              </a:rPr>
            </a:br>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nstitutional Affiliation</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Student’s Name</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Date</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04801"/>
            <a:ext cx="8153400" cy="761999"/>
          </a:xfrm>
        </p:spPr>
        <p:txBody>
          <a:bodyPr/>
          <a:lstStyle/>
          <a:p>
            <a:r>
              <a:rPr lang="en-US" dirty="0" smtClean="0"/>
              <a:t>Introduction</a:t>
            </a:r>
            <a:endParaRPr lang="en-US" dirty="0"/>
          </a:p>
        </p:txBody>
      </p:sp>
      <p:sp>
        <p:nvSpPr>
          <p:cNvPr id="3" name="Subtitle 2"/>
          <p:cNvSpPr>
            <a:spLocks noGrp="1"/>
          </p:cNvSpPr>
          <p:nvPr>
            <p:ph type="subTitle" idx="1"/>
          </p:nvPr>
        </p:nvSpPr>
        <p:spPr>
          <a:xfrm>
            <a:off x="533400" y="1295400"/>
            <a:ext cx="8153400" cy="5257800"/>
          </a:xfrm>
        </p:spPr>
        <p:txBody>
          <a:bodyPr/>
          <a:lstStyle/>
          <a:p>
            <a:pPr algn="l">
              <a:buFont typeface="Arial" pitchFamily="34" charset="0"/>
              <a:buChar char="•"/>
            </a:pPr>
            <a:r>
              <a:rPr lang="en-US" dirty="0" smtClean="0">
                <a:solidFill>
                  <a:schemeClr val="tx1"/>
                </a:solidFill>
              </a:rPr>
              <a:t>Cardiomyopathy generally refers to the various defects of the heart muscles. </a:t>
            </a:r>
          </a:p>
          <a:p>
            <a:pPr algn="l">
              <a:buFont typeface="Arial" pitchFamily="34" charset="0"/>
              <a:buChar char="•"/>
            </a:pPr>
            <a:r>
              <a:rPr lang="en-US" dirty="0" smtClean="0">
                <a:solidFill>
                  <a:schemeClr val="tx1"/>
                </a:solidFill>
              </a:rPr>
              <a:t>Cardiomyopathy defects are not associated with valvular, hypertensive, congenital, coronary and pericardial abnormalities.</a:t>
            </a:r>
          </a:p>
          <a:p>
            <a:pPr algn="l">
              <a:buFont typeface="Arial" pitchFamily="34" charset="0"/>
              <a:buChar char="•"/>
            </a:pPr>
            <a:r>
              <a:rPr lang="en-US" dirty="0" smtClean="0">
                <a:solidFill>
                  <a:schemeClr val="tx1"/>
                </a:solidFill>
              </a:rPr>
              <a:t>Based on the atomic and functional features of the heart, there are 3 types of Cardiomyopathy that include; dilated, hypertrophic and restrictive.(</a:t>
            </a:r>
            <a:r>
              <a:rPr lang="en-US" dirty="0" err="1" smtClean="0">
                <a:solidFill>
                  <a:schemeClr val="tx1"/>
                </a:solidFill>
              </a:rPr>
              <a:t>Wentraub</a:t>
            </a:r>
            <a:r>
              <a:rPr lang="en-US" dirty="0" smtClean="0">
                <a:solidFill>
                  <a:schemeClr val="tx1"/>
                </a:solidFill>
              </a:rPr>
              <a:t> et al. 2017) </a:t>
            </a:r>
          </a:p>
          <a:p>
            <a:pPr algn="l"/>
            <a:endParaRPr lang="en-US"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1"/>
            <a:ext cx="8153400" cy="838199"/>
          </a:xfrm>
        </p:spPr>
        <p:txBody>
          <a:bodyPr>
            <a:normAutofit fontScale="90000"/>
          </a:bodyPr>
          <a:lstStyle/>
          <a:p>
            <a:r>
              <a:rPr lang="en-US" dirty="0" smtClean="0"/>
              <a:t>Causes of Cardiomyopathy</a:t>
            </a:r>
            <a:endParaRPr lang="en-US" dirty="0"/>
          </a:p>
        </p:txBody>
      </p:sp>
      <p:sp>
        <p:nvSpPr>
          <p:cNvPr id="3" name="Subtitle 2"/>
          <p:cNvSpPr>
            <a:spLocks noGrp="1"/>
          </p:cNvSpPr>
          <p:nvPr>
            <p:ph type="subTitle" idx="1"/>
          </p:nvPr>
        </p:nvSpPr>
        <p:spPr>
          <a:xfrm>
            <a:off x="228600" y="914400"/>
            <a:ext cx="8610600" cy="5410200"/>
          </a:xfrm>
        </p:spPr>
        <p:txBody>
          <a:bodyPr>
            <a:normAutofit/>
          </a:bodyPr>
          <a:lstStyle/>
          <a:p>
            <a:pPr algn="l">
              <a:buFont typeface="Arial" pitchFamily="34" charset="0"/>
              <a:buChar char="•"/>
            </a:pPr>
            <a:r>
              <a:rPr lang="en-US" dirty="0" err="1" smtClean="0"/>
              <a:t>Wentraub</a:t>
            </a:r>
            <a:r>
              <a:rPr lang="en-US" dirty="0" smtClean="0"/>
              <a:t> et al. (2017)</a:t>
            </a:r>
            <a:r>
              <a:rPr lang="en-US" dirty="0" smtClean="0">
                <a:solidFill>
                  <a:schemeClr val="tx1"/>
                </a:solidFill>
              </a:rPr>
              <a:t> suggested several causes to explain the causes of </a:t>
            </a:r>
            <a:r>
              <a:rPr lang="en-US" dirty="0">
                <a:solidFill>
                  <a:schemeClr val="tx1"/>
                </a:solidFill>
              </a:rPr>
              <a:t>C</a:t>
            </a:r>
            <a:r>
              <a:rPr lang="en-US" dirty="0" smtClean="0">
                <a:solidFill>
                  <a:schemeClr val="tx1"/>
                </a:solidFill>
              </a:rPr>
              <a:t>ardiomyopathy some of which include family inheritance. Hypertrophic Cardiomyopathy is caused by changes in the genes of the heart muscle proteins.</a:t>
            </a:r>
          </a:p>
          <a:p>
            <a:pPr algn="l">
              <a:buFont typeface="Arial" pitchFamily="34" charset="0"/>
              <a:buChar char="•"/>
            </a:pPr>
            <a:r>
              <a:rPr lang="en-US" dirty="0" smtClean="0">
                <a:solidFill>
                  <a:schemeClr val="tx1"/>
                </a:solidFill>
              </a:rPr>
              <a:t>Some conditions such as high blood pressure, diabetes, aging and thyroid diseases have also been identified as causes of Cardiomyopathy.</a:t>
            </a:r>
          </a:p>
          <a:p>
            <a:pPr algn="l">
              <a:buFont typeface="Arial" pitchFamily="34" charset="0"/>
              <a:buChar char="•"/>
            </a:pPr>
            <a:r>
              <a:rPr lang="en-US" dirty="0" smtClean="0">
                <a:solidFill>
                  <a:schemeClr val="tx1"/>
                </a:solidFill>
              </a:rPr>
              <a:t>Coronary artery disease and heart attacks have also been identified as main causes for dilated cardiomyopathy.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1"/>
            <a:ext cx="8077200" cy="685799"/>
          </a:xfrm>
        </p:spPr>
        <p:txBody>
          <a:bodyPr>
            <a:normAutofit fontScale="90000"/>
          </a:bodyPr>
          <a:lstStyle/>
          <a:p>
            <a:pPr algn="l"/>
            <a:r>
              <a:rPr lang="en-US" dirty="0" smtClean="0"/>
              <a:t>Cont…</a:t>
            </a:r>
            <a:endParaRPr lang="en-US" dirty="0"/>
          </a:p>
        </p:txBody>
      </p:sp>
      <p:sp>
        <p:nvSpPr>
          <p:cNvPr id="3" name="Subtitle 2"/>
          <p:cNvSpPr>
            <a:spLocks noGrp="1"/>
          </p:cNvSpPr>
          <p:nvPr>
            <p:ph type="subTitle" idx="1"/>
          </p:nvPr>
        </p:nvSpPr>
        <p:spPr>
          <a:xfrm>
            <a:off x="457200" y="914400"/>
            <a:ext cx="8153400" cy="5410200"/>
          </a:xfrm>
        </p:spPr>
        <p:txBody>
          <a:bodyPr/>
          <a:lstStyle/>
          <a:p>
            <a:pPr algn="l">
              <a:buFont typeface="Arial" pitchFamily="34" charset="0"/>
              <a:buChar char="•"/>
            </a:pPr>
            <a:r>
              <a:rPr lang="en-US" dirty="0" smtClean="0">
                <a:solidFill>
                  <a:schemeClr val="tx1"/>
                </a:solidFill>
              </a:rPr>
              <a:t>Restrictive Cardiomyopathy has no known cause (idiopathic) however studies have indicated that the defect can be caused by the occurrence of a disease elsewhere in the body as long as the disease affects the heart.</a:t>
            </a:r>
          </a:p>
          <a:p>
            <a:pPr algn="l">
              <a:buFont typeface="Arial" pitchFamily="34" charset="0"/>
              <a:buChar char="•"/>
            </a:pPr>
            <a:r>
              <a:rPr lang="en-US" dirty="0" smtClean="0">
                <a:solidFill>
                  <a:schemeClr val="tx1"/>
                </a:solidFill>
              </a:rPr>
              <a:t>For example the accumulation of excess iron in the heart muscles (</a:t>
            </a:r>
            <a:r>
              <a:rPr lang="en-US" dirty="0" err="1" smtClean="0">
                <a:solidFill>
                  <a:schemeClr val="tx1"/>
                </a:solidFill>
              </a:rPr>
              <a:t>hemachromatosis</a:t>
            </a:r>
            <a:r>
              <a:rPr lang="en-US" dirty="0" smtClean="0">
                <a:solidFill>
                  <a:schemeClr val="tx1"/>
                </a:solidFill>
              </a:rPr>
              <a:t>) has been known to cause restrictive Cardiomyopathy.</a:t>
            </a:r>
          </a:p>
          <a:p>
            <a:pPr algn="l">
              <a:buFont typeface="Arial" pitchFamily="34" charset="0"/>
              <a:buChar char="•"/>
            </a:pPr>
            <a:endParaRPr lang="en-US"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
            <a:ext cx="8346830" cy="1066800"/>
          </a:xfrm>
        </p:spPr>
        <p:txBody>
          <a:bodyPr/>
          <a:lstStyle/>
          <a:p>
            <a:r>
              <a:rPr lang="en-US" dirty="0" smtClean="0"/>
              <a:t>Signs and symptoms </a:t>
            </a:r>
            <a:endParaRPr lang="en-US" dirty="0"/>
          </a:p>
        </p:txBody>
      </p:sp>
      <p:sp>
        <p:nvSpPr>
          <p:cNvPr id="3" name="Subtitle 2"/>
          <p:cNvSpPr>
            <a:spLocks noGrp="1"/>
          </p:cNvSpPr>
          <p:nvPr>
            <p:ph type="subTitle" idx="1"/>
          </p:nvPr>
        </p:nvSpPr>
        <p:spPr>
          <a:xfrm>
            <a:off x="304800" y="1219200"/>
            <a:ext cx="8534400" cy="5334000"/>
          </a:xfrm>
        </p:spPr>
        <p:txBody>
          <a:bodyPr>
            <a:normAutofit lnSpcReduction="10000"/>
          </a:bodyPr>
          <a:lstStyle/>
          <a:p>
            <a:pPr algn="l">
              <a:buFont typeface="Arial" pitchFamily="34" charset="0"/>
              <a:buChar char="•"/>
            </a:pPr>
            <a:r>
              <a:rPr lang="en-US" dirty="0" smtClean="0"/>
              <a:t>The symptoms and signs for all the types of Cardiomyopathy tend to be similar.</a:t>
            </a:r>
          </a:p>
          <a:p>
            <a:pPr algn="l">
              <a:buFont typeface="Arial" pitchFamily="34" charset="0"/>
              <a:buChar char="•"/>
            </a:pPr>
            <a:r>
              <a:rPr lang="en-US" dirty="0" smtClean="0"/>
              <a:t>In all the types of Cardiomyopathy, the defects lead to malfunction of the heart leading to improper function.</a:t>
            </a:r>
          </a:p>
          <a:p>
            <a:pPr algn="l">
              <a:buFont typeface="Arial" pitchFamily="34" charset="0"/>
              <a:buChar char="•"/>
            </a:pPr>
            <a:r>
              <a:rPr lang="en-US" dirty="0" smtClean="0"/>
              <a:t>Due to lack of enough blood in the tissues and the other organs, the following symptoms and signs are seen; general weakness and fatigue, shortness of breath, particularly during exertion or exercise lightheadedness and dizziness, chest pain, heart palpitations, fainting attacks, high blood pressure( Corrado et al. 2017)</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POPULATIONS</a:t>
            </a:r>
            <a:endParaRPr lang="en-US" dirty="0"/>
          </a:p>
        </p:txBody>
      </p:sp>
      <p:sp>
        <p:nvSpPr>
          <p:cNvPr id="3" name="Content Placeholder 2"/>
          <p:cNvSpPr>
            <a:spLocks noGrp="1"/>
          </p:cNvSpPr>
          <p:nvPr>
            <p:ph idx="1"/>
          </p:nvPr>
        </p:nvSpPr>
        <p:spPr>
          <a:xfrm>
            <a:off x="304800" y="1143000"/>
            <a:ext cx="8382000" cy="5166360"/>
          </a:xfrm>
        </p:spPr>
        <p:txBody>
          <a:bodyPr>
            <a:normAutofit fontScale="92500" lnSpcReduction="10000"/>
          </a:bodyPr>
          <a:lstStyle/>
          <a:p>
            <a:pPr>
              <a:buFont typeface="Arial" pitchFamily="34" charset="0"/>
              <a:buChar char="•"/>
            </a:pPr>
            <a:r>
              <a:rPr lang="en-US" dirty="0" smtClean="0"/>
              <a:t>Cardiomyopathy affects anyone and can affect people of all ages.</a:t>
            </a:r>
          </a:p>
          <a:p>
            <a:pPr>
              <a:buFont typeface="Arial" pitchFamily="34" charset="0"/>
              <a:buChar char="•"/>
            </a:pPr>
            <a:r>
              <a:rPr lang="en-US" dirty="0" smtClean="0"/>
              <a:t>However the risks of attacks and acquisition increases considerably among these populations.</a:t>
            </a:r>
          </a:p>
          <a:p>
            <a:pPr marL="708660" indent="-571500">
              <a:buFont typeface="+mj-lt"/>
              <a:buAutoNum type="romanLcPeriod"/>
            </a:pPr>
            <a:r>
              <a:rPr lang="en-US" dirty="0" smtClean="0"/>
              <a:t>Illicit and long term alcohol users </a:t>
            </a:r>
          </a:p>
          <a:p>
            <a:pPr marL="708660" indent="-571500">
              <a:buFont typeface="+mj-lt"/>
              <a:buAutoNum type="romanLcPeriod"/>
            </a:pPr>
            <a:r>
              <a:rPr lang="en-US" dirty="0" smtClean="0"/>
              <a:t>Obese individuals </a:t>
            </a:r>
          </a:p>
          <a:p>
            <a:pPr marL="708660" indent="-571500">
              <a:buFont typeface="+mj-lt"/>
              <a:buAutoNum type="romanLcPeriod"/>
            </a:pPr>
            <a:r>
              <a:rPr lang="en-US" dirty="0" smtClean="0"/>
              <a:t>Family history of Cardiomyopathy considerably increases the risk of acquiring this heart defect.</a:t>
            </a:r>
          </a:p>
          <a:p>
            <a:pPr marL="708660" indent="-571500">
              <a:buFont typeface="+mj-lt"/>
              <a:buAutoNum type="romanLcPeriod"/>
            </a:pPr>
            <a:r>
              <a:rPr lang="en-US" dirty="0" smtClean="0"/>
              <a:t>Certain diseases such as diabetes, malfunctioned thyroid gland or any other internal disorder that causes the body to store excess iron(</a:t>
            </a:r>
            <a:r>
              <a:rPr lang="en-US" dirty="0" err="1" smtClean="0"/>
              <a:t>hemochromatosis</a:t>
            </a:r>
            <a:r>
              <a:rPr lang="en-US" dirty="0" smtClean="0"/>
              <a:t>)</a:t>
            </a:r>
          </a:p>
          <a:p>
            <a:pPr marL="708660" indent="-571500">
              <a:buFont typeface="+mj-lt"/>
              <a:buAutoNum type="romanLcPeriod"/>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idx="1"/>
          </p:nvPr>
        </p:nvSpPr>
        <p:spPr>
          <a:xfrm>
            <a:off x="304800" y="1143000"/>
            <a:ext cx="8382000" cy="5166360"/>
          </a:xfrm>
        </p:spPr>
        <p:txBody>
          <a:bodyPr/>
          <a:lstStyle/>
          <a:p>
            <a:pPr>
              <a:buFont typeface="Arial" pitchFamily="34" charset="0"/>
              <a:buChar char="•"/>
            </a:pPr>
            <a:r>
              <a:rPr lang="en-US" dirty="0" smtClean="0"/>
              <a:t>Alawami et al. (2014) suggest that other treatments and dietary lifestyles have also been found to increase the risks of Cardiomyopathy among specific populations.</a:t>
            </a:r>
          </a:p>
          <a:p>
            <a:pPr>
              <a:buFont typeface="Arial" pitchFamily="34" charset="0"/>
              <a:buChar char="•"/>
            </a:pPr>
            <a:r>
              <a:rPr lang="en-US" dirty="0" smtClean="0"/>
              <a:t>Those people undergoing HIV treatments have been regarded to be at high risks of heart failures and dilated cardiomyopathy in particular.</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PROGNOSIS</a:t>
            </a:r>
            <a:endParaRPr lang="en-US" dirty="0"/>
          </a:p>
        </p:txBody>
      </p:sp>
      <p:sp>
        <p:nvSpPr>
          <p:cNvPr id="3" name="Content Placeholder 2"/>
          <p:cNvSpPr>
            <a:spLocks noGrp="1"/>
          </p:cNvSpPr>
          <p:nvPr>
            <p:ph idx="1"/>
          </p:nvPr>
        </p:nvSpPr>
        <p:spPr>
          <a:xfrm>
            <a:off x="304800" y="1143000"/>
            <a:ext cx="8382000" cy="5166360"/>
          </a:xfrm>
        </p:spPr>
        <p:txBody>
          <a:bodyPr/>
          <a:lstStyle/>
          <a:p>
            <a:pPr algn="ctr">
              <a:buNone/>
            </a:pPr>
            <a:r>
              <a:rPr lang="en-US" b="1" dirty="0" smtClean="0"/>
              <a:t>Dilated Cardiomyopathy</a:t>
            </a:r>
          </a:p>
          <a:p>
            <a:pPr>
              <a:buFont typeface="Arial" pitchFamily="34" charset="0"/>
              <a:buChar char="•"/>
            </a:pPr>
            <a:r>
              <a:rPr lang="en-US" dirty="0" smtClean="0"/>
              <a:t>This has poor prognosis. Out of the total number of patients diagnosed annually, 50% of this die after each two years.</a:t>
            </a:r>
          </a:p>
          <a:p>
            <a:pPr>
              <a:buFont typeface="Arial" pitchFamily="34" charset="0"/>
              <a:buChar char="•"/>
            </a:pPr>
            <a:r>
              <a:rPr lang="en-US" dirty="0" smtClean="0"/>
              <a:t>Only about 25% of these patients survive past 5 years.</a:t>
            </a:r>
          </a:p>
          <a:p>
            <a:pPr>
              <a:buFont typeface="Arial" pitchFamily="34" charset="0"/>
              <a:buChar char="•"/>
            </a:pPr>
            <a:r>
              <a:rPr lang="en-US" dirty="0" smtClean="0"/>
              <a:t>The common causes death are progressive cardiac failure and </a:t>
            </a:r>
            <a:r>
              <a:rPr lang="en-US" dirty="0" err="1" smtClean="0"/>
              <a:t>arrythmia</a:t>
            </a:r>
            <a:r>
              <a:rPr lang="en-US" dirty="0" smtClean="0"/>
              <a:t>. </a:t>
            </a:r>
            <a:r>
              <a:rPr lang="en-US" b="1" dirty="0" smtClean="0"/>
              <a:t>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idx="1"/>
          </p:nvPr>
        </p:nvSpPr>
        <p:spPr>
          <a:xfrm>
            <a:off x="457200" y="1066800"/>
            <a:ext cx="8229600" cy="5242560"/>
          </a:xfrm>
        </p:spPr>
        <p:txBody>
          <a:bodyPr>
            <a:normAutofit fontScale="92500" lnSpcReduction="10000"/>
          </a:bodyPr>
          <a:lstStyle/>
          <a:p>
            <a:pPr algn="ctr">
              <a:buNone/>
            </a:pPr>
            <a:r>
              <a:rPr lang="en-US" b="1" dirty="0" smtClean="0"/>
              <a:t>Hypertrophic cardiomyopathy </a:t>
            </a:r>
            <a:endParaRPr lang="en-US" dirty="0" smtClean="0"/>
          </a:p>
          <a:p>
            <a:pPr>
              <a:buFont typeface="Arial" pitchFamily="34" charset="0"/>
              <a:buChar char="•"/>
            </a:pPr>
            <a:r>
              <a:rPr lang="en-US" dirty="0" smtClean="0"/>
              <a:t>The overall annual deaths from sudden death is 3-5% in adults and at least 6% in children and young adults. However, severity of disease and prognosis varies widely according to the genetic features involved. Certain genes are associated with a worse prognosis.</a:t>
            </a:r>
          </a:p>
          <a:p>
            <a:pPr algn="ctr">
              <a:buNone/>
            </a:pPr>
            <a:r>
              <a:rPr lang="en-US" b="1" dirty="0" smtClean="0"/>
              <a:t>Restrictive cardiomyopathy</a:t>
            </a:r>
          </a:p>
          <a:p>
            <a:pPr>
              <a:buFont typeface="Arial" pitchFamily="34" charset="0"/>
              <a:buChar char="•"/>
            </a:pPr>
            <a:r>
              <a:rPr lang="en-US" dirty="0" smtClean="0"/>
              <a:t>The worst prognosis is in patients with cardiac </a:t>
            </a:r>
            <a:r>
              <a:rPr lang="en-US" dirty="0" err="1" smtClean="0"/>
              <a:t>amyloidosis</a:t>
            </a:r>
            <a:r>
              <a:rPr lang="en-US" dirty="0" smtClean="0"/>
              <a:t>, in whom disease may recur after transplantation. Overall this disease has a poor diagnosis with many patients dying within a year of the diagnosis.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DIAGNOSTIC OR SURGICAL PROCEDURES.</a:t>
            </a:r>
            <a:endParaRPr lang="en-US" dirty="0"/>
          </a:p>
        </p:txBody>
      </p:sp>
      <p:sp>
        <p:nvSpPr>
          <p:cNvPr id="3" name="Content Placeholder 2"/>
          <p:cNvSpPr>
            <a:spLocks noGrp="1"/>
          </p:cNvSpPr>
          <p:nvPr>
            <p:ph idx="1"/>
          </p:nvPr>
        </p:nvSpPr>
        <p:spPr/>
        <p:txBody>
          <a:bodyPr>
            <a:normAutofit fontScale="92500"/>
          </a:bodyPr>
          <a:lstStyle/>
          <a:p>
            <a:pPr>
              <a:buFont typeface="Arial" pitchFamily="34" charset="0"/>
              <a:buChar char="•"/>
            </a:pPr>
            <a:r>
              <a:rPr lang="en-US" dirty="0" smtClean="0"/>
              <a:t>Cardiomyopathy involves both physical and surgical procedures during diagnosis.</a:t>
            </a:r>
          </a:p>
          <a:p>
            <a:pPr>
              <a:buFont typeface="Arial" pitchFamily="34" charset="0"/>
              <a:buChar char="•"/>
            </a:pPr>
            <a:r>
              <a:rPr lang="en-US" dirty="0" smtClean="0"/>
              <a:t>Physical examination that includes checking of blood pressure, treadmill stress test is also a physical activity that doctors use to check heart rhythm, blood pressure and breathing to subsequently determine weather the activity provokes abnormal heart function.</a:t>
            </a:r>
          </a:p>
          <a:p>
            <a:pPr>
              <a:buFont typeface="Arial" pitchFamily="34" charset="0"/>
              <a:buChar char="•"/>
            </a:pPr>
            <a:r>
              <a:rPr lang="en-US" dirty="0" smtClean="0"/>
              <a:t>Genetic testing of close relatives such as parents is also a diagnostic procedure that helps determine the probability of Cardiomyopathy.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idx="1"/>
          </p:nvPr>
        </p:nvSpPr>
        <p:spPr>
          <a:xfrm>
            <a:off x="304800" y="1219200"/>
            <a:ext cx="8382000" cy="4906963"/>
          </a:xfrm>
        </p:spPr>
        <p:txBody>
          <a:bodyPr>
            <a:normAutofit/>
          </a:bodyPr>
          <a:lstStyle/>
          <a:p>
            <a:pPr>
              <a:buFont typeface="Arial" pitchFamily="34" charset="0"/>
              <a:buChar char="•"/>
            </a:pPr>
            <a:r>
              <a:rPr lang="en-US" dirty="0" smtClean="0"/>
              <a:t>Surgical options include; Cardiac catheterization that involves obtaining of sample of heart muscle through the use of catheters.</a:t>
            </a:r>
          </a:p>
          <a:p>
            <a:pPr>
              <a:buFont typeface="Arial" pitchFamily="34" charset="0"/>
              <a:buChar char="•"/>
            </a:pPr>
            <a:r>
              <a:rPr lang="en-US" dirty="0" smtClean="0"/>
              <a:t>Pressures from winning the heart can be determined to see how forcefully blood moves through the heart.</a:t>
            </a:r>
          </a:p>
          <a:p>
            <a:pPr>
              <a:buFont typeface="Arial" pitchFamily="34" charset="0"/>
              <a:buChar char="•"/>
            </a:pPr>
            <a:r>
              <a:rPr lang="en-US" dirty="0" smtClean="0"/>
              <a:t>Additional diagnosis can include; blood tests, chest x-rays, electrocardiogram and CT scan.(Corrado et al. 2014)</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TREATMENTS</a:t>
            </a:r>
            <a:endParaRPr lang="en-US" dirty="0"/>
          </a:p>
        </p:txBody>
      </p:sp>
      <p:sp>
        <p:nvSpPr>
          <p:cNvPr id="3" name="Content Placeholder 2"/>
          <p:cNvSpPr>
            <a:spLocks noGrp="1"/>
          </p:cNvSpPr>
          <p:nvPr>
            <p:ph idx="1"/>
          </p:nvPr>
        </p:nvSpPr>
        <p:spPr>
          <a:xfrm>
            <a:off x="381000" y="1447800"/>
            <a:ext cx="8305800" cy="4678363"/>
          </a:xfrm>
        </p:spPr>
        <p:txBody>
          <a:bodyPr>
            <a:normAutofit fontScale="92500"/>
          </a:bodyPr>
          <a:lstStyle/>
          <a:p>
            <a:pPr>
              <a:buFont typeface="Arial" pitchFamily="34" charset="0"/>
              <a:buChar char="•"/>
            </a:pPr>
            <a:r>
              <a:rPr lang="en-US" dirty="0" smtClean="0"/>
              <a:t>The main goal of treating Cardiomyopathy is to effectively manage the conditions to avoid its worsening and to consequently reduce the risks of complications.</a:t>
            </a:r>
          </a:p>
          <a:p>
            <a:pPr>
              <a:buFont typeface="Arial" pitchFamily="34" charset="0"/>
              <a:buChar char="•"/>
            </a:pPr>
            <a:r>
              <a:rPr lang="en-US" dirty="0" smtClean="0"/>
              <a:t>Treatments however depend with the type of Cardiomyopathy that an individual has.</a:t>
            </a:r>
          </a:p>
          <a:p>
            <a:pPr>
              <a:buFont typeface="Arial" pitchFamily="34" charset="0"/>
              <a:buChar char="•"/>
            </a:pPr>
            <a:r>
              <a:rPr lang="en-US" dirty="0" smtClean="0"/>
              <a:t>Medication through the use of drugs has been a major form of treating Cardiomyopathy; doctors can prescribe drugs to manage the conditions such as  high blood pressure, improve heart function and remove excess fluids from the body.</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idx="1"/>
          </p:nvPr>
        </p:nvSpPr>
        <p:spPr/>
        <p:txBody>
          <a:bodyPr>
            <a:normAutofit fontScale="92500"/>
          </a:bodyPr>
          <a:lstStyle/>
          <a:p>
            <a:pPr>
              <a:buFont typeface="Arial" pitchFamily="34" charset="0"/>
              <a:buChar char="•"/>
            </a:pPr>
            <a:r>
              <a:rPr lang="en-US" dirty="0" smtClean="0"/>
              <a:t>There are however other treatment methods that require surgical operations, for example the use of implanted devices; these devices are surgically implanted onto the heart to improve the function of the heart and relieve the symptoms.</a:t>
            </a:r>
          </a:p>
          <a:p>
            <a:pPr>
              <a:buFont typeface="Arial" pitchFamily="34" charset="0"/>
              <a:buChar char="•"/>
            </a:pPr>
            <a:r>
              <a:rPr lang="en-US" dirty="0" smtClean="0"/>
              <a:t>Implantable </a:t>
            </a:r>
            <a:r>
              <a:rPr lang="en-US" dirty="0" err="1" smtClean="0"/>
              <a:t>cardioverter</a:t>
            </a:r>
            <a:r>
              <a:rPr lang="en-US" dirty="0" smtClean="0"/>
              <a:t>-defibrillator (ICD) is used to control abnormal heart rhythms.</a:t>
            </a:r>
          </a:p>
          <a:p>
            <a:pPr>
              <a:buFont typeface="Arial" pitchFamily="34" charset="0"/>
              <a:buChar char="•"/>
            </a:pPr>
            <a:r>
              <a:rPr lang="en-US" dirty="0" smtClean="0"/>
              <a:t>Ventricular assist device (VAD), this is usually used on patients who are on the wait for a heart transplant; VAD basically keeps the heart pumping until a new heart is put.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idx="1"/>
          </p:nvPr>
        </p:nvSpPr>
        <p:spPr>
          <a:xfrm>
            <a:off x="381000" y="1219200"/>
            <a:ext cx="8305800" cy="4906963"/>
          </a:xfrm>
        </p:spPr>
        <p:txBody>
          <a:bodyPr>
            <a:normAutofit/>
          </a:bodyPr>
          <a:lstStyle/>
          <a:p>
            <a:pPr>
              <a:buFont typeface="Arial" pitchFamily="34" charset="0"/>
              <a:buChar char="•"/>
            </a:pPr>
            <a:r>
              <a:rPr lang="en-US" dirty="0" smtClean="0"/>
              <a:t>Other treatments methods include; </a:t>
            </a:r>
            <a:r>
              <a:rPr lang="en-US" dirty="0" err="1" smtClean="0"/>
              <a:t>septal</a:t>
            </a:r>
            <a:r>
              <a:rPr lang="en-US" dirty="0" smtClean="0"/>
              <a:t> ablation that involves the injection of alcohol into the thickened region of the heart through the artery that supplies blood to that area, this allows blood to flow through that area.</a:t>
            </a:r>
          </a:p>
          <a:p>
            <a:pPr>
              <a:buFont typeface="Arial" pitchFamily="34" charset="0"/>
              <a:buChar char="•"/>
            </a:pPr>
            <a:r>
              <a:rPr lang="en-US" dirty="0" err="1" smtClean="0"/>
              <a:t>Septal</a:t>
            </a:r>
            <a:r>
              <a:rPr lang="en-US" dirty="0" smtClean="0"/>
              <a:t> </a:t>
            </a:r>
            <a:r>
              <a:rPr lang="en-US" dirty="0" err="1" smtClean="0"/>
              <a:t>myectomy</a:t>
            </a:r>
            <a:r>
              <a:rPr lang="en-US" dirty="0" smtClean="0"/>
              <a:t> is a procedure that requires open surgery where the thickened area of the heart is physically removed to improve blood flow through the heart and to effectively reduce mitral valve regurgitation.</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SYSTEMS </a:t>
            </a:r>
            <a:endParaRPr lang="en-US" dirty="0"/>
          </a:p>
        </p:txBody>
      </p:sp>
      <p:sp>
        <p:nvSpPr>
          <p:cNvPr id="3" name="Content Placeholder 2"/>
          <p:cNvSpPr>
            <a:spLocks noGrp="1"/>
          </p:cNvSpPr>
          <p:nvPr>
            <p:ph idx="1"/>
          </p:nvPr>
        </p:nvSpPr>
        <p:spPr>
          <a:xfrm>
            <a:off x="381000" y="1143000"/>
            <a:ext cx="8305800" cy="4983163"/>
          </a:xfrm>
        </p:spPr>
        <p:txBody>
          <a:bodyPr>
            <a:normAutofit/>
          </a:bodyPr>
          <a:lstStyle/>
          <a:p>
            <a:pPr>
              <a:buFont typeface="Arial" pitchFamily="34" charset="0"/>
              <a:buChar char="•"/>
            </a:pPr>
            <a:r>
              <a:rPr lang="en-US" dirty="0" smtClean="0"/>
              <a:t>Individuals with Cardiomyopathy need support during their journey with the defect; they need support right from diagnosis and with subsequent provision of information on how to live with the defect.</a:t>
            </a:r>
          </a:p>
          <a:p>
            <a:pPr>
              <a:buFont typeface="Arial" pitchFamily="34" charset="0"/>
              <a:buChar char="•"/>
            </a:pPr>
            <a:r>
              <a:rPr lang="en-US" dirty="0" smtClean="0"/>
              <a:t>After treatment of Cardiomyopathy, the patients require specialists such as nurses, doctors, rehabilitation experts and cardiac device management doctors to closely monitor their care.</a:t>
            </a:r>
          </a:p>
          <a:p>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idx="1"/>
          </p:nvPr>
        </p:nvSpPr>
        <p:spPr>
          <a:xfrm>
            <a:off x="304800" y="1066800"/>
            <a:ext cx="8382000" cy="5059363"/>
          </a:xfrm>
        </p:spPr>
        <p:txBody>
          <a:bodyPr>
            <a:normAutofit/>
          </a:bodyPr>
          <a:lstStyle/>
          <a:p>
            <a:pPr>
              <a:buFont typeface="Arial" pitchFamily="34" charset="0"/>
              <a:buChar char="•"/>
            </a:pPr>
            <a:r>
              <a:rPr lang="en-US" dirty="0" smtClean="0"/>
              <a:t> Medical research centers such as the NYU </a:t>
            </a:r>
            <a:r>
              <a:rPr lang="en-US" dirty="0" err="1" smtClean="0"/>
              <a:t>Langone</a:t>
            </a:r>
            <a:r>
              <a:rPr lang="en-US" dirty="0" smtClean="0"/>
              <a:t> have acted to provided the much needed knowledge about lifestyles habits that can help slow down the progression of Cardiomyopathy and heart failure.</a:t>
            </a:r>
          </a:p>
          <a:p>
            <a:pPr>
              <a:buFont typeface="Arial" pitchFamily="34" charset="0"/>
              <a:buChar char="•"/>
            </a:pPr>
            <a:r>
              <a:rPr lang="en-US" dirty="0" smtClean="0"/>
              <a:t>The center has one major program aimed at supporting patients with Cardiomyopathy; Tobacco Cessation Program</a:t>
            </a:r>
          </a:p>
          <a:p>
            <a:pPr>
              <a:buFont typeface="Arial" pitchFamily="34" charset="0"/>
              <a:buChar char="•"/>
            </a:pPr>
            <a:r>
              <a:rPr lang="en-US" dirty="0" smtClean="0"/>
              <a:t>NYU offers both inpatient and out patient cardiac rehabilitation services for patients.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a:t>
            </a:r>
            <a:endParaRPr lang="en-US" dirty="0"/>
          </a:p>
        </p:txBody>
      </p:sp>
      <p:sp>
        <p:nvSpPr>
          <p:cNvPr id="3" name="Content Placeholder 2"/>
          <p:cNvSpPr>
            <a:spLocks noGrp="1"/>
          </p:cNvSpPr>
          <p:nvPr>
            <p:ph idx="1"/>
          </p:nvPr>
        </p:nvSpPr>
        <p:spPr>
          <a:xfrm>
            <a:off x="457200" y="1066800"/>
            <a:ext cx="8229600" cy="5059363"/>
          </a:xfrm>
        </p:spPr>
        <p:txBody>
          <a:bodyPr>
            <a:normAutofit fontScale="92500"/>
          </a:bodyPr>
          <a:lstStyle/>
          <a:p>
            <a:pPr>
              <a:buFont typeface="Arial" pitchFamily="34" charset="0"/>
              <a:buChar char="•"/>
            </a:pPr>
            <a:r>
              <a:rPr lang="en-US" dirty="0" smtClean="0"/>
              <a:t>Prevention of Cardiomyopathy is possible through the application of various mechanisms. </a:t>
            </a:r>
          </a:p>
          <a:p>
            <a:pPr>
              <a:buFont typeface="Arial" pitchFamily="34" charset="0"/>
              <a:buChar char="•"/>
            </a:pPr>
            <a:r>
              <a:rPr lang="en-US" dirty="0" smtClean="0"/>
              <a:t>Prompt treatment of other diseases that bare known to negatively affect the heart; such as diabetes and high blood pressure.</a:t>
            </a:r>
          </a:p>
          <a:p>
            <a:pPr>
              <a:buFont typeface="Arial" pitchFamily="34" charset="0"/>
              <a:buChar char="•"/>
            </a:pPr>
            <a:r>
              <a:rPr lang="en-US" dirty="0" smtClean="0"/>
              <a:t>Seeking medical assistance when you notice any sign of Cardiomyopathy</a:t>
            </a:r>
          </a:p>
          <a:p>
            <a:pPr>
              <a:buFont typeface="Arial" pitchFamily="34" charset="0"/>
              <a:buChar char="•"/>
            </a:pPr>
            <a:r>
              <a:rPr lang="en-US" dirty="0" smtClean="0"/>
              <a:t>Leading healthy lifestyles by avoiding high alcohol and tobacco use</a:t>
            </a:r>
          </a:p>
          <a:p>
            <a:pPr>
              <a:buFont typeface="Arial" pitchFamily="34" charset="0"/>
              <a:buChar char="•"/>
            </a:pPr>
            <a:r>
              <a:rPr lang="en-US" dirty="0" smtClean="0"/>
              <a:t>Consumption of foods that contain low cholesterol levels and practice of regular exercise.</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7200" y="1143000"/>
            <a:ext cx="8229600" cy="4983163"/>
          </a:xfrm>
        </p:spPr>
        <p:txBody>
          <a:bodyPr>
            <a:normAutofit fontScale="92500" lnSpcReduction="20000"/>
          </a:bodyPr>
          <a:lstStyle/>
          <a:p>
            <a:pPr>
              <a:buNone/>
            </a:pPr>
            <a:r>
              <a:rPr lang="en-US" dirty="0" smtClean="0"/>
              <a:t>Weintraub, R. G., Semsarian, C., &amp; Macdonald, P. (2017). Dilated cardiomyopathy. </a:t>
            </a:r>
            <a:r>
              <a:rPr lang="en-US" i="1" dirty="0" smtClean="0"/>
              <a:t>The Lancet</a:t>
            </a:r>
            <a:r>
              <a:rPr lang="en-US" dirty="0" smtClean="0"/>
              <a:t>, </a:t>
            </a:r>
            <a:r>
              <a:rPr lang="en-US" i="1" dirty="0" smtClean="0"/>
              <a:t>390</a:t>
            </a:r>
            <a:r>
              <a:rPr lang="en-US" dirty="0" smtClean="0"/>
              <a:t>(10092), 400-414.</a:t>
            </a:r>
          </a:p>
          <a:p>
            <a:pPr>
              <a:buNone/>
            </a:pPr>
            <a:r>
              <a:rPr lang="en-US" dirty="0" smtClean="0"/>
              <a:t>Corrado, D., Basso, C., &amp; Judge, D. P. (2017). Arrhythmogenic cardiomyopathy. </a:t>
            </a:r>
            <a:r>
              <a:rPr lang="en-US" i="1" dirty="0" smtClean="0"/>
              <a:t>Circulation research</a:t>
            </a:r>
            <a:r>
              <a:rPr lang="en-US" dirty="0" smtClean="0"/>
              <a:t>, </a:t>
            </a:r>
            <a:r>
              <a:rPr lang="en-US" i="1" dirty="0" smtClean="0"/>
              <a:t>121</a:t>
            </a:r>
            <a:r>
              <a:rPr lang="en-US" dirty="0" smtClean="0"/>
              <a:t>(7), 784-802.</a:t>
            </a:r>
          </a:p>
          <a:p>
            <a:pPr>
              <a:buNone/>
            </a:pPr>
            <a:r>
              <a:rPr lang="en-US" dirty="0" smtClean="0"/>
              <a:t>Alawami, M., Wasywich, C., Cicovic, A., &amp; Kenedi, C. (2014). A systematic review of medication induced cardiomyopathy. </a:t>
            </a:r>
            <a:r>
              <a:rPr lang="en-US" i="1" dirty="0" smtClean="0"/>
              <a:t>International journal of cardiology</a:t>
            </a:r>
            <a:r>
              <a:rPr lang="en-US" dirty="0" smtClean="0"/>
              <a:t>, </a:t>
            </a:r>
            <a:r>
              <a:rPr lang="en-US" i="1" dirty="0" smtClean="0"/>
              <a:t>176</a:t>
            </a:r>
            <a:r>
              <a:rPr lang="en-US" dirty="0" smtClean="0"/>
              <a:t>(2), 315-320.</a:t>
            </a:r>
          </a:p>
          <a:p>
            <a:pPr>
              <a:buNone/>
            </a:pPr>
            <a:endParaRPr lang="en-US" dirty="0" smtClean="0"/>
          </a:p>
          <a:p>
            <a:pPr algn="ctr">
              <a:buNone/>
            </a:pPr>
            <a:r>
              <a:rPr lang="en-US" b="1" dirty="0" smtClean="0"/>
              <a:t>Websites </a:t>
            </a:r>
          </a:p>
          <a:p>
            <a:pPr>
              <a:buNone/>
            </a:pPr>
            <a:r>
              <a:rPr lang="en-US" dirty="0" smtClean="0"/>
              <a:t>https://nyulangone.org/conditions/cardiomyopathy-heart-failure-in-adults/support</a:t>
            </a:r>
          </a:p>
          <a:p>
            <a:pPr>
              <a:buNone/>
            </a:pPr>
            <a:endParaRPr lang="en-US"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336</TotalTime>
  <Words>2178</Words>
  <Application>Microsoft Office PowerPoint</Application>
  <PresentationFormat>On-screen Show (4:3)</PresentationFormat>
  <Paragraphs>107</Paragraphs>
  <Slides>18</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Book Antiqua</vt:lpstr>
      <vt:lpstr>Calibri</vt:lpstr>
      <vt:lpstr>Lucida Sans</vt:lpstr>
      <vt:lpstr>Times New Roman</vt:lpstr>
      <vt:lpstr>Wingdings</vt:lpstr>
      <vt:lpstr>Wingdings 2</vt:lpstr>
      <vt:lpstr>Wingdings 3</vt:lpstr>
      <vt:lpstr>Apex</vt:lpstr>
      <vt:lpstr>Cardiomyopathy Institutional Affiliation Student’s Name Date</vt:lpstr>
      <vt:lpstr>Introduction</vt:lpstr>
      <vt:lpstr>Causes of Cardiomyopathy</vt:lpstr>
      <vt:lpstr>Cont…</vt:lpstr>
      <vt:lpstr>Signs and symptoms </vt:lpstr>
      <vt:lpstr>RISK POPULATIONS</vt:lpstr>
      <vt:lpstr>CONT……</vt:lpstr>
      <vt:lpstr>PROGNOSIS</vt:lpstr>
      <vt:lpstr>CONT…</vt:lpstr>
      <vt:lpstr>DIAGNOSTIC OR SURGICAL PROCEDURES.</vt:lpstr>
      <vt:lpstr>CONT…</vt:lpstr>
      <vt:lpstr>TREATMENTS</vt:lpstr>
      <vt:lpstr>CONT…</vt:lpstr>
      <vt:lpstr>CONT…</vt:lpstr>
      <vt:lpstr>SUPPORT SYSTEMS </vt:lpstr>
      <vt:lpstr>CONT…</vt:lpstr>
      <vt:lpstr>PREVENTION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Cardiomyopathy Institutional Affiliation Student’s Name Date</dc:title>
  <dc:creator>WRITER</dc:creator>
  <cp:lastModifiedBy>User</cp:lastModifiedBy>
  <cp:revision>35</cp:revision>
  <dcterms:created xsi:type="dcterms:W3CDTF">2020-01-24T09:24:27Z</dcterms:created>
  <dcterms:modified xsi:type="dcterms:W3CDTF">2020-01-24T15:48:19Z</dcterms:modified>
</cp:coreProperties>
</file>