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Roboto"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38"/>
    <p:restoredTop sz="82153"/>
  </p:normalViewPr>
  <p:slideViewPr>
    <p:cSldViewPr snapToGrid="0">
      <p:cViewPr varScale="1">
        <p:scale>
          <a:sx n="77" d="100"/>
          <a:sy n="77" d="100"/>
        </p:scale>
        <p:origin x="28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d6c394b3a_0_1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Google Shape;140;g3d6c394b3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d6c394b3a_0_2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Google Shape;146;g3d6c394b3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d6c394b3a_0_2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Google Shape;152;g3d6c394b3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cd73d61a0_1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Google Shape;89;g3cd73d61a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cd73d61a0_1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Google Shape;95;g3cd73d61a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cd73d61a0_1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Google Shape;101;g3cd73d61a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lang="en-US" b="0" dirty="0">
              <a:effectLs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cd73d61a0_1_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Google Shape;110;g3cd73d61a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d6c394b3a_0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d6c394b3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d6c394b3a_0_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g3d6c394b3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d6c394b3a_0_3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Google Shape;128;g3d6c394b3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d6c394b3a_0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3d6c394b3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supremecourt.ohio.gov/rod/docs/pdf/9/2011/2011-ohio-3199.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183191" y="848732"/>
            <a:ext cx="8613600" cy="2613900"/>
          </a:xfrm>
          <a:prstGeom prst="rect">
            <a:avLst/>
          </a:prstGeom>
        </p:spPr>
        <p:txBody>
          <a:bodyPr spcFirstLastPara="1" wrap="square" lIns="91425" tIns="91425" rIns="91425" bIns="91425" anchor="b" anchorCtr="0">
            <a:noAutofit/>
          </a:bodyPr>
          <a:lstStyle/>
          <a:p>
            <a:pPr lvl="0"/>
            <a:r>
              <a:rPr lang="en" dirty="0">
                <a:latin typeface="Times New Roman"/>
                <a:ea typeface="Times New Roman"/>
                <a:cs typeface="Times New Roman"/>
                <a:sym typeface="Times New Roman"/>
              </a:rPr>
              <a:t>Case </a:t>
            </a:r>
            <a:r>
              <a:rPr lang="en">
                <a:latin typeface="Times New Roman"/>
                <a:ea typeface="Times New Roman"/>
                <a:cs typeface="Times New Roman"/>
                <a:sym typeface="Times New Roman"/>
              </a:rPr>
              <a:t>Brief Sample</a:t>
            </a:r>
            <a:br>
              <a:rPr lang="en" dirty="0">
                <a:latin typeface="Times New Roman"/>
                <a:ea typeface="Times New Roman"/>
                <a:cs typeface="Times New Roman"/>
                <a:sym typeface="Times New Roman"/>
              </a:rPr>
            </a:br>
            <a:r>
              <a:rPr lang="en-US" sz="1600" dirty="0"/>
              <a:t>Davis v. Wooster </a:t>
            </a:r>
            <a:r>
              <a:rPr lang="en-US" sz="1600" dirty="0" err="1"/>
              <a:t>Orthopaedics</a:t>
            </a:r>
            <a:r>
              <a:rPr lang="en-US" sz="1600" dirty="0"/>
              <a:t> &amp; Sports Medicine, Inc.</a:t>
            </a:r>
            <a:br>
              <a:rPr lang="en-US" sz="1600" dirty="0"/>
            </a:br>
            <a:endParaRPr sz="1800" i="1" dirty="0">
              <a:latin typeface="Times New Roman"/>
              <a:ea typeface="Times New Roman"/>
              <a:cs typeface="Times New Roman"/>
              <a:sym typeface="Times New Roman"/>
            </a:endParaRPr>
          </a:p>
          <a:p>
            <a:pPr marL="0" lvl="0" indent="0">
              <a:spcBef>
                <a:spcPts val="0"/>
              </a:spcBef>
              <a:spcAft>
                <a:spcPts val="0"/>
              </a:spcAft>
              <a:buNone/>
            </a:pPr>
            <a:br>
              <a:rPr lang="en" sz="1800" dirty="0">
                <a:latin typeface="Times New Roman"/>
                <a:ea typeface="Times New Roman"/>
                <a:cs typeface="Times New Roman"/>
                <a:sym typeface="Times New Roman"/>
              </a:rPr>
            </a:br>
            <a:endParaRPr sz="1800" i="1" dirty="0">
              <a:latin typeface="Times New Roman"/>
              <a:ea typeface="Times New Roman"/>
              <a:cs typeface="Times New Roman"/>
              <a:sym typeface="Times New Roman"/>
            </a:endParaRPr>
          </a:p>
        </p:txBody>
      </p:sp>
      <p:pic>
        <p:nvPicPr>
          <p:cNvPr id="86" name="Google Shape;86;p13"/>
          <p:cNvPicPr preferRelativeResize="0"/>
          <p:nvPr/>
        </p:nvPicPr>
        <p:blipFill>
          <a:blip r:embed="rId3">
            <a:alphaModFix/>
          </a:blip>
          <a:stretch>
            <a:fillRect/>
          </a:stretch>
        </p:blipFill>
        <p:spPr>
          <a:xfrm>
            <a:off x="7049125" y="3198025"/>
            <a:ext cx="1638999" cy="1638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Times New Roman"/>
                <a:ea typeface="Times New Roman"/>
                <a:cs typeface="Times New Roman"/>
                <a:sym typeface="Times New Roman"/>
              </a:rPr>
              <a:t>Concurring/Dissenting Opinions</a:t>
            </a:r>
            <a:endParaRPr>
              <a:latin typeface="Times New Roman"/>
              <a:ea typeface="Times New Roman"/>
              <a:cs typeface="Times New Roman"/>
              <a:sym typeface="Times New Roman"/>
            </a:endParaRPr>
          </a:p>
        </p:txBody>
      </p:sp>
      <p:sp>
        <p:nvSpPr>
          <p:cNvPr id="143" name="Google Shape;143;p22"/>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2400" dirty="0">
              <a:solidFill>
                <a:schemeClr val="bg2">
                  <a:lumMod val="50000"/>
                </a:schemeClr>
              </a:solidFill>
              <a:latin typeface="Times New Roman" panose="02020603050405020304" pitchFamily="18" charset="0"/>
              <a:ea typeface="Calibri"/>
              <a:cs typeface="Times New Roman" panose="02020603050405020304" pitchFamily="18" charset="0"/>
              <a:sym typeface="Calibri"/>
            </a:endParaRPr>
          </a:p>
          <a:p>
            <a:pPr marL="0" lvl="0" indent="0" rtl="0">
              <a:spcBef>
                <a:spcPts val="0"/>
              </a:spcBef>
              <a:spcAft>
                <a:spcPts val="0"/>
              </a:spcAft>
              <a:buNone/>
            </a:pPr>
            <a:r>
              <a:rPr lang="en" dirty="0">
                <a:solidFill>
                  <a:schemeClr val="bg2">
                    <a:lumMod val="50000"/>
                  </a:schemeClr>
                </a:solidFill>
                <a:latin typeface="Times New Roman" panose="02020603050405020304" pitchFamily="18" charset="0"/>
                <a:cs typeface="Times New Roman" panose="02020603050405020304" pitchFamily="18" charset="0"/>
              </a:rPr>
              <a:t>Judge Dickinson-Author of case decision journal</a:t>
            </a:r>
            <a:endParaRPr dirty="0">
              <a:solidFill>
                <a:schemeClr val="bg2">
                  <a:lumMod val="50000"/>
                </a:schemeClr>
              </a:solidFill>
              <a:latin typeface="Times New Roman" panose="02020603050405020304" pitchFamily="18" charset="0"/>
              <a:cs typeface="Times New Roman" panose="02020603050405020304" pitchFamily="18" charset="0"/>
            </a:endParaRPr>
          </a:p>
          <a:p>
            <a:pPr marL="0" lvl="0" indent="0" rtl="0">
              <a:spcBef>
                <a:spcPts val="1600"/>
              </a:spcBef>
              <a:spcAft>
                <a:spcPts val="0"/>
              </a:spcAft>
              <a:buNone/>
            </a:pPr>
            <a:r>
              <a:rPr lang="en" dirty="0">
                <a:solidFill>
                  <a:schemeClr val="bg2">
                    <a:lumMod val="50000"/>
                  </a:schemeClr>
                </a:solidFill>
                <a:latin typeface="Times New Roman" panose="02020603050405020304" pitchFamily="18" charset="0"/>
                <a:cs typeface="Times New Roman" panose="02020603050405020304" pitchFamily="18" charset="0"/>
              </a:rPr>
              <a:t>Belfance, P.J.-Concur</a:t>
            </a:r>
            <a:endParaRPr dirty="0">
              <a:solidFill>
                <a:schemeClr val="bg2">
                  <a:lumMod val="50000"/>
                </a:schemeClr>
              </a:solidFill>
              <a:latin typeface="Times New Roman" panose="02020603050405020304" pitchFamily="18" charset="0"/>
              <a:cs typeface="Times New Roman" panose="02020603050405020304" pitchFamily="18" charset="0"/>
            </a:endParaRPr>
          </a:p>
          <a:p>
            <a:pPr marL="0" lvl="0" indent="0">
              <a:spcBef>
                <a:spcPts val="1600"/>
              </a:spcBef>
              <a:spcAft>
                <a:spcPts val="1600"/>
              </a:spcAft>
              <a:buNone/>
            </a:pPr>
            <a:r>
              <a:rPr lang="en" dirty="0">
                <a:solidFill>
                  <a:schemeClr val="bg2">
                    <a:lumMod val="50000"/>
                  </a:schemeClr>
                </a:solidFill>
                <a:latin typeface="Times New Roman" panose="02020603050405020304" pitchFamily="18" charset="0"/>
                <a:cs typeface="Times New Roman" panose="02020603050405020304" pitchFamily="18" charset="0"/>
              </a:rPr>
              <a:t>Moore, J-Concur</a:t>
            </a:r>
            <a:endParaRPr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4" name="Opinions">
            <a:hlinkClick r:id="" action="ppaction://media"/>
            <a:extLst>
              <a:ext uri="{FF2B5EF4-FFF2-40B4-BE49-F238E27FC236}">
                <a16:creationId xmlns:a16="http://schemas.microsoft.com/office/drawing/2014/main" id="{F43C38D1-5CD4-EF44-B18E-4B91635E6C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19521" y="4046483"/>
            <a:ext cx="602936" cy="6029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485">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Times New Roman"/>
                <a:ea typeface="Times New Roman"/>
                <a:cs typeface="Times New Roman"/>
                <a:sym typeface="Times New Roman"/>
              </a:rPr>
              <a:t>Additional Comments/Personal Impressions</a:t>
            </a:r>
            <a:endParaRPr>
              <a:latin typeface="Times New Roman"/>
              <a:ea typeface="Times New Roman"/>
              <a:cs typeface="Times New Roman"/>
              <a:sym typeface="Times New Roman"/>
            </a:endParaRPr>
          </a:p>
        </p:txBody>
      </p:sp>
      <p:sp>
        <p:nvSpPr>
          <p:cNvPr id="149" name="Google Shape;149;p23"/>
          <p:cNvSpPr txBox="1">
            <a:spLocks noGrp="1"/>
          </p:cNvSpPr>
          <p:nvPr>
            <p:ph type="body" idx="1"/>
          </p:nvPr>
        </p:nvSpPr>
        <p:spPr>
          <a:xfrm>
            <a:off x="311700" y="1229875"/>
            <a:ext cx="8520600" cy="1493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dirty="0">
                <a:solidFill>
                  <a:schemeClr val="bg2">
                    <a:lumMod val="50000"/>
                  </a:schemeClr>
                </a:solidFill>
                <a:latin typeface="Times New Roman" panose="02020603050405020304" pitchFamily="18" charset="0"/>
                <a:cs typeface="Times New Roman" panose="02020603050405020304" pitchFamily="18" charset="0"/>
              </a:rPr>
              <a:t>Dr. </a:t>
            </a:r>
            <a:r>
              <a:rPr lang="en" dirty="0" err="1">
                <a:solidFill>
                  <a:schemeClr val="bg2">
                    <a:lumMod val="50000"/>
                  </a:schemeClr>
                </a:solidFill>
                <a:latin typeface="Times New Roman" panose="02020603050405020304" pitchFamily="18" charset="0"/>
                <a:cs typeface="Times New Roman" panose="02020603050405020304" pitchFamily="18" charset="0"/>
              </a:rPr>
              <a:t>Knapic</a:t>
            </a:r>
            <a:r>
              <a:rPr lang="en" dirty="0">
                <a:solidFill>
                  <a:schemeClr val="bg2">
                    <a:lumMod val="50000"/>
                  </a:schemeClr>
                </a:solidFill>
                <a:latin typeface="Times New Roman" panose="02020603050405020304" pitchFamily="18" charset="0"/>
                <a:cs typeface="Times New Roman" panose="02020603050405020304" pitchFamily="18" charset="0"/>
              </a:rPr>
              <a:t> acted with negligence and cost Mrs. Davis her life.</a:t>
            </a:r>
          </a:p>
          <a:p>
            <a:pPr marL="114300" lvl="0" indent="0" rtl="0">
              <a:spcBef>
                <a:spcPts val="0"/>
              </a:spcBef>
              <a:spcAft>
                <a:spcPts val="0"/>
              </a:spcAft>
              <a:buSzPts val="1800"/>
              <a:buNone/>
            </a:pPr>
            <a:endParaRPr dirty="0">
              <a:solidFill>
                <a:schemeClr val="bg2">
                  <a:lumMod val="50000"/>
                </a:schemeClr>
              </a:solidFill>
              <a:latin typeface="Times New Roman" panose="02020603050405020304" pitchFamily="18" charset="0"/>
              <a:cs typeface="Times New Roman" panose="02020603050405020304" pitchFamily="18" charset="0"/>
            </a:endParaRPr>
          </a:p>
          <a:p>
            <a:pPr marL="457200" lvl="0" indent="-342900" rtl="0">
              <a:spcBef>
                <a:spcPts val="0"/>
              </a:spcBef>
              <a:spcAft>
                <a:spcPts val="0"/>
              </a:spcAft>
              <a:buSzPts val="1800"/>
              <a:buChar char="●"/>
            </a:pPr>
            <a:r>
              <a:rPr lang="en" dirty="0">
                <a:solidFill>
                  <a:schemeClr val="bg2">
                    <a:lumMod val="50000"/>
                  </a:schemeClr>
                </a:solidFill>
                <a:latin typeface="Times New Roman" panose="02020603050405020304" pitchFamily="18" charset="0"/>
                <a:cs typeface="Times New Roman" panose="02020603050405020304" pitchFamily="18" charset="0"/>
              </a:rPr>
              <a:t>Dr. </a:t>
            </a:r>
            <a:r>
              <a:rPr lang="en" dirty="0" err="1">
                <a:solidFill>
                  <a:schemeClr val="bg2">
                    <a:lumMod val="50000"/>
                  </a:schemeClr>
                </a:solidFill>
                <a:latin typeface="Times New Roman" panose="02020603050405020304" pitchFamily="18" charset="0"/>
                <a:cs typeface="Times New Roman" panose="02020603050405020304" pitchFamily="18" charset="0"/>
              </a:rPr>
              <a:t>Knapic</a:t>
            </a:r>
            <a:r>
              <a:rPr lang="en" dirty="0">
                <a:solidFill>
                  <a:schemeClr val="bg2">
                    <a:lumMod val="50000"/>
                  </a:schemeClr>
                </a:solidFill>
                <a:latin typeface="Times New Roman" panose="02020603050405020304" pitchFamily="18" charset="0"/>
                <a:cs typeface="Times New Roman" panose="02020603050405020304" pitchFamily="18" charset="0"/>
              </a:rPr>
              <a:t> appeal were an attempt to save reputation and money.</a:t>
            </a:r>
          </a:p>
          <a:p>
            <a:pPr marL="114300" lvl="0" indent="0" rtl="0">
              <a:spcBef>
                <a:spcPts val="0"/>
              </a:spcBef>
              <a:spcAft>
                <a:spcPts val="0"/>
              </a:spcAft>
              <a:buSzPts val="1800"/>
              <a:buNone/>
            </a:pPr>
            <a:endParaRPr dirty="0">
              <a:solidFill>
                <a:schemeClr val="bg2">
                  <a:lumMod val="50000"/>
                </a:schemeClr>
              </a:solidFill>
              <a:latin typeface="Times New Roman" panose="02020603050405020304" pitchFamily="18" charset="0"/>
              <a:cs typeface="Times New Roman" panose="02020603050405020304" pitchFamily="18" charset="0"/>
            </a:endParaRPr>
          </a:p>
          <a:p>
            <a:pPr marL="457200" lvl="0" indent="-342900" rtl="0">
              <a:spcBef>
                <a:spcPts val="0"/>
              </a:spcBef>
              <a:spcAft>
                <a:spcPts val="0"/>
              </a:spcAft>
              <a:buSzPts val="1800"/>
              <a:buChar char="●"/>
            </a:pPr>
            <a:r>
              <a:rPr lang="en" dirty="0">
                <a:solidFill>
                  <a:schemeClr val="bg2">
                    <a:lumMod val="50000"/>
                  </a:schemeClr>
                </a:solidFill>
                <a:latin typeface="Times New Roman" panose="02020603050405020304" pitchFamily="18" charset="0"/>
                <a:cs typeface="Times New Roman" panose="02020603050405020304" pitchFamily="18" charset="0"/>
              </a:rPr>
              <a:t>Mr. Davis rightfully should receive the $3 million in damages.</a:t>
            </a:r>
          </a:p>
          <a:p>
            <a:pPr marL="114300" lvl="0" indent="0" rtl="0">
              <a:spcBef>
                <a:spcPts val="0"/>
              </a:spcBef>
              <a:spcAft>
                <a:spcPts val="0"/>
              </a:spcAft>
              <a:buSzPts val="1800"/>
              <a:buNone/>
            </a:pPr>
            <a:endParaRPr dirty="0">
              <a:solidFill>
                <a:schemeClr val="bg2">
                  <a:lumMod val="50000"/>
                </a:schemeClr>
              </a:solidFill>
              <a:latin typeface="Times New Roman" panose="02020603050405020304" pitchFamily="18" charset="0"/>
              <a:cs typeface="Times New Roman" panose="02020603050405020304" pitchFamily="18" charset="0"/>
            </a:endParaRPr>
          </a:p>
          <a:p>
            <a:pPr marL="457200" lvl="0" indent="-342900" rtl="0">
              <a:spcBef>
                <a:spcPts val="0"/>
              </a:spcBef>
              <a:spcAft>
                <a:spcPts val="0"/>
              </a:spcAft>
              <a:buSzPts val="1800"/>
              <a:buChar char="●"/>
            </a:pPr>
            <a:r>
              <a:rPr lang="en" dirty="0">
                <a:solidFill>
                  <a:schemeClr val="bg2">
                    <a:lumMod val="50000"/>
                  </a:schemeClr>
                </a:solidFill>
                <a:latin typeface="Times New Roman" panose="02020603050405020304" pitchFamily="18" charset="0"/>
                <a:cs typeface="Times New Roman" panose="02020603050405020304" pitchFamily="18" charset="0"/>
              </a:rPr>
              <a:t>Agree with the judgement from the Court of Appeals Ninth Judicial District</a:t>
            </a:r>
            <a:r>
              <a:rPr lang="en" sz="1200" dirty="0">
                <a:solidFill>
                  <a:schemeClr val="bg2">
                    <a:lumMod val="50000"/>
                  </a:schemeClr>
                </a:solidFill>
                <a:latin typeface="Times New Roman" panose="02020603050405020304" pitchFamily="18" charset="0"/>
                <a:cs typeface="Times New Roman" panose="02020603050405020304" pitchFamily="18" charset="0"/>
              </a:rPr>
              <a:t>. </a:t>
            </a:r>
            <a:endParaRPr sz="1200" dirty="0">
              <a:solidFill>
                <a:schemeClr val="bg2">
                  <a:lumMod val="50000"/>
                </a:schemeClr>
              </a:solidFill>
              <a:latin typeface="Times New Roman" panose="02020603050405020304" pitchFamily="18" charset="0"/>
              <a:cs typeface="Times New Roman" panose="02020603050405020304" pitchFamily="18" charset="0"/>
            </a:endParaRPr>
          </a:p>
          <a:p>
            <a:pPr marL="0" lvl="0" indent="0">
              <a:spcBef>
                <a:spcPts val="1600"/>
              </a:spcBef>
              <a:spcAft>
                <a:spcPts val="1600"/>
              </a:spcAft>
              <a:buNone/>
            </a:pPr>
            <a:endParaRPr dirty="0"/>
          </a:p>
        </p:txBody>
      </p:sp>
      <p:pic>
        <p:nvPicPr>
          <p:cNvPr id="4" name="Recorded Sound">
            <a:hlinkClick r:id="" action="ppaction://media"/>
            <a:extLst>
              <a:ext uri="{FF2B5EF4-FFF2-40B4-BE49-F238E27FC236}">
                <a16:creationId xmlns:a16="http://schemas.microsoft.com/office/drawing/2014/main" id="{3D708238-0AE9-7A4B-ABFB-BCB343F664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1750" y="4039900"/>
            <a:ext cx="771215" cy="771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848">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Times New Roman"/>
                <a:ea typeface="Times New Roman"/>
                <a:cs typeface="Times New Roman"/>
                <a:sym typeface="Times New Roman"/>
              </a:rPr>
              <a:t>References: </a:t>
            </a:r>
            <a:endParaRPr>
              <a:latin typeface="Times New Roman"/>
              <a:ea typeface="Times New Roman"/>
              <a:cs typeface="Times New Roman"/>
              <a:sym typeface="Times New Roman"/>
            </a:endParaRPr>
          </a:p>
        </p:txBody>
      </p:sp>
      <p:sp>
        <p:nvSpPr>
          <p:cNvPr id="155" name="Google Shape;155;p2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457200" rtl="0">
              <a:lnSpc>
                <a:spcPct val="200000"/>
              </a:lnSpc>
              <a:spcBef>
                <a:spcPts val="0"/>
              </a:spcBef>
              <a:spcAft>
                <a:spcPts val="0"/>
              </a:spcAft>
              <a:buNone/>
            </a:pPr>
            <a:r>
              <a:rPr lang="en" sz="1200" dirty="0">
                <a:solidFill>
                  <a:srgbClr val="000000"/>
                </a:solidFill>
                <a:latin typeface="Times New Roman"/>
                <a:ea typeface="Times New Roman"/>
                <a:cs typeface="Times New Roman"/>
                <a:sym typeface="Times New Roman"/>
              </a:rPr>
              <a:t>Davis v. Wooster </a:t>
            </a:r>
            <a:r>
              <a:rPr lang="en" sz="1200" dirty="0" err="1">
                <a:solidFill>
                  <a:srgbClr val="000000"/>
                </a:solidFill>
                <a:latin typeface="Times New Roman"/>
                <a:ea typeface="Times New Roman"/>
                <a:cs typeface="Times New Roman"/>
                <a:sym typeface="Times New Roman"/>
              </a:rPr>
              <a:t>Orthopaedics</a:t>
            </a:r>
            <a:r>
              <a:rPr lang="en" sz="1200" dirty="0">
                <a:solidFill>
                  <a:srgbClr val="000000"/>
                </a:solidFill>
                <a:latin typeface="Times New Roman"/>
                <a:ea typeface="Times New Roman"/>
                <a:cs typeface="Times New Roman"/>
                <a:sym typeface="Times New Roman"/>
              </a:rPr>
              <a:t> &amp; Sports Medicine, Inc., 193 Ohio App.3d 581, 2011-Ohio-3199. Retrieved from:   </a:t>
            </a:r>
            <a:r>
              <a:rPr lang="en" sz="1200" u="sng" dirty="0">
                <a:solidFill>
                  <a:srgbClr val="1155CC"/>
                </a:solidFill>
                <a:latin typeface="Times New Roman"/>
                <a:ea typeface="Times New Roman"/>
                <a:cs typeface="Times New Roman"/>
                <a:sym typeface="Times New Roman"/>
                <a:hlinkClick r:id="rId3"/>
              </a:rPr>
              <a:t>https://www.supremecourt.ohio.gov/rod/docs/pdf/9/2011/2011-ohio-3199.pdf</a:t>
            </a:r>
            <a:r>
              <a:rPr lang="en" sz="1200" dirty="0">
                <a:solidFill>
                  <a:srgbClr val="000000"/>
                </a:solidFill>
                <a:latin typeface="Times New Roman"/>
                <a:ea typeface="Times New Roman"/>
                <a:cs typeface="Times New Roman"/>
                <a:sym typeface="Times New Roman"/>
              </a:rPr>
              <a:t> </a:t>
            </a:r>
            <a:endParaRPr sz="1200" dirty="0">
              <a:solidFill>
                <a:srgbClr val="000000"/>
              </a:solidFill>
              <a:latin typeface="Times New Roman"/>
              <a:ea typeface="Times New Roman"/>
              <a:cs typeface="Times New Roman"/>
              <a:sym typeface="Times New Roman"/>
            </a:endParaRPr>
          </a:p>
          <a:p>
            <a:pPr marL="0" lvl="0" indent="0" rtl="0">
              <a:lnSpc>
                <a:spcPct val="200000"/>
              </a:lnSpc>
              <a:spcBef>
                <a:spcPts val="0"/>
              </a:spcBef>
              <a:spcAft>
                <a:spcPts val="0"/>
              </a:spcAft>
              <a:buNone/>
            </a:pPr>
            <a:r>
              <a:rPr lang="en" sz="1200" dirty="0" err="1">
                <a:solidFill>
                  <a:srgbClr val="000000"/>
                </a:solidFill>
                <a:latin typeface="Times New Roman"/>
                <a:ea typeface="Times New Roman"/>
                <a:cs typeface="Times New Roman"/>
                <a:sym typeface="Times New Roman"/>
              </a:rPr>
              <a:t>Fremgen</a:t>
            </a:r>
            <a:r>
              <a:rPr lang="en" sz="1200" dirty="0">
                <a:solidFill>
                  <a:srgbClr val="000000"/>
                </a:solidFill>
                <a:latin typeface="Times New Roman"/>
                <a:ea typeface="Times New Roman"/>
                <a:cs typeface="Times New Roman"/>
                <a:sym typeface="Times New Roman"/>
              </a:rPr>
              <a:t>, B. F. (2016). </a:t>
            </a:r>
            <a:r>
              <a:rPr lang="en" sz="1200" i="1" dirty="0">
                <a:solidFill>
                  <a:srgbClr val="000000"/>
                </a:solidFill>
                <a:latin typeface="Times New Roman"/>
                <a:ea typeface="Times New Roman"/>
                <a:cs typeface="Times New Roman"/>
                <a:sym typeface="Times New Roman"/>
              </a:rPr>
              <a:t>Medical laws and ethics</a:t>
            </a:r>
            <a:r>
              <a:rPr lang="en" sz="1200" dirty="0">
                <a:solidFill>
                  <a:srgbClr val="000000"/>
                </a:solidFill>
                <a:latin typeface="Times New Roman"/>
                <a:ea typeface="Times New Roman"/>
                <a:cs typeface="Times New Roman"/>
                <a:sym typeface="Times New Roman"/>
              </a:rPr>
              <a:t>. Boston: Pearson Education Inc.</a:t>
            </a:r>
            <a:endParaRPr sz="1200" dirty="0">
              <a:solidFill>
                <a:srgbClr val="000000"/>
              </a:solidFill>
              <a:latin typeface="Times New Roman"/>
              <a:ea typeface="Times New Roman"/>
              <a:cs typeface="Times New Roman"/>
              <a:sym typeface="Times New Roman"/>
            </a:endParaRPr>
          </a:p>
          <a:p>
            <a:pPr marL="0" lvl="0" indent="0" rtl="0">
              <a:lnSpc>
                <a:spcPct val="200000"/>
              </a:lnSpc>
              <a:spcBef>
                <a:spcPts val="0"/>
              </a:spcBef>
              <a:spcAft>
                <a:spcPts val="0"/>
              </a:spcAft>
              <a:buNone/>
            </a:pPr>
            <a:r>
              <a:rPr lang="en" sz="1200" dirty="0">
                <a:solidFill>
                  <a:srgbClr val="000000"/>
                </a:solidFill>
                <a:latin typeface="Times New Roman"/>
                <a:ea typeface="Times New Roman"/>
                <a:cs typeface="Times New Roman"/>
                <a:sym typeface="Times New Roman"/>
              </a:rPr>
              <a:t>State v. </a:t>
            </a:r>
            <a:r>
              <a:rPr lang="en" sz="1200" dirty="0" err="1">
                <a:solidFill>
                  <a:srgbClr val="000000"/>
                </a:solidFill>
                <a:latin typeface="Times New Roman"/>
                <a:ea typeface="Times New Roman"/>
                <a:cs typeface="Times New Roman"/>
                <a:sym typeface="Times New Roman"/>
              </a:rPr>
              <a:t>Hoffmeyer</a:t>
            </a:r>
            <a:r>
              <a:rPr lang="en" sz="1200" dirty="0">
                <a:solidFill>
                  <a:srgbClr val="000000"/>
                </a:solidFill>
                <a:latin typeface="Times New Roman"/>
                <a:ea typeface="Times New Roman"/>
                <a:cs typeface="Times New Roman"/>
                <a:sym typeface="Times New Roman"/>
              </a:rPr>
              <a:t>, 9th Dist. No. 23712, 2008-Ohio-2311</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Times New Roman"/>
                <a:ea typeface="Times New Roman"/>
                <a:cs typeface="Times New Roman"/>
                <a:sym typeface="Times New Roman"/>
              </a:rPr>
              <a:t>Statement of Facts </a:t>
            </a:r>
            <a:endParaRPr>
              <a:latin typeface="Times New Roman"/>
              <a:ea typeface="Times New Roman"/>
              <a:cs typeface="Times New Roman"/>
              <a:sym typeface="Times New Roman"/>
            </a:endParaRPr>
          </a:p>
        </p:txBody>
      </p:sp>
      <p:sp>
        <p:nvSpPr>
          <p:cNvPr id="92" name="Google Shape;92;p14"/>
          <p:cNvSpPr txBox="1">
            <a:spLocks noGrp="1"/>
          </p:cNvSpPr>
          <p:nvPr>
            <p:ph type="body" idx="1"/>
          </p:nvPr>
        </p:nvSpPr>
        <p:spPr>
          <a:xfrm>
            <a:off x="311700" y="1017800"/>
            <a:ext cx="8520600" cy="3339000"/>
          </a:xfrm>
          <a:prstGeom prst="rect">
            <a:avLst/>
          </a:prstGeom>
        </p:spPr>
        <p:txBody>
          <a:bodyPr spcFirstLastPara="1" wrap="square" lIns="91425" tIns="91425" rIns="91425" bIns="91425" anchor="t" anchorCtr="0">
            <a:noAutofit/>
          </a:bodyPr>
          <a:lstStyle/>
          <a:p>
            <a:pPr marL="0" lvl="0" indent="0" rtl="0">
              <a:lnSpc>
                <a:spcPct val="240000"/>
              </a:lnSpc>
              <a:spcBef>
                <a:spcPts val="0"/>
              </a:spcBef>
              <a:spcAft>
                <a:spcPts val="0"/>
              </a:spcAft>
              <a:buNone/>
            </a:pPr>
            <a:r>
              <a:rPr lang="en" sz="1200" i="1" dirty="0">
                <a:solidFill>
                  <a:srgbClr val="000000"/>
                </a:solidFill>
                <a:latin typeface="Times New Roman"/>
                <a:ea typeface="Times New Roman"/>
                <a:cs typeface="Times New Roman"/>
                <a:sym typeface="Times New Roman"/>
              </a:rPr>
              <a:t>Davis v. </a:t>
            </a:r>
            <a:r>
              <a:rPr lang="en" sz="1200" i="1" dirty="0" err="1">
                <a:solidFill>
                  <a:srgbClr val="000000"/>
                </a:solidFill>
                <a:latin typeface="Times New Roman"/>
                <a:ea typeface="Times New Roman"/>
                <a:cs typeface="Times New Roman"/>
                <a:sym typeface="Times New Roman"/>
              </a:rPr>
              <a:t>Orthopaedics</a:t>
            </a:r>
            <a:r>
              <a:rPr lang="en" sz="1200" i="1" dirty="0">
                <a:solidFill>
                  <a:srgbClr val="000000"/>
                </a:solidFill>
                <a:latin typeface="Times New Roman"/>
                <a:ea typeface="Times New Roman"/>
                <a:cs typeface="Times New Roman"/>
                <a:sym typeface="Times New Roman"/>
              </a:rPr>
              <a:t> &amp; Sports Medicine, Inc</a:t>
            </a:r>
            <a:r>
              <a:rPr lang="en" sz="1200" dirty="0">
                <a:solidFill>
                  <a:srgbClr val="000000"/>
                </a:solidFill>
                <a:latin typeface="Times New Roman"/>
                <a:ea typeface="Times New Roman"/>
                <a:cs typeface="Times New Roman"/>
                <a:sym typeface="Times New Roman"/>
              </a:rPr>
              <a:t>.</a:t>
            </a:r>
            <a:endParaRPr sz="1200" dirty="0">
              <a:solidFill>
                <a:srgbClr val="000000"/>
              </a:solidFill>
              <a:latin typeface="Times New Roman"/>
              <a:ea typeface="Times New Roman"/>
              <a:cs typeface="Times New Roman"/>
              <a:sym typeface="Times New Roman"/>
            </a:endParaRPr>
          </a:p>
          <a:p>
            <a:pPr marL="457200" lvl="0" indent="-304800" rtl="0">
              <a:lnSpc>
                <a:spcPct val="24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Plaintiff: Leroy Davis, the husband of the deceased Barbara Davis </a:t>
            </a:r>
            <a:endParaRPr sz="1200" dirty="0">
              <a:solidFill>
                <a:srgbClr val="000000"/>
              </a:solidFill>
              <a:latin typeface="Times New Roman"/>
              <a:ea typeface="Times New Roman"/>
              <a:cs typeface="Times New Roman"/>
              <a:sym typeface="Times New Roman"/>
            </a:endParaRPr>
          </a:p>
          <a:p>
            <a:pPr marL="914400" lvl="1" indent="-304800" rtl="0">
              <a:lnSpc>
                <a:spcPct val="24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Patient of Dr. </a:t>
            </a:r>
            <a:r>
              <a:rPr lang="en" sz="1200" dirty="0" err="1">
                <a:solidFill>
                  <a:srgbClr val="000000"/>
                </a:solidFill>
                <a:latin typeface="Times New Roman"/>
                <a:ea typeface="Times New Roman"/>
                <a:cs typeface="Times New Roman"/>
                <a:sym typeface="Times New Roman"/>
              </a:rPr>
              <a:t>Knapic’s</a:t>
            </a:r>
            <a:r>
              <a:rPr lang="en" sz="1200" dirty="0">
                <a:solidFill>
                  <a:srgbClr val="000000"/>
                </a:solidFill>
                <a:latin typeface="Times New Roman"/>
                <a:ea typeface="Times New Roman"/>
                <a:cs typeface="Times New Roman"/>
                <a:sym typeface="Times New Roman"/>
              </a:rPr>
              <a:t> that underwent a lumbar microdiscectomy on July 23, 2004.</a:t>
            </a:r>
            <a:endParaRPr sz="1200" dirty="0">
              <a:solidFill>
                <a:srgbClr val="000000"/>
              </a:solidFill>
              <a:latin typeface="Times New Roman"/>
              <a:ea typeface="Times New Roman"/>
              <a:cs typeface="Times New Roman"/>
              <a:sym typeface="Times New Roman"/>
            </a:endParaRPr>
          </a:p>
          <a:p>
            <a:pPr marL="457200" lvl="0" indent="-304800" rtl="0">
              <a:lnSpc>
                <a:spcPct val="24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Defendants: Dr. Michael S. </a:t>
            </a:r>
            <a:r>
              <a:rPr lang="en" sz="1200" dirty="0" err="1">
                <a:solidFill>
                  <a:srgbClr val="000000"/>
                </a:solidFill>
                <a:latin typeface="Times New Roman"/>
                <a:ea typeface="Times New Roman"/>
                <a:cs typeface="Times New Roman"/>
                <a:sym typeface="Times New Roman"/>
              </a:rPr>
              <a:t>Knapic</a:t>
            </a:r>
            <a:r>
              <a:rPr lang="en" sz="1200" dirty="0">
                <a:solidFill>
                  <a:srgbClr val="000000"/>
                </a:solidFill>
                <a:latin typeface="Times New Roman"/>
                <a:ea typeface="Times New Roman"/>
                <a:cs typeface="Times New Roman"/>
                <a:sym typeface="Times New Roman"/>
              </a:rPr>
              <a:t> and his practice, Wooster Orthopedics &amp; Sports Medicine, Inc.</a:t>
            </a:r>
            <a:endParaRPr sz="1200" dirty="0">
              <a:solidFill>
                <a:srgbClr val="000000"/>
              </a:solidFill>
              <a:latin typeface="Times New Roman"/>
              <a:ea typeface="Times New Roman"/>
              <a:cs typeface="Times New Roman"/>
              <a:sym typeface="Times New Roman"/>
            </a:endParaRPr>
          </a:p>
          <a:p>
            <a:pPr marL="914400" lvl="1" indent="-304800" rtl="0">
              <a:lnSpc>
                <a:spcPct val="24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Dr. </a:t>
            </a:r>
            <a:r>
              <a:rPr lang="en" sz="1200" dirty="0" err="1">
                <a:solidFill>
                  <a:srgbClr val="000000"/>
                </a:solidFill>
                <a:latin typeface="Times New Roman"/>
                <a:ea typeface="Times New Roman"/>
                <a:cs typeface="Times New Roman"/>
                <a:sym typeface="Times New Roman"/>
              </a:rPr>
              <a:t>Knapic</a:t>
            </a:r>
            <a:r>
              <a:rPr lang="en" sz="1200" dirty="0">
                <a:solidFill>
                  <a:srgbClr val="000000"/>
                </a:solidFill>
                <a:latin typeface="Times New Roman"/>
                <a:ea typeface="Times New Roman"/>
                <a:cs typeface="Times New Roman"/>
                <a:sym typeface="Times New Roman"/>
              </a:rPr>
              <a:t>, severed the plaintiff, Barbara Davis’ left common iliac artery and lacerated her iliac vein, which caused her to bleed significantly. </a:t>
            </a:r>
            <a:endParaRPr sz="1200" dirty="0">
              <a:solidFill>
                <a:srgbClr val="000000"/>
              </a:solidFill>
              <a:latin typeface="Times New Roman"/>
              <a:ea typeface="Times New Roman"/>
              <a:cs typeface="Times New Roman"/>
              <a:sym typeface="Times New Roman"/>
            </a:endParaRPr>
          </a:p>
          <a:p>
            <a:pPr marL="914400" lvl="1" indent="-304800" rtl="0">
              <a:lnSpc>
                <a:spcPct val="24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The defendant, Dr. </a:t>
            </a:r>
            <a:r>
              <a:rPr lang="en" sz="1200" dirty="0" err="1">
                <a:solidFill>
                  <a:srgbClr val="000000"/>
                </a:solidFill>
                <a:latin typeface="Times New Roman"/>
                <a:ea typeface="Times New Roman"/>
                <a:cs typeface="Times New Roman"/>
                <a:sym typeface="Times New Roman"/>
              </a:rPr>
              <a:t>Knapic</a:t>
            </a:r>
            <a:r>
              <a:rPr lang="en" sz="1200" dirty="0">
                <a:solidFill>
                  <a:srgbClr val="000000"/>
                </a:solidFill>
                <a:latin typeface="Times New Roman"/>
                <a:ea typeface="Times New Roman"/>
                <a:cs typeface="Times New Roman"/>
                <a:sym typeface="Times New Roman"/>
              </a:rPr>
              <a:t>, failed to diagnose and treat the error causing the patient’s </a:t>
            </a:r>
            <a:br>
              <a:rPr lang="en" sz="1200" dirty="0">
                <a:solidFill>
                  <a:srgbClr val="000000"/>
                </a:solidFill>
                <a:latin typeface="Times New Roman"/>
                <a:ea typeface="Times New Roman"/>
                <a:cs typeface="Times New Roman"/>
                <a:sym typeface="Times New Roman"/>
              </a:rPr>
            </a:br>
            <a:r>
              <a:rPr lang="en" sz="1200" dirty="0">
                <a:solidFill>
                  <a:srgbClr val="000000"/>
                </a:solidFill>
                <a:latin typeface="Times New Roman"/>
                <a:ea typeface="Times New Roman"/>
                <a:cs typeface="Times New Roman"/>
                <a:sym typeface="Times New Roman"/>
              </a:rPr>
              <a:t>health to deteriorate, which ultimately lead to her demise.</a:t>
            </a:r>
            <a:endParaRPr sz="1200" dirty="0">
              <a:solidFill>
                <a:srgbClr val="000000"/>
              </a:solidFill>
              <a:latin typeface="Times New Roman"/>
              <a:ea typeface="Times New Roman"/>
              <a:cs typeface="Times New Roman"/>
              <a:sym typeface="Times New Roman"/>
            </a:endParaRPr>
          </a:p>
          <a:p>
            <a:pPr marL="0" lvl="0" indent="0" rtl="0">
              <a:spcBef>
                <a:spcPts val="0"/>
              </a:spcBef>
              <a:spcAft>
                <a:spcPts val="0"/>
              </a:spcAft>
              <a:buNone/>
            </a:pPr>
            <a:endParaRPr sz="1200" dirty="0">
              <a:solidFill>
                <a:srgbClr val="000000"/>
              </a:solidFill>
              <a:latin typeface="Times New Roman"/>
              <a:ea typeface="Times New Roman"/>
              <a:cs typeface="Times New Roman"/>
              <a:sym typeface="Times New Roman"/>
            </a:endParaRPr>
          </a:p>
        </p:txBody>
      </p:sp>
      <p:pic>
        <p:nvPicPr>
          <p:cNvPr id="4" name="Audio 2">
            <a:hlinkClick r:id="" action="ppaction://media"/>
            <a:extLst>
              <a:ext uri="{FF2B5EF4-FFF2-40B4-BE49-F238E27FC236}">
                <a16:creationId xmlns:a16="http://schemas.microsoft.com/office/drawing/2014/main" id="{75423922-88CC-9644-BA47-2AC856D5E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74910" y="404166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Times New Roman"/>
                <a:ea typeface="Times New Roman"/>
                <a:cs typeface="Times New Roman"/>
                <a:sym typeface="Times New Roman"/>
              </a:rPr>
              <a:t>Procedural History</a:t>
            </a:r>
            <a:endParaRPr>
              <a:latin typeface="Times New Roman"/>
              <a:ea typeface="Times New Roman"/>
              <a:cs typeface="Times New Roman"/>
              <a:sym typeface="Times New Roman"/>
            </a:endParaRPr>
          </a:p>
        </p:txBody>
      </p:sp>
      <p:sp>
        <p:nvSpPr>
          <p:cNvPr id="98" name="Google Shape;98;p15"/>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This case was originally tried in the County Court of Summit, Ohio. </a:t>
            </a:r>
            <a:endParaRPr sz="1200" dirty="0">
              <a:solidFill>
                <a:srgbClr val="000000"/>
              </a:solidFill>
              <a:latin typeface="Times New Roman"/>
              <a:ea typeface="Times New Roman"/>
              <a:cs typeface="Times New Roman"/>
              <a:sym typeface="Times New Roman"/>
            </a:endParaRPr>
          </a:p>
          <a:p>
            <a:pPr marL="914400" lvl="1"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Mr. Davis and his daughter testified that Dr. </a:t>
            </a:r>
            <a:r>
              <a:rPr lang="en" sz="1200" dirty="0" err="1">
                <a:solidFill>
                  <a:srgbClr val="000000"/>
                </a:solidFill>
                <a:latin typeface="Times New Roman"/>
                <a:ea typeface="Times New Roman"/>
                <a:cs typeface="Times New Roman"/>
                <a:sym typeface="Times New Roman"/>
              </a:rPr>
              <a:t>Knapic</a:t>
            </a:r>
            <a:r>
              <a:rPr lang="en" sz="1200" dirty="0">
                <a:solidFill>
                  <a:srgbClr val="000000"/>
                </a:solidFill>
                <a:latin typeface="Times New Roman"/>
                <a:ea typeface="Times New Roman"/>
                <a:cs typeface="Times New Roman"/>
                <a:sym typeface="Times New Roman"/>
              </a:rPr>
              <a:t> admitted to them that he was responsible for Mrs. Davis’ demise after the operation and took responsibility for it. </a:t>
            </a:r>
            <a:endParaRPr sz="1200" dirty="0">
              <a:solidFill>
                <a:srgbClr val="000000"/>
              </a:solidFill>
              <a:latin typeface="Times New Roman"/>
              <a:ea typeface="Times New Roman"/>
              <a:cs typeface="Times New Roman"/>
              <a:sym typeface="Times New Roman"/>
            </a:endParaRPr>
          </a:p>
          <a:p>
            <a:pPr marL="914400" lvl="1"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The jury found Dr. </a:t>
            </a:r>
            <a:r>
              <a:rPr lang="en" sz="1200" dirty="0" err="1">
                <a:solidFill>
                  <a:srgbClr val="000000"/>
                </a:solidFill>
                <a:latin typeface="Times New Roman"/>
                <a:ea typeface="Times New Roman"/>
                <a:cs typeface="Times New Roman"/>
                <a:sym typeface="Times New Roman"/>
              </a:rPr>
              <a:t>Knapic</a:t>
            </a:r>
            <a:r>
              <a:rPr lang="en" sz="1200" dirty="0">
                <a:solidFill>
                  <a:srgbClr val="000000"/>
                </a:solidFill>
                <a:latin typeface="Times New Roman"/>
                <a:ea typeface="Times New Roman"/>
                <a:cs typeface="Times New Roman"/>
                <a:sym typeface="Times New Roman"/>
              </a:rPr>
              <a:t> negligent and awarded a judgement of $3 million in damages. </a:t>
            </a:r>
            <a:endParaRPr sz="12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Dr. </a:t>
            </a:r>
            <a:r>
              <a:rPr lang="en" sz="1200" dirty="0" err="1">
                <a:solidFill>
                  <a:srgbClr val="000000"/>
                </a:solidFill>
                <a:latin typeface="Times New Roman"/>
                <a:ea typeface="Times New Roman"/>
                <a:cs typeface="Times New Roman"/>
                <a:sym typeface="Times New Roman"/>
              </a:rPr>
              <a:t>Knapic</a:t>
            </a:r>
            <a:r>
              <a:rPr lang="en" sz="1200" dirty="0">
                <a:solidFill>
                  <a:srgbClr val="000000"/>
                </a:solidFill>
                <a:latin typeface="Times New Roman"/>
                <a:ea typeface="Times New Roman"/>
                <a:cs typeface="Times New Roman"/>
                <a:sym typeface="Times New Roman"/>
              </a:rPr>
              <a:t> appealed the judgement in the Ninth Court of Appeals District of the Ohio State Court System arguing that Ohio State law prohibits a physician’s statement of sympathy as evidence in malpractice cases.  </a:t>
            </a:r>
            <a:endParaRPr sz="1200" dirty="0">
              <a:solidFill>
                <a:srgbClr val="000000"/>
              </a:solidFill>
              <a:latin typeface="Times New Roman"/>
              <a:ea typeface="Times New Roman"/>
              <a:cs typeface="Times New Roman"/>
              <a:sym typeface="Times New Roman"/>
            </a:endParaRPr>
          </a:p>
          <a:p>
            <a:pPr marL="914400" lvl="0" indent="0" rtl="0">
              <a:spcBef>
                <a:spcPts val="1600"/>
              </a:spcBef>
              <a:spcAft>
                <a:spcPts val="0"/>
              </a:spcAft>
              <a:buNone/>
            </a:pPr>
            <a:endParaRPr sz="1200" dirty="0">
              <a:solidFill>
                <a:srgbClr val="000000"/>
              </a:solidFill>
              <a:latin typeface="Calibri"/>
              <a:ea typeface="Calibri"/>
              <a:cs typeface="Calibri"/>
              <a:sym typeface="Calibri"/>
            </a:endParaRPr>
          </a:p>
          <a:p>
            <a:pPr marL="0" lvl="0" indent="0">
              <a:spcBef>
                <a:spcPts val="1600"/>
              </a:spcBef>
              <a:spcAft>
                <a:spcPts val="1600"/>
              </a:spcAft>
              <a:buNone/>
            </a:pPr>
            <a:endParaRPr dirty="0"/>
          </a:p>
        </p:txBody>
      </p:sp>
      <p:pic>
        <p:nvPicPr>
          <p:cNvPr id="4" name="Audio 2">
            <a:hlinkClick r:id="" action="ppaction://media"/>
            <a:extLst>
              <a:ext uri="{FF2B5EF4-FFF2-40B4-BE49-F238E27FC236}">
                <a16:creationId xmlns:a16="http://schemas.microsoft.com/office/drawing/2014/main" id="{3A73DE39-5AF0-DE4E-8321-AFC81B69E1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420" y="39681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latin typeface="Times New Roman"/>
                <a:ea typeface="Times New Roman"/>
                <a:cs typeface="Times New Roman"/>
                <a:sym typeface="Times New Roman"/>
              </a:rPr>
              <a:t>Issues </a:t>
            </a:r>
            <a:endParaRPr>
              <a:latin typeface="Times New Roman"/>
              <a:ea typeface="Times New Roman"/>
              <a:cs typeface="Times New Roman"/>
              <a:sym typeface="Times New Roman"/>
            </a:endParaRPr>
          </a:p>
        </p:txBody>
      </p:sp>
      <p:sp>
        <p:nvSpPr>
          <p:cNvPr id="104" name="Google Shape;104;p1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a:p>
            <a:pPr marL="0" lvl="0" indent="0">
              <a:spcBef>
                <a:spcPts val="0"/>
              </a:spcBef>
              <a:spcAft>
                <a:spcPts val="1600"/>
              </a:spcAft>
              <a:buNone/>
            </a:pPr>
            <a:endParaRPr dirty="0"/>
          </a:p>
        </p:txBody>
      </p:sp>
      <p:sp>
        <p:nvSpPr>
          <p:cNvPr id="105" name="Google Shape;105;p16"/>
          <p:cNvSpPr txBox="1"/>
          <p:nvPr/>
        </p:nvSpPr>
        <p:spPr>
          <a:xfrm>
            <a:off x="311700" y="815550"/>
            <a:ext cx="2478900" cy="3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dirty="0">
                <a:latin typeface="Times New Roman"/>
                <a:ea typeface="Times New Roman"/>
                <a:cs typeface="Times New Roman"/>
                <a:sym typeface="Times New Roman"/>
              </a:rPr>
              <a:t>R.C. 2317.43</a:t>
            </a:r>
            <a:endParaRPr u="sng" dirty="0">
              <a:latin typeface="Times New Roman"/>
              <a:ea typeface="Times New Roman"/>
              <a:cs typeface="Times New Roman"/>
              <a:sym typeface="Times New Roman"/>
            </a:endParaRPr>
          </a:p>
          <a:p>
            <a:pPr marL="0" lvl="0" indent="0" algn="l" rtl="0">
              <a:spcBef>
                <a:spcPts val="0"/>
              </a:spcBef>
              <a:spcAft>
                <a:spcPts val="0"/>
              </a:spcAft>
              <a:buNone/>
            </a:pPr>
            <a:endParaRPr u="sng"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a:latin typeface="Times New Roman"/>
                <a:ea typeface="Times New Roman"/>
                <a:cs typeface="Times New Roman"/>
                <a:sym typeface="Times New Roman"/>
              </a:rPr>
              <a:t>Prohibits sympathy or condolence to be used. </a:t>
            </a:r>
            <a:endParaRPr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a:latin typeface="Times New Roman"/>
                <a:ea typeface="Times New Roman"/>
                <a:cs typeface="Times New Roman"/>
                <a:sym typeface="Times New Roman"/>
              </a:rPr>
              <a:t>Dr. </a:t>
            </a:r>
            <a:r>
              <a:rPr lang="en" dirty="0" err="1">
                <a:latin typeface="Times New Roman"/>
                <a:ea typeface="Times New Roman"/>
                <a:cs typeface="Times New Roman"/>
                <a:sym typeface="Times New Roman"/>
              </a:rPr>
              <a:t>Knapic</a:t>
            </a:r>
            <a:r>
              <a:rPr lang="en" dirty="0">
                <a:latin typeface="Times New Roman"/>
                <a:ea typeface="Times New Roman"/>
                <a:cs typeface="Times New Roman"/>
                <a:sym typeface="Times New Roman"/>
              </a:rPr>
              <a:t> admitted fault and apology after the surgery.</a:t>
            </a:r>
            <a:endParaRPr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a:latin typeface="Times New Roman"/>
                <a:ea typeface="Times New Roman"/>
                <a:cs typeface="Times New Roman"/>
                <a:sym typeface="Times New Roman"/>
              </a:rPr>
              <a:t>This evidence was excluded.</a:t>
            </a:r>
            <a:endParaRPr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a:latin typeface="Times New Roman"/>
                <a:ea typeface="Times New Roman"/>
                <a:cs typeface="Times New Roman"/>
                <a:sym typeface="Times New Roman"/>
              </a:rPr>
              <a:t>The ambiguity of fault and apology was the issue at hand. </a:t>
            </a:r>
            <a:endParaRPr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a:latin typeface="Times New Roman"/>
                <a:ea typeface="Times New Roman"/>
                <a:cs typeface="Times New Roman"/>
                <a:sym typeface="Times New Roman"/>
              </a:rPr>
              <a:t>Based on the language of this law, the expression of apology was omitted, the trail court was correctly admitted.  </a:t>
            </a:r>
            <a:endParaRPr dirty="0">
              <a:latin typeface="Times New Roman"/>
              <a:ea typeface="Times New Roman"/>
              <a:cs typeface="Times New Roman"/>
              <a:sym typeface="Times New Roman"/>
            </a:endParaRPr>
          </a:p>
        </p:txBody>
      </p:sp>
      <p:sp>
        <p:nvSpPr>
          <p:cNvPr id="106" name="Google Shape;106;p16"/>
          <p:cNvSpPr txBox="1"/>
          <p:nvPr/>
        </p:nvSpPr>
        <p:spPr>
          <a:xfrm>
            <a:off x="6473325" y="815550"/>
            <a:ext cx="2478900" cy="3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dirty="0">
                <a:latin typeface="Times New Roman"/>
                <a:ea typeface="Times New Roman"/>
                <a:cs typeface="Times New Roman"/>
                <a:sym typeface="Times New Roman"/>
              </a:rPr>
              <a:t>Insurance Speculation</a:t>
            </a:r>
            <a:endParaRPr u="sng" dirty="0">
              <a:latin typeface="Times New Roman"/>
              <a:ea typeface="Times New Roman"/>
              <a:cs typeface="Times New Roman"/>
              <a:sym typeface="Times New Roman"/>
            </a:endParaRPr>
          </a:p>
          <a:p>
            <a:pPr marL="0" lvl="0" indent="0" algn="ctr" rtl="0">
              <a:spcBef>
                <a:spcPts val="0"/>
              </a:spcBef>
              <a:spcAft>
                <a:spcPts val="0"/>
              </a:spcAft>
              <a:buNone/>
            </a:pPr>
            <a:endParaRPr u="sng"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err="1">
                <a:latin typeface="Times New Roman"/>
                <a:ea typeface="Times New Roman"/>
                <a:cs typeface="Times New Roman"/>
                <a:sym typeface="Times New Roman"/>
              </a:rPr>
              <a:t>Knapic</a:t>
            </a:r>
            <a:r>
              <a:rPr lang="en" dirty="0">
                <a:latin typeface="Times New Roman"/>
                <a:ea typeface="Times New Roman"/>
                <a:cs typeface="Times New Roman"/>
                <a:sym typeface="Times New Roman"/>
              </a:rPr>
              <a:t> argued that speculation on liability insurance was brought up during jury’s deliberations.</a:t>
            </a:r>
            <a:endParaRPr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a:latin typeface="Times New Roman"/>
                <a:ea typeface="Times New Roman"/>
                <a:cs typeface="Times New Roman"/>
                <a:sym typeface="Times New Roman"/>
              </a:rPr>
              <a:t>There was no implications of this during the court’s instructions. </a:t>
            </a:r>
            <a:endParaRPr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a:latin typeface="Times New Roman"/>
                <a:ea typeface="Times New Roman"/>
                <a:cs typeface="Times New Roman"/>
                <a:sym typeface="Times New Roman"/>
              </a:rPr>
              <a:t>The jury instruction regarding insurance was not improper. </a:t>
            </a:r>
            <a:endParaRPr dirty="0">
              <a:latin typeface="Times New Roman"/>
              <a:ea typeface="Times New Roman"/>
              <a:cs typeface="Times New Roman"/>
              <a:sym typeface="Times New Roman"/>
            </a:endParaRPr>
          </a:p>
        </p:txBody>
      </p:sp>
      <p:sp>
        <p:nvSpPr>
          <p:cNvPr id="107" name="Google Shape;107;p16"/>
          <p:cNvSpPr txBox="1"/>
          <p:nvPr/>
        </p:nvSpPr>
        <p:spPr>
          <a:xfrm>
            <a:off x="3332550" y="815550"/>
            <a:ext cx="2478900" cy="362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u="sng" dirty="0" err="1">
                <a:latin typeface="Times New Roman"/>
                <a:ea typeface="Times New Roman"/>
                <a:cs typeface="Times New Roman"/>
                <a:sym typeface="Times New Roman"/>
              </a:rPr>
              <a:t>Evid.R</a:t>
            </a:r>
            <a:r>
              <a:rPr lang="en" u="sng" dirty="0">
                <a:latin typeface="Times New Roman"/>
                <a:ea typeface="Times New Roman"/>
                <a:cs typeface="Times New Roman"/>
                <a:sym typeface="Times New Roman"/>
              </a:rPr>
              <a:t>. 403(A)</a:t>
            </a:r>
            <a:endParaRPr u="sng" dirty="0">
              <a:latin typeface="Times New Roman"/>
              <a:ea typeface="Times New Roman"/>
              <a:cs typeface="Times New Roman"/>
              <a:sym typeface="Times New Roman"/>
            </a:endParaRPr>
          </a:p>
          <a:p>
            <a:pPr marL="0" lvl="0" indent="0" algn="ctr" rtl="0">
              <a:spcBef>
                <a:spcPts val="0"/>
              </a:spcBef>
              <a:spcAft>
                <a:spcPts val="0"/>
              </a:spcAft>
              <a:buNone/>
            </a:pPr>
            <a:endParaRPr u="sng"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a:latin typeface="Times New Roman"/>
                <a:ea typeface="Times New Roman"/>
                <a:cs typeface="Times New Roman"/>
                <a:sym typeface="Times New Roman"/>
              </a:rPr>
              <a:t>Mandatory exclusion of evidence on the grounds of prejudice. </a:t>
            </a:r>
            <a:endParaRPr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err="1">
                <a:latin typeface="Times New Roman"/>
                <a:ea typeface="Times New Roman"/>
                <a:cs typeface="Times New Roman"/>
                <a:sym typeface="Times New Roman"/>
              </a:rPr>
              <a:t>Knapic</a:t>
            </a:r>
            <a:r>
              <a:rPr lang="en" dirty="0">
                <a:latin typeface="Times New Roman"/>
                <a:ea typeface="Times New Roman"/>
                <a:cs typeface="Times New Roman"/>
                <a:sym typeface="Times New Roman"/>
              </a:rPr>
              <a:t> argued the autopsy image used during trail included bias and prejudice against. </a:t>
            </a:r>
            <a:endParaRPr dirty="0">
              <a:latin typeface="Times New Roman"/>
              <a:ea typeface="Times New Roman"/>
              <a:cs typeface="Times New Roman"/>
              <a:sym typeface="Times New Roman"/>
            </a:endParaRPr>
          </a:p>
          <a:p>
            <a:pPr marL="457200" lvl="0" indent="-317500" rtl="0">
              <a:spcBef>
                <a:spcPts val="0"/>
              </a:spcBef>
              <a:spcAft>
                <a:spcPts val="0"/>
              </a:spcAft>
              <a:buSzPts val="1400"/>
              <a:buFont typeface="Times New Roman"/>
              <a:buChar char="●"/>
            </a:pPr>
            <a:r>
              <a:rPr lang="en" dirty="0">
                <a:latin typeface="Times New Roman"/>
                <a:ea typeface="Times New Roman"/>
                <a:cs typeface="Times New Roman"/>
                <a:sym typeface="Times New Roman"/>
              </a:rPr>
              <a:t>Due to its relevance and evidence of mental anguish, this law was not violated. </a:t>
            </a:r>
            <a:endParaRPr dirty="0">
              <a:latin typeface="Times New Roman"/>
              <a:ea typeface="Times New Roman"/>
              <a:cs typeface="Times New Roman"/>
              <a:sym typeface="Times New Roman"/>
            </a:endParaRPr>
          </a:p>
        </p:txBody>
      </p:sp>
      <p:pic>
        <p:nvPicPr>
          <p:cNvPr id="3" name="Issues">
            <a:hlinkClick r:id="" action="ppaction://media"/>
            <a:extLst>
              <a:ext uri="{FF2B5EF4-FFF2-40B4-BE49-F238E27FC236}">
                <a16:creationId xmlns:a16="http://schemas.microsoft.com/office/drawing/2014/main" id="{49001EE1-B214-724B-A5D7-695E9F8473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6375" y="4034350"/>
            <a:ext cx="812800" cy="812800"/>
          </a:xfrm>
          <a:prstGeom prst="rect">
            <a:avLst/>
          </a:prstGeom>
        </p:spPr>
      </p:pic>
      <p:sp>
        <p:nvSpPr>
          <p:cNvPr id="2" name="TextBox 1">
            <a:extLst>
              <a:ext uri="{FF2B5EF4-FFF2-40B4-BE49-F238E27FC236}">
                <a16:creationId xmlns:a16="http://schemas.microsoft.com/office/drawing/2014/main" id="{5447C6A4-95A7-8E40-AF8F-AC233AE53DE5}"/>
              </a:ext>
            </a:extLst>
          </p:cNvPr>
          <p:cNvSpPr txBox="1"/>
          <p:nvPr/>
        </p:nvSpPr>
        <p:spPr>
          <a:xfrm>
            <a:off x="1805651" y="-1782501"/>
            <a:ext cx="184731" cy="307777"/>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4242">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dirty="0">
                <a:latin typeface="Times New Roman"/>
                <a:ea typeface="Times New Roman"/>
                <a:cs typeface="Times New Roman"/>
                <a:sym typeface="Times New Roman"/>
              </a:rPr>
              <a:t>Judgment</a:t>
            </a:r>
            <a:endParaRPr dirty="0">
              <a:latin typeface="Times New Roman"/>
              <a:ea typeface="Times New Roman"/>
              <a:cs typeface="Times New Roman"/>
              <a:sym typeface="Times New Roman"/>
            </a:endParaRPr>
          </a:p>
        </p:txBody>
      </p:sp>
      <p:sp>
        <p:nvSpPr>
          <p:cNvPr id="113" name="Google Shape;113;p17"/>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indent="-381000">
              <a:buClr>
                <a:srgbClr val="000000"/>
              </a:buClr>
              <a:buSzPts val="2400"/>
              <a:buFont typeface="Times New Roman"/>
              <a:buChar char="●"/>
            </a:pPr>
            <a:r>
              <a:rPr lang="en-US" sz="2400" dirty="0">
                <a:solidFill>
                  <a:srgbClr val="000000"/>
                </a:solidFill>
                <a:latin typeface="Times New Roman"/>
                <a:ea typeface="Times New Roman"/>
                <a:cs typeface="Times New Roman"/>
                <a:sym typeface="Times New Roman"/>
              </a:rPr>
              <a:t>None of the substantive issues that </a:t>
            </a:r>
            <a:r>
              <a:rPr lang="en-US" sz="2400" dirty="0" err="1">
                <a:solidFill>
                  <a:srgbClr val="000000"/>
                </a:solidFill>
                <a:latin typeface="Times New Roman"/>
                <a:ea typeface="Times New Roman"/>
                <a:cs typeface="Times New Roman"/>
                <a:sym typeface="Times New Roman"/>
              </a:rPr>
              <a:t>Knapic</a:t>
            </a:r>
            <a:r>
              <a:rPr lang="en-US" sz="2400" dirty="0">
                <a:solidFill>
                  <a:srgbClr val="000000"/>
                </a:solidFill>
                <a:latin typeface="Times New Roman"/>
                <a:ea typeface="Times New Roman"/>
                <a:cs typeface="Times New Roman"/>
                <a:sym typeface="Times New Roman"/>
              </a:rPr>
              <a:t> appealed for were of wrongdoing. </a:t>
            </a:r>
            <a:endParaRPr lang="en" sz="2400" dirty="0">
              <a:solidFill>
                <a:srgbClr val="000000"/>
              </a:solidFill>
              <a:latin typeface="Times New Roman"/>
              <a:ea typeface="Times New Roman"/>
              <a:cs typeface="Times New Roman"/>
              <a:sym typeface="Times New Roman"/>
            </a:endParaRPr>
          </a:p>
          <a:p>
            <a:pPr marL="457200" lvl="0" indent="-381000" rtl="0">
              <a:spcBef>
                <a:spcPts val="0"/>
              </a:spcBef>
              <a:spcAft>
                <a:spcPts val="0"/>
              </a:spcAft>
              <a:buClr>
                <a:srgbClr val="000000"/>
              </a:buClr>
              <a:buSzPts val="2400"/>
              <a:buFont typeface="Times New Roman"/>
              <a:buChar char="●"/>
            </a:pPr>
            <a:r>
              <a:rPr lang="en" sz="2400" dirty="0">
                <a:solidFill>
                  <a:srgbClr val="000000"/>
                </a:solidFill>
                <a:latin typeface="Times New Roman"/>
                <a:ea typeface="Times New Roman"/>
                <a:cs typeface="Times New Roman"/>
                <a:sym typeface="Times New Roman"/>
              </a:rPr>
              <a:t>The judgement of the Summit County Common Pleas Court was that </a:t>
            </a:r>
            <a:r>
              <a:rPr lang="en" sz="2400" dirty="0" err="1">
                <a:solidFill>
                  <a:srgbClr val="000000"/>
                </a:solidFill>
                <a:latin typeface="Times New Roman"/>
                <a:ea typeface="Times New Roman"/>
                <a:cs typeface="Times New Roman"/>
                <a:sym typeface="Times New Roman"/>
              </a:rPr>
              <a:t>Knapic</a:t>
            </a:r>
            <a:r>
              <a:rPr lang="en" sz="2400" dirty="0">
                <a:solidFill>
                  <a:srgbClr val="000000"/>
                </a:solidFill>
                <a:latin typeface="Times New Roman"/>
                <a:ea typeface="Times New Roman"/>
                <a:cs typeface="Times New Roman"/>
                <a:sym typeface="Times New Roman"/>
              </a:rPr>
              <a:t> was found negligent. </a:t>
            </a:r>
            <a:endParaRPr sz="2400" dirty="0">
              <a:solidFill>
                <a:srgbClr val="000000"/>
              </a:solidFill>
              <a:latin typeface="Times New Roman"/>
              <a:ea typeface="Times New Roman"/>
              <a:cs typeface="Times New Roman"/>
              <a:sym typeface="Times New Roman"/>
            </a:endParaRPr>
          </a:p>
          <a:p>
            <a:pPr marL="457200" lvl="0" indent="-381000" rtl="0">
              <a:spcBef>
                <a:spcPts val="0"/>
              </a:spcBef>
              <a:spcAft>
                <a:spcPts val="0"/>
              </a:spcAft>
              <a:buClr>
                <a:srgbClr val="000000"/>
              </a:buClr>
              <a:buSzPts val="2400"/>
              <a:buFont typeface="Times New Roman"/>
              <a:buChar char="●"/>
            </a:pPr>
            <a:r>
              <a:rPr lang="en" sz="2400" dirty="0">
                <a:solidFill>
                  <a:srgbClr val="000000"/>
                </a:solidFill>
                <a:latin typeface="Times New Roman"/>
                <a:ea typeface="Times New Roman"/>
                <a:cs typeface="Times New Roman"/>
                <a:sym typeface="Times New Roman"/>
              </a:rPr>
              <a:t>After </a:t>
            </a:r>
            <a:r>
              <a:rPr lang="en" sz="2400" dirty="0" err="1">
                <a:solidFill>
                  <a:srgbClr val="000000"/>
                </a:solidFill>
                <a:latin typeface="Times New Roman"/>
                <a:ea typeface="Times New Roman"/>
                <a:cs typeface="Times New Roman"/>
                <a:sym typeface="Times New Roman"/>
              </a:rPr>
              <a:t>Knapic</a:t>
            </a:r>
            <a:r>
              <a:rPr lang="en" sz="2400" dirty="0">
                <a:solidFill>
                  <a:srgbClr val="000000"/>
                </a:solidFill>
                <a:latin typeface="Times New Roman"/>
                <a:ea typeface="Times New Roman"/>
                <a:cs typeface="Times New Roman"/>
                <a:sym typeface="Times New Roman"/>
              </a:rPr>
              <a:t> and his orthopedic group appealed, the final judgment was affirmed. </a:t>
            </a:r>
            <a:endParaRPr sz="2400" dirty="0">
              <a:solidFill>
                <a:srgbClr val="000000"/>
              </a:solidFill>
              <a:latin typeface="Times New Roman"/>
              <a:ea typeface="Times New Roman"/>
              <a:cs typeface="Times New Roman"/>
              <a:sym typeface="Times New Roman"/>
            </a:endParaRPr>
          </a:p>
          <a:p>
            <a:pPr marL="0" lvl="0" indent="0">
              <a:spcBef>
                <a:spcPts val="0"/>
              </a:spcBef>
              <a:spcAft>
                <a:spcPts val="1600"/>
              </a:spcAft>
              <a:buNone/>
            </a:pPr>
            <a:endParaRPr dirty="0"/>
          </a:p>
        </p:txBody>
      </p:sp>
      <p:pic>
        <p:nvPicPr>
          <p:cNvPr id="2" name="Judgment">
            <a:hlinkClick r:id="" action="ppaction://media"/>
            <a:extLst>
              <a:ext uri="{FF2B5EF4-FFF2-40B4-BE49-F238E27FC236}">
                <a16:creationId xmlns:a16="http://schemas.microsoft.com/office/drawing/2014/main" id="{4AD4C759-DD52-8943-9DE8-6D81ABF11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8193" y="405969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788">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Times New Roman"/>
                <a:ea typeface="Times New Roman"/>
                <a:cs typeface="Times New Roman"/>
                <a:sym typeface="Times New Roman"/>
              </a:rPr>
              <a:t>Holding </a:t>
            </a:r>
            <a:endParaRPr>
              <a:latin typeface="Times New Roman"/>
              <a:ea typeface="Times New Roman"/>
              <a:cs typeface="Times New Roman"/>
              <a:sym typeface="Times New Roman"/>
            </a:endParaRPr>
          </a:p>
        </p:txBody>
      </p:sp>
      <p:sp>
        <p:nvSpPr>
          <p:cNvPr id="119" name="Google Shape;119;p18"/>
          <p:cNvSpPr txBox="1">
            <a:spLocks noGrp="1"/>
          </p:cNvSpPr>
          <p:nvPr>
            <p:ph type="body" idx="1"/>
          </p:nvPr>
        </p:nvSpPr>
        <p:spPr>
          <a:xfrm>
            <a:off x="311700" y="1145950"/>
            <a:ext cx="8520600" cy="3637800"/>
          </a:xfrm>
          <a:prstGeom prst="rect">
            <a:avLst/>
          </a:prstGeom>
        </p:spPr>
        <p:txBody>
          <a:bodyPr spcFirstLastPara="1" wrap="square" lIns="91425" tIns="91425" rIns="91425" bIns="91425" anchor="t" anchorCtr="0">
            <a:noAutofit/>
          </a:bodyPr>
          <a:lstStyle/>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panose="02020603050405020304" pitchFamily="18" charset="0"/>
                <a:ea typeface="Times New Roman"/>
                <a:cs typeface="Times New Roman" panose="02020603050405020304" pitchFamily="18" charset="0"/>
                <a:sym typeface="Times New Roman"/>
              </a:rPr>
              <a:t>The apology statue in question was to be determined by “any and all statements, affirmations, gestures, or conduct expressing apology, sympathy, commiseration, condolence, compassion, or a general sense of benevolence that are made by a health care provider to the alleged victim, a relative of the alleged victim, or a representative of the alleged victim, and that relate to the discomfort, pain, suffering, injury, or death of the alleged victim as the result of the unanticipated outcome of medical care are inadmissible as evidence of an admission of liability or as evidence of an admission against interest.” </a:t>
            </a:r>
            <a:endParaRPr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panose="02020603050405020304" pitchFamily="18" charset="0"/>
                <a:ea typeface="Times New Roman"/>
                <a:cs typeface="Times New Roman" panose="02020603050405020304" pitchFamily="18" charset="0"/>
                <a:sym typeface="Times New Roman"/>
              </a:rPr>
              <a:t>The holding statement is to determine whether the term “apology” admits implications of fault or empathy. </a:t>
            </a:r>
            <a:endParaRPr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panose="02020603050405020304" pitchFamily="18" charset="0"/>
                <a:ea typeface="Times New Roman"/>
                <a:cs typeface="Times New Roman" panose="02020603050405020304" pitchFamily="18" charset="0"/>
                <a:sym typeface="Times New Roman"/>
              </a:rPr>
              <a:t>Evidence Presented:</a:t>
            </a:r>
            <a:endParaRPr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914400" lvl="1"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panose="02020603050405020304" pitchFamily="18" charset="0"/>
                <a:ea typeface="Times New Roman"/>
                <a:cs typeface="Times New Roman" panose="02020603050405020304" pitchFamily="18" charset="0"/>
                <a:sym typeface="Times New Roman"/>
              </a:rPr>
              <a:t>Autopsy results</a:t>
            </a:r>
            <a:endParaRPr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914400" lvl="1"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panose="02020603050405020304" pitchFamily="18" charset="0"/>
                <a:ea typeface="Times New Roman"/>
                <a:cs typeface="Times New Roman" panose="02020603050405020304" pitchFamily="18" charset="0"/>
                <a:sym typeface="Times New Roman"/>
              </a:rPr>
              <a:t>Statements</a:t>
            </a:r>
            <a:endParaRPr sz="1200" dirty="0">
              <a:solidFill>
                <a:srgbClr val="000000"/>
              </a:solidFill>
              <a:latin typeface="Times New Roman" panose="02020603050405020304" pitchFamily="18" charset="0"/>
              <a:ea typeface="Times New Roman"/>
              <a:cs typeface="Times New Roman" panose="02020603050405020304" pitchFamily="18" charset="0"/>
              <a:sym typeface="Times New Roman"/>
            </a:endParaRPr>
          </a:p>
          <a:p>
            <a:pPr marL="914400" lvl="1"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panose="02020603050405020304" pitchFamily="18" charset="0"/>
                <a:ea typeface="Times New Roman"/>
                <a:cs typeface="Times New Roman" panose="02020603050405020304" pitchFamily="18" charset="0"/>
                <a:sym typeface="Times New Roman"/>
              </a:rPr>
              <a:t>Jury Instructions.</a:t>
            </a:r>
            <a:endParaRPr sz="2400" dirty="0">
              <a:solidFill>
                <a:srgbClr val="000000"/>
              </a:solidFill>
              <a:latin typeface="Times New Roman" panose="02020603050405020304" pitchFamily="18" charset="0"/>
              <a:ea typeface="Calibri"/>
              <a:cs typeface="Times New Roman" panose="02020603050405020304" pitchFamily="18" charset="0"/>
              <a:sym typeface="Calibri"/>
            </a:endParaRPr>
          </a:p>
          <a:p>
            <a:pPr marL="0" lvl="0" indent="0">
              <a:spcBef>
                <a:spcPts val="0"/>
              </a:spcBef>
              <a:spcAft>
                <a:spcPts val="1600"/>
              </a:spcAft>
              <a:buNone/>
            </a:pPr>
            <a:endParaRPr dirty="0"/>
          </a:p>
        </p:txBody>
      </p:sp>
      <p:pic>
        <p:nvPicPr>
          <p:cNvPr id="4" name="Sound 3">
            <a:hlinkClick r:id="" action="ppaction://media"/>
            <a:extLst>
              <a:ext uri="{FF2B5EF4-FFF2-40B4-BE49-F238E27FC236}">
                <a16:creationId xmlns:a16="http://schemas.microsoft.com/office/drawing/2014/main" id="{080E8955-5A30-D842-9695-F195B1BC99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7462" y="39709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515">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Times New Roman"/>
                <a:ea typeface="Times New Roman"/>
                <a:cs typeface="Times New Roman"/>
                <a:sym typeface="Times New Roman"/>
              </a:rPr>
              <a:t>Rule of Law </a:t>
            </a:r>
            <a:endParaRPr>
              <a:latin typeface="Times New Roman"/>
              <a:ea typeface="Times New Roman"/>
              <a:cs typeface="Times New Roman"/>
              <a:sym typeface="Times New Roman"/>
            </a:endParaRPr>
          </a:p>
        </p:txBody>
      </p:sp>
      <p:sp>
        <p:nvSpPr>
          <p:cNvPr id="125" name="Google Shape;125;p19"/>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Common law was applied by Judge Dickinson’s judgment to use previous cases in Ohio to establish the court's decision and award the plaintiffs $3 million. </a:t>
            </a:r>
            <a:endParaRPr sz="12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Under Rule 403 evidence was excluded, as there was no relevance of Dr. </a:t>
            </a:r>
            <a:r>
              <a:rPr lang="en" sz="1200" dirty="0" err="1">
                <a:solidFill>
                  <a:srgbClr val="000000"/>
                </a:solidFill>
                <a:latin typeface="Times New Roman"/>
                <a:ea typeface="Times New Roman"/>
                <a:cs typeface="Times New Roman"/>
                <a:sym typeface="Times New Roman"/>
              </a:rPr>
              <a:t>Knapics</a:t>
            </a:r>
            <a:r>
              <a:rPr lang="en" sz="1200" dirty="0">
                <a:solidFill>
                  <a:srgbClr val="000000"/>
                </a:solidFill>
                <a:latin typeface="Times New Roman"/>
                <a:ea typeface="Times New Roman"/>
                <a:cs typeface="Times New Roman"/>
                <a:sym typeface="Times New Roman"/>
              </a:rPr>
              <a:t>’ statement due to proper discretion of the autopsy results. </a:t>
            </a:r>
            <a:endParaRPr sz="12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Ohio’s Apology Law, R.C. 2317.43, preserved the statements of the plaintiff Mr. Davis and his daughter. However, the Jury never heard a statement from Dr. </a:t>
            </a:r>
            <a:r>
              <a:rPr lang="en" sz="1200" dirty="0" err="1">
                <a:solidFill>
                  <a:srgbClr val="000000"/>
                </a:solidFill>
                <a:latin typeface="Times New Roman"/>
                <a:ea typeface="Times New Roman"/>
                <a:cs typeface="Times New Roman"/>
                <a:sym typeface="Times New Roman"/>
              </a:rPr>
              <a:t>Knapic</a:t>
            </a:r>
            <a:r>
              <a:rPr lang="en" sz="1200" dirty="0">
                <a:solidFill>
                  <a:srgbClr val="000000"/>
                </a:solidFill>
                <a:latin typeface="Times New Roman"/>
                <a:ea typeface="Times New Roman"/>
                <a:cs typeface="Times New Roman"/>
                <a:sym typeface="Times New Roman"/>
              </a:rPr>
              <a:t> to explain his apology or hear sympathy, if applicable. </a:t>
            </a:r>
            <a:endParaRPr sz="12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Similar to the case State v. </a:t>
            </a:r>
            <a:r>
              <a:rPr lang="en" sz="1200" dirty="0" err="1">
                <a:solidFill>
                  <a:srgbClr val="000000"/>
                </a:solidFill>
                <a:latin typeface="Times New Roman"/>
                <a:ea typeface="Times New Roman"/>
                <a:cs typeface="Times New Roman"/>
                <a:sym typeface="Times New Roman"/>
              </a:rPr>
              <a:t>Hoffmeyer</a:t>
            </a:r>
            <a:r>
              <a:rPr lang="en" sz="1200" dirty="0">
                <a:solidFill>
                  <a:srgbClr val="000000"/>
                </a:solidFill>
                <a:latin typeface="Times New Roman"/>
                <a:ea typeface="Times New Roman"/>
                <a:cs typeface="Times New Roman"/>
                <a:sym typeface="Times New Roman"/>
              </a:rPr>
              <a:t>, 9th Dist. No. 23712, 2008-Ohio-2311, the admission of fault caused prejudgment to the defendant by the Jury.</a:t>
            </a:r>
            <a:endParaRPr sz="1200" dirty="0">
              <a:solidFill>
                <a:srgbClr val="000000"/>
              </a:solidFill>
              <a:latin typeface="Times New Roman"/>
              <a:ea typeface="Times New Roman"/>
              <a:cs typeface="Times New Roman"/>
              <a:sym typeface="Times New Roman"/>
            </a:endParaRPr>
          </a:p>
          <a:p>
            <a:pPr marL="0" lvl="0" indent="0">
              <a:spcBef>
                <a:spcPts val="0"/>
              </a:spcBef>
              <a:spcAft>
                <a:spcPts val="1600"/>
              </a:spcAft>
              <a:buNone/>
            </a:pPr>
            <a:endParaRPr dirty="0"/>
          </a:p>
        </p:txBody>
      </p:sp>
      <p:pic>
        <p:nvPicPr>
          <p:cNvPr id="4" name="Sound 1">
            <a:hlinkClick r:id="" action="ppaction://media"/>
            <a:extLst>
              <a:ext uri="{FF2B5EF4-FFF2-40B4-BE49-F238E27FC236}">
                <a16:creationId xmlns:a16="http://schemas.microsoft.com/office/drawing/2014/main" id="{FE8760E7-BEEE-0E45-9577-6A767254DF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3380" y="396815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Times New Roman"/>
                <a:ea typeface="Times New Roman"/>
                <a:cs typeface="Times New Roman"/>
                <a:sym typeface="Times New Roman"/>
              </a:rPr>
              <a:t>Legal Principle Applied</a:t>
            </a:r>
            <a:endParaRPr>
              <a:latin typeface="Times New Roman"/>
              <a:ea typeface="Times New Roman"/>
              <a:cs typeface="Times New Roman"/>
              <a:sym typeface="Times New Roman"/>
            </a:endParaRPr>
          </a:p>
          <a:p>
            <a:pPr marL="0" lvl="0" indent="0">
              <a:spcBef>
                <a:spcPts val="0"/>
              </a:spcBef>
              <a:spcAft>
                <a:spcPts val="0"/>
              </a:spcAft>
              <a:buNone/>
            </a:pPr>
            <a:endParaRPr>
              <a:latin typeface="Times New Roman"/>
              <a:ea typeface="Times New Roman"/>
              <a:cs typeface="Times New Roman"/>
              <a:sym typeface="Times New Roman"/>
            </a:endParaRPr>
          </a:p>
        </p:txBody>
      </p:sp>
      <p:sp>
        <p:nvSpPr>
          <p:cNvPr id="131" name="Google Shape;131;p20"/>
          <p:cNvSpPr txBox="1">
            <a:spLocks noGrp="1"/>
          </p:cNvSpPr>
          <p:nvPr>
            <p:ph type="body" idx="1"/>
          </p:nvPr>
        </p:nvSpPr>
        <p:spPr>
          <a:xfrm>
            <a:off x="311700" y="920638"/>
            <a:ext cx="8520600" cy="3339000"/>
          </a:xfrm>
          <a:prstGeom prst="rect">
            <a:avLst/>
          </a:prstGeom>
        </p:spPr>
        <p:txBody>
          <a:bodyPr spcFirstLastPara="1" wrap="square" lIns="91425" tIns="91425" rIns="91425" bIns="91425" anchor="t" anchorCtr="0">
            <a:noAutofit/>
          </a:bodyPr>
          <a:lstStyle/>
          <a:p>
            <a:pPr marL="457200" lvl="0" indent="-304800" rtl="0">
              <a:lnSpc>
                <a:spcPct val="200000"/>
              </a:lnSpc>
              <a:spcBef>
                <a:spcPts val="0"/>
              </a:spcBef>
              <a:spcAft>
                <a:spcPts val="0"/>
              </a:spcAft>
              <a:buClr>
                <a:srgbClr val="000000"/>
              </a:buClr>
              <a:buSzPts val="1200"/>
              <a:buFont typeface="Times New Roman"/>
              <a:buChar char="●"/>
            </a:pPr>
            <a:r>
              <a:rPr lang="en" sz="1200" dirty="0" err="1">
                <a:solidFill>
                  <a:srgbClr val="000000"/>
                </a:solidFill>
                <a:latin typeface="Times New Roman"/>
                <a:ea typeface="Times New Roman"/>
                <a:cs typeface="Times New Roman"/>
                <a:sym typeface="Times New Roman"/>
              </a:rPr>
              <a:t>Haw.Rev.Stat.Ann</a:t>
            </a:r>
            <a:r>
              <a:rPr lang="en" sz="1200" dirty="0">
                <a:solidFill>
                  <a:srgbClr val="000000"/>
                </a:solidFill>
                <a:latin typeface="Times New Roman"/>
                <a:ea typeface="Times New Roman"/>
                <a:cs typeface="Times New Roman"/>
                <a:sym typeface="Times New Roman"/>
              </a:rPr>
              <a:t>. 626-1 (West 2011), Commentary to Rule 409.5</a:t>
            </a:r>
            <a:endParaRPr sz="1200" dirty="0">
              <a:solidFill>
                <a:srgbClr val="000000"/>
              </a:solidFill>
              <a:latin typeface="Times New Roman"/>
              <a:ea typeface="Times New Roman"/>
              <a:cs typeface="Times New Roman"/>
              <a:sym typeface="Times New Roman"/>
            </a:endParaRPr>
          </a:p>
          <a:p>
            <a:pPr marL="914400" lvl="1"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Does not cover admissions of liability or wrongdoing</a:t>
            </a:r>
            <a:endParaRPr sz="12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State v. </a:t>
            </a:r>
            <a:r>
              <a:rPr lang="en" sz="1200" dirty="0" err="1">
                <a:solidFill>
                  <a:srgbClr val="000000"/>
                </a:solidFill>
                <a:latin typeface="Times New Roman"/>
                <a:ea typeface="Times New Roman"/>
                <a:cs typeface="Times New Roman"/>
                <a:sym typeface="Times New Roman"/>
              </a:rPr>
              <a:t>Hoffmeyer</a:t>
            </a:r>
            <a:r>
              <a:rPr lang="en" sz="1200" dirty="0">
                <a:solidFill>
                  <a:srgbClr val="000000"/>
                </a:solidFill>
                <a:latin typeface="Times New Roman"/>
                <a:ea typeface="Times New Roman"/>
                <a:cs typeface="Times New Roman"/>
                <a:sym typeface="Times New Roman"/>
              </a:rPr>
              <a:t>, 9th Dist. No. 23712, 2008-Ohio-2311, at ¶ 30</a:t>
            </a:r>
            <a:endParaRPr sz="1200" dirty="0">
              <a:solidFill>
                <a:srgbClr val="000000"/>
              </a:solidFill>
              <a:latin typeface="Times New Roman"/>
              <a:ea typeface="Times New Roman"/>
              <a:cs typeface="Times New Roman"/>
              <a:sym typeface="Times New Roman"/>
            </a:endParaRPr>
          </a:p>
          <a:p>
            <a:pPr marL="914400" lvl="1"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weigh the probative value of particular evidence against the danger that its admission will cause unfair prejudice</a:t>
            </a:r>
            <a:endParaRPr sz="12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State v. Wade, 2d Dist. No. 21530, 2007-Ohio-1060, at ¶ 35</a:t>
            </a:r>
            <a:endParaRPr sz="1200" dirty="0">
              <a:solidFill>
                <a:srgbClr val="000000"/>
              </a:solidFill>
              <a:latin typeface="Times New Roman"/>
              <a:ea typeface="Times New Roman"/>
              <a:cs typeface="Times New Roman"/>
              <a:sym typeface="Times New Roman"/>
            </a:endParaRPr>
          </a:p>
          <a:p>
            <a:pPr marL="914400" lvl="1"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[the proponent] has the burden of proving, they are usually not unfairly prejudicial</a:t>
            </a:r>
            <a:endParaRPr sz="12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200" dirty="0">
                <a:solidFill>
                  <a:srgbClr val="000000"/>
                </a:solidFill>
                <a:latin typeface="Times New Roman"/>
                <a:ea typeface="Times New Roman"/>
                <a:cs typeface="Times New Roman"/>
                <a:sym typeface="Times New Roman"/>
              </a:rPr>
              <a:t>Ede v. Atrium S. OB-GYN Inc. (1994), 71 Ohio St.3d 124, 127</a:t>
            </a:r>
            <a:endParaRPr sz="1200" dirty="0">
              <a:solidFill>
                <a:srgbClr val="000000"/>
              </a:solidFill>
              <a:latin typeface="Times New Roman"/>
              <a:ea typeface="Times New Roman"/>
              <a:cs typeface="Times New Roman"/>
              <a:sym typeface="Times New Roman"/>
            </a:endParaRPr>
          </a:p>
          <a:p>
            <a:pPr marL="914400" lvl="1" indent="-304800" rtl="0">
              <a:lnSpc>
                <a:spcPct val="200000"/>
              </a:lnSpc>
              <a:spcBef>
                <a:spcPts val="0"/>
              </a:spcBef>
              <a:spcAft>
                <a:spcPts val="0"/>
              </a:spcAft>
              <a:buClr>
                <a:srgbClr val="000000"/>
              </a:buClr>
              <a:buSzPts val="1200"/>
              <a:buFont typeface="Times New Roman"/>
              <a:buChar char="○"/>
            </a:pPr>
            <a:r>
              <a:rPr lang="en" sz="1200" dirty="0" err="1">
                <a:solidFill>
                  <a:srgbClr val="000000"/>
                </a:solidFill>
                <a:latin typeface="Times New Roman"/>
                <a:ea typeface="Times New Roman"/>
                <a:cs typeface="Times New Roman"/>
                <a:sym typeface="Times New Roman"/>
              </a:rPr>
              <a:t>naïve</a:t>
            </a:r>
            <a:r>
              <a:rPr lang="en" sz="1200" dirty="0">
                <a:solidFill>
                  <a:srgbClr val="000000"/>
                </a:solidFill>
                <a:latin typeface="Times New Roman"/>
                <a:ea typeface="Times New Roman"/>
                <a:cs typeface="Times New Roman"/>
                <a:sym typeface="Times New Roman"/>
              </a:rPr>
              <a:t> to believe that today’s jurors, bombarded for years with information about health </a:t>
            </a:r>
            <a:br>
              <a:rPr lang="en" sz="1200" dirty="0">
                <a:solidFill>
                  <a:srgbClr val="000000"/>
                </a:solidFill>
                <a:latin typeface="Times New Roman"/>
                <a:ea typeface="Times New Roman"/>
                <a:cs typeface="Times New Roman"/>
                <a:sym typeface="Times New Roman"/>
              </a:rPr>
            </a:br>
            <a:r>
              <a:rPr lang="en" sz="1200" dirty="0">
                <a:solidFill>
                  <a:srgbClr val="000000"/>
                </a:solidFill>
                <a:latin typeface="Times New Roman"/>
                <a:ea typeface="Times New Roman"/>
                <a:cs typeface="Times New Roman"/>
                <a:sym typeface="Times New Roman"/>
              </a:rPr>
              <a:t>care insurance, do not already assume in a malpractice case that the defendant </a:t>
            </a:r>
            <a:br>
              <a:rPr lang="en" sz="1200" dirty="0">
                <a:solidFill>
                  <a:srgbClr val="000000"/>
                </a:solidFill>
                <a:latin typeface="Times New Roman"/>
                <a:ea typeface="Times New Roman"/>
                <a:cs typeface="Times New Roman"/>
                <a:sym typeface="Times New Roman"/>
              </a:rPr>
            </a:br>
            <a:r>
              <a:rPr lang="en" sz="1200" dirty="0">
                <a:solidFill>
                  <a:srgbClr val="000000"/>
                </a:solidFill>
                <a:latin typeface="Times New Roman"/>
                <a:ea typeface="Times New Roman"/>
                <a:cs typeface="Times New Roman"/>
                <a:sym typeface="Times New Roman"/>
              </a:rPr>
              <a:t>doctor is covered by insurance</a:t>
            </a:r>
            <a:endParaRPr sz="1200" dirty="0">
              <a:solidFill>
                <a:srgbClr val="000000"/>
              </a:solidFill>
              <a:latin typeface="Times New Roman"/>
              <a:ea typeface="Times New Roman"/>
              <a:cs typeface="Times New Roman"/>
              <a:sym typeface="Times New Roman"/>
            </a:endParaRPr>
          </a:p>
        </p:txBody>
      </p:sp>
      <p:pic>
        <p:nvPicPr>
          <p:cNvPr id="4" name="Audio 1">
            <a:hlinkClick r:id="" action="ppaction://media"/>
            <a:extLst>
              <a:ext uri="{FF2B5EF4-FFF2-40B4-BE49-F238E27FC236}">
                <a16:creationId xmlns:a16="http://schemas.microsoft.com/office/drawing/2014/main" id="{43003A95-8000-064A-91A4-8B10C8C29D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74911" y="416247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dirty="0">
                <a:latin typeface="Times New Roman"/>
                <a:ea typeface="Times New Roman"/>
                <a:cs typeface="Times New Roman"/>
                <a:sym typeface="Times New Roman"/>
              </a:rPr>
              <a:t>Reasoning</a:t>
            </a:r>
            <a:r>
              <a:rPr lang="en" dirty="0">
                <a:solidFill>
                  <a:srgbClr val="000000"/>
                </a:solidFill>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sp>
        <p:nvSpPr>
          <p:cNvPr id="137" name="Google Shape;137;p21"/>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p>
            <a:pPr marL="457200" lvl="0" indent="-304800" rtl="0">
              <a:lnSpc>
                <a:spcPct val="200000"/>
              </a:lnSpc>
              <a:spcBef>
                <a:spcPts val="0"/>
              </a:spcBef>
              <a:spcAft>
                <a:spcPts val="0"/>
              </a:spcAft>
              <a:buClr>
                <a:srgbClr val="000000"/>
              </a:buClr>
              <a:buSzPts val="1200"/>
              <a:buFont typeface="Times New Roman"/>
              <a:buChar char="●"/>
            </a:pPr>
            <a:r>
              <a:rPr lang="en" sz="1400" dirty="0">
                <a:solidFill>
                  <a:srgbClr val="000000"/>
                </a:solidFill>
                <a:latin typeface="Times New Roman"/>
                <a:ea typeface="Times New Roman"/>
                <a:cs typeface="Times New Roman"/>
                <a:sym typeface="Times New Roman"/>
              </a:rPr>
              <a:t>The decision in this case was that statutes covering apologies were meant to protect physicians when they were truly providing condolences to families</a:t>
            </a:r>
            <a:endParaRPr sz="14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400" dirty="0">
                <a:solidFill>
                  <a:srgbClr val="000000"/>
                </a:solidFill>
                <a:latin typeface="Times New Roman"/>
                <a:ea typeface="Times New Roman"/>
                <a:cs typeface="Times New Roman"/>
                <a:sym typeface="Times New Roman"/>
              </a:rPr>
              <a:t>Admission of guilt and that is not covered under R.C. 2317.43</a:t>
            </a:r>
            <a:endParaRPr sz="14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400" dirty="0">
                <a:solidFill>
                  <a:srgbClr val="000000"/>
                </a:solidFill>
                <a:latin typeface="Times New Roman"/>
                <a:ea typeface="Times New Roman"/>
                <a:cs typeface="Times New Roman"/>
                <a:sym typeface="Times New Roman"/>
              </a:rPr>
              <a:t>The admissibility of the autopsy was just in this case due to the fact that the circumstances of Mrs. Davis’ death were relevant to the case</a:t>
            </a:r>
            <a:endParaRPr sz="1400" dirty="0">
              <a:solidFill>
                <a:srgbClr val="000000"/>
              </a:solidFill>
              <a:latin typeface="Times New Roman"/>
              <a:ea typeface="Times New Roman"/>
              <a:cs typeface="Times New Roman"/>
              <a:sym typeface="Times New Roman"/>
            </a:endParaRPr>
          </a:p>
          <a:p>
            <a:pPr marL="457200" lvl="0" indent="-304800" rtl="0">
              <a:lnSpc>
                <a:spcPct val="200000"/>
              </a:lnSpc>
              <a:spcBef>
                <a:spcPts val="0"/>
              </a:spcBef>
              <a:spcAft>
                <a:spcPts val="0"/>
              </a:spcAft>
              <a:buClr>
                <a:srgbClr val="000000"/>
              </a:buClr>
              <a:buSzPts val="1200"/>
              <a:buFont typeface="Times New Roman"/>
              <a:buChar char="●"/>
            </a:pPr>
            <a:r>
              <a:rPr lang="en" sz="1400" dirty="0">
                <a:solidFill>
                  <a:srgbClr val="000000"/>
                </a:solidFill>
                <a:latin typeface="Times New Roman"/>
                <a:ea typeface="Times New Roman"/>
                <a:cs typeface="Times New Roman"/>
                <a:sym typeface="Times New Roman"/>
              </a:rPr>
              <a:t> The jury instructions were found to be accurate because in today’s day and age it is expected that jurors would know that physicians would have malpractice insurance and that this</a:t>
            </a:r>
            <a:br>
              <a:rPr lang="en" sz="1400" dirty="0">
                <a:solidFill>
                  <a:srgbClr val="000000"/>
                </a:solidFill>
                <a:latin typeface="Times New Roman"/>
                <a:ea typeface="Times New Roman"/>
                <a:cs typeface="Times New Roman"/>
                <a:sym typeface="Times New Roman"/>
              </a:rPr>
            </a:br>
            <a:r>
              <a:rPr lang="en" sz="1400" dirty="0">
                <a:solidFill>
                  <a:srgbClr val="000000"/>
                </a:solidFill>
                <a:latin typeface="Times New Roman"/>
                <a:ea typeface="Times New Roman"/>
                <a:cs typeface="Times New Roman"/>
                <a:sym typeface="Times New Roman"/>
              </a:rPr>
              <a:t>would not be prejudicial information</a:t>
            </a:r>
            <a:endParaRPr sz="1400" dirty="0">
              <a:solidFill>
                <a:srgbClr val="000000"/>
              </a:solidFill>
              <a:latin typeface="Times New Roman"/>
              <a:ea typeface="Times New Roman"/>
              <a:cs typeface="Times New Roman"/>
              <a:sym typeface="Times New Roman"/>
            </a:endParaRPr>
          </a:p>
          <a:p>
            <a:pPr marL="0" lvl="0" indent="0">
              <a:spcBef>
                <a:spcPts val="0"/>
              </a:spcBef>
              <a:spcAft>
                <a:spcPts val="1600"/>
              </a:spcAft>
              <a:buNone/>
            </a:pPr>
            <a:endParaRPr dirty="0"/>
          </a:p>
        </p:txBody>
      </p:sp>
      <p:pic>
        <p:nvPicPr>
          <p:cNvPr id="4" name="Audio 1">
            <a:hlinkClick r:id="" action="ppaction://media"/>
            <a:extLst>
              <a:ext uri="{FF2B5EF4-FFF2-40B4-BE49-F238E27FC236}">
                <a16:creationId xmlns:a16="http://schemas.microsoft.com/office/drawing/2014/main" id="{67D3B7E4-BE77-8B48-A976-F4137142C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5423" y="405097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1117</Words>
  <Application>Microsoft Office PowerPoint</Application>
  <PresentationFormat>On-screen Show (16:9)</PresentationFormat>
  <Paragraphs>79</Paragraphs>
  <Slides>12</Slides>
  <Notes>12</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Roboto</vt:lpstr>
      <vt:lpstr>Times New Roman</vt:lpstr>
      <vt:lpstr>Calibri</vt:lpstr>
      <vt:lpstr>Arial</vt:lpstr>
      <vt:lpstr>Geometric</vt:lpstr>
      <vt:lpstr>Case Brief Sample Davis v. Wooster Orthopaedics &amp; Sports Medicine, Inc.   </vt:lpstr>
      <vt:lpstr>Statement of Facts </vt:lpstr>
      <vt:lpstr>Procedural History</vt:lpstr>
      <vt:lpstr>Issues </vt:lpstr>
      <vt:lpstr>Judgment</vt:lpstr>
      <vt:lpstr>Holding </vt:lpstr>
      <vt:lpstr>Rule of Law </vt:lpstr>
      <vt:lpstr>Legal Principle Applied </vt:lpstr>
      <vt:lpstr>Reasoning </vt:lpstr>
      <vt:lpstr>Concurring/Dissenting Opinions</vt:lpstr>
      <vt:lpstr>Additional Comments/Personal Impressions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Brief - Group 4  Members: Ryan Gonzales, Marissa Goodwin, Keith Harvey, Lisa Hogue, &amp; Stephen Wolf Texas Tech University Health Science Center July 29, 2018</dc:title>
  <dc:creator>Rebecca</dc:creator>
  <cp:lastModifiedBy>Rebecca Ramirez</cp:lastModifiedBy>
  <cp:revision>18</cp:revision>
  <dcterms:modified xsi:type="dcterms:W3CDTF">2020-01-13T06:44:58Z</dcterms:modified>
</cp:coreProperties>
</file>