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4"/>
  </p:sldMasterIdLst>
  <p:notesMasterIdLst>
    <p:notesMasterId r:id="rId33"/>
  </p:notesMasterIdLst>
  <p:sldIdLst>
    <p:sldId id="256" r:id="rId5"/>
    <p:sldId id="257" r:id="rId6"/>
    <p:sldId id="299" r:id="rId7"/>
    <p:sldId id="258" r:id="rId8"/>
    <p:sldId id="278" r:id="rId9"/>
    <p:sldId id="291" r:id="rId10"/>
    <p:sldId id="300" r:id="rId11"/>
    <p:sldId id="272" r:id="rId12"/>
    <p:sldId id="301" r:id="rId13"/>
    <p:sldId id="302" r:id="rId14"/>
    <p:sldId id="281" r:id="rId15"/>
    <p:sldId id="282" r:id="rId16"/>
    <p:sldId id="292" r:id="rId17"/>
    <p:sldId id="303" r:id="rId18"/>
    <p:sldId id="304" r:id="rId19"/>
    <p:sldId id="290" r:id="rId20"/>
    <p:sldId id="293" r:id="rId21"/>
    <p:sldId id="294" r:id="rId22"/>
    <p:sldId id="275" r:id="rId23"/>
    <p:sldId id="295" r:id="rId24"/>
    <p:sldId id="296" r:id="rId25"/>
    <p:sldId id="283" r:id="rId26"/>
    <p:sldId id="265" r:id="rId27"/>
    <p:sldId id="284" r:id="rId28"/>
    <p:sldId id="297" r:id="rId29"/>
    <p:sldId id="266" r:id="rId30"/>
    <p:sldId id="269" r:id="rId31"/>
    <p:sldId id="298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ta G Kurup" initials="NGK" lastIdx="31" clrIdx="0">
    <p:extLst>
      <p:ext uri="{19B8F6BF-5375-455C-9EA6-DF929625EA0E}">
        <p15:presenceInfo xmlns:p15="http://schemas.microsoft.com/office/powerpoint/2012/main" userId="Nikita G Kurup" providerId="None"/>
      </p:ext>
    </p:extLst>
  </p:cmAuthor>
  <p:cmAuthor id="2" name="Dylan Malcolm Dsouza" initials="DMD" lastIdx="3" clrIdx="1">
    <p:extLst>
      <p:ext uri="{19B8F6BF-5375-455C-9EA6-DF929625EA0E}">
        <p15:presenceInfo xmlns:p15="http://schemas.microsoft.com/office/powerpoint/2012/main" userId="S-1-5-21-3361151005-2080053223-3394076701-187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5D2E"/>
    <a:srgbClr val="F27046"/>
    <a:srgbClr val="01A1DD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49" autoAdjust="0"/>
    <p:restoredTop sz="67259" autoAdjust="0"/>
  </p:normalViewPr>
  <p:slideViewPr>
    <p:cSldViewPr>
      <p:cViewPr varScale="1">
        <p:scale>
          <a:sx n="131" d="100"/>
          <a:sy n="131" d="100"/>
        </p:scale>
        <p:origin x="10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635163-EF14-461E-8791-2C4CE79A3A0B}" type="datetimeFigureOut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EF9E024-E0FC-4A9C-A07D-8224DB9071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5295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F9E024-E0FC-4A9C-A07D-8224DB9071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221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F9E024-E0FC-4A9C-A07D-8224DB9071B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655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F9E024-E0FC-4A9C-A07D-8224DB9071B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540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F9E024-E0FC-4A9C-A07D-8224DB9071B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054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F9E024-E0FC-4A9C-A07D-8224DB9071B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282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GB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F9E024-E0FC-4A9C-A07D-8224DB9071B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336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F9E024-E0FC-4A9C-A07D-8224DB9071B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515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20FBDAA5-95F4-44AD-8078-C3044720C5E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19100" y="1727126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6800" dirty="0">
                <a:latin typeface="+mj-lt"/>
              </a:rPr>
              <a:t>Chapter</a:t>
            </a:r>
            <a:r>
              <a:rPr lang="en-US" altLang="en-US" sz="6800" dirty="0">
                <a:latin typeface="Franklin Gothic Medium" panose="020B0603020102020204" pitchFamily="34" charset="0"/>
              </a:rPr>
              <a:t> </a:t>
            </a:r>
            <a:r>
              <a:rPr lang="en-US" altLang="en-US" sz="6800" dirty="0">
                <a:latin typeface="+mj-lt"/>
              </a:rPr>
              <a:t>3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E7587FD9-8983-41D2-A137-25AD2757022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57200" y="295358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defRPr/>
            </a:pPr>
            <a:r>
              <a:rPr lang="en-US" sz="4400" dirty="0">
                <a:solidFill>
                  <a:schemeClr val="tx2"/>
                </a:solidFill>
                <a:latin typeface="+mj-lt"/>
                <a:ea typeface="DINPro-CondMedium"/>
                <a:cs typeface="DINPro-CondMedium"/>
              </a:rPr>
              <a:t>The Global Environment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A41CFF-EE18-41C4-B7C2-109E9D717135}"/>
              </a:ext>
            </a:extLst>
          </p:cNvPr>
          <p:cNvCxnSpPr>
            <a:cxnSpLocks/>
          </p:cNvCxnSpPr>
          <p:nvPr userDrawn="1"/>
        </p:nvCxnSpPr>
        <p:spPr>
          <a:xfrm>
            <a:off x="0" y="2987675"/>
            <a:ext cx="9144000" cy="0"/>
          </a:xfrm>
          <a:prstGeom prst="line">
            <a:avLst/>
          </a:prstGeom>
          <a:ln w="38100" cmpd="sng">
            <a:solidFill>
              <a:srgbClr val="F3704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 userDrawn="1"/>
        </p:nvSpPr>
        <p:spPr>
          <a:xfrm>
            <a:off x="0" y="0"/>
            <a:ext cx="444500" cy="68580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131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B69EFE3-C1D0-4638-A20F-236418B2CF06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Chord 7"/>
          <p:cNvSpPr/>
          <p:nvPr userDrawn="1"/>
        </p:nvSpPr>
        <p:spPr>
          <a:xfrm rot="13320000">
            <a:off x="-465138" y="155575"/>
            <a:ext cx="987426" cy="987425"/>
          </a:xfrm>
          <a:prstGeom prst="chord">
            <a:avLst>
              <a:gd name="adj1" fmla="val 2700000"/>
              <a:gd name="adj2" fmla="val 13872841"/>
            </a:avLst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47805-8810-49F5-B7C0-1486E93DCA57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F99CA-23BE-42EF-A423-D9B741F9E7A6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05EF432-B9D7-4494-9B79-511787175DD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318348" y="9525"/>
            <a:ext cx="814540" cy="351982"/>
          </a:xfrm>
        </p:spPr>
        <p:txBody>
          <a:bodyPr/>
          <a:lstStyle>
            <a:lvl1pPr marL="0" indent="0" algn="ctr">
              <a:lnSpc>
                <a:spcPct val="90000"/>
              </a:lnSpc>
              <a:buClr>
                <a:srgbClr val="B00027"/>
              </a:buClr>
              <a:buFont typeface="Lucida Grande"/>
              <a:buNone/>
              <a:defRPr sz="2000">
                <a:latin typeface="+mj-lt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 dirty="0"/>
              <a:t>Click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6966F163-E46B-468D-9B4A-C475EA69F535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161AD548-F6F1-4B54-8CD6-A81214BDFAB8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955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2F62FBE-7C62-490C-AC39-86FFF01F2B87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7" name="Picture 9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77212-05CD-4EDA-84B1-030284D0C4CF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453B2-7B3C-4BF2-85C1-6952E913D8F0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536F2433-0C09-47AC-AE96-5F638B5FE8B6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C22B9EA0-0ED0-40FF-96B5-2852262D350F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376323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F29C398-4669-4635-A6AB-D9BBD3EB4B1B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Table</a:t>
            </a:r>
            <a:endParaRPr lang="en-US" sz="3200" b="1" i="1" dirty="0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7D8AB-9D3E-4DF6-A380-A6DEB4ADD5E0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6348A-92E7-4B84-AF4C-AE50FCE1DEDF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47D10CB7-19A7-4A35-A879-1274FBE754B0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7358CDFF-2ECA-42DA-A6E4-E1C939A22631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401761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807DC84-ADC4-41AA-9F02-2EC8ACEB8807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bg1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Figure</a:t>
            </a:r>
            <a:endParaRPr lang="en-US" sz="3200" b="1" i="1" dirty="0">
              <a:solidFill>
                <a:schemeClr val="bg1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06757D-781E-40B4-B4C7-9C09FFF92253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14A8C-69F1-467A-AC8B-B85195A46DD2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6A5FD187-E264-474A-A50A-70C957B0A706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816B8A-5C2C-4192-A739-27447114BBB5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115814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65D8E657-A3C0-4214-8445-C6D16F8EC692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b="1" dirty="0">
                <a:solidFill>
                  <a:schemeClr val="tx2"/>
                </a:solidFill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Exhibit</a:t>
            </a:r>
            <a:endParaRPr lang="en-US" sz="3200" b="1" i="1" dirty="0">
              <a:solidFill>
                <a:schemeClr val="tx2"/>
              </a:solidFill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7FE66-FE92-4BC1-A5F6-D984D23E39A7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A12D4-55EA-48F9-8756-AA253EED8D68}" type="slidenum">
              <a:rPr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355C5C36-5A34-4FE5-8C3E-20BEC50AD327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B3EB463A-14B5-49F7-A5F6-A96B42F12A71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1767683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B776219-755F-43C0-A2CA-7A93A122A54F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07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53F1A-05B5-4127-9761-625A0A682C55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1ABE0AC3-6B98-4167-801C-C17C09B3DE3E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1A3F45AE-42B8-4134-8CAE-5665A0DCB796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4289391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8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AE5DA55-54CE-45A2-A78F-16F3C2FB8034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001713" y="220663"/>
            <a:ext cx="6915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24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LEARNING OUTCOMES </a:t>
            </a:r>
            <a:r>
              <a:rPr lang="en-US" sz="2000" i="1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03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4C634-5CA3-4F2B-A04E-C6B6EBB38A4D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599921C-76CE-4656-9D53-AB1EEFF001E7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70CD72E6-E501-451F-9D59-73FD108EBB38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116584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KEY TERMS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D5530B8-C590-4639-AE8E-0CCA982A9B07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1FBCED-D3B2-4878-A9FF-3418A4ADC591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11C61CE-1543-43B5-A7C7-4D09C37B75B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F1825C8-3824-4976-980B-683F201C485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251768" y="1494853"/>
            <a:ext cx="3565207" cy="463989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>
              <a:defRPr lang="en-US" sz="2600" dirty="0">
                <a:latin typeface="Calibri" panose="020F0502020204030204" pitchFamily="34" charset="0"/>
                <a:cs typeface="Rockwell"/>
              </a:defRPr>
            </a:lvl1pPr>
          </a:lstStyle>
          <a:p>
            <a:pPr marL="457200" lvl="0" indent="-457200" eaLnBrk="1" hangingPunct="1">
              <a:lnSpc>
                <a:spcPct val="100000"/>
              </a:lnSpc>
              <a:spcBef>
                <a:spcPts val="600"/>
              </a:spcBef>
              <a:buClrTx/>
            </a:pPr>
            <a:r>
              <a:rPr lang="en-US" dirty="0"/>
              <a:t>Click to edit Master text styles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215579B8-6662-434B-BF24-09E2451F79A8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DFCF9845-84CE-48B6-9D5D-60C2ED90A9DB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315597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en-US" sz="3200" dirty="0">
                <a:solidFill>
                  <a:srgbClr val="B00027"/>
                </a:solidFill>
                <a:latin typeface="Arial Narrow" panose="020B0606020202030204" pitchFamily="34" charset="0"/>
                <a:ea typeface="Arial Narrow" panose="020B0606020202030204" pitchFamily="34" charset="0"/>
                <a:cs typeface="Arial Narrow" panose="020B0606020202030204" pitchFamily="34" charset="0"/>
              </a:rPr>
              <a:t>SUMMARY</a:t>
            </a:r>
          </a:p>
        </p:txBody>
      </p:sp>
      <p:pic>
        <p:nvPicPr>
          <p:cNvPr id="7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F033E75-EEF6-4CBE-ABA7-3CE05C6B37D9}" type="slidenum">
              <a:rPr lang="en-US" b="1" smtClean="0">
                <a:solidFill>
                  <a:srgbClr val="000000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1232969" y="14821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ECC20-2B80-4A9E-B942-EE1495294001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A088B5DE-8F51-4A20-9BF1-AC1CAD885B0B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0A325C6B-49B6-425E-9654-673A65C9B253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2012781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27046"/>
          </a:solidFill>
          <a:ln>
            <a:solidFill>
              <a:srgbClr val="F270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3" name="Picture 2" descr="4ltr_logo_new_REVISEDbw.psd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6983" r="7072" b="4960"/>
          <a:stretch/>
        </p:blipFill>
        <p:spPr>
          <a:xfrm>
            <a:off x="3465147" y="2078159"/>
            <a:ext cx="2204181" cy="2210533"/>
          </a:xfrm>
          <a:prstGeom prst="ellipse">
            <a:avLst/>
          </a:prstGeom>
        </p:spPr>
      </p:pic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BA0A058-C0EB-47B2-8CD8-FD1795DDFDF4}" type="slidenum">
              <a:rPr lang="en-US" b="1" smtClean="0">
                <a:solidFill>
                  <a:schemeClr val="tx2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C09EE-6981-4587-A87A-5DF229601756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49D30CF-B744-4859-BB8C-D198542E4E37}"/>
              </a:ext>
            </a:extLst>
          </p:cNvPr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rgbClr val="000000"/>
                </a:solidFill>
              </a:rPr>
              <a:t>HR5 | CH3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B872DDEE-2ED1-42BC-B60F-BE5A64F0DC5F}"/>
              </a:ext>
            </a:extLst>
          </p:cNvPr>
          <p:cNvSpPr txBox="1">
            <a:spLocks/>
          </p:cNvSpPr>
          <p:nvPr userDrawn="1"/>
        </p:nvSpPr>
        <p:spPr>
          <a:xfrm>
            <a:off x="127952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kern="700" spc="50" dirty="0">
                <a:solidFill>
                  <a:schemeClr val="tx2"/>
                </a:solidFill>
                <a:latin typeface="Arial Narrow"/>
                <a:cs typeface="Arial Narrow"/>
              </a:rPr>
              <a:t>Copyright © 2020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1416937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3533B3-3765-4FFE-8999-E72DEB38DC12}" type="datetime1">
              <a:rPr lang="en-US"/>
              <a:pPr>
                <a:defRPr/>
              </a:pPr>
              <a:t>10/18/2018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CB3F2E-86AD-44B5-8190-D39A226F970D}" type="slidenum">
              <a:rPr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 hidden="1"/>
          <p:cNvSpPr>
            <a:spLocks noGrp="1"/>
          </p:cNvSpPr>
          <p:nvPr>
            <p:ph type="title" idx="4294967295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Chapter 3: The Global Environment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CA5805D5-A90C-4E28-A5D4-CF0F6A8B0315}"/>
              </a:ext>
            </a:extLst>
          </p:cNvPr>
          <p:cNvSpPr txBox="1">
            <a:spLocks/>
          </p:cNvSpPr>
          <p:nvPr/>
        </p:nvSpPr>
        <p:spPr>
          <a:xfrm>
            <a:off x="419100" y="6477000"/>
            <a:ext cx="8915400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>
                <a:solidFill>
                  <a:schemeClr val="tx2"/>
                </a:solidFill>
                <a:cs typeface="Arial" panose="020B0604020202020204" pitchFamily="34" charset="0"/>
              </a:rPr>
              <a:t>Copyright ©2020 Cengage Learning. All Rights Reserved. May not be scanned, copied or duplicated, or posted to a publicly accessible website, in whole or in part.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Learning Outcomes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1215073" y="1456105"/>
            <a:ext cx="7431087" cy="3471496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en-US" altLang="en-US" dirty="0"/>
              <a:t>Describe the growth of international business</a:t>
            </a:r>
          </a:p>
          <a:p>
            <a:pPr>
              <a:buFont typeface="+mj-lt"/>
              <a:buAutoNum type="arabicPeriod"/>
            </a:pPr>
            <a:r>
              <a:rPr lang="en-US" altLang="en-US" dirty="0"/>
              <a:t>Identify and discuss the global issues in international human resource management</a:t>
            </a:r>
          </a:p>
          <a:p>
            <a:pPr>
              <a:buFont typeface="+mj-lt"/>
              <a:buAutoNum type="arabicPeriod"/>
            </a:pPr>
            <a:r>
              <a:rPr lang="en-US" altLang="en-US" dirty="0"/>
              <a:t>Discuss the human resource management function in international business</a:t>
            </a:r>
          </a:p>
          <a:p>
            <a:pPr>
              <a:buFont typeface="+mj-lt"/>
              <a:buAutoNum type="arabicPeriod"/>
            </a:pPr>
            <a:r>
              <a:rPr lang="en-US" altLang="en-US" dirty="0"/>
              <a:t>Identify and discuss the domestic issues in international human resource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C2692875-721F-4649-B23F-CA3CC9CC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Outcomes (Continued)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33FA74-5142-4A7F-98E2-C0C1FB188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 startAt="5"/>
            </a:pPr>
            <a:r>
              <a:rPr lang="en-US" altLang="en-US" dirty="0"/>
              <a:t>Describe the issues involved in managing international transfers and assignments</a:t>
            </a:r>
          </a:p>
          <a:p>
            <a:pPr>
              <a:buFont typeface="Wingdings" panose="05000000000000000000" pitchFamily="2" charset="2"/>
              <a:buAutoNum type="arabicPeriod" startAt="5"/>
            </a:pPr>
            <a:r>
              <a:rPr lang="en-US" altLang="en-US" dirty="0"/>
              <a:t>Summarize the issues in international labor relations</a:t>
            </a:r>
          </a:p>
        </p:txBody>
      </p:sp>
    </p:spTree>
    <p:extLst>
      <p:ext uri="{BB962C8B-B14F-4D97-AF65-F5344CB8AC3E}">
        <p14:creationId xmlns:p14="http://schemas.microsoft.com/office/powerpoint/2010/main" val="30263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Growth of International Business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British empire was built around the financial and business interests of the British nobility</a:t>
            </a:r>
          </a:p>
          <a:p>
            <a:r>
              <a:rPr lang="en-US" altLang="en-US" dirty="0"/>
              <a:t>Forces that shaped today’s competitive international business environment began to emerge after World War </a:t>
            </a:r>
            <a:r>
              <a:rPr lang="en-US" altLang="en-US" dirty="0" smtClean="0"/>
              <a:t>Two</a:t>
            </a:r>
            <a:endParaRPr lang="en-US" altLang="en-US" dirty="0"/>
          </a:p>
          <a:p>
            <a:r>
              <a:rPr lang="en-US" dirty="0"/>
              <a:t>1950s: The United States was by far the dominant economic power in the world</a:t>
            </a:r>
            <a:endParaRPr lang="en-US" altLang="en-US" dirty="0"/>
          </a:p>
          <a:p>
            <a:pPr lvl="1"/>
            <a:r>
              <a:rPr lang="en-US" altLang="en-US" dirty="0"/>
              <a:t>Late 1970s: Businesses from other countries emerged as major players in the world economy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73DA16C-AB43-4B4F-9DA1-E0DCBC693A6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Growth of International Business </a:t>
            </a:r>
            <a:r>
              <a:rPr lang="en-US" altLang="en-US" sz="2000" dirty="0"/>
              <a:t>(Continued)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the mid-1990s, global competitiveness seemed to have become the norm rather than the exception </a:t>
            </a:r>
          </a:p>
          <a:p>
            <a:r>
              <a:rPr lang="en-US" altLang="en-US" dirty="0"/>
              <a:t>Developments around the world have affected the new global economy</a:t>
            </a:r>
          </a:p>
          <a:p>
            <a:pPr lvl="1"/>
            <a:r>
              <a:rPr lang="en-US" altLang="en-US" dirty="0"/>
              <a:t>Economies have become highly interdependent </a:t>
            </a:r>
          </a:p>
          <a:p>
            <a:pPr lvl="1"/>
            <a:r>
              <a:rPr lang="en-US" altLang="en-US" dirty="0"/>
              <a:t>Growth of regional economic alliances has substantial effects on the global business community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87D0035-87A6-4E0B-B481-B2B64321F73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1</a:t>
            </a:r>
          </a:p>
        </p:txBody>
      </p:sp>
    </p:spTree>
    <p:extLst>
      <p:ext uri="{BB962C8B-B14F-4D97-AF65-F5344CB8AC3E}">
        <p14:creationId xmlns:p14="http://schemas.microsoft.com/office/powerpoint/2010/main" val="74612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9886A-9E1C-48CF-98AD-8D81AE6FD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Issues in International Human Resource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11DB3-E87D-40C6-97BA-ED3395813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Developing an international HRM strategy</a:t>
            </a:r>
          </a:p>
          <a:p>
            <a:r>
              <a:rPr lang="en-US" dirty="0"/>
              <a:t>Developing an understanding of the cultural environment of HRM</a:t>
            </a:r>
          </a:p>
          <a:p>
            <a:r>
              <a:rPr lang="en-US" dirty="0"/>
              <a:t>Developing an understanding of the political and legal environment of HRM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94A929-23A7-4EF7-B738-7064E8702E9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42123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66649-033F-4B53-92C3-10A108EA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HRM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B41A7-93EF-4AF4-A879-FD2053144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Ethnocentric staffing model </a:t>
            </a:r>
          </a:p>
          <a:p>
            <a:pPr lvl="1"/>
            <a:r>
              <a:rPr lang="en-US" dirty="0"/>
              <a:t>Uses parent-country nationals (</a:t>
            </a:r>
            <a:r>
              <a:rPr lang="en-US" dirty="0" smtClean="0"/>
              <a:t>PCN’s</a:t>
            </a:r>
            <a:r>
              <a:rPr lang="en-US" dirty="0"/>
              <a:t>) to staff higher-level foreign positions</a:t>
            </a:r>
          </a:p>
          <a:p>
            <a:pPr lvl="0"/>
            <a:r>
              <a:rPr lang="en-US" b="1" dirty="0"/>
              <a:t>Polycentric staffing model</a:t>
            </a:r>
          </a:p>
          <a:p>
            <a:pPr lvl="1"/>
            <a:r>
              <a:rPr lang="en-US" dirty="0"/>
              <a:t>Calls for the dominant use of host-country nationals (</a:t>
            </a:r>
            <a:r>
              <a:rPr lang="en-US" dirty="0" smtClean="0"/>
              <a:t>HCN’s</a:t>
            </a:r>
            <a:r>
              <a:rPr lang="en-US" dirty="0"/>
              <a:t>) throughout the organization</a:t>
            </a:r>
          </a:p>
          <a:p>
            <a:pPr lvl="0"/>
            <a:r>
              <a:rPr lang="en-US" b="1" dirty="0"/>
              <a:t>Geocentric staffing model</a:t>
            </a:r>
          </a:p>
          <a:p>
            <a:pPr lvl="1"/>
            <a:r>
              <a:rPr lang="en-US" dirty="0"/>
              <a:t>Puts </a:t>
            </a:r>
            <a:r>
              <a:rPr lang="en-US" dirty="0" smtClean="0"/>
              <a:t>PCN’s</a:t>
            </a:r>
            <a:r>
              <a:rPr lang="en-US" dirty="0"/>
              <a:t>, </a:t>
            </a:r>
            <a:r>
              <a:rPr lang="en-US" dirty="0" smtClean="0"/>
              <a:t>HCN’s</a:t>
            </a:r>
            <a:r>
              <a:rPr lang="en-US" dirty="0"/>
              <a:t>, and third-country nationals (</a:t>
            </a:r>
            <a:r>
              <a:rPr lang="en-US" dirty="0" smtClean="0"/>
              <a:t>TCN’s</a:t>
            </a:r>
            <a:r>
              <a:rPr lang="en-US" dirty="0" smtClean="0"/>
              <a:t>) </a:t>
            </a:r>
            <a:r>
              <a:rPr lang="en-US" dirty="0"/>
              <a:t>all in the same category with the firm attempting to always hire the best person available for a position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968A7E-5928-4677-BC57-503881D0B68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418609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Understanding the Cultural Environment 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Culture</a:t>
            </a:r>
            <a:r>
              <a:rPr lang="en-US" altLang="en-US" dirty="0"/>
              <a:t>: S</a:t>
            </a:r>
            <a:r>
              <a:rPr lang="en-US" dirty="0"/>
              <a:t>et of values, symbols, beliefs, and languages that guide the behavior of people within that culture</a:t>
            </a:r>
            <a:endParaRPr lang="en-US" altLang="en-US" dirty="0"/>
          </a:p>
          <a:p>
            <a:pPr lvl="1"/>
            <a:r>
              <a:rPr lang="en-US" dirty="0"/>
              <a:t>Cultural differences directly affect business practices in international situations </a:t>
            </a:r>
          </a:p>
          <a:p>
            <a:pPr lvl="1"/>
            <a:r>
              <a:rPr lang="en-US" dirty="0"/>
              <a:t>Language differences complicate the issues involved in dealing with international business </a:t>
            </a:r>
          </a:p>
          <a:p>
            <a:pPr lvl="1"/>
            <a:r>
              <a:rPr lang="en-US" dirty="0"/>
              <a:t>Cultural roles directly affect HRM practices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25F704-47B7-4E4C-8A0D-86D99C2244B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CA09-D033-4C50-809C-E286C2CF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 of National Culture </a:t>
            </a:r>
            <a:r>
              <a:rPr lang="en-US" dirty="0"/>
              <a:t>Identified by Geert Hofstede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680F4-1D1C-4D05-9D33-289BA41FD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 distance </a:t>
            </a:r>
          </a:p>
          <a:p>
            <a:r>
              <a:rPr lang="en-US" dirty="0"/>
              <a:t>Individualism versus collectivism </a:t>
            </a:r>
          </a:p>
          <a:p>
            <a:r>
              <a:rPr lang="en-US" dirty="0"/>
              <a:t>Masculinity versus femininity</a:t>
            </a:r>
          </a:p>
          <a:p>
            <a:r>
              <a:rPr lang="en-US" dirty="0"/>
              <a:t>Uncertainty avoidance</a:t>
            </a:r>
          </a:p>
          <a:p>
            <a:r>
              <a:rPr lang="en-US" dirty="0"/>
              <a:t>Long-term orientation versus short-term orientation</a:t>
            </a:r>
          </a:p>
          <a:p>
            <a:r>
              <a:rPr lang="en-US" dirty="0"/>
              <a:t>Indulgence versus restraint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C865972-BF87-4A47-8293-23E48EDE530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23562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9CA09-D033-4C50-809C-E286C2CF5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Dimensions of National Culture </a:t>
            </a:r>
            <a:r>
              <a:rPr lang="en-US" dirty="0"/>
              <a:t>Identified by GLOBE project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680F4-1D1C-4D05-9D33-289BA41FD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Uncertainty avoidance</a:t>
            </a:r>
          </a:p>
          <a:p>
            <a:pPr lvl="0"/>
            <a:r>
              <a:rPr lang="en-US" dirty="0"/>
              <a:t>Power distance</a:t>
            </a:r>
          </a:p>
          <a:p>
            <a:pPr lvl="0"/>
            <a:r>
              <a:rPr lang="en-US" dirty="0"/>
              <a:t>Individualism versus collectivism</a:t>
            </a:r>
          </a:p>
          <a:p>
            <a:pPr lvl="0"/>
            <a:r>
              <a:rPr lang="en-US" dirty="0"/>
              <a:t>Assertiveness</a:t>
            </a:r>
          </a:p>
          <a:p>
            <a:pPr lvl="0"/>
            <a:r>
              <a:rPr lang="en-US" dirty="0"/>
              <a:t>In-group collectivism </a:t>
            </a:r>
          </a:p>
          <a:p>
            <a:pPr lvl="0"/>
            <a:r>
              <a:rPr lang="en-US" dirty="0"/>
              <a:t>Gender egalitarianism</a:t>
            </a:r>
          </a:p>
          <a:p>
            <a:pPr lvl="0"/>
            <a:r>
              <a:rPr lang="en-US" dirty="0"/>
              <a:t>Future orientation</a:t>
            </a:r>
          </a:p>
          <a:p>
            <a:pPr lvl="0"/>
            <a:r>
              <a:rPr lang="en-US" dirty="0"/>
              <a:t>Performance orientation</a:t>
            </a:r>
          </a:p>
          <a:p>
            <a:pPr lvl="0"/>
            <a:r>
              <a:rPr lang="en-US" dirty="0"/>
              <a:t>Humane orientation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F1F3D6B-A7B3-46F8-8949-0640616A862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92982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Political and Legal Issues of International Business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Government stability </a:t>
            </a:r>
          </a:p>
          <a:p>
            <a:pPr lvl="1"/>
            <a:r>
              <a:rPr lang="en-US" dirty="0"/>
              <a:t>Ability of a given government to stay in power against opposing factions or permanence of government policies toward businesses</a:t>
            </a:r>
          </a:p>
          <a:p>
            <a:pPr lvl="1"/>
            <a:r>
              <a:rPr lang="en-US" dirty="0"/>
              <a:t>Includes the extent of risk faced by expatriates as a result of political instability </a:t>
            </a:r>
          </a:p>
          <a:p>
            <a:r>
              <a:rPr lang="en-US" dirty="0"/>
              <a:t>Trade incentives </a:t>
            </a:r>
          </a:p>
          <a:p>
            <a:pPr lvl="1"/>
            <a:r>
              <a:rPr lang="en-US" dirty="0"/>
              <a:t>Reduced interest rates on loans, construction subsidies and tax incentives, and relaxation of various controls on international trade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D9EE253-A601-4D3D-A2AD-983B0AACC3EF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54391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Political and Legal Issues of International Business </a:t>
            </a:r>
            <a:r>
              <a:rPr lang="en-US" altLang="en-US" sz="2000" dirty="0"/>
              <a:t>(Continued)</a:t>
            </a:r>
            <a:endParaRPr lang="en-GB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Trade controls </a:t>
            </a:r>
          </a:p>
          <a:p>
            <a:pPr lvl="1"/>
            <a:r>
              <a:rPr lang="en-US" dirty="0"/>
              <a:t>Tariffs: Tax collected on goods shipped across national boundaries</a:t>
            </a:r>
          </a:p>
          <a:p>
            <a:pPr lvl="1"/>
            <a:r>
              <a:rPr lang="en-US" dirty="0"/>
              <a:t>Quotas: Limit on the number or value of goods that can be traded </a:t>
            </a:r>
          </a:p>
          <a:p>
            <a:r>
              <a:rPr lang="en-US" dirty="0"/>
              <a:t>Economic communities </a:t>
            </a:r>
          </a:p>
          <a:p>
            <a:pPr lvl="1"/>
            <a:r>
              <a:rPr lang="en-US" dirty="0"/>
              <a:t>Sets of countries that agree to eliminate trade barriers among their member nations</a:t>
            </a:r>
          </a:p>
          <a:p>
            <a:pPr lvl="1"/>
            <a:r>
              <a:rPr lang="en-US" dirty="0"/>
              <a:t>Examples: The European Union (E U) and the North American Free Trade Agreement (NAFTA)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7CE77E-24D5-4941-A679-4D0542737E2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2</a:t>
            </a:r>
          </a:p>
        </p:txBody>
      </p:sp>
    </p:spTree>
    <p:extLst>
      <p:ext uri="{BB962C8B-B14F-4D97-AF65-F5344CB8AC3E}">
        <p14:creationId xmlns:p14="http://schemas.microsoft.com/office/powerpoint/2010/main" val="94989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307AB6-5A08-43F2-94A5-AD6A88AB7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Management Challenges in International Business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73182-B9F4-403B-90A0-0BF9575B6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Avoiding discrimination in employment</a:t>
            </a:r>
          </a:p>
          <a:p>
            <a:r>
              <a:rPr lang="en-US" dirty="0"/>
              <a:t>Choosing an appropriate source of employees</a:t>
            </a:r>
          </a:p>
          <a:p>
            <a:r>
              <a:rPr lang="en-US" dirty="0"/>
              <a:t>Cross-cultural training and development of employees</a:t>
            </a:r>
          </a:p>
          <a:p>
            <a:pPr lvl="1"/>
            <a:r>
              <a:rPr lang="en-US" dirty="0"/>
              <a:t>Includes training programs for both expatriates and workers in host countries</a:t>
            </a:r>
          </a:p>
          <a:p>
            <a:r>
              <a:rPr lang="en-US" dirty="0"/>
              <a:t>Working conditions, compensation, and the cost of living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EE70BE-C0F6-429D-BF32-AB72EC44EBE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319076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B40A-0F74-4739-9A49-739FCEE3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Human Resource Issues in International Business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12EFB-9268-4D47-AD37-98F9E2C49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Exporting</a:t>
            </a:r>
          </a:p>
          <a:p>
            <a:pPr lvl="1"/>
            <a:r>
              <a:rPr lang="en-IN" dirty="0"/>
              <a:t>Process of making a product in the firm’s domestic marketplace and then selling it to another country</a:t>
            </a:r>
          </a:p>
          <a:p>
            <a:r>
              <a:rPr lang="en-IN" b="1" dirty="0"/>
              <a:t>Licensing</a:t>
            </a:r>
          </a:p>
          <a:p>
            <a:pPr lvl="1"/>
            <a:r>
              <a:rPr lang="en-IN" dirty="0"/>
              <a:t>Involves one company granting its permission to another company in a foreign country to manufacture or market its products in its local market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7CFDA-842A-4AF1-B0CC-A77CB6B5D29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275032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B40A-0F74-4739-9A49-739FCEE37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 Human Resource Issues in International Business </a:t>
            </a:r>
            <a:r>
              <a:rPr lang="en-US" sz="2000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12EFB-9268-4D47-AD37-98F9E2C49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b="1" dirty="0"/>
              <a:t>Direct foreign investment</a:t>
            </a:r>
          </a:p>
          <a:p>
            <a:pPr lvl="1"/>
            <a:r>
              <a:rPr lang="en-IN" dirty="0"/>
              <a:t>Occurs when a firm headquartered in one country builds or purchases operating facilities in a foreign nation</a:t>
            </a:r>
          </a:p>
          <a:p>
            <a:r>
              <a:rPr lang="en-IN" b="1" dirty="0"/>
              <a:t>Joint venture </a:t>
            </a:r>
            <a:r>
              <a:rPr lang="en-IN" dirty="0"/>
              <a:t>(</a:t>
            </a:r>
            <a:r>
              <a:rPr lang="en-IN" b="1" dirty="0"/>
              <a:t>strategic alliance</a:t>
            </a:r>
            <a:r>
              <a:rPr lang="en-IN" dirty="0"/>
              <a:t>)</a:t>
            </a:r>
          </a:p>
          <a:p>
            <a:pPr lvl="1"/>
            <a:r>
              <a:rPr lang="en-IN" dirty="0"/>
              <a:t>Two or more firms cooperate in the ownership or management of an operation on an equity basis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7CFDA-842A-4AF1-B0CC-A77CB6B5D29B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3</a:t>
            </a:r>
          </a:p>
        </p:txBody>
      </p:sp>
    </p:spTree>
    <p:extLst>
      <p:ext uri="{BB962C8B-B14F-4D97-AF65-F5344CB8AC3E}">
        <p14:creationId xmlns:p14="http://schemas.microsoft.com/office/powerpoint/2010/main" val="200279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68A44-F3F0-4C64-9F2F-C0792BB43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Domestic Issues in International Human Resource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2435E-E021-433C-A076-636DCFEBD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Local recruiting and selection issues</a:t>
            </a:r>
          </a:p>
          <a:p>
            <a:pPr lvl="0"/>
            <a:r>
              <a:rPr lang="en-US" dirty="0"/>
              <a:t>Local training issues</a:t>
            </a:r>
          </a:p>
          <a:p>
            <a:pPr lvl="0"/>
            <a:r>
              <a:rPr lang="en-US" dirty="0"/>
              <a:t>Local compensation issues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E5791A-21FC-40F8-AF32-802DFA1E53D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4</a:t>
            </a:r>
          </a:p>
        </p:txBody>
      </p:sp>
    </p:spTree>
    <p:extLst>
      <p:ext uri="{BB962C8B-B14F-4D97-AF65-F5344CB8AC3E}">
        <p14:creationId xmlns:p14="http://schemas.microsoft.com/office/powerpoint/2010/main" val="373654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Expatriates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Employees sent by a firm to work in another country</a:t>
            </a:r>
          </a:p>
          <a:p>
            <a:pPr lvl="1"/>
            <a:r>
              <a:rPr lang="en-US" altLang="en-US" dirty="0"/>
              <a:t>May be either </a:t>
            </a:r>
            <a:r>
              <a:rPr lang="en-US" altLang="en-US" dirty="0" smtClean="0"/>
              <a:t>PCN’s </a:t>
            </a:r>
            <a:r>
              <a:rPr lang="en-US" altLang="en-US" dirty="0"/>
              <a:t>or </a:t>
            </a:r>
            <a:r>
              <a:rPr lang="en-US" altLang="en-US" dirty="0" smtClean="0"/>
              <a:t>TCN’s</a:t>
            </a:r>
            <a:endParaRPr lang="en-US" altLang="en-US" dirty="0"/>
          </a:p>
          <a:p>
            <a:r>
              <a:rPr lang="en-US" dirty="0"/>
              <a:t>Threats revolve around opportunistic behavior and information asymmetry </a:t>
            </a:r>
            <a:endParaRPr lang="en-US" altLang="en-US" dirty="0"/>
          </a:p>
          <a:p>
            <a:pPr lvl="1"/>
            <a:r>
              <a:rPr lang="en-US" altLang="en-US" dirty="0"/>
              <a:t>Knowledge contracts can ensure information symmetry by systematically debriefing expatriate managers</a:t>
            </a:r>
          </a:p>
          <a:p>
            <a:pPr lvl="1"/>
            <a:r>
              <a:rPr lang="en-US" altLang="en-US" dirty="0"/>
              <a:t>International strategies firms can adopt</a:t>
            </a:r>
          </a:p>
          <a:p>
            <a:pPr lvl="2"/>
            <a:r>
              <a:rPr lang="en-US" altLang="en-US" dirty="0"/>
              <a:t>Global, international, transnational, and multidomestic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75E5C4-D69B-4F2A-A6B8-DA7D9B5E1C5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1690464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Selecting Expatriates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HR manager must define skills and abilities required to do the job and work in a foreign location</a:t>
            </a:r>
          </a:p>
          <a:p>
            <a:r>
              <a:rPr lang="en-US" dirty="0"/>
              <a:t>Sources of experienced managers </a:t>
            </a:r>
          </a:p>
          <a:p>
            <a:pPr lvl="1"/>
            <a:r>
              <a:rPr lang="en-US" altLang="en-US" dirty="0"/>
              <a:t>Firm itself</a:t>
            </a:r>
          </a:p>
          <a:p>
            <a:pPr lvl="1"/>
            <a:r>
              <a:rPr lang="en-US" altLang="en-US" dirty="0"/>
              <a:t>Other organizations</a:t>
            </a:r>
          </a:p>
          <a:p>
            <a:pPr lvl="2"/>
            <a:r>
              <a:rPr lang="en-US" altLang="en-US" dirty="0"/>
              <a:t>Headhunters help </a:t>
            </a:r>
            <a:r>
              <a:rPr lang="en-US" dirty="0"/>
              <a:t>businesses recruit qualified managers and other professionals for higher-level positions in an organization</a:t>
            </a:r>
          </a:p>
          <a:p>
            <a:pPr lvl="1"/>
            <a:r>
              <a:rPr lang="en-US" altLang="en-US" dirty="0"/>
              <a:t>Colleges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550D1F-4130-4321-AE8A-B469E6A69AB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360422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Selecting Expatriates </a:t>
            </a:r>
            <a:r>
              <a:rPr lang="en-US" altLang="en-US" sz="2000" dirty="0"/>
              <a:t>(Continued)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Criteria for selection</a:t>
            </a:r>
          </a:p>
          <a:p>
            <a:pPr lvl="1"/>
            <a:r>
              <a:rPr lang="en-US" dirty="0"/>
              <a:t>Managerial competence</a:t>
            </a:r>
          </a:p>
          <a:p>
            <a:pPr lvl="1"/>
            <a:r>
              <a:rPr lang="en-US" dirty="0"/>
              <a:t>Language training</a:t>
            </a:r>
          </a:p>
          <a:p>
            <a:pPr lvl="1"/>
            <a:r>
              <a:rPr lang="en-US" dirty="0"/>
              <a:t>Adaptability to new situations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550D1F-4130-4321-AE8A-B469E6A69AB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E71BA-32D2-4DD6-A2AE-1E07DF80F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Success or Failure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7470E-319A-421C-992F-59903845D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Earlier views</a:t>
            </a:r>
          </a:p>
          <a:p>
            <a:pPr lvl="1"/>
            <a:r>
              <a:rPr lang="en-US" dirty="0"/>
              <a:t>Measure depended upon whether or not the expatriate remained on assignment for the full time assigned</a:t>
            </a:r>
          </a:p>
          <a:p>
            <a:pPr lvl="2"/>
            <a:r>
              <a:rPr lang="en-US" dirty="0"/>
              <a:t>Adjustment was found to be a good indicator of success later</a:t>
            </a:r>
          </a:p>
          <a:p>
            <a:r>
              <a:rPr lang="en-US" dirty="0"/>
              <a:t>Newer approaches </a:t>
            </a:r>
          </a:p>
          <a:p>
            <a:pPr lvl="1"/>
            <a:r>
              <a:rPr lang="en-US" dirty="0"/>
              <a:t>Measure should be directly tied to the strategic goals the assignment was to accomplish</a:t>
            </a:r>
          </a:p>
          <a:p>
            <a:pPr lvl="1"/>
            <a:r>
              <a:rPr lang="en-US" dirty="0"/>
              <a:t>Success or failure should be assessed relative to the knowledge that was successfully transferred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B1CE0-C3A8-412D-AD04-0C78B7C44CC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217369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E71BA-32D2-4DD6-A2AE-1E07DF80F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Assessing Success or Failure </a:t>
            </a:r>
            <a:r>
              <a:rPr lang="en-US" sz="2000" dirty="0"/>
              <a:t>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7470E-319A-421C-992F-59903845D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Knowledge that expatriates were to disperse to subsidiary operations and that they were to gain and bring back to the headquarters</a:t>
            </a:r>
          </a:p>
          <a:p>
            <a:r>
              <a:rPr lang="en-US" dirty="0"/>
              <a:t>Contributing factors</a:t>
            </a:r>
          </a:p>
          <a:p>
            <a:pPr lvl="1"/>
            <a:r>
              <a:rPr lang="en-US" dirty="0"/>
              <a:t>Inability of the manager or the manager’s spouse and family to adjust to a new location</a:t>
            </a:r>
          </a:p>
          <a:p>
            <a:pPr lvl="1"/>
            <a:r>
              <a:rPr lang="en-US" dirty="0"/>
              <a:t>Perspective of an international manager’s motivation for and real interest in a foreign assignment</a:t>
            </a:r>
          </a:p>
          <a:p>
            <a:pPr lvl="1"/>
            <a:r>
              <a:rPr lang="en-US" dirty="0"/>
              <a:t>Personality and international experience</a:t>
            </a:r>
          </a:p>
          <a:p>
            <a:pPr lvl="1"/>
            <a:r>
              <a:rPr lang="en-US" dirty="0"/>
              <a:t>Ethnocentric attitudes of </a:t>
            </a:r>
            <a:r>
              <a:rPr lang="en-US" dirty="0" smtClean="0"/>
              <a:t>HCN’s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AB1CE0-C3A8-412D-AD04-0C78B7C44CC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218360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Training for Expatriate Managers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May include the following:</a:t>
            </a:r>
          </a:p>
          <a:p>
            <a:pPr lvl="1"/>
            <a:r>
              <a:rPr lang="en-US" altLang="en-US" dirty="0"/>
              <a:t>Language training</a:t>
            </a:r>
          </a:p>
          <a:p>
            <a:pPr lvl="1"/>
            <a:r>
              <a:rPr lang="en-US" altLang="en-US" dirty="0"/>
              <a:t>Classroom training regarding the history of and the daily living conditions in a country </a:t>
            </a:r>
          </a:p>
          <a:p>
            <a:pPr lvl="1"/>
            <a:r>
              <a:rPr lang="en-US" altLang="en-US" dirty="0"/>
              <a:t>Training on social manners and issues involved in social exchanges</a:t>
            </a:r>
          </a:p>
          <a:p>
            <a:r>
              <a:rPr lang="en-US" altLang="en-US" dirty="0"/>
              <a:t>Cultural Assimilator</a:t>
            </a:r>
          </a:p>
          <a:p>
            <a:pPr lvl="1"/>
            <a:r>
              <a:rPr lang="en-US" altLang="en-US" dirty="0"/>
              <a:t>Complex training program built around short case studies and critical incidents</a:t>
            </a:r>
          </a:p>
          <a:p>
            <a:pPr lvl="1"/>
            <a:r>
              <a:rPr lang="en-US" altLang="en-US" dirty="0"/>
              <a:t>Asks how a manager would react to different situations and then provides detailed feedback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48854A-E54F-4E89-8B29-C5832E3B885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3004603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Compensating Expatriates 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Jointly determined by:</a:t>
            </a:r>
          </a:p>
          <a:p>
            <a:pPr lvl="1"/>
            <a:r>
              <a:rPr lang="en-US" altLang="en-US" dirty="0"/>
              <a:t>Labor-market forces</a:t>
            </a:r>
          </a:p>
          <a:p>
            <a:pPr lvl="1"/>
            <a:r>
              <a:rPr lang="en-US" altLang="en-US" dirty="0"/>
              <a:t>Professional licensing requirements</a:t>
            </a:r>
          </a:p>
          <a:p>
            <a:pPr lvl="1"/>
            <a:r>
              <a:rPr lang="en-US" altLang="en-US" dirty="0"/>
              <a:t>Standard of living</a:t>
            </a:r>
          </a:p>
          <a:p>
            <a:pPr lvl="1"/>
            <a:r>
              <a:rPr lang="en-US" altLang="en-US" dirty="0"/>
              <a:t>Occupational status</a:t>
            </a:r>
          </a:p>
          <a:p>
            <a:pPr lvl="1"/>
            <a:r>
              <a:rPr lang="en-US" altLang="en-US" dirty="0"/>
              <a:t>Government regulations</a:t>
            </a:r>
          </a:p>
          <a:p>
            <a:r>
              <a:rPr lang="en-US" altLang="en-US" dirty="0"/>
              <a:t>Differential compensation </a:t>
            </a:r>
          </a:p>
          <a:p>
            <a:pPr lvl="1"/>
            <a:r>
              <a:rPr lang="en-US" altLang="en-US" dirty="0"/>
              <a:t>Provided to make up for differences in c</a:t>
            </a:r>
            <a:r>
              <a:rPr lang="en-US" dirty="0"/>
              <a:t>urrency valuation, standards of living, and lifestyle norms </a:t>
            </a: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B4CDCA-6DD5-4ADD-AAFD-0D7B96D1EE3C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Compensating Expatriates </a:t>
            </a:r>
            <a:r>
              <a:rPr lang="en-US" altLang="en-US" sz="2000" dirty="0"/>
              <a:t>(Continued)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Hardship premium</a:t>
            </a:r>
            <a:r>
              <a:rPr lang="en-US" altLang="en-US" dirty="0"/>
              <a:t>: Additional financial incentive offered to employees to entice them to accept less attractive international assignments</a:t>
            </a:r>
          </a:p>
          <a:p>
            <a:pPr lvl="1"/>
            <a:r>
              <a:rPr lang="en-US" altLang="en-US" dirty="0"/>
              <a:t>Also called a </a:t>
            </a:r>
            <a:r>
              <a:rPr lang="en-US" altLang="en-US" b="1" dirty="0"/>
              <a:t>foreign service premium</a:t>
            </a:r>
          </a:p>
          <a:p>
            <a:r>
              <a:rPr lang="en-US" dirty="0"/>
              <a:t>Other measures </a:t>
            </a:r>
          </a:p>
          <a:p>
            <a:pPr lvl="1"/>
            <a:r>
              <a:rPr lang="en-US" dirty="0"/>
              <a:t>Tax-equalization systems</a:t>
            </a:r>
          </a:p>
          <a:p>
            <a:pPr lvl="1"/>
            <a:r>
              <a:rPr lang="en-US" dirty="0"/>
              <a:t>Benefits: Housing, education, club memberships, travel to home country, and medical treatment</a:t>
            </a:r>
          </a:p>
          <a:p>
            <a:pPr lvl="1"/>
            <a:r>
              <a:rPr lang="en-US" dirty="0"/>
              <a:t>Job-location assistance for spouses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CC279A-E372-4FD9-99C0-EB2B2E5F3BC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186122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Repatriation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Requires adjustment on professional and personal levels </a:t>
            </a:r>
          </a:p>
          <a:p>
            <a:pPr lvl="1"/>
            <a:r>
              <a:rPr lang="en-US" altLang="en-US" dirty="0"/>
              <a:t>Professional levels: Being out of sight for a while may lead to some loss of status in the firm </a:t>
            </a:r>
          </a:p>
          <a:p>
            <a:pPr lvl="1"/>
            <a:r>
              <a:rPr lang="en-US" altLang="en-US" dirty="0"/>
              <a:t>Personal levels: Expatriates will have to get reaccustomed to home-country practices </a:t>
            </a:r>
          </a:p>
          <a:p>
            <a:r>
              <a:rPr lang="en-US" altLang="en-US" dirty="0"/>
              <a:t>Companies must stay in touch with their expatriates so that they can maintain their social and network ties within the company</a:t>
            </a:r>
          </a:p>
          <a:p>
            <a:r>
              <a:rPr lang="en-US" altLang="en-US" dirty="0"/>
              <a:t>Some type of career counseling at the time of repatriation may be helpful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5BE528E-779F-4C72-AA56-20FA289F6AA3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5</a:t>
            </a:r>
          </a:p>
        </p:txBody>
      </p:sp>
    </p:spTree>
    <p:extLst>
      <p:ext uri="{BB962C8B-B14F-4D97-AF65-F5344CB8AC3E}">
        <p14:creationId xmlns:p14="http://schemas.microsoft.com/office/powerpoint/2010/main" val="70862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International Labor Relations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Labor relations </a:t>
            </a:r>
          </a:p>
          <a:p>
            <a:pPr lvl="1"/>
            <a:r>
              <a:rPr lang="en-US" altLang="en-US" dirty="0"/>
              <a:t>Processes of dealing with employees who are organized into labor unions</a:t>
            </a:r>
          </a:p>
          <a:p>
            <a:pPr lvl="1"/>
            <a:r>
              <a:rPr lang="en-US" altLang="en-US" dirty="0"/>
              <a:t>Heavily regulated by law</a:t>
            </a:r>
          </a:p>
          <a:p>
            <a:r>
              <a:rPr lang="en-US" dirty="0"/>
              <a:t>Norms regarding the relationship between unions and management vary from nation to nation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87B581-3740-4EFC-A4CC-569E51B51A6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LO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Key Terms</a:t>
            </a:r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Ethnocentric staffing model</a:t>
            </a:r>
          </a:p>
          <a:p>
            <a:r>
              <a:rPr lang="en-US" dirty="0"/>
              <a:t>Polycentric staffing model</a:t>
            </a:r>
          </a:p>
          <a:p>
            <a:r>
              <a:rPr lang="en-US" dirty="0"/>
              <a:t>Geocentric staffing model</a:t>
            </a:r>
          </a:p>
          <a:p>
            <a:r>
              <a:rPr lang="en-US" dirty="0"/>
              <a:t>Culture</a:t>
            </a:r>
          </a:p>
          <a:p>
            <a:r>
              <a:rPr lang="en-US" dirty="0"/>
              <a:t>Exporting</a:t>
            </a:r>
          </a:p>
          <a:p>
            <a:r>
              <a:rPr lang="en-US" dirty="0"/>
              <a:t>Licensing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5950B9-3196-413E-B271-CEA8F3BA4806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r>
              <a:rPr lang="en-US" dirty="0"/>
              <a:t>Direct foreign investment</a:t>
            </a:r>
          </a:p>
          <a:p>
            <a:r>
              <a:rPr lang="en-US" altLang="en-US" dirty="0"/>
              <a:t>Joint venture (strategic alliance)</a:t>
            </a:r>
          </a:p>
          <a:p>
            <a:r>
              <a:rPr lang="en-US" altLang="en-US" dirty="0"/>
              <a:t>Expatriates</a:t>
            </a:r>
          </a:p>
          <a:p>
            <a:r>
              <a:rPr lang="en-US" altLang="en-US" dirty="0"/>
              <a:t>Hardship premium (foreign service premium)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 hidden="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 dirty="0"/>
              <a:t>Summary</a:t>
            </a:r>
          </a:p>
        </p:txBody>
      </p:sp>
      <p:sp>
        <p:nvSpPr>
          <p:cNvPr id="31746" name="Content Placeholder 3"/>
          <p:cNvSpPr>
            <a:spLocks noGrp="1"/>
          </p:cNvSpPr>
          <p:nvPr>
            <p:ph idx="12"/>
          </p:nvPr>
        </p:nvSpPr>
        <p:spPr>
          <a:xfrm>
            <a:off x="1233488" y="1482725"/>
            <a:ext cx="7821612" cy="4227513"/>
          </a:xfrm>
        </p:spPr>
        <p:txBody>
          <a:bodyPr/>
          <a:lstStyle/>
          <a:p>
            <a:pPr eaLnBrk="1" hangingPunct="1"/>
            <a:r>
              <a:rPr lang="en-US" altLang="en-US" dirty="0"/>
              <a:t>Forces that shaped today’s competitive international business environment began to emerge after World War </a:t>
            </a:r>
            <a:r>
              <a:rPr lang="en-US" altLang="en-US" dirty="0" smtClean="0"/>
              <a:t>Two</a:t>
            </a:r>
            <a:endParaRPr lang="en-US" altLang="en-US" dirty="0"/>
          </a:p>
          <a:p>
            <a:pPr eaLnBrk="1" hangingPunct="1"/>
            <a:r>
              <a:rPr lang="en-US" altLang="en-US" dirty="0"/>
              <a:t>International HRM must address various global issues and manage expatriates well</a:t>
            </a:r>
          </a:p>
          <a:p>
            <a:r>
              <a:rPr lang="en-US" dirty="0"/>
              <a:t>International firms must confront local recruiting and selection, local training, and local compensation</a:t>
            </a:r>
          </a:p>
          <a:p>
            <a:pPr eaLnBrk="1" hangingPunct="1"/>
            <a:r>
              <a:rPr lang="en-US" altLang="en-US" dirty="0"/>
              <a:t>Knowledge of international labor relations is very important for HRM</a:t>
            </a:r>
          </a:p>
        </p:txBody>
      </p:sp>
    </p:spTree>
    <p:extLst>
      <p:ext uri="{BB962C8B-B14F-4D97-AF65-F5344CB8AC3E}">
        <p14:creationId xmlns:p14="http://schemas.microsoft.com/office/powerpoint/2010/main" val="332384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">
      <a:dk1>
        <a:srgbClr val="618097"/>
      </a:dk1>
      <a:lt1>
        <a:srgbClr val="FFFFFF"/>
      </a:lt1>
      <a:dk2>
        <a:srgbClr val="000000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B46E8B8A076445BCC1E0DDDEF774E9" ma:contentTypeVersion="10" ma:contentTypeDescription="Create a new document." ma:contentTypeScope="" ma:versionID="9d6450809af4595ba2cab2c67aff4e71">
  <xsd:schema xmlns:xsd="http://www.w3.org/2001/XMLSchema" xmlns:xs="http://www.w3.org/2001/XMLSchema" xmlns:p="http://schemas.microsoft.com/office/2006/metadata/properties" xmlns:ns2="2eabc4ae-3dfc-48bf-a7f8-3fb63f2faec4" xmlns:ns3="5b47f0fb-e24d-44b9-89a4-ff46b5ce035f" targetNamespace="http://schemas.microsoft.com/office/2006/metadata/properties" ma:root="true" ma:fieldsID="90a35087c31af91336a9baf8e0d2711c" ns2:_="" ns3:_="">
    <xsd:import namespace="2eabc4ae-3dfc-48bf-a7f8-3fb63f2faec4"/>
    <xsd:import namespace="5b47f0fb-e24d-44b9-89a4-ff46b5ce03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abc4ae-3dfc-48bf-a7f8-3fb63f2fae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47f0fb-e24d-44b9-89a4-ff46b5ce035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8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6F005B-2B60-4BC7-AF08-A163241C73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abc4ae-3dfc-48bf-a7f8-3fb63f2faec4"/>
    <ds:schemaRef ds:uri="5b47f0fb-e24d-44b9-89a4-ff46b5ce03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2E881E-24AD-4EB9-BEA5-1435D3F69C25}">
  <ds:schemaRefs>
    <ds:schemaRef ds:uri="5b47f0fb-e24d-44b9-89a4-ff46b5ce035f"/>
    <ds:schemaRef ds:uri="2eabc4ae-3dfc-48bf-a7f8-3fb63f2faec4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10C7008-AC71-43F0-87D0-44C7384CDD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2131</TotalTime>
  <Words>1349</Words>
  <Application>Microsoft Office PowerPoint</Application>
  <PresentationFormat>On-screen Show (4:3)</PresentationFormat>
  <Paragraphs>200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Narrow</vt:lpstr>
      <vt:lpstr>Calibri</vt:lpstr>
      <vt:lpstr>DINPro-CondMedium</vt:lpstr>
      <vt:lpstr>Franklin Gothic Medium</vt:lpstr>
      <vt:lpstr>Lucida Grande</vt:lpstr>
      <vt:lpstr>Rockwell</vt:lpstr>
      <vt:lpstr>Wingdings</vt:lpstr>
      <vt:lpstr>1_Office Theme</vt:lpstr>
      <vt:lpstr>Chapter 3: The Global Environment</vt:lpstr>
      <vt:lpstr>Learning Outcomes</vt:lpstr>
      <vt:lpstr>Learning Outcomes (Continued)</vt:lpstr>
      <vt:lpstr>Growth of International Business</vt:lpstr>
      <vt:lpstr>Growth of International Business (Continued)</vt:lpstr>
      <vt:lpstr>Global Issues in International Human Resource Management</vt:lpstr>
      <vt:lpstr>International HRM Strategy</vt:lpstr>
      <vt:lpstr>Understanding the Cultural Environment </vt:lpstr>
      <vt:lpstr>Dimensions of National Culture Identified by Geert Hofstede</vt:lpstr>
      <vt:lpstr>Dimensions of National Culture Identified by GLOBE project </vt:lpstr>
      <vt:lpstr>Political and Legal Issues of International Business</vt:lpstr>
      <vt:lpstr>Political and Legal Issues of International Business (Continued)</vt:lpstr>
      <vt:lpstr>Fundamental Management Challenges in International Business</vt:lpstr>
      <vt:lpstr>Specific Human Resource Issues in International Business</vt:lpstr>
      <vt:lpstr>Specific Human Resource Issues in International Business (Continued)</vt:lpstr>
      <vt:lpstr>Domestic Issues in International Human Resource Management</vt:lpstr>
      <vt:lpstr>Expatriates</vt:lpstr>
      <vt:lpstr>Selecting Expatriates</vt:lpstr>
      <vt:lpstr>Selecting Expatriates (Continued)</vt:lpstr>
      <vt:lpstr>Assessing Success or Failure</vt:lpstr>
      <vt:lpstr>Assessing Success or Failure (Continued)</vt:lpstr>
      <vt:lpstr>Training for Expatriate Managers</vt:lpstr>
      <vt:lpstr>Compensating Expatriates </vt:lpstr>
      <vt:lpstr>Compensating Expatriates (Continued)</vt:lpstr>
      <vt:lpstr>Repatriation</vt:lpstr>
      <vt:lpstr>International Labor Relations</vt:lpstr>
      <vt:lpstr>Key Terms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Alex Mathew</dc:creator>
  <cp:lastModifiedBy>Kusnerak, Kim</cp:lastModifiedBy>
  <cp:revision>655</cp:revision>
  <dcterms:created xsi:type="dcterms:W3CDTF">2014-09-24T11:15:00Z</dcterms:created>
  <dcterms:modified xsi:type="dcterms:W3CDTF">2018-10-18T14:40:08Z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0x0101005EB46E8B8A076445BCC1E0DDDEF774E9</vt:lpwstr>
  </property>
</Properties>
</file>