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282" r:id="rId7"/>
    <p:sldId id="293" r:id="rId8"/>
    <p:sldId id="294" r:id="rId9"/>
    <p:sldId id="259" r:id="rId10"/>
    <p:sldId id="277" r:id="rId11"/>
    <p:sldId id="278" r:id="rId12"/>
    <p:sldId id="301" r:id="rId13"/>
    <p:sldId id="302" r:id="rId14"/>
    <p:sldId id="299" r:id="rId15"/>
    <p:sldId id="296" r:id="rId16"/>
    <p:sldId id="307" r:id="rId17"/>
    <p:sldId id="303" r:id="rId18"/>
    <p:sldId id="304" r:id="rId19"/>
    <p:sldId id="305" r:id="rId20"/>
    <p:sldId id="306" r:id="rId21"/>
    <p:sldId id="290" r:id="rId22"/>
    <p:sldId id="281" r:id="rId23"/>
    <p:sldId id="291" r:id="rId24"/>
    <p:sldId id="292" r:id="rId25"/>
    <p:sldId id="268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ita G Kurup" initials="NGK" lastIdx="28" clrIdx="0">
    <p:extLst>
      <p:ext uri="{19B8F6BF-5375-455C-9EA6-DF929625EA0E}">
        <p15:presenceInfo xmlns:p15="http://schemas.microsoft.com/office/powerpoint/2012/main" userId="Nikita G Kurup" providerId="None"/>
      </p:ext>
    </p:extLst>
  </p:cmAuthor>
  <p:cmAuthor id="2" name="Dylan Malcolm Dsouza" initials="DMD" lastIdx="3" clrIdx="1">
    <p:extLst>
      <p:ext uri="{19B8F6BF-5375-455C-9EA6-DF929625EA0E}">
        <p15:presenceInfo xmlns:p15="http://schemas.microsoft.com/office/powerpoint/2012/main" userId="S-1-5-21-3361151005-2080053223-3394076701-187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7046"/>
    <a:srgbClr val="01A1DD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32246" autoAdjust="0"/>
  </p:normalViewPr>
  <p:slideViewPr>
    <p:cSldViewPr>
      <p:cViewPr varScale="1">
        <p:scale>
          <a:sx n="131" d="100"/>
          <a:sy n="131" d="100"/>
        </p:scale>
        <p:origin x="10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E371523-1A34-44D6-9F65-9427D9991313}" type="datetimeFigureOut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71C0F9-FAD3-4EFA-BD58-DD1F2BD10E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81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68AF775-75BF-4272-B1A1-93F1DFA42C2A}" type="datetimeFigureOut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9A6A36-2E12-45A3-8BAB-9131046AF9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990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9A6A36-2E12-45A3-8BAB-9131046AF98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9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9A6A36-2E12-45A3-8BAB-9131046AF98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464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D5772CB-8838-451B-BEFE-E584649459A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19100" y="172712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6800" dirty="0">
                <a:latin typeface="+mj-lt"/>
              </a:rPr>
              <a:t>Chapter</a:t>
            </a:r>
            <a:r>
              <a:rPr lang="en-US" altLang="en-US" sz="6800" dirty="0">
                <a:latin typeface="Franklin Gothic Medium" panose="020B0603020102020204" pitchFamily="34" charset="0"/>
              </a:rPr>
              <a:t> </a:t>
            </a:r>
            <a:r>
              <a:rPr lang="en-US" altLang="en-US" sz="6800" dirty="0">
                <a:latin typeface="+mj-lt"/>
              </a:rPr>
              <a:t>5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08912B9E-8633-4118-A156-D3DAD227D03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57200" y="3200403"/>
            <a:ext cx="8229600" cy="162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en-IN" sz="4400" dirty="0">
                <a:solidFill>
                  <a:schemeClr val="tx2"/>
                </a:solidFill>
                <a:latin typeface="+mj-lt"/>
                <a:ea typeface="DINPro-CondMedium"/>
                <a:cs typeface="DINPro-CondMedium"/>
              </a:rPr>
              <a:t>Information for Making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IN" sz="4400" dirty="0">
                <a:solidFill>
                  <a:schemeClr val="tx2"/>
                </a:solidFill>
                <a:latin typeface="+mj-lt"/>
                <a:ea typeface="DINPro-CondMedium"/>
                <a:cs typeface="DINPro-CondMedium"/>
              </a:rPr>
              <a:t>Human Resource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IN" sz="4400" dirty="0">
                <a:solidFill>
                  <a:schemeClr val="tx2"/>
                </a:solidFill>
                <a:latin typeface="+mj-lt"/>
                <a:ea typeface="DINPro-CondMedium"/>
                <a:cs typeface="DINPro-CondMedium"/>
              </a:rPr>
              <a:t>Decisions</a:t>
            </a:r>
            <a:endParaRPr lang="en-US" sz="4400" dirty="0">
              <a:solidFill>
                <a:schemeClr val="tx2"/>
              </a:solidFill>
              <a:latin typeface="+mj-lt"/>
              <a:ea typeface="DINPro-CondMedium"/>
              <a:cs typeface="DINPro-CondMedium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BE2E36-713B-471F-86D6-476E3DEDB546}"/>
              </a:ext>
            </a:extLst>
          </p:cNvPr>
          <p:cNvCxnSpPr>
            <a:cxnSpLocks/>
          </p:cNvCxnSpPr>
          <p:nvPr userDrawn="1"/>
        </p:nvCxnSpPr>
        <p:spPr>
          <a:xfrm>
            <a:off x="0" y="2987675"/>
            <a:ext cx="9144000" cy="0"/>
          </a:xfrm>
          <a:prstGeom prst="line">
            <a:avLst/>
          </a:prstGeom>
          <a:ln w="38100" cmpd="sng">
            <a:solidFill>
              <a:srgbClr val="F370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59B094D-C329-426A-A8DE-2B1FF2731F19}"/>
              </a:ext>
            </a:extLst>
          </p:cNvPr>
          <p:cNvSpPr/>
          <p:nvPr userDrawn="1"/>
        </p:nvSpPr>
        <p:spPr>
          <a:xfrm>
            <a:off x="0" y="0"/>
            <a:ext cx="444500" cy="68580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1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7698DE24-6C1F-48B2-9705-BD4A265D84D5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Chord 7"/>
          <p:cNvSpPr/>
          <p:nvPr userDrawn="1"/>
        </p:nvSpPr>
        <p:spPr>
          <a:xfrm rot="13320000">
            <a:off x="-465138" y="155575"/>
            <a:ext cx="987426" cy="987425"/>
          </a:xfrm>
          <a:prstGeom prst="chord">
            <a:avLst>
              <a:gd name="adj1" fmla="val 2700000"/>
              <a:gd name="adj2" fmla="val 13872841"/>
            </a:avLst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16100-EF32-40EC-9B24-4DD1C352761D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E8BF-6424-4F8D-8B66-EEC9AFE0354D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E709A4ED-B125-448D-A941-341213D578A8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D13220D5-ED4A-4435-9293-53EAE0D61523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FE9F5E2-8603-4086-BB8A-C643CE18B1C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18348" y="9525"/>
            <a:ext cx="814540" cy="351982"/>
          </a:xfrm>
        </p:spPr>
        <p:txBody>
          <a:bodyPr/>
          <a:lstStyle>
            <a:lvl1pPr marL="0" indent="0" algn="ctr">
              <a:lnSpc>
                <a:spcPct val="90000"/>
              </a:lnSpc>
              <a:buClr>
                <a:srgbClr val="B00027"/>
              </a:buClr>
              <a:buFont typeface="Lucida Grande"/>
              <a:buNone/>
              <a:defRPr sz="2000">
                <a:latin typeface="+mj-lt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262767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3C45B78-D527-4BA2-B690-509106A6BC0F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7" name="Picture 9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A5BD3-E7FA-4DB0-B682-9E5FE7FBDEA8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B0A7F-E7AF-49E4-95DC-B0D253B35E4E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DEA0D560-5057-4C6B-BA02-D04D7B10348B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390C216B-83DE-4E9A-B0C7-2775AC589ED6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21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FD4056E-4A28-4523-BED9-6C07312234A8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37046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Table</a:t>
            </a:r>
            <a:endParaRPr lang="en-US" sz="3200" b="1" i="1" dirty="0">
              <a:solidFill>
                <a:schemeClr val="bg1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09706-E45D-471C-8A80-F20051CA625C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B3049-2C0A-4780-BFED-9D23A96CD811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266CE08-C98C-4133-BEAC-34CB62574BEF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8486A4EF-E8C8-40A2-BBAD-544D736B0074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402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DBF4850-70A3-4CC5-9674-B7D8505E2EED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Figure</a:t>
            </a:r>
            <a:endParaRPr lang="en-US" sz="3200" b="1" i="1" dirty="0">
              <a:solidFill>
                <a:schemeClr val="bg1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DA8A-BB92-4477-A72D-EBD602CCAC0B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98E4F-EE6F-4767-BC8B-1CC1BC3D793A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83492746-D5B1-4BBA-A658-74027E8AB5A2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5359D68-782F-4E19-889E-488BCBB42F41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42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63148F6-24E9-4D0F-A66F-F83C0DBEA510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tx2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Exhibit</a:t>
            </a:r>
            <a:endParaRPr lang="en-US" sz="3200" b="1" i="1" dirty="0">
              <a:solidFill>
                <a:schemeClr val="tx2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9BC2-182F-40D4-A880-3870DB0D0B3A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A73F1-375C-4462-A138-406906CC5EF2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CD10C815-8193-49DF-9235-EFEC5F17176C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09244F86-AC10-4E7D-9FF8-BE5C032F7C17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8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LEARNING OUTCOMES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C5798D5-15B8-4AA7-B893-02ED1C8787EC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07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A1440-C504-40C7-8847-09E0DB6A5DDC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30469C0D-ADAC-4EC6-BB32-A59108756DCE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21B1AF90-9713-45C7-B9B1-A7E772B574C0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5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FF378F0-4E4C-4169-87C3-DF3BCDB38186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1001713" y="220663"/>
            <a:ext cx="6915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LEARNING OUTCOMES </a:t>
            </a:r>
            <a:r>
              <a:rPr lang="en-US" sz="2000" i="1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03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4F6EF-3223-40EE-83B4-0E136DAB8A80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E8BDB77F-DA1F-4935-A9AA-442965303F32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8D302255-F512-411C-8537-EE17F193485E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02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KEY TERMS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6E434CB-F0EC-4E2A-888A-33A065ACAD97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4B8A4-024C-4461-9FEF-0C3CB7D5101F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7F366150-199A-486F-AC80-B8371C57B9E1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09243A21-A98B-4620-98E6-BF35F975A2A8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231C266-7CE0-4091-96FD-BB559E25E7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94853"/>
            <a:ext cx="3565207" cy="46398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2600" dirty="0">
                <a:latin typeface="Calibri" panose="020F0502020204030204" pitchFamily="34" charset="0"/>
                <a:cs typeface="Rockwell"/>
              </a:defRPr>
            </a:lvl1pPr>
          </a:lstStyle>
          <a:p>
            <a:pPr marL="457200" lvl="0" indent="-457200" eaLnBrk="1" hangingPunct="1">
              <a:lnSpc>
                <a:spcPct val="100000"/>
              </a:lnSpc>
              <a:spcBef>
                <a:spcPts val="600"/>
              </a:spcBef>
              <a:buClrTx/>
            </a:pPr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7F16FEA-9792-4607-A1F9-3369BD1EF5F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251768" y="1494853"/>
            <a:ext cx="3565207" cy="46398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2600" dirty="0">
                <a:latin typeface="Calibri" panose="020F0502020204030204" pitchFamily="34" charset="0"/>
                <a:cs typeface="Rockwell"/>
              </a:defRPr>
            </a:lvl1pPr>
          </a:lstStyle>
          <a:p>
            <a:pPr marL="457200" lvl="0" indent="-457200" eaLnBrk="1" hangingPunct="1">
              <a:lnSpc>
                <a:spcPct val="100000"/>
              </a:lnSpc>
              <a:spcBef>
                <a:spcPts val="600"/>
              </a:spcBef>
              <a:buClrTx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85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SUMMARY</a:t>
            </a:r>
          </a:p>
        </p:txBody>
      </p:sp>
      <p:pic>
        <p:nvPicPr>
          <p:cNvPr id="7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7F96543-D084-4F8D-9680-368AB3AB64B1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1232969" y="14821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6E5BD-4F4F-4C43-857F-02C74D361A82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24487AD1-79E2-4C08-9A0D-A62C8DCF63A0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9EF1E210-5284-465C-BC5E-4DC59323B240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141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Picture 2" descr="4ltr_logo_new_REVISEDbw.psd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6983" r="7072" b="4960"/>
          <a:stretch/>
        </p:blipFill>
        <p:spPr>
          <a:xfrm>
            <a:off x="3465147" y="2078159"/>
            <a:ext cx="2204181" cy="2210533"/>
          </a:xfrm>
          <a:prstGeom prst="ellipse">
            <a:avLst/>
          </a:prstGeom>
        </p:spPr>
      </p:pic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08B5B59-66ED-460D-9A70-EE931E2DB026}" type="slidenum">
              <a:rPr lang="en-US" b="1" smtClean="0">
                <a:solidFill>
                  <a:schemeClr val="tx2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334E7-83B7-4BD5-9D33-D85404F14E51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21C096E4-8007-4F7D-AF61-18A8B2A0351D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0605F28-F213-467A-AC24-8268C3BF99FB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CH5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38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7F0504-C8CA-49D3-AD50-B846FB55BB41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545FD0-3E69-43C1-9398-523C08DC1334}" type="slidenum">
              <a:rPr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Chapter 5: Information For Making Human Resource Decisions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66EB1019-BA8E-420C-B3C9-75CE9DCE2477}"/>
              </a:ext>
            </a:extLst>
          </p:cNvPr>
          <p:cNvSpPr txBox="1">
            <a:spLocks/>
          </p:cNvSpPr>
          <p:nvPr/>
        </p:nvSpPr>
        <p:spPr>
          <a:xfrm>
            <a:off x="419100" y="6477000"/>
            <a:ext cx="8915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chemeClr val="tx2"/>
                </a:solidFill>
                <a:cs typeface="Arial" panose="020B0604020202020204" pitchFamily="34" charset="0"/>
              </a:rPr>
              <a:t>Copyright ©2020 Cengage Learning. All Rights Reserved. May not be scanned, copied or duplicated, or posted to a publicly accessible website, in whole or in part.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Learning Outcomes</a:t>
            </a:r>
          </a:p>
        </p:txBody>
      </p:sp>
      <p:sp>
        <p:nvSpPr>
          <p:cNvPr id="17410" name="Content Placeholder 3"/>
          <p:cNvSpPr>
            <a:spLocks noGrp="1"/>
          </p:cNvSpPr>
          <p:nvPr>
            <p:ph idx="1"/>
          </p:nvPr>
        </p:nvSpPr>
        <p:spPr>
          <a:xfrm>
            <a:off x="1214438" y="1455738"/>
            <a:ext cx="7431087" cy="3471862"/>
          </a:xfrm>
        </p:spPr>
        <p:txBody>
          <a:bodyPr>
            <a:noAutofit/>
          </a:bodyPr>
          <a:lstStyle/>
          <a:p>
            <a:pPr eaLnBrk="1" hangingPunct="1">
              <a:buFont typeface="+mj-lt"/>
              <a:buAutoNum type="arabicPeriod"/>
              <a:defRPr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Describe human resource planning as a source of information for decision making</a:t>
            </a:r>
          </a:p>
          <a:p>
            <a:pPr eaLnBrk="1" hangingPunct="1">
              <a:buFont typeface="+mj-lt"/>
              <a:buAutoNum type="arabicPeriod"/>
              <a:defRPr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Discuss strategy as a source of information for making human resource decisions</a:t>
            </a:r>
          </a:p>
          <a:p>
            <a:pPr eaLnBrk="1" hangingPunct="1">
              <a:buFont typeface="+mj-lt"/>
              <a:buAutoNum type="arabicPeriod"/>
              <a:defRPr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Discuss economic conditions as a source of information for making human resource decisions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Outcomes (Continued)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en-US" altLang="en-US" dirty="0"/>
              <a:t>Describe job analysis as a source of information for making human resource decisions</a:t>
            </a:r>
          </a:p>
          <a:p>
            <a:pPr>
              <a:buFont typeface="+mj-lt"/>
              <a:buAutoNum type="arabicPeriod" startAt="4"/>
            </a:pPr>
            <a:r>
              <a:rPr lang="en-US" altLang="en-US" dirty="0"/>
              <a:t>Discuss the job-analysis process, and identify and summarize common job-analysis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48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60CA0F-1B41-41C6-BDA1-38391921C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Human Resource Planning Process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01B29D-90B3-4D35-BEFB-BAAC08405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Involves the following four steps:</a:t>
            </a:r>
          </a:p>
          <a:p>
            <a:pPr lvl="1"/>
            <a:r>
              <a:rPr lang="en-US" dirty="0"/>
              <a:t>Forecasting the supply of human resources</a:t>
            </a:r>
          </a:p>
          <a:p>
            <a:pPr lvl="1"/>
            <a:r>
              <a:rPr lang="en-US" dirty="0"/>
              <a:t>Forecasting the demand for human resources</a:t>
            </a:r>
          </a:p>
          <a:p>
            <a:pPr lvl="1"/>
            <a:r>
              <a:rPr lang="en-US" dirty="0"/>
              <a:t>Comparing forecasted supply and forecasted demand</a:t>
            </a:r>
          </a:p>
          <a:p>
            <a:pPr lvl="1"/>
            <a:r>
              <a:rPr lang="en-US" dirty="0"/>
              <a:t>Taking appropriate actions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872F4B-1805-4B1A-8A47-CFB39153BD0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  <p:extLst>
      <p:ext uri="{BB962C8B-B14F-4D97-AF65-F5344CB8AC3E}">
        <p14:creationId xmlns:p14="http://schemas.microsoft.com/office/powerpoint/2010/main" val="43255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Forecasting the Supply of Human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Managers can forecast the supply of human resources by:</a:t>
            </a:r>
          </a:p>
          <a:p>
            <a:pPr lvl="1"/>
            <a:r>
              <a:rPr lang="en-US" dirty="0"/>
              <a:t>Observing trends in an organization</a:t>
            </a:r>
          </a:p>
          <a:p>
            <a:pPr lvl="1"/>
            <a:r>
              <a:rPr lang="en-US" dirty="0"/>
              <a:t>Checking the extent to which people leave jobs voluntarily or involuntarily</a:t>
            </a:r>
          </a:p>
          <a:p>
            <a:pPr lvl="1"/>
            <a:r>
              <a:rPr lang="en-US" altLang="en-US" dirty="0"/>
              <a:t>Using a human resource information system</a:t>
            </a:r>
          </a:p>
          <a:p>
            <a:pPr lvl="2"/>
            <a:r>
              <a:rPr lang="en-US" altLang="en-US" b="1" dirty="0"/>
              <a:t>Human resource information system</a:t>
            </a:r>
            <a:r>
              <a:rPr lang="en-US" altLang="en-US" dirty="0"/>
              <a:t>: Integrated and increasingly automated system for maintaining a database regarding the employees in an organization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1DD308D-1400-4AC2-84E2-A3F71C2681E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  <p:extLst>
      <p:ext uri="{BB962C8B-B14F-4D97-AF65-F5344CB8AC3E}">
        <p14:creationId xmlns:p14="http://schemas.microsoft.com/office/powerpoint/2010/main" val="224394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</a:t>
            </a:r>
            <a:r>
              <a:rPr lang="en-IN" dirty="0"/>
              <a:t> Force Trends and Issues</a:t>
            </a:r>
            <a:endParaRPr lang="en-US" altLang="en-US" dirty="0"/>
          </a:p>
        </p:txBody>
      </p:sp>
      <p:sp>
        <p:nvSpPr>
          <p:cNvPr id="19459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Reasons for diversity in the workforce</a:t>
            </a:r>
          </a:p>
          <a:p>
            <a:pPr lvl="1"/>
            <a:r>
              <a:rPr lang="en-US" altLang="en-US" dirty="0"/>
              <a:t>Aging of the baby boom generation </a:t>
            </a:r>
          </a:p>
          <a:p>
            <a:pPr lvl="1"/>
            <a:r>
              <a:rPr lang="en-US" dirty="0"/>
              <a:t>Declining birthrates for the post-baby boom generation</a:t>
            </a:r>
          </a:p>
          <a:p>
            <a:pPr lvl="1"/>
            <a:r>
              <a:rPr lang="en-US" altLang="en-US" dirty="0"/>
              <a:t>Improved health and medical care</a:t>
            </a:r>
          </a:p>
          <a:p>
            <a:pPr lvl="1"/>
            <a:r>
              <a:rPr lang="en-US" altLang="en-US" dirty="0"/>
              <a:t>Mandatory retirement ages</a:t>
            </a:r>
          </a:p>
          <a:p>
            <a:pPr lvl="1"/>
            <a:r>
              <a:rPr lang="en-US" altLang="en-US" dirty="0"/>
              <a:t>Gender differences</a:t>
            </a:r>
          </a:p>
          <a:p>
            <a:pPr lvl="1"/>
            <a:r>
              <a:rPr lang="en-US" altLang="en-US" dirty="0"/>
              <a:t>Changing ethnicity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C4D7E7-4777-4F8A-84E4-E5EDF9FCACC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</a:t>
            </a:r>
            <a:r>
              <a:rPr lang="en-IN" dirty="0"/>
              <a:t> Force Trends and Issues </a:t>
            </a:r>
            <a:r>
              <a:rPr lang="en-IN" sz="2000" dirty="0"/>
              <a:t>(Continued)</a:t>
            </a:r>
            <a:endParaRPr lang="en-US" altLang="en-US" sz="2000" dirty="0"/>
          </a:p>
        </p:txBody>
      </p:sp>
      <p:sp>
        <p:nvSpPr>
          <p:cNvPr id="19459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External data can be used to predict the supply of labor by:</a:t>
            </a:r>
          </a:p>
          <a:p>
            <a:pPr lvl="1"/>
            <a:r>
              <a:rPr lang="en-US" altLang="en-US" dirty="0"/>
              <a:t>Observing immigration patterns </a:t>
            </a:r>
          </a:p>
          <a:p>
            <a:pPr lvl="1"/>
            <a:r>
              <a:rPr lang="en-US" altLang="en-US" dirty="0"/>
              <a:t>Developing mathematical trend models</a:t>
            </a:r>
          </a:p>
          <a:p>
            <a:r>
              <a:rPr lang="en-US" dirty="0"/>
              <a:t>A special forecasting situation is executive succession</a:t>
            </a:r>
          </a:p>
          <a:p>
            <a:pPr lvl="1"/>
            <a:r>
              <a:rPr lang="en-US" altLang="en-US" b="1" dirty="0"/>
              <a:t>Executive succession</a:t>
            </a:r>
            <a:r>
              <a:rPr lang="en-US" altLang="en-US" dirty="0"/>
              <a:t>: Systematically planning for future promotions into top management positions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72F332-5069-4E54-B089-ACA37502BD8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  <p:extLst>
      <p:ext uri="{BB962C8B-B14F-4D97-AF65-F5344CB8AC3E}">
        <p14:creationId xmlns:p14="http://schemas.microsoft.com/office/powerpoint/2010/main" val="161740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Forecasting the Demand for Human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numbers and types of people a firm will actually need to employ in the future can be assessed by viewing the firm’s strategic plans regarding anticipated:</a:t>
            </a:r>
          </a:p>
          <a:p>
            <a:pPr lvl="1"/>
            <a:r>
              <a:rPr lang="en-US" dirty="0"/>
              <a:t>Growth</a:t>
            </a:r>
          </a:p>
          <a:p>
            <a:pPr lvl="1"/>
            <a:r>
              <a:rPr lang="en-US" dirty="0"/>
              <a:t>Stability</a:t>
            </a:r>
          </a:p>
          <a:p>
            <a:pPr lvl="1"/>
            <a:r>
              <a:rPr lang="en-US" dirty="0"/>
              <a:t>Decline</a:t>
            </a:r>
          </a:p>
          <a:p>
            <a:r>
              <a:rPr lang="en-US" dirty="0"/>
              <a:t>Requires managers to consider larger, broader trends in the economy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529BF5C-97EB-4239-B3FC-56BECE78AEE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  <p:extLst>
      <p:ext uri="{BB962C8B-B14F-4D97-AF65-F5344CB8AC3E}">
        <p14:creationId xmlns:p14="http://schemas.microsoft.com/office/powerpoint/2010/main" val="11271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266FF-5866-445A-A569-2FD5224DF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Strategy as a Source of Information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8FFA7-5118-4177-8F3F-F2D25DC0D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Growth strategy</a:t>
            </a:r>
          </a:p>
          <a:p>
            <a:pPr lvl="1"/>
            <a:r>
              <a:rPr lang="en-US" altLang="en-US" dirty="0"/>
              <a:t>Indicates growing sales, increasing demand, and expanding operations for an organization</a:t>
            </a:r>
          </a:p>
          <a:p>
            <a:r>
              <a:rPr lang="en-US" altLang="en-US" dirty="0"/>
              <a:t>Stability strategy</a:t>
            </a:r>
            <a:endParaRPr lang="en-US" dirty="0"/>
          </a:p>
          <a:p>
            <a:pPr lvl="1"/>
            <a:r>
              <a:rPr lang="en-US" altLang="en-US" dirty="0"/>
              <a:t>Requires firms to implement programs that can make current employees more valuable to the firm and help reduce turnover among current employees, making stability easier to maintain</a:t>
            </a:r>
            <a:endParaRPr lang="en-US" dirty="0"/>
          </a:p>
          <a:p>
            <a:r>
              <a:rPr lang="en-US" altLang="en-US" dirty="0"/>
              <a:t>Reduction strategy</a:t>
            </a:r>
            <a:endParaRPr lang="en-US" dirty="0"/>
          </a:p>
          <a:p>
            <a:pPr lvl="1"/>
            <a:r>
              <a:rPr lang="en-US" altLang="en-US" dirty="0"/>
              <a:t>Early retirement is an alternative to terminations and layoffs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48E4D-913F-4ABF-9673-355922A5F3D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271214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9E2C-4CCD-4D90-8B30-C1155534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Economic Conditions as a Source of Information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E02A0-711E-4743-8D3B-E12B84BAE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Rate of unemployment</a:t>
            </a:r>
          </a:p>
          <a:p>
            <a:pPr lvl="1"/>
            <a:r>
              <a:rPr lang="en-US" dirty="0"/>
              <a:t>Calculated by the Bureau of Labor Statistics as the percentage of individuals looking for and available for work who are currently unemployed</a:t>
            </a:r>
          </a:p>
          <a:p>
            <a:r>
              <a:rPr lang="en-US" b="1" dirty="0"/>
              <a:t>Market wage rates </a:t>
            </a:r>
          </a:p>
          <a:p>
            <a:pPr lvl="1"/>
            <a:r>
              <a:rPr lang="en-US" dirty="0"/>
              <a:t>Prevailing wage rate for a given job in a given labor market</a:t>
            </a:r>
          </a:p>
          <a:p>
            <a:r>
              <a:rPr lang="en-US" b="1" dirty="0"/>
              <a:t>Human capital investments</a:t>
            </a:r>
          </a:p>
          <a:p>
            <a:pPr lvl="1"/>
            <a:r>
              <a:rPr lang="en-US" dirty="0"/>
              <a:t>Investments people make in themselves to increase their value in the workplace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575399-80F5-4A5E-843D-9906E2216DE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217931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Job Analysis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Process of gathering and organizing detailed information about various jobs within a firm</a:t>
            </a:r>
          </a:p>
          <a:p>
            <a:pPr lvl="1"/>
            <a:r>
              <a:rPr lang="en-US" altLang="en-US" dirty="0"/>
              <a:t>To help managers better understand the processes through which the jobs are performed most effectively</a:t>
            </a:r>
          </a:p>
          <a:p>
            <a:r>
              <a:rPr lang="en-US" dirty="0"/>
              <a:t>Affects:</a:t>
            </a:r>
          </a:p>
          <a:p>
            <a:pPr lvl="1"/>
            <a:r>
              <a:rPr lang="en-US" dirty="0"/>
              <a:t>Selection or hiring decisions</a:t>
            </a:r>
          </a:p>
          <a:p>
            <a:pPr lvl="1"/>
            <a:r>
              <a:rPr lang="en-US" altLang="en-US" dirty="0"/>
              <a:t>Performance appraisal</a:t>
            </a:r>
          </a:p>
          <a:p>
            <a:pPr lvl="1"/>
            <a:r>
              <a:rPr lang="en-US" altLang="en-US" dirty="0"/>
              <a:t>Training and development</a:t>
            </a:r>
          </a:p>
          <a:p>
            <a:pPr lvl="1"/>
            <a:r>
              <a:rPr lang="en-US" dirty="0"/>
              <a:t>Compensation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CB2C10-D4A9-4C04-ADBD-4C4D7B311F7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4</a:t>
            </a:r>
          </a:p>
        </p:txBody>
      </p:sp>
    </p:spTree>
    <p:extLst>
      <p:ext uri="{BB962C8B-B14F-4D97-AF65-F5344CB8AC3E}">
        <p14:creationId xmlns:p14="http://schemas.microsoft.com/office/powerpoint/2010/main" val="10235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9A49BF-644B-4CB8-AA86-630C88E73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in Job Analysis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799D4-D930-4536-8C7A-6DE83191B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Determining information needs</a:t>
            </a:r>
          </a:p>
          <a:p>
            <a:r>
              <a:rPr lang="en-US" dirty="0"/>
              <a:t>Determining methods for obtaining information</a:t>
            </a:r>
          </a:p>
          <a:p>
            <a:r>
              <a:rPr lang="en-US" dirty="0"/>
              <a:t>Determining who will collect information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7755F4-D8B4-4B13-97AD-E92F83D0328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411524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Information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Job analysts</a:t>
            </a:r>
            <a:r>
              <a:rPr lang="en-US" dirty="0"/>
              <a:t>: Individuals who perform job analysis in an organization</a:t>
            </a:r>
          </a:p>
          <a:p>
            <a:r>
              <a:rPr lang="en-US" b="1" dirty="0"/>
              <a:t>Subject matter expert (S M E)</a:t>
            </a:r>
            <a:r>
              <a:rPr lang="en-US" dirty="0"/>
              <a:t>: Individual who is highly knowledgeable in a specific job and who provides data for job analysis</a:t>
            </a:r>
          </a:p>
          <a:p>
            <a:pPr lvl="1"/>
            <a:r>
              <a:rPr lang="en-US" dirty="0"/>
              <a:t>May be an existing job incumbent, a supervisor, or another knowledgeable employee</a:t>
            </a:r>
          </a:p>
          <a:p>
            <a:r>
              <a:rPr lang="en-US" b="1" dirty="0"/>
              <a:t>Occupational Information Network (O*NET)</a:t>
            </a:r>
            <a:r>
              <a:rPr lang="en-US" dirty="0"/>
              <a:t>: Database that provides both basic and advanced job-analysis information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1CC216D-8708-48A2-B091-D51C3DD3A80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409122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97C7-4193-444C-9C43-67F110654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Job-Analysis Techniques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F10B-7D09-4E61-944F-67BB8199F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Narrative job analysis</a:t>
            </a:r>
          </a:p>
          <a:p>
            <a:pPr lvl="1"/>
            <a:r>
              <a:rPr lang="en-US" dirty="0"/>
              <a:t>One or more SME’s prepare a written narrative or text description of the job</a:t>
            </a:r>
          </a:p>
          <a:p>
            <a:r>
              <a:rPr lang="en-US" b="1" dirty="0"/>
              <a:t>Fleishman job-analysis system</a:t>
            </a:r>
          </a:p>
          <a:p>
            <a:pPr lvl="1"/>
            <a:r>
              <a:rPr lang="en-US" dirty="0"/>
              <a:t>Defines abilities as enduring attributes of individuals that account for differences in performance</a:t>
            </a:r>
          </a:p>
          <a:p>
            <a:r>
              <a:rPr lang="en-US" b="1" dirty="0"/>
              <a:t>Task-analysis inventory</a:t>
            </a:r>
          </a:p>
          <a:p>
            <a:pPr lvl="1"/>
            <a:r>
              <a:rPr lang="en-US" dirty="0"/>
              <a:t>Family of job-analysis methods, each with unique characteristics and with focus on analyzing all the tasks performed in the focal job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1300B-00D5-4B17-A38D-196689D11E4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216199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97C7-4193-444C-9C43-67F110654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Job-Analysis Techniques </a:t>
            </a:r>
            <a:r>
              <a:rPr lang="en-US" altLang="en-US" sz="2000" dirty="0"/>
              <a:t>(Continued 1)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F10B-7D09-4E61-944F-67BB8199F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Functional job analysis</a:t>
            </a:r>
          </a:p>
          <a:p>
            <a:pPr lvl="1"/>
            <a:r>
              <a:rPr lang="en-IN" dirty="0"/>
              <a:t>All jobs can be described in terms of level of involvement with people, data, and things</a:t>
            </a:r>
          </a:p>
          <a:p>
            <a:pPr lvl="1"/>
            <a:r>
              <a:rPr lang="en-IN" dirty="0"/>
              <a:t>Represents the first attempt to develop a single instrument that can describe all jobs in common terms</a:t>
            </a:r>
          </a:p>
          <a:p>
            <a:r>
              <a:rPr lang="en-US" b="1" dirty="0"/>
              <a:t>Position Analysis Questionnaire (P A Q)</a:t>
            </a:r>
          </a:p>
          <a:p>
            <a:pPr lvl="1"/>
            <a:r>
              <a:rPr lang="en-US" dirty="0"/>
              <a:t>Consists of 194 items that reflect work behavior, working conditions, and job characteristics that are assumed to be generalizable across a wide variety of jobs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1300B-00D5-4B17-A38D-196689D11E4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366794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D97CE4-F726-4137-9508-B6AE07DB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Job-Analysis Techniques </a:t>
            </a:r>
            <a:r>
              <a:rPr lang="en-US" altLang="en-US" sz="2000" dirty="0"/>
              <a:t>(Continued 2) 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9CF86-6149-4CCF-B58A-B37591128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Management Position Description Questionnaire (MPDQ)</a:t>
            </a:r>
          </a:p>
          <a:p>
            <a:pPr lvl="1"/>
            <a:r>
              <a:rPr lang="en-US" dirty="0"/>
              <a:t>Contains 197 items that focus on analyzing managerial jobs in terms of 13 essential components</a:t>
            </a:r>
          </a:p>
          <a:p>
            <a:r>
              <a:rPr lang="en-US" b="1" dirty="0"/>
              <a:t>Critical incidents approach</a:t>
            </a:r>
          </a:p>
          <a:p>
            <a:pPr lvl="1"/>
            <a:r>
              <a:rPr lang="en-US" dirty="0"/>
              <a:t>Focuses on critical behaviors that distinguish effective from ineffective performers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516046-AB3C-4B86-ABD9-FBB7C490473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34226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570F-49FD-4B8D-A90A-4369FBB60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Job Descriptions and Job Specifications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90564-56CF-4116-ADA2-10A223F84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Job description</a:t>
            </a:r>
            <a:r>
              <a:rPr lang="en-US" dirty="0"/>
              <a:t>: Lists the tasks, duties, and responsibilities for a particular job</a:t>
            </a:r>
          </a:p>
          <a:p>
            <a:pPr lvl="1"/>
            <a:r>
              <a:rPr lang="en-US" dirty="0"/>
              <a:t>Specifies the major job elements, provides examples of job tasks, and provides some indication of their relative importance in the effective conduct of the job</a:t>
            </a:r>
          </a:p>
          <a:p>
            <a:r>
              <a:rPr lang="en-US" b="1" dirty="0"/>
              <a:t>Job specification</a:t>
            </a:r>
            <a:r>
              <a:rPr lang="en-US" dirty="0"/>
              <a:t>: Focuses on the individual who will perform the job </a:t>
            </a:r>
          </a:p>
          <a:p>
            <a:pPr lvl="1"/>
            <a:r>
              <a:rPr lang="en-US" dirty="0"/>
              <a:t>Indicates the knowledge, abilities, skills, and other characteristics that one must possess to perform the job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B575C-329A-448E-9FBA-521DCD2BB0F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200623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E1DC-C018-4EEF-B720-978FD7E2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Competencies and the End of the Job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DB0A3-6961-4A84-AB46-991195893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Concept of a job is becoming obsolete</a:t>
            </a:r>
          </a:p>
          <a:p>
            <a:pPr lvl="1"/>
            <a:r>
              <a:rPr lang="en-US" dirty="0"/>
              <a:t>Traditional job-analysis methods cannot be applied in modern organizations</a:t>
            </a:r>
          </a:p>
          <a:p>
            <a:r>
              <a:rPr lang="en-US" dirty="0"/>
              <a:t>Competencies are identified by a team of top managers who work with consultants </a:t>
            </a:r>
          </a:p>
          <a:p>
            <a:pPr lvl="1"/>
            <a:r>
              <a:rPr lang="en-US" dirty="0"/>
              <a:t>Some view competency as being broader than abilities </a:t>
            </a:r>
          </a:p>
          <a:p>
            <a:pPr lvl="1"/>
            <a:r>
              <a:rPr lang="en-US" dirty="0"/>
              <a:t>Some suggest that competency exists at a deeper level and underlies abilities 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56025-FDBA-4337-866C-ECB6E852D81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321012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Issues in Job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Federal guidelines on selection include:</a:t>
            </a:r>
          </a:p>
          <a:p>
            <a:pPr lvl="1"/>
            <a:r>
              <a:rPr lang="en-US" dirty="0"/>
              <a:t>Discussion of the appropriate ways to conduct job analysis</a:t>
            </a:r>
          </a:p>
          <a:p>
            <a:pPr lvl="1"/>
            <a:r>
              <a:rPr lang="en-US" dirty="0"/>
              <a:t>Careful analysis of the jobs in question before establishing the job relatedness of a selection instrument</a:t>
            </a:r>
          </a:p>
          <a:p>
            <a:r>
              <a:rPr lang="en-US" dirty="0"/>
              <a:t>Issues regarding the accuracy of job-analysis information</a:t>
            </a:r>
          </a:p>
          <a:p>
            <a:pPr lvl="1"/>
            <a:r>
              <a:rPr lang="en-US" dirty="0"/>
              <a:t>Gender discrimination</a:t>
            </a:r>
          </a:p>
          <a:p>
            <a:pPr lvl="1"/>
            <a:r>
              <a:rPr lang="en-US" dirty="0"/>
              <a:t>Creation of autonomous work teams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8ABC888-2699-4F5A-98D5-C49F000C03C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53502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hidden="1">
            <a:extLst>
              <a:ext uri="{FF2B5EF4-FFF2-40B4-BE49-F238E27FC236}">
                <a16:creationId xmlns:a16="http://schemas.microsoft.com/office/drawing/2014/main" id="{BB6ED8E4-1330-4750-B9F5-DE639D15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05A97-B27C-4405-81F3-19DF0A6E8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resource planning</a:t>
            </a:r>
          </a:p>
          <a:p>
            <a:r>
              <a:rPr lang="en-US" dirty="0"/>
              <a:t>Human resource information system</a:t>
            </a:r>
          </a:p>
          <a:p>
            <a:r>
              <a:rPr lang="en-US" dirty="0"/>
              <a:t>Executive succession</a:t>
            </a:r>
          </a:p>
          <a:p>
            <a:r>
              <a:rPr lang="en-US" dirty="0"/>
              <a:t>Rate of unemployment</a:t>
            </a:r>
          </a:p>
          <a:p>
            <a:r>
              <a:rPr lang="en-US" dirty="0"/>
              <a:t>Market wage rate</a:t>
            </a:r>
          </a:p>
          <a:p>
            <a:r>
              <a:rPr lang="en-US" dirty="0"/>
              <a:t>Human capital investments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CA919-68A3-434E-AB02-0748F80858CB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Job analysis</a:t>
            </a:r>
          </a:p>
          <a:p>
            <a:r>
              <a:rPr lang="en-US" dirty="0"/>
              <a:t>Knowledge, skills, and abilities (K S A)</a:t>
            </a:r>
          </a:p>
          <a:p>
            <a:r>
              <a:rPr lang="en-US" dirty="0"/>
              <a:t>Job analysts</a:t>
            </a:r>
          </a:p>
          <a:p>
            <a:r>
              <a:rPr lang="en-US" dirty="0"/>
              <a:t>Subject matter expert (S M E)</a:t>
            </a:r>
          </a:p>
          <a:p>
            <a:r>
              <a:rPr lang="en-US" dirty="0"/>
              <a:t>Occupational Information Network (O*NET)</a:t>
            </a:r>
          </a:p>
          <a:p>
            <a:r>
              <a:rPr lang="en-US" dirty="0"/>
              <a:t>Fleishman job-analysis system</a:t>
            </a:r>
          </a:p>
        </p:txBody>
      </p:sp>
    </p:spTree>
    <p:extLst>
      <p:ext uri="{BB962C8B-B14F-4D97-AF65-F5344CB8AC3E}">
        <p14:creationId xmlns:p14="http://schemas.microsoft.com/office/powerpoint/2010/main" val="404152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Key Terms (Continued)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Tasks-analysis inventory</a:t>
            </a:r>
          </a:p>
          <a:p>
            <a:r>
              <a:rPr lang="en-US" dirty="0"/>
              <a:t>Position Analysis Questionnaire (P A Q)</a:t>
            </a:r>
          </a:p>
          <a:p>
            <a:r>
              <a:rPr lang="en-US" dirty="0"/>
              <a:t>Management Position Description Questionnaire (MPDQ)</a:t>
            </a:r>
          </a:p>
          <a:p>
            <a:r>
              <a:rPr lang="en-US" dirty="0"/>
              <a:t>Critical incidents approach</a:t>
            </a:r>
          </a:p>
          <a:p>
            <a:r>
              <a:rPr lang="en-US" dirty="0"/>
              <a:t>Job description</a:t>
            </a:r>
          </a:p>
          <a:p>
            <a:r>
              <a:rPr lang="en-US" dirty="0"/>
              <a:t>Job specification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59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Summary</a:t>
            </a:r>
          </a:p>
        </p:txBody>
      </p:sp>
      <p:sp>
        <p:nvSpPr>
          <p:cNvPr id="30722" name="Content Placeholder 3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dirty="0"/>
              <a:t>Human resource planning can make the difference between organizational success and failure</a:t>
            </a:r>
          </a:p>
          <a:p>
            <a:r>
              <a:rPr lang="en-US" dirty="0"/>
              <a:t>The need for human resources in a firm depends on the firm’s overall strategy</a:t>
            </a:r>
          </a:p>
          <a:p>
            <a:r>
              <a:rPr lang="en-US" dirty="0" smtClean="0"/>
              <a:t>The economy </a:t>
            </a:r>
            <a:r>
              <a:rPr lang="en-US" dirty="0"/>
              <a:t>has a general effect on the workforce that HR managers must consider </a:t>
            </a:r>
          </a:p>
          <a:p>
            <a:r>
              <a:rPr lang="en-US" altLang="en-US" dirty="0"/>
              <a:t>Job analysis is a fundamental input and building block of the planning process, and firms use different job-analysis techniques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1">
      <a:dk1>
        <a:srgbClr val="618097"/>
      </a:dk1>
      <a:lt1>
        <a:srgbClr val="FFFFFF"/>
      </a:lt1>
      <a:dk2>
        <a:srgbClr val="000000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B46E8B8A076445BCC1E0DDDEF774E9" ma:contentTypeVersion="10" ma:contentTypeDescription="Create a new document." ma:contentTypeScope="" ma:versionID="9d6450809af4595ba2cab2c67aff4e71">
  <xsd:schema xmlns:xsd="http://www.w3.org/2001/XMLSchema" xmlns:xs="http://www.w3.org/2001/XMLSchema" xmlns:p="http://schemas.microsoft.com/office/2006/metadata/properties" xmlns:ns2="2eabc4ae-3dfc-48bf-a7f8-3fb63f2faec4" xmlns:ns3="5b47f0fb-e24d-44b9-89a4-ff46b5ce035f" targetNamespace="http://schemas.microsoft.com/office/2006/metadata/properties" ma:root="true" ma:fieldsID="90a35087c31af91336a9baf8e0d2711c" ns2:_="" ns3:_="">
    <xsd:import namespace="2eabc4ae-3dfc-48bf-a7f8-3fb63f2faec4"/>
    <xsd:import namespace="5b47f0fb-e24d-44b9-89a4-ff46b5ce03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abc4ae-3dfc-48bf-a7f8-3fb63f2fae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47f0fb-e24d-44b9-89a4-ff46b5ce035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8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86F010-537C-4993-B2C5-A636B9C2637B}">
  <ds:schemaRefs>
    <ds:schemaRef ds:uri="http://purl.org/dc/dcmitype/"/>
    <ds:schemaRef ds:uri="http://purl.org/dc/elements/1.1/"/>
    <ds:schemaRef ds:uri="http://schemas.microsoft.com/office/2006/documentManagement/types"/>
    <ds:schemaRef ds:uri="2eabc4ae-3dfc-48bf-a7f8-3fb63f2faec4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b47f0fb-e24d-44b9-89a4-ff46b5ce035f"/>
  </ds:schemaRefs>
</ds:datastoreItem>
</file>

<file path=customXml/itemProps2.xml><?xml version="1.0" encoding="utf-8"?>
<ds:datastoreItem xmlns:ds="http://schemas.openxmlformats.org/officeDocument/2006/customXml" ds:itemID="{1E060C50-89EC-4BE1-B0F2-DE997E3D48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F8DA54-348C-4A67-89BA-65CC35FB3D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abc4ae-3dfc-48bf-a7f8-3fb63f2faec4"/>
    <ds:schemaRef ds:uri="5b47f0fb-e24d-44b9-89a4-ff46b5ce03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</TotalTime>
  <Words>1122</Words>
  <Application>Microsoft Office PowerPoint</Application>
  <PresentationFormat>On-screen Show (4:3)</PresentationFormat>
  <Paragraphs>151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Arial Narrow</vt:lpstr>
      <vt:lpstr>Calibri</vt:lpstr>
      <vt:lpstr>DINPro-CondMedium</vt:lpstr>
      <vt:lpstr>Franklin Gothic Medium</vt:lpstr>
      <vt:lpstr>Lucida Grande</vt:lpstr>
      <vt:lpstr>Rockwell</vt:lpstr>
      <vt:lpstr>Wingdings</vt:lpstr>
      <vt:lpstr>1_Office Theme</vt:lpstr>
      <vt:lpstr>Chapter 5: Information For Making Human Resource Decisions</vt:lpstr>
      <vt:lpstr>Learning Outcomes</vt:lpstr>
      <vt:lpstr>Learning Outcomes (Continued)</vt:lpstr>
      <vt:lpstr>The Human Resource Planning Process</vt:lpstr>
      <vt:lpstr>Forecasting the Supply of Human Resources</vt:lpstr>
      <vt:lpstr>Labor Force Trends and Issues</vt:lpstr>
      <vt:lpstr>Labor Force Trends and Issues (Continued)</vt:lpstr>
      <vt:lpstr>Forecasting the Demand for Human Resources</vt:lpstr>
      <vt:lpstr>Strategy as a Source of Information</vt:lpstr>
      <vt:lpstr>Economic Conditions as a Source of Information</vt:lpstr>
      <vt:lpstr>Job Analysis</vt:lpstr>
      <vt:lpstr>Steps in Job Analysis</vt:lpstr>
      <vt:lpstr>Sources of Information</vt:lpstr>
      <vt:lpstr>Job-Analysis Techniques</vt:lpstr>
      <vt:lpstr>Job-Analysis Techniques (Continued 1)</vt:lpstr>
      <vt:lpstr>Job-Analysis Techniques (Continued 2) </vt:lpstr>
      <vt:lpstr>Job Descriptions and Job Specifications</vt:lpstr>
      <vt:lpstr>Modeling Competencies and the End of the Job</vt:lpstr>
      <vt:lpstr>Legal Issues in Job Analysis</vt:lpstr>
      <vt:lpstr>Key Terms</vt:lpstr>
      <vt:lpstr>Key Terms (Continued)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Mathew</dc:creator>
  <cp:lastModifiedBy>Kusnerak, Kim</cp:lastModifiedBy>
  <cp:revision>508</cp:revision>
  <dcterms:created xsi:type="dcterms:W3CDTF">2014-09-29T09:45:26Z</dcterms:created>
  <dcterms:modified xsi:type="dcterms:W3CDTF">2018-10-18T14:23:07Z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0x0101005EB46E8B8A076445BCC1E0DDDEF774E9</vt:lpwstr>
  </property>
</Properties>
</file>