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3" r:id="rId4"/>
  </p:sldMasterIdLst>
  <p:notesMasterIdLst>
    <p:notesMasterId r:id="rId27"/>
  </p:notesMasterIdLst>
  <p:handoutMasterIdLst>
    <p:handoutMasterId r:id="rId28"/>
  </p:handoutMasterIdLst>
  <p:sldIdLst>
    <p:sldId id="256" r:id="rId5"/>
    <p:sldId id="257" r:id="rId6"/>
    <p:sldId id="274" r:id="rId7"/>
    <p:sldId id="258" r:id="rId8"/>
    <p:sldId id="259" r:id="rId9"/>
    <p:sldId id="275" r:id="rId10"/>
    <p:sldId id="276" r:id="rId11"/>
    <p:sldId id="277" r:id="rId12"/>
    <p:sldId id="282" r:id="rId13"/>
    <p:sldId id="283" r:id="rId14"/>
    <p:sldId id="278" r:id="rId15"/>
    <p:sldId id="288" r:id="rId16"/>
    <p:sldId id="263" r:id="rId17"/>
    <p:sldId id="279" r:id="rId18"/>
    <p:sldId id="271" r:id="rId19"/>
    <p:sldId id="284" r:id="rId20"/>
    <p:sldId id="265" r:id="rId21"/>
    <p:sldId id="280" r:id="rId22"/>
    <p:sldId id="272" r:id="rId23"/>
    <p:sldId id="287" r:id="rId24"/>
    <p:sldId id="268" r:id="rId25"/>
    <p:sldId id="267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kita G Kurup" initials="NGK" lastIdx="32" clrIdx="0">
    <p:extLst>
      <p:ext uri="{19B8F6BF-5375-455C-9EA6-DF929625EA0E}">
        <p15:presenceInfo xmlns:p15="http://schemas.microsoft.com/office/powerpoint/2012/main" userId="Nikita G Kuru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7046"/>
    <a:srgbClr val="01A1DD"/>
    <a:srgbClr val="0121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59" autoAdjust="0"/>
    <p:restoredTop sz="30254" autoAdjust="0"/>
  </p:normalViewPr>
  <p:slideViewPr>
    <p:cSldViewPr>
      <p:cViewPr varScale="1">
        <p:scale>
          <a:sx n="131" d="100"/>
          <a:sy n="131" d="100"/>
        </p:scale>
        <p:origin x="117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277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56AE5A-0BE8-44F7-8FC6-4F47146CD8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4AF199-ED97-486E-83B1-864F858F0DC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3A9008-1490-4C5B-BCDE-4E4688D05EE3}" type="datetimeFigureOut">
              <a:rPr lang="en-US" smtClean="0"/>
              <a:t>10/18/2018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7F5559-00AD-4853-92F8-196F6439A67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4A4E5F-4923-4D2D-8B35-D300DAF6FBA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9FEFB-5CCD-4784-8B16-CC7311CB6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775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85F15E-A584-4CC3-A0D7-BEEC272C8650}" type="datetimeFigureOut">
              <a:rPr lang="en-GB" smtClean="0"/>
              <a:t>18/10/2018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B83773-0B07-44A4-838B-C78E6DCBD2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166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83773-0B07-44A4-838B-C78E6DCBD2F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103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83773-0B07-44A4-838B-C78E6DCBD2F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541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83773-0B07-44A4-838B-C78E6DCBD2F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350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83773-0B07-44A4-838B-C78E6DCBD2F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4443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83773-0B07-44A4-838B-C78E6DCBD2F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48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6F96E185-9B6F-422B-8844-B8200CC29E83}"/>
              </a:ext>
            </a:extLst>
          </p:cNvPr>
          <p:cNvSpPr txBox="1">
            <a:spLocks/>
          </p:cNvSpPr>
          <p:nvPr userDrawn="1"/>
        </p:nvSpPr>
        <p:spPr bwMode="auto">
          <a:xfrm>
            <a:off x="419100" y="1727126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6800" dirty="0">
                <a:latin typeface="+mj-lt"/>
              </a:rPr>
              <a:t>Chapter</a:t>
            </a:r>
            <a:r>
              <a:rPr lang="en-US" altLang="en-US" sz="6800" dirty="0">
                <a:latin typeface="Franklin Gothic Medium" panose="020B0603020102020204" pitchFamily="34" charset="0"/>
              </a:rPr>
              <a:t> </a:t>
            </a:r>
            <a:r>
              <a:rPr lang="en-US" altLang="en-US" sz="6800" dirty="0">
                <a:latin typeface="+mj-lt"/>
              </a:rPr>
              <a:t>8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79DFF79A-3510-4AC4-803D-DDF9FA9FC9BD}"/>
              </a:ext>
            </a:extLst>
          </p:cNvPr>
          <p:cNvSpPr txBox="1">
            <a:spLocks/>
          </p:cNvSpPr>
          <p:nvPr userDrawn="1"/>
        </p:nvSpPr>
        <p:spPr bwMode="auto">
          <a:xfrm>
            <a:off x="457200" y="3200403"/>
            <a:ext cx="8229600" cy="1628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en-IN" sz="4400" dirty="0">
                <a:solidFill>
                  <a:schemeClr val="tx2"/>
                </a:solidFill>
                <a:latin typeface="+mj-lt"/>
                <a:ea typeface="DINPro-CondMedium"/>
                <a:cs typeface="DINPro-CondMedium"/>
              </a:rPr>
              <a:t>Managing a New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en-IN" sz="4400" dirty="0">
                <a:solidFill>
                  <a:schemeClr val="tx2"/>
                </a:solidFill>
                <a:latin typeface="+mj-lt"/>
                <a:ea typeface="DINPro-CondMedium"/>
                <a:cs typeface="DINPro-CondMedium"/>
              </a:rPr>
              <a:t>and Diverse Workforce</a:t>
            </a:r>
            <a:endParaRPr lang="en-US" sz="4400" dirty="0">
              <a:solidFill>
                <a:schemeClr val="tx2"/>
              </a:solidFill>
              <a:latin typeface="+mj-lt"/>
              <a:ea typeface="DINPro-CondMedium"/>
              <a:cs typeface="DINPro-CondMedium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3F215A3-E2A8-4865-814E-F72EE454A0F1}"/>
              </a:ext>
            </a:extLst>
          </p:cNvPr>
          <p:cNvCxnSpPr>
            <a:cxnSpLocks/>
          </p:cNvCxnSpPr>
          <p:nvPr userDrawn="1"/>
        </p:nvCxnSpPr>
        <p:spPr>
          <a:xfrm>
            <a:off x="0" y="2987675"/>
            <a:ext cx="9144000" cy="0"/>
          </a:xfrm>
          <a:prstGeom prst="line">
            <a:avLst/>
          </a:prstGeom>
          <a:ln w="38100" cmpd="sng">
            <a:solidFill>
              <a:srgbClr val="F370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6402FA3-38F7-413A-AC8D-3AC3A4B0A3A8}"/>
              </a:ext>
            </a:extLst>
          </p:cNvPr>
          <p:cNvSpPr/>
          <p:nvPr userDrawn="1"/>
        </p:nvSpPr>
        <p:spPr>
          <a:xfrm>
            <a:off x="0" y="0"/>
            <a:ext cx="444500" cy="6858000"/>
          </a:xfrm>
          <a:prstGeom prst="rect">
            <a:avLst/>
          </a:prstGeom>
          <a:solidFill>
            <a:srgbClr val="F27046"/>
          </a:solidFill>
          <a:ln>
            <a:solidFill>
              <a:srgbClr val="F2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667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54F9EA27-B98C-40A2-B948-A6D447DC3839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8" name="Chord 7"/>
          <p:cNvSpPr/>
          <p:nvPr userDrawn="1"/>
        </p:nvSpPr>
        <p:spPr>
          <a:xfrm rot="13320000">
            <a:off x="-465138" y="155575"/>
            <a:ext cx="987426" cy="987425"/>
          </a:xfrm>
          <a:prstGeom prst="chord">
            <a:avLst>
              <a:gd name="adj1" fmla="val 2700000"/>
              <a:gd name="adj2" fmla="val 13872841"/>
            </a:avLst>
          </a:prstGeom>
          <a:solidFill>
            <a:srgbClr val="F37046"/>
          </a:solidFill>
          <a:ln>
            <a:solidFill>
              <a:srgbClr val="F3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500" y="1532988"/>
            <a:ext cx="7821824" cy="4227731"/>
          </a:xfrm>
        </p:spPr>
        <p:txBody>
          <a:bodyPr/>
          <a:lstStyle>
            <a:lvl1pPr marL="342900" indent="-342900">
              <a:lnSpc>
                <a:spcPct val="90000"/>
              </a:lnSpc>
              <a:buClr>
                <a:srgbClr val="B00027"/>
              </a:buClr>
              <a:buFont typeface="Lucida Grande"/>
              <a:buChar char="•"/>
              <a:defRPr/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00D88-7BA9-496B-9D32-5103A5ACA94B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5E807-9333-4858-899F-1F46B9B3399F}" type="slidenum">
              <a:rPr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1">
            <a:extLst>
              <a:ext uri="{FF2B5EF4-FFF2-40B4-BE49-F238E27FC236}">
                <a16:creationId xmlns:a16="http://schemas.microsoft.com/office/drawing/2014/main" id="{20E4C17E-E900-404F-9D30-45362F7F17D7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BFA55730-D192-442A-BF11-905C0966A7E2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CH8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D52A167-AE3A-403D-9223-17D91FC336D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18348" y="9525"/>
            <a:ext cx="814540" cy="351982"/>
          </a:xfrm>
        </p:spPr>
        <p:txBody>
          <a:bodyPr/>
          <a:lstStyle>
            <a:lvl1pPr marL="0" indent="0" algn="ctr">
              <a:lnSpc>
                <a:spcPct val="90000"/>
              </a:lnSpc>
              <a:buClr>
                <a:srgbClr val="B00027"/>
              </a:buClr>
              <a:buFont typeface="Lucida Grande"/>
              <a:buNone/>
              <a:defRPr sz="2000">
                <a:latin typeface="+mj-lt"/>
              </a:defRPr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606566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AC9C1008-558A-4DA8-A257-C70175FC55C5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7" name="Picture 9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500" y="1532988"/>
            <a:ext cx="7821824" cy="4227731"/>
          </a:xfrm>
        </p:spPr>
        <p:txBody>
          <a:bodyPr/>
          <a:lstStyle>
            <a:lvl1pPr marL="342900" indent="-342900">
              <a:lnSpc>
                <a:spcPct val="90000"/>
              </a:lnSpc>
              <a:buClr>
                <a:srgbClr val="B00027"/>
              </a:buClr>
              <a:buFont typeface="Lucida Grande"/>
              <a:buChar char="•"/>
              <a:defRPr/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3BF8E-EA3F-4089-8892-A0F6FA551BFC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7E53B-EC1A-4154-90FF-1C01EC8854D2}" type="slidenum">
              <a:rPr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DE27AFD4-BBC4-4F3B-86F6-D6074832BBF2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46C6F9FD-0F14-4E13-9B20-99EB8985E7E5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CH8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31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983F1E1-7BF2-4530-933E-EB88852BFBF5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68300"/>
            <a:ext cx="2600325" cy="584200"/>
          </a:xfrm>
          <a:prstGeom prst="rect">
            <a:avLst/>
          </a:prstGeom>
          <a:solidFill>
            <a:srgbClr val="F37046"/>
          </a:solidFill>
          <a:ln>
            <a:solidFill>
              <a:srgbClr val="F3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588" y="368300"/>
            <a:ext cx="1450975" cy="584200"/>
          </a:xfrm>
          <a:prstGeom prst="rect">
            <a:avLst/>
          </a:prstGeom>
          <a:solidFill>
            <a:srgbClr val="F37046"/>
          </a:solidFill>
          <a:ln>
            <a:solidFill>
              <a:srgbClr val="F37046"/>
            </a:solidFill>
          </a:ln>
          <a:ex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3200" b="1" dirty="0">
                <a:solidFill>
                  <a:schemeClr val="bg1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Table</a:t>
            </a:r>
            <a:endParaRPr lang="en-US" sz="3200" b="1" i="1" dirty="0">
              <a:solidFill>
                <a:schemeClr val="bg1"/>
              </a:solidFill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012" y="418404"/>
            <a:ext cx="7536700" cy="983201"/>
          </a:xfrm>
        </p:spPr>
        <p:txBody>
          <a:bodyPr anchor="t">
            <a:normAutofit/>
          </a:bodyPr>
          <a:lstStyle>
            <a:lvl1pPr marL="1280160" indent="-1280160" algn="l">
              <a:defRPr sz="2800" b="1">
                <a:latin typeface="Franklin Gothic Medium"/>
                <a:cs typeface="Franklin Gothic 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01B4E-E708-45FA-A95E-EDFB4AEA691C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1E554-8A38-4FCA-A647-243823785400}" type="slidenum">
              <a:rPr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709B23F3-4A45-40EE-9746-AF2161DF8CEB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D38E0122-B305-45AC-9948-830C2BAE8230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CH8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00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0D66E5B5-5B38-47F5-9111-C1D520F95955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68300"/>
            <a:ext cx="2600325" cy="584200"/>
          </a:xfrm>
          <a:prstGeom prst="rect">
            <a:avLst/>
          </a:prstGeom>
          <a:solidFill>
            <a:srgbClr val="F37046"/>
          </a:solidFill>
          <a:ln>
            <a:solidFill>
              <a:srgbClr val="F3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588" y="368300"/>
            <a:ext cx="1450975" cy="584200"/>
          </a:xfrm>
          <a:prstGeom prst="rect">
            <a:avLst/>
          </a:prstGeom>
          <a:solidFill>
            <a:srgbClr val="F37046"/>
          </a:solidFill>
          <a:ln>
            <a:solidFill>
              <a:srgbClr val="F37046"/>
            </a:solidFill>
          </a:ln>
          <a:ex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3200" b="1">
                <a:solidFill>
                  <a:schemeClr val="bg1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Figure</a:t>
            </a:r>
            <a:endParaRPr lang="en-US" sz="3200" b="1" i="1">
              <a:solidFill>
                <a:schemeClr val="bg1"/>
              </a:solidFill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012" y="418404"/>
            <a:ext cx="7536700" cy="983201"/>
          </a:xfrm>
        </p:spPr>
        <p:txBody>
          <a:bodyPr anchor="t">
            <a:normAutofit/>
          </a:bodyPr>
          <a:lstStyle>
            <a:lvl1pPr marL="1280160" indent="-1280160" algn="l">
              <a:defRPr sz="28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586B7-ECF1-4B07-8DDE-EFF42994CAFE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736EC-01BA-47A0-AEF0-8B24B9B46AB7}" type="slidenum">
              <a:rPr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72E02DCA-2BA2-4AEF-A0F0-2C20D6813323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014F0D4B-2375-4142-9D87-6DEF5D2BDD5E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CH8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540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C164B41-F6E3-4F84-BC54-D7AA162EC8AC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68300"/>
            <a:ext cx="2600325" cy="584200"/>
          </a:xfrm>
          <a:prstGeom prst="rect">
            <a:avLst/>
          </a:prstGeom>
          <a:solidFill>
            <a:srgbClr val="F37046"/>
          </a:solidFill>
          <a:ln>
            <a:solidFill>
              <a:srgbClr val="F3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588" y="368300"/>
            <a:ext cx="1450975" cy="584200"/>
          </a:xfrm>
          <a:prstGeom prst="rect">
            <a:avLst/>
          </a:prstGeom>
          <a:solidFill>
            <a:srgbClr val="F37046"/>
          </a:solidFill>
          <a:ln>
            <a:solidFill>
              <a:srgbClr val="F37046"/>
            </a:solidFill>
          </a:ln>
          <a:ex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3200" b="1" dirty="0">
                <a:solidFill>
                  <a:schemeClr val="tx2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Exhibit</a:t>
            </a:r>
            <a:endParaRPr lang="en-US" sz="3200" b="1" i="1" dirty="0">
              <a:solidFill>
                <a:schemeClr val="tx2"/>
              </a:solidFill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012" y="418404"/>
            <a:ext cx="7536700" cy="983201"/>
          </a:xfrm>
        </p:spPr>
        <p:txBody>
          <a:bodyPr anchor="t">
            <a:normAutofit/>
          </a:bodyPr>
          <a:lstStyle>
            <a:lvl1pPr marL="1280160" indent="-1280160" algn="l">
              <a:defRPr sz="2800" b="1">
                <a:latin typeface="Franklin Gothic Medium"/>
                <a:cs typeface="Franklin Gothic 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C2505-ECCD-4662-B9BF-99DF1110ECF0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4C169-E73E-4A58-89F3-30113842F2F9}" type="slidenum">
              <a:rPr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4D223353-BFD3-40E9-A055-2C9EB9321E6F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0B4D4B06-42F7-4933-B210-B769AF7FFF6C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CH8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594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E0E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233488" y="58738"/>
            <a:ext cx="6669087" cy="667067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1001713" y="250825"/>
            <a:ext cx="890587" cy="890588"/>
          </a:xfrm>
          <a:prstGeom prst="ellipse">
            <a:avLst/>
          </a:prstGeom>
          <a:solidFill>
            <a:srgbClr val="F37046"/>
          </a:solidFill>
          <a:ln>
            <a:solidFill>
              <a:srgbClr val="F3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233488" y="393700"/>
            <a:ext cx="4581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>
                <a:solidFill>
                  <a:srgbClr val="B00027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LEARNING OUTCOMES</a:t>
            </a:r>
          </a:p>
        </p:txBody>
      </p:sp>
      <p:pic>
        <p:nvPicPr>
          <p:cNvPr id="8" name="Picture 10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6EDFF93B-0D00-48FD-B986-9C1EEC6D3731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5073" y="1456105"/>
            <a:ext cx="7431087" cy="3471496"/>
          </a:xfrm>
        </p:spPr>
        <p:txBody>
          <a:bodyPr>
            <a:normAutofit/>
          </a:bodyPr>
          <a:lstStyle>
            <a:lvl1pPr marL="420624" indent="-420624">
              <a:lnSpc>
                <a:spcPct val="90000"/>
              </a:lnSpc>
              <a:spcBef>
                <a:spcPts val="600"/>
              </a:spcBef>
              <a:buClrTx/>
              <a:buFont typeface="Wingdings" charset="2"/>
              <a:buAutoNum type="arabicPlain"/>
              <a:defRPr sz="2600">
                <a:latin typeface="Rockwell"/>
                <a:cs typeface="Rockwell"/>
              </a:defRPr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44BE5-01C9-45B6-810A-02421B8B9105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Footer Placeholder 1">
            <a:extLst>
              <a:ext uri="{FF2B5EF4-FFF2-40B4-BE49-F238E27FC236}">
                <a16:creationId xmlns:a16="http://schemas.microsoft.com/office/drawing/2014/main" id="{C68F7B65-598F-4556-BF4A-08DD0BF869B6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89EB0CD6-26BB-440F-B55A-91041CEEAD50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CH8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759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E0E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233488" y="58738"/>
            <a:ext cx="6669087" cy="667067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8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AA5EA0EB-57BC-4E18-A2D2-0EF967EBDA2E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1001713" y="220663"/>
            <a:ext cx="6915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2400" dirty="0">
                <a:solidFill>
                  <a:srgbClr val="B00027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LEARNING OUTCOMES </a:t>
            </a:r>
            <a:r>
              <a:rPr lang="en-US" sz="2000" i="1" dirty="0">
                <a:solidFill>
                  <a:srgbClr val="B00027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(Continued)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2033" y="1456105"/>
            <a:ext cx="7431087" cy="3471496"/>
          </a:xfrm>
        </p:spPr>
        <p:txBody>
          <a:bodyPr>
            <a:normAutofit/>
          </a:bodyPr>
          <a:lstStyle>
            <a:lvl1pPr marL="420624" indent="-420624">
              <a:lnSpc>
                <a:spcPct val="90000"/>
              </a:lnSpc>
              <a:spcBef>
                <a:spcPts val="600"/>
              </a:spcBef>
              <a:buClrTx/>
              <a:buFont typeface="Wingdings" charset="2"/>
              <a:buAutoNum type="arabicPlain"/>
              <a:defRPr sz="2600">
                <a:latin typeface="Rockwell"/>
                <a:cs typeface="Rockwell"/>
              </a:defRPr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E16EF-2ECD-493D-BF54-93A246845EF0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96CE57E4-D446-460F-A89D-4CC4FD30F962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53C7768B-7FD8-4217-9EE6-7F626DD37C10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CH8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588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E0E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233488" y="58738"/>
            <a:ext cx="6669087" cy="667067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1001713" y="250825"/>
            <a:ext cx="890587" cy="890588"/>
          </a:xfrm>
          <a:prstGeom prst="ellipse">
            <a:avLst/>
          </a:prstGeom>
          <a:solidFill>
            <a:srgbClr val="F37046"/>
          </a:solidFill>
          <a:ln>
            <a:solidFill>
              <a:srgbClr val="F3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233488" y="393700"/>
            <a:ext cx="4581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>
                <a:solidFill>
                  <a:srgbClr val="B00027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KEY TERMS</a:t>
            </a:r>
          </a:p>
        </p:txBody>
      </p:sp>
      <p:pic>
        <p:nvPicPr>
          <p:cNvPr id="8" name="Picture 10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C9AFCD9-5A76-4437-99DB-3978C82B8DD3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7AC2C-BBBE-47A6-AB77-18D6FAEF5CEF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Footer Placeholder 1">
            <a:extLst>
              <a:ext uri="{FF2B5EF4-FFF2-40B4-BE49-F238E27FC236}">
                <a16:creationId xmlns:a16="http://schemas.microsoft.com/office/drawing/2014/main" id="{95DCB797-FDF6-453E-A4B2-BE2F579D76E0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F4D29C39-1BB8-4F82-B8B0-D1480FF61BB9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CH8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2296E75-021C-4486-8998-3AC97BEFA50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494853"/>
            <a:ext cx="3565207" cy="463989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2600" dirty="0">
                <a:latin typeface="Calibri" panose="020F0502020204030204" pitchFamily="34" charset="0"/>
                <a:cs typeface="Rockwell"/>
              </a:defRPr>
            </a:lvl1pPr>
          </a:lstStyle>
          <a:p>
            <a:pPr marL="457200" lvl="0" indent="-457200" eaLnBrk="1" hangingPunct="1">
              <a:lnSpc>
                <a:spcPct val="100000"/>
              </a:lnSpc>
              <a:spcBef>
                <a:spcPts val="600"/>
              </a:spcBef>
              <a:buClrTx/>
            </a:pPr>
            <a:r>
              <a:rPr lang="en-US" dirty="0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35CD1FE-6203-43A8-B804-418FDCA07CD3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251768" y="1494853"/>
            <a:ext cx="3565207" cy="463989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2600" dirty="0">
                <a:latin typeface="Calibri" panose="020F0502020204030204" pitchFamily="34" charset="0"/>
                <a:cs typeface="Rockwell"/>
              </a:defRPr>
            </a:lvl1pPr>
          </a:lstStyle>
          <a:p>
            <a:pPr marL="457200" lvl="0" indent="-457200" eaLnBrk="1" hangingPunct="1">
              <a:lnSpc>
                <a:spcPct val="100000"/>
              </a:lnSpc>
              <a:spcBef>
                <a:spcPts val="600"/>
              </a:spcBef>
              <a:buClrTx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7404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E0E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Oval 3"/>
          <p:cNvSpPr/>
          <p:nvPr userDrawn="1"/>
        </p:nvSpPr>
        <p:spPr>
          <a:xfrm>
            <a:off x="1233488" y="58738"/>
            <a:ext cx="6669087" cy="667067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001713" y="250825"/>
            <a:ext cx="890587" cy="890588"/>
          </a:xfrm>
          <a:prstGeom prst="ellipse">
            <a:avLst/>
          </a:prstGeom>
          <a:solidFill>
            <a:srgbClr val="F37046"/>
          </a:solidFill>
          <a:ln>
            <a:solidFill>
              <a:srgbClr val="F3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1233488" y="393700"/>
            <a:ext cx="4581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>
                <a:solidFill>
                  <a:srgbClr val="B00027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SUMMARY</a:t>
            </a:r>
          </a:p>
        </p:txBody>
      </p:sp>
      <p:pic>
        <p:nvPicPr>
          <p:cNvPr id="7" name="Picture 10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28C39637-C838-430B-A2FE-22BFD973C553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2"/>
          </p:nvPr>
        </p:nvSpPr>
        <p:spPr>
          <a:xfrm>
            <a:off x="1232969" y="1482188"/>
            <a:ext cx="7821824" cy="4227731"/>
          </a:xfrm>
        </p:spPr>
        <p:txBody>
          <a:bodyPr/>
          <a:lstStyle>
            <a:lvl1pPr marL="342900" indent="-342900">
              <a:lnSpc>
                <a:spcPct val="90000"/>
              </a:lnSpc>
              <a:buClr>
                <a:srgbClr val="B00027"/>
              </a:buClr>
              <a:buFont typeface="Lucida Grande"/>
              <a:buChar char="•"/>
              <a:defRPr/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35A25-B9E0-4495-9A28-7AAAC231EE2C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Footer Placeholder 1">
            <a:extLst>
              <a:ext uri="{FF2B5EF4-FFF2-40B4-BE49-F238E27FC236}">
                <a16:creationId xmlns:a16="http://schemas.microsoft.com/office/drawing/2014/main" id="{F1B6453F-4E1B-424F-8E5C-8904C34A909B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6FB2D84F-4701-4D07-9970-75C5814C646B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CH8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445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1A1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" name="Picture 2" descr="4ltr_logo_new_REVISEDbw.psd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" t="6983" r="7072" b="4960"/>
          <a:stretch/>
        </p:blipFill>
        <p:spPr>
          <a:xfrm>
            <a:off x="3465147" y="2078159"/>
            <a:ext cx="2204181" cy="2210533"/>
          </a:xfrm>
          <a:prstGeom prst="ellipse">
            <a:avLst/>
          </a:prstGeom>
        </p:spPr>
      </p:pic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7C363E1-E023-4DC7-9EE3-1AC8A0ABCC90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BDD84-9BA3-4786-A0B7-7066DC79D8F4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2E162698-977F-4825-9A2F-8BA32C32432F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0032C717-74D8-4649-90C1-534855240507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CH8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529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BC9F499-1388-47B8-BBB1-C11EA733119C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823E9DE-F0CB-484F-A41E-95A4B5C1D3BB}" type="slidenum">
              <a:rPr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 hidden="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 dirty="0"/>
              <a:t>Chapter 8: Managing a New and Diverse Workforce</a:t>
            </a: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EF1AF4CD-7630-4CAC-84A4-FAC5E8C0BD5C}"/>
              </a:ext>
            </a:extLst>
          </p:cNvPr>
          <p:cNvSpPr txBox="1">
            <a:spLocks/>
          </p:cNvSpPr>
          <p:nvPr/>
        </p:nvSpPr>
        <p:spPr>
          <a:xfrm>
            <a:off x="419100" y="6477000"/>
            <a:ext cx="89154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chemeClr val="tx2"/>
                </a:solidFill>
                <a:cs typeface="Arial" panose="020B0604020202020204" pitchFamily="34" charset="0"/>
              </a:rPr>
              <a:t>Copyright ©2020 Cengage Learning. All Rights Reserved. May not be scanned, copied or duplicated, or posted to a publicly accessible website, in whole or in part.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Learning Outcomes</a:t>
            </a:r>
            <a:endParaRPr lang="en-US" dirty="0"/>
          </a:p>
        </p:txBody>
      </p:sp>
      <p:sp>
        <p:nvSpPr>
          <p:cNvPr id="15362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US" altLang="en-US" dirty="0"/>
              <a:t>Discuss the nature </a:t>
            </a:r>
            <a:r>
              <a:rPr lang="en-US" altLang="en-US"/>
              <a:t>of diversity, </a:t>
            </a:r>
            <a:r>
              <a:rPr lang="en-US" altLang="en-US" dirty="0"/>
              <a:t>and distinguish among diversity management, equal employment opportunity, and affirmative action</a:t>
            </a:r>
          </a:p>
          <a:p>
            <a:pPr>
              <a:buFont typeface="+mj-lt"/>
              <a:buAutoNum type="arabicPeriod"/>
            </a:pPr>
            <a:r>
              <a:rPr lang="en-US" altLang="en-US" dirty="0"/>
              <a:t>Identify and describe the major dimensions of diversity in organizations</a:t>
            </a:r>
          </a:p>
          <a:p>
            <a:pPr>
              <a:buFont typeface="+mj-lt"/>
              <a:buAutoNum type="arabicPeriod"/>
            </a:pPr>
            <a:r>
              <a:rPr lang="en-US" altLang="en-US" dirty="0"/>
              <a:t>Discuss the primary impact of diversity on organizations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 hidden="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 dirty="0"/>
              <a:t>Learning Outcomes </a:t>
            </a:r>
            <a:r>
              <a:rPr lang="en-US" sz="2000" dirty="0"/>
              <a:t>(Continued)</a:t>
            </a:r>
          </a:p>
        </p:txBody>
      </p:sp>
      <p:sp>
        <p:nvSpPr>
          <p:cNvPr id="16386" name="Content Placeholder 1"/>
          <p:cNvSpPr>
            <a:spLocks noGrp="1"/>
          </p:cNvSpPr>
          <p:nvPr>
            <p:ph idx="1"/>
          </p:nvPr>
        </p:nvSpPr>
        <p:spPr>
          <a:xfrm>
            <a:off x="1022350" y="1455738"/>
            <a:ext cx="7431088" cy="3471862"/>
          </a:xfrm>
        </p:spPr>
        <p:txBody>
          <a:bodyPr/>
          <a:lstStyle/>
          <a:p>
            <a:pPr eaLnBrk="1" hangingPunct="1">
              <a:buFont typeface="+mj-lt"/>
              <a:buAutoNum type="arabicPeriod" startAt="4"/>
            </a:pPr>
            <a:r>
              <a:rPr lang="en-US" altLang="en-US" dirty="0">
                <a:latin typeface="Rockwell" panose="02060603020205020403" pitchFamily="18" charset="0"/>
                <a:ea typeface="Rockwell" panose="02060603020205020403" pitchFamily="18" charset="0"/>
                <a:cs typeface="Rockwell" panose="02060603020205020403" pitchFamily="18" charset="0"/>
              </a:rPr>
              <a:t>Describe individual and organizational 	strategies and approaches to coping with 	diversity, and discuss the multicultural 	organization</a:t>
            </a:r>
          </a:p>
          <a:p>
            <a:pPr eaLnBrk="1" hangingPunct="1">
              <a:buFont typeface="+mj-lt"/>
              <a:buAutoNum type="arabicPeriod" startAt="4"/>
            </a:pPr>
            <a:r>
              <a:rPr lang="en-US" altLang="en-US" dirty="0">
                <a:latin typeface="Rockwell" panose="02060603020205020403" pitchFamily="18" charset="0"/>
                <a:ea typeface="Rockwell" panose="02060603020205020403" pitchFamily="18" charset="0"/>
                <a:cs typeface="Rockwell" panose="02060603020205020403" pitchFamily="18" charset="0"/>
              </a:rPr>
              <a:t>Discuss the basic issues in managing knowledge workers</a:t>
            </a:r>
          </a:p>
          <a:p>
            <a:pPr eaLnBrk="1" hangingPunct="1">
              <a:buFont typeface="+mj-lt"/>
              <a:buAutoNum type="arabicPeriod" startAt="4"/>
            </a:pPr>
            <a:r>
              <a:rPr lang="en-US" altLang="en-US" dirty="0">
                <a:latin typeface="Rockwell" panose="02060603020205020403" pitchFamily="18" charset="0"/>
                <a:ea typeface="Rockwell" panose="02060603020205020403" pitchFamily="18" charset="0"/>
                <a:cs typeface="Rockwell" panose="02060603020205020403" pitchFamily="18" charset="0"/>
              </a:rPr>
              <a:t>Relate human resource management to social issues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Nature of Workforce Diversity</a:t>
            </a:r>
            <a:endParaRPr lang="en-US" altLang="en-US" dirty="0"/>
          </a:p>
        </p:txBody>
      </p:sp>
      <p:sp>
        <p:nvSpPr>
          <p:cNvPr id="17411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Diversity</a:t>
            </a:r>
            <a:r>
              <a:rPr lang="en-US" altLang="en-US" dirty="0"/>
              <a:t>: Exists in a group or organization when its members differ from one another along one or more important dimensions</a:t>
            </a:r>
          </a:p>
          <a:p>
            <a:r>
              <a:rPr lang="en-US" altLang="en-US" dirty="0"/>
              <a:t>Factors contributing to diversity</a:t>
            </a:r>
          </a:p>
          <a:p>
            <a:pPr lvl="1"/>
            <a:r>
              <a:rPr lang="en-US" altLang="en-US" dirty="0"/>
              <a:t>Changing demographics</a:t>
            </a:r>
          </a:p>
          <a:p>
            <a:pPr lvl="1"/>
            <a:r>
              <a:rPr lang="en-US" altLang="en-US" dirty="0"/>
              <a:t>Increased awareness by organizations on how to improve workforce quality </a:t>
            </a:r>
          </a:p>
          <a:p>
            <a:pPr lvl="1"/>
            <a:r>
              <a:rPr lang="en-US" altLang="en-US" dirty="0"/>
              <a:t>Legislation and legal actions</a:t>
            </a:r>
          </a:p>
          <a:p>
            <a:pPr lvl="1"/>
            <a:r>
              <a:rPr lang="en-US" altLang="en-US" dirty="0"/>
              <a:t>Globalization movement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ACD5BFF-8615-4E91-AFA8-06030085BB88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Equal </a:t>
            </a:r>
            <a:r>
              <a:rPr lang="en-US" altLang="en-US" dirty="0" smtClean="0"/>
              <a:t>Employment </a:t>
            </a:r>
            <a:r>
              <a:rPr lang="en-US" altLang="en-US" dirty="0"/>
              <a:t>O</a:t>
            </a:r>
            <a:r>
              <a:rPr lang="en-US" altLang="en-US" dirty="0" smtClean="0"/>
              <a:t>pportunity </a:t>
            </a:r>
            <a:r>
              <a:rPr lang="en-US" altLang="en-US" dirty="0"/>
              <a:t>and Diversity Management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Equal employment opportunity</a:t>
            </a:r>
          </a:p>
          <a:p>
            <a:pPr lvl="1"/>
            <a:r>
              <a:rPr lang="en-US" altLang="en-US" dirty="0"/>
              <a:t>Treating people fairly and equitably and taking actions that do not discriminate against people in protected classes on the basis of some illegal criterion</a:t>
            </a:r>
          </a:p>
          <a:p>
            <a:r>
              <a:rPr lang="en-US" altLang="en-US" b="1" dirty="0"/>
              <a:t>Diversity management</a:t>
            </a:r>
          </a:p>
          <a:p>
            <a:pPr lvl="1"/>
            <a:r>
              <a:rPr lang="en-US" altLang="en-US" dirty="0"/>
              <a:t>Places heavy emphasis on recognizing and appreciating differences among people at work and attempting to provide accommodations for those differences to the extent that is feasible and possible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4A6816E-D559-4EFC-B074-AB2DC619DACD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Affirmative Action and Diversity Management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Distinction between the two has led to confusion</a:t>
            </a:r>
          </a:p>
          <a:p>
            <a:pPr lvl="1"/>
            <a:r>
              <a:rPr lang="en-US" dirty="0"/>
              <a:t>A narrow pursuit of diversity will not be accepted as a defense for affirmative action without strong evidence that this is the best way to proceed</a:t>
            </a:r>
          </a:p>
          <a:p>
            <a:r>
              <a:rPr lang="en-US" dirty="0"/>
              <a:t>Title Seven of the 1964 Civil Rights Act</a:t>
            </a:r>
          </a:p>
          <a:p>
            <a:pPr lvl="1"/>
            <a:r>
              <a:rPr lang="en-US" dirty="0"/>
              <a:t>Acknowledges differences among people and makes reasonable accommodations for these differences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3321E25-FBAA-4AE8-928C-DEC00DE5FFE0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1</a:t>
            </a:r>
          </a:p>
        </p:txBody>
      </p:sp>
    </p:spTree>
    <p:extLst>
      <p:ext uri="{BB962C8B-B14F-4D97-AF65-F5344CB8AC3E}">
        <p14:creationId xmlns:p14="http://schemas.microsoft.com/office/powerpoint/2010/main" val="168149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Dimensions of Diversity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Age distributions</a:t>
            </a:r>
          </a:p>
          <a:p>
            <a:pPr lvl="1"/>
            <a:r>
              <a:rPr lang="en-US" dirty="0"/>
              <a:t>Average age of U.S. workers is gradually increasing</a:t>
            </a:r>
          </a:p>
          <a:p>
            <a:pPr lvl="2"/>
            <a:r>
              <a:rPr lang="en-US" dirty="0"/>
              <a:t>More people are working beyond the retirement age just a few years ago</a:t>
            </a:r>
          </a:p>
          <a:p>
            <a:r>
              <a:rPr lang="en-US" dirty="0"/>
              <a:t>Gender </a:t>
            </a:r>
          </a:p>
          <a:p>
            <a:pPr lvl="1"/>
            <a:r>
              <a:rPr lang="en-US" b="1" dirty="0"/>
              <a:t>Glass ceiling</a:t>
            </a:r>
            <a:r>
              <a:rPr lang="en-US" dirty="0"/>
              <a:t>: Barrier that keeps females from advancing to top management positions</a:t>
            </a:r>
          </a:p>
          <a:p>
            <a:r>
              <a:rPr lang="en-US" b="1" dirty="0"/>
              <a:t>Ethnicity</a:t>
            </a:r>
            <a:r>
              <a:rPr lang="en-US" dirty="0"/>
              <a:t>: Ethnic composition of a group or organization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93734E4-2BDC-474C-BDA8-B5CF49C5D7E0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2</a:t>
            </a:r>
          </a:p>
        </p:txBody>
      </p:sp>
    </p:spTree>
    <p:extLst>
      <p:ext uri="{BB962C8B-B14F-4D97-AF65-F5344CB8AC3E}">
        <p14:creationId xmlns:p14="http://schemas.microsoft.com/office/powerpoint/2010/main" val="303585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Dimensions of Diversity </a:t>
            </a:r>
            <a:r>
              <a:rPr lang="en-US" altLang="en-US" sz="2000" dirty="0"/>
              <a:t>(Continued)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Disability </a:t>
            </a:r>
          </a:p>
          <a:p>
            <a:pPr lvl="1"/>
            <a:r>
              <a:rPr lang="en-US" dirty="0"/>
              <a:t>Perception about an employee with a disability depends on the origin and nature of the disability and its aesthetic aspects </a:t>
            </a:r>
          </a:p>
          <a:p>
            <a:r>
              <a:rPr lang="en-US" dirty="0"/>
              <a:t>Other dimensions</a:t>
            </a:r>
          </a:p>
          <a:p>
            <a:pPr lvl="1"/>
            <a:r>
              <a:rPr lang="en-US" dirty="0"/>
              <a:t>Sexual orientation, religious diversity, single parents, special dietary preferences, differences in political viewpoints, and Native American standing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22EFCFA-C3DE-4707-9D33-59D44A1FF827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2</a:t>
            </a:r>
          </a:p>
        </p:txBody>
      </p:sp>
    </p:spTree>
    <p:extLst>
      <p:ext uri="{BB962C8B-B14F-4D97-AF65-F5344CB8AC3E}">
        <p14:creationId xmlns:p14="http://schemas.microsoft.com/office/powerpoint/2010/main" val="179887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726AC-FA99-4F43-9D4E-E545DB524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Impact of Diversity on Organizations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C36B9-D50D-474B-AC41-FAFA027E9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Diversity and social change</a:t>
            </a:r>
          </a:p>
          <a:p>
            <a:pPr lvl="1"/>
            <a:r>
              <a:rPr lang="en-US" dirty="0"/>
              <a:t>Diversity in organizations both facilitates and is facilitated by social change in the environment</a:t>
            </a:r>
          </a:p>
          <a:p>
            <a:r>
              <a:rPr lang="en-US" dirty="0"/>
              <a:t>Diversity and competitiveness</a:t>
            </a:r>
          </a:p>
          <a:p>
            <a:pPr lvl="1"/>
            <a:r>
              <a:rPr lang="en-US" dirty="0"/>
              <a:t>Diversity can be a source of competitive advantage in the marketplace</a:t>
            </a:r>
          </a:p>
          <a:p>
            <a:pPr lvl="1"/>
            <a:r>
              <a:rPr lang="en-US" dirty="0"/>
              <a:t>Six arguments have been proposed for how diversity contributes to competitiveness</a:t>
            </a:r>
          </a:p>
          <a:p>
            <a:pPr lvl="2"/>
            <a:r>
              <a:rPr lang="en-US" dirty="0"/>
              <a:t>Cost argument</a:t>
            </a:r>
          </a:p>
          <a:p>
            <a:pPr lvl="2"/>
            <a:r>
              <a:rPr lang="en-US" dirty="0"/>
              <a:t>Resource acquisition argument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DA0067-BFC6-467B-A21A-CCD801AC1FB2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/>
              <a:t>LO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51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726AC-FA99-4F43-9D4E-E545DB524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Impact of Diversity on Organizations </a:t>
            </a:r>
            <a:r>
              <a:rPr lang="en-US" altLang="en-US" sz="2000" dirty="0"/>
              <a:t>(Continued 1)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C36B9-D50D-474B-AC41-FAFA027E9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Marketing argument</a:t>
            </a:r>
          </a:p>
          <a:p>
            <a:pPr lvl="2"/>
            <a:r>
              <a:rPr lang="en-US" dirty="0"/>
              <a:t>Creativity argument</a:t>
            </a:r>
          </a:p>
          <a:p>
            <a:pPr lvl="2"/>
            <a:r>
              <a:rPr lang="en-US" dirty="0"/>
              <a:t>Problem-solving argument</a:t>
            </a:r>
          </a:p>
          <a:p>
            <a:pPr lvl="2"/>
            <a:r>
              <a:rPr lang="en-US" dirty="0"/>
              <a:t>Systems flexibility argument</a:t>
            </a:r>
          </a:p>
          <a:p>
            <a:r>
              <a:rPr lang="en-US" dirty="0"/>
              <a:t>Diversity and conflict</a:t>
            </a:r>
          </a:p>
          <a:p>
            <a:pPr lvl="1"/>
            <a:r>
              <a:rPr lang="en-US" dirty="0"/>
              <a:t>Conflict can arise because of the following:</a:t>
            </a:r>
          </a:p>
          <a:p>
            <a:pPr lvl="2"/>
            <a:r>
              <a:rPr lang="en-US" dirty="0"/>
              <a:t>When individuals think that a person has been hired, promoted, or fired owing to his/her diversity status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DA0067-BFC6-467B-A21A-CCD801AC1FB2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/>
              <a:t>LO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62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altLang="en-US" dirty="0"/>
              <a:t>Impact of Diversity on Organizations </a:t>
            </a:r>
            <a:r>
              <a:rPr lang="en-US" altLang="en-US" sz="2000" dirty="0"/>
              <a:t>(Continued 2)</a:t>
            </a:r>
            <a:endParaRPr lang="en-GB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Misunderstandings, misinterpretations, and inappropriate interactions </a:t>
            </a:r>
          </a:p>
          <a:p>
            <a:pPr lvl="2"/>
            <a:r>
              <a:rPr lang="en-US" dirty="0"/>
              <a:t>Indirect impact of poorly conceived employment practices</a:t>
            </a:r>
          </a:p>
          <a:p>
            <a:pPr lvl="2"/>
            <a:r>
              <a:rPr lang="en-US" dirty="0"/>
              <a:t>Differences in cultural values and norms </a:t>
            </a:r>
          </a:p>
          <a:p>
            <a:pPr lvl="2"/>
            <a:r>
              <a:rPr lang="en-US" dirty="0"/>
              <a:t>Fear, distrust, or individual prejudice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5233E8E-882C-4202-BDEB-D4D47D25D231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3</a:t>
            </a:r>
          </a:p>
        </p:txBody>
      </p:sp>
    </p:spTree>
    <p:extLst>
      <p:ext uri="{BB962C8B-B14F-4D97-AF65-F5344CB8AC3E}">
        <p14:creationId xmlns:p14="http://schemas.microsoft.com/office/powerpoint/2010/main" val="71474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88453-C7D4-4C3D-9662-21F1CA4AC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Individual Strategies for Dealing with Diversity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83B31-EBB0-4F77-A328-481EC2843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Understanding the nature and meaning of diversity</a:t>
            </a:r>
          </a:p>
          <a:p>
            <a:r>
              <a:rPr lang="en-US" dirty="0"/>
              <a:t>Empathy</a:t>
            </a:r>
          </a:p>
          <a:p>
            <a:r>
              <a:rPr lang="en-US" dirty="0"/>
              <a:t>Tolerance</a:t>
            </a:r>
          </a:p>
          <a:p>
            <a:r>
              <a:rPr lang="en-US" dirty="0"/>
              <a:t>Communication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2DD4F0-02CE-476B-A433-07AB1BBF1385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/>
              <a:t>LO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1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Organizational Strategies for Dealing with Diversity</a:t>
            </a:r>
            <a:endParaRPr lang="en-US" altLang="en-US" dirty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Organizational policies</a:t>
            </a:r>
          </a:p>
          <a:p>
            <a:pPr lvl="1"/>
            <a:r>
              <a:rPr lang="en-US" altLang="en-US" dirty="0"/>
              <a:t>Directly or indirectly affect how employees are treated</a:t>
            </a:r>
          </a:p>
          <a:p>
            <a:pPr lvl="1"/>
            <a:r>
              <a:rPr lang="en-US" altLang="en-US" dirty="0"/>
              <a:t>Affect how organizations address and respond to problems that arise from diversity</a:t>
            </a:r>
          </a:p>
          <a:p>
            <a:pPr lvl="1"/>
            <a:r>
              <a:rPr lang="en-US" altLang="en-US" dirty="0"/>
              <a:t>Provide a stance on diversity in an organization’s mission statement</a:t>
            </a:r>
          </a:p>
          <a:p>
            <a:r>
              <a:rPr lang="en-US" altLang="en-US" dirty="0"/>
              <a:t>Organizational practices</a:t>
            </a:r>
          </a:p>
          <a:p>
            <a:pPr lvl="1"/>
            <a:r>
              <a:rPr lang="en-US" altLang="en-US" dirty="0"/>
              <a:t>Provide benefit packages to appease individual </a:t>
            </a:r>
            <a:r>
              <a:rPr lang="en-US" altLang="en-US" dirty="0" smtClean="0"/>
              <a:t>situations </a:t>
            </a:r>
            <a:r>
              <a:rPr lang="en-US" altLang="en-US" dirty="0"/>
              <a:t>and ensure flexibility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19F0E3-27E4-4094-8014-53091A722D13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Organizational Strategies for Dealing with Diversity </a:t>
            </a:r>
            <a:r>
              <a:rPr lang="en-US" altLang="en-US" sz="2000" dirty="0"/>
              <a:t>(Continued)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Diversity training</a:t>
            </a:r>
          </a:p>
          <a:p>
            <a:pPr lvl="1"/>
            <a:r>
              <a:rPr lang="en-US" dirty="0"/>
              <a:t>Specifically designed to enable members of an organization to function better in a diverse workplace</a:t>
            </a:r>
            <a:endParaRPr lang="en-US" altLang="en-US" dirty="0"/>
          </a:p>
          <a:p>
            <a:r>
              <a:rPr lang="en-US" altLang="en-US" dirty="0"/>
              <a:t>Organizational culture</a:t>
            </a:r>
          </a:p>
          <a:p>
            <a:pPr lvl="1"/>
            <a:r>
              <a:rPr lang="en-US" altLang="en-US" dirty="0"/>
              <a:t>Must be shaped so that it clearly underscores top management commitment to and support of diversity in all of its forms throughout the organization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5EE8663-3037-4FD2-B5E5-BABDF2A386C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4</a:t>
            </a:r>
          </a:p>
        </p:txBody>
      </p:sp>
    </p:spTree>
    <p:extLst>
      <p:ext uri="{BB962C8B-B14F-4D97-AF65-F5344CB8AC3E}">
        <p14:creationId xmlns:p14="http://schemas.microsoft.com/office/powerpoint/2010/main" val="1912725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Multicultural Organization</a:t>
            </a:r>
            <a:endParaRPr lang="en-US" altLang="en-US" dirty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Achieves high levels of diversity</a:t>
            </a:r>
          </a:p>
          <a:p>
            <a:r>
              <a:rPr lang="en-US" altLang="en-US" dirty="0"/>
              <a:t>Can capitalize fully on the advantages of the diversity </a:t>
            </a:r>
          </a:p>
          <a:p>
            <a:r>
              <a:rPr lang="en-US" altLang="en-US" dirty="0"/>
              <a:t>Has few diversity-related problems</a:t>
            </a:r>
          </a:p>
          <a:p>
            <a:r>
              <a:rPr lang="en-US" altLang="en-US" dirty="0"/>
              <a:t>Characteristics</a:t>
            </a:r>
          </a:p>
          <a:p>
            <a:pPr lvl="1"/>
            <a:r>
              <a:rPr lang="en-US" dirty="0"/>
              <a:t>Pluralism </a:t>
            </a:r>
          </a:p>
          <a:p>
            <a:pPr lvl="1"/>
            <a:r>
              <a:rPr lang="en-US" dirty="0"/>
              <a:t>Full structural integration</a:t>
            </a:r>
          </a:p>
          <a:p>
            <a:pPr lvl="1"/>
            <a:r>
              <a:rPr lang="en-US" dirty="0"/>
              <a:t>Full integration of informal networks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29975B-8ACB-4860-9C17-05166F4EA8C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/>
              <a:t>LO 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Multicultural Organization </a:t>
            </a:r>
            <a:r>
              <a:rPr lang="en-US" altLang="en-US" sz="2000" dirty="0"/>
              <a:t>(Continued)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Absence of prejudice and discrimination</a:t>
            </a:r>
          </a:p>
          <a:p>
            <a:pPr lvl="1"/>
            <a:r>
              <a:rPr lang="en-US" altLang="en-US" dirty="0"/>
              <a:t>No gap in organizational identification based on cultural identity group</a:t>
            </a:r>
          </a:p>
          <a:p>
            <a:pPr lvl="1"/>
            <a:r>
              <a:rPr lang="en-US" altLang="en-US" dirty="0"/>
              <a:t>Low levels of intergroup conflict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D2A1E92-A72E-4455-BC09-9D1B0C971A8C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4</a:t>
            </a:r>
          </a:p>
        </p:txBody>
      </p:sp>
    </p:spTree>
    <p:extLst>
      <p:ext uri="{BB962C8B-B14F-4D97-AF65-F5344CB8AC3E}">
        <p14:creationId xmlns:p14="http://schemas.microsoft.com/office/powerpoint/2010/main" val="76765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Managing Knowledge Workers</a:t>
            </a:r>
          </a:p>
        </p:txBody>
      </p:sp>
      <p:sp>
        <p:nvSpPr>
          <p:cNvPr id="27651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Organizational learning</a:t>
            </a:r>
            <a:r>
              <a:rPr lang="en-US" altLang="en-US" dirty="0"/>
              <a:t>: Process by which an organization learns from past mistakes and adapts to its environment</a:t>
            </a:r>
          </a:p>
          <a:p>
            <a:pPr lvl="1"/>
            <a:r>
              <a:rPr lang="en-US" altLang="en-US" dirty="0"/>
              <a:t>Begins with individual learning and change</a:t>
            </a:r>
          </a:p>
          <a:p>
            <a:pPr lvl="1"/>
            <a:r>
              <a:rPr lang="en-US" altLang="en-US" dirty="0"/>
              <a:t>Depends on social processes and sharing of information</a:t>
            </a:r>
          </a:p>
          <a:p>
            <a:pPr lvl="1"/>
            <a:r>
              <a:rPr lang="en-US" altLang="en-US" dirty="0"/>
              <a:t>Involves acquisition of new knowledge, communicating the knowledge to others, and using the knowledge to adapt</a:t>
            </a:r>
          </a:p>
          <a:p>
            <a:pPr lvl="1"/>
            <a:r>
              <a:rPr lang="en-US" altLang="en-US" dirty="0"/>
              <a:t>Aided by </a:t>
            </a:r>
            <a:r>
              <a:rPr lang="en-US" altLang="en-US" b="1" dirty="0"/>
              <a:t>organizational memory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A8526F-6B17-451C-9B8E-7DAB702EE0DB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Knowledge Workers</a:t>
            </a:r>
            <a:endParaRPr lang="en-US" altLang="en-US" dirty="0"/>
          </a:p>
        </p:txBody>
      </p:sp>
      <p:sp>
        <p:nvSpPr>
          <p:cNvPr id="27651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Employees who add value simply because of what they know</a:t>
            </a:r>
          </a:p>
          <a:p>
            <a:r>
              <a:rPr lang="en-US" altLang="en-US" dirty="0"/>
              <a:t>Tend to work in high-technology firms</a:t>
            </a:r>
          </a:p>
          <a:p>
            <a:r>
              <a:rPr lang="en-US" altLang="en-US" dirty="0"/>
              <a:t>Require extensive and specialized training</a:t>
            </a:r>
          </a:p>
          <a:p>
            <a:r>
              <a:rPr lang="en-US" altLang="en-US" dirty="0"/>
              <a:t>Firms should tailor specific compensation and career-development policies</a:t>
            </a:r>
          </a:p>
          <a:p>
            <a:r>
              <a:rPr lang="en-US" altLang="en-US" dirty="0"/>
              <a:t>Biggest challenge for HR is to attract and retain these employees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3CEACB7-A3CF-48B1-A5BD-AB44847ABAF4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  <p:extLst>
      <p:ext uri="{BB962C8B-B14F-4D97-AF65-F5344CB8AC3E}">
        <p14:creationId xmlns:p14="http://schemas.microsoft.com/office/powerpoint/2010/main" val="113793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Human Resource Management and Social Issues</a:t>
            </a:r>
            <a:endParaRPr lang="en-US" altLang="en-US" dirty="0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Awareness that organizational needs can be met even while addressing employee and societal needs is increasing</a:t>
            </a:r>
          </a:p>
          <a:p>
            <a:r>
              <a:rPr lang="en-US" altLang="en-US" dirty="0"/>
              <a:t>Concern with social issues in general is increasing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58D526-3D31-49C3-AA56-E3DC24EE45F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/>
              <a:t>LO 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0EB9-663B-4B57-8BC9-4DC8DBB9E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Key Social Issues in HRM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FD02E-26A2-473B-BEBA-986E0FDD6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Prison labor: Permitting prison-made products to compete with those made by people who earn legal wages </a:t>
            </a:r>
          </a:p>
          <a:p>
            <a:r>
              <a:rPr lang="en-US" dirty="0"/>
              <a:t>Living wage: Choice between competitive wages and living wages </a:t>
            </a:r>
          </a:p>
          <a:p>
            <a:r>
              <a:rPr lang="en-US" dirty="0"/>
              <a:t>Immigration: Reduction in job opportunities for U.S. citizens due to Illegal immigration</a:t>
            </a:r>
          </a:p>
          <a:p>
            <a:r>
              <a:rPr lang="en-US" dirty="0"/>
              <a:t>Corporate social responsibility (CSR): Balancing environmental concerns with responsibility toward stakeholders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32B477-7072-4492-9284-E1DC48185C62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/>
              <a:t>LO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31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Key Terms</a:t>
            </a:r>
            <a:endParaRPr lang="en-US" dirty="0"/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dirty="0"/>
              <a:t>Diversity</a:t>
            </a:r>
          </a:p>
          <a:p>
            <a:r>
              <a:rPr lang="en-US" altLang="en-US" dirty="0"/>
              <a:t>Equal employment opportunity</a:t>
            </a:r>
          </a:p>
          <a:p>
            <a:r>
              <a:rPr lang="en-US" altLang="en-US" dirty="0"/>
              <a:t>Diversity management</a:t>
            </a:r>
          </a:p>
          <a:p>
            <a:r>
              <a:rPr lang="en-US" altLang="en-US" dirty="0"/>
              <a:t>Glass ceiling</a:t>
            </a:r>
          </a:p>
          <a:p>
            <a:r>
              <a:rPr lang="en-US" altLang="en-US" dirty="0"/>
              <a:t>Ethnicity </a:t>
            </a:r>
          </a:p>
          <a:p>
            <a:r>
              <a:rPr lang="en-US" altLang="en-US" dirty="0"/>
              <a:t>Diversity training</a:t>
            </a:r>
          </a:p>
          <a:p>
            <a:r>
              <a:rPr lang="en-US" altLang="en-US" dirty="0"/>
              <a:t>Multicultural organization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F98FA8-1175-447E-B33E-5571F182C205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en-US" altLang="en-US" dirty="0"/>
              <a:t>Organizational learning</a:t>
            </a:r>
          </a:p>
          <a:p>
            <a:r>
              <a:rPr lang="en-US" altLang="en-US" dirty="0"/>
              <a:t>Organizational memory</a:t>
            </a:r>
          </a:p>
          <a:p>
            <a:r>
              <a:rPr lang="en-US" altLang="en-US" dirty="0"/>
              <a:t>Knowledge workers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Summary</a:t>
            </a:r>
            <a:endParaRPr lang="en-US" dirty="0"/>
          </a:p>
        </p:txBody>
      </p:sp>
      <p:sp>
        <p:nvSpPr>
          <p:cNvPr id="30722" name="Content Placeholder 2"/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en-US" altLang="en-US" dirty="0"/>
              <a:t>Diversity exists in a group or organization when its members differ from one another along one or more important dimensions</a:t>
            </a:r>
          </a:p>
          <a:p>
            <a:r>
              <a:rPr lang="en-US" altLang="en-US" dirty="0"/>
              <a:t>Many different dimensions of diversity can be used to characterize an organization</a:t>
            </a:r>
          </a:p>
          <a:p>
            <a:r>
              <a:rPr lang="en-US" altLang="en-US" dirty="0"/>
              <a:t>Diversity provides both opportunities and challenges and plays several important roles in organizations today</a:t>
            </a:r>
          </a:p>
          <a:p>
            <a:r>
              <a:rPr lang="en-US" altLang="en-US" dirty="0"/>
              <a:t>There are various </a:t>
            </a:r>
            <a:r>
              <a:rPr lang="en-US" dirty="0"/>
              <a:t>organizational and individual approaches</a:t>
            </a:r>
            <a:r>
              <a:rPr lang="en-US" altLang="en-US" dirty="0"/>
              <a:t> to managing diversity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Custom 1">
      <a:dk1>
        <a:srgbClr val="618097"/>
      </a:dk1>
      <a:lt1>
        <a:srgbClr val="FFFFFF"/>
      </a:lt1>
      <a:dk2>
        <a:srgbClr val="000000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B46E8B8A076445BCC1E0DDDEF774E9" ma:contentTypeVersion="10" ma:contentTypeDescription="Create a new document." ma:contentTypeScope="" ma:versionID="9d6450809af4595ba2cab2c67aff4e71">
  <xsd:schema xmlns:xsd="http://www.w3.org/2001/XMLSchema" xmlns:xs="http://www.w3.org/2001/XMLSchema" xmlns:p="http://schemas.microsoft.com/office/2006/metadata/properties" xmlns:ns2="2eabc4ae-3dfc-48bf-a7f8-3fb63f2faec4" xmlns:ns3="5b47f0fb-e24d-44b9-89a4-ff46b5ce035f" targetNamespace="http://schemas.microsoft.com/office/2006/metadata/properties" ma:root="true" ma:fieldsID="90a35087c31af91336a9baf8e0d2711c" ns2:_="" ns3:_="">
    <xsd:import namespace="2eabc4ae-3dfc-48bf-a7f8-3fb63f2faec4"/>
    <xsd:import namespace="5b47f0fb-e24d-44b9-89a4-ff46b5ce03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abc4ae-3dfc-48bf-a7f8-3fb63f2fae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47f0fb-e24d-44b9-89a4-ff46b5ce035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8" ma:displayName="Comment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C4F3A80-4B38-48E8-9305-B3ADCE216FA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39D8E77-54F2-467D-AD66-0AF9249839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abc4ae-3dfc-48bf-a7f8-3fb63f2faec4"/>
    <ds:schemaRef ds:uri="5b47f0fb-e24d-44b9-89a4-ff46b5ce03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73221C-6411-4132-B178-A40957C4DE3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1108</TotalTime>
  <Words>973</Words>
  <Application>Microsoft Office PowerPoint</Application>
  <PresentationFormat>On-screen Show (4:3)</PresentationFormat>
  <Paragraphs>147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Arial Narrow</vt:lpstr>
      <vt:lpstr>Calibri</vt:lpstr>
      <vt:lpstr>DINPro-CondMedium</vt:lpstr>
      <vt:lpstr>Franklin Gothic Medium</vt:lpstr>
      <vt:lpstr>Lucida Grande</vt:lpstr>
      <vt:lpstr>Rockwell</vt:lpstr>
      <vt:lpstr>Wingdings</vt:lpstr>
      <vt:lpstr>1_Office Theme</vt:lpstr>
      <vt:lpstr>Chapter 8: Managing a New and Diverse Workforce</vt:lpstr>
      <vt:lpstr>Learning Outcomes</vt:lpstr>
      <vt:lpstr>Learning Outcomes (Continued)</vt:lpstr>
      <vt:lpstr>Nature of Workforce Diversity</vt:lpstr>
      <vt:lpstr>Equal Employment Opportunity and Diversity Management</vt:lpstr>
      <vt:lpstr>Affirmative Action and Diversity Management</vt:lpstr>
      <vt:lpstr>Dimensions of Diversity</vt:lpstr>
      <vt:lpstr>Dimensions of Diversity (Continued)</vt:lpstr>
      <vt:lpstr>Impact of Diversity on Organizations</vt:lpstr>
      <vt:lpstr>Impact of Diversity on Organizations (Continued 1)</vt:lpstr>
      <vt:lpstr>Impact of Diversity on Organizations (Continued 2)</vt:lpstr>
      <vt:lpstr>Individual Strategies for Dealing with Diversity</vt:lpstr>
      <vt:lpstr>Organizational Strategies for Dealing with Diversity</vt:lpstr>
      <vt:lpstr>Organizational Strategies for Dealing with Diversity (Continued)</vt:lpstr>
      <vt:lpstr>Multicultural Organization</vt:lpstr>
      <vt:lpstr>Multicultural Organization (Continued)</vt:lpstr>
      <vt:lpstr>Managing Knowledge Workers</vt:lpstr>
      <vt:lpstr>Knowledge Workers</vt:lpstr>
      <vt:lpstr>Human Resource Management and Social Issues</vt:lpstr>
      <vt:lpstr>Key Social Issues in HRM </vt:lpstr>
      <vt:lpstr>Key Terms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Mathew</dc:creator>
  <cp:lastModifiedBy>Kusnerak, Kim</cp:lastModifiedBy>
  <cp:revision>489</cp:revision>
  <dcterms:created xsi:type="dcterms:W3CDTF">2014-10-01T05:40:43Z</dcterms:created>
  <dcterms:modified xsi:type="dcterms:W3CDTF">2018-10-18T15:18:52Z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0x0101005EB46E8B8A076445BCC1E0DDDEF774E9</vt:lpwstr>
  </property>
</Properties>
</file>