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7" r:id="rId2"/>
    <p:sldId id="256" r:id="rId3"/>
    <p:sldId id="257" r:id="rId4"/>
    <p:sldId id="258" r:id="rId5"/>
    <p:sldId id="259" r:id="rId6"/>
    <p:sldId id="261" r:id="rId7"/>
    <p:sldId id="265" r:id="rId8"/>
    <p:sldId id="264" r:id="rId9"/>
    <p:sldId id="262" r:id="rId10"/>
    <p:sldId id="260" r:id="rId11"/>
    <p:sldId id="266"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wner" initials="o"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5397" autoAdjust="0"/>
  </p:normalViewPr>
  <p:slideViewPr>
    <p:cSldViewPr snapToGrid="0">
      <p:cViewPr varScale="1">
        <p:scale>
          <a:sx n="72" d="100"/>
          <a:sy n="72" d="100"/>
        </p:scale>
        <p:origin x="-1376"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commentAuthors" Target="commentAuthors.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72318B9-165D-3545-9B0C-EDF9DE445593}" type="datetimeFigureOut">
              <a:rPr lang="en-US" smtClean="0"/>
              <a:t>16-08-16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DF126BD-EEE6-654A-97A5-14DCF74EE9B5}" type="slidenum">
              <a:rPr lang="en-US" smtClean="0"/>
              <a:t>‹#›</a:t>
            </a:fld>
            <a:endParaRPr lang="en-US"/>
          </a:p>
        </p:txBody>
      </p:sp>
    </p:spTree>
    <p:extLst>
      <p:ext uri="{BB962C8B-B14F-4D97-AF65-F5344CB8AC3E}">
        <p14:creationId xmlns:p14="http://schemas.microsoft.com/office/powerpoint/2010/main" val="9613311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385A21-B1E0-458F-BA3E-DE6D261112AF}" type="datetimeFigureOut">
              <a:rPr lang="en-CA" smtClean="0"/>
              <a:t>16-08-16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601C97-C626-4A34-BA0D-02B94FC3F869}" type="slidenum">
              <a:rPr lang="en-CA" smtClean="0"/>
              <a:t>‹#›</a:t>
            </a:fld>
            <a:endParaRPr lang="en-CA"/>
          </a:p>
        </p:txBody>
      </p:sp>
    </p:spTree>
    <p:extLst>
      <p:ext uri="{BB962C8B-B14F-4D97-AF65-F5344CB8AC3E}">
        <p14:creationId xmlns:p14="http://schemas.microsoft.com/office/powerpoint/2010/main" val="40884838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D1077DE1-4EBE-0844-BAE4-60A0767399CA}" type="datetime1">
              <a:rPr lang="en-CA" smtClean="0"/>
              <a:t>16-08-16</a:t>
            </a:fld>
            <a:endParaRPr lang="en-CA"/>
          </a:p>
        </p:txBody>
      </p:sp>
      <p:sp>
        <p:nvSpPr>
          <p:cNvPr id="5" name="Footer Placeholder 4"/>
          <p:cNvSpPr>
            <a:spLocks noGrp="1"/>
          </p:cNvSpPr>
          <p:nvPr>
            <p:ph type="ftr" sz="quarter" idx="11"/>
          </p:nvPr>
        </p:nvSpPr>
        <p:spPr/>
        <p:txBody>
          <a:bodyPr/>
          <a:lstStyle/>
          <a:p>
            <a:r>
              <a:rPr lang="en-US"/>
              <a:t>Copyright © 2017 by Nelson Education Ltd. </a:t>
            </a:r>
            <a:endParaRPr lang="en-CA"/>
          </a:p>
        </p:txBody>
      </p:sp>
      <p:sp>
        <p:nvSpPr>
          <p:cNvPr id="6" name="Slide Number Placeholder 5"/>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926823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AF7D2A5-E74B-8745-818B-A990CDC12C0B}" type="datetime1">
              <a:rPr lang="en-CA" smtClean="0"/>
              <a:t>16-08-16</a:t>
            </a:fld>
            <a:endParaRPr lang="en-CA"/>
          </a:p>
        </p:txBody>
      </p:sp>
      <p:sp>
        <p:nvSpPr>
          <p:cNvPr id="5" name="Footer Placeholder 4"/>
          <p:cNvSpPr>
            <a:spLocks noGrp="1"/>
          </p:cNvSpPr>
          <p:nvPr>
            <p:ph type="ftr" sz="quarter" idx="11"/>
          </p:nvPr>
        </p:nvSpPr>
        <p:spPr/>
        <p:txBody>
          <a:bodyPr/>
          <a:lstStyle/>
          <a:p>
            <a:r>
              <a:rPr lang="en-US"/>
              <a:t>Copyright © 2017 by Nelson Education Ltd. </a:t>
            </a:r>
            <a:endParaRPr lang="en-CA"/>
          </a:p>
        </p:txBody>
      </p:sp>
      <p:sp>
        <p:nvSpPr>
          <p:cNvPr id="6" name="Slide Number Placeholder 5"/>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843687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365DA6BD-031A-AA4F-92EB-7DB1481E06A2}" type="datetime1">
              <a:rPr lang="en-CA" smtClean="0"/>
              <a:t>16-08-16</a:t>
            </a:fld>
            <a:endParaRPr lang="en-CA"/>
          </a:p>
        </p:txBody>
      </p:sp>
      <p:sp>
        <p:nvSpPr>
          <p:cNvPr id="5" name="Footer Placeholder 4"/>
          <p:cNvSpPr>
            <a:spLocks noGrp="1"/>
          </p:cNvSpPr>
          <p:nvPr>
            <p:ph type="ftr" sz="quarter" idx="11"/>
          </p:nvPr>
        </p:nvSpPr>
        <p:spPr/>
        <p:txBody>
          <a:bodyPr/>
          <a:lstStyle/>
          <a:p>
            <a:r>
              <a:rPr lang="en-US"/>
              <a:t>Copyright © 2017 by Nelson Education Ltd. </a:t>
            </a:r>
            <a:endParaRPr lang="en-CA"/>
          </a:p>
        </p:txBody>
      </p:sp>
      <p:sp>
        <p:nvSpPr>
          <p:cNvPr id="6" name="Slide Number Placeholder 5"/>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1716971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E1F24A2-167D-0647-BAE1-2B9DCE06C997}" type="datetime1">
              <a:rPr lang="en-CA" smtClean="0"/>
              <a:t>16-08-16</a:t>
            </a:fld>
            <a:endParaRPr lang="en-CA"/>
          </a:p>
        </p:txBody>
      </p:sp>
      <p:sp>
        <p:nvSpPr>
          <p:cNvPr id="5" name="Footer Placeholder 4"/>
          <p:cNvSpPr>
            <a:spLocks noGrp="1"/>
          </p:cNvSpPr>
          <p:nvPr>
            <p:ph type="ftr" sz="quarter" idx="11"/>
          </p:nvPr>
        </p:nvSpPr>
        <p:spPr/>
        <p:txBody>
          <a:bodyPr/>
          <a:lstStyle/>
          <a:p>
            <a:r>
              <a:rPr lang="en-US"/>
              <a:t>Copyright © 2017 by Nelson Education Ltd. </a:t>
            </a:r>
            <a:endParaRPr lang="en-CA"/>
          </a:p>
        </p:txBody>
      </p:sp>
      <p:sp>
        <p:nvSpPr>
          <p:cNvPr id="6" name="Slide Number Placeholder 5"/>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2121580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CD081A-19A7-5540-8CA1-D4DAEC36C75B}" type="datetime1">
              <a:rPr lang="en-CA" smtClean="0"/>
              <a:t>16-08-16</a:t>
            </a:fld>
            <a:endParaRPr lang="en-CA"/>
          </a:p>
        </p:txBody>
      </p:sp>
      <p:sp>
        <p:nvSpPr>
          <p:cNvPr id="5" name="Footer Placeholder 4"/>
          <p:cNvSpPr>
            <a:spLocks noGrp="1"/>
          </p:cNvSpPr>
          <p:nvPr>
            <p:ph type="ftr" sz="quarter" idx="11"/>
          </p:nvPr>
        </p:nvSpPr>
        <p:spPr/>
        <p:txBody>
          <a:bodyPr/>
          <a:lstStyle/>
          <a:p>
            <a:r>
              <a:rPr lang="en-US"/>
              <a:t>Copyright © 2017 by Nelson Education Ltd. </a:t>
            </a:r>
            <a:endParaRPr lang="en-CA"/>
          </a:p>
        </p:txBody>
      </p:sp>
      <p:sp>
        <p:nvSpPr>
          <p:cNvPr id="6" name="Slide Number Placeholder 5"/>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356699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3815EA0D-8A79-CA4C-8B87-803CF32FEC7E}" type="datetime1">
              <a:rPr lang="en-CA" smtClean="0"/>
              <a:t>16-08-16</a:t>
            </a:fld>
            <a:endParaRPr lang="en-CA"/>
          </a:p>
        </p:txBody>
      </p:sp>
      <p:sp>
        <p:nvSpPr>
          <p:cNvPr id="6" name="Footer Placeholder 5"/>
          <p:cNvSpPr>
            <a:spLocks noGrp="1"/>
          </p:cNvSpPr>
          <p:nvPr>
            <p:ph type="ftr" sz="quarter" idx="11"/>
          </p:nvPr>
        </p:nvSpPr>
        <p:spPr/>
        <p:txBody>
          <a:bodyPr/>
          <a:lstStyle/>
          <a:p>
            <a:r>
              <a:rPr lang="en-US"/>
              <a:t>Copyright © 2017 by Nelson Education Ltd. </a:t>
            </a:r>
            <a:endParaRPr lang="en-CA"/>
          </a:p>
        </p:txBody>
      </p:sp>
      <p:sp>
        <p:nvSpPr>
          <p:cNvPr id="7" name="Slide Number Placeholder 6"/>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354588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C527FDD5-204E-544D-B463-55871B08D697}" type="datetime1">
              <a:rPr lang="en-CA" smtClean="0"/>
              <a:t>16-08-16</a:t>
            </a:fld>
            <a:endParaRPr lang="en-CA"/>
          </a:p>
        </p:txBody>
      </p:sp>
      <p:sp>
        <p:nvSpPr>
          <p:cNvPr id="8" name="Footer Placeholder 7"/>
          <p:cNvSpPr>
            <a:spLocks noGrp="1"/>
          </p:cNvSpPr>
          <p:nvPr>
            <p:ph type="ftr" sz="quarter" idx="11"/>
          </p:nvPr>
        </p:nvSpPr>
        <p:spPr/>
        <p:txBody>
          <a:bodyPr/>
          <a:lstStyle/>
          <a:p>
            <a:r>
              <a:rPr lang="en-US"/>
              <a:t>Copyright © 2017 by Nelson Education Ltd. </a:t>
            </a:r>
            <a:endParaRPr lang="en-CA"/>
          </a:p>
        </p:txBody>
      </p:sp>
      <p:sp>
        <p:nvSpPr>
          <p:cNvPr id="9" name="Slide Number Placeholder 8"/>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235232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4FE7430-32BC-B547-95A2-369665BE53C9}" type="datetime1">
              <a:rPr lang="en-CA" smtClean="0"/>
              <a:t>16-08-16</a:t>
            </a:fld>
            <a:endParaRPr lang="en-CA"/>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988146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B53070-679C-0D41-A183-AD6F3109D437}" type="datetime1">
              <a:rPr lang="en-CA" smtClean="0"/>
              <a:t>16-08-16</a:t>
            </a:fld>
            <a:endParaRPr lang="en-CA"/>
          </a:p>
        </p:txBody>
      </p:sp>
      <p:sp>
        <p:nvSpPr>
          <p:cNvPr id="3" name="Footer Placeholder 2"/>
          <p:cNvSpPr>
            <a:spLocks noGrp="1"/>
          </p:cNvSpPr>
          <p:nvPr>
            <p:ph type="ftr" sz="quarter" idx="11"/>
          </p:nvPr>
        </p:nvSpPr>
        <p:spPr/>
        <p:txBody>
          <a:bodyPr/>
          <a:lstStyle/>
          <a:p>
            <a:r>
              <a:rPr lang="en-US"/>
              <a:t>Copyright © 2017 by Nelson Education Ltd. </a:t>
            </a:r>
            <a:endParaRPr lang="en-CA"/>
          </a:p>
        </p:txBody>
      </p:sp>
      <p:sp>
        <p:nvSpPr>
          <p:cNvPr id="4" name="Slide Number Placeholder 3"/>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1142206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3FFBF4-DB6F-F643-A1D7-5987DB9D394D}" type="datetime1">
              <a:rPr lang="en-CA" smtClean="0"/>
              <a:t>16-08-16</a:t>
            </a:fld>
            <a:endParaRPr lang="en-CA"/>
          </a:p>
        </p:txBody>
      </p:sp>
      <p:sp>
        <p:nvSpPr>
          <p:cNvPr id="6" name="Footer Placeholder 5"/>
          <p:cNvSpPr>
            <a:spLocks noGrp="1"/>
          </p:cNvSpPr>
          <p:nvPr>
            <p:ph type="ftr" sz="quarter" idx="11"/>
          </p:nvPr>
        </p:nvSpPr>
        <p:spPr/>
        <p:txBody>
          <a:bodyPr/>
          <a:lstStyle/>
          <a:p>
            <a:r>
              <a:rPr lang="en-US"/>
              <a:t>Copyright © 2017 by Nelson Education Ltd. </a:t>
            </a:r>
            <a:endParaRPr lang="en-CA"/>
          </a:p>
        </p:txBody>
      </p:sp>
      <p:sp>
        <p:nvSpPr>
          <p:cNvPr id="7" name="Slide Number Placeholder 6"/>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2924449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DC54D0-1745-B045-8873-D3BF50948F5F}" type="datetime1">
              <a:rPr lang="en-CA" smtClean="0"/>
              <a:t>16-08-16</a:t>
            </a:fld>
            <a:endParaRPr lang="en-CA"/>
          </a:p>
        </p:txBody>
      </p:sp>
      <p:sp>
        <p:nvSpPr>
          <p:cNvPr id="6" name="Footer Placeholder 5"/>
          <p:cNvSpPr>
            <a:spLocks noGrp="1"/>
          </p:cNvSpPr>
          <p:nvPr>
            <p:ph type="ftr" sz="quarter" idx="11"/>
          </p:nvPr>
        </p:nvSpPr>
        <p:spPr/>
        <p:txBody>
          <a:bodyPr/>
          <a:lstStyle/>
          <a:p>
            <a:r>
              <a:rPr lang="en-US"/>
              <a:t>Copyright © 2017 by Nelson Education Ltd. </a:t>
            </a:r>
            <a:endParaRPr lang="en-CA"/>
          </a:p>
        </p:txBody>
      </p:sp>
      <p:sp>
        <p:nvSpPr>
          <p:cNvPr id="7" name="Slide Number Placeholder 6"/>
          <p:cNvSpPr>
            <a:spLocks noGrp="1"/>
          </p:cNvSpPr>
          <p:nvPr>
            <p:ph type="sldNum" sz="quarter" idx="12"/>
          </p:nvPr>
        </p:nvSpPr>
        <p:spPr/>
        <p:txBody>
          <a:bodyPr/>
          <a:lstStyle/>
          <a:p>
            <a:fld id="{5BA194EA-4A29-446F-8BCD-0C3CC47B34FD}" type="slidenum">
              <a:rPr lang="en-CA" smtClean="0"/>
              <a:t>‹#›</a:t>
            </a:fld>
            <a:endParaRPr lang="en-CA"/>
          </a:p>
        </p:txBody>
      </p:sp>
    </p:spTree>
    <p:extLst>
      <p:ext uri="{BB962C8B-B14F-4D97-AF65-F5344CB8AC3E}">
        <p14:creationId xmlns:p14="http://schemas.microsoft.com/office/powerpoint/2010/main" val="9629002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60A0C-11D5-3C43-B064-322828DE56E3}" type="datetime1">
              <a:rPr lang="en-CA" smtClean="0"/>
              <a:t>16-08-16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2017 by Nelson Education Ltd. </a:t>
            </a:r>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194EA-4A29-446F-8BCD-0C3CC47B34FD}" type="slidenum">
              <a:rPr lang="en-CA" smtClean="0"/>
              <a:t>‹#›</a:t>
            </a:fld>
            <a:endParaRPr lang="en-CA"/>
          </a:p>
        </p:txBody>
      </p:sp>
    </p:spTree>
    <p:extLst>
      <p:ext uri="{BB962C8B-B14F-4D97-AF65-F5344CB8AC3E}">
        <p14:creationId xmlns:p14="http://schemas.microsoft.com/office/powerpoint/2010/main" val="3540793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783771"/>
            <a:ext cx="5181600" cy="5393192"/>
          </a:xfrm>
        </p:spPr>
        <p:txBody>
          <a:bodyPr>
            <a:normAutofit lnSpcReduction="10000"/>
          </a:bodyPr>
          <a:lstStyle/>
          <a:p>
            <a:pPr marL="0" indent="0">
              <a:buNone/>
            </a:pPr>
            <a:r>
              <a:rPr lang="en-US" sz="3200" b="1" dirty="0"/>
              <a:t>NETA PowerPoint Slides</a:t>
            </a:r>
          </a:p>
          <a:p>
            <a:pPr marL="0" indent="0">
              <a:buNone/>
            </a:pPr>
            <a:r>
              <a:rPr lang="en-US" dirty="0"/>
              <a:t>to accompany</a:t>
            </a:r>
          </a:p>
          <a:p>
            <a:pPr marL="0" indent="0">
              <a:buNone/>
            </a:pPr>
            <a:endParaRPr lang="en-US" i="1" dirty="0"/>
          </a:p>
          <a:p>
            <a:pPr marL="0" indent="0" algn="ctr">
              <a:buNone/>
            </a:pPr>
            <a:r>
              <a:rPr lang="en-US" sz="4000" i="1" dirty="0"/>
              <a:t>The Bare Essentials</a:t>
            </a:r>
          </a:p>
          <a:p>
            <a:pPr marL="0" indent="0" algn="ctr">
              <a:buNone/>
            </a:pPr>
            <a:r>
              <a:rPr lang="en-US" sz="2400" dirty="0"/>
              <a:t>Ninth Edition</a:t>
            </a:r>
          </a:p>
          <a:p>
            <a:pPr marL="0" indent="0" algn="ctr">
              <a:buNone/>
            </a:pPr>
            <a:endParaRPr lang="en-US" sz="2000" dirty="0"/>
          </a:p>
          <a:p>
            <a:pPr marL="0" indent="0" algn="ctr">
              <a:buNone/>
            </a:pPr>
            <a:r>
              <a:rPr lang="en-US" sz="2000" dirty="0"/>
              <a:t>Sarah Norton/Brian Green/Nell Waldman</a:t>
            </a:r>
          </a:p>
          <a:p>
            <a:pPr marL="0" indent="0">
              <a:buNone/>
            </a:pPr>
            <a:endParaRPr lang="en-US" dirty="0"/>
          </a:p>
          <a:p>
            <a:pPr marL="0" indent="0" algn="ctr">
              <a:buNone/>
            </a:pPr>
            <a:r>
              <a:rPr lang="en-US" sz="2400" dirty="0"/>
              <a:t>Adapted by </a:t>
            </a:r>
          </a:p>
          <a:p>
            <a:pPr marL="0" indent="0" algn="ctr">
              <a:buNone/>
            </a:pPr>
            <a:r>
              <a:rPr lang="en-US" sz="3200" dirty="0"/>
              <a:t>Sara Beck</a:t>
            </a:r>
          </a:p>
          <a:p>
            <a:pPr marL="0" indent="0" algn="ctr">
              <a:buNone/>
            </a:pPr>
            <a:r>
              <a:rPr lang="en-US" sz="2400" dirty="0"/>
              <a:t>St. Lawrence College</a:t>
            </a:r>
            <a:endParaRPr lang="en-CA" sz="2400" dirty="0"/>
          </a:p>
        </p:txBody>
      </p:sp>
      <p:pic>
        <p:nvPicPr>
          <p:cNvPr id="8" name="Content Placeholder 7"/>
          <p:cNvPicPr>
            <a:picLocks noGrp="1" noChangeAspect="1"/>
          </p:cNvPicPr>
          <p:nvPr>
            <p:ph sz="half" idx="2"/>
          </p:nvPr>
        </p:nvPicPr>
        <p:blipFill>
          <a:blip r:embed="rId2"/>
          <a:stretch>
            <a:fillRect/>
          </a:stretch>
        </p:blipFill>
        <p:spPr>
          <a:xfrm>
            <a:off x="7017630" y="783771"/>
            <a:ext cx="4326538" cy="5393192"/>
          </a:xfrm>
          <a:prstGeom prst="rect">
            <a:avLst/>
          </a:prstGeom>
        </p:spPr>
      </p:pic>
      <p:sp>
        <p:nvSpPr>
          <p:cNvPr id="9" name="Footer Placeholder 8"/>
          <p:cNvSpPr>
            <a:spLocks noGrp="1"/>
          </p:cNvSpPr>
          <p:nvPr>
            <p:ph type="ftr" sz="quarter" idx="11"/>
          </p:nvPr>
        </p:nvSpPr>
        <p:spPr/>
        <p:txBody>
          <a:bodyPr/>
          <a:lstStyle/>
          <a:p>
            <a:r>
              <a:rPr lang="en-US"/>
              <a:t>Copyright © 2017 by Nelson Education Ltd. </a:t>
            </a:r>
            <a:endParaRPr lang="en-CA"/>
          </a:p>
        </p:txBody>
      </p:sp>
      <p:sp>
        <p:nvSpPr>
          <p:cNvPr id="2" name="Slide Number Placeholder 1"/>
          <p:cNvSpPr>
            <a:spLocks noGrp="1"/>
          </p:cNvSpPr>
          <p:nvPr>
            <p:ph type="sldNum" sz="quarter" idx="12"/>
          </p:nvPr>
        </p:nvSpPr>
        <p:spPr/>
        <p:txBody>
          <a:bodyPr/>
          <a:lstStyle/>
          <a:p>
            <a:fld id="{5BA194EA-4A29-446F-8BCD-0C3CC47B34FD}" type="slidenum">
              <a:rPr lang="en-CA" smtClean="0"/>
              <a:t>1</a:t>
            </a:fld>
            <a:endParaRPr lang="en-CA"/>
          </a:p>
        </p:txBody>
      </p:sp>
    </p:spTree>
    <p:extLst>
      <p:ext uri="{BB962C8B-B14F-4D97-AF65-F5344CB8AC3E}">
        <p14:creationId xmlns:p14="http://schemas.microsoft.com/office/powerpoint/2010/main" val="3686079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What to do if you struggle to make all of the items parallel</a:t>
            </a:r>
          </a:p>
        </p:txBody>
      </p:sp>
      <p:sp>
        <p:nvSpPr>
          <p:cNvPr id="3" name="Content Placeholder 2"/>
          <p:cNvSpPr>
            <a:spLocks noGrp="1"/>
          </p:cNvSpPr>
          <p:nvPr>
            <p:ph idx="1"/>
          </p:nvPr>
        </p:nvSpPr>
        <p:spPr/>
        <p:txBody>
          <a:bodyPr/>
          <a:lstStyle/>
          <a:p>
            <a:pPr marL="0" indent="0">
              <a:buNone/>
            </a:pPr>
            <a:r>
              <a:rPr lang="en-CA" dirty="0"/>
              <a:t>Choose the item that’s hardest to change and make the other items match it. (Note: they do no all have to match original format of the </a:t>
            </a:r>
            <a:r>
              <a:rPr lang="en-CA" i="1" dirty="0"/>
              <a:t>first</a:t>
            </a:r>
            <a:r>
              <a:rPr lang="en-CA" dirty="0"/>
              <a:t> item. It only matters that they all match at the end.)</a:t>
            </a:r>
          </a:p>
          <a:p>
            <a:pPr marL="0" indent="0">
              <a:buNone/>
            </a:pPr>
            <a:endParaRPr lang="en-CA" b="1" dirty="0">
              <a:solidFill>
                <a:srgbClr val="002060"/>
              </a:solidFill>
            </a:endParaRPr>
          </a:p>
          <a:p>
            <a:pPr marL="0" indent="0">
              <a:buNone/>
            </a:pPr>
            <a:r>
              <a:rPr lang="en-CA" b="1" dirty="0">
                <a:solidFill>
                  <a:srgbClr val="002060"/>
                </a:solidFill>
              </a:rPr>
              <a:t>Task: </a:t>
            </a:r>
            <a:r>
              <a:rPr lang="en-CA" dirty="0"/>
              <a:t>Complete Exercises 9.3 to 9.5.</a:t>
            </a:r>
          </a:p>
          <a:p>
            <a:endParaRPr lang="en-CA" dirty="0"/>
          </a:p>
          <a:p>
            <a:pPr marL="0" indent="0">
              <a:buNone/>
            </a:pPr>
            <a:r>
              <a:rPr lang="en-CA" b="1" dirty="0"/>
              <a:t>Note: </a:t>
            </a:r>
          </a:p>
          <a:p>
            <a:pPr marL="0" indent="0">
              <a:buNone/>
            </a:pPr>
            <a:r>
              <a:rPr lang="en-CA" dirty="0"/>
              <a:t>If there is one word that applies to all items in the list, you only need to use it once at either the beginning or end of the list.</a:t>
            </a:r>
          </a:p>
          <a:p>
            <a:endParaRPr lang="en-CA" dirty="0"/>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10</a:t>
            </a:fld>
            <a:endParaRPr lang="en-CA"/>
          </a:p>
        </p:txBody>
      </p:sp>
    </p:spTree>
    <p:extLst>
      <p:ext uri="{BB962C8B-B14F-4D97-AF65-F5344CB8AC3E}">
        <p14:creationId xmlns:p14="http://schemas.microsoft.com/office/powerpoint/2010/main" val="36283387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Bulleted lists</a:t>
            </a:r>
          </a:p>
        </p:txBody>
      </p:sp>
      <p:sp>
        <p:nvSpPr>
          <p:cNvPr id="3" name="Content Placeholder 2"/>
          <p:cNvSpPr>
            <a:spLocks noGrp="1"/>
          </p:cNvSpPr>
          <p:nvPr>
            <p:ph idx="1"/>
          </p:nvPr>
        </p:nvSpPr>
        <p:spPr/>
        <p:txBody>
          <a:bodyPr>
            <a:normAutofit/>
          </a:bodyPr>
          <a:lstStyle/>
          <a:p>
            <a:pPr marL="0" indent="0">
              <a:buNone/>
            </a:pPr>
            <a:r>
              <a:rPr lang="en-CA" dirty="0"/>
              <a:t>People often forget to make items in bulleted lists parallel. Remember that each item needs to make sense with the clause or phrase that introduces the list.</a:t>
            </a:r>
          </a:p>
          <a:p>
            <a:pPr marL="0" indent="0">
              <a:buNone/>
            </a:pPr>
            <a:r>
              <a:rPr lang="en-CA" b="1" dirty="0"/>
              <a:t>Example of a non-parallel bulleted list:</a:t>
            </a:r>
          </a:p>
          <a:p>
            <a:pPr marL="0" indent="0">
              <a:buNone/>
            </a:pPr>
            <a:r>
              <a:rPr lang="en-CA" dirty="0"/>
              <a:t>	To create a good speech you must</a:t>
            </a:r>
          </a:p>
          <a:p>
            <a:pPr lvl="3"/>
            <a:r>
              <a:rPr lang="en-CA" sz="2000" dirty="0"/>
              <a:t>prepare thoroughly</a:t>
            </a:r>
          </a:p>
          <a:p>
            <a:pPr lvl="3"/>
            <a:r>
              <a:rPr lang="en-CA" sz="2000" dirty="0"/>
              <a:t>understand your audience</a:t>
            </a:r>
          </a:p>
          <a:p>
            <a:pPr lvl="3"/>
            <a:r>
              <a:rPr lang="en-CA" sz="2000" dirty="0"/>
              <a:t>good slides</a:t>
            </a:r>
          </a:p>
          <a:p>
            <a:pPr lvl="3"/>
            <a:r>
              <a:rPr lang="en-CA" sz="2000" dirty="0"/>
              <a:t>don’t read from cue cards</a:t>
            </a:r>
            <a:endParaRPr lang="en-CA" sz="2000" dirty="0">
              <a:solidFill>
                <a:srgbClr val="FF0000"/>
              </a:solidFill>
            </a:endParaRPr>
          </a:p>
          <a:p>
            <a:pPr marL="0" indent="0">
              <a:buNone/>
            </a:pPr>
            <a:r>
              <a:rPr lang="en-CA" b="1" dirty="0">
                <a:solidFill>
                  <a:srgbClr val="002060"/>
                </a:solidFill>
              </a:rPr>
              <a:t>Task:</a:t>
            </a:r>
            <a:r>
              <a:rPr lang="en-CA" b="1" dirty="0"/>
              <a:t> </a:t>
            </a:r>
            <a:r>
              <a:rPr lang="en-CA" dirty="0"/>
              <a:t>Make the above list parallel. Complete Exercise 9.6.</a:t>
            </a:r>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11</a:t>
            </a:fld>
            <a:endParaRPr lang="en-CA"/>
          </a:p>
        </p:txBody>
      </p:sp>
    </p:spTree>
    <p:extLst>
      <p:ext uri="{BB962C8B-B14F-4D97-AF65-F5344CB8AC3E}">
        <p14:creationId xmlns:p14="http://schemas.microsoft.com/office/powerpoint/2010/main" val="34697643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solidFill>
                  <a:srgbClr val="7030A0"/>
                </a:solidFill>
              </a:rPr>
              <a:t>Discuss:</a:t>
            </a:r>
          </a:p>
        </p:txBody>
      </p:sp>
      <p:sp>
        <p:nvSpPr>
          <p:cNvPr id="3" name="Content Placeholder 2"/>
          <p:cNvSpPr>
            <a:spLocks noGrp="1"/>
          </p:cNvSpPr>
          <p:nvPr>
            <p:ph idx="1"/>
          </p:nvPr>
        </p:nvSpPr>
        <p:spPr/>
        <p:txBody>
          <a:bodyPr>
            <a:normAutofit/>
          </a:bodyPr>
          <a:lstStyle/>
          <a:p>
            <a:pPr marL="0" indent="0">
              <a:buNone/>
            </a:pPr>
            <a:r>
              <a:rPr lang="en-CA" dirty="0"/>
              <a:t>Do sentences need to be perfectly parallel?</a:t>
            </a:r>
          </a:p>
          <a:p>
            <a:endParaRPr lang="en-CA" dirty="0"/>
          </a:p>
          <a:p>
            <a:pPr marL="0" indent="0">
              <a:buNone/>
            </a:pPr>
            <a:r>
              <a:rPr lang="en-CA" b="1" dirty="0"/>
              <a:t>Example:</a:t>
            </a:r>
          </a:p>
          <a:p>
            <a:pPr marL="0" indent="0">
              <a:buNone/>
            </a:pPr>
            <a:r>
              <a:rPr lang="en-CA" dirty="0"/>
              <a:t>A good student attends all classes, studies for tests, and completes projects on time. </a:t>
            </a:r>
          </a:p>
          <a:p>
            <a:pPr marL="0" indent="0">
              <a:buNone/>
            </a:pPr>
            <a:endParaRPr lang="en-CA" dirty="0"/>
          </a:p>
          <a:p>
            <a:pPr marL="0" indent="0">
              <a:buNone/>
            </a:pPr>
            <a:endParaRPr lang="en-CA" dirty="0"/>
          </a:p>
          <a:p>
            <a:pPr marL="0" indent="0">
              <a:buNone/>
            </a:pPr>
            <a:r>
              <a:rPr lang="en-CA" b="1" dirty="0">
                <a:solidFill>
                  <a:srgbClr val="002060"/>
                </a:solidFill>
              </a:rPr>
              <a:t>Task:</a:t>
            </a:r>
            <a:r>
              <a:rPr lang="en-CA" dirty="0"/>
              <a:t> Complete Exercise 9.7.</a:t>
            </a:r>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12</a:t>
            </a:fld>
            <a:endParaRPr lang="en-CA"/>
          </a:p>
        </p:txBody>
      </p:sp>
    </p:spTree>
    <p:extLst>
      <p:ext uri="{BB962C8B-B14F-4D97-AF65-F5344CB8AC3E}">
        <p14:creationId xmlns:p14="http://schemas.microsoft.com/office/powerpoint/2010/main" val="3942458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b="1" dirty="0" smtClean="0"/>
              <a:t>Chapter 9:</a:t>
            </a:r>
            <a:br>
              <a:rPr lang="en-CA" b="1" dirty="0" smtClean="0"/>
            </a:br>
            <a:r>
              <a:rPr lang="en-CA" b="1" dirty="0" smtClean="0"/>
              <a:t>The </a:t>
            </a:r>
            <a:r>
              <a:rPr lang="en-CA" b="1" dirty="0"/>
              <a:t>Parallelism Principle</a:t>
            </a:r>
          </a:p>
        </p:txBody>
      </p:sp>
      <p:sp>
        <p:nvSpPr>
          <p:cNvPr id="3" name="Subtitle 2"/>
          <p:cNvSpPr>
            <a:spLocks noGrp="1"/>
          </p:cNvSpPr>
          <p:nvPr>
            <p:ph type="subTitle" idx="1"/>
          </p:nvPr>
        </p:nvSpPr>
        <p:spPr/>
        <p:txBody>
          <a:bodyPr/>
          <a:lstStyle/>
          <a:p>
            <a:r>
              <a:rPr lang="en-CA" dirty="0"/>
              <a:t>Making a list parallel will improve its clarity, impact, and elegance. </a:t>
            </a:r>
          </a:p>
          <a:p>
            <a:r>
              <a:rPr lang="en-CA" dirty="0"/>
              <a:t>Non-parallel lists can be hard to read, sometimes they’re, vague, lacking in the sense of impact that parallel sentences have, and not elegant.</a:t>
            </a:r>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2</a:t>
            </a:fld>
            <a:endParaRPr lang="en-CA"/>
          </a:p>
        </p:txBody>
      </p:sp>
    </p:spTree>
    <p:extLst>
      <p:ext uri="{BB962C8B-B14F-4D97-AF65-F5344CB8AC3E}">
        <p14:creationId xmlns:p14="http://schemas.microsoft.com/office/powerpoint/2010/main" val="395679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What you will learn in this chapter:</a:t>
            </a:r>
          </a:p>
        </p:txBody>
      </p:sp>
      <p:sp>
        <p:nvSpPr>
          <p:cNvPr id="3" name="Content Placeholder 2"/>
          <p:cNvSpPr>
            <a:spLocks noGrp="1"/>
          </p:cNvSpPr>
          <p:nvPr>
            <p:ph idx="1"/>
          </p:nvPr>
        </p:nvSpPr>
        <p:spPr/>
        <p:txBody>
          <a:bodyPr/>
          <a:lstStyle/>
          <a:p>
            <a:pPr marL="514350" indent="-514350">
              <a:buFont typeface="+mj-lt"/>
              <a:buAutoNum type="arabicPeriod"/>
            </a:pPr>
            <a:r>
              <a:rPr lang="en-CA" dirty="0"/>
              <a:t>What it means to make a list grammatically parallel</a:t>
            </a:r>
          </a:p>
          <a:p>
            <a:pPr marL="514350" indent="-514350">
              <a:buFont typeface="+mj-lt"/>
              <a:buAutoNum type="arabicPeriod"/>
            </a:pPr>
            <a:r>
              <a:rPr lang="en-CA" dirty="0"/>
              <a:t>Why you should learn to do it</a:t>
            </a:r>
          </a:p>
          <a:p>
            <a:pPr marL="514350" indent="-514350">
              <a:buFont typeface="+mj-lt"/>
              <a:buAutoNum type="arabicPeriod"/>
            </a:pPr>
            <a:r>
              <a:rPr lang="en-CA" dirty="0"/>
              <a:t>How to make lists grammatically parallel</a:t>
            </a:r>
          </a:p>
          <a:p>
            <a:pPr marL="514350" indent="-514350">
              <a:buFont typeface="+mj-lt"/>
              <a:buAutoNum type="arabicPeriod"/>
            </a:pPr>
            <a:endParaRPr lang="en-CA" dirty="0"/>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3</a:t>
            </a:fld>
            <a:endParaRPr lang="en-CA"/>
          </a:p>
        </p:txBody>
      </p:sp>
    </p:spTree>
    <p:extLst>
      <p:ext uri="{BB962C8B-B14F-4D97-AF65-F5344CB8AC3E}">
        <p14:creationId xmlns:p14="http://schemas.microsoft.com/office/powerpoint/2010/main" val="1977311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What is grammatical parallelism?</a:t>
            </a:r>
          </a:p>
        </p:txBody>
      </p:sp>
      <p:sp>
        <p:nvSpPr>
          <p:cNvPr id="3" name="Content Placeholder 2"/>
          <p:cNvSpPr>
            <a:spLocks noGrp="1"/>
          </p:cNvSpPr>
          <p:nvPr>
            <p:ph idx="1"/>
          </p:nvPr>
        </p:nvSpPr>
        <p:spPr/>
        <p:txBody>
          <a:bodyPr/>
          <a:lstStyle/>
          <a:p>
            <a:r>
              <a:rPr lang="en-CA" dirty="0"/>
              <a:t>Ensuring that all items in a list follow the same grammatical </a:t>
            </a:r>
            <a:r>
              <a:rPr lang="en-CA" dirty="0" smtClean="0"/>
              <a:t>form</a:t>
            </a:r>
            <a:endParaRPr lang="en-CA" dirty="0"/>
          </a:p>
          <a:p>
            <a:endParaRPr lang="en-CA" dirty="0"/>
          </a:p>
          <a:p>
            <a:pPr marL="0" indent="0">
              <a:buNone/>
            </a:pPr>
            <a:r>
              <a:rPr lang="en-CA" dirty="0"/>
              <a:t>For </a:t>
            </a:r>
            <a:r>
              <a:rPr lang="en-CA" dirty="0" smtClean="0"/>
              <a:t>example:</a:t>
            </a:r>
            <a:endParaRPr lang="en-CA" dirty="0"/>
          </a:p>
          <a:p>
            <a:pPr lvl="1"/>
            <a:r>
              <a:rPr lang="en-CA" dirty="0"/>
              <a:t>M</a:t>
            </a:r>
            <a:r>
              <a:rPr lang="en-CA" dirty="0" smtClean="0"/>
              <a:t>ake </a:t>
            </a:r>
            <a:r>
              <a:rPr lang="en-CA" dirty="0"/>
              <a:t>each item in a list a single noun, verb in the same tense, adjective, adverb, etc.</a:t>
            </a:r>
          </a:p>
          <a:p>
            <a:pPr lvl="1"/>
            <a:r>
              <a:rPr lang="en-CA" dirty="0"/>
              <a:t>M</a:t>
            </a:r>
            <a:r>
              <a:rPr lang="en-CA" dirty="0" smtClean="0"/>
              <a:t>ake </a:t>
            </a:r>
            <a:r>
              <a:rPr lang="en-CA" dirty="0"/>
              <a:t>each item a prepositional phrase, an infinitive phrase, a dependent clause, etc.</a:t>
            </a:r>
          </a:p>
          <a:p>
            <a:endParaRPr lang="en-CA" dirty="0"/>
          </a:p>
          <a:p>
            <a:endParaRPr lang="en-CA" dirty="0"/>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4</a:t>
            </a:fld>
            <a:endParaRPr lang="en-CA"/>
          </a:p>
        </p:txBody>
      </p:sp>
    </p:spTree>
    <p:extLst>
      <p:ext uri="{BB962C8B-B14F-4D97-AF65-F5344CB8AC3E}">
        <p14:creationId xmlns:p14="http://schemas.microsoft.com/office/powerpoint/2010/main" val="5946285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Examples</a:t>
            </a:r>
          </a:p>
        </p:txBody>
      </p:sp>
      <p:sp>
        <p:nvSpPr>
          <p:cNvPr id="3" name="Content Placeholder 2"/>
          <p:cNvSpPr>
            <a:spLocks noGrp="1"/>
          </p:cNvSpPr>
          <p:nvPr>
            <p:ph idx="1"/>
          </p:nvPr>
        </p:nvSpPr>
        <p:spPr>
          <a:xfrm>
            <a:off x="838200" y="1690688"/>
            <a:ext cx="10515600" cy="4351338"/>
          </a:xfrm>
        </p:spPr>
        <p:txBody>
          <a:bodyPr/>
          <a:lstStyle/>
          <a:p>
            <a:pPr marL="514350" indent="-514350">
              <a:buFont typeface="+mj-lt"/>
              <a:buAutoNum type="arabicPeriod"/>
            </a:pPr>
            <a:r>
              <a:rPr lang="en-CA" dirty="0"/>
              <a:t>When she spoke, she was calm, confident, and clear.</a:t>
            </a:r>
          </a:p>
          <a:p>
            <a:pPr marL="514350" indent="-514350">
              <a:buFont typeface="+mj-lt"/>
              <a:buAutoNum type="arabicPeriod"/>
            </a:pPr>
            <a:r>
              <a:rPr lang="en-CA" dirty="0"/>
              <a:t>Her speech worked well because her topic was relevant, her slides were engaging, and her audience was supportive.</a:t>
            </a:r>
          </a:p>
          <a:p>
            <a:pPr marL="514350" indent="-514350">
              <a:buFont typeface="+mj-lt"/>
              <a:buAutoNum type="arabicPeriod"/>
            </a:pPr>
            <a:r>
              <a:rPr lang="en-CA" dirty="0"/>
              <a:t>She earned good marks, high praise, and peer admiration as a result of that speech.</a:t>
            </a:r>
          </a:p>
          <a:p>
            <a:pPr marL="0" indent="0">
              <a:buNone/>
            </a:pPr>
            <a:endParaRPr lang="en-CA" dirty="0"/>
          </a:p>
          <a:p>
            <a:pPr marL="0" indent="0">
              <a:buNone/>
            </a:pPr>
            <a:r>
              <a:rPr lang="en-CA" b="1" dirty="0">
                <a:solidFill>
                  <a:srgbClr val="002060"/>
                </a:solidFill>
              </a:rPr>
              <a:t>Task:</a:t>
            </a:r>
            <a:r>
              <a:rPr lang="en-CA" dirty="0"/>
              <a:t> </a:t>
            </a:r>
          </a:p>
          <a:p>
            <a:pPr marL="0" indent="0">
              <a:buNone/>
            </a:pPr>
            <a:r>
              <a:rPr lang="en-CA" dirty="0"/>
              <a:t>Explain why the points in each sentence are parallel by identifying the types of words that make up each point.</a:t>
            </a:r>
          </a:p>
          <a:p>
            <a:pPr marL="0" indent="0">
              <a:buNone/>
            </a:pPr>
            <a:endParaRPr lang="en-CA" dirty="0"/>
          </a:p>
          <a:p>
            <a:pPr marL="0" indent="0">
              <a:buNone/>
            </a:pPr>
            <a:endParaRPr lang="en-CA" dirty="0"/>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5</a:t>
            </a:fld>
            <a:endParaRPr lang="en-CA"/>
          </a:p>
        </p:txBody>
      </p:sp>
    </p:spTree>
    <p:extLst>
      <p:ext uri="{BB962C8B-B14F-4D97-AF65-F5344CB8AC3E}">
        <p14:creationId xmlns:p14="http://schemas.microsoft.com/office/powerpoint/2010/main" val="20862755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Why should you learn to make lists parallel?</a:t>
            </a:r>
          </a:p>
        </p:txBody>
      </p:sp>
      <p:sp>
        <p:nvSpPr>
          <p:cNvPr id="3" name="Content Placeholder 2"/>
          <p:cNvSpPr>
            <a:spLocks noGrp="1"/>
          </p:cNvSpPr>
          <p:nvPr>
            <p:ph idx="1"/>
          </p:nvPr>
        </p:nvSpPr>
        <p:spPr/>
        <p:txBody>
          <a:bodyPr>
            <a:normAutofit/>
          </a:bodyPr>
          <a:lstStyle/>
          <a:p>
            <a:pPr marL="0" indent="0">
              <a:buNone/>
            </a:pPr>
            <a:r>
              <a:rPr lang="en-CA" dirty="0"/>
              <a:t>Parallelism makes your writing easier for your reader to understand.</a:t>
            </a:r>
          </a:p>
          <a:p>
            <a:pPr marL="0" indent="0">
              <a:buNone/>
            </a:pPr>
            <a:r>
              <a:rPr lang="en-CA" b="1" dirty="0"/>
              <a:t>Example 1: </a:t>
            </a:r>
          </a:p>
          <a:p>
            <a:pPr marL="0" indent="0">
              <a:buNone/>
            </a:pPr>
            <a:r>
              <a:rPr lang="en-CA" dirty="0"/>
              <a:t>The following sentence makes the reader stop mid-sentence to understand how the words are being used.</a:t>
            </a:r>
          </a:p>
          <a:p>
            <a:pPr marL="0" indent="0">
              <a:buNone/>
            </a:pPr>
            <a:endParaRPr lang="en-CA" sz="3200" dirty="0" smtClean="0"/>
          </a:p>
          <a:p>
            <a:pPr marL="0" indent="0">
              <a:buNone/>
            </a:pPr>
            <a:r>
              <a:rPr lang="en-CA" sz="3200" i="1" dirty="0" smtClean="0"/>
              <a:t>I </a:t>
            </a:r>
            <a:r>
              <a:rPr lang="en-CA" sz="3200" i="1" dirty="0"/>
              <a:t>make my living by delivering pizza, poker, and shooting pool.</a:t>
            </a:r>
          </a:p>
          <a:p>
            <a:pPr marL="0" indent="0" algn="ctr">
              <a:buNone/>
            </a:pPr>
            <a:r>
              <a:rPr lang="en-CA" dirty="0"/>
              <a:t>(Wait… you deliver poker?)</a:t>
            </a:r>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6</a:t>
            </a:fld>
            <a:endParaRPr lang="en-CA"/>
          </a:p>
        </p:txBody>
      </p:sp>
    </p:spTree>
    <p:extLst>
      <p:ext uri="{BB962C8B-B14F-4D97-AF65-F5344CB8AC3E}">
        <p14:creationId xmlns:p14="http://schemas.microsoft.com/office/powerpoint/2010/main" val="31116110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lstStyle/>
          <a:p>
            <a:r>
              <a:rPr lang="en-CA" b="1" dirty="0"/>
              <a:t>Why should you learn to make lists </a:t>
            </a:r>
            <a:r>
              <a:rPr lang="en-CA" b="1" dirty="0" smtClean="0"/>
              <a:t>parallel?</a:t>
            </a:r>
            <a:endParaRPr lang="en-CA" sz="2800" b="1"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r>
              <a:rPr lang="en-CA" b="1" dirty="0"/>
              <a:t>Example 2: </a:t>
            </a:r>
            <a:endParaRPr lang="en-CA" b="1" dirty="0" smtClean="0"/>
          </a:p>
          <a:p>
            <a:pPr marL="0" indent="0">
              <a:buNone/>
            </a:pPr>
            <a:r>
              <a:rPr lang="en-CA" b="1" dirty="0" smtClean="0">
                <a:solidFill>
                  <a:srgbClr val="002060"/>
                </a:solidFill>
              </a:rPr>
              <a:t>Task</a:t>
            </a:r>
            <a:r>
              <a:rPr lang="en-CA" b="1" dirty="0">
                <a:solidFill>
                  <a:srgbClr val="002060"/>
                </a:solidFill>
              </a:rPr>
              <a:t>:</a:t>
            </a:r>
            <a:r>
              <a:rPr lang="en-CA" dirty="0"/>
              <a:t> Complete the following sentence. When you have finished, read what you wrote aloud.</a:t>
            </a:r>
          </a:p>
          <a:p>
            <a:pPr marL="0" indent="0">
              <a:buNone/>
            </a:pPr>
            <a:endParaRPr lang="en-CA" dirty="0"/>
          </a:p>
          <a:p>
            <a:pPr marL="457200" lvl="1" indent="0">
              <a:buNone/>
            </a:pPr>
            <a:r>
              <a:rPr lang="en-CA" sz="3200" dirty="0"/>
              <a:t>A good student attends all classes, participates in group work, and projects…</a:t>
            </a:r>
          </a:p>
          <a:p>
            <a:pPr marL="457200" lvl="1" indent="0">
              <a:buNone/>
            </a:pPr>
            <a:endParaRPr lang="en-CA" dirty="0"/>
          </a:p>
          <a:p>
            <a:pPr marL="0" indent="0">
              <a:buNone/>
            </a:pPr>
            <a:r>
              <a:rPr lang="en-CA" b="1" dirty="0">
                <a:solidFill>
                  <a:schemeClr val="accent6">
                    <a:lumMod val="50000"/>
                  </a:schemeClr>
                </a:solidFill>
              </a:rPr>
              <a:t>Think:</a:t>
            </a:r>
            <a:r>
              <a:rPr lang="en-CA" dirty="0"/>
              <a:t> How did you say the word projects? Did you pronounce it as a noun or a verb?</a:t>
            </a:r>
          </a:p>
          <a:p>
            <a:pPr marL="0" indent="0">
              <a:buNone/>
            </a:pPr>
            <a:r>
              <a:rPr lang="en-CA" dirty="0"/>
              <a:t>This is an example of how the writer might have to stop and think when reading a  sentence that is not parallel.</a:t>
            </a:r>
          </a:p>
          <a:p>
            <a:endParaRPr lang="en-CA" dirty="0"/>
          </a:p>
          <a:p>
            <a:endParaRPr lang="en-CA" dirty="0"/>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7</a:t>
            </a:fld>
            <a:endParaRPr lang="en-CA"/>
          </a:p>
        </p:txBody>
      </p:sp>
    </p:spTree>
    <p:extLst>
      <p:ext uri="{BB962C8B-B14F-4D97-AF65-F5344CB8AC3E}">
        <p14:creationId xmlns:p14="http://schemas.microsoft.com/office/powerpoint/2010/main" val="30724513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Why should you learn to make lists parallel?</a:t>
            </a:r>
            <a:endParaRPr lang="en-CA" b="1" dirty="0"/>
          </a:p>
        </p:txBody>
      </p:sp>
      <p:sp>
        <p:nvSpPr>
          <p:cNvPr id="3" name="Content Placeholder 2"/>
          <p:cNvSpPr>
            <a:spLocks noGrp="1"/>
          </p:cNvSpPr>
          <p:nvPr>
            <p:ph idx="1"/>
          </p:nvPr>
        </p:nvSpPr>
        <p:spPr/>
        <p:txBody>
          <a:bodyPr/>
          <a:lstStyle/>
          <a:p>
            <a:r>
              <a:rPr lang="en-CA" dirty="0"/>
              <a:t>When you are writing, your objective is to express an idea effectively. The easier your sentences are to read, the clearer your ideas will be and the more effective your writing will be. </a:t>
            </a:r>
          </a:p>
          <a:p>
            <a:r>
              <a:rPr lang="en-CA" dirty="0"/>
              <a:t>While non-parallel sentences can be understood, parallel ones allow your reader to spend more time and thought on your idea </a:t>
            </a:r>
            <a:r>
              <a:rPr lang="en-CA" dirty="0" smtClean="0"/>
              <a:t>than </a:t>
            </a:r>
            <a:r>
              <a:rPr lang="en-CA" dirty="0"/>
              <a:t>on decoding your sentence. </a:t>
            </a:r>
          </a:p>
          <a:p>
            <a:r>
              <a:rPr lang="en-CA" dirty="0"/>
              <a:t>Very simply, it is more elegant. </a:t>
            </a:r>
          </a:p>
          <a:p>
            <a:endParaRPr lang="en-CA" dirty="0"/>
          </a:p>
          <a:p>
            <a:pPr marL="0" indent="0">
              <a:buNone/>
            </a:pPr>
            <a:r>
              <a:rPr lang="en-CA" b="1" dirty="0">
                <a:solidFill>
                  <a:srgbClr val="002060"/>
                </a:solidFill>
              </a:rPr>
              <a:t>Task:</a:t>
            </a:r>
            <a:r>
              <a:rPr lang="en-CA" b="1" dirty="0"/>
              <a:t> </a:t>
            </a:r>
            <a:r>
              <a:rPr lang="en-CA" dirty="0"/>
              <a:t>Complete Exercises 9.1 and 9.2.</a:t>
            </a:r>
          </a:p>
          <a:p>
            <a:endParaRPr lang="en-CA" dirty="0"/>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8</a:t>
            </a:fld>
            <a:endParaRPr lang="en-CA"/>
          </a:p>
        </p:txBody>
      </p:sp>
    </p:spTree>
    <p:extLst>
      <p:ext uri="{BB962C8B-B14F-4D97-AF65-F5344CB8AC3E}">
        <p14:creationId xmlns:p14="http://schemas.microsoft.com/office/powerpoint/2010/main" val="25824524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What can make the process easier?</a:t>
            </a:r>
          </a:p>
        </p:txBody>
      </p:sp>
      <p:sp>
        <p:nvSpPr>
          <p:cNvPr id="3" name="Content Placeholder 2"/>
          <p:cNvSpPr>
            <a:spLocks noGrp="1"/>
          </p:cNvSpPr>
          <p:nvPr>
            <p:ph idx="1"/>
          </p:nvPr>
        </p:nvSpPr>
        <p:spPr/>
        <p:txBody>
          <a:bodyPr/>
          <a:lstStyle/>
          <a:p>
            <a:pPr marL="0" indent="0">
              <a:buNone/>
            </a:pPr>
            <a:r>
              <a:rPr lang="en-CA" dirty="0"/>
              <a:t>Being able to identify the types of words:</a:t>
            </a:r>
          </a:p>
          <a:p>
            <a:pPr marL="0" indent="0">
              <a:buNone/>
            </a:pPr>
            <a:r>
              <a:rPr lang="en-CA" dirty="0"/>
              <a:t>	nouns			verbs			adverbs	adjectives</a:t>
            </a:r>
          </a:p>
          <a:p>
            <a:pPr marL="0" indent="0">
              <a:buNone/>
            </a:pPr>
            <a:r>
              <a:rPr lang="en-CA" dirty="0"/>
              <a:t>	conjunctions	prepositions		articles	pronouns</a:t>
            </a:r>
          </a:p>
          <a:p>
            <a:endParaRPr lang="en-CA" dirty="0"/>
          </a:p>
          <a:p>
            <a:pPr marL="0" indent="0">
              <a:buNone/>
            </a:pPr>
            <a:r>
              <a:rPr lang="en-CA" b="1" dirty="0">
                <a:solidFill>
                  <a:srgbClr val="002060"/>
                </a:solidFill>
              </a:rPr>
              <a:t>Task:</a:t>
            </a:r>
            <a:r>
              <a:rPr lang="en-CA" dirty="0"/>
              <a:t> Identify the types of words in the following list.</a:t>
            </a:r>
          </a:p>
          <a:p>
            <a:pPr marL="0" indent="0">
              <a:buNone/>
            </a:pPr>
            <a:r>
              <a:rPr lang="en-CA" dirty="0"/>
              <a:t>	hope		after		frequently		clear</a:t>
            </a:r>
          </a:p>
          <a:p>
            <a:pPr marL="0" indent="0">
              <a:buNone/>
            </a:pPr>
            <a:r>
              <a:rPr lang="en-CA" dirty="0"/>
              <a:t>	and		call		the			of</a:t>
            </a:r>
          </a:p>
          <a:p>
            <a:pPr marL="0" indent="0">
              <a:buNone/>
            </a:pPr>
            <a:r>
              <a:rPr lang="en-CA" dirty="0"/>
              <a:t>	they		teacher	because		so</a:t>
            </a:r>
          </a:p>
        </p:txBody>
      </p:sp>
      <p:sp>
        <p:nvSpPr>
          <p:cNvPr id="4" name="Footer Placeholder 3"/>
          <p:cNvSpPr>
            <a:spLocks noGrp="1"/>
          </p:cNvSpPr>
          <p:nvPr>
            <p:ph type="ftr" sz="quarter" idx="11"/>
          </p:nvPr>
        </p:nvSpPr>
        <p:spPr/>
        <p:txBody>
          <a:bodyPr/>
          <a:lstStyle/>
          <a:p>
            <a:r>
              <a:rPr lang="en-US"/>
              <a:t>Copyright © 2017 by Nelson Education Ltd. </a:t>
            </a:r>
            <a:endParaRPr lang="en-CA"/>
          </a:p>
        </p:txBody>
      </p:sp>
      <p:sp>
        <p:nvSpPr>
          <p:cNvPr id="5" name="Slide Number Placeholder 4"/>
          <p:cNvSpPr>
            <a:spLocks noGrp="1"/>
          </p:cNvSpPr>
          <p:nvPr>
            <p:ph type="sldNum" sz="quarter" idx="12"/>
          </p:nvPr>
        </p:nvSpPr>
        <p:spPr/>
        <p:txBody>
          <a:bodyPr/>
          <a:lstStyle/>
          <a:p>
            <a:fld id="{5BA194EA-4A29-446F-8BCD-0C3CC47B34FD}" type="slidenum">
              <a:rPr lang="en-CA" smtClean="0"/>
              <a:t>9</a:t>
            </a:fld>
            <a:endParaRPr lang="en-CA"/>
          </a:p>
        </p:txBody>
      </p:sp>
    </p:spTree>
    <p:extLst>
      <p:ext uri="{BB962C8B-B14F-4D97-AF65-F5344CB8AC3E}">
        <p14:creationId xmlns:p14="http://schemas.microsoft.com/office/powerpoint/2010/main" val="18575497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185</TotalTime>
  <Words>779</Words>
  <Application>Microsoft Macintosh PowerPoint</Application>
  <PresentationFormat>Custom</PresentationFormat>
  <Paragraphs>109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Chapter 9: The Parallelism Principle</vt:lpstr>
      <vt:lpstr>What you will learn in this chapter:</vt:lpstr>
      <vt:lpstr>What is grammatical parallelism?</vt:lpstr>
      <vt:lpstr>Examples</vt:lpstr>
      <vt:lpstr>Why should you learn to make lists parallel?</vt:lpstr>
      <vt:lpstr>Why should you learn to make lists parallel?</vt:lpstr>
      <vt:lpstr>Why should you learn to make lists parallel?</vt:lpstr>
      <vt:lpstr>What can make the process easier?</vt:lpstr>
      <vt:lpstr>What to do if you struggle to make all of the items parallel</vt:lpstr>
      <vt:lpstr>Bulleted lists</vt:lpstr>
      <vt:lpstr>Discuss: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Parallelism Principle</dc:title>
  <dc:creator>owner</dc:creator>
  <cp:lastModifiedBy>Kate Unrau</cp:lastModifiedBy>
  <cp:revision>18</cp:revision>
  <dcterms:created xsi:type="dcterms:W3CDTF">2016-06-27T01:34:44Z</dcterms:created>
  <dcterms:modified xsi:type="dcterms:W3CDTF">2016-08-16T19:53:25Z</dcterms:modified>
</cp:coreProperties>
</file>