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78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984" y="9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BCEE594-2C83-431D-A872-2896D5762431}" type="datetimeFigureOut">
              <a:rPr lang="en-US"/>
              <a:pPr>
                <a:defRPr/>
              </a:pPr>
              <a:t>1/9/2017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2A9D9D1-F96A-4F64-8658-6C0DF66C9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4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903C28-00F6-4FD7-8A1D-FA8660DFE84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BEC205-0208-4B3A-B148-B23810B9E8D1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19A0FA-8D7E-4E56-82A4-752003BBFE6A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62B0B0-E364-4D4A-BDE3-3A42285C0876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176F8D-37A6-49E6-998D-57768214DAE5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4B45E4-39B3-4D27-B52D-C064FC52B391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4E63C1-9D59-45DE-8B24-741B30D1984F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4892C5-5E7D-4096-9164-111CD635D853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789241-03D2-4AB9-B9A8-CE7C49DB55B5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08B473-9CFE-4F9D-8B2C-66254436FA7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E04D02-4F8A-4F9C-A29A-C95027A9E597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5592A4-EAB7-4B28-8526-5E21C1F92FD8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E383DE-6FA1-4A2E-952B-B2F6D5EA0DEA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5DA0D9-21D8-4608-B6EE-E01CA5BA16A2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A60BA6-FB11-4CA1-A77C-9BC6E6A12CC5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4E87A8-B73B-4BFF-AA92-E3353A41D5B2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D358DE-5872-4171-872B-CA50AAF8D661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290B29-DB29-4CCC-A0AA-04E3663050B6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651567-B262-447E-84CE-B10F124DE14B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15E42E-723C-47DB-A7BF-695225D76515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altLang="en-US" sz="24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480A80-A4C2-4B19-B83F-87F3E23780E0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E8FEA3-D98B-4A53-B1DA-D942681149E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C39B0A-666D-47F3-A5EF-69100BC9BA2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3484C6-82C8-46CA-A3D1-95EDA1283F89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06192A-6B0D-4B32-BC42-B6583973619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FE6E91-9D97-40AF-B8E5-A489AF00A60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-1261" y="-157"/>
              <a:ext cx="7021" cy="1190"/>
              <a:chOff x="-1261" y="-154"/>
              <a:chExt cx="7021" cy="1190"/>
            </a:xfrm>
          </p:grpSpPr>
          <p:sp>
            <p:nvSpPr>
              <p:cNvPr id="8" name="Freeform 5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>
                  <a:gd name="T0" fmla="*/ 4848 w 4848"/>
                  <a:gd name="T1" fmla="*/ 432 h 432"/>
                  <a:gd name="T2" fmla="*/ 0 w 4848"/>
                  <a:gd name="T3" fmla="*/ 432 h 432"/>
                  <a:gd name="T4" fmla="*/ 0 w 4848"/>
                  <a:gd name="T5" fmla="*/ 0 h 432"/>
                  <a:gd name="T6" fmla="*/ 4848 w 4848"/>
                  <a:gd name="T7" fmla="*/ 0 h 432"/>
                  <a:gd name="T8" fmla="*/ 4848 w 4848"/>
                  <a:gd name="T9" fmla="*/ 432 h 4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9" name="Group 6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38" name="Freeform 7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>
                    <a:gd name="T0" fmla="*/ 5 w 15"/>
                    <a:gd name="T1" fmla="*/ 11 h 23"/>
                    <a:gd name="T2" fmla="*/ 15 w 15"/>
                    <a:gd name="T3" fmla="*/ 5 h 23"/>
                    <a:gd name="T4" fmla="*/ 13 w 15"/>
                    <a:gd name="T5" fmla="*/ 17 h 23"/>
                    <a:gd name="T6" fmla="*/ 5 w 15"/>
                    <a:gd name="T7" fmla="*/ 11 h 2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Freeform 8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>
                    <a:gd name="T0" fmla="*/ 3 w 20"/>
                    <a:gd name="T1" fmla="*/ 13 h 23"/>
                    <a:gd name="T2" fmla="*/ 11 w 20"/>
                    <a:gd name="T3" fmla="*/ 3 h 23"/>
                    <a:gd name="T4" fmla="*/ 7 w 20"/>
                    <a:gd name="T5" fmla="*/ 19 h 23"/>
                    <a:gd name="T6" fmla="*/ 3 w 20"/>
                    <a:gd name="T7" fmla="*/ 13 h 2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Freeform 9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>
                    <a:gd name="T0" fmla="*/ 16 w 30"/>
                    <a:gd name="T1" fmla="*/ 33 h 42"/>
                    <a:gd name="T2" fmla="*/ 8 w 30"/>
                    <a:gd name="T3" fmla="*/ 21 h 42"/>
                    <a:gd name="T4" fmla="*/ 0 w 30"/>
                    <a:gd name="T5" fmla="*/ 9 h 42"/>
                    <a:gd name="T6" fmla="*/ 16 w 30"/>
                    <a:gd name="T7" fmla="*/ 3 h 42"/>
                    <a:gd name="T8" fmla="*/ 30 w 30"/>
                    <a:gd name="T9" fmla="*/ 23 h 42"/>
                    <a:gd name="T10" fmla="*/ 28 w 30"/>
                    <a:gd name="T11" fmla="*/ 31 h 42"/>
                    <a:gd name="T12" fmla="*/ 16 w 30"/>
                    <a:gd name="T13" fmla="*/ 33 h 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Freeform 10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>
                    <a:gd name="T0" fmla="*/ 15 w 25"/>
                    <a:gd name="T1" fmla="*/ 16 h 16"/>
                    <a:gd name="T2" fmla="*/ 3 w 25"/>
                    <a:gd name="T3" fmla="*/ 8 h 16"/>
                    <a:gd name="T4" fmla="*/ 15 w 25"/>
                    <a:gd name="T5" fmla="*/ 0 h 16"/>
                    <a:gd name="T6" fmla="*/ 15 w 25"/>
                    <a:gd name="T7" fmla="*/ 16 h 1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Freeform 11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>
                    <a:gd name="T0" fmla="*/ 14 w 65"/>
                    <a:gd name="T1" fmla="*/ 24 h 46"/>
                    <a:gd name="T2" fmla="*/ 30 w 65"/>
                    <a:gd name="T3" fmla="*/ 4 h 46"/>
                    <a:gd name="T4" fmla="*/ 42 w 65"/>
                    <a:gd name="T5" fmla="*/ 0 h 46"/>
                    <a:gd name="T6" fmla="*/ 58 w 65"/>
                    <a:gd name="T7" fmla="*/ 12 h 46"/>
                    <a:gd name="T8" fmla="*/ 32 w 65"/>
                    <a:gd name="T9" fmla="*/ 26 h 46"/>
                    <a:gd name="T10" fmla="*/ 12 w 65"/>
                    <a:gd name="T11" fmla="*/ 46 h 46"/>
                    <a:gd name="T12" fmla="*/ 8 w 65"/>
                    <a:gd name="T13" fmla="*/ 20 h 46"/>
                    <a:gd name="T14" fmla="*/ 12 w 65"/>
                    <a:gd name="T15" fmla="*/ 14 h 46"/>
                    <a:gd name="T16" fmla="*/ 14 w 65"/>
                    <a:gd name="T17" fmla="*/ 24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Freeform 12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>
                    <a:gd name="T0" fmla="*/ 0 w 69"/>
                    <a:gd name="T1" fmla="*/ 31 h 47"/>
                    <a:gd name="T2" fmla="*/ 18 w 69"/>
                    <a:gd name="T3" fmla="*/ 25 h 47"/>
                    <a:gd name="T4" fmla="*/ 52 w 69"/>
                    <a:gd name="T5" fmla="*/ 1 h 47"/>
                    <a:gd name="T6" fmla="*/ 64 w 69"/>
                    <a:gd name="T7" fmla="*/ 3 h 47"/>
                    <a:gd name="T8" fmla="*/ 50 w 69"/>
                    <a:gd name="T9" fmla="*/ 19 h 47"/>
                    <a:gd name="T10" fmla="*/ 28 w 69"/>
                    <a:gd name="T11" fmla="*/ 33 h 47"/>
                    <a:gd name="T12" fmla="*/ 22 w 69"/>
                    <a:gd name="T13" fmla="*/ 47 h 47"/>
                    <a:gd name="T14" fmla="*/ 16 w 69"/>
                    <a:gd name="T15" fmla="*/ 45 h 47"/>
                    <a:gd name="T16" fmla="*/ 12 w 69"/>
                    <a:gd name="T17" fmla="*/ 39 h 47"/>
                    <a:gd name="T18" fmla="*/ 0 w 69"/>
                    <a:gd name="T19" fmla="*/ 35 h 47"/>
                    <a:gd name="T20" fmla="*/ 0 w 69"/>
                    <a:gd name="T21" fmla="*/ 31 h 4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Freeform 13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>
                    <a:gd name="T0" fmla="*/ 10 w 355"/>
                    <a:gd name="T1" fmla="*/ 4 h 277"/>
                    <a:gd name="T2" fmla="*/ 36 w 355"/>
                    <a:gd name="T3" fmla="*/ 18 h 277"/>
                    <a:gd name="T4" fmla="*/ 46 w 355"/>
                    <a:gd name="T5" fmla="*/ 30 h 277"/>
                    <a:gd name="T6" fmla="*/ 76 w 355"/>
                    <a:gd name="T7" fmla="*/ 52 h 277"/>
                    <a:gd name="T8" fmla="*/ 92 w 355"/>
                    <a:gd name="T9" fmla="*/ 66 h 277"/>
                    <a:gd name="T10" fmla="*/ 122 w 355"/>
                    <a:gd name="T11" fmla="*/ 98 h 277"/>
                    <a:gd name="T12" fmla="*/ 136 w 355"/>
                    <a:gd name="T13" fmla="*/ 128 h 277"/>
                    <a:gd name="T14" fmla="*/ 148 w 355"/>
                    <a:gd name="T15" fmla="*/ 132 h 277"/>
                    <a:gd name="T16" fmla="*/ 154 w 355"/>
                    <a:gd name="T17" fmla="*/ 150 h 277"/>
                    <a:gd name="T18" fmla="*/ 176 w 355"/>
                    <a:gd name="T19" fmla="*/ 152 h 277"/>
                    <a:gd name="T20" fmla="*/ 170 w 355"/>
                    <a:gd name="T21" fmla="*/ 196 h 277"/>
                    <a:gd name="T22" fmla="*/ 180 w 355"/>
                    <a:gd name="T23" fmla="*/ 224 h 277"/>
                    <a:gd name="T24" fmla="*/ 198 w 355"/>
                    <a:gd name="T25" fmla="*/ 232 h 277"/>
                    <a:gd name="T26" fmla="*/ 216 w 355"/>
                    <a:gd name="T27" fmla="*/ 234 h 277"/>
                    <a:gd name="T28" fmla="*/ 236 w 355"/>
                    <a:gd name="T29" fmla="*/ 242 h 277"/>
                    <a:gd name="T30" fmla="*/ 254 w 355"/>
                    <a:gd name="T31" fmla="*/ 236 h 277"/>
                    <a:gd name="T32" fmla="*/ 272 w 355"/>
                    <a:gd name="T33" fmla="*/ 248 h 277"/>
                    <a:gd name="T34" fmla="*/ 296 w 355"/>
                    <a:gd name="T35" fmla="*/ 256 h 277"/>
                    <a:gd name="T36" fmla="*/ 314 w 355"/>
                    <a:gd name="T37" fmla="*/ 264 h 277"/>
                    <a:gd name="T38" fmla="*/ 352 w 355"/>
                    <a:gd name="T39" fmla="*/ 266 h 277"/>
                    <a:gd name="T40" fmla="*/ 342 w 355"/>
                    <a:gd name="T41" fmla="*/ 274 h 277"/>
                    <a:gd name="T42" fmla="*/ 322 w 355"/>
                    <a:gd name="T43" fmla="*/ 272 h 277"/>
                    <a:gd name="T44" fmla="*/ 300 w 355"/>
                    <a:gd name="T45" fmla="*/ 270 h 277"/>
                    <a:gd name="T46" fmla="*/ 288 w 355"/>
                    <a:gd name="T47" fmla="*/ 266 h 277"/>
                    <a:gd name="T48" fmla="*/ 252 w 355"/>
                    <a:gd name="T49" fmla="*/ 264 h 277"/>
                    <a:gd name="T50" fmla="*/ 234 w 355"/>
                    <a:gd name="T51" fmla="*/ 260 h 277"/>
                    <a:gd name="T52" fmla="*/ 172 w 355"/>
                    <a:gd name="T53" fmla="*/ 242 h 277"/>
                    <a:gd name="T54" fmla="*/ 160 w 355"/>
                    <a:gd name="T55" fmla="*/ 216 h 277"/>
                    <a:gd name="T56" fmla="*/ 126 w 355"/>
                    <a:gd name="T57" fmla="*/ 200 h 277"/>
                    <a:gd name="T58" fmla="*/ 108 w 355"/>
                    <a:gd name="T59" fmla="*/ 186 h 277"/>
                    <a:gd name="T60" fmla="*/ 94 w 355"/>
                    <a:gd name="T61" fmla="*/ 158 h 277"/>
                    <a:gd name="T62" fmla="*/ 68 w 355"/>
                    <a:gd name="T63" fmla="*/ 108 h 277"/>
                    <a:gd name="T64" fmla="*/ 64 w 355"/>
                    <a:gd name="T65" fmla="*/ 102 h 277"/>
                    <a:gd name="T66" fmla="*/ 58 w 355"/>
                    <a:gd name="T67" fmla="*/ 100 h 277"/>
                    <a:gd name="T68" fmla="*/ 54 w 355"/>
                    <a:gd name="T69" fmla="*/ 88 h 277"/>
                    <a:gd name="T70" fmla="*/ 38 w 355"/>
                    <a:gd name="T71" fmla="*/ 58 h 277"/>
                    <a:gd name="T72" fmla="*/ 20 w 355"/>
                    <a:gd name="T73" fmla="*/ 40 h 277"/>
                    <a:gd name="T74" fmla="*/ 4 w 355"/>
                    <a:gd name="T75" fmla="*/ 22 h 277"/>
                    <a:gd name="T76" fmla="*/ 10 w 355"/>
                    <a:gd name="T77" fmla="*/ 2 h 277"/>
                    <a:gd name="T78" fmla="*/ 10 w 355"/>
                    <a:gd name="T79" fmla="*/ 4 h 27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" name="Freeform 14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>
                    <a:gd name="T0" fmla="*/ 54 w 156"/>
                    <a:gd name="T1" fmla="*/ 66 h 206"/>
                    <a:gd name="T2" fmla="*/ 66 w 156"/>
                    <a:gd name="T3" fmla="*/ 58 h 206"/>
                    <a:gd name="T4" fmla="*/ 68 w 156"/>
                    <a:gd name="T5" fmla="*/ 52 h 206"/>
                    <a:gd name="T6" fmla="*/ 80 w 156"/>
                    <a:gd name="T7" fmla="*/ 44 h 206"/>
                    <a:gd name="T8" fmla="*/ 106 w 156"/>
                    <a:gd name="T9" fmla="*/ 22 h 206"/>
                    <a:gd name="T10" fmla="*/ 112 w 156"/>
                    <a:gd name="T11" fmla="*/ 4 h 206"/>
                    <a:gd name="T12" fmla="*/ 124 w 156"/>
                    <a:gd name="T13" fmla="*/ 0 h 206"/>
                    <a:gd name="T14" fmla="*/ 150 w 156"/>
                    <a:gd name="T15" fmla="*/ 28 h 206"/>
                    <a:gd name="T16" fmla="*/ 146 w 156"/>
                    <a:gd name="T17" fmla="*/ 44 h 206"/>
                    <a:gd name="T18" fmla="*/ 126 w 156"/>
                    <a:gd name="T19" fmla="*/ 64 h 206"/>
                    <a:gd name="T20" fmla="*/ 132 w 156"/>
                    <a:gd name="T21" fmla="*/ 94 h 206"/>
                    <a:gd name="T22" fmla="*/ 142 w 156"/>
                    <a:gd name="T23" fmla="*/ 110 h 206"/>
                    <a:gd name="T24" fmla="*/ 146 w 156"/>
                    <a:gd name="T25" fmla="*/ 128 h 206"/>
                    <a:gd name="T26" fmla="*/ 128 w 156"/>
                    <a:gd name="T27" fmla="*/ 128 h 206"/>
                    <a:gd name="T28" fmla="*/ 116 w 156"/>
                    <a:gd name="T29" fmla="*/ 146 h 206"/>
                    <a:gd name="T30" fmla="*/ 104 w 156"/>
                    <a:gd name="T31" fmla="*/ 156 h 206"/>
                    <a:gd name="T32" fmla="*/ 100 w 156"/>
                    <a:gd name="T33" fmla="*/ 198 h 206"/>
                    <a:gd name="T34" fmla="*/ 88 w 156"/>
                    <a:gd name="T35" fmla="*/ 202 h 206"/>
                    <a:gd name="T36" fmla="*/ 82 w 156"/>
                    <a:gd name="T37" fmla="*/ 206 h 206"/>
                    <a:gd name="T38" fmla="*/ 76 w 156"/>
                    <a:gd name="T39" fmla="*/ 202 h 206"/>
                    <a:gd name="T40" fmla="*/ 72 w 156"/>
                    <a:gd name="T41" fmla="*/ 190 h 206"/>
                    <a:gd name="T42" fmla="*/ 60 w 156"/>
                    <a:gd name="T43" fmla="*/ 186 h 206"/>
                    <a:gd name="T44" fmla="*/ 42 w 156"/>
                    <a:gd name="T45" fmla="*/ 194 h 206"/>
                    <a:gd name="T46" fmla="*/ 28 w 156"/>
                    <a:gd name="T47" fmla="*/ 186 h 206"/>
                    <a:gd name="T48" fmla="*/ 10 w 156"/>
                    <a:gd name="T49" fmla="*/ 148 h 206"/>
                    <a:gd name="T50" fmla="*/ 4 w 156"/>
                    <a:gd name="T51" fmla="*/ 130 h 206"/>
                    <a:gd name="T52" fmla="*/ 0 w 156"/>
                    <a:gd name="T53" fmla="*/ 118 h 206"/>
                    <a:gd name="T54" fmla="*/ 20 w 156"/>
                    <a:gd name="T55" fmla="*/ 96 h 206"/>
                    <a:gd name="T56" fmla="*/ 32 w 156"/>
                    <a:gd name="T57" fmla="*/ 104 h 206"/>
                    <a:gd name="T58" fmla="*/ 34 w 156"/>
                    <a:gd name="T59" fmla="*/ 80 h 206"/>
                    <a:gd name="T60" fmla="*/ 52 w 156"/>
                    <a:gd name="T61" fmla="*/ 70 h 206"/>
                    <a:gd name="T62" fmla="*/ 54 w 156"/>
                    <a:gd name="T63" fmla="*/ 66 h 20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" name="Freeform 15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>
                    <a:gd name="T0" fmla="*/ 4 w 109"/>
                    <a:gd name="T1" fmla="*/ 32 h 38"/>
                    <a:gd name="T2" fmla="*/ 18 w 109"/>
                    <a:gd name="T3" fmla="*/ 10 h 38"/>
                    <a:gd name="T4" fmla="*/ 46 w 109"/>
                    <a:gd name="T5" fmla="*/ 20 h 38"/>
                    <a:gd name="T6" fmla="*/ 72 w 109"/>
                    <a:gd name="T7" fmla="*/ 14 h 38"/>
                    <a:gd name="T8" fmla="*/ 90 w 109"/>
                    <a:gd name="T9" fmla="*/ 0 h 38"/>
                    <a:gd name="T10" fmla="*/ 76 w 109"/>
                    <a:gd name="T11" fmla="*/ 26 h 38"/>
                    <a:gd name="T12" fmla="*/ 60 w 109"/>
                    <a:gd name="T13" fmla="*/ 38 h 38"/>
                    <a:gd name="T14" fmla="*/ 42 w 109"/>
                    <a:gd name="T15" fmla="*/ 32 h 38"/>
                    <a:gd name="T16" fmla="*/ 14 w 109"/>
                    <a:gd name="T17" fmla="*/ 30 h 38"/>
                    <a:gd name="T18" fmla="*/ 4 w 109"/>
                    <a:gd name="T19" fmla="*/ 32 h 3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" name="Freeform 16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>
                    <a:gd name="T0" fmla="*/ 8 w 76"/>
                    <a:gd name="T1" fmla="*/ 18 h 104"/>
                    <a:gd name="T2" fmla="*/ 18 w 76"/>
                    <a:gd name="T3" fmla="*/ 0 h 104"/>
                    <a:gd name="T4" fmla="*/ 34 w 76"/>
                    <a:gd name="T5" fmla="*/ 18 h 104"/>
                    <a:gd name="T6" fmla="*/ 62 w 76"/>
                    <a:gd name="T7" fmla="*/ 4 h 104"/>
                    <a:gd name="T8" fmla="*/ 46 w 76"/>
                    <a:gd name="T9" fmla="*/ 34 h 104"/>
                    <a:gd name="T10" fmla="*/ 54 w 76"/>
                    <a:gd name="T11" fmla="*/ 48 h 104"/>
                    <a:gd name="T12" fmla="*/ 58 w 76"/>
                    <a:gd name="T13" fmla="*/ 60 h 104"/>
                    <a:gd name="T14" fmla="*/ 46 w 76"/>
                    <a:gd name="T15" fmla="*/ 74 h 104"/>
                    <a:gd name="T16" fmla="*/ 34 w 76"/>
                    <a:gd name="T17" fmla="*/ 60 h 104"/>
                    <a:gd name="T18" fmla="*/ 22 w 76"/>
                    <a:gd name="T19" fmla="*/ 48 h 104"/>
                    <a:gd name="T20" fmla="*/ 28 w 76"/>
                    <a:gd name="T21" fmla="*/ 68 h 104"/>
                    <a:gd name="T22" fmla="*/ 30 w 76"/>
                    <a:gd name="T23" fmla="*/ 74 h 104"/>
                    <a:gd name="T24" fmla="*/ 20 w 76"/>
                    <a:gd name="T25" fmla="*/ 104 h 104"/>
                    <a:gd name="T26" fmla="*/ 12 w 76"/>
                    <a:gd name="T27" fmla="*/ 102 h 104"/>
                    <a:gd name="T28" fmla="*/ 8 w 76"/>
                    <a:gd name="T29" fmla="*/ 90 h 104"/>
                    <a:gd name="T30" fmla="*/ 0 w 76"/>
                    <a:gd name="T31" fmla="*/ 54 h 104"/>
                    <a:gd name="T32" fmla="*/ 2 w 76"/>
                    <a:gd name="T33" fmla="*/ 30 h 104"/>
                    <a:gd name="T34" fmla="*/ 8 w 76"/>
                    <a:gd name="T35" fmla="*/ 18 h 10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" name="Freeform 17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>
                    <a:gd name="T0" fmla="*/ 3 w 37"/>
                    <a:gd name="T1" fmla="*/ 28 h 61"/>
                    <a:gd name="T2" fmla="*/ 13 w 37"/>
                    <a:gd name="T3" fmla="*/ 0 h 61"/>
                    <a:gd name="T4" fmla="*/ 15 w 37"/>
                    <a:gd name="T5" fmla="*/ 28 h 61"/>
                    <a:gd name="T6" fmla="*/ 37 w 37"/>
                    <a:gd name="T7" fmla="*/ 38 h 61"/>
                    <a:gd name="T8" fmla="*/ 19 w 37"/>
                    <a:gd name="T9" fmla="*/ 44 h 61"/>
                    <a:gd name="T10" fmla="*/ 5 w 37"/>
                    <a:gd name="T11" fmla="*/ 58 h 61"/>
                    <a:gd name="T12" fmla="*/ 1 w 37"/>
                    <a:gd name="T13" fmla="*/ 34 h 61"/>
                    <a:gd name="T14" fmla="*/ 3 w 37"/>
                    <a:gd name="T15" fmla="*/ 28 h 6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9" name="Freeform 18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>
                    <a:gd name="T0" fmla="*/ 7 w 49"/>
                    <a:gd name="T1" fmla="*/ 0 h 29"/>
                    <a:gd name="T2" fmla="*/ 29 w 49"/>
                    <a:gd name="T3" fmla="*/ 0 h 29"/>
                    <a:gd name="T4" fmla="*/ 49 w 49"/>
                    <a:gd name="T5" fmla="*/ 16 h 29"/>
                    <a:gd name="T6" fmla="*/ 35 w 49"/>
                    <a:gd name="T7" fmla="*/ 14 h 29"/>
                    <a:gd name="T8" fmla="*/ 3 w 49"/>
                    <a:gd name="T9" fmla="*/ 16 h 29"/>
                    <a:gd name="T10" fmla="*/ 7 w 49"/>
                    <a:gd name="T11" fmla="*/ 0 h 2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Freeform 19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>
                    <a:gd name="T0" fmla="*/ 21 w 61"/>
                    <a:gd name="T1" fmla="*/ 38 h 48"/>
                    <a:gd name="T2" fmla="*/ 15 w 61"/>
                    <a:gd name="T3" fmla="*/ 26 h 48"/>
                    <a:gd name="T4" fmla="*/ 3 w 61"/>
                    <a:gd name="T5" fmla="*/ 22 h 48"/>
                    <a:gd name="T6" fmla="*/ 13 w 61"/>
                    <a:gd name="T7" fmla="*/ 8 h 48"/>
                    <a:gd name="T8" fmla="*/ 25 w 61"/>
                    <a:gd name="T9" fmla="*/ 0 h 48"/>
                    <a:gd name="T10" fmla="*/ 49 w 61"/>
                    <a:gd name="T11" fmla="*/ 10 h 48"/>
                    <a:gd name="T12" fmla="*/ 53 w 61"/>
                    <a:gd name="T13" fmla="*/ 20 h 48"/>
                    <a:gd name="T14" fmla="*/ 61 w 61"/>
                    <a:gd name="T15" fmla="*/ 32 h 48"/>
                    <a:gd name="T16" fmla="*/ 41 w 61"/>
                    <a:gd name="T17" fmla="*/ 38 h 48"/>
                    <a:gd name="T18" fmla="*/ 23 w 61"/>
                    <a:gd name="T19" fmla="*/ 44 h 48"/>
                    <a:gd name="T20" fmla="*/ 21 w 61"/>
                    <a:gd name="T21" fmla="*/ 38 h 4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" name="Freeform 20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>
                    <a:gd name="T0" fmla="*/ 46 w 286"/>
                    <a:gd name="T1" fmla="*/ 28 h 182"/>
                    <a:gd name="T2" fmla="*/ 36 w 286"/>
                    <a:gd name="T3" fmla="*/ 14 h 182"/>
                    <a:gd name="T4" fmla="*/ 26 w 286"/>
                    <a:gd name="T5" fmla="*/ 30 h 182"/>
                    <a:gd name="T6" fmla="*/ 0 w 286"/>
                    <a:gd name="T7" fmla="*/ 24 h 182"/>
                    <a:gd name="T8" fmla="*/ 10 w 286"/>
                    <a:gd name="T9" fmla="*/ 42 h 182"/>
                    <a:gd name="T10" fmla="*/ 16 w 286"/>
                    <a:gd name="T11" fmla="*/ 62 h 182"/>
                    <a:gd name="T12" fmla="*/ 24 w 286"/>
                    <a:gd name="T13" fmla="*/ 48 h 182"/>
                    <a:gd name="T14" fmla="*/ 30 w 286"/>
                    <a:gd name="T15" fmla="*/ 44 h 182"/>
                    <a:gd name="T16" fmla="*/ 48 w 286"/>
                    <a:gd name="T17" fmla="*/ 56 h 182"/>
                    <a:gd name="T18" fmla="*/ 70 w 286"/>
                    <a:gd name="T19" fmla="*/ 62 h 182"/>
                    <a:gd name="T20" fmla="*/ 88 w 286"/>
                    <a:gd name="T21" fmla="*/ 72 h 182"/>
                    <a:gd name="T22" fmla="*/ 106 w 286"/>
                    <a:gd name="T23" fmla="*/ 102 h 182"/>
                    <a:gd name="T24" fmla="*/ 104 w 286"/>
                    <a:gd name="T25" fmla="*/ 122 h 182"/>
                    <a:gd name="T26" fmla="*/ 98 w 286"/>
                    <a:gd name="T27" fmla="*/ 134 h 182"/>
                    <a:gd name="T28" fmla="*/ 122 w 286"/>
                    <a:gd name="T29" fmla="*/ 128 h 182"/>
                    <a:gd name="T30" fmla="*/ 140 w 286"/>
                    <a:gd name="T31" fmla="*/ 140 h 182"/>
                    <a:gd name="T32" fmla="*/ 168 w 286"/>
                    <a:gd name="T33" fmla="*/ 148 h 182"/>
                    <a:gd name="T34" fmla="*/ 174 w 286"/>
                    <a:gd name="T35" fmla="*/ 146 h 182"/>
                    <a:gd name="T36" fmla="*/ 168 w 286"/>
                    <a:gd name="T37" fmla="*/ 134 h 182"/>
                    <a:gd name="T38" fmla="*/ 178 w 286"/>
                    <a:gd name="T39" fmla="*/ 136 h 182"/>
                    <a:gd name="T40" fmla="*/ 186 w 286"/>
                    <a:gd name="T41" fmla="*/ 118 h 182"/>
                    <a:gd name="T42" fmla="*/ 202 w 286"/>
                    <a:gd name="T43" fmla="*/ 122 h 182"/>
                    <a:gd name="T44" fmla="*/ 214 w 286"/>
                    <a:gd name="T45" fmla="*/ 130 h 182"/>
                    <a:gd name="T46" fmla="*/ 244 w 286"/>
                    <a:gd name="T47" fmla="*/ 168 h 182"/>
                    <a:gd name="T48" fmla="*/ 262 w 286"/>
                    <a:gd name="T49" fmla="*/ 178 h 182"/>
                    <a:gd name="T50" fmla="*/ 284 w 286"/>
                    <a:gd name="T51" fmla="*/ 170 h 182"/>
                    <a:gd name="T52" fmla="*/ 268 w 286"/>
                    <a:gd name="T53" fmla="*/ 160 h 182"/>
                    <a:gd name="T54" fmla="*/ 256 w 286"/>
                    <a:gd name="T55" fmla="*/ 138 h 182"/>
                    <a:gd name="T56" fmla="*/ 250 w 286"/>
                    <a:gd name="T57" fmla="*/ 132 h 182"/>
                    <a:gd name="T58" fmla="*/ 248 w 286"/>
                    <a:gd name="T59" fmla="*/ 122 h 182"/>
                    <a:gd name="T60" fmla="*/ 236 w 286"/>
                    <a:gd name="T61" fmla="*/ 116 h 182"/>
                    <a:gd name="T62" fmla="*/ 240 w 286"/>
                    <a:gd name="T63" fmla="*/ 96 h 182"/>
                    <a:gd name="T64" fmla="*/ 220 w 286"/>
                    <a:gd name="T65" fmla="*/ 86 h 182"/>
                    <a:gd name="T66" fmla="*/ 210 w 286"/>
                    <a:gd name="T67" fmla="*/ 70 h 182"/>
                    <a:gd name="T68" fmla="*/ 190 w 286"/>
                    <a:gd name="T69" fmla="*/ 54 h 182"/>
                    <a:gd name="T70" fmla="*/ 168 w 286"/>
                    <a:gd name="T71" fmla="*/ 38 h 182"/>
                    <a:gd name="T72" fmla="*/ 156 w 286"/>
                    <a:gd name="T73" fmla="*/ 34 h 182"/>
                    <a:gd name="T74" fmla="*/ 120 w 286"/>
                    <a:gd name="T75" fmla="*/ 16 h 182"/>
                    <a:gd name="T76" fmla="*/ 102 w 286"/>
                    <a:gd name="T77" fmla="*/ 4 h 182"/>
                    <a:gd name="T78" fmla="*/ 96 w 286"/>
                    <a:gd name="T79" fmla="*/ 0 h 182"/>
                    <a:gd name="T80" fmla="*/ 70 w 286"/>
                    <a:gd name="T81" fmla="*/ 10 h 182"/>
                    <a:gd name="T82" fmla="*/ 56 w 286"/>
                    <a:gd name="T83" fmla="*/ 32 h 182"/>
                    <a:gd name="T84" fmla="*/ 46 w 286"/>
                    <a:gd name="T85" fmla="*/ 28 h 18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Freeform 21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>
                    <a:gd name="T0" fmla="*/ 1 w 78"/>
                    <a:gd name="T1" fmla="*/ 58 h 78"/>
                    <a:gd name="T2" fmla="*/ 27 w 78"/>
                    <a:gd name="T3" fmla="*/ 60 h 78"/>
                    <a:gd name="T4" fmla="*/ 45 w 78"/>
                    <a:gd name="T5" fmla="*/ 48 h 78"/>
                    <a:gd name="T6" fmla="*/ 57 w 78"/>
                    <a:gd name="T7" fmla="*/ 30 h 78"/>
                    <a:gd name="T8" fmla="*/ 43 w 78"/>
                    <a:gd name="T9" fmla="*/ 14 h 78"/>
                    <a:gd name="T10" fmla="*/ 43 w 78"/>
                    <a:gd name="T11" fmla="*/ 4 h 78"/>
                    <a:gd name="T12" fmla="*/ 71 w 78"/>
                    <a:gd name="T13" fmla="*/ 26 h 78"/>
                    <a:gd name="T14" fmla="*/ 67 w 78"/>
                    <a:gd name="T15" fmla="*/ 54 h 78"/>
                    <a:gd name="T16" fmla="*/ 33 w 78"/>
                    <a:gd name="T17" fmla="*/ 78 h 78"/>
                    <a:gd name="T18" fmla="*/ 9 w 78"/>
                    <a:gd name="T19" fmla="*/ 66 h 78"/>
                    <a:gd name="T20" fmla="*/ 3 w 78"/>
                    <a:gd name="T21" fmla="*/ 62 h 78"/>
                    <a:gd name="T22" fmla="*/ 1 w 78"/>
                    <a:gd name="T23" fmla="*/ 58 h 7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" name="Freeform 22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>
                    <a:gd name="T0" fmla="*/ 3 w 17"/>
                    <a:gd name="T1" fmla="*/ 4 h 18"/>
                    <a:gd name="T2" fmla="*/ 3 w 17"/>
                    <a:gd name="T3" fmla="*/ 14 h 18"/>
                    <a:gd name="T4" fmla="*/ 3 w 17"/>
                    <a:gd name="T5" fmla="*/ 4 h 1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" name="Freeform 23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>
                    <a:gd name="T0" fmla="*/ 8 w 26"/>
                    <a:gd name="T1" fmla="*/ 14 h 22"/>
                    <a:gd name="T2" fmla="*/ 14 w 26"/>
                    <a:gd name="T3" fmla="*/ 0 h 22"/>
                    <a:gd name="T4" fmla="*/ 14 w 26"/>
                    <a:gd name="T5" fmla="*/ 22 h 22"/>
                    <a:gd name="T6" fmla="*/ 8 w 26"/>
                    <a:gd name="T7" fmla="*/ 14 h 2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" name="Freeform 24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>
                    <a:gd name="T0" fmla="*/ 7 w 20"/>
                    <a:gd name="T1" fmla="*/ 12 h 15"/>
                    <a:gd name="T2" fmla="*/ 17 w 20"/>
                    <a:gd name="T3" fmla="*/ 2 h 15"/>
                    <a:gd name="T4" fmla="*/ 9 w 20"/>
                    <a:gd name="T5" fmla="*/ 12 h 15"/>
                    <a:gd name="T6" fmla="*/ 7 w 20"/>
                    <a:gd name="T7" fmla="*/ 12 h 1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6" name="Freeform 25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>
                    <a:gd name="T0" fmla="*/ 7 w 20"/>
                    <a:gd name="T1" fmla="*/ 12 h 15"/>
                    <a:gd name="T2" fmla="*/ 15 w 20"/>
                    <a:gd name="T3" fmla="*/ 2 h 15"/>
                    <a:gd name="T4" fmla="*/ 15 w 20"/>
                    <a:gd name="T5" fmla="*/ 14 h 15"/>
                    <a:gd name="T6" fmla="*/ 7 w 20"/>
                    <a:gd name="T7" fmla="*/ 12 h 1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Freeform 26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>
                    <a:gd name="T0" fmla="*/ 0 w 80"/>
                    <a:gd name="T1" fmla="*/ 50 h 80"/>
                    <a:gd name="T2" fmla="*/ 14 w 80"/>
                    <a:gd name="T3" fmla="*/ 24 h 80"/>
                    <a:gd name="T4" fmla="*/ 26 w 80"/>
                    <a:gd name="T5" fmla="*/ 20 h 80"/>
                    <a:gd name="T6" fmla="*/ 48 w 80"/>
                    <a:gd name="T7" fmla="*/ 18 h 80"/>
                    <a:gd name="T8" fmla="*/ 58 w 80"/>
                    <a:gd name="T9" fmla="*/ 0 h 80"/>
                    <a:gd name="T10" fmla="*/ 80 w 80"/>
                    <a:gd name="T11" fmla="*/ 40 h 80"/>
                    <a:gd name="T12" fmla="*/ 70 w 80"/>
                    <a:gd name="T13" fmla="*/ 56 h 80"/>
                    <a:gd name="T14" fmla="*/ 54 w 80"/>
                    <a:gd name="T15" fmla="*/ 62 h 80"/>
                    <a:gd name="T16" fmla="*/ 48 w 80"/>
                    <a:gd name="T17" fmla="*/ 80 h 80"/>
                    <a:gd name="T18" fmla="*/ 32 w 80"/>
                    <a:gd name="T19" fmla="*/ 68 h 80"/>
                    <a:gd name="T20" fmla="*/ 38 w 80"/>
                    <a:gd name="T21" fmla="*/ 52 h 80"/>
                    <a:gd name="T22" fmla="*/ 30 w 80"/>
                    <a:gd name="T23" fmla="*/ 28 h 80"/>
                    <a:gd name="T24" fmla="*/ 20 w 80"/>
                    <a:gd name="T25" fmla="*/ 48 h 80"/>
                    <a:gd name="T26" fmla="*/ 8 w 80"/>
                    <a:gd name="T27" fmla="*/ 56 h 80"/>
                    <a:gd name="T28" fmla="*/ 0 w 80"/>
                    <a:gd name="T29" fmla="*/ 50 h 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Freeform 27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>
                    <a:gd name="T0" fmla="*/ 14 w 94"/>
                    <a:gd name="T1" fmla="*/ 96 h 174"/>
                    <a:gd name="T2" fmla="*/ 26 w 94"/>
                    <a:gd name="T3" fmla="*/ 128 h 174"/>
                    <a:gd name="T4" fmla="*/ 32 w 94"/>
                    <a:gd name="T5" fmla="*/ 108 h 174"/>
                    <a:gd name="T6" fmla="*/ 52 w 94"/>
                    <a:gd name="T7" fmla="*/ 100 h 174"/>
                    <a:gd name="T8" fmla="*/ 46 w 94"/>
                    <a:gd name="T9" fmla="*/ 124 h 174"/>
                    <a:gd name="T10" fmla="*/ 66 w 94"/>
                    <a:gd name="T11" fmla="*/ 126 h 174"/>
                    <a:gd name="T12" fmla="*/ 76 w 94"/>
                    <a:gd name="T13" fmla="*/ 142 h 174"/>
                    <a:gd name="T14" fmla="*/ 58 w 94"/>
                    <a:gd name="T15" fmla="*/ 148 h 174"/>
                    <a:gd name="T16" fmla="*/ 74 w 94"/>
                    <a:gd name="T17" fmla="*/ 174 h 174"/>
                    <a:gd name="T18" fmla="*/ 84 w 94"/>
                    <a:gd name="T19" fmla="*/ 154 h 174"/>
                    <a:gd name="T20" fmla="*/ 82 w 94"/>
                    <a:gd name="T21" fmla="*/ 112 h 174"/>
                    <a:gd name="T22" fmla="*/ 60 w 94"/>
                    <a:gd name="T23" fmla="*/ 106 h 174"/>
                    <a:gd name="T24" fmla="*/ 50 w 94"/>
                    <a:gd name="T25" fmla="*/ 82 h 174"/>
                    <a:gd name="T26" fmla="*/ 34 w 94"/>
                    <a:gd name="T27" fmla="*/ 82 h 174"/>
                    <a:gd name="T28" fmla="*/ 30 w 94"/>
                    <a:gd name="T29" fmla="*/ 70 h 174"/>
                    <a:gd name="T30" fmla="*/ 42 w 94"/>
                    <a:gd name="T31" fmla="*/ 42 h 174"/>
                    <a:gd name="T32" fmla="*/ 30 w 94"/>
                    <a:gd name="T33" fmla="*/ 0 h 174"/>
                    <a:gd name="T34" fmla="*/ 18 w 94"/>
                    <a:gd name="T35" fmla="*/ 22 h 174"/>
                    <a:gd name="T36" fmla="*/ 4 w 94"/>
                    <a:gd name="T37" fmla="*/ 46 h 174"/>
                    <a:gd name="T38" fmla="*/ 14 w 94"/>
                    <a:gd name="T39" fmla="*/ 76 h 174"/>
                    <a:gd name="T40" fmla="*/ 14 w 94"/>
                    <a:gd name="T41" fmla="*/ 96 h 17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" name="Freeform 28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>
                    <a:gd name="T0" fmla="*/ 6 w 32"/>
                    <a:gd name="T1" fmla="*/ 24 h 50"/>
                    <a:gd name="T2" fmla="*/ 12 w 32"/>
                    <a:gd name="T3" fmla="*/ 0 h 50"/>
                    <a:gd name="T4" fmla="*/ 20 w 32"/>
                    <a:gd name="T5" fmla="*/ 16 h 50"/>
                    <a:gd name="T6" fmla="*/ 22 w 32"/>
                    <a:gd name="T7" fmla="*/ 24 h 50"/>
                    <a:gd name="T8" fmla="*/ 28 w 32"/>
                    <a:gd name="T9" fmla="*/ 26 h 50"/>
                    <a:gd name="T10" fmla="*/ 32 w 32"/>
                    <a:gd name="T11" fmla="*/ 38 h 50"/>
                    <a:gd name="T12" fmla="*/ 18 w 32"/>
                    <a:gd name="T13" fmla="*/ 50 h 50"/>
                    <a:gd name="T14" fmla="*/ 6 w 32"/>
                    <a:gd name="T15" fmla="*/ 2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Freeform 29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>
                    <a:gd name="T0" fmla="*/ 0 w 43"/>
                    <a:gd name="T1" fmla="*/ 44 h 50"/>
                    <a:gd name="T2" fmla="*/ 22 w 43"/>
                    <a:gd name="T3" fmla="*/ 20 h 50"/>
                    <a:gd name="T4" fmla="*/ 36 w 43"/>
                    <a:gd name="T5" fmla="*/ 0 h 50"/>
                    <a:gd name="T6" fmla="*/ 24 w 43"/>
                    <a:gd name="T7" fmla="*/ 28 h 50"/>
                    <a:gd name="T8" fmla="*/ 2 w 43"/>
                    <a:gd name="T9" fmla="*/ 50 h 50"/>
                    <a:gd name="T10" fmla="*/ 0 w 43"/>
                    <a:gd name="T11" fmla="*/ 44 h 5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" name="Freeform 30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>
                    <a:gd name="T0" fmla="*/ 21 w 471"/>
                    <a:gd name="T1" fmla="*/ 280 h 281"/>
                    <a:gd name="T2" fmla="*/ 24 w 471"/>
                    <a:gd name="T3" fmla="*/ 250 h 281"/>
                    <a:gd name="T4" fmla="*/ 22 w 471"/>
                    <a:gd name="T5" fmla="*/ 245 h 281"/>
                    <a:gd name="T6" fmla="*/ 16 w 471"/>
                    <a:gd name="T7" fmla="*/ 218 h 281"/>
                    <a:gd name="T8" fmla="*/ 4 w 471"/>
                    <a:gd name="T9" fmla="*/ 215 h 281"/>
                    <a:gd name="T10" fmla="*/ 0 w 471"/>
                    <a:gd name="T11" fmla="*/ 191 h 281"/>
                    <a:gd name="T12" fmla="*/ 12 w 471"/>
                    <a:gd name="T13" fmla="*/ 180 h 281"/>
                    <a:gd name="T14" fmla="*/ 6 w 471"/>
                    <a:gd name="T15" fmla="*/ 165 h 281"/>
                    <a:gd name="T16" fmla="*/ 2 w 471"/>
                    <a:gd name="T17" fmla="*/ 160 h 281"/>
                    <a:gd name="T18" fmla="*/ 28 w 471"/>
                    <a:gd name="T19" fmla="*/ 120 h 281"/>
                    <a:gd name="T20" fmla="*/ 44 w 471"/>
                    <a:gd name="T21" fmla="*/ 96 h 281"/>
                    <a:gd name="T22" fmla="*/ 42 w 471"/>
                    <a:gd name="T23" fmla="*/ 70 h 281"/>
                    <a:gd name="T24" fmla="*/ 24 w 471"/>
                    <a:gd name="T25" fmla="*/ 43 h 281"/>
                    <a:gd name="T26" fmla="*/ 20 w 471"/>
                    <a:gd name="T27" fmla="*/ 32 h 281"/>
                    <a:gd name="T28" fmla="*/ 26 w 471"/>
                    <a:gd name="T29" fmla="*/ 36 h 281"/>
                    <a:gd name="T30" fmla="*/ 48 w 471"/>
                    <a:gd name="T31" fmla="*/ 35 h 281"/>
                    <a:gd name="T32" fmla="*/ 64 w 471"/>
                    <a:gd name="T33" fmla="*/ 11 h 281"/>
                    <a:gd name="T34" fmla="*/ 82 w 471"/>
                    <a:gd name="T35" fmla="*/ 0 h 281"/>
                    <a:gd name="T36" fmla="*/ 88 w 471"/>
                    <a:gd name="T37" fmla="*/ 2 h 281"/>
                    <a:gd name="T38" fmla="*/ 92 w 471"/>
                    <a:gd name="T39" fmla="*/ 9 h 281"/>
                    <a:gd name="T40" fmla="*/ 98 w 471"/>
                    <a:gd name="T41" fmla="*/ 5 h 281"/>
                    <a:gd name="T42" fmla="*/ 110 w 471"/>
                    <a:gd name="T43" fmla="*/ 8 h 281"/>
                    <a:gd name="T44" fmla="*/ 116 w 471"/>
                    <a:gd name="T45" fmla="*/ 9 h 281"/>
                    <a:gd name="T46" fmla="*/ 141 w 471"/>
                    <a:gd name="T47" fmla="*/ 14 h 281"/>
                    <a:gd name="T48" fmla="*/ 155 w 471"/>
                    <a:gd name="T49" fmla="*/ 24 h 281"/>
                    <a:gd name="T50" fmla="*/ 167 w 471"/>
                    <a:gd name="T51" fmla="*/ 17 h 281"/>
                    <a:gd name="T52" fmla="*/ 173 w 471"/>
                    <a:gd name="T53" fmla="*/ 14 h 281"/>
                    <a:gd name="T54" fmla="*/ 195 w 471"/>
                    <a:gd name="T55" fmla="*/ 14 h 281"/>
                    <a:gd name="T56" fmla="*/ 211 w 471"/>
                    <a:gd name="T57" fmla="*/ 32 h 281"/>
                    <a:gd name="T58" fmla="*/ 231 w 471"/>
                    <a:gd name="T59" fmla="*/ 59 h 281"/>
                    <a:gd name="T60" fmla="*/ 245 w 471"/>
                    <a:gd name="T61" fmla="*/ 70 h 281"/>
                    <a:gd name="T62" fmla="*/ 257 w 471"/>
                    <a:gd name="T63" fmla="*/ 68 h 281"/>
                    <a:gd name="T64" fmla="*/ 270 w 471"/>
                    <a:gd name="T65" fmla="*/ 65 h 281"/>
                    <a:gd name="T66" fmla="*/ 290 w 471"/>
                    <a:gd name="T67" fmla="*/ 71 h 281"/>
                    <a:gd name="T68" fmla="*/ 300 w 471"/>
                    <a:gd name="T69" fmla="*/ 81 h 281"/>
                    <a:gd name="T70" fmla="*/ 308 w 471"/>
                    <a:gd name="T71" fmla="*/ 90 h 281"/>
                    <a:gd name="T72" fmla="*/ 318 w 471"/>
                    <a:gd name="T73" fmla="*/ 111 h 281"/>
                    <a:gd name="T74" fmla="*/ 322 w 471"/>
                    <a:gd name="T75" fmla="*/ 120 h 281"/>
                    <a:gd name="T76" fmla="*/ 324 w 471"/>
                    <a:gd name="T77" fmla="*/ 125 h 281"/>
                    <a:gd name="T78" fmla="*/ 310 w 471"/>
                    <a:gd name="T79" fmla="*/ 142 h 281"/>
                    <a:gd name="T80" fmla="*/ 322 w 471"/>
                    <a:gd name="T81" fmla="*/ 141 h 281"/>
                    <a:gd name="T82" fmla="*/ 342 w 471"/>
                    <a:gd name="T83" fmla="*/ 155 h 281"/>
                    <a:gd name="T84" fmla="*/ 364 w 471"/>
                    <a:gd name="T85" fmla="*/ 157 h 281"/>
                    <a:gd name="T86" fmla="*/ 380 w 471"/>
                    <a:gd name="T87" fmla="*/ 168 h 281"/>
                    <a:gd name="T88" fmla="*/ 382 w 471"/>
                    <a:gd name="T89" fmla="*/ 172 h 281"/>
                    <a:gd name="T90" fmla="*/ 382 w 471"/>
                    <a:gd name="T91" fmla="*/ 176 h 281"/>
                    <a:gd name="T92" fmla="*/ 394 w 471"/>
                    <a:gd name="T93" fmla="*/ 172 h 281"/>
                    <a:gd name="T94" fmla="*/ 400 w 471"/>
                    <a:gd name="T95" fmla="*/ 171 h 281"/>
                    <a:gd name="T96" fmla="*/ 439 w 471"/>
                    <a:gd name="T97" fmla="*/ 185 h 281"/>
                    <a:gd name="T98" fmla="*/ 447 w 471"/>
                    <a:gd name="T99" fmla="*/ 199 h 281"/>
                    <a:gd name="T100" fmla="*/ 465 w 471"/>
                    <a:gd name="T101" fmla="*/ 201 h 281"/>
                    <a:gd name="T102" fmla="*/ 471 w 471"/>
                    <a:gd name="T103" fmla="*/ 215 h 281"/>
                    <a:gd name="T104" fmla="*/ 451 w 471"/>
                    <a:gd name="T105" fmla="*/ 258 h 281"/>
                    <a:gd name="T106" fmla="*/ 435 w 471"/>
                    <a:gd name="T107" fmla="*/ 281 h 28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Freeform 31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>
                    <a:gd name="T0" fmla="*/ 406 w 984"/>
                    <a:gd name="T1" fmla="*/ 6 h 844"/>
                    <a:gd name="T2" fmla="*/ 502 w 984"/>
                    <a:gd name="T3" fmla="*/ 34 h 844"/>
                    <a:gd name="T4" fmla="*/ 550 w 984"/>
                    <a:gd name="T5" fmla="*/ 38 h 844"/>
                    <a:gd name="T6" fmla="*/ 578 w 984"/>
                    <a:gd name="T7" fmla="*/ 130 h 844"/>
                    <a:gd name="T8" fmla="*/ 586 w 984"/>
                    <a:gd name="T9" fmla="*/ 90 h 844"/>
                    <a:gd name="T10" fmla="*/ 606 w 984"/>
                    <a:gd name="T11" fmla="*/ 70 h 844"/>
                    <a:gd name="T12" fmla="*/ 642 w 984"/>
                    <a:gd name="T13" fmla="*/ 126 h 844"/>
                    <a:gd name="T14" fmla="*/ 682 w 984"/>
                    <a:gd name="T15" fmla="*/ 98 h 844"/>
                    <a:gd name="T16" fmla="*/ 706 w 984"/>
                    <a:gd name="T17" fmla="*/ 86 h 844"/>
                    <a:gd name="T18" fmla="*/ 762 w 984"/>
                    <a:gd name="T19" fmla="*/ 2 h 844"/>
                    <a:gd name="T20" fmla="*/ 798 w 984"/>
                    <a:gd name="T21" fmla="*/ 70 h 844"/>
                    <a:gd name="T22" fmla="*/ 798 w 984"/>
                    <a:gd name="T23" fmla="*/ 130 h 844"/>
                    <a:gd name="T24" fmla="*/ 790 w 984"/>
                    <a:gd name="T25" fmla="*/ 158 h 844"/>
                    <a:gd name="T26" fmla="*/ 766 w 984"/>
                    <a:gd name="T27" fmla="*/ 162 h 844"/>
                    <a:gd name="T28" fmla="*/ 762 w 984"/>
                    <a:gd name="T29" fmla="*/ 186 h 844"/>
                    <a:gd name="T30" fmla="*/ 802 w 984"/>
                    <a:gd name="T31" fmla="*/ 226 h 844"/>
                    <a:gd name="T32" fmla="*/ 786 w 984"/>
                    <a:gd name="T33" fmla="*/ 322 h 844"/>
                    <a:gd name="T34" fmla="*/ 830 w 984"/>
                    <a:gd name="T35" fmla="*/ 414 h 844"/>
                    <a:gd name="T36" fmla="*/ 854 w 984"/>
                    <a:gd name="T37" fmla="*/ 450 h 844"/>
                    <a:gd name="T38" fmla="*/ 830 w 984"/>
                    <a:gd name="T39" fmla="*/ 450 h 844"/>
                    <a:gd name="T40" fmla="*/ 746 w 984"/>
                    <a:gd name="T41" fmla="*/ 378 h 844"/>
                    <a:gd name="T42" fmla="*/ 678 w 984"/>
                    <a:gd name="T43" fmla="*/ 402 h 844"/>
                    <a:gd name="T44" fmla="*/ 590 w 984"/>
                    <a:gd name="T45" fmla="*/ 442 h 844"/>
                    <a:gd name="T46" fmla="*/ 642 w 984"/>
                    <a:gd name="T47" fmla="*/ 578 h 844"/>
                    <a:gd name="T48" fmla="*/ 710 w 984"/>
                    <a:gd name="T49" fmla="*/ 610 h 844"/>
                    <a:gd name="T50" fmla="*/ 738 w 984"/>
                    <a:gd name="T51" fmla="*/ 550 h 844"/>
                    <a:gd name="T52" fmla="*/ 774 w 984"/>
                    <a:gd name="T53" fmla="*/ 570 h 844"/>
                    <a:gd name="T54" fmla="*/ 766 w 984"/>
                    <a:gd name="T55" fmla="*/ 630 h 844"/>
                    <a:gd name="T56" fmla="*/ 802 w 984"/>
                    <a:gd name="T57" fmla="*/ 670 h 844"/>
                    <a:gd name="T58" fmla="*/ 838 w 984"/>
                    <a:gd name="T59" fmla="*/ 658 h 844"/>
                    <a:gd name="T60" fmla="*/ 922 w 984"/>
                    <a:gd name="T61" fmla="*/ 806 h 844"/>
                    <a:gd name="T62" fmla="*/ 942 w 984"/>
                    <a:gd name="T63" fmla="*/ 826 h 844"/>
                    <a:gd name="T64" fmla="*/ 874 w 984"/>
                    <a:gd name="T65" fmla="*/ 810 h 844"/>
                    <a:gd name="T66" fmla="*/ 830 w 984"/>
                    <a:gd name="T67" fmla="*/ 758 h 844"/>
                    <a:gd name="T68" fmla="*/ 778 w 984"/>
                    <a:gd name="T69" fmla="*/ 710 h 844"/>
                    <a:gd name="T70" fmla="*/ 702 w 984"/>
                    <a:gd name="T71" fmla="*/ 662 h 844"/>
                    <a:gd name="T72" fmla="*/ 614 w 984"/>
                    <a:gd name="T73" fmla="*/ 646 h 844"/>
                    <a:gd name="T74" fmla="*/ 506 w 984"/>
                    <a:gd name="T75" fmla="*/ 594 h 844"/>
                    <a:gd name="T76" fmla="*/ 462 w 984"/>
                    <a:gd name="T77" fmla="*/ 506 h 844"/>
                    <a:gd name="T78" fmla="*/ 430 w 984"/>
                    <a:gd name="T79" fmla="*/ 462 h 844"/>
                    <a:gd name="T80" fmla="*/ 382 w 984"/>
                    <a:gd name="T81" fmla="*/ 430 h 844"/>
                    <a:gd name="T82" fmla="*/ 342 w 984"/>
                    <a:gd name="T83" fmla="*/ 370 h 844"/>
                    <a:gd name="T84" fmla="*/ 354 w 984"/>
                    <a:gd name="T85" fmla="*/ 414 h 844"/>
                    <a:gd name="T86" fmla="*/ 418 w 984"/>
                    <a:gd name="T87" fmla="*/ 494 h 844"/>
                    <a:gd name="T88" fmla="*/ 422 w 984"/>
                    <a:gd name="T89" fmla="*/ 526 h 844"/>
                    <a:gd name="T90" fmla="*/ 394 w 984"/>
                    <a:gd name="T91" fmla="*/ 498 h 844"/>
                    <a:gd name="T92" fmla="*/ 354 w 984"/>
                    <a:gd name="T93" fmla="*/ 466 h 844"/>
                    <a:gd name="T94" fmla="*/ 314 w 984"/>
                    <a:gd name="T95" fmla="*/ 402 h 844"/>
                    <a:gd name="T96" fmla="*/ 266 w 984"/>
                    <a:gd name="T97" fmla="*/ 346 h 844"/>
                    <a:gd name="T98" fmla="*/ 210 w 984"/>
                    <a:gd name="T99" fmla="*/ 314 h 844"/>
                    <a:gd name="T100" fmla="*/ 154 w 984"/>
                    <a:gd name="T101" fmla="*/ 238 h 844"/>
                    <a:gd name="T102" fmla="*/ 66 w 984"/>
                    <a:gd name="T103" fmla="*/ 66 h 844"/>
                    <a:gd name="T104" fmla="*/ 34 w 984"/>
                    <a:gd name="T105" fmla="*/ 38 h 844"/>
                    <a:gd name="T106" fmla="*/ 46 w 984"/>
                    <a:gd name="T107" fmla="*/ 22 h 844"/>
                    <a:gd name="T108" fmla="*/ 102 w 984"/>
                    <a:gd name="T109" fmla="*/ 70 h 844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Freeform 32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>
                    <a:gd name="T0" fmla="*/ 6 w 36"/>
                    <a:gd name="T1" fmla="*/ 28 h 48"/>
                    <a:gd name="T2" fmla="*/ 10 w 36"/>
                    <a:gd name="T3" fmla="*/ 48 h 48"/>
                    <a:gd name="T4" fmla="*/ 6 w 36"/>
                    <a:gd name="T5" fmla="*/ 28 h 4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Freeform 33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>
                    <a:gd name="T0" fmla="*/ 0 w 36"/>
                    <a:gd name="T1" fmla="*/ 5 h 37"/>
                    <a:gd name="T2" fmla="*/ 12 w 36"/>
                    <a:gd name="T3" fmla="*/ 1 h 37"/>
                    <a:gd name="T4" fmla="*/ 36 w 36"/>
                    <a:gd name="T5" fmla="*/ 17 h 37"/>
                    <a:gd name="T6" fmla="*/ 8 w 36"/>
                    <a:gd name="T7" fmla="*/ 17 h 37"/>
                    <a:gd name="T8" fmla="*/ 0 w 36"/>
                    <a:gd name="T9" fmla="*/ 5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Freeform 34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>
                    <a:gd name="T0" fmla="*/ 0 w 170"/>
                    <a:gd name="T1" fmla="*/ 49 h 96"/>
                    <a:gd name="T2" fmla="*/ 28 w 170"/>
                    <a:gd name="T3" fmla="*/ 25 h 96"/>
                    <a:gd name="T4" fmla="*/ 56 w 170"/>
                    <a:gd name="T5" fmla="*/ 21 h 96"/>
                    <a:gd name="T6" fmla="*/ 80 w 170"/>
                    <a:gd name="T7" fmla="*/ 9 h 96"/>
                    <a:gd name="T8" fmla="*/ 64 w 170"/>
                    <a:gd name="T9" fmla="*/ 25 h 96"/>
                    <a:gd name="T10" fmla="*/ 124 w 170"/>
                    <a:gd name="T11" fmla="*/ 49 h 96"/>
                    <a:gd name="T12" fmla="*/ 160 w 170"/>
                    <a:gd name="T13" fmla="*/ 65 h 96"/>
                    <a:gd name="T14" fmla="*/ 116 w 170"/>
                    <a:gd name="T15" fmla="*/ 77 h 96"/>
                    <a:gd name="T16" fmla="*/ 88 w 170"/>
                    <a:gd name="T17" fmla="*/ 57 h 96"/>
                    <a:gd name="T18" fmla="*/ 76 w 170"/>
                    <a:gd name="T19" fmla="*/ 53 h 96"/>
                    <a:gd name="T20" fmla="*/ 24 w 170"/>
                    <a:gd name="T21" fmla="*/ 41 h 96"/>
                    <a:gd name="T22" fmla="*/ 0 w 170"/>
                    <a:gd name="T23" fmla="*/ 49 h 9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Freeform 35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>
                    <a:gd name="T0" fmla="*/ 0 w 138"/>
                    <a:gd name="T1" fmla="*/ 0 h 44"/>
                    <a:gd name="T2" fmla="*/ 52 w 138"/>
                    <a:gd name="T3" fmla="*/ 4 h 44"/>
                    <a:gd name="T4" fmla="*/ 88 w 138"/>
                    <a:gd name="T5" fmla="*/ 24 h 44"/>
                    <a:gd name="T6" fmla="*/ 112 w 138"/>
                    <a:gd name="T7" fmla="*/ 20 h 44"/>
                    <a:gd name="T8" fmla="*/ 108 w 138"/>
                    <a:gd name="T9" fmla="*/ 44 h 44"/>
                    <a:gd name="T10" fmla="*/ 64 w 138"/>
                    <a:gd name="T11" fmla="*/ 40 h 44"/>
                    <a:gd name="T12" fmla="*/ 0 w 138"/>
                    <a:gd name="T13" fmla="*/ 36 h 44"/>
                    <a:gd name="T14" fmla="*/ 28 w 138"/>
                    <a:gd name="T15" fmla="*/ 20 h 44"/>
                    <a:gd name="T16" fmla="*/ 0 w 138"/>
                    <a:gd name="T17" fmla="*/ 0 h 4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Freeform 36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>
                    <a:gd name="T0" fmla="*/ 17 w 57"/>
                    <a:gd name="T1" fmla="*/ 25 h 42"/>
                    <a:gd name="T2" fmla="*/ 37 w 57"/>
                    <a:gd name="T3" fmla="*/ 13 h 42"/>
                    <a:gd name="T4" fmla="*/ 17 w 57"/>
                    <a:gd name="T5" fmla="*/ 25 h 4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Freeform 37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>
                    <a:gd name="T0" fmla="*/ 19 w 39"/>
                    <a:gd name="T1" fmla="*/ 32 h 52"/>
                    <a:gd name="T2" fmla="*/ 19 w 39"/>
                    <a:gd name="T3" fmla="*/ 0 h 52"/>
                    <a:gd name="T4" fmla="*/ 19 w 39"/>
                    <a:gd name="T5" fmla="*/ 32 h 5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9" name="Freeform 38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>
                    <a:gd name="T0" fmla="*/ 4 w 44"/>
                    <a:gd name="T1" fmla="*/ 9 h 80"/>
                    <a:gd name="T2" fmla="*/ 20 w 44"/>
                    <a:gd name="T3" fmla="*/ 33 h 80"/>
                    <a:gd name="T4" fmla="*/ 24 w 44"/>
                    <a:gd name="T5" fmla="*/ 49 h 80"/>
                    <a:gd name="T6" fmla="*/ 36 w 44"/>
                    <a:gd name="T7" fmla="*/ 53 h 80"/>
                    <a:gd name="T8" fmla="*/ 24 w 44"/>
                    <a:gd name="T9" fmla="*/ 73 h 80"/>
                    <a:gd name="T10" fmla="*/ 0 w 44"/>
                    <a:gd name="T11" fmla="*/ 21 h 80"/>
                    <a:gd name="T12" fmla="*/ 4 w 44"/>
                    <a:gd name="T13" fmla="*/ 9 h 8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" name="Freeform 39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>
                    <a:gd name="T0" fmla="*/ 220 w 323"/>
                    <a:gd name="T1" fmla="*/ 1 h 64"/>
                    <a:gd name="T2" fmla="*/ 231 w 323"/>
                    <a:gd name="T3" fmla="*/ 8 h 64"/>
                    <a:gd name="T4" fmla="*/ 235 w 323"/>
                    <a:gd name="T5" fmla="*/ 0 h 64"/>
                    <a:gd name="T6" fmla="*/ 265 w 323"/>
                    <a:gd name="T7" fmla="*/ 0 h 64"/>
                    <a:gd name="T8" fmla="*/ 287 w 323"/>
                    <a:gd name="T9" fmla="*/ 17 h 64"/>
                    <a:gd name="T10" fmla="*/ 319 w 323"/>
                    <a:gd name="T11" fmla="*/ 10 h 64"/>
                    <a:gd name="T12" fmla="*/ 314 w 323"/>
                    <a:gd name="T13" fmla="*/ 29 h 64"/>
                    <a:gd name="T14" fmla="*/ 298 w 323"/>
                    <a:gd name="T15" fmla="*/ 46 h 64"/>
                    <a:gd name="T16" fmla="*/ 295 w 323"/>
                    <a:gd name="T17" fmla="*/ 29 h 64"/>
                    <a:gd name="T18" fmla="*/ 287 w 323"/>
                    <a:gd name="T19" fmla="*/ 31 h 64"/>
                    <a:gd name="T20" fmla="*/ 279 w 323"/>
                    <a:gd name="T21" fmla="*/ 29 h 64"/>
                    <a:gd name="T22" fmla="*/ 263 w 323"/>
                    <a:gd name="T23" fmla="*/ 21 h 64"/>
                    <a:gd name="T24" fmla="*/ 228 w 323"/>
                    <a:gd name="T25" fmla="*/ 38 h 64"/>
                    <a:gd name="T26" fmla="*/ 201 w 323"/>
                    <a:gd name="T27" fmla="*/ 44 h 64"/>
                    <a:gd name="T28" fmla="*/ 212 w 323"/>
                    <a:gd name="T29" fmla="*/ 57 h 64"/>
                    <a:gd name="T30" fmla="*/ 188 w 323"/>
                    <a:gd name="T31" fmla="*/ 63 h 64"/>
                    <a:gd name="T32" fmla="*/ 169 w 323"/>
                    <a:gd name="T33" fmla="*/ 61 h 64"/>
                    <a:gd name="T34" fmla="*/ 177 w 323"/>
                    <a:gd name="T35" fmla="*/ 57 h 64"/>
                    <a:gd name="T36" fmla="*/ 171 w 323"/>
                    <a:gd name="T37" fmla="*/ 40 h 64"/>
                    <a:gd name="T38" fmla="*/ 169 w 323"/>
                    <a:gd name="T39" fmla="*/ 31 h 64"/>
                    <a:gd name="T40" fmla="*/ 158 w 323"/>
                    <a:gd name="T41" fmla="*/ 23 h 64"/>
                    <a:gd name="T42" fmla="*/ 142 w 323"/>
                    <a:gd name="T43" fmla="*/ 27 h 64"/>
                    <a:gd name="T44" fmla="*/ 134 w 323"/>
                    <a:gd name="T45" fmla="*/ 27 h 64"/>
                    <a:gd name="T46" fmla="*/ 123 w 323"/>
                    <a:gd name="T47" fmla="*/ 25 h 64"/>
                    <a:gd name="T48" fmla="*/ 83 w 323"/>
                    <a:gd name="T49" fmla="*/ 2 h 64"/>
                    <a:gd name="T50" fmla="*/ 59 w 323"/>
                    <a:gd name="T51" fmla="*/ 14 h 64"/>
                    <a:gd name="T52" fmla="*/ 1 w 323"/>
                    <a:gd name="T53" fmla="*/ 0 h 64"/>
                    <a:gd name="T54" fmla="*/ 220 w 323"/>
                    <a:gd name="T55" fmla="*/ 1 h 6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1" name="Freeform 40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>
                    <a:gd name="T0" fmla="*/ 105 w 300"/>
                    <a:gd name="T1" fmla="*/ 31 h 31"/>
                    <a:gd name="T2" fmla="*/ 30 w 300"/>
                    <a:gd name="T3" fmla="*/ 1 h 31"/>
                    <a:gd name="T4" fmla="*/ 285 w 300"/>
                    <a:gd name="T5" fmla="*/ 0 h 31"/>
                    <a:gd name="T6" fmla="*/ 296 w 300"/>
                    <a:gd name="T7" fmla="*/ 14 h 31"/>
                    <a:gd name="T8" fmla="*/ 264 w 300"/>
                    <a:gd name="T9" fmla="*/ 16 h 31"/>
                    <a:gd name="T10" fmla="*/ 105 w 300"/>
                    <a:gd name="T11" fmla="*/ 31 h 3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" name="Freeform 41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>
                    <a:gd name="T0" fmla="*/ 0 w 41"/>
                    <a:gd name="T1" fmla="*/ 25 h 29"/>
                    <a:gd name="T2" fmla="*/ 12 w 41"/>
                    <a:gd name="T3" fmla="*/ 29 h 29"/>
                    <a:gd name="T4" fmla="*/ 0 w 41"/>
                    <a:gd name="T5" fmla="*/ 25 h 2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" name="Freeform 42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>
                    <a:gd name="T0" fmla="*/ 73 w 436"/>
                    <a:gd name="T1" fmla="*/ 1 h 152"/>
                    <a:gd name="T2" fmla="*/ 436 w 436"/>
                    <a:gd name="T3" fmla="*/ 0 h 152"/>
                    <a:gd name="T4" fmla="*/ 416 w 436"/>
                    <a:gd name="T5" fmla="*/ 54 h 152"/>
                    <a:gd name="T6" fmla="*/ 397 w 436"/>
                    <a:gd name="T7" fmla="*/ 68 h 152"/>
                    <a:gd name="T8" fmla="*/ 392 w 436"/>
                    <a:gd name="T9" fmla="*/ 70 h 152"/>
                    <a:gd name="T10" fmla="*/ 375 w 436"/>
                    <a:gd name="T11" fmla="*/ 73 h 152"/>
                    <a:gd name="T12" fmla="*/ 361 w 436"/>
                    <a:gd name="T13" fmla="*/ 88 h 152"/>
                    <a:gd name="T14" fmla="*/ 362 w 436"/>
                    <a:gd name="T15" fmla="*/ 99 h 152"/>
                    <a:gd name="T16" fmla="*/ 364 w 436"/>
                    <a:gd name="T17" fmla="*/ 107 h 152"/>
                    <a:gd name="T18" fmla="*/ 366 w 436"/>
                    <a:gd name="T19" fmla="*/ 113 h 152"/>
                    <a:gd name="T20" fmla="*/ 362 w 436"/>
                    <a:gd name="T21" fmla="*/ 122 h 152"/>
                    <a:gd name="T22" fmla="*/ 351 w 436"/>
                    <a:gd name="T23" fmla="*/ 120 h 152"/>
                    <a:gd name="T24" fmla="*/ 342 w 436"/>
                    <a:gd name="T25" fmla="*/ 129 h 152"/>
                    <a:gd name="T26" fmla="*/ 347 w 436"/>
                    <a:gd name="T27" fmla="*/ 105 h 152"/>
                    <a:gd name="T28" fmla="*/ 338 w 436"/>
                    <a:gd name="T29" fmla="*/ 100 h 152"/>
                    <a:gd name="T30" fmla="*/ 344 w 436"/>
                    <a:gd name="T31" fmla="*/ 93 h 152"/>
                    <a:gd name="T32" fmla="*/ 342 w 436"/>
                    <a:gd name="T33" fmla="*/ 89 h 152"/>
                    <a:gd name="T34" fmla="*/ 320 w 436"/>
                    <a:gd name="T35" fmla="*/ 94 h 152"/>
                    <a:gd name="T36" fmla="*/ 317 w 436"/>
                    <a:gd name="T37" fmla="*/ 85 h 152"/>
                    <a:gd name="T38" fmla="*/ 297 w 436"/>
                    <a:gd name="T39" fmla="*/ 94 h 152"/>
                    <a:gd name="T40" fmla="*/ 320 w 436"/>
                    <a:gd name="T41" fmla="*/ 103 h 152"/>
                    <a:gd name="T42" fmla="*/ 305 w 436"/>
                    <a:gd name="T43" fmla="*/ 117 h 152"/>
                    <a:gd name="T44" fmla="*/ 311 w 436"/>
                    <a:gd name="T45" fmla="*/ 126 h 152"/>
                    <a:gd name="T46" fmla="*/ 315 w 436"/>
                    <a:gd name="T47" fmla="*/ 138 h 152"/>
                    <a:gd name="T48" fmla="*/ 309 w 436"/>
                    <a:gd name="T49" fmla="*/ 139 h 152"/>
                    <a:gd name="T50" fmla="*/ 314 w 436"/>
                    <a:gd name="T51" fmla="*/ 144 h 152"/>
                    <a:gd name="T52" fmla="*/ 307 w 436"/>
                    <a:gd name="T53" fmla="*/ 152 h 152"/>
                    <a:gd name="T54" fmla="*/ 0 w 436"/>
                    <a:gd name="T55" fmla="*/ 149 h 152"/>
                    <a:gd name="T56" fmla="*/ 73 w 436"/>
                    <a:gd name="T57" fmla="*/ 1 h 1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" name="Freeform 43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>
                    <a:gd name="T0" fmla="*/ 5 w 47"/>
                    <a:gd name="T1" fmla="*/ 156 h 165"/>
                    <a:gd name="T2" fmla="*/ 15 w 47"/>
                    <a:gd name="T3" fmla="*/ 108 h 165"/>
                    <a:gd name="T4" fmla="*/ 17 w 47"/>
                    <a:gd name="T5" fmla="*/ 68 h 165"/>
                    <a:gd name="T6" fmla="*/ 11 w 47"/>
                    <a:gd name="T7" fmla="*/ 40 h 165"/>
                    <a:gd name="T8" fmla="*/ 17 w 47"/>
                    <a:gd name="T9" fmla="*/ 12 h 165"/>
                    <a:gd name="T10" fmla="*/ 21 w 47"/>
                    <a:gd name="T11" fmla="*/ 0 h 165"/>
                    <a:gd name="T12" fmla="*/ 31 w 47"/>
                    <a:gd name="T13" fmla="*/ 30 h 165"/>
                    <a:gd name="T14" fmla="*/ 47 w 47"/>
                    <a:gd name="T15" fmla="*/ 98 h 165"/>
                    <a:gd name="T16" fmla="*/ 31 w 47"/>
                    <a:gd name="T17" fmla="*/ 108 h 165"/>
                    <a:gd name="T18" fmla="*/ 23 w 47"/>
                    <a:gd name="T19" fmla="*/ 126 h 165"/>
                    <a:gd name="T20" fmla="*/ 21 w 47"/>
                    <a:gd name="T21" fmla="*/ 132 h 165"/>
                    <a:gd name="T22" fmla="*/ 27 w 47"/>
                    <a:gd name="T23" fmla="*/ 134 h 165"/>
                    <a:gd name="T24" fmla="*/ 31 w 47"/>
                    <a:gd name="T25" fmla="*/ 146 h 165"/>
                    <a:gd name="T26" fmla="*/ 13 w 47"/>
                    <a:gd name="T27" fmla="*/ 148 h 165"/>
                    <a:gd name="T28" fmla="*/ 7 w 47"/>
                    <a:gd name="T29" fmla="*/ 160 h 165"/>
                    <a:gd name="T30" fmla="*/ 3 w 47"/>
                    <a:gd name="T31" fmla="*/ 154 h 165"/>
                    <a:gd name="T32" fmla="*/ 5 w 47"/>
                    <a:gd name="T33" fmla="*/ 156 h 16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5" name="Freeform 44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>
                    <a:gd name="T0" fmla="*/ 26 w 138"/>
                    <a:gd name="T1" fmla="*/ 61 h 103"/>
                    <a:gd name="T2" fmla="*/ 30 w 138"/>
                    <a:gd name="T3" fmla="*/ 43 h 103"/>
                    <a:gd name="T4" fmla="*/ 50 w 138"/>
                    <a:gd name="T5" fmla="*/ 33 h 103"/>
                    <a:gd name="T6" fmla="*/ 54 w 138"/>
                    <a:gd name="T7" fmla="*/ 45 h 103"/>
                    <a:gd name="T8" fmla="*/ 66 w 138"/>
                    <a:gd name="T9" fmla="*/ 49 h 103"/>
                    <a:gd name="T10" fmla="*/ 80 w 138"/>
                    <a:gd name="T11" fmla="*/ 55 h 103"/>
                    <a:gd name="T12" fmla="*/ 116 w 138"/>
                    <a:gd name="T13" fmla="*/ 33 h 103"/>
                    <a:gd name="T14" fmla="*/ 130 w 138"/>
                    <a:gd name="T15" fmla="*/ 17 h 103"/>
                    <a:gd name="T16" fmla="*/ 138 w 138"/>
                    <a:gd name="T17" fmla="*/ 11 h 103"/>
                    <a:gd name="T18" fmla="*/ 106 w 138"/>
                    <a:gd name="T19" fmla="*/ 49 h 103"/>
                    <a:gd name="T20" fmla="*/ 84 w 138"/>
                    <a:gd name="T21" fmla="*/ 67 h 103"/>
                    <a:gd name="T22" fmla="*/ 66 w 138"/>
                    <a:gd name="T23" fmla="*/ 81 h 103"/>
                    <a:gd name="T24" fmla="*/ 48 w 138"/>
                    <a:gd name="T25" fmla="*/ 103 h 103"/>
                    <a:gd name="T26" fmla="*/ 26 w 138"/>
                    <a:gd name="T27" fmla="*/ 89 h 103"/>
                    <a:gd name="T28" fmla="*/ 20 w 138"/>
                    <a:gd name="T29" fmla="*/ 87 h 103"/>
                    <a:gd name="T30" fmla="*/ 22 w 138"/>
                    <a:gd name="T31" fmla="*/ 97 h 103"/>
                    <a:gd name="T32" fmla="*/ 0 w 138"/>
                    <a:gd name="T33" fmla="*/ 97 h 103"/>
                    <a:gd name="T34" fmla="*/ 10 w 138"/>
                    <a:gd name="T35" fmla="*/ 79 h 103"/>
                    <a:gd name="T36" fmla="*/ 26 w 138"/>
                    <a:gd name="T37" fmla="*/ 61 h 10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6" name="Freeform 45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>
                    <a:gd name="T0" fmla="*/ 158 w 188"/>
                    <a:gd name="T1" fmla="*/ 24 h 214"/>
                    <a:gd name="T2" fmla="*/ 160 w 188"/>
                    <a:gd name="T3" fmla="*/ 6 h 214"/>
                    <a:gd name="T4" fmla="*/ 170 w 188"/>
                    <a:gd name="T5" fmla="*/ 0 h 214"/>
                    <a:gd name="T6" fmla="*/ 182 w 188"/>
                    <a:gd name="T7" fmla="*/ 24 h 214"/>
                    <a:gd name="T8" fmla="*/ 188 w 188"/>
                    <a:gd name="T9" fmla="*/ 42 h 214"/>
                    <a:gd name="T10" fmla="*/ 178 w 188"/>
                    <a:gd name="T11" fmla="*/ 58 h 214"/>
                    <a:gd name="T12" fmla="*/ 170 w 188"/>
                    <a:gd name="T13" fmla="*/ 76 h 214"/>
                    <a:gd name="T14" fmla="*/ 162 w 188"/>
                    <a:gd name="T15" fmla="*/ 126 h 214"/>
                    <a:gd name="T16" fmla="*/ 144 w 188"/>
                    <a:gd name="T17" fmla="*/ 136 h 214"/>
                    <a:gd name="T18" fmla="*/ 120 w 188"/>
                    <a:gd name="T19" fmla="*/ 138 h 214"/>
                    <a:gd name="T20" fmla="*/ 112 w 188"/>
                    <a:gd name="T21" fmla="*/ 124 h 214"/>
                    <a:gd name="T22" fmla="*/ 102 w 188"/>
                    <a:gd name="T23" fmla="*/ 146 h 214"/>
                    <a:gd name="T24" fmla="*/ 90 w 188"/>
                    <a:gd name="T25" fmla="*/ 150 h 214"/>
                    <a:gd name="T26" fmla="*/ 80 w 188"/>
                    <a:gd name="T27" fmla="*/ 132 h 214"/>
                    <a:gd name="T28" fmla="*/ 58 w 188"/>
                    <a:gd name="T29" fmla="*/ 144 h 214"/>
                    <a:gd name="T30" fmla="*/ 76 w 188"/>
                    <a:gd name="T31" fmla="*/ 142 h 214"/>
                    <a:gd name="T32" fmla="*/ 78 w 188"/>
                    <a:gd name="T33" fmla="*/ 160 h 214"/>
                    <a:gd name="T34" fmla="*/ 58 w 188"/>
                    <a:gd name="T35" fmla="*/ 166 h 214"/>
                    <a:gd name="T36" fmla="*/ 34 w 188"/>
                    <a:gd name="T37" fmla="*/ 166 h 214"/>
                    <a:gd name="T38" fmla="*/ 36 w 188"/>
                    <a:gd name="T39" fmla="*/ 154 h 214"/>
                    <a:gd name="T40" fmla="*/ 46 w 188"/>
                    <a:gd name="T41" fmla="*/ 144 h 214"/>
                    <a:gd name="T42" fmla="*/ 34 w 188"/>
                    <a:gd name="T43" fmla="*/ 148 h 214"/>
                    <a:gd name="T44" fmla="*/ 26 w 188"/>
                    <a:gd name="T45" fmla="*/ 166 h 214"/>
                    <a:gd name="T46" fmla="*/ 30 w 188"/>
                    <a:gd name="T47" fmla="*/ 190 h 214"/>
                    <a:gd name="T48" fmla="*/ 14 w 188"/>
                    <a:gd name="T49" fmla="*/ 200 h 214"/>
                    <a:gd name="T50" fmla="*/ 0 w 188"/>
                    <a:gd name="T51" fmla="*/ 214 h 214"/>
                    <a:gd name="T52" fmla="*/ 8 w 188"/>
                    <a:gd name="T53" fmla="*/ 188 h 214"/>
                    <a:gd name="T54" fmla="*/ 0 w 188"/>
                    <a:gd name="T55" fmla="*/ 164 h 214"/>
                    <a:gd name="T56" fmla="*/ 14 w 188"/>
                    <a:gd name="T57" fmla="*/ 152 h 214"/>
                    <a:gd name="T58" fmla="*/ 32 w 188"/>
                    <a:gd name="T59" fmla="*/ 134 h 214"/>
                    <a:gd name="T60" fmla="*/ 44 w 188"/>
                    <a:gd name="T61" fmla="*/ 118 h 214"/>
                    <a:gd name="T62" fmla="*/ 72 w 188"/>
                    <a:gd name="T63" fmla="*/ 116 h 214"/>
                    <a:gd name="T64" fmla="*/ 84 w 188"/>
                    <a:gd name="T65" fmla="*/ 112 h 214"/>
                    <a:gd name="T66" fmla="*/ 114 w 188"/>
                    <a:gd name="T67" fmla="*/ 78 h 214"/>
                    <a:gd name="T68" fmla="*/ 120 w 188"/>
                    <a:gd name="T69" fmla="*/ 92 h 214"/>
                    <a:gd name="T70" fmla="*/ 132 w 188"/>
                    <a:gd name="T71" fmla="*/ 76 h 214"/>
                    <a:gd name="T72" fmla="*/ 150 w 188"/>
                    <a:gd name="T73" fmla="*/ 54 h 214"/>
                    <a:gd name="T74" fmla="*/ 154 w 188"/>
                    <a:gd name="T75" fmla="*/ 42 h 214"/>
                    <a:gd name="T76" fmla="*/ 148 w 188"/>
                    <a:gd name="T77" fmla="*/ 38 h 214"/>
                    <a:gd name="T78" fmla="*/ 152 w 188"/>
                    <a:gd name="T79" fmla="*/ 32 h 214"/>
                    <a:gd name="T80" fmla="*/ 158 w 188"/>
                    <a:gd name="T81" fmla="*/ 24 h 21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7" name="Freeform 46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>
                    <a:gd name="T0" fmla="*/ 0 w 13"/>
                    <a:gd name="T1" fmla="*/ 9 h 13"/>
                    <a:gd name="T2" fmla="*/ 4 w 13"/>
                    <a:gd name="T3" fmla="*/ 13 h 13"/>
                    <a:gd name="T4" fmla="*/ 0 w 13"/>
                    <a:gd name="T5" fmla="*/ 9 h 1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8" name="Freeform 47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>
                    <a:gd name="T0" fmla="*/ 812 w 812"/>
                    <a:gd name="T1" fmla="*/ 26 h 564"/>
                    <a:gd name="T2" fmla="*/ 778 w 812"/>
                    <a:gd name="T3" fmla="*/ 78 h 564"/>
                    <a:gd name="T4" fmla="*/ 748 w 812"/>
                    <a:gd name="T5" fmla="*/ 122 h 564"/>
                    <a:gd name="T6" fmla="*/ 722 w 812"/>
                    <a:gd name="T7" fmla="*/ 142 h 564"/>
                    <a:gd name="T8" fmla="*/ 634 w 812"/>
                    <a:gd name="T9" fmla="*/ 180 h 564"/>
                    <a:gd name="T10" fmla="*/ 632 w 812"/>
                    <a:gd name="T11" fmla="*/ 210 h 564"/>
                    <a:gd name="T12" fmla="*/ 604 w 812"/>
                    <a:gd name="T13" fmla="*/ 230 h 564"/>
                    <a:gd name="T14" fmla="*/ 620 w 812"/>
                    <a:gd name="T15" fmla="*/ 178 h 564"/>
                    <a:gd name="T16" fmla="*/ 576 w 812"/>
                    <a:gd name="T17" fmla="*/ 188 h 564"/>
                    <a:gd name="T18" fmla="*/ 556 w 812"/>
                    <a:gd name="T19" fmla="*/ 218 h 564"/>
                    <a:gd name="T20" fmla="*/ 596 w 812"/>
                    <a:gd name="T21" fmla="*/ 280 h 564"/>
                    <a:gd name="T22" fmla="*/ 594 w 812"/>
                    <a:gd name="T23" fmla="*/ 368 h 564"/>
                    <a:gd name="T24" fmla="*/ 542 w 812"/>
                    <a:gd name="T25" fmla="*/ 406 h 564"/>
                    <a:gd name="T26" fmla="*/ 522 w 812"/>
                    <a:gd name="T27" fmla="*/ 386 h 564"/>
                    <a:gd name="T28" fmla="*/ 482 w 812"/>
                    <a:gd name="T29" fmla="*/ 348 h 564"/>
                    <a:gd name="T30" fmla="*/ 462 w 812"/>
                    <a:gd name="T31" fmla="*/ 348 h 564"/>
                    <a:gd name="T32" fmla="*/ 450 w 812"/>
                    <a:gd name="T33" fmla="*/ 394 h 564"/>
                    <a:gd name="T34" fmla="*/ 500 w 812"/>
                    <a:gd name="T35" fmla="*/ 464 h 564"/>
                    <a:gd name="T36" fmla="*/ 510 w 812"/>
                    <a:gd name="T37" fmla="*/ 524 h 564"/>
                    <a:gd name="T38" fmla="*/ 526 w 812"/>
                    <a:gd name="T39" fmla="*/ 560 h 564"/>
                    <a:gd name="T40" fmla="*/ 492 w 812"/>
                    <a:gd name="T41" fmla="*/ 544 h 564"/>
                    <a:gd name="T42" fmla="*/ 470 w 812"/>
                    <a:gd name="T43" fmla="*/ 518 h 564"/>
                    <a:gd name="T44" fmla="*/ 422 w 812"/>
                    <a:gd name="T45" fmla="*/ 424 h 564"/>
                    <a:gd name="T46" fmla="*/ 426 w 812"/>
                    <a:gd name="T47" fmla="*/ 310 h 564"/>
                    <a:gd name="T48" fmla="*/ 422 w 812"/>
                    <a:gd name="T49" fmla="*/ 268 h 564"/>
                    <a:gd name="T50" fmla="*/ 412 w 812"/>
                    <a:gd name="T51" fmla="*/ 276 h 564"/>
                    <a:gd name="T52" fmla="*/ 386 w 812"/>
                    <a:gd name="T53" fmla="*/ 266 h 564"/>
                    <a:gd name="T54" fmla="*/ 360 w 812"/>
                    <a:gd name="T55" fmla="*/ 170 h 564"/>
                    <a:gd name="T56" fmla="*/ 330 w 812"/>
                    <a:gd name="T57" fmla="*/ 166 h 564"/>
                    <a:gd name="T58" fmla="*/ 288 w 812"/>
                    <a:gd name="T59" fmla="*/ 172 h 564"/>
                    <a:gd name="T60" fmla="*/ 242 w 812"/>
                    <a:gd name="T61" fmla="*/ 232 h 564"/>
                    <a:gd name="T62" fmla="*/ 196 w 812"/>
                    <a:gd name="T63" fmla="*/ 268 h 564"/>
                    <a:gd name="T64" fmla="*/ 184 w 812"/>
                    <a:gd name="T65" fmla="*/ 274 h 564"/>
                    <a:gd name="T66" fmla="*/ 160 w 812"/>
                    <a:gd name="T67" fmla="*/ 328 h 564"/>
                    <a:gd name="T68" fmla="*/ 152 w 812"/>
                    <a:gd name="T69" fmla="*/ 354 h 564"/>
                    <a:gd name="T70" fmla="*/ 128 w 812"/>
                    <a:gd name="T71" fmla="*/ 404 h 564"/>
                    <a:gd name="T72" fmla="*/ 94 w 812"/>
                    <a:gd name="T73" fmla="*/ 392 h 564"/>
                    <a:gd name="T74" fmla="*/ 66 w 812"/>
                    <a:gd name="T75" fmla="*/ 258 h 564"/>
                    <a:gd name="T76" fmla="*/ 72 w 812"/>
                    <a:gd name="T77" fmla="*/ 156 h 564"/>
                    <a:gd name="T78" fmla="*/ 44 w 812"/>
                    <a:gd name="T79" fmla="*/ 180 h 564"/>
                    <a:gd name="T80" fmla="*/ 20 w 812"/>
                    <a:gd name="T81" fmla="*/ 150 h 564"/>
                    <a:gd name="T82" fmla="*/ 24 w 812"/>
                    <a:gd name="T83" fmla="*/ 138 h 564"/>
                    <a:gd name="T84" fmla="*/ 0 w 812"/>
                    <a:gd name="T85" fmla="*/ 92 h 564"/>
                    <a:gd name="T86" fmla="*/ 798 w 812"/>
                    <a:gd name="T87" fmla="*/ 6 h 564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" name="Freeform 48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>
                    <a:gd name="T0" fmla="*/ 7 w 43"/>
                    <a:gd name="T1" fmla="*/ 11 h 85"/>
                    <a:gd name="T2" fmla="*/ 17 w 43"/>
                    <a:gd name="T3" fmla="*/ 3 h 85"/>
                    <a:gd name="T4" fmla="*/ 37 w 43"/>
                    <a:gd name="T5" fmla="*/ 33 h 85"/>
                    <a:gd name="T6" fmla="*/ 19 w 43"/>
                    <a:gd name="T7" fmla="*/ 85 h 85"/>
                    <a:gd name="T8" fmla="*/ 1 w 43"/>
                    <a:gd name="T9" fmla="*/ 69 h 85"/>
                    <a:gd name="T10" fmla="*/ 7 w 43"/>
                    <a:gd name="T11" fmla="*/ 11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0" name="Freeform 49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>
                    <a:gd name="T0" fmla="*/ 13 w 44"/>
                    <a:gd name="T1" fmla="*/ 28 h 74"/>
                    <a:gd name="T2" fmla="*/ 29 w 44"/>
                    <a:gd name="T3" fmla="*/ 2 h 74"/>
                    <a:gd name="T4" fmla="*/ 43 w 44"/>
                    <a:gd name="T5" fmla="*/ 4 h 74"/>
                    <a:gd name="T6" fmla="*/ 39 w 44"/>
                    <a:gd name="T7" fmla="*/ 26 h 74"/>
                    <a:gd name="T8" fmla="*/ 13 w 44"/>
                    <a:gd name="T9" fmla="*/ 74 h 74"/>
                    <a:gd name="T10" fmla="*/ 7 w 44"/>
                    <a:gd name="T11" fmla="*/ 60 h 74"/>
                    <a:gd name="T12" fmla="*/ 3 w 44"/>
                    <a:gd name="T13" fmla="*/ 36 h 74"/>
                    <a:gd name="T14" fmla="*/ 13 w 44"/>
                    <a:gd name="T15" fmla="*/ 28 h 7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1" name="Freeform 50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>
                    <a:gd name="T0" fmla="*/ 7 w 20"/>
                    <a:gd name="T1" fmla="*/ 16 h 30"/>
                    <a:gd name="T2" fmla="*/ 5 w 20"/>
                    <a:gd name="T3" fmla="*/ 30 h 30"/>
                    <a:gd name="T4" fmla="*/ 7 w 20"/>
                    <a:gd name="T5" fmla="*/ 16 h 3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" name="Freeform 51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>
                    <a:gd name="T0" fmla="*/ 481 w 682"/>
                    <a:gd name="T1" fmla="*/ 464 h 557"/>
                    <a:gd name="T2" fmla="*/ 486 w 682"/>
                    <a:gd name="T3" fmla="*/ 451 h 557"/>
                    <a:gd name="T4" fmla="*/ 500 w 682"/>
                    <a:gd name="T5" fmla="*/ 413 h 557"/>
                    <a:gd name="T6" fmla="*/ 309 w 682"/>
                    <a:gd name="T7" fmla="*/ 287 h 557"/>
                    <a:gd name="T8" fmla="*/ 282 w 682"/>
                    <a:gd name="T9" fmla="*/ 346 h 557"/>
                    <a:gd name="T10" fmla="*/ 303 w 682"/>
                    <a:gd name="T11" fmla="*/ 556 h 557"/>
                    <a:gd name="T12" fmla="*/ 282 w 682"/>
                    <a:gd name="T13" fmla="*/ 494 h 557"/>
                    <a:gd name="T14" fmla="*/ 242 w 682"/>
                    <a:gd name="T15" fmla="*/ 439 h 557"/>
                    <a:gd name="T16" fmla="*/ 245 w 682"/>
                    <a:gd name="T17" fmla="*/ 413 h 557"/>
                    <a:gd name="T18" fmla="*/ 247 w 682"/>
                    <a:gd name="T19" fmla="*/ 394 h 557"/>
                    <a:gd name="T20" fmla="*/ 220 w 682"/>
                    <a:gd name="T21" fmla="*/ 375 h 557"/>
                    <a:gd name="T22" fmla="*/ 194 w 682"/>
                    <a:gd name="T23" fmla="*/ 346 h 557"/>
                    <a:gd name="T24" fmla="*/ 148 w 682"/>
                    <a:gd name="T25" fmla="*/ 354 h 557"/>
                    <a:gd name="T26" fmla="*/ 126 w 682"/>
                    <a:gd name="T27" fmla="*/ 365 h 557"/>
                    <a:gd name="T28" fmla="*/ 78 w 682"/>
                    <a:gd name="T29" fmla="*/ 365 h 557"/>
                    <a:gd name="T30" fmla="*/ 22 w 682"/>
                    <a:gd name="T31" fmla="*/ 312 h 557"/>
                    <a:gd name="T32" fmla="*/ 11 w 682"/>
                    <a:gd name="T33" fmla="*/ 295 h 557"/>
                    <a:gd name="T34" fmla="*/ 0 w 682"/>
                    <a:gd name="T35" fmla="*/ 264 h 557"/>
                    <a:gd name="T36" fmla="*/ 24 w 682"/>
                    <a:gd name="T37" fmla="*/ 213 h 557"/>
                    <a:gd name="T38" fmla="*/ 32 w 682"/>
                    <a:gd name="T39" fmla="*/ 181 h 557"/>
                    <a:gd name="T40" fmla="*/ 51 w 682"/>
                    <a:gd name="T41" fmla="*/ 143 h 557"/>
                    <a:gd name="T42" fmla="*/ 81 w 682"/>
                    <a:gd name="T43" fmla="*/ 116 h 557"/>
                    <a:gd name="T44" fmla="*/ 167 w 682"/>
                    <a:gd name="T45" fmla="*/ 67 h 557"/>
                    <a:gd name="T46" fmla="*/ 220 w 682"/>
                    <a:gd name="T47" fmla="*/ 30 h 557"/>
                    <a:gd name="T48" fmla="*/ 258 w 682"/>
                    <a:gd name="T49" fmla="*/ 6 h 557"/>
                    <a:gd name="T50" fmla="*/ 363 w 682"/>
                    <a:gd name="T51" fmla="*/ 2 h 557"/>
                    <a:gd name="T52" fmla="*/ 398 w 682"/>
                    <a:gd name="T53" fmla="*/ 0 h 557"/>
                    <a:gd name="T54" fmla="*/ 384 w 682"/>
                    <a:gd name="T55" fmla="*/ 34 h 557"/>
                    <a:gd name="T56" fmla="*/ 443 w 682"/>
                    <a:gd name="T57" fmla="*/ 84 h 557"/>
                    <a:gd name="T58" fmla="*/ 497 w 682"/>
                    <a:gd name="T59" fmla="*/ 74 h 557"/>
                    <a:gd name="T60" fmla="*/ 529 w 682"/>
                    <a:gd name="T61" fmla="*/ 82 h 557"/>
                    <a:gd name="T62" fmla="*/ 559 w 682"/>
                    <a:gd name="T63" fmla="*/ 97 h 557"/>
                    <a:gd name="T64" fmla="*/ 572 w 682"/>
                    <a:gd name="T65" fmla="*/ 188 h 557"/>
                    <a:gd name="T66" fmla="*/ 572 w 682"/>
                    <a:gd name="T67" fmla="*/ 240 h 557"/>
                    <a:gd name="T68" fmla="*/ 599 w 682"/>
                    <a:gd name="T69" fmla="*/ 283 h 557"/>
                    <a:gd name="T70" fmla="*/ 645 w 682"/>
                    <a:gd name="T71" fmla="*/ 300 h 557"/>
                    <a:gd name="T72" fmla="*/ 680 w 682"/>
                    <a:gd name="T73" fmla="*/ 295 h 557"/>
                    <a:gd name="T74" fmla="*/ 664 w 682"/>
                    <a:gd name="T75" fmla="*/ 340 h 557"/>
                    <a:gd name="T76" fmla="*/ 599 w 682"/>
                    <a:gd name="T77" fmla="*/ 407 h 557"/>
                    <a:gd name="T78" fmla="*/ 548 w 682"/>
                    <a:gd name="T79" fmla="*/ 485 h 557"/>
                    <a:gd name="T80" fmla="*/ 556 w 682"/>
                    <a:gd name="T81" fmla="*/ 508 h 557"/>
                    <a:gd name="T82" fmla="*/ 435 w 682"/>
                    <a:gd name="T83" fmla="*/ 556 h 557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3" name="Freeform 52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>
                    <a:gd name="T0" fmla="*/ 243 w 257"/>
                    <a:gd name="T1" fmla="*/ 347 h 347"/>
                    <a:gd name="T2" fmla="*/ 233 w 257"/>
                    <a:gd name="T3" fmla="*/ 301 h 347"/>
                    <a:gd name="T4" fmla="*/ 217 w 257"/>
                    <a:gd name="T5" fmla="*/ 288 h 347"/>
                    <a:gd name="T6" fmla="*/ 215 w 257"/>
                    <a:gd name="T7" fmla="*/ 269 h 347"/>
                    <a:gd name="T8" fmla="*/ 209 w 257"/>
                    <a:gd name="T9" fmla="*/ 254 h 347"/>
                    <a:gd name="T10" fmla="*/ 209 w 257"/>
                    <a:gd name="T11" fmla="*/ 229 h 347"/>
                    <a:gd name="T12" fmla="*/ 207 w 257"/>
                    <a:gd name="T13" fmla="*/ 214 h 347"/>
                    <a:gd name="T14" fmla="*/ 228 w 257"/>
                    <a:gd name="T15" fmla="*/ 202 h 347"/>
                    <a:gd name="T16" fmla="*/ 257 w 257"/>
                    <a:gd name="T17" fmla="*/ 197 h 347"/>
                    <a:gd name="T18" fmla="*/ 257 w 257"/>
                    <a:gd name="T19" fmla="*/ 136 h 347"/>
                    <a:gd name="T20" fmla="*/ 54 w 257"/>
                    <a:gd name="T21" fmla="*/ 96 h 347"/>
                    <a:gd name="T22" fmla="*/ 32 w 257"/>
                    <a:gd name="T23" fmla="*/ 98 h 347"/>
                    <a:gd name="T24" fmla="*/ 16 w 257"/>
                    <a:gd name="T25" fmla="*/ 102 h 347"/>
                    <a:gd name="T26" fmla="*/ 0 w 257"/>
                    <a:gd name="T27" fmla="*/ 149 h 347"/>
                    <a:gd name="T28" fmla="*/ 93 w 257"/>
                    <a:gd name="T29" fmla="*/ 346 h 347"/>
                    <a:gd name="T30" fmla="*/ 243 w 257"/>
                    <a:gd name="T31" fmla="*/ 347 h 34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4" name="Freeform 53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>
                    <a:gd name="T0" fmla="*/ 7 w 19"/>
                    <a:gd name="T1" fmla="*/ 25 h 37"/>
                    <a:gd name="T2" fmla="*/ 19 w 19"/>
                    <a:gd name="T3" fmla="*/ 21 h 37"/>
                    <a:gd name="T4" fmla="*/ 7 w 19"/>
                    <a:gd name="T5" fmla="*/ 25 h 3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5" name="Freeform 54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>
                    <a:gd name="T0" fmla="*/ 12 w 22"/>
                    <a:gd name="T1" fmla="*/ 12 h 20"/>
                    <a:gd name="T2" fmla="*/ 16 w 22"/>
                    <a:gd name="T3" fmla="*/ 0 h 20"/>
                    <a:gd name="T4" fmla="*/ 20 w 22"/>
                    <a:gd name="T5" fmla="*/ 12 h 20"/>
                    <a:gd name="T6" fmla="*/ 8 w 22"/>
                    <a:gd name="T7" fmla="*/ 20 h 20"/>
                    <a:gd name="T8" fmla="*/ 12 w 22"/>
                    <a:gd name="T9" fmla="*/ 12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6" name="Freeform 55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>
                    <a:gd name="T0" fmla="*/ 24 w 57"/>
                    <a:gd name="T1" fmla="*/ 18 h 30"/>
                    <a:gd name="T2" fmla="*/ 32 w 57"/>
                    <a:gd name="T3" fmla="*/ 6 h 30"/>
                    <a:gd name="T4" fmla="*/ 36 w 57"/>
                    <a:gd name="T5" fmla="*/ 30 h 30"/>
                    <a:gd name="T6" fmla="*/ 24 w 57"/>
                    <a:gd name="T7" fmla="*/ 18 h 3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" name="Freeform 56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>
                    <a:gd name="T0" fmla="*/ 473 w 693"/>
                    <a:gd name="T1" fmla="*/ 464 h 696"/>
                    <a:gd name="T2" fmla="*/ 393 w 693"/>
                    <a:gd name="T3" fmla="*/ 452 h 696"/>
                    <a:gd name="T4" fmla="*/ 325 w 693"/>
                    <a:gd name="T5" fmla="*/ 412 h 696"/>
                    <a:gd name="T6" fmla="*/ 265 w 693"/>
                    <a:gd name="T7" fmla="*/ 400 h 696"/>
                    <a:gd name="T8" fmla="*/ 237 w 693"/>
                    <a:gd name="T9" fmla="*/ 416 h 696"/>
                    <a:gd name="T10" fmla="*/ 261 w 693"/>
                    <a:gd name="T11" fmla="*/ 428 h 696"/>
                    <a:gd name="T12" fmla="*/ 293 w 693"/>
                    <a:gd name="T13" fmla="*/ 468 h 696"/>
                    <a:gd name="T14" fmla="*/ 321 w 693"/>
                    <a:gd name="T15" fmla="*/ 476 h 696"/>
                    <a:gd name="T16" fmla="*/ 333 w 693"/>
                    <a:gd name="T17" fmla="*/ 536 h 696"/>
                    <a:gd name="T18" fmla="*/ 313 w 693"/>
                    <a:gd name="T19" fmla="*/ 552 h 696"/>
                    <a:gd name="T20" fmla="*/ 261 w 693"/>
                    <a:gd name="T21" fmla="*/ 616 h 696"/>
                    <a:gd name="T22" fmla="*/ 225 w 693"/>
                    <a:gd name="T23" fmla="*/ 628 h 696"/>
                    <a:gd name="T24" fmla="*/ 97 w 693"/>
                    <a:gd name="T25" fmla="*/ 696 h 696"/>
                    <a:gd name="T26" fmla="*/ 77 w 693"/>
                    <a:gd name="T27" fmla="*/ 616 h 696"/>
                    <a:gd name="T28" fmla="*/ 45 w 693"/>
                    <a:gd name="T29" fmla="*/ 524 h 696"/>
                    <a:gd name="T30" fmla="*/ 33 w 693"/>
                    <a:gd name="T31" fmla="*/ 448 h 696"/>
                    <a:gd name="T32" fmla="*/ 53 w 693"/>
                    <a:gd name="T33" fmla="*/ 344 h 696"/>
                    <a:gd name="T34" fmla="*/ 17 w 693"/>
                    <a:gd name="T35" fmla="*/ 392 h 696"/>
                    <a:gd name="T36" fmla="*/ 81 w 693"/>
                    <a:gd name="T37" fmla="*/ 280 h 696"/>
                    <a:gd name="T38" fmla="*/ 113 w 693"/>
                    <a:gd name="T39" fmla="*/ 204 h 696"/>
                    <a:gd name="T40" fmla="*/ 37 w 693"/>
                    <a:gd name="T41" fmla="*/ 204 h 696"/>
                    <a:gd name="T42" fmla="*/ 1 w 693"/>
                    <a:gd name="T43" fmla="*/ 196 h 696"/>
                    <a:gd name="T44" fmla="*/ 25 w 693"/>
                    <a:gd name="T45" fmla="*/ 140 h 696"/>
                    <a:gd name="T46" fmla="*/ 97 w 693"/>
                    <a:gd name="T47" fmla="*/ 112 h 696"/>
                    <a:gd name="T48" fmla="*/ 221 w 693"/>
                    <a:gd name="T49" fmla="*/ 124 h 696"/>
                    <a:gd name="T50" fmla="*/ 229 w 693"/>
                    <a:gd name="T51" fmla="*/ 64 h 696"/>
                    <a:gd name="T52" fmla="*/ 261 w 693"/>
                    <a:gd name="T53" fmla="*/ 0 h 696"/>
                    <a:gd name="T54" fmla="*/ 357 w 693"/>
                    <a:gd name="T55" fmla="*/ 44 h 696"/>
                    <a:gd name="T56" fmla="*/ 329 w 693"/>
                    <a:gd name="T57" fmla="*/ 88 h 696"/>
                    <a:gd name="T58" fmla="*/ 301 w 693"/>
                    <a:gd name="T59" fmla="*/ 176 h 696"/>
                    <a:gd name="T60" fmla="*/ 361 w 693"/>
                    <a:gd name="T61" fmla="*/ 192 h 696"/>
                    <a:gd name="T62" fmla="*/ 373 w 693"/>
                    <a:gd name="T63" fmla="*/ 136 h 696"/>
                    <a:gd name="T64" fmla="*/ 417 w 693"/>
                    <a:gd name="T65" fmla="*/ 92 h 696"/>
                    <a:gd name="T66" fmla="*/ 497 w 693"/>
                    <a:gd name="T67" fmla="*/ 88 h 696"/>
                    <a:gd name="T68" fmla="*/ 529 w 693"/>
                    <a:gd name="T69" fmla="*/ 52 h 696"/>
                    <a:gd name="T70" fmla="*/ 541 w 693"/>
                    <a:gd name="T71" fmla="*/ 460 h 69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8" name="Freeform 57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>
                    <a:gd name="T0" fmla="*/ 825 w 931"/>
                    <a:gd name="T1" fmla="*/ 0 h 149"/>
                    <a:gd name="T2" fmla="*/ 143 w 931"/>
                    <a:gd name="T3" fmla="*/ 29 h 149"/>
                    <a:gd name="T4" fmla="*/ 91 w 931"/>
                    <a:gd name="T5" fmla="*/ 42 h 149"/>
                    <a:gd name="T6" fmla="*/ 62 w 931"/>
                    <a:gd name="T7" fmla="*/ 42 h 149"/>
                    <a:gd name="T8" fmla="*/ 22 w 931"/>
                    <a:gd name="T9" fmla="*/ 77 h 149"/>
                    <a:gd name="T10" fmla="*/ 0 w 931"/>
                    <a:gd name="T11" fmla="*/ 105 h 149"/>
                    <a:gd name="T12" fmla="*/ 59 w 931"/>
                    <a:gd name="T13" fmla="*/ 115 h 149"/>
                    <a:gd name="T14" fmla="*/ 97 w 931"/>
                    <a:gd name="T15" fmla="*/ 96 h 149"/>
                    <a:gd name="T16" fmla="*/ 108 w 931"/>
                    <a:gd name="T17" fmla="*/ 84 h 149"/>
                    <a:gd name="T18" fmla="*/ 167 w 931"/>
                    <a:gd name="T19" fmla="*/ 52 h 149"/>
                    <a:gd name="T20" fmla="*/ 215 w 931"/>
                    <a:gd name="T21" fmla="*/ 46 h 149"/>
                    <a:gd name="T22" fmla="*/ 237 w 931"/>
                    <a:gd name="T23" fmla="*/ 94 h 149"/>
                    <a:gd name="T24" fmla="*/ 188 w 931"/>
                    <a:gd name="T25" fmla="*/ 109 h 149"/>
                    <a:gd name="T26" fmla="*/ 231 w 931"/>
                    <a:gd name="T27" fmla="*/ 113 h 149"/>
                    <a:gd name="T28" fmla="*/ 250 w 931"/>
                    <a:gd name="T29" fmla="*/ 90 h 149"/>
                    <a:gd name="T30" fmla="*/ 266 w 931"/>
                    <a:gd name="T31" fmla="*/ 92 h 149"/>
                    <a:gd name="T32" fmla="*/ 253 w 931"/>
                    <a:gd name="T33" fmla="*/ 54 h 149"/>
                    <a:gd name="T34" fmla="*/ 266 w 931"/>
                    <a:gd name="T35" fmla="*/ 44 h 149"/>
                    <a:gd name="T36" fmla="*/ 277 w 931"/>
                    <a:gd name="T37" fmla="*/ 88 h 149"/>
                    <a:gd name="T38" fmla="*/ 266 w 931"/>
                    <a:gd name="T39" fmla="*/ 113 h 149"/>
                    <a:gd name="T40" fmla="*/ 296 w 931"/>
                    <a:gd name="T41" fmla="*/ 130 h 149"/>
                    <a:gd name="T42" fmla="*/ 299 w 931"/>
                    <a:gd name="T43" fmla="*/ 92 h 149"/>
                    <a:gd name="T44" fmla="*/ 331 w 931"/>
                    <a:gd name="T45" fmla="*/ 103 h 149"/>
                    <a:gd name="T46" fmla="*/ 382 w 931"/>
                    <a:gd name="T47" fmla="*/ 73 h 149"/>
                    <a:gd name="T48" fmla="*/ 409 w 931"/>
                    <a:gd name="T49" fmla="*/ 50 h 149"/>
                    <a:gd name="T50" fmla="*/ 439 w 931"/>
                    <a:gd name="T51" fmla="*/ 56 h 149"/>
                    <a:gd name="T52" fmla="*/ 455 w 931"/>
                    <a:gd name="T53" fmla="*/ 50 h 149"/>
                    <a:gd name="T54" fmla="*/ 431 w 931"/>
                    <a:gd name="T55" fmla="*/ 44 h 149"/>
                    <a:gd name="T56" fmla="*/ 474 w 931"/>
                    <a:gd name="T57" fmla="*/ 35 h 149"/>
                    <a:gd name="T58" fmla="*/ 544 w 931"/>
                    <a:gd name="T59" fmla="*/ 54 h 149"/>
                    <a:gd name="T60" fmla="*/ 581 w 931"/>
                    <a:gd name="T61" fmla="*/ 42 h 149"/>
                    <a:gd name="T62" fmla="*/ 584 w 931"/>
                    <a:gd name="T63" fmla="*/ 63 h 149"/>
                    <a:gd name="T64" fmla="*/ 568 w 931"/>
                    <a:gd name="T65" fmla="*/ 101 h 149"/>
                    <a:gd name="T66" fmla="*/ 611 w 931"/>
                    <a:gd name="T67" fmla="*/ 88 h 149"/>
                    <a:gd name="T68" fmla="*/ 624 w 931"/>
                    <a:gd name="T69" fmla="*/ 80 h 149"/>
                    <a:gd name="T70" fmla="*/ 648 w 931"/>
                    <a:gd name="T71" fmla="*/ 61 h 149"/>
                    <a:gd name="T72" fmla="*/ 794 w 931"/>
                    <a:gd name="T73" fmla="*/ 84 h 149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9" name="Freeform 58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>
                    <a:gd name="T0" fmla="*/ 3 w 31"/>
                    <a:gd name="T1" fmla="*/ 28 h 30"/>
                    <a:gd name="T2" fmla="*/ 31 w 31"/>
                    <a:gd name="T3" fmla="*/ 0 h 30"/>
                    <a:gd name="T4" fmla="*/ 19 w 31"/>
                    <a:gd name="T5" fmla="*/ 24 h 30"/>
                    <a:gd name="T6" fmla="*/ 3 w 31"/>
                    <a:gd name="T7" fmla="*/ 28 h 3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0" name="Freeform 59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>
                    <a:gd name="T0" fmla="*/ 6 w 44"/>
                    <a:gd name="T1" fmla="*/ 32 h 32"/>
                    <a:gd name="T2" fmla="*/ 22 w 44"/>
                    <a:gd name="T3" fmla="*/ 0 h 32"/>
                    <a:gd name="T4" fmla="*/ 38 w 44"/>
                    <a:gd name="T5" fmla="*/ 4 h 32"/>
                    <a:gd name="T6" fmla="*/ 6 w 44"/>
                    <a:gd name="T7" fmla="*/ 32 h 3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1" name="Freeform 60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>
                    <a:gd name="T0" fmla="*/ 37 w 76"/>
                    <a:gd name="T1" fmla="*/ 18 h 18"/>
                    <a:gd name="T2" fmla="*/ 25 w 76"/>
                    <a:gd name="T3" fmla="*/ 2 h 18"/>
                    <a:gd name="T4" fmla="*/ 37 w 76"/>
                    <a:gd name="T5" fmla="*/ 18 h 1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" name="Freeform 61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>
                    <a:gd name="T0" fmla="*/ 0 w 42"/>
                    <a:gd name="T1" fmla="*/ 21 h 44"/>
                    <a:gd name="T2" fmla="*/ 12 w 42"/>
                    <a:gd name="T3" fmla="*/ 9 h 44"/>
                    <a:gd name="T4" fmla="*/ 0 w 42"/>
                    <a:gd name="T5" fmla="*/ 21 h 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" name="Freeform 62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>
                    <a:gd name="T0" fmla="*/ 7 w 31"/>
                    <a:gd name="T1" fmla="*/ 22 h 30"/>
                    <a:gd name="T2" fmla="*/ 31 w 31"/>
                    <a:gd name="T3" fmla="*/ 10 h 30"/>
                    <a:gd name="T4" fmla="*/ 7 w 31"/>
                    <a:gd name="T5" fmla="*/ 22 h 3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63"/>
              <p:cNvGrpSpPr>
                <a:grpSpLocks/>
              </p:cNvGrpSpPr>
              <p:nvPr userDrawn="1"/>
            </p:nvGrpSpPr>
            <p:grpSpPr bwMode="auto">
              <a:xfrm>
                <a:off x="7" y="-154"/>
                <a:ext cx="5739" cy="418"/>
                <a:chOff x="1056" y="111"/>
                <a:chExt cx="2448" cy="418"/>
              </a:xfrm>
            </p:grpSpPr>
            <p:sp>
              <p:nvSpPr>
                <p:cNvPr id="27" name="Line 64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Line 65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Line 66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Line 67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Line 68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Line 69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70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71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72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Line 73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Line 74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75"/>
              <p:cNvGrpSpPr>
                <a:grpSpLocks/>
              </p:cNvGrpSpPr>
              <p:nvPr userDrawn="1"/>
            </p:nvGrpSpPr>
            <p:grpSpPr bwMode="auto">
              <a:xfrm>
                <a:off x="-1261" y="-1"/>
                <a:ext cx="2098" cy="1030"/>
                <a:chOff x="1208" y="109"/>
                <a:chExt cx="2098" cy="423"/>
              </a:xfrm>
            </p:grpSpPr>
            <p:sp>
              <p:nvSpPr>
                <p:cNvPr id="12" name="Line 76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" name="Line 77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" name="Line 78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" name="Line 79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" name="Line 80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" name="Line 81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" name="Line 82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Line 83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Line 84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85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Line 86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87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Line 88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Line 89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" name="Line 90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7" name="Picture 91" descr="earth"/>
            <p:cNvPicPr>
              <a:picLocks noChangeAspect="1" noChangeArrowheads="1"/>
            </p:cNvPicPr>
            <p:nvPr userDrawn="1"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212" name="Rectangle 9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213" name="Rectangle 9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4" name="Rectangle 94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CBC93F-C318-4BC7-9219-592B1CACE845}" type="datetime1">
              <a:rPr lang="en-US" smtClean="0"/>
              <a:t>1/9/2017</a:t>
            </a:fld>
            <a:endParaRPr lang="en-US"/>
          </a:p>
        </p:txBody>
      </p:sp>
      <p:sp>
        <p:nvSpPr>
          <p:cNvPr id="95" name="Rectangle 95"/>
          <p:cNvSpPr>
            <a:spLocks noGrp="1" noChangeArrowheads="1"/>
          </p:cNvSpPr>
          <p:nvPr>
            <p:ph type="ftr" sz="quarter" idx="11"/>
          </p:nvPr>
        </p:nvSpPr>
        <p:spPr>
          <a:xfrm>
            <a:off x="2057400" y="6324600"/>
            <a:ext cx="43434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96" name="Rectangle 9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0569C-D72A-4383-953C-82D85D7B0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43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0B5DFE-C96D-432A-A5C7-869F21DC23AA}" type="datetime1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0200" y="6248400"/>
            <a:ext cx="5029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B1EA6-6F8C-442B-8DAC-FB21A2111C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96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83182-A299-4CBF-9737-27A87AF1C556}" type="datetime1">
              <a:rPr lang="en-US" smtClean="0"/>
              <a:t>1/9/2017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93B19-30DA-4A97-8F8A-86EAB635A1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8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9E683-9311-4E19-8DB9-98C2D2C469B3}" type="datetime1">
              <a:rPr lang="en-US" smtClean="0"/>
              <a:t>1/9/2017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0EE47-022E-4C28-9B87-61A8B4E60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5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B4838D-8C83-4491-8EC9-97DD1A770900}" type="datetime1">
              <a:rPr lang="en-US" smtClean="0"/>
              <a:t>1/9/2017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FAB8F-C8FC-459D-AD22-788829975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23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96C121-D649-40D7-8B3E-79D2C9A4C58A}" type="datetime1">
              <a:rPr lang="en-US" smtClean="0"/>
              <a:t>1/9/2017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3600" y="6324600"/>
            <a:ext cx="4800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B7730-B061-4BD9-94E0-83E324185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69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E2A0D-BC44-4A16-A45A-AEE62B25B88A}" type="datetime1">
              <a:rPr lang="en-US" smtClean="0"/>
              <a:t>1/9/2017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0BAD52-D1D8-4BC9-B716-409C29C7A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5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A4CF2-DD4D-4616-9C8F-619F42FA943B}" type="datetime1">
              <a:rPr lang="en-US" smtClean="0"/>
              <a:t>1/9/2017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DADB7-0A15-4792-BB98-C3510E1E4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31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8A9C9-6C63-4D3F-81E7-EB70C34EEF1D}" type="datetime1">
              <a:rPr lang="en-US" smtClean="0"/>
              <a:t>1/9/2017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95103-388C-41D1-8639-253A8E0581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56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62A02-B718-42BA-8F50-9E4F06509A12}" type="datetime1">
              <a:rPr lang="en-US" smtClean="0"/>
              <a:t>1/9/2017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0E0F6-0181-413F-83E4-B4269993A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51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6B270-8E55-4053-9A2B-787424C642AE}" type="datetime1">
              <a:rPr lang="en-US" smtClean="0"/>
              <a:t>1/9/2017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2492A-7B53-4385-B2A4-FB41200AE0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15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A505A80C-9EF9-4B13-A7BD-62C8780D3ECF}" type="datetime1">
              <a:rPr lang="en-US" smtClean="0"/>
              <a:t>1/9/2017</a:t>
            </a:fld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324600"/>
            <a:ext cx="441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CA" smtClean="0"/>
              <a:t>Options, Futures, and Other Derivatives, 10th Edition, Copyright © John C. Hull 2017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CD7B044-8B2E-4F80-9CAB-C7CAD1B6A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1032" name="Group 8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1034" name="Freeform 9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>
                  <a:gd name="T0" fmla="*/ 4848 w 4848"/>
                  <a:gd name="T1" fmla="*/ 48 h 432"/>
                  <a:gd name="T2" fmla="*/ 4848 w 4848"/>
                  <a:gd name="T3" fmla="*/ 432 h 432"/>
                  <a:gd name="T4" fmla="*/ 0 w 4848"/>
                  <a:gd name="T5" fmla="*/ 432 h 432"/>
                  <a:gd name="T6" fmla="*/ 0 w 4848"/>
                  <a:gd name="T7" fmla="*/ 0 h 432"/>
                  <a:gd name="T8" fmla="*/ 4848 w 4848"/>
                  <a:gd name="T9" fmla="*/ 0 h 432"/>
                  <a:gd name="T10" fmla="*/ 4848 w 4848"/>
                  <a:gd name="T11" fmla="*/ 48 h 4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035" name="Group 10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1084" name="Group 11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1128" name="Freeform 12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>
                      <a:gd name="T0" fmla="*/ 5 w 15"/>
                      <a:gd name="T1" fmla="*/ 11 h 23"/>
                      <a:gd name="T2" fmla="*/ 15 w 15"/>
                      <a:gd name="T3" fmla="*/ 5 h 23"/>
                      <a:gd name="T4" fmla="*/ 13 w 15"/>
                      <a:gd name="T5" fmla="*/ 17 h 23"/>
                      <a:gd name="T6" fmla="*/ 5 w 15"/>
                      <a:gd name="T7" fmla="*/ 11 h 23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9" name="Freeform 13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>
                      <a:gd name="T0" fmla="*/ 3 w 20"/>
                      <a:gd name="T1" fmla="*/ 13 h 23"/>
                      <a:gd name="T2" fmla="*/ 11 w 20"/>
                      <a:gd name="T3" fmla="*/ 3 h 23"/>
                      <a:gd name="T4" fmla="*/ 7 w 20"/>
                      <a:gd name="T5" fmla="*/ 19 h 23"/>
                      <a:gd name="T6" fmla="*/ 3 w 20"/>
                      <a:gd name="T7" fmla="*/ 13 h 23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0" name="Freeform 14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>
                      <a:gd name="T0" fmla="*/ 16 w 30"/>
                      <a:gd name="T1" fmla="*/ 33 h 42"/>
                      <a:gd name="T2" fmla="*/ 8 w 30"/>
                      <a:gd name="T3" fmla="*/ 21 h 42"/>
                      <a:gd name="T4" fmla="*/ 0 w 30"/>
                      <a:gd name="T5" fmla="*/ 9 h 42"/>
                      <a:gd name="T6" fmla="*/ 16 w 30"/>
                      <a:gd name="T7" fmla="*/ 3 h 42"/>
                      <a:gd name="T8" fmla="*/ 30 w 30"/>
                      <a:gd name="T9" fmla="*/ 23 h 42"/>
                      <a:gd name="T10" fmla="*/ 28 w 30"/>
                      <a:gd name="T11" fmla="*/ 31 h 42"/>
                      <a:gd name="T12" fmla="*/ 16 w 30"/>
                      <a:gd name="T13" fmla="*/ 33 h 4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1" name="Freeform 15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>
                      <a:gd name="T0" fmla="*/ 15 w 25"/>
                      <a:gd name="T1" fmla="*/ 16 h 16"/>
                      <a:gd name="T2" fmla="*/ 3 w 25"/>
                      <a:gd name="T3" fmla="*/ 8 h 16"/>
                      <a:gd name="T4" fmla="*/ 15 w 25"/>
                      <a:gd name="T5" fmla="*/ 0 h 16"/>
                      <a:gd name="T6" fmla="*/ 15 w 25"/>
                      <a:gd name="T7" fmla="*/ 16 h 1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2" name="Freeform 16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>
                      <a:gd name="T0" fmla="*/ 14 w 65"/>
                      <a:gd name="T1" fmla="*/ 24 h 46"/>
                      <a:gd name="T2" fmla="*/ 30 w 65"/>
                      <a:gd name="T3" fmla="*/ 4 h 46"/>
                      <a:gd name="T4" fmla="*/ 42 w 65"/>
                      <a:gd name="T5" fmla="*/ 0 h 46"/>
                      <a:gd name="T6" fmla="*/ 58 w 65"/>
                      <a:gd name="T7" fmla="*/ 12 h 46"/>
                      <a:gd name="T8" fmla="*/ 32 w 65"/>
                      <a:gd name="T9" fmla="*/ 26 h 46"/>
                      <a:gd name="T10" fmla="*/ 12 w 65"/>
                      <a:gd name="T11" fmla="*/ 46 h 46"/>
                      <a:gd name="T12" fmla="*/ 8 w 65"/>
                      <a:gd name="T13" fmla="*/ 20 h 46"/>
                      <a:gd name="T14" fmla="*/ 12 w 65"/>
                      <a:gd name="T15" fmla="*/ 14 h 46"/>
                      <a:gd name="T16" fmla="*/ 14 w 65"/>
                      <a:gd name="T17" fmla="*/ 24 h 4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3" name="Freeform 17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31 h 47"/>
                      <a:gd name="T2" fmla="*/ 18 w 69"/>
                      <a:gd name="T3" fmla="*/ 25 h 47"/>
                      <a:gd name="T4" fmla="*/ 52 w 69"/>
                      <a:gd name="T5" fmla="*/ 1 h 47"/>
                      <a:gd name="T6" fmla="*/ 64 w 69"/>
                      <a:gd name="T7" fmla="*/ 3 h 47"/>
                      <a:gd name="T8" fmla="*/ 50 w 69"/>
                      <a:gd name="T9" fmla="*/ 19 h 47"/>
                      <a:gd name="T10" fmla="*/ 28 w 69"/>
                      <a:gd name="T11" fmla="*/ 33 h 47"/>
                      <a:gd name="T12" fmla="*/ 22 w 69"/>
                      <a:gd name="T13" fmla="*/ 47 h 47"/>
                      <a:gd name="T14" fmla="*/ 16 w 69"/>
                      <a:gd name="T15" fmla="*/ 45 h 47"/>
                      <a:gd name="T16" fmla="*/ 12 w 69"/>
                      <a:gd name="T17" fmla="*/ 39 h 47"/>
                      <a:gd name="T18" fmla="*/ 0 w 69"/>
                      <a:gd name="T19" fmla="*/ 35 h 47"/>
                      <a:gd name="T20" fmla="*/ 0 w 69"/>
                      <a:gd name="T21" fmla="*/ 31 h 4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4" name="Freeform 18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>
                      <a:gd name="T0" fmla="*/ 10 w 355"/>
                      <a:gd name="T1" fmla="*/ 4 h 277"/>
                      <a:gd name="T2" fmla="*/ 36 w 355"/>
                      <a:gd name="T3" fmla="*/ 18 h 277"/>
                      <a:gd name="T4" fmla="*/ 46 w 355"/>
                      <a:gd name="T5" fmla="*/ 30 h 277"/>
                      <a:gd name="T6" fmla="*/ 76 w 355"/>
                      <a:gd name="T7" fmla="*/ 52 h 277"/>
                      <a:gd name="T8" fmla="*/ 92 w 355"/>
                      <a:gd name="T9" fmla="*/ 66 h 277"/>
                      <a:gd name="T10" fmla="*/ 122 w 355"/>
                      <a:gd name="T11" fmla="*/ 98 h 277"/>
                      <a:gd name="T12" fmla="*/ 136 w 355"/>
                      <a:gd name="T13" fmla="*/ 128 h 277"/>
                      <a:gd name="T14" fmla="*/ 148 w 355"/>
                      <a:gd name="T15" fmla="*/ 132 h 277"/>
                      <a:gd name="T16" fmla="*/ 154 w 355"/>
                      <a:gd name="T17" fmla="*/ 150 h 277"/>
                      <a:gd name="T18" fmla="*/ 176 w 355"/>
                      <a:gd name="T19" fmla="*/ 152 h 277"/>
                      <a:gd name="T20" fmla="*/ 170 w 355"/>
                      <a:gd name="T21" fmla="*/ 196 h 277"/>
                      <a:gd name="T22" fmla="*/ 180 w 355"/>
                      <a:gd name="T23" fmla="*/ 224 h 277"/>
                      <a:gd name="T24" fmla="*/ 198 w 355"/>
                      <a:gd name="T25" fmla="*/ 232 h 277"/>
                      <a:gd name="T26" fmla="*/ 216 w 355"/>
                      <a:gd name="T27" fmla="*/ 234 h 277"/>
                      <a:gd name="T28" fmla="*/ 236 w 355"/>
                      <a:gd name="T29" fmla="*/ 242 h 277"/>
                      <a:gd name="T30" fmla="*/ 254 w 355"/>
                      <a:gd name="T31" fmla="*/ 236 h 277"/>
                      <a:gd name="T32" fmla="*/ 272 w 355"/>
                      <a:gd name="T33" fmla="*/ 248 h 277"/>
                      <a:gd name="T34" fmla="*/ 296 w 355"/>
                      <a:gd name="T35" fmla="*/ 256 h 277"/>
                      <a:gd name="T36" fmla="*/ 314 w 355"/>
                      <a:gd name="T37" fmla="*/ 264 h 277"/>
                      <a:gd name="T38" fmla="*/ 352 w 355"/>
                      <a:gd name="T39" fmla="*/ 266 h 277"/>
                      <a:gd name="T40" fmla="*/ 342 w 355"/>
                      <a:gd name="T41" fmla="*/ 274 h 277"/>
                      <a:gd name="T42" fmla="*/ 322 w 355"/>
                      <a:gd name="T43" fmla="*/ 272 h 277"/>
                      <a:gd name="T44" fmla="*/ 300 w 355"/>
                      <a:gd name="T45" fmla="*/ 270 h 277"/>
                      <a:gd name="T46" fmla="*/ 288 w 355"/>
                      <a:gd name="T47" fmla="*/ 266 h 277"/>
                      <a:gd name="T48" fmla="*/ 252 w 355"/>
                      <a:gd name="T49" fmla="*/ 264 h 277"/>
                      <a:gd name="T50" fmla="*/ 234 w 355"/>
                      <a:gd name="T51" fmla="*/ 260 h 277"/>
                      <a:gd name="T52" fmla="*/ 172 w 355"/>
                      <a:gd name="T53" fmla="*/ 242 h 277"/>
                      <a:gd name="T54" fmla="*/ 160 w 355"/>
                      <a:gd name="T55" fmla="*/ 216 h 277"/>
                      <a:gd name="T56" fmla="*/ 126 w 355"/>
                      <a:gd name="T57" fmla="*/ 200 h 277"/>
                      <a:gd name="T58" fmla="*/ 108 w 355"/>
                      <a:gd name="T59" fmla="*/ 186 h 277"/>
                      <a:gd name="T60" fmla="*/ 94 w 355"/>
                      <a:gd name="T61" fmla="*/ 158 h 277"/>
                      <a:gd name="T62" fmla="*/ 68 w 355"/>
                      <a:gd name="T63" fmla="*/ 108 h 277"/>
                      <a:gd name="T64" fmla="*/ 64 w 355"/>
                      <a:gd name="T65" fmla="*/ 102 h 277"/>
                      <a:gd name="T66" fmla="*/ 58 w 355"/>
                      <a:gd name="T67" fmla="*/ 100 h 277"/>
                      <a:gd name="T68" fmla="*/ 54 w 355"/>
                      <a:gd name="T69" fmla="*/ 88 h 277"/>
                      <a:gd name="T70" fmla="*/ 38 w 355"/>
                      <a:gd name="T71" fmla="*/ 58 h 277"/>
                      <a:gd name="T72" fmla="*/ 20 w 355"/>
                      <a:gd name="T73" fmla="*/ 40 h 277"/>
                      <a:gd name="T74" fmla="*/ 4 w 355"/>
                      <a:gd name="T75" fmla="*/ 22 h 277"/>
                      <a:gd name="T76" fmla="*/ 10 w 355"/>
                      <a:gd name="T77" fmla="*/ 2 h 277"/>
                      <a:gd name="T78" fmla="*/ 10 w 355"/>
                      <a:gd name="T79" fmla="*/ 4 h 277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5" name="Freeform 19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>
                      <a:gd name="T0" fmla="*/ 54 w 156"/>
                      <a:gd name="T1" fmla="*/ 66 h 206"/>
                      <a:gd name="T2" fmla="*/ 66 w 156"/>
                      <a:gd name="T3" fmla="*/ 58 h 206"/>
                      <a:gd name="T4" fmla="*/ 68 w 156"/>
                      <a:gd name="T5" fmla="*/ 52 h 206"/>
                      <a:gd name="T6" fmla="*/ 80 w 156"/>
                      <a:gd name="T7" fmla="*/ 44 h 206"/>
                      <a:gd name="T8" fmla="*/ 106 w 156"/>
                      <a:gd name="T9" fmla="*/ 22 h 206"/>
                      <a:gd name="T10" fmla="*/ 112 w 156"/>
                      <a:gd name="T11" fmla="*/ 4 h 206"/>
                      <a:gd name="T12" fmla="*/ 124 w 156"/>
                      <a:gd name="T13" fmla="*/ 0 h 206"/>
                      <a:gd name="T14" fmla="*/ 150 w 156"/>
                      <a:gd name="T15" fmla="*/ 28 h 206"/>
                      <a:gd name="T16" fmla="*/ 146 w 156"/>
                      <a:gd name="T17" fmla="*/ 44 h 206"/>
                      <a:gd name="T18" fmla="*/ 126 w 156"/>
                      <a:gd name="T19" fmla="*/ 64 h 206"/>
                      <a:gd name="T20" fmla="*/ 132 w 156"/>
                      <a:gd name="T21" fmla="*/ 94 h 206"/>
                      <a:gd name="T22" fmla="*/ 142 w 156"/>
                      <a:gd name="T23" fmla="*/ 110 h 206"/>
                      <a:gd name="T24" fmla="*/ 146 w 156"/>
                      <a:gd name="T25" fmla="*/ 128 h 206"/>
                      <a:gd name="T26" fmla="*/ 128 w 156"/>
                      <a:gd name="T27" fmla="*/ 128 h 206"/>
                      <a:gd name="T28" fmla="*/ 116 w 156"/>
                      <a:gd name="T29" fmla="*/ 146 h 206"/>
                      <a:gd name="T30" fmla="*/ 104 w 156"/>
                      <a:gd name="T31" fmla="*/ 156 h 206"/>
                      <a:gd name="T32" fmla="*/ 100 w 156"/>
                      <a:gd name="T33" fmla="*/ 198 h 206"/>
                      <a:gd name="T34" fmla="*/ 88 w 156"/>
                      <a:gd name="T35" fmla="*/ 202 h 206"/>
                      <a:gd name="T36" fmla="*/ 82 w 156"/>
                      <a:gd name="T37" fmla="*/ 206 h 206"/>
                      <a:gd name="T38" fmla="*/ 76 w 156"/>
                      <a:gd name="T39" fmla="*/ 202 h 206"/>
                      <a:gd name="T40" fmla="*/ 72 w 156"/>
                      <a:gd name="T41" fmla="*/ 190 h 206"/>
                      <a:gd name="T42" fmla="*/ 60 w 156"/>
                      <a:gd name="T43" fmla="*/ 186 h 206"/>
                      <a:gd name="T44" fmla="*/ 42 w 156"/>
                      <a:gd name="T45" fmla="*/ 194 h 206"/>
                      <a:gd name="T46" fmla="*/ 28 w 156"/>
                      <a:gd name="T47" fmla="*/ 186 h 206"/>
                      <a:gd name="T48" fmla="*/ 10 w 156"/>
                      <a:gd name="T49" fmla="*/ 148 h 206"/>
                      <a:gd name="T50" fmla="*/ 4 w 156"/>
                      <a:gd name="T51" fmla="*/ 130 h 206"/>
                      <a:gd name="T52" fmla="*/ 0 w 156"/>
                      <a:gd name="T53" fmla="*/ 118 h 206"/>
                      <a:gd name="T54" fmla="*/ 20 w 156"/>
                      <a:gd name="T55" fmla="*/ 96 h 206"/>
                      <a:gd name="T56" fmla="*/ 32 w 156"/>
                      <a:gd name="T57" fmla="*/ 104 h 206"/>
                      <a:gd name="T58" fmla="*/ 34 w 156"/>
                      <a:gd name="T59" fmla="*/ 80 h 206"/>
                      <a:gd name="T60" fmla="*/ 52 w 156"/>
                      <a:gd name="T61" fmla="*/ 70 h 206"/>
                      <a:gd name="T62" fmla="*/ 54 w 156"/>
                      <a:gd name="T63" fmla="*/ 66 h 2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6" name="Freeform 20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>
                      <a:gd name="T0" fmla="*/ 4 w 109"/>
                      <a:gd name="T1" fmla="*/ 32 h 38"/>
                      <a:gd name="T2" fmla="*/ 18 w 109"/>
                      <a:gd name="T3" fmla="*/ 10 h 38"/>
                      <a:gd name="T4" fmla="*/ 46 w 109"/>
                      <a:gd name="T5" fmla="*/ 20 h 38"/>
                      <a:gd name="T6" fmla="*/ 72 w 109"/>
                      <a:gd name="T7" fmla="*/ 14 h 38"/>
                      <a:gd name="T8" fmla="*/ 90 w 109"/>
                      <a:gd name="T9" fmla="*/ 0 h 38"/>
                      <a:gd name="T10" fmla="*/ 76 w 109"/>
                      <a:gd name="T11" fmla="*/ 26 h 38"/>
                      <a:gd name="T12" fmla="*/ 60 w 109"/>
                      <a:gd name="T13" fmla="*/ 38 h 38"/>
                      <a:gd name="T14" fmla="*/ 42 w 109"/>
                      <a:gd name="T15" fmla="*/ 32 h 38"/>
                      <a:gd name="T16" fmla="*/ 14 w 109"/>
                      <a:gd name="T17" fmla="*/ 30 h 38"/>
                      <a:gd name="T18" fmla="*/ 4 w 109"/>
                      <a:gd name="T19" fmla="*/ 32 h 3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7" name="Freeform 21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>
                      <a:gd name="T0" fmla="*/ 8 w 76"/>
                      <a:gd name="T1" fmla="*/ 18 h 104"/>
                      <a:gd name="T2" fmla="*/ 18 w 76"/>
                      <a:gd name="T3" fmla="*/ 0 h 104"/>
                      <a:gd name="T4" fmla="*/ 34 w 76"/>
                      <a:gd name="T5" fmla="*/ 18 h 104"/>
                      <a:gd name="T6" fmla="*/ 62 w 76"/>
                      <a:gd name="T7" fmla="*/ 4 h 104"/>
                      <a:gd name="T8" fmla="*/ 46 w 76"/>
                      <a:gd name="T9" fmla="*/ 34 h 104"/>
                      <a:gd name="T10" fmla="*/ 54 w 76"/>
                      <a:gd name="T11" fmla="*/ 48 h 104"/>
                      <a:gd name="T12" fmla="*/ 58 w 76"/>
                      <a:gd name="T13" fmla="*/ 60 h 104"/>
                      <a:gd name="T14" fmla="*/ 46 w 76"/>
                      <a:gd name="T15" fmla="*/ 74 h 104"/>
                      <a:gd name="T16" fmla="*/ 34 w 76"/>
                      <a:gd name="T17" fmla="*/ 60 h 104"/>
                      <a:gd name="T18" fmla="*/ 22 w 76"/>
                      <a:gd name="T19" fmla="*/ 48 h 104"/>
                      <a:gd name="T20" fmla="*/ 28 w 76"/>
                      <a:gd name="T21" fmla="*/ 68 h 104"/>
                      <a:gd name="T22" fmla="*/ 30 w 76"/>
                      <a:gd name="T23" fmla="*/ 74 h 104"/>
                      <a:gd name="T24" fmla="*/ 20 w 76"/>
                      <a:gd name="T25" fmla="*/ 104 h 104"/>
                      <a:gd name="T26" fmla="*/ 12 w 76"/>
                      <a:gd name="T27" fmla="*/ 102 h 104"/>
                      <a:gd name="T28" fmla="*/ 8 w 76"/>
                      <a:gd name="T29" fmla="*/ 90 h 104"/>
                      <a:gd name="T30" fmla="*/ 0 w 76"/>
                      <a:gd name="T31" fmla="*/ 54 h 104"/>
                      <a:gd name="T32" fmla="*/ 2 w 76"/>
                      <a:gd name="T33" fmla="*/ 30 h 104"/>
                      <a:gd name="T34" fmla="*/ 8 w 76"/>
                      <a:gd name="T35" fmla="*/ 18 h 10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8" name="Freeform 22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>
                      <a:gd name="T0" fmla="*/ 3 w 37"/>
                      <a:gd name="T1" fmla="*/ 28 h 61"/>
                      <a:gd name="T2" fmla="*/ 13 w 37"/>
                      <a:gd name="T3" fmla="*/ 0 h 61"/>
                      <a:gd name="T4" fmla="*/ 15 w 37"/>
                      <a:gd name="T5" fmla="*/ 28 h 61"/>
                      <a:gd name="T6" fmla="*/ 37 w 37"/>
                      <a:gd name="T7" fmla="*/ 38 h 61"/>
                      <a:gd name="T8" fmla="*/ 19 w 37"/>
                      <a:gd name="T9" fmla="*/ 44 h 61"/>
                      <a:gd name="T10" fmla="*/ 5 w 37"/>
                      <a:gd name="T11" fmla="*/ 58 h 61"/>
                      <a:gd name="T12" fmla="*/ 1 w 37"/>
                      <a:gd name="T13" fmla="*/ 34 h 61"/>
                      <a:gd name="T14" fmla="*/ 3 w 37"/>
                      <a:gd name="T15" fmla="*/ 28 h 61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9" name="Freeform 23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>
                      <a:gd name="T0" fmla="*/ 7 w 49"/>
                      <a:gd name="T1" fmla="*/ 0 h 29"/>
                      <a:gd name="T2" fmla="*/ 29 w 49"/>
                      <a:gd name="T3" fmla="*/ 0 h 29"/>
                      <a:gd name="T4" fmla="*/ 49 w 49"/>
                      <a:gd name="T5" fmla="*/ 16 h 29"/>
                      <a:gd name="T6" fmla="*/ 35 w 49"/>
                      <a:gd name="T7" fmla="*/ 14 h 29"/>
                      <a:gd name="T8" fmla="*/ 3 w 49"/>
                      <a:gd name="T9" fmla="*/ 16 h 29"/>
                      <a:gd name="T10" fmla="*/ 7 w 49"/>
                      <a:gd name="T11" fmla="*/ 0 h 2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0" name="Freeform 24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>
                      <a:gd name="T0" fmla="*/ 21 w 61"/>
                      <a:gd name="T1" fmla="*/ 38 h 48"/>
                      <a:gd name="T2" fmla="*/ 15 w 61"/>
                      <a:gd name="T3" fmla="*/ 26 h 48"/>
                      <a:gd name="T4" fmla="*/ 3 w 61"/>
                      <a:gd name="T5" fmla="*/ 22 h 48"/>
                      <a:gd name="T6" fmla="*/ 13 w 61"/>
                      <a:gd name="T7" fmla="*/ 8 h 48"/>
                      <a:gd name="T8" fmla="*/ 25 w 61"/>
                      <a:gd name="T9" fmla="*/ 0 h 48"/>
                      <a:gd name="T10" fmla="*/ 49 w 61"/>
                      <a:gd name="T11" fmla="*/ 10 h 48"/>
                      <a:gd name="T12" fmla="*/ 53 w 61"/>
                      <a:gd name="T13" fmla="*/ 20 h 48"/>
                      <a:gd name="T14" fmla="*/ 61 w 61"/>
                      <a:gd name="T15" fmla="*/ 32 h 48"/>
                      <a:gd name="T16" fmla="*/ 41 w 61"/>
                      <a:gd name="T17" fmla="*/ 38 h 48"/>
                      <a:gd name="T18" fmla="*/ 23 w 61"/>
                      <a:gd name="T19" fmla="*/ 44 h 48"/>
                      <a:gd name="T20" fmla="*/ 21 w 61"/>
                      <a:gd name="T21" fmla="*/ 38 h 4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1" name="Freeform 25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>
                      <a:gd name="T0" fmla="*/ 46 w 286"/>
                      <a:gd name="T1" fmla="*/ 28 h 182"/>
                      <a:gd name="T2" fmla="*/ 36 w 286"/>
                      <a:gd name="T3" fmla="*/ 14 h 182"/>
                      <a:gd name="T4" fmla="*/ 26 w 286"/>
                      <a:gd name="T5" fmla="*/ 30 h 182"/>
                      <a:gd name="T6" fmla="*/ 0 w 286"/>
                      <a:gd name="T7" fmla="*/ 24 h 182"/>
                      <a:gd name="T8" fmla="*/ 10 w 286"/>
                      <a:gd name="T9" fmla="*/ 42 h 182"/>
                      <a:gd name="T10" fmla="*/ 16 w 286"/>
                      <a:gd name="T11" fmla="*/ 62 h 182"/>
                      <a:gd name="T12" fmla="*/ 24 w 286"/>
                      <a:gd name="T13" fmla="*/ 48 h 182"/>
                      <a:gd name="T14" fmla="*/ 30 w 286"/>
                      <a:gd name="T15" fmla="*/ 44 h 182"/>
                      <a:gd name="T16" fmla="*/ 48 w 286"/>
                      <a:gd name="T17" fmla="*/ 56 h 182"/>
                      <a:gd name="T18" fmla="*/ 70 w 286"/>
                      <a:gd name="T19" fmla="*/ 62 h 182"/>
                      <a:gd name="T20" fmla="*/ 88 w 286"/>
                      <a:gd name="T21" fmla="*/ 72 h 182"/>
                      <a:gd name="T22" fmla="*/ 106 w 286"/>
                      <a:gd name="T23" fmla="*/ 102 h 182"/>
                      <a:gd name="T24" fmla="*/ 104 w 286"/>
                      <a:gd name="T25" fmla="*/ 122 h 182"/>
                      <a:gd name="T26" fmla="*/ 98 w 286"/>
                      <a:gd name="T27" fmla="*/ 134 h 182"/>
                      <a:gd name="T28" fmla="*/ 122 w 286"/>
                      <a:gd name="T29" fmla="*/ 128 h 182"/>
                      <a:gd name="T30" fmla="*/ 140 w 286"/>
                      <a:gd name="T31" fmla="*/ 140 h 182"/>
                      <a:gd name="T32" fmla="*/ 168 w 286"/>
                      <a:gd name="T33" fmla="*/ 148 h 182"/>
                      <a:gd name="T34" fmla="*/ 174 w 286"/>
                      <a:gd name="T35" fmla="*/ 146 h 182"/>
                      <a:gd name="T36" fmla="*/ 168 w 286"/>
                      <a:gd name="T37" fmla="*/ 134 h 182"/>
                      <a:gd name="T38" fmla="*/ 178 w 286"/>
                      <a:gd name="T39" fmla="*/ 136 h 182"/>
                      <a:gd name="T40" fmla="*/ 186 w 286"/>
                      <a:gd name="T41" fmla="*/ 118 h 182"/>
                      <a:gd name="T42" fmla="*/ 202 w 286"/>
                      <a:gd name="T43" fmla="*/ 122 h 182"/>
                      <a:gd name="T44" fmla="*/ 214 w 286"/>
                      <a:gd name="T45" fmla="*/ 130 h 182"/>
                      <a:gd name="T46" fmla="*/ 244 w 286"/>
                      <a:gd name="T47" fmla="*/ 168 h 182"/>
                      <a:gd name="T48" fmla="*/ 262 w 286"/>
                      <a:gd name="T49" fmla="*/ 178 h 182"/>
                      <a:gd name="T50" fmla="*/ 284 w 286"/>
                      <a:gd name="T51" fmla="*/ 170 h 182"/>
                      <a:gd name="T52" fmla="*/ 268 w 286"/>
                      <a:gd name="T53" fmla="*/ 160 h 182"/>
                      <a:gd name="T54" fmla="*/ 256 w 286"/>
                      <a:gd name="T55" fmla="*/ 138 h 182"/>
                      <a:gd name="T56" fmla="*/ 250 w 286"/>
                      <a:gd name="T57" fmla="*/ 132 h 182"/>
                      <a:gd name="T58" fmla="*/ 248 w 286"/>
                      <a:gd name="T59" fmla="*/ 122 h 182"/>
                      <a:gd name="T60" fmla="*/ 236 w 286"/>
                      <a:gd name="T61" fmla="*/ 116 h 182"/>
                      <a:gd name="T62" fmla="*/ 240 w 286"/>
                      <a:gd name="T63" fmla="*/ 96 h 182"/>
                      <a:gd name="T64" fmla="*/ 220 w 286"/>
                      <a:gd name="T65" fmla="*/ 86 h 182"/>
                      <a:gd name="T66" fmla="*/ 210 w 286"/>
                      <a:gd name="T67" fmla="*/ 70 h 182"/>
                      <a:gd name="T68" fmla="*/ 190 w 286"/>
                      <a:gd name="T69" fmla="*/ 54 h 182"/>
                      <a:gd name="T70" fmla="*/ 168 w 286"/>
                      <a:gd name="T71" fmla="*/ 38 h 182"/>
                      <a:gd name="T72" fmla="*/ 156 w 286"/>
                      <a:gd name="T73" fmla="*/ 34 h 182"/>
                      <a:gd name="T74" fmla="*/ 120 w 286"/>
                      <a:gd name="T75" fmla="*/ 16 h 182"/>
                      <a:gd name="T76" fmla="*/ 102 w 286"/>
                      <a:gd name="T77" fmla="*/ 4 h 182"/>
                      <a:gd name="T78" fmla="*/ 96 w 286"/>
                      <a:gd name="T79" fmla="*/ 0 h 182"/>
                      <a:gd name="T80" fmla="*/ 70 w 286"/>
                      <a:gd name="T81" fmla="*/ 10 h 182"/>
                      <a:gd name="T82" fmla="*/ 56 w 286"/>
                      <a:gd name="T83" fmla="*/ 32 h 182"/>
                      <a:gd name="T84" fmla="*/ 46 w 286"/>
                      <a:gd name="T85" fmla="*/ 28 h 18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2" name="Freeform 26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>
                      <a:gd name="T0" fmla="*/ 1 w 78"/>
                      <a:gd name="T1" fmla="*/ 58 h 78"/>
                      <a:gd name="T2" fmla="*/ 27 w 78"/>
                      <a:gd name="T3" fmla="*/ 60 h 78"/>
                      <a:gd name="T4" fmla="*/ 45 w 78"/>
                      <a:gd name="T5" fmla="*/ 48 h 78"/>
                      <a:gd name="T6" fmla="*/ 57 w 78"/>
                      <a:gd name="T7" fmla="*/ 30 h 78"/>
                      <a:gd name="T8" fmla="*/ 43 w 78"/>
                      <a:gd name="T9" fmla="*/ 14 h 78"/>
                      <a:gd name="T10" fmla="*/ 43 w 78"/>
                      <a:gd name="T11" fmla="*/ 4 h 78"/>
                      <a:gd name="T12" fmla="*/ 71 w 78"/>
                      <a:gd name="T13" fmla="*/ 26 h 78"/>
                      <a:gd name="T14" fmla="*/ 67 w 78"/>
                      <a:gd name="T15" fmla="*/ 54 h 78"/>
                      <a:gd name="T16" fmla="*/ 33 w 78"/>
                      <a:gd name="T17" fmla="*/ 78 h 78"/>
                      <a:gd name="T18" fmla="*/ 9 w 78"/>
                      <a:gd name="T19" fmla="*/ 66 h 78"/>
                      <a:gd name="T20" fmla="*/ 3 w 78"/>
                      <a:gd name="T21" fmla="*/ 62 h 78"/>
                      <a:gd name="T22" fmla="*/ 1 w 78"/>
                      <a:gd name="T23" fmla="*/ 58 h 7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3" name="Freeform 27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>
                      <a:gd name="T0" fmla="*/ 3 w 17"/>
                      <a:gd name="T1" fmla="*/ 4 h 18"/>
                      <a:gd name="T2" fmla="*/ 3 w 17"/>
                      <a:gd name="T3" fmla="*/ 14 h 18"/>
                      <a:gd name="T4" fmla="*/ 3 w 17"/>
                      <a:gd name="T5" fmla="*/ 4 h 1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4" name="Freeform 28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>
                      <a:gd name="T0" fmla="*/ 8 w 26"/>
                      <a:gd name="T1" fmla="*/ 14 h 22"/>
                      <a:gd name="T2" fmla="*/ 14 w 26"/>
                      <a:gd name="T3" fmla="*/ 0 h 22"/>
                      <a:gd name="T4" fmla="*/ 14 w 26"/>
                      <a:gd name="T5" fmla="*/ 22 h 22"/>
                      <a:gd name="T6" fmla="*/ 8 w 26"/>
                      <a:gd name="T7" fmla="*/ 14 h 2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5" name="Freeform 29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7 w 20"/>
                      <a:gd name="T3" fmla="*/ 2 h 15"/>
                      <a:gd name="T4" fmla="*/ 9 w 20"/>
                      <a:gd name="T5" fmla="*/ 12 h 15"/>
                      <a:gd name="T6" fmla="*/ 7 w 20"/>
                      <a:gd name="T7" fmla="*/ 12 h 1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6" name="Freeform 30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5 w 20"/>
                      <a:gd name="T3" fmla="*/ 2 h 15"/>
                      <a:gd name="T4" fmla="*/ 15 w 20"/>
                      <a:gd name="T5" fmla="*/ 14 h 15"/>
                      <a:gd name="T6" fmla="*/ 7 w 20"/>
                      <a:gd name="T7" fmla="*/ 12 h 1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7" name="Freeform 31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50 h 80"/>
                      <a:gd name="T2" fmla="*/ 14 w 80"/>
                      <a:gd name="T3" fmla="*/ 24 h 80"/>
                      <a:gd name="T4" fmla="*/ 26 w 80"/>
                      <a:gd name="T5" fmla="*/ 20 h 80"/>
                      <a:gd name="T6" fmla="*/ 48 w 80"/>
                      <a:gd name="T7" fmla="*/ 18 h 80"/>
                      <a:gd name="T8" fmla="*/ 58 w 80"/>
                      <a:gd name="T9" fmla="*/ 0 h 80"/>
                      <a:gd name="T10" fmla="*/ 80 w 80"/>
                      <a:gd name="T11" fmla="*/ 40 h 80"/>
                      <a:gd name="T12" fmla="*/ 70 w 80"/>
                      <a:gd name="T13" fmla="*/ 56 h 80"/>
                      <a:gd name="T14" fmla="*/ 54 w 80"/>
                      <a:gd name="T15" fmla="*/ 62 h 80"/>
                      <a:gd name="T16" fmla="*/ 48 w 80"/>
                      <a:gd name="T17" fmla="*/ 80 h 80"/>
                      <a:gd name="T18" fmla="*/ 32 w 80"/>
                      <a:gd name="T19" fmla="*/ 68 h 80"/>
                      <a:gd name="T20" fmla="*/ 38 w 80"/>
                      <a:gd name="T21" fmla="*/ 52 h 80"/>
                      <a:gd name="T22" fmla="*/ 30 w 80"/>
                      <a:gd name="T23" fmla="*/ 28 h 80"/>
                      <a:gd name="T24" fmla="*/ 20 w 80"/>
                      <a:gd name="T25" fmla="*/ 48 h 80"/>
                      <a:gd name="T26" fmla="*/ 8 w 80"/>
                      <a:gd name="T27" fmla="*/ 56 h 80"/>
                      <a:gd name="T28" fmla="*/ 0 w 80"/>
                      <a:gd name="T29" fmla="*/ 50 h 8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8" name="Freeform 32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>
                      <a:gd name="T0" fmla="*/ 14 w 94"/>
                      <a:gd name="T1" fmla="*/ 96 h 174"/>
                      <a:gd name="T2" fmla="*/ 26 w 94"/>
                      <a:gd name="T3" fmla="*/ 128 h 174"/>
                      <a:gd name="T4" fmla="*/ 32 w 94"/>
                      <a:gd name="T5" fmla="*/ 108 h 174"/>
                      <a:gd name="T6" fmla="*/ 52 w 94"/>
                      <a:gd name="T7" fmla="*/ 100 h 174"/>
                      <a:gd name="T8" fmla="*/ 46 w 94"/>
                      <a:gd name="T9" fmla="*/ 124 h 174"/>
                      <a:gd name="T10" fmla="*/ 66 w 94"/>
                      <a:gd name="T11" fmla="*/ 126 h 174"/>
                      <a:gd name="T12" fmla="*/ 76 w 94"/>
                      <a:gd name="T13" fmla="*/ 142 h 174"/>
                      <a:gd name="T14" fmla="*/ 58 w 94"/>
                      <a:gd name="T15" fmla="*/ 148 h 174"/>
                      <a:gd name="T16" fmla="*/ 74 w 94"/>
                      <a:gd name="T17" fmla="*/ 174 h 174"/>
                      <a:gd name="T18" fmla="*/ 84 w 94"/>
                      <a:gd name="T19" fmla="*/ 154 h 174"/>
                      <a:gd name="T20" fmla="*/ 82 w 94"/>
                      <a:gd name="T21" fmla="*/ 112 h 174"/>
                      <a:gd name="T22" fmla="*/ 60 w 94"/>
                      <a:gd name="T23" fmla="*/ 106 h 174"/>
                      <a:gd name="T24" fmla="*/ 50 w 94"/>
                      <a:gd name="T25" fmla="*/ 82 h 174"/>
                      <a:gd name="T26" fmla="*/ 34 w 94"/>
                      <a:gd name="T27" fmla="*/ 82 h 174"/>
                      <a:gd name="T28" fmla="*/ 30 w 94"/>
                      <a:gd name="T29" fmla="*/ 70 h 174"/>
                      <a:gd name="T30" fmla="*/ 42 w 94"/>
                      <a:gd name="T31" fmla="*/ 42 h 174"/>
                      <a:gd name="T32" fmla="*/ 30 w 94"/>
                      <a:gd name="T33" fmla="*/ 0 h 174"/>
                      <a:gd name="T34" fmla="*/ 18 w 94"/>
                      <a:gd name="T35" fmla="*/ 22 h 174"/>
                      <a:gd name="T36" fmla="*/ 4 w 94"/>
                      <a:gd name="T37" fmla="*/ 46 h 174"/>
                      <a:gd name="T38" fmla="*/ 14 w 94"/>
                      <a:gd name="T39" fmla="*/ 76 h 174"/>
                      <a:gd name="T40" fmla="*/ 14 w 94"/>
                      <a:gd name="T41" fmla="*/ 96 h 17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9" name="Freeform 33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>
                      <a:gd name="T0" fmla="*/ 6 w 32"/>
                      <a:gd name="T1" fmla="*/ 24 h 50"/>
                      <a:gd name="T2" fmla="*/ 12 w 32"/>
                      <a:gd name="T3" fmla="*/ 0 h 50"/>
                      <a:gd name="T4" fmla="*/ 20 w 32"/>
                      <a:gd name="T5" fmla="*/ 16 h 50"/>
                      <a:gd name="T6" fmla="*/ 22 w 32"/>
                      <a:gd name="T7" fmla="*/ 24 h 50"/>
                      <a:gd name="T8" fmla="*/ 28 w 32"/>
                      <a:gd name="T9" fmla="*/ 26 h 50"/>
                      <a:gd name="T10" fmla="*/ 32 w 32"/>
                      <a:gd name="T11" fmla="*/ 38 h 50"/>
                      <a:gd name="T12" fmla="*/ 18 w 32"/>
                      <a:gd name="T13" fmla="*/ 50 h 50"/>
                      <a:gd name="T14" fmla="*/ 6 w 32"/>
                      <a:gd name="T15" fmla="*/ 2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0" name="Freeform 34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44 h 50"/>
                      <a:gd name="T2" fmla="*/ 22 w 43"/>
                      <a:gd name="T3" fmla="*/ 20 h 50"/>
                      <a:gd name="T4" fmla="*/ 36 w 43"/>
                      <a:gd name="T5" fmla="*/ 0 h 50"/>
                      <a:gd name="T6" fmla="*/ 24 w 43"/>
                      <a:gd name="T7" fmla="*/ 28 h 50"/>
                      <a:gd name="T8" fmla="*/ 2 w 43"/>
                      <a:gd name="T9" fmla="*/ 50 h 50"/>
                      <a:gd name="T10" fmla="*/ 0 w 43"/>
                      <a:gd name="T11" fmla="*/ 44 h 5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1" name="Freeform 35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>
                      <a:gd name="T0" fmla="*/ 21 w 471"/>
                      <a:gd name="T1" fmla="*/ 280 h 281"/>
                      <a:gd name="T2" fmla="*/ 24 w 471"/>
                      <a:gd name="T3" fmla="*/ 250 h 281"/>
                      <a:gd name="T4" fmla="*/ 22 w 471"/>
                      <a:gd name="T5" fmla="*/ 245 h 281"/>
                      <a:gd name="T6" fmla="*/ 16 w 471"/>
                      <a:gd name="T7" fmla="*/ 218 h 281"/>
                      <a:gd name="T8" fmla="*/ 4 w 471"/>
                      <a:gd name="T9" fmla="*/ 215 h 281"/>
                      <a:gd name="T10" fmla="*/ 0 w 471"/>
                      <a:gd name="T11" fmla="*/ 191 h 281"/>
                      <a:gd name="T12" fmla="*/ 12 w 471"/>
                      <a:gd name="T13" fmla="*/ 180 h 281"/>
                      <a:gd name="T14" fmla="*/ 6 w 471"/>
                      <a:gd name="T15" fmla="*/ 165 h 281"/>
                      <a:gd name="T16" fmla="*/ 2 w 471"/>
                      <a:gd name="T17" fmla="*/ 160 h 281"/>
                      <a:gd name="T18" fmla="*/ 28 w 471"/>
                      <a:gd name="T19" fmla="*/ 120 h 281"/>
                      <a:gd name="T20" fmla="*/ 44 w 471"/>
                      <a:gd name="T21" fmla="*/ 96 h 281"/>
                      <a:gd name="T22" fmla="*/ 42 w 471"/>
                      <a:gd name="T23" fmla="*/ 70 h 281"/>
                      <a:gd name="T24" fmla="*/ 24 w 471"/>
                      <a:gd name="T25" fmla="*/ 43 h 281"/>
                      <a:gd name="T26" fmla="*/ 20 w 471"/>
                      <a:gd name="T27" fmla="*/ 32 h 281"/>
                      <a:gd name="T28" fmla="*/ 26 w 471"/>
                      <a:gd name="T29" fmla="*/ 36 h 281"/>
                      <a:gd name="T30" fmla="*/ 48 w 471"/>
                      <a:gd name="T31" fmla="*/ 35 h 281"/>
                      <a:gd name="T32" fmla="*/ 64 w 471"/>
                      <a:gd name="T33" fmla="*/ 11 h 281"/>
                      <a:gd name="T34" fmla="*/ 82 w 471"/>
                      <a:gd name="T35" fmla="*/ 0 h 281"/>
                      <a:gd name="T36" fmla="*/ 88 w 471"/>
                      <a:gd name="T37" fmla="*/ 2 h 281"/>
                      <a:gd name="T38" fmla="*/ 92 w 471"/>
                      <a:gd name="T39" fmla="*/ 9 h 281"/>
                      <a:gd name="T40" fmla="*/ 98 w 471"/>
                      <a:gd name="T41" fmla="*/ 5 h 281"/>
                      <a:gd name="T42" fmla="*/ 110 w 471"/>
                      <a:gd name="T43" fmla="*/ 8 h 281"/>
                      <a:gd name="T44" fmla="*/ 116 w 471"/>
                      <a:gd name="T45" fmla="*/ 9 h 281"/>
                      <a:gd name="T46" fmla="*/ 141 w 471"/>
                      <a:gd name="T47" fmla="*/ 14 h 281"/>
                      <a:gd name="T48" fmla="*/ 155 w 471"/>
                      <a:gd name="T49" fmla="*/ 24 h 281"/>
                      <a:gd name="T50" fmla="*/ 167 w 471"/>
                      <a:gd name="T51" fmla="*/ 17 h 281"/>
                      <a:gd name="T52" fmla="*/ 173 w 471"/>
                      <a:gd name="T53" fmla="*/ 14 h 281"/>
                      <a:gd name="T54" fmla="*/ 195 w 471"/>
                      <a:gd name="T55" fmla="*/ 14 h 281"/>
                      <a:gd name="T56" fmla="*/ 211 w 471"/>
                      <a:gd name="T57" fmla="*/ 32 h 281"/>
                      <a:gd name="T58" fmla="*/ 231 w 471"/>
                      <a:gd name="T59" fmla="*/ 59 h 281"/>
                      <a:gd name="T60" fmla="*/ 245 w 471"/>
                      <a:gd name="T61" fmla="*/ 70 h 281"/>
                      <a:gd name="T62" fmla="*/ 257 w 471"/>
                      <a:gd name="T63" fmla="*/ 68 h 281"/>
                      <a:gd name="T64" fmla="*/ 270 w 471"/>
                      <a:gd name="T65" fmla="*/ 65 h 281"/>
                      <a:gd name="T66" fmla="*/ 290 w 471"/>
                      <a:gd name="T67" fmla="*/ 71 h 281"/>
                      <a:gd name="T68" fmla="*/ 300 w 471"/>
                      <a:gd name="T69" fmla="*/ 81 h 281"/>
                      <a:gd name="T70" fmla="*/ 308 w 471"/>
                      <a:gd name="T71" fmla="*/ 90 h 281"/>
                      <a:gd name="T72" fmla="*/ 318 w 471"/>
                      <a:gd name="T73" fmla="*/ 111 h 281"/>
                      <a:gd name="T74" fmla="*/ 322 w 471"/>
                      <a:gd name="T75" fmla="*/ 120 h 281"/>
                      <a:gd name="T76" fmla="*/ 324 w 471"/>
                      <a:gd name="T77" fmla="*/ 125 h 281"/>
                      <a:gd name="T78" fmla="*/ 310 w 471"/>
                      <a:gd name="T79" fmla="*/ 142 h 281"/>
                      <a:gd name="T80" fmla="*/ 322 w 471"/>
                      <a:gd name="T81" fmla="*/ 141 h 281"/>
                      <a:gd name="T82" fmla="*/ 342 w 471"/>
                      <a:gd name="T83" fmla="*/ 155 h 281"/>
                      <a:gd name="T84" fmla="*/ 364 w 471"/>
                      <a:gd name="T85" fmla="*/ 157 h 281"/>
                      <a:gd name="T86" fmla="*/ 380 w 471"/>
                      <a:gd name="T87" fmla="*/ 168 h 281"/>
                      <a:gd name="T88" fmla="*/ 382 w 471"/>
                      <a:gd name="T89" fmla="*/ 172 h 281"/>
                      <a:gd name="T90" fmla="*/ 382 w 471"/>
                      <a:gd name="T91" fmla="*/ 176 h 281"/>
                      <a:gd name="T92" fmla="*/ 394 w 471"/>
                      <a:gd name="T93" fmla="*/ 172 h 281"/>
                      <a:gd name="T94" fmla="*/ 400 w 471"/>
                      <a:gd name="T95" fmla="*/ 171 h 281"/>
                      <a:gd name="T96" fmla="*/ 439 w 471"/>
                      <a:gd name="T97" fmla="*/ 185 h 281"/>
                      <a:gd name="T98" fmla="*/ 447 w 471"/>
                      <a:gd name="T99" fmla="*/ 199 h 281"/>
                      <a:gd name="T100" fmla="*/ 465 w 471"/>
                      <a:gd name="T101" fmla="*/ 201 h 281"/>
                      <a:gd name="T102" fmla="*/ 471 w 471"/>
                      <a:gd name="T103" fmla="*/ 215 h 281"/>
                      <a:gd name="T104" fmla="*/ 451 w 471"/>
                      <a:gd name="T105" fmla="*/ 258 h 281"/>
                      <a:gd name="T106" fmla="*/ 435 w 471"/>
                      <a:gd name="T107" fmla="*/ 281 h 281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2" name="Freeform 36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>
                      <a:gd name="T0" fmla="*/ 406 w 984"/>
                      <a:gd name="T1" fmla="*/ 6 h 844"/>
                      <a:gd name="T2" fmla="*/ 502 w 984"/>
                      <a:gd name="T3" fmla="*/ 34 h 844"/>
                      <a:gd name="T4" fmla="*/ 550 w 984"/>
                      <a:gd name="T5" fmla="*/ 38 h 844"/>
                      <a:gd name="T6" fmla="*/ 578 w 984"/>
                      <a:gd name="T7" fmla="*/ 130 h 844"/>
                      <a:gd name="T8" fmla="*/ 586 w 984"/>
                      <a:gd name="T9" fmla="*/ 90 h 844"/>
                      <a:gd name="T10" fmla="*/ 606 w 984"/>
                      <a:gd name="T11" fmla="*/ 70 h 844"/>
                      <a:gd name="T12" fmla="*/ 642 w 984"/>
                      <a:gd name="T13" fmla="*/ 126 h 844"/>
                      <a:gd name="T14" fmla="*/ 682 w 984"/>
                      <a:gd name="T15" fmla="*/ 98 h 844"/>
                      <a:gd name="T16" fmla="*/ 706 w 984"/>
                      <a:gd name="T17" fmla="*/ 86 h 844"/>
                      <a:gd name="T18" fmla="*/ 762 w 984"/>
                      <a:gd name="T19" fmla="*/ 2 h 844"/>
                      <a:gd name="T20" fmla="*/ 798 w 984"/>
                      <a:gd name="T21" fmla="*/ 70 h 844"/>
                      <a:gd name="T22" fmla="*/ 798 w 984"/>
                      <a:gd name="T23" fmla="*/ 130 h 844"/>
                      <a:gd name="T24" fmla="*/ 790 w 984"/>
                      <a:gd name="T25" fmla="*/ 158 h 844"/>
                      <a:gd name="T26" fmla="*/ 766 w 984"/>
                      <a:gd name="T27" fmla="*/ 162 h 844"/>
                      <a:gd name="T28" fmla="*/ 762 w 984"/>
                      <a:gd name="T29" fmla="*/ 186 h 844"/>
                      <a:gd name="T30" fmla="*/ 802 w 984"/>
                      <a:gd name="T31" fmla="*/ 226 h 844"/>
                      <a:gd name="T32" fmla="*/ 786 w 984"/>
                      <a:gd name="T33" fmla="*/ 322 h 844"/>
                      <a:gd name="T34" fmla="*/ 830 w 984"/>
                      <a:gd name="T35" fmla="*/ 414 h 844"/>
                      <a:gd name="T36" fmla="*/ 854 w 984"/>
                      <a:gd name="T37" fmla="*/ 450 h 844"/>
                      <a:gd name="T38" fmla="*/ 830 w 984"/>
                      <a:gd name="T39" fmla="*/ 450 h 844"/>
                      <a:gd name="T40" fmla="*/ 746 w 984"/>
                      <a:gd name="T41" fmla="*/ 378 h 844"/>
                      <a:gd name="T42" fmla="*/ 678 w 984"/>
                      <a:gd name="T43" fmla="*/ 402 h 844"/>
                      <a:gd name="T44" fmla="*/ 590 w 984"/>
                      <a:gd name="T45" fmla="*/ 442 h 844"/>
                      <a:gd name="T46" fmla="*/ 642 w 984"/>
                      <a:gd name="T47" fmla="*/ 578 h 844"/>
                      <a:gd name="T48" fmla="*/ 710 w 984"/>
                      <a:gd name="T49" fmla="*/ 610 h 844"/>
                      <a:gd name="T50" fmla="*/ 738 w 984"/>
                      <a:gd name="T51" fmla="*/ 550 h 844"/>
                      <a:gd name="T52" fmla="*/ 774 w 984"/>
                      <a:gd name="T53" fmla="*/ 570 h 844"/>
                      <a:gd name="T54" fmla="*/ 766 w 984"/>
                      <a:gd name="T55" fmla="*/ 630 h 844"/>
                      <a:gd name="T56" fmla="*/ 802 w 984"/>
                      <a:gd name="T57" fmla="*/ 670 h 844"/>
                      <a:gd name="T58" fmla="*/ 838 w 984"/>
                      <a:gd name="T59" fmla="*/ 658 h 844"/>
                      <a:gd name="T60" fmla="*/ 922 w 984"/>
                      <a:gd name="T61" fmla="*/ 806 h 844"/>
                      <a:gd name="T62" fmla="*/ 942 w 984"/>
                      <a:gd name="T63" fmla="*/ 826 h 844"/>
                      <a:gd name="T64" fmla="*/ 874 w 984"/>
                      <a:gd name="T65" fmla="*/ 810 h 844"/>
                      <a:gd name="T66" fmla="*/ 830 w 984"/>
                      <a:gd name="T67" fmla="*/ 758 h 844"/>
                      <a:gd name="T68" fmla="*/ 778 w 984"/>
                      <a:gd name="T69" fmla="*/ 710 h 844"/>
                      <a:gd name="T70" fmla="*/ 702 w 984"/>
                      <a:gd name="T71" fmla="*/ 662 h 844"/>
                      <a:gd name="T72" fmla="*/ 614 w 984"/>
                      <a:gd name="T73" fmla="*/ 646 h 844"/>
                      <a:gd name="T74" fmla="*/ 506 w 984"/>
                      <a:gd name="T75" fmla="*/ 594 h 844"/>
                      <a:gd name="T76" fmla="*/ 462 w 984"/>
                      <a:gd name="T77" fmla="*/ 506 h 844"/>
                      <a:gd name="T78" fmla="*/ 430 w 984"/>
                      <a:gd name="T79" fmla="*/ 462 h 844"/>
                      <a:gd name="T80" fmla="*/ 382 w 984"/>
                      <a:gd name="T81" fmla="*/ 430 h 844"/>
                      <a:gd name="T82" fmla="*/ 342 w 984"/>
                      <a:gd name="T83" fmla="*/ 370 h 844"/>
                      <a:gd name="T84" fmla="*/ 354 w 984"/>
                      <a:gd name="T85" fmla="*/ 414 h 844"/>
                      <a:gd name="T86" fmla="*/ 418 w 984"/>
                      <a:gd name="T87" fmla="*/ 494 h 844"/>
                      <a:gd name="T88" fmla="*/ 422 w 984"/>
                      <a:gd name="T89" fmla="*/ 526 h 844"/>
                      <a:gd name="T90" fmla="*/ 394 w 984"/>
                      <a:gd name="T91" fmla="*/ 498 h 844"/>
                      <a:gd name="T92" fmla="*/ 354 w 984"/>
                      <a:gd name="T93" fmla="*/ 466 h 844"/>
                      <a:gd name="T94" fmla="*/ 314 w 984"/>
                      <a:gd name="T95" fmla="*/ 402 h 844"/>
                      <a:gd name="T96" fmla="*/ 266 w 984"/>
                      <a:gd name="T97" fmla="*/ 346 h 844"/>
                      <a:gd name="T98" fmla="*/ 210 w 984"/>
                      <a:gd name="T99" fmla="*/ 314 h 844"/>
                      <a:gd name="T100" fmla="*/ 154 w 984"/>
                      <a:gd name="T101" fmla="*/ 238 h 844"/>
                      <a:gd name="T102" fmla="*/ 66 w 984"/>
                      <a:gd name="T103" fmla="*/ 66 h 844"/>
                      <a:gd name="T104" fmla="*/ 34 w 984"/>
                      <a:gd name="T105" fmla="*/ 38 h 844"/>
                      <a:gd name="T106" fmla="*/ 46 w 984"/>
                      <a:gd name="T107" fmla="*/ 22 h 844"/>
                      <a:gd name="T108" fmla="*/ 102 w 984"/>
                      <a:gd name="T109" fmla="*/ 70 h 84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3" name="Freeform 37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>
                      <a:gd name="T0" fmla="*/ 6 w 36"/>
                      <a:gd name="T1" fmla="*/ 28 h 48"/>
                      <a:gd name="T2" fmla="*/ 10 w 36"/>
                      <a:gd name="T3" fmla="*/ 48 h 48"/>
                      <a:gd name="T4" fmla="*/ 6 w 36"/>
                      <a:gd name="T5" fmla="*/ 28 h 4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4" name="Freeform 38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>
                      <a:gd name="T0" fmla="*/ 0 w 36"/>
                      <a:gd name="T1" fmla="*/ 5 h 37"/>
                      <a:gd name="T2" fmla="*/ 12 w 36"/>
                      <a:gd name="T3" fmla="*/ 1 h 37"/>
                      <a:gd name="T4" fmla="*/ 36 w 36"/>
                      <a:gd name="T5" fmla="*/ 17 h 37"/>
                      <a:gd name="T6" fmla="*/ 8 w 36"/>
                      <a:gd name="T7" fmla="*/ 17 h 37"/>
                      <a:gd name="T8" fmla="*/ 0 w 36"/>
                      <a:gd name="T9" fmla="*/ 5 h 3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5" name="Freeform 39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>
                      <a:gd name="T0" fmla="*/ 0 w 170"/>
                      <a:gd name="T1" fmla="*/ 49 h 96"/>
                      <a:gd name="T2" fmla="*/ 28 w 170"/>
                      <a:gd name="T3" fmla="*/ 25 h 96"/>
                      <a:gd name="T4" fmla="*/ 56 w 170"/>
                      <a:gd name="T5" fmla="*/ 21 h 96"/>
                      <a:gd name="T6" fmla="*/ 80 w 170"/>
                      <a:gd name="T7" fmla="*/ 9 h 96"/>
                      <a:gd name="T8" fmla="*/ 64 w 170"/>
                      <a:gd name="T9" fmla="*/ 25 h 96"/>
                      <a:gd name="T10" fmla="*/ 124 w 170"/>
                      <a:gd name="T11" fmla="*/ 49 h 96"/>
                      <a:gd name="T12" fmla="*/ 160 w 170"/>
                      <a:gd name="T13" fmla="*/ 65 h 96"/>
                      <a:gd name="T14" fmla="*/ 116 w 170"/>
                      <a:gd name="T15" fmla="*/ 77 h 96"/>
                      <a:gd name="T16" fmla="*/ 88 w 170"/>
                      <a:gd name="T17" fmla="*/ 57 h 96"/>
                      <a:gd name="T18" fmla="*/ 76 w 170"/>
                      <a:gd name="T19" fmla="*/ 53 h 96"/>
                      <a:gd name="T20" fmla="*/ 24 w 170"/>
                      <a:gd name="T21" fmla="*/ 41 h 96"/>
                      <a:gd name="T22" fmla="*/ 0 w 170"/>
                      <a:gd name="T23" fmla="*/ 49 h 9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6" name="Freeform 40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>
                      <a:gd name="T0" fmla="*/ 0 w 138"/>
                      <a:gd name="T1" fmla="*/ 0 h 44"/>
                      <a:gd name="T2" fmla="*/ 52 w 138"/>
                      <a:gd name="T3" fmla="*/ 4 h 44"/>
                      <a:gd name="T4" fmla="*/ 88 w 138"/>
                      <a:gd name="T5" fmla="*/ 24 h 44"/>
                      <a:gd name="T6" fmla="*/ 112 w 138"/>
                      <a:gd name="T7" fmla="*/ 20 h 44"/>
                      <a:gd name="T8" fmla="*/ 108 w 138"/>
                      <a:gd name="T9" fmla="*/ 44 h 44"/>
                      <a:gd name="T10" fmla="*/ 64 w 138"/>
                      <a:gd name="T11" fmla="*/ 40 h 44"/>
                      <a:gd name="T12" fmla="*/ 0 w 138"/>
                      <a:gd name="T13" fmla="*/ 36 h 44"/>
                      <a:gd name="T14" fmla="*/ 28 w 138"/>
                      <a:gd name="T15" fmla="*/ 20 h 44"/>
                      <a:gd name="T16" fmla="*/ 0 w 138"/>
                      <a:gd name="T17" fmla="*/ 0 h 4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7" name="Freeform 41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>
                      <a:gd name="T0" fmla="*/ 17 w 57"/>
                      <a:gd name="T1" fmla="*/ 25 h 42"/>
                      <a:gd name="T2" fmla="*/ 37 w 57"/>
                      <a:gd name="T3" fmla="*/ 13 h 42"/>
                      <a:gd name="T4" fmla="*/ 17 w 57"/>
                      <a:gd name="T5" fmla="*/ 25 h 42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8" name="Freeform 42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>
                      <a:gd name="T0" fmla="*/ 19 w 39"/>
                      <a:gd name="T1" fmla="*/ 32 h 52"/>
                      <a:gd name="T2" fmla="*/ 19 w 39"/>
                      <a:gd name="T3" fmla="*/ 0 h 52"/>
                      <a:gd name="T4" fmla="*/ 19 w 39"/>
                      <a:gd name="T5" fmla="*/ 32 h 52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9" name="Freeform 43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>
                      <a:gd name="T0" fmla="*/ 4 w 44"/>
                      <a:gd name="T1" fmla="*/ 9 h 80"/>
                      <a:gd name="T2" fmla="*/ 20 w 44"/>
                      <a:gd name="T3" fmla="*/ 33 h 80"/>
                      <a:gd name="T4" fmla="*/ 24 w 44"/>
                      <a:gd name="T5" fmla="*/ 49 h 80"/>
                      <a:gd name="T6" fmla="*/ 36 w 44"/>
                      <a:gd name="T7" fmla="*/ 53 h 80"/>
                      <a:gd name="T8" fmla="*/ 24 w 44"/>
                      <a:gd name="T9" fmla="*/ 73 h 80"/>
                      <a:gd name="T10" fmla="*/ 0 w 44"/>
                      <a:gd name="T11" fmla="*/ 21 h 80"/>
                      <a:gd name="T12" fmla="*/ 4 w 44"/>
                      <a:gd name="T13" fmla="*/ 9 h 8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0" name="Freeform 44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>
                      <a:gd name="T0" fmla="*/ 220 w 323"/>
                      <a:gd name="T1" fmla="*/ 1 h 64"/>
                      <a:gd name="T2" fmla="*/ 231 w 323"/>
                      <a:gd name="T3" fmla="*/ 8 h 64"/>
                      <a:gd name="T4" fmla="*/ 235 w 323"/>
                      <a:gd name="T5" fmla="*/ 0 h 64"/>
                      <a:gd name="T6" fmla="*/ 265 w 323"/>
                      <a:gd name="T7" fmla="*/ 0 h 64"/>
                      <a:gd name="T8" fmla="*/ 287 w 323"/>
                      <a:gd name="T9" fmla="*/ 17 h 64"/>
                      <a:gd name="T10" fmla="*/ 319 w 323"/>
                      <a:gd name="T11" fmla="*/ 10 h 64"/>
                      <a:gd name="T12" fmla="*/ 314 w 323"/>
                      <a:gd name="T13" fmla="*/ 29 h 64"/>
                      <a:gd name="T14" fmla="*/ 298 w 323"/>
                      <a:gd name="T15" fmla="*/ 46 h 64"/>
                      <a:gd name="T16" fmla="*/ 295 w 323"/>
                      <a:gd name="T17" fmla="*/ 29 h 64"/>
                      <a:gd name="T18" fmla="*/ 287 w 323"/>
                      <a:gd name="T19" fmla="*/ 31 h 64"/>
                      <a:gd name="T20" fmla="*/ 279 w 323"/>
                      <a:gd name="T21" fmla="*/ 29 h 64"/>
                      <a:gd name="T22" fmla="*/ 263 w 323"/>
                      <a:gd name="T23" fmla="*/ 21 h 64"/>
                      <a:gd name="T24" fmla="*/ 228 w 323"/>
                      <a:gd name="T25" fmla="*/ 38 h 64"/>
                      <a:gd name="T26" fmla="*/ 201 w 323"/>
                      <a:gd name="T27" fmla="*/ 44 h 64"/>
                      <a:gd name="T28" fmla="*/ 212 w 323"/>
                      <a:gd name="T29" fmla="*/ 57 h 64"/>
                      <a:gd name="T30" fmla="*/ 188 w 323"/>
                      <a:gd name="T31" fmla="*/ 63 h 64"/>
                      <a:gd name="T32" fmla="*/ 169 w 323"/>
                      <a:gd name="T33" fmla="*/ 61 h 64"/>
                      <a:gd name="T34" fmla="*/ 177 w 323"/>
                      <a:gd name="T35" fmla="*/ 57 h 64"/>
                      <a:gd name="T36" fmla="*/ 171 w 323"/>
                      <a:gd name="T37" fmla="*/ 40 h 64"/>
                      <a:gd name="T38" fmla="*/ 169 w 323"/>
                      <a:gd name="T39" fmla="*/ 31 h 64"/>
                      <a:gd name="T40" fmla="*/ 158 w 323"/>
                      <a:gd name="T41" fmla="*/ 23 h 64"/>
                      <a:gd name="T42" fmla="*/ 142 w 323"/>
                      <a:gd name="T43" fmla="*/ 27 h 64"/>
                      <a:gd name="T44" fmla="*/ 134 w 323"/>
                      <a:gd name="T45" fmla="*/ 27 h 64"/>
                      <a:gd name="T46" fmla="*/ 123 w 323"/>
                      <a:gd name="T47" fmla="*/ 25 h 64"/>
                      <a:gd name="T48" fmla="*/ 83 w 323"/>
                      <a:gd name="T49" fmla="*/ 2 h 64"/>
                      <a:gd name="T50" fmla="*/ 59 w 323"/>
                      <a:gd name="T51" fmla="*/ 14 h 64"/>
                      <a:gd name="T52" fmla="*/ 1 w 323"/>
                      <a:gd name="T53" fmla="*/ 0 h 64"/>
                      <a:gd name="T54" fmla="*/ 220 w 323"/>
                      <a:gd name="T55" fmla="*/ 1 h 64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1" name="Freeform 45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>
                      <a:gd name="T0" fmla="*/ 105 w 300"/>
                      <a:gd name="T1" fmla="*/ 31 h 31"/>
                      <a:gd name="T2" fmla="*/ 30 w 300"/>
                      <a:gd name="T3" fmla="*/ 1 h 31"/>
                      <a:gd name="T4" fmla="*/ 285 w 300"/>
                      <a:gd name="T5" fmla="*/ 0 h 31"/>
                      <a:gd name="T6" fmla="*/ 296 w 300"/>
                      <a:gd name="T7" fmla="*/ 14 h 31"/>
                      <a:gd name="T8" fmla="*/ 264 w 300"/>
                      <a:gd name="T9" fmla="*/ 16 h 31"/>
                      <a:gd name="T10" fmla="*/ 105 w 300"/>
                      <a:gd name="T11" fmla="*/ 31 h 3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2" name="Freeform 46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25 h 29"/>
                      <a:gd name="T2" fmla="*/ 12 w 41"/>
                      <a:gd name="T3" fmla="*/ 29 h 29"/>
                      <a:gd name="T4" fmla="*/ 0 w 41"/>
                      <a:gd name="T5" fmla="*/ 25 h 29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3" name="Freeform 47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>
                      <a:gd name="T0" fmla="*/ 73 w 436"/>
                      <a:gd name="T1" fmla="*/ 1 h 152"/>
                      <a:gd name="T2" fmla="*/ 436 w 436"/>
                      <a:gd name="T3" fmla="*/ 0 h 152"/>
                      <a:gd name="T4" fmla="*/ 416 w 436"/>
                      <a:gd name="T5" fmla="*/ 54 h 152"/>
                      <a:gd name="T6" fmla="*/ 397 w 436"/>
                      <a:gd name="T7" fmla="*/ 68 h 152"/>
                      <a:gd name="T8" fmla="*/ 392 w 436"/>
                      <a:gd name="T9" fmla="*/ 70 h 152"/>
                      <a:gd name="T10" fmla="*/ 375 w 436"/>
                      <a:gd name="T11" fmla="*/ 73 h 152"/>
                      <a:gd name="T12" fmla="*/ 361 w 436"/>
                      <a:gd name="T13" fmla="*/ 88 h 152"/>
                      <a:gd name="T14" fmla="*/ 362 w 436"/>
                      <a:gd name="T15" fmla="*/ 99 h 152"/>
                      <a:gd name="T16" fmla="*/ 364 w 436"/>
                      <a:gd name="T17" fmla="*/ 107 h 152"/>
                      <a:gd name="T18" fmla="*/ 366 w 436"/>
                      <a:gd name="T19" fmla="*/ 113 h 152"/>
                      <a:gd name="T20" fmla="*/ 362 w 436"/>
                      <a:gd name="T21" fmla="*/ 122 h 152"/>
                      <a:gd name="T22" fmla="*/ 351 w 436"/>
                      <a:gd name="T23" fmla="*/ 120 h 152"/>
                      <a:gd name="T24" fmla="*/ 342 w 436"/>
                      <a:gd name="T25" fmla="*/ 129 h 152"/>
                      <a:gd name="T26" fmla="*/ 347 w 436"/>
                      <a:gd name="T27" fmla="*/ 105 h 152"/>
                      <a:gd name="T28" fmla="*/ 338 w 436"/>
                      <a:gd name="T29" fmla="*/ 100 h 152"/>
                      <a:gd name="T30" fmla="*/ 344 w 436"/>
                      <a:gd name="T31" fmla="*/ 93 h 152"/>
                      <a:gd name="T32" fmla="*/ 342 w 436"/>
                      <a:gd name="T33" fmla="*/ 89 h 152"/>
                      <a:gd name="T34" fmla="*/ 320 w 436"/>
                      <a:gd name="T35" fmla="*/ 94 h 152"/>
                      <a:gd name="T36" fmla="*/ 317 w 436"/>
                      <a:gd name="T37" fmla="*/ 85 h 152"/>
                      <a:gd name="T38" fmla="*/ 297 w 436"/>
                      <a:gd name="T39" fmla="*/ 94 h 152"/>
                      <a:gd name="T40" fmla="*/ 320 w 436"/>
                      <a:gd name="T41" fmla="*/ 103 h 152"/>
                      <a:gd name="T42" fmla="*/ 305 w 436"/>
                      <a:gd name="T43" fmla="*/ 117 h 152"/>
                      <a:gd name="T44" fmla="*/ 311 w 436"/>
                      <a:gd name="T45" fmla="*/ 126 h 152"/>
                      <a:gd name="T46" fmla="*/ 315 w 436"/>
                      <a:gd name="T47" fmla="*/ 138 h 152"/>
                      <a:gd name="T48" fmla="*/ 309 w 436"/>
                      <a:gd name="T49" fmla="*/ 139 h 152"/>
                      <a:gd name="T50" fmla="*/ 314 w 436"/>
                      <a:gd name="T51" fmla="*/ 144 h 152"/>
                      <a:gd name="T52" fmla="*/ 307 w 436"/>
                      <a:gd name="T53" fmla="*/ 152 h 152"/>
                      <a:gd name="T54" fmla="*/ 0 w 436"/>
                      <a:gd name="T55" fmla="*/ 149 h 152"/>
                      <a:gd name="T56" fmla="*/ 73 w 436"/>
                      <a:gd name="T57" fmla="*/ 1 h 152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4" name="Freeform 48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>
                      <a:gd name="T0" fmla="*/ 5 w 47"/>
                      <a:gd name="T1" fmla="*/ 156 h 165"/>
                      <a:gd name="T2" fmla="*/ 15 w 47"/>
                      <a:gd name="T3" fmla="*/ 108 h 165"/>
                      <a:gd name="T4" fmla="*/ 17 w 47"/>
                      <a:gd name="T5" fmla="*/ 68 h 165"/>
                      <a:gd name="T6" fmla="*/ 11 w 47"/>
                      <a:gd name="T7" fmla="*/ 40 h 165"/>
                      <a:gd name="T8" fmla="*/ 17 w 47"/>
                      <a:gd name="T9" fmla="*/ 12 h 165"/>
                      <a:gd name="T10" fmla="*/ 21 w 47"/>
                      <a:gd name="T11" fmla="*/ 0 h 165"/>
                      <a:gd name="T12" fmla="*/ 31 w 47"/>
                      <a:gd name="T13" fmla="*/ 30 h 165"/>
                      <a:gd name="T14" fmla="*/ 47 w 47"/>
                      <a:gd name="T15" fmla="*/ 98 h 165"/>
                      <a:gd name="T16" fmla="*/ 31 w 47"/>
                      <a:gd name="T17" fmla="*/ 108 h 165"/>
                      <a:gd name="T18" fmla="*/ 23 w 47"/>
                      <a:gd name="T19" fmla="*/ 126 h 165"/>
                      <a:gd name="T20" fmla="*/ 21 w 47"/>
                      <a:gd name="T21" fmla="*/ 132 h 165"/>
                      <a:gd name="T22" fmla="*/ 27 w 47"/>
                      <a:gd name="T23" fmla="*/ 134 h 165"/>
                      <a:gd name="T24" fmla="*/ 31 w 47"/>
                      <a:gd name="T25" fmla="*/ 146 h 165"/>
                      <a:gd name="T26" fmla="*/ 13 w 47"/>
                      <a:gd name="T27" fmla="*/ 148 h 165"/>
                      <a:gd name="T28" fmla="*/ 7 w 47"/>
                      <a:gd name="T29" fmla="*/ 160 h 165"/>
                      <a:gd name="T30" fmla="*/ 3 w 47"/>
                      <a:gd name="T31" fmla="*/ 154 h 165"/>
                      <a:gd name="T32" fmla="*/ 5 w 47"/>
                      <a:gd name="T33" fmla="*/ 156 h 165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5" name="Freeform 49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>
                      <a:gd name="T0" fmla="*/ 26 w 138"/>
                      <a:gd name="T1" fmla="*/ 61 h 103"/>
                      <a:gd name="T2" fmla="*/ 30 w 138"/>
                      <a:gd name="T3" fmla="*/ 43 h 103"/>
                      <a:gd name="T4" fmla="*/ 50 w 138"/>
                      <a:gd name="T5" fmla="*/ 33 h 103"/>
                      <a:gd name="T6" fmla="*/ 54 w 138"/>
                      <a:gd name="T7" fmla="*/ 45 h 103"/>
                      <a:gd name="T8" fmla="*/ 66 w 138"/>
                      <a:gd name="T9" fmla="*/ 49 h 103"/>
                      <a:gd name="T10" fmla="*/ 80 w 138"/>
                      <a:gd name="T11" fmla="*/ 55 h 103"/>
                      <a:gd name="T12" fmla="*/ 116 w 138"/>
                      <a:gd name="T13" fmla="*/ 33 h 103"/>
                      <a:gd name="T14" fmla="*/ 130 w 138"/>
                      <a:gd name="T15" fmla="*/ 17 h 103"/>
                      <a:gd name="T16" fmla="*/ 138 w 138"/>
                      <a:gd name="T17" fmla="*/ 11 h 103"/>
                      <a:gd name="T18" fmla="*/ 106 w 138"/>
                      <a:gd name="T19" fmla="*/ 49 h 103"/>
                      <a:gd name="T20" fmla="*/ 84 w 138"/>
                      <a:gd name="T21" fmla="*/ 67 h 103"/>
                      <a:gd name="T22" fmla="*/ 66 w 138"/>
                      <a:gd name="T23" fmla="*/ 81 h 103"/>
                      <a:gd name="T24" fmla="*/ 48 w 138"/>
                      <a:gd name="T25" fmla="*/ 103 h 103"/>
                      <a:gd name="T26" fmla="*/ 26 w 138"/>
                      <a:gd name="T27" fmla="*/ 89 h 103"/>
                      <a:gd name="T28" fmla="*/ 20 w 138"/>
                      <a:gd name="T29" fmla="*/ 87 h 103"/>
                      <a:gd name="T30" fmla="*/ 22 w 138"/>
                      <a:gd name="T31" fmla="*/ 97 h 103"/>
                      <a:gd name="T32" fmla="*/ 0 w 138"/>
                      <a:gd name="T33" fmla="*/ 97 h 103"/>
                      <a:gd name="T34" fmla="*/ 10 w 138"/>
                      <a:gd name="T35" fmla="*/ 79 h 103"/>
                      <a:gd name="T36" fmla="*/ 26 w 138"/>
                      <a:gd name="T37" fmla="*/ 61 h 103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6" name="Freeform 50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>
                      <a:gd name="T0" fmla="*/ 158 w 188"/>
                      <a:gd name="T1" fmla="*/ 24 h 214"/>
                      <a:gd name="T2" fmla="*/ 160 w 188"/>
                      <a:gd name="T3" fmla="*/ 6 h 214"/>
                      <a:gd name="T4" fmla="*/ 170 w 188"/>
                      <a:gd name="T5" fmla="*/ 0 h 214"/>
                      <a:gd name="T6" fmla="*/ 182 w 188"/>
                      <a:gd name="T7" fmla="*/ 24 h 214"/>
                      <a:gd name="T8" fmla="*/ 188 w 188"/>
                      <a:gd name="T9" fmla="*/ 42 h 214"/>
                      <a:gd name="T10" fmla="*/ 178 w 188"/>
                      <a:gd name="T11" fmla="*/ 58 h 214"/>
                      <a:gd name="T12" fmla="*/ 170 w 188"/>
                      <a:gd name="T13" fmla="*/ 76 h 214"/>
                      <a:gd name="T14" fmla="*/ 162 w 188"/>
                      <a:gd name="T15" fmla="*/ 126 h 214"/>
                      <a:gd name="T16" fmla="*/ 144 w 188"/>
                      <a:gd name="T17" fmla="*/ 136 h 214"/>
                      <a:gd name="T18" fmla="*/ 120 w 188"/>
                      <a:gd name="T19" fmla="*/ 138 h 214"/>
                      <a:gd name="T20" fmla="*/ 112 w 188"/>
                      <a:gd name="T21" fmla="*/ 124 h 214"/>
                      <a:gd name="T22" fmla="*/ 102 w 188"/>
                      <a:gd name="T23" fmla="*/ 146 h 214"/>
                      <a:gd name="T24" fmla="*/ 90 w 188"/>
                      <a:gd name="T25" fmla="*/ 150 h 214"/>
                      <a:gd name="T26" fmla="*/ 80 w 188"/>
                      <a:gd name="T27" fmla="*/ 132 h 214"/>
                      <a:gd name="T28" fmla="*/ 58 w 188"/>
                      <a:gd name="T29" fmla="*/ 144 h 214"/>
                      <a:gd name="T30" fmla="*/ 76 w 188"/>
                      <a:gd name="T31" fmla="*/ 142 h 214"/>
                      <a:gd name="T32" fmla="*/ 78 w 188"/>
                      <a:gd name="T33" fmla="*/ 160 h 214"/>
                      <a:gd name="T34" fmla="*/ 58 w 188"/>
                      <a:gd name="T35" fmla="*/ 166 h 214"/>
                      <a:gd name="T36" fmla="*/ 34 w 188"/>
                      <a:gd name="T37" fmla="*/ 166 h 214"/>
                      <a:gd name="T38" fmla="*/ 36 w 188"/>
                      <a:gd name="T39" fmla="*/ 154 h 214"/>
                      <a:gd name="T40" fmla="*/ 46 w 188"/>
                      <a:gd name="T41" fmla="*/ 144 h 214"/>
                      <a:gd name="T42" fmla="*/ 34 w 188"/>
                      <a:gd name="T43" fmla="*/ 148 h 214"/>
                      <a:gd name="T44" fmla="*/ 26 w 188"/>
                      <a:gd name="T45" fmla="*/ 166 h 214"/>
                      <a:gd name="T46" fmla="*/ 30 w 188"/>
                      <a:gd name="T47" fmla="*/ 190 h 214"/>
                      <a:gd name="T48" fmla="*/ 14 w 188"/>
                      <a:gd name="T49" fmla="*/ 200 h 214"/>
                      <a:gd name="T50" fmla="*/ 0 w 188"/>
                      <a:gd name="T51" fmla="*/ 214 h 214"/>
                      <a:gd name="T52" fmla="*/ 8 w 188"/>
                      <a:gd name="T53" fmla="*/ 188 h 214"/>
                      <a:gd name="T54" fmla="*/ 0 w 188"/>
                      <a:gd name="T55" fmla="*/ 164 h 214"/>
                      <a:gd name="T56" fmla="*/ 14 w 188"/>
                      <a:gd name="T57" fmla="*/ 152 h 214"/>
                      <a:gd name="T58" fmla="*/ 32 w 188"/>
                      <a:gd name="T59" fmla="*/ 134 h 214"/>
                      <a:gd name="T60" fmla="*/ 44 w 188"/>
                      <a:gd name="T61" fmla="*/ 118 h 214"/>
                      <a:gd name="T62" fmla="*/ 72 w 188"/>
                      <a:gd name="T63" fmla="*/ 116 h 214"/>
                      <a:gd name="T64" fmla="*/ 84 w 188"/>
                      <a:gd name="T65" fmla="*/ 112 h 214"/>
                      <a:gd name="T66" fmla="*/ 114 w 188"/>
                      <a:gd name="T67" fmla="*/ 78 h 214"/>
                      <a:gd name="T68" fmla="*/ 120 w 188"/>
                      <a:gd name="T69" fmla="*/ 92 h 214"/>
                      <a:gd name="T70" fmla="*/ 132 w 188"/>
                      <a:gd name="T71" fmla="*/ 76 h 214"/>
                      <a:gd name="T72" fmla="*/ 150 w 188"/>
                      <a:gd name="T73" fmla="*/ 54 h 214"/>
                      <a:gd name="T74" fmla="*/ 154 w 188"/>
                      <a:gd name="T75" fmla="*/ 42 h 214"/>
                      <a:gd name="T76" fmla="*/ 148 w 188"/>
                      <a:gd name="T77" fmla="*/ 38 h 214"/>
                      <a:gd name="T78" fmla="*/ 152 w 188"/>
                      <a:gd name="T79" fmla="*/ 32 h 214"/>
                      <a:gd name="T80" fmla="*/ 158 w 188"/>
                      <a:gd name="T81" fmla="*/ 24 h 214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7" name="Freeform 51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>
                      <a:gd name="T0" fmla="*/ 0 w 13"/>
                      <a:gd name="T1" fmla="*/ 9 h 13"/>
                      <a:gd name="T2" fmla="*/ 4 w 13"/>
                      <a:gd name="T3" fmla="*/ 13 h 13"/>
                      <a:gd name="T4" fmla="*/ 0 w 13"/>
                      <a:gd name="T5" fmla="*/ 9 h 1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8" name="Freeform 52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>
                      <a:gd name="T0" fmla="*/ 812 w 812"/>
                      <a:gd name="T1" fmla="*/ 26 h 564"/>
                      <a:gd name="T2" fmla="*/ 778 w 812"/>
                      <a:gd name="T3" fmla="*/ 78 h 564"/>
                      <a:gd name="T4" fmla="*/ 748 w 812"/>
                      <a:gd name="T5" fmla="*/ 122 h 564"/>
                      <a:gd name="T6" fmla="*/ 722 w 812"/>
                      <a:gd name="T7" fmla="*/ 142 h 564"/>
                      <a:gd name="T8" fmla="*/ 634 w 812"/>
                      <a:gd name="T9" fmla="*/ 180 h 564"/>
                      <a:gd name="T10" fmla="*/ 632 w 812"/>
                      <a:gd name="T11" fmla="*/ 210 h 564"/>
                      <a:gd name="T12" fmla="*/ 604 w 812"/>
                      <a:gd name="T13" fmla="*/ 230 h 564"/>
                      <a:gd name="T14" fmla="*/ 620 w 812"/>
                      <a:gd name="T15" fmla="*/ 178 h 564"/>
                      <a:gd name="T16" fmla="*/ 576 w 812"/>
                      <a:gd name="T17" fmla="*/ 188 h 564"/>
                      <a:gd name="T18" fmla="*/ 556 w 812"/>
                      <a:gd name="T19" fmla="*/ 218 h 564"/>
                      <a:gd name="T20" fmla="*/ 596 w 812"/>
                      <a:gd name="T21" fmla="*/ 280 h 564"/>
                      <a:gd name="T22" fmla="*/ 594 w 812"/>
                      <a:gd name="T23" fmla="*/ 368 h 564"/>
                      <a:gd name="T24" fmla="*/ 542 w 812"/>
                      <a:gd name="T25" fmla="*/ 406 h 564"/>
                      <a:gd name="T26" fmla="*/ 522 w 812"/>
                      <a:gd name="T27" fmla="*/ 386 h 564"/>
                      <a:gd name="T28" fmla="*/ 482 w 812"/>
                      <a:gd name="T29" fmla="*/ 348 h 564"/>
                      <a:gd name="T30" fmla="*/ 462 w 812"/>
                      <a:gd name="T31" fmla="*/ 348 h 564"/>
                      <a:gd name="T32" fmla="*/ 450 w 812"/>
                      <a:gd name="T33" fmla="*/ 394 h 564"/>
                      <a:gd name="T34" fmla="*/ 500 w 812"/>
                      <a:gd name="T35" fmla="*/ 464 h 564"/>
                      <a:gd name="T36" fmla="*/ 510 w 812"/>
                      <a:gd name="T37" fmla="*/ 524 h 564"/>
                      <a:gd name="T38" fmla="*/ 526 w 812"/>
                      <a:gd name="T39" fmla="*/ 560 h 564"/>
                      <a:gd name="T40" fmla="*/ 492 w 812"/>
                      <a:gd name="T41" fmla="*/ 544 h 564"/>
                      <a:gd name="T42" fmla="*/ 470 w 812"/>
                      <a:gd name="T43" fmla="*/ 518 h 564"/>
                      <a:gd name="T44" fmla="*/ 422 w 812"/>
                      <a:gd name="T45" fmla="*/ 424 h 564"/>
                      <a:gd name="T46" fmla="*/ 426 w 812"/>
                      <a:gd name="T47" fmla="*/ 310 h 564"/>
                      <a:gd name="T48" fmla="*/ 422 w 812"/>
                      <a:gd name="T49" fmla="*/ 268 h 564"/>
                      <a:gd name="T50" fmla="*/ 412 w 812"/>
                      <a:gd name="T51" fmla="*/ 276 h 564"/>
                      <a:gd name="T52" fmla="*/ 386 w 812"/>
                      <a:gd name="T53" fmla="*/ 266 h 564"/>
                      <a:gd name="T54" fmla="*/ 360 w 812"/>
                      <a:gd name="T55" fmla="*/ 170 h 564"/>
                      <a:gd name="T56" fmla="*/ 330 w 812"/>
                      <a:gd name="T57" fmla="*/ 166 h 564"/>
                      <a:gd name="T58" fmla="*/ 288 w 812"/>
                      <a:gd name="T59" fmla="*/ 172 h 564"/>
                      <a:gd name="T60" fmla="*/ 242 w 812"/>
                      <a:gd name="T61" fmla="*/ 232 h 564"/>
                      <a:gd name="T62" fmla="*/ 196 w 812"/>
                      <a:gd name="T63" fmla="*/ 268 h 564"/>
                      <a:gd name="T64" fmla="*/ 184 w 812"/>
                      <a:gd name="T65" fmla="*/ 274 h 564"/>
                      <a:gd name="T66" fmla="*/ 160 w 812"/>
                      <a:gd name="T67" fmla="*/ 328 h 564"/>
                      <a:gd name="T68" fmla="*/ 152 w 812"/>
                      <a:gd name="T69" fmla="*/ 354 h 564"/>
                      <a:gd name="T70" fmla="*/ 128 w 812"/>
                      <a:gd name="T71" fmla="*/ 404 h 564"/>
                      <a:gd name="T72" fmla="*/ 94 w 812"/>
                      <a:gd name="T73" fmla="*/ 392 h 564"/>
                      <a:gd name="T74" fmla="*/ 66 w 812"/>
                      <a:gd name="T75" fmla="*/ 258 h 564"/>
                      <a:gd name="T76" fmla="*/ 72 w 812"/>
                      <a:gd name="T77" fmla="*/ 156 h 564"/>
                      <a:gd name="T78" fmla="*/ 44 w 812"/>
                      <a:gd name="T79" fmla="*/ 180 h 564"/>
                      <a:gd name="T80" fmla="*/ 20 w 812"/>
                      <a:gd name="T81" fmla="*/ 150 h 564"/>
                      <a:gd name="T82" fmla="*/ 24 w 812"/>
                      <a:gd name="T83" fmla="*/ 138 h 564"/>
                      <a:gd name="T84" fmla="*/ 0 w 812"/>
                      <a:gd name="T85" fmla="*/ 92 h 564"/>
                      <a:gd name="T86" fmla="*/ 798 w 812"/>
                      <a:gd name="T87" fmla="*/ 6 h 564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9" name="Freeform 53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>
                      <a:gd name="T0" fmla="*/ 7 w 43"/>
                      <a:gd name="T1" fmla="*/ 11 h 85"/>
                      <a:gd name="T2" fmla="*/ 17 w 43"/>
                      <a:gd name="T3" fmla="*/ 3 h 85"/>
                      <a:gd name="T4" fmla="*/ 37 w 43"/>
                      <a:gd name="T5" fmla="*/ 33 h 85"/>
                      <a:gd name="T6" fmla="*/ 19 w 43"/>
                      <a:gd name="T7" fmla="*/ 85 h 85"/>
                      <a:gd name="T8" fmla="*/ 1 w 43"/>
                      <a:gd name="T9" fmla="*/ 69 h 85"/>
                      <a:gd name="T10" fmla="*/ 7 w 43"/>
                      <a:gd name="T11" fmla="*/ 11 h 85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0" name="Freeform 54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>
                      <a:gd name="T0" fmla="*/ 13 w 44"/>
                      <a:gd name="T1" fmla="*/ 28 h 74"/>
                      <a:gd name="T2" fmla="*/ 29 w 44"/>
                      <a:gd name="T3" fmla="*/ 2 h 74"/>
                      <a:gd name="T4" fmla="*/ 43 w 44"/>
                      <a:gd name="T5" fmla="*/ 4 h 74"/>
                      <a:gd name="T6" fmla="*/ 39 w 44"/>
                      <a:gd name="T7" fmla="*/ 26 h 74"/>
                      <a:gd name="T8" fmla="*/ 13 w 44"/>
                      <a:gd name="T9" fmla="*/ 74 h 74"/>
                      <a:gd name="T10" fmla="*/ 7 w 44"/>
                      <a:gd name="T11" fmla="*/ 60 h 74"/>
                      <a:gd name="T12" fmla="*/ 3 w 44"/>
                      <a:gd name="T13" fmla="*/ 36 h 74"/>
                      <a:gd name="T14" fmla="*/ 13 w 44"/>
                      <a:gd name="T15" fmla="*/ 28 h 7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1" name="Freeform 55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>
                      <a:gd name="T0" fmla="*/ 7 w 20"/>
                      <a:gd name="T1" fmla="*/ 16 h 30"/>
                      <a:gd name="T2" fmla="*/ 5 w 20"/>
                      <a:gd name="T3" fmla="*/ 30 h 30"/>
                      <a:gd name="T4" fmla="*/ 7 w 20"/>
                      <a:gd name="T5" fmla="*/ 16 h 3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2" name="Freeform 56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>
                      <a:gd name="T0" fmla="*/ 481 w 682"/>
                      <a:gd name="T1" fmla="*/ 464 h 557"/>
                      <a:gd name="T2" fmla="*/ 486 w 682"/>
                      <a:gd name="T3" fmla="*/ 451 h 557"/>
                      <a:gd name="T4" fmla="*/ 500 w 682"/>
                      <a:gd name="T5" fmla="*/ 413 h 557"/>
                      <a:gd name="T6" fmla="*/ 309 w 682"/>
                      <a:gd name="T7" fmla="*/ 287 h 557"/>
                      <a:gd name="T8" fmla="*/ 282 w 682"/>
                      <a:gd name="T9" fmla="*/ 346 h 557"/>
                      <a:gd name="T10" fmla="*/ 303 w 682"/>
                      <a:gd name="T11" fmla="*/ 556 h 557"/>
                      <a:gd name="T12" fmla="*/ 282 w 682"/>
                      <a:gd name="T13" fmla="*/ 494 h 557"/>
                      <a:gd name="T14" fmla="*/ 242 w 682"/>
                      <a:gd name="T15" fmla="*/ 439 h 557"/>
                      <a:gd name="T16" fmla="*/ 245 w 682"/>
                      <a:gd name="T17" fmla="*/ 413 h 557"/>
                      <a:gd name="T18" fmla="*/ 247 w 682"/>
                      <a:gd name="T19" fmla="*/ 394 h 557"/>
                      <a:gd name="T20" fmla="*/ 220 w 682"/>
                      <a:gd name="T21" fmla="*/ 375 h 557"/>
                      <a:gd name="T22" fmla="*/ 194 w 682"/>
                      <a:gd name="T23" fmla="*/ 346 h 557"/>
                      <a:gd name="T24" fmla="*/ 148 w 682"/>
                      <a:gd name="T25" fmla="*/ 354 h 557"/>
                      <a:gd name="T26" fmla="*/ 126 w 682"/>
                      <a:gd name="T27" fmla="*/ 365 h 557"/>
                      <a:gd name="T28" fmla="*/ 78 w 682"/>
                      <a:gd name="T29" fmla="*/ 365 h 557"/>
                      <a:gd name="T30" fmla="*/ 22 w 682"/>
                      <a:gd name="T31" fmla="*/ 312 h 557"/>
                      <a:gd name="T32" fmla="*/ 11 w 682"/>
                      <a:gd name="T33" fmla="*/ 295 h 557"/>
                      <a:gd name="T34" fmla="*/ 0 w 682"/>
                      <a:gd name="T35" fmla="*/ 264 h 557"/>
                      <a:gd name="T36" fmla="*/ 24 w 682"/>
                      <a:gd name="T37" fmla="*/ 213 h 557"/>
                      <a:gd name="T38" fmla="*/ 32 w 682"/>
                      <a:gd name="T39" fmla="*/ 181 h 557"/>
                      <a:gd name="T40" fmla="*/ 51 w 682"/>
                      <a:gd name="T41" fmla="*/ 143 h 557"/>
                      <a:gd name="T42" fmla="*/ 81 w 682"/>
                      <a:gd name="T43" fmla="*/ 116 h 557"/>
                      <a:gd name="T44" fmla="*/ 167 w 682"/>
                      <a:gd name="T45" fmla="*/ 67 h 557"/>
                      <a:gd name="T46" fmla="*/ 220 w 682"/>
                      <a:gd name="T47" fmla="*/ 30 h 557"/>
                      <a:gd name="T48" fmla="*/ 258 w 682"/>
                      <a:gd name="T49" fmla="*/ 6 h 557"/>
                      <a:gd name="T50" fmla="*/ 363 w 682"/>
                      <a:gd name="T51" fmla="*/ 2 h 557"/>
                      <a:gd name="T52" fmla="*/ 398 w 682"/>
                      <a:gd name="T53" fmla="*/ 0 h 557"/>
                      <a:gd name="T54" fmla="*/ 384 w 682"/>
                      <a:gd name="T55" fmla="*/ 34 h 557"/>
                      <a:gd name="T56" fmla="*/ 443 w 682"/>
                      <a:gd name="T57" fmla="*/ 84 h 557"/>
                      <a:gd name="T58" fmla="*/ 497 w 682"/>
                      <a:gd name="T59" fmla="*/ 74 h 557"/>
                      <a:gd name="T60" fmla="*/ 529 w 682"/>
                      <a:gd name="T61" fmla="*/ 82 h 557"/>
                      <a:gd name="T62" fmla="*/ 559 w 682"/>
                      <a:gd name="T63" fmla="*/ 97 h 557"/>
                      <a:gd name="T64" fmla="*/ 572 w 682"/>
                      <a:gd name="T65" fmla="*/ 188 h 557"/>
                      <a:gd name="T66" fmla="*/ 572 w 682"/>
                      <a:gd name="T67" fmla="*/ 240 h 557"/>
                      <a:gd name="T68" fmla="*/ 599 w 682"/>
                      <a:gd name="T69" fmla="*/ 283 h 557"/>
                      <a:gd name="T70" fmla="*/ 645 w 682"/>
                      <a:gd name="T71" fmla="*/ 300 h 557"/>
                      <a:gd name="T72" fmla="*/ 680 w 682"/>
                      <a:gd name="T73" fmla="*/ 295 h 557"/>
                      <a:gd name="T74" fmla="*/ 664 w 682"/>
                      <a:gd name="T75" fmla="*/ 340 h 557"/>
                      <a:gd name="T76" fmla="*/ 599 w 682"/>
                      <a:gd name="T77" fmla="*/ 407 h 557"/>
                      <a:gd name="T78" fmla="*/ 548 w 682"/>
                      <a:gd name="T79" fmla="*/ 485 h 557"/>
                      <a:gd name="T80" fmla="*/ 556 w 682"/>
                      <a:gd name="T81" fmla="*/ 508 h 557"/>
                      <a:gd name="T82" fmla="*/ 435 w 682"/>
                      <a:gd name="T83" fmla="*/ 556 h 557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3" name="Freeform 57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>
                      <a:gd name="T0" fmla="*/ 243 w 257"/>
                      <a:gd name="T1" fmla="*/ 347 h 347"/>
                      <a:gd name="T2" fmla="*/ 233 w 257"/>
                      <a:gd name="T3" fmla="*/ 301 h 347"/>
                      <a:gd name="T4" fmla="*/ 217 w 257"/>
                      <a:gd name="T5" fmla="*/ 288 h 347"/>
                      <a:gd name="T6" fmla="*/ 215 w 257"/>
                      <a:gd name="T7" fmla="*/ 269 h 347"/>
                      <a:gd name="T8" fmla="*/ 209 w 257"/>
                      <a:gd name="T9" fmla="*/ 254 h 347"/>
                      <a:gd name="T10" fmla="*/ 209 w 257"/>
                      <a:gd name="T11" fmla="*/ 229 h 347"/>
                      <a:gd name="T12" fmla="*/ 207 w 257"/>
                      <a:gd name="T13" fmla="*/ 214 h 347"/>
                      <a:gd name="T14" fmla="*/ 228 w 257"/>
                      <a:gd name="T15" fmla="*/ 202 h 347"/>
                      <a:gd name="T16" fmla="*/ 257 w 257"/>
                      <a:gd name="T17" fmla="*/ 197 h 347"/>
                      <a:gd name="T18" fmla="*/ 257 w 257"/>
                      <a:gd name="T19" fmla="*/ 136 h 347"/>
                      <a:gd name="T20" fmla="*/ 54 w 257"/>
                      <a:gd name="T21" fmla="*/ 96 h 347"/>
                      <a:gd name="T22" fmla="*/ 32 w 257"/>
                      <a:gd name="T23" fmla="*/ 98 h 347"/>
                      <a:gd name="T24" fmla="*/ 16 w 257"/>
                      <a:gd name="T25" fmla="*/ 102 h 347"/>
                      <a:gd name="T26" fmla="*/ 0 w 257"/>
                      <a:gd name="T27" fmla="*/ 149 h 347"/>
                      <a:gd name="T28" fmla="*/ 93 w 257"/>
                      <a:gd name="T29" fmla="*/ 346 h 347"/>
                      <a:gd name="T30" fmla="*/ 243 w 257"/>
                      <a:gd name="T31" fmla="*/ 347 h 347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4" name="Freeform 58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>
                      <a:gd name="T0" fmla="*/ 7 w 19"/>
                      <a:gd name="T1" fmla="*/ 25 h 37"/>
                      <a:gd name="T2" fmla="*/ 19 w 19"/>
                      <a:gd name="T3" fmla="*/ 21 h 37"/>
                      <a:gd name="T4" fmla="*/ 7 w 19"/>
                      <a:gd name="T5" fmla="*/ 25 h 3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5" name="Freeform 59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>
                      <a:gd name="T0" fmla="*/ 12 w 22"/>
                      <a:gd name="T1" fmla="*/ 12 h 20"/>
                      <a:gd name="T2" fmla="*/ 16 w 22"/>
                      <a:gd name="T3" fmla="*/ 0 h 20"/>
                      <a:gd name="T4" fmla="*/ 20 w 22"/>
                      <a:gd name="T5" fmla="*/ 12 h 20"/>
                      <a:gd name="T6" fmla="*/ 8 w 22"/>
                      <a:gd name="T7" fmla="*/ 20 h 20"/>
                      <a:gd name="T8" fmla="*/ 12 w 22"/>
                      <a:gd name="T9" fmla="*/ 12 h 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6" name="Freeform 60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>
                      <a:gd name="T0" fmla="*/ 24 w 57"/>
                      <a:gd name="T1" fmla="*/ 18 h 30"/>
                      <a:gd name="T2" fmla="*/ 32 w 57"/>
                      <a:gd name="T3" fmla="*/ 6 h 30"/>
                      <a:gd name="T4" fmla="*/ 36 w 57"/>
                      <a:gd name="T5" fmla="*/ 30 h 30"/>
                      <a:gd name="T6" fmla="*/ 24 w 57"/>
                      <a:gd name="T7" fmla="*/ 18 h 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7" name="Freeform 61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>
                      <a:gd name="T0" fmla="*/ 473 w 693"/>
                      <a:gd name="T1" fmla="*/ 464 h 696"/>
                      <a:gd name="T2" fmla="*/ 393 w 693"/>
                      <a:gd name="T3" fmla="*/ 452 h 696"/>
                      <a:gd name="T4" fmla="*/ 325 w 693"/>
                      <a:gd name="T5" fmla="*/ 412 h 696"/>
                      <a:gd name="T6" fmla="*/ 265 w 693"/>
                      <a:gd name="T7" fmla="*/ 400 h 696"/>
                      <a:gd name="T8" fmla="*/ 237 w 693"/>
                      <a:gd name="T9" fmla="*/ 416 h 696"/>
                      <a:gd name="T10" fmla="*/ 261 w 693"/>
                      <a:gd name="T11" fmla="*/ 428 h 696"/>
                      <a:gd name="T12" fmla="*/ 293 w 693"/>
                      <a:gd name="T13" fmla="*/ 468 h 696"/>
                      <a:gd name="T14" fmla="*/ 321 w 693"/>
                      <a:gd name="T15" fmla="*/ 476 h 696"/>
                      <a:gd name="T16" fmla="*/ 333 w 693"/>
                      <a:gd name="T17" fmla="*/ 536 h 696"/>
                      <a:gd name="T18" fmla="*/ 313 w 693"/>
                      <a:gd name="T19" fmla="*/ 552 h 696"/>
                      <a:gd name="T20" fmla="*/ 261 w 693"/>
                      <a:gd name="T21" fmla="*/ 616 h 696"/>
                      <a:gd name="T22" fmla="*/ 225 w 693"/>
                      <a:gd name="T23" fmla="*/ 628 h 696"/>
                      <a:gd name="T24" fmla="*/ 97 w 693"/>
                      <a:gd name="T25" fmla="*/ 696 h 696"/>
                      <a:gd name="T26" fmla="*/ 77 w 693"/>
                      <a:gd name="T27" fmla="*/ 616 h 696"/>
                      <a:gd name="T28" fmla="*/ 45 w 693"/>
                      <a:gd name="T29" fmla="*/ 524 h 696"/>
                      <a:gd name="T30" fmla="*/ 33 w 693"/>
                      <a:gd name="T31" fmla="*/ 448 h 696"/>
                      <a:gd name="T32" fmla="*/ 53 w 693"/>
                      <a:gd name="T33" fmla="*/ 344 h 696"/>
                      <a:gd name="T34" fmla="*/ 17 w 693"/>
                      <a:gd name="T35" fmla="*/ 392 h 696"/>
                      <a:gd name="T36" fmla="*/ 81 w 693"/>
                      <a:gd name="T37" fmla="*/ 280 h 696"/>
                      <a:gd name="T38" fmla="*/ 113 w 693"/>
                      <a:gd name="T39" fmla="*/ 204 h 696"/>
                      <a:gd name="T40" fmla="*/ 37 w 693"/>
                      <a:gd name="T41" fmla="*/ 204 h 696"/>
                      <a:gd name="T42" fmla="*/ 1 w 693"/>
                      <a:gd name="T43" fmla="*/ 196 h 696"/>
                      <a:gd name="T44" fmla="*/ 25 w 693"/>
                      <a:gd name="T45" fmla="*/ 140 h 696"/>
                      <a:gd name="T46" fmla="*/ 97 w 693"/>
                      <a:gd name="T47" fmla="*/ 112 h 696"/>
                      <a:gd name="T48" fmla="*/ 221 w 693"/>
                      <a:gd name="T49" fmla="*/ 124 h 696"/>
                      <a:gd name="T50" fmla="*/ 229 w 693"/>
                      <a:gd name="T51" fmla="*/ 64 h 696"/>
                      <a:gd name="T52" fmla="*/ 261 w 693"/>
                      <a:gd name="T53" fmla="*/ 0 h 696"/>
                      <a:gd name="T54" fmla="*/ 357 w 693"/>
                      <a:gd name="T55" fmla="*/ 44 h 696"/>
                      <a:gd name="T56" fmla="*/ 329 w 693"/>
                      <a:gd name="T57" fmla="*/ 88 h 696"/>
                      <a:gd name="T58" fmla="*/ 301 w 693"/>
                      <a:gd name="T59" fmla="*/ 176 h 696"/>
                      <a:gd name="T60" fmla="*/ 361 w 693"/>
                      <a:gd name="T61" fmla="*/ 192 h 696"/>
                      <a:gd name="T62" fmla="*/ 373 w 693"/>
                      <a:gd name="T63" fmla="*/ 136 h 696"/>
                      <a:gd name="T64" fmla="*/ 417 w 693"/>
                      <a:gd name="T65" fmla="*/ 92 h 696"/>
                      <a:gd name="T66" fmla="*/ 497 w 693"/>
                      <a:gd name="T67" fmla="*/ 88 h 696"/>
                      <a:gd name="T68" fmla="*/ 529 w 693"/>
                      <a:gd name="T69" fmla="*/ 52 h 696"/>
                      <a:gd name="T70" fmla="*/ 541 w 693"/>
                      <a:gd name="T71" fmla="*/ 460 h 69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8" name="Freeform 62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>
                      <a:gd name="T0" fmla="*/ 825 w 931"/>
                      <a:gd name="T1" fmla="*/ 0 h 149"/>
                      <a:gd name="T2" fmla="*/ 143 w 931"/>
                      <a:gd name="T3" fmla="*/ 29 h 149"/>
                      <a:gd name="T4" fmla="*/ 91 w 931"/>
                      <a:gd name="T5" fmla="*/ 42 h 149"/>
                      <a:gd name="T6" fmla="*/ 62 w 931"/>
                      <a:gd name="T7" fmla="*/ 42 h 149"/>
                      <a:gd name="T8" fmla="*/ 22 w 931"/>
                      <a:gd name="T9" fmla="*/ 77 h 149"/>
                      <a:gd name="T10" fmla="*/ 0 w 931"/>
                      <a:gd name="T11" fmla="*/ 105 h 149"/>
                      <a:gd name="T12" fmla="*/ 59 w 931"/>
                      <a:gd name="T13" fmla="*/ 115 h 149"/>
                      <a:gd name="T14" fmla="*/ 97 w 931"/>
                      <a:gd name="T15" fmla="*/ 96 h 149"/>
                      <a:gd name="T16" fmla="*/ 108 w 931"/>
                      <a:gd name="T17" fmla="*/ 84 h 149"/>
                      <a:gd name="T18" fmla="*/ 167 w 931"/>
                      <a:gd name="T19" fmla="*/ 52 h 149"/>
                      <a:gd name="T20" fmla="*/ 215 w 931"/>
                      <a:gd name="T21" fmla="*/ 46 h 149"/>
                      <a:gd name="T22" fmla="*/ 237 w 931"/>
                      <a:gd name="T23" fmla="*/ 94 h 149"/>
                      <a:gd name="T24" fmla="*/ 188 w 931"/>
                      <a:gd name="T25" fmla="*/ 109 h 149"/>
                      <a:gd name="T26" fmla="*/ 231 w 931"/>
                      <a:gd name="T27" fmla="*/ 113 h 149"/>
                      <a:gd name="T28" fmla="*/ 250 w 931"/>
                      <a:gd name="T29" fmla="*/ 90 h 149"/>
                      <a:gd name="T30" fmla="*/ 266 w 931"/>
                      <a:gd name="T31" fmla="*/ 92 h 149"/>
                      <a:gd name="T32" fmla="*/ 253 w 931"/>
                      <a:gd name="T33" fmla="*/ 54 h 149"/>
                      <a:gd name="T34" fmla="*/ 266 w 931"/>
                      <a:gd name="T35" fmla="*/ 44 h 149"/>
                      <a:gd name="T36" fmla="*/ 277 w 931"/>
                      <a:gd name="T37" fmla="*/ 88 h 149"/>
                      <a:gd name="T38" fmla="*/ 266 w 931"/>
                      <a:gd name="T39" fmla="*/ 113 h 149"/>
                      <a:gd name="T40" fmla="*/ 296 w 931"/>
                      <a:gd name="T41" fmla="*/ 130 h 149"/>
                      <a:gd name="T42" fmla="*/ 299 w 931"/>
                      <a:gd name="T43" fmla="*/ 92 h 149"/>
                      <a:gd name="T44" fmla="*/ 331 w 931"/>
                      <a:gd name="T45" fmla="*/ 103 h 149"/>
                      <a:gd name="T46" fmla="*/ 382 w 931"/>
                      <a:gd name="T47" fmla="*/ 73 h 149"/>
                      <a:gd name="T48" fmla="*/ 409 w 931"/>
                      <a:gd name="T49" fmla="*/ 50 h 149"/>
                      <a:gd name="T50" fmla="*/ 439 w 931"/>
                      <a:gd name="T51" fmla="*/ 56 h 149"/>
                      <a:gd name="T52" fmla="*/ 455 w 931"/>
                      <a:gd name="T53" fmla="*/ 50 h 149"/>
                      <a:gd name="T54" fmla="*/ 431 w 931"/>
                      <a:gd name="T55" fmla="*/ 44 h 149"/>
                      <a:gd name="T56" fmla="*/ 474 w 931"/>
                      <a:gd name="T57" fmla="*/ 35 h 149"/>
                      <a:gd name="T58" fmla="*/ 544 w 931"/>
                      <a:gd name="T59" fmla="*/ 54 h 149"/>
                      <a:gd name="T60" fmla="*/ 581 w 931"/>
                      <a:gd name="T61" fmla="*/ 42 h 149"/>
                      <a:gd name="T62" fmla="*/ 584 w 931"/>
                      <a:gd name="T63" fmla="*/ 63 h 149"/>
                      <a:gd name="T64" fmla="*/ 568 w 931"/>
                      <a:gd name="T65" fmla="*/ 101 h 149"/>
                      <a:gd name="T66" fmla="*/ 611 w 931"/>
                      <a:gd name="T67" fmla="*/ 88 h 149"/>
                      <a:gd name="T68" fmla="*/ 624 w 931"/>
                      <a:gd name="T69" fmla="*/ 80 h 149"/>
                      <a:gd name="T70" fmla="*/ 648 w 931"/>
                      <a:gd name="T71" fmla="*/ 61 h 149"/>
                      <a:gd name="T72" fmla="*/ 794 w 931"/>
                      <a:gd name="T73" fmla="*/ 84 h 149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9" name="Freeform 63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>
                      <a:gd name="T0" fmla="*/ 3 w 31"/>
                      <a:gd name="T1" fmla="*/ 28 h 30"/>
                      <a:gd name="T2" fmla="*/ 31 w 31"/>
                      <a:gd name="T3" fmla="*/ 0 h 30"/>
                      <a:gd name="T4" fmla="*/ 19 w 31"/>
                      <a:gd name="T5" fmla="*/ 24 h 30"/>
                      <a:gd name="T6" fmla="*/ 3 w 31"/>
                      <a:gd name="T7" fmla="*/ 28 h 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0" name="Freeform 64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>
                      <a:gd name="T0" fmla="*/ 6 w 44"/>
                      <a:gd name="T1" fmla="*/ 32 h 32"/>
                      <a:gd name="T2" fmla="*/ 22 w 44"/>
                      <a:gd name="T3" fmla="*/ 0 h 32"/>
                      <a:gd name="T4" fmla="*/ 38 w 44"/>
                      <a:gd name="T5" fmla="*/ 4 h 32"/>
                      <a:gd name="T6" fmla="*/ 6 w 44"/>
                      <a:gd name="T7" fmla="*/ 32 h 3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1" name="Freeform 65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>
                      <a:gd name="T0" fmla="*/ 37 w 76"/>
                      <a:gd name="T1" fmla="*/ 18 h 18"/>
                      <a:gd name="T2" fmla="*/ 25 w 76"/>
                      <a:gd name="T3" fmla="*/ 2 h 18"/>
                      <a:gd name="T4" fmla="*/ 37 w 76"/>
                      <a:gd name="T5" fmla="*/ 18 h 1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2" name="Freeform 66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21 h 44"/>
                      <a:gd name="T2" fmla="*/ 12 w 42"/>
                      <a:gd name="T3" fmla="*/ 9 h 44"/>
                      <a:gd name="T4" fmla="*/ 0 w 42"/>
                      <a:gd name="T5" fmla="*/ 21 h 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3" name="Freeform 67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>
                      <a:gd name="T0" fmla="*/ 7 w 31"/>
                      <a:gd name="T1" fmla="*/ 22 h 30"/>
                      <a:gd name="T2" fmla="*/ 31 w 31"/>
                      <a:gd name="T3" fmla="*/ 10 h 30"/>
                      <a:gd name="T4" fmla="*/ 7 w 31"/>
                      <a:gd name="T5" fmla="*/ 22 h 3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85" name="Group 68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1086" name="Freeform 69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>
                      <a:gd name="T0" fmla="*/ 16 w 30"/>
                      <a:gd name="T1" fmla="*/ 33 h 42"/>
                      <a:gd name="T2" fmla="*/ 8 w 30"/>
                      <a:gd name="T3" fmla="*/ 21 h 42"/>
                      <a:gd name="T4" fmla="*/ 0 w 30"/>
                      <a:gd name="T5" fmla="*/ 9 h 42"/>
                      <a:gd name="T6" fmla="*/ 16 w 30"/>
                      <a:gd name="T7" fmla="*/ 3 h 42"/>
                      <a:gd name="T8" fmla="*/ 30 w 30"/>
                      <a:gd name="T9" fmla="*/ 23 h 42"/>
                      <a:gd name="T10" fmla="*/ 28 w 30"/>
                      <a:gd name="T11" fmla="*/ 31 h 42"/>
                      <a:gd name="T12" fmla="*/ 16 w 30"/>
                      <a:gd name="T13" fmla="*/ 33 h 4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87" name="Freeform 70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>
                      <a:gd name="T0" fmla="*/ 15 w 25"/>
                      <a:gd name="T1" fmla="*/ 16 h 16"/>
                      <a:gd name="T2" fmla="*/ 3 w 25"/>
                      <a:gd name="T3" fmla="*/ 8 h 16"/>
                      <a:gd name="T4" fmla="*/ 15 w 25"/>
                      <a:gd name="T5" fmla="*/ 0 h 16"/>
                      <a:gd name="T6" fmla="*/ 15 w 25"/>
                      <a:gd name="T7" fmla="*/ 16 h 1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88" name="Freeform 71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>
                      <a:gd name="T0" fmla="*/ 14 w 65"/>
                      <a:gd name="T1" fmla="*/ 24 h 46"/>
                      <a:gd name="T2" fmla="*/ 30 w 65"/>
                      <a:gd name="T3" fmla="*/ 4 h 46"/>
                      <a:gd name="T4" fmla="*/ 42 w 65"/>
                      <a:gd name="T5" fmla="*/ 0 h 46"/>
                      <a:gd name="T6" fmla="*/ 58 w 65"/>
                      <a:gd name="T7" fmla="*/ 12 h 46"/>
                      <a:gd name="T8" fmla="*/ 32 w 65"/>
                      <a:gd name="T9" fmla="*/ 26 h 46"/>
                      <a:gd name="T10" fmla="*/ 12 w 65"/>
                      <a:gd name="T11" fmla="*/ 46 h 46"/>
                      <a:gd name="T12" fmla="*/ 8 w 65"/>
                      <a:gd name="T13" fmla="*/ 20 h 46"/>
                      <a:gd name="T14" fmla="*/ 12 w 65"/>
                      <a:gd name="T15" fmla="*/ 14 h 46"/>
                      <a:gd name="T16" fmla="*/ 14 w 65"/>
                      <a:gd name="T17" fmla="*/ 24 h 4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89" name="Freeform 72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31 h 47"/>
                      <a:gd name="T2" fmla="*/ 18 w 69"/>
                      <a:gd name="T3" fmla="*/ 25 h 47"/>
                      <a:gd name="T4" fmla="*/ 52 w 69"/>
                      <a:gd name="T5" fmla="*/ 1 h 47"/>
                      <a:gd name="T6" fmla="*/ 64 w 69"/>
                      <a:gd name="T7" fmla="*/ 3 h 47"/>
                      <a:gd name="T8" fmla="*/ 50 w 69"/>
                      <a:gd name="T9" fmla="*/ 19 h 47"/>
                      <a:gd name="T10" fmla="*/ 28 w 69"/>
                      <a:gd name="T11" fmla="*/ 33 h 47"/>
                      <a:gd name="T12" fmla="*/ 22 w 69"/>
                      <a:gd name="T13" fmla="*/ 47 h 47"/>
                      <a:gd name="T14" fmla="*/ 16 w 69"/>
                      <a:gd name="T15" fmla="*/ 45 h 47"/>
                      <a:gd name="T16" fmla="*/ 12 w 69"/>
                      <a:gd name="T17" fmla="*/ 39 h 47"/>
                      <a:gd name="T18" fmla="*/ 0 w 69"/>
                      <a:gd name="T19" fmla="*/ 35 h 47"/>
                      <a:gd name="T20" fmla="*/ 0 w 69"/>
                      <a:gd name="T21" fmla="*/ 31 h 4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0" name="Freeform 73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>
                      <a:gd name="T0" fmla="*/ 10 w 355"/>
                      <a:gd name="T1" fmla="*/ 4 h 277"/>
                      <a:gd name="T2" fmla="*/ 36 w 355"/>
                      <a:gd name="T3" fmla="*/ 18 h 277"/>
                      <a:gd name="T4" fmla="*/ 46 w 355"/>
                      <a:gd name="T5" fmla="*/ 30 h 277"/>
                      <a:gd name="T6" fmla="*/ 76 w 355"/>
                      <a:gd name="T7" fmla="*/ 52 h 277"/>
                      <a:gd name="T8" fmla="*/ 92 w 355"/>
                      <a:gd name="T9" fmla="*/ 66 h 277"/>
                      <a:gd name="T10" fmla="*/ 122 w 355"/>
                      <a:gd name="T11" fmla="*/ 98 h 277"/>
                      <a:gd name="T12" fmla="*/ 136 w 355"/>
                      <a:gd name="T13" fmla="*/ 128 h 277"/>
                      <a:gd name="T14" fmla="*/ 148 w 355"/>
                      <a:gd name="T15" fmla="*/ 132 h 277"/>
                      <a:gd name="T16" fmla="*/ 154 w 355"/>
                      <a:gd name="T17" fmla="*/ 150 h 277"/>
                      <a:gd name="T18" fmla="*/ 176 w 355"/>
                      <a:gd name="T19" fmla="*/ 152 h 277"/>
                      <a:gd name="T20" fmla="*/ 170 w 355"/>
                      <a:gd name="T21" fmla="*/ 196 h 277"/>
                      <a:gd name="T22" fmla="*/ 180 w 355"/>
                      <a:gd name="T23" fmla="*/ 224 h 277"/>
                      <a:gd name="T24" fmla="*/ 198 w 355"/>
                      <a:gd name="T25" fmla="*/ 232 h 277"/>
                      <a:gd name="T26" fmla="*/ 216 w 355"/>
                      <a:gd name="T27" fmla="*/ 234 h 277"/>
                      <a:gd name="T28" fmla="*/ 236 w 355"/>
                      <a:gd name="T29" fmla="*/ 242 h 277"/>
                      <a:gd name="T30" fmla="*/ 254 w 355"/>
                      <a:gd name="T31" fmla="*/ 236 h 277"/>
                      <a:gd name="T32" fmla="*/ 272 w 355"/>
                      <a:gd name="T33" fmla="*/ 248 h 277"/>
                      <a:gd name="T34" fmla="*/ 296 w 355"/>
                      <a:gd name="T35" fmla="*/ 256 h 277"/>
                      <a:gd name="T36" fmla="*/ 314 w 355"/>
                      <a:gd name="T37" fmla="*/ 264 h 277"/>
                      <a:gd name="T38" fmla="*/ 352 w 355"/>
                      <a:gd name="T39" fmla="*/ 266 h 277"/>
                      <a:gd name="T40" fmla="*/ 342 w 355"/>
                      <a:gd name="T41" fmla="*/ 274 h 277"/>
                      <a:gd name="T42" fmla="*/ 322 w 355"/>
                      <a:gd name="T43" fmla="*/ 272 h 277"/>
                      <a:gd name="T44" fmla="*/ 300 w 355"/>
                      <a:gd name="T45" fmla="*/ 270 h 277"/>
                      <a:gd name="T46" fmla="*/ 288 w 355"/>
                      <a:gd name="T47" fmla="*/ 266 h 277"/>
                      <a:gd name="T48" fmla="*/ 252 w 355"/>
                      <a:gd name="T49" fmla="*/ 264 h 277"/>
                      <a:gd name="T50" fmla="*/ 234 w 355"/>
                      <a:gd name="T51" fmla="*/ 260 h 277"/>
                      <a:gd name="T52" fmla="*/ 172 w 355"/>
                      <a:gd name="T53" fmla="*/ 242 h 277"/>
                      <a:gd name="T54" fmla="*/ 160 w 355"/>
                      <a:gd name="T55" fmla="*/ 216 h 277"/>
                      <a:gd name="T56" fmla="*/ 126 w 355"/>
                      <a:gd name="T57" fmla="*/ 200 h 277"/>
                      <a:gd name="T58" fmla="*/ 108 w 355"/>
                      <a:gd name="T59" fmla="*/ 186 h 277"/>
                      <a:gd name="T60" fmla="*/ 94 w 355"/>
                      <a:gd name="T61" fmla="*/ 158 h 277"/>
                      <a:gd name="T62" fmla="*/ 68 w 355"/>
                      <a:gd name="T63" fmla="*/ 108 h 277"/>
                      <a:gd name="T64" fmla="*/ 64 w 355"/>
                      <a:gd name="T65" fmla="*/ 102 h 277"/>
                      <a:gd name="T66" fmla="*/ 58 w 355"/>
                      <a:gd name="T67" fmla="*/ 100 h 277"/>
                      <a:gd name="T68" fmla="*/ 54 w 355"/>
                      <a:gd name="T69" fmla="*/ 88 h 277"/>
                      <a:gd name="T70" fmla="*/ 38 w 355"/>
                      <a:gd name="T71" fmla="*/ 58 h 277"/>
                      <a:gd name="T72" fmla="*/ 20 w 355"/>
                      <a:gd name="T73" fmla="*/ 40 h 277"/>
                      <a:gd name="T74" fmla="*/ 4 w 355"/>
                      <a:gd name="T75" fmla="*/ 22 h 277"/>
                      <a:gd name="T76" fmla="*/ 10 w 355"/>
                      <a:gd name="T77" fmla="*/ 2 h 277"/>
                      <a:gd name="T78" fmla="*/ 10 w 355"/>
                      <a:gd name="T79" fmla="*/ 4 h 277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1" name="Freeform 74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>
                      <a:gd name="T0" fmla="*/ 54 w 156"/>
                      <a:gd name="T1" fmla="*/ 66 h 206"/>
                      <a:gd name="T2" fmla="*/ 66 w 156"/>
                      <a:gd name="T3" fmla="*/ 58 h 206"/>
                      <a:gd name="T4" fmla="*/ 68 w 156"/>
                      <a:gd name="T5" fmla="*/ 52 h 206"/>
                      <a:gd name="T6" fmla="*/ 80 w 156"/>
                      <a:gd name="T7" fmla="*/ 44 h 206"/>
                      <a:gd name="T8" fmla="*/ 106 w 156"/>
                      <a:gd name="T9" fmla="*/ 22 h 206"/>
                      <a:gd name="T10" fmla="*/ 112 w 156"/>
                      <a:gd name="T11" fmla="*/ 4 h 206"/>
                      <a:gd name="T12" fmla="*/ 124 w 156"/>
                      <a:gd name="T13" fmla="*/ 0 h 206"/>
                      <a:gd name="T14" fmla="*/ 150 w 156"/>
                      <a:gd name="T15" fmla="*/ 28 h 206"/>
                      <a:gd name="T16" fmla="*/ 146 w 156"/>
                      <a:gd name="T17" fmla="*/ 44 h 206"/>
                      <a:gd name="T18" fmla="*/ 126 w 156"/>
                      <a:gd name="T19" fmla="*/ 64 h 206"/>
                      <a:gd name="T20" fmla="*/ 132 w 156"/>
                      <a:gd name="T21" fmla="*/ 94 h 206"/>
                      <a:gd name="T22" fmla="*/ 142 w 156"/>
                      <a:gd name="T23" fmla="*/ 110 h 206"/>
                      <a:gd name="T24" fmla="*/ 146 w 156"/>
                      <a:gd name="T25" fmla="*/ 128 h 206"/>
                      <a:gd name="T26" fmla="*/ 128 w 156"/>
                      <a:gd name="T27" fmla="*/ 128 h 206"/>
                      <a:gd name="T28" fmla="*/ 116 w 156"/>
                      <a:gd name="T29" fmla="*/ 146 h 206"/>
                      <a:gd name="T30" fmla="*/ 104 w 156"/>
                      <a:gd name="T31" fmla="*/ 156 h 206"/>
                      <a:gd name="T32" fmla="*/ 100 w 156"/>
                      <a:gd name="T33" fmla="*/ 198 h 206"/>
                      <a:gd name="T34" fmla="*/ 88 w 156"/>
                      <a:gd name="T35" fmla="*/ 202 h 206"/>
                      <a:gd name="T36" fmla="*/ 82 w 156"/>
                      <a:gd name="T37" fmla="*/ 206 h 206"/>
                      <a:gd name="T38" fmla="*/ 76 w 156"/>
                      <a:gd name="T39" fmla="*/ 202 h 206"/>
                      <a:gd name="T40" fmla="*/ 72 w 156"/>
                      <a:gd name="T41" fmla="*/ 190 h 206"/>
                      <a:gd name="T42" fmla="*/ 60 w 156"/>
                      <a:gd name="T43" fmla="*/ 186 h 206"/>
                      <a:gd name="T44" fmla="*/ 42 w 156"/>
                      <a:gd name="T45" fmla="*/ 194 h 206"/>
                      <a:gd name="T46" fmla="*/ 28 w 156"/>
                      <a:gd name="T47" fmla="*/ 186 h 206"/>
                      <a:gd name="T48" fmla="*/ 10 w 156"/>
                      <a:gd name="T49" fmla="*/ 148 h 206"/>
                      <a:gd name="T50" fmla="*/ 4 w 156"/>
                      <a:gd name="T51" fmla="*/ 130 h 206"/>
                      <a:gd name="T52" fmla="*/ 0 w 156"/>
                      <a:gd name="T53" fmla="*/ 118 h 206"/>
                      <a:gd name="T54" fmla="*/ 20 w 156"/>
                      <a:gd name="T55" fmla="*/ 96 h 206"/>
                      <a:gd name="T56" fmla="*/ 32 w 156"/>
                      <a:gd name="T57" fmla="*/ 104 h 206"/>
                      <a:gd name="T58" fmla="*/ 34 w 156"/>
                      <a:gd name="T59" fmla="*/ 80 h 206"/>
                      <a:gd name="T60" fmla="*/ 52 w 156"/>
                      <a:gd name="T61" fmla="*/ 70 h 206"/>
                      <a:gd name="T62" fmla="*/ 54 w 156"/>
                      <a:gd name="T63" fmla="*/ 66 h 2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2" name="Freeform 75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>
                      <a:gd name="T0" fmla="*/ 4 w 109"/>
                      <a:gd name="T1" fmla="*/ 32 h 38"/>
                      <a:gd name="T2" fmla="*/ 18 w 109"/>
                      <a:gd name="T3" fmla="*/ 10 h 38"/>
                      <a:gd name="T4" fmla="*/ 46 w 109"/>
                      <a:gd name="T5" fmla="*/ 20 h 38"/>
                      <a:gd name="T6" fmla="*/ 72 w 109"/>
                      <a:gd name="T7" fmla="*/ 14 h 38"/>
                      <a:gd name="T8" fmla="*/ 90 w 109"/>
                      <a:gd name="T9" fmla="*/ 0 h 38"/>
                      <a:gd name="T10" fmla="*/ 76 w 109"/>
                      <a:gd name="T11" fmla="*/ 26 h 38"/>
                      <a:gd name="T12" fmla="*/ 60 w 109"/>
                      <a:gd name="T13" fmla="*/ 38 h 38"/>
                      <a:gd name="T14" fmla="*/ 42 w 109"/>
                      <a:gd name="T15" fmla="*/ 32 h 38"/>
                      <a:gd name="T16" fmla="*/ 14 w 109"/>
                      <a:gd name="T17" fmla="*/ 30 h 38"/>
                      <a:gd name="T18" fmla="*/ 4 w 109"/>
                      <a:gd name="T19" fmla="*/ 32 h 3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3" name="Freeform 76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>
                      <a:gd name="T0" fmla="*/ 8 w 76"/>
                      <a:gd name="T1" fmla="*/ 18 h 104"/>
                      <a:gd name="T2" fmla="*/ 18 w 76"/>
                      <a:gd name="T3" fmla="*/ 0 h 104"/>
                      <a:gd name="T4" fmla="*/ 34 w 76"/>
                      <a:gd name="T5" fmla="*/ 18 h 104"/>
                      <a:gd name="T6" fmla="*/ 62 w 76"/>
                      <a:gd name="T7" fmla="*/ 4 h 104"/>
                      <a:gd name="T8" fmla="*/ 46 w 76"/>
                      <a:gd name="T9" fmla="*/ 34 h 104"/>
                      <a:gd name="T10" fmla="*/ 54 w 76"/>
                      <a:gd name="T11" fmla="*/ 48 h 104"/>
                      <a:gd name="T12" fmla="*/ 58 w 76"/>
                      <a:gd name="T13" fmla="*/ 60 h 104"/>
                      <a:gd name="T14" fmla="*/ 46 w 76"/>
                      <a:gd name="T15" fmla="*/ 74 h 104"/>
                      <a:gd name="T16" fmla="*/ 34 w 76"/>
                      <a:gd name="T17" fmla="*/ 60 h 104"/>
                      <a:gd name="T18" fmla="*/ 22 w 76"/>
                      <a:gd name="T19" fmla="*/ 48 h 104"/>
                      <a:gd name="T20" fmla="*/ 28 w 76"/>
                      <a:gd name="T21" fmla="*/ 68 h 104"/>
                      <a:gd name="T22" fmla="*/ 30 w 76"/>
                      <a:gd name="T23" fmla="*/ 74 h 104"/>
                      <a:gd name="T24" fmla="*/ 20 w 76"/>
                      <a:gd name="T25" fmla="*/ 104 h 104"/>
                      <a:gd name="T26" fmla="*/ 12 w 76"/>
                      <a:gd name="T27" fmla="*/ 102 h 104"/>
                      <a:gd name="T28" fmla="*/ 8 w 76"/>
                      <a:gd name="T29" fmla="*/ 90 h 104"/>
                      <a:gd name="T30" fmla="*/ 0 w 76"/>
                      <a:gd name="T31" fmla="*/ 54 h 104"/>
                      <a:gd name="T32" fmla="*/ 2 w 76"/>
                      <a:gd name="T33" fmla="*/ 30 h 104"/>
                      <a:gd name="T34" fmla="*/ 8 w 76"/>
                      <a:gd name="T35" fmla="*/ 18 h 10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4" name="Freeform 77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>
                      <a:gd name="T0" fmla="*/ 3 w 37"/>
                      <a:gd name="T1" fmla="*/ 28 h 61"/>
                      <a:gd name="T2" fmla="*/ 13 w 37"/>
                      <a:gd name="T3" fmla="*/ 0 h 61"/>
                      <a:gd name="T4" fmla="*/ 15 w 37"/>
                      <a:gd name="T5" fmla="*/ 28 h 61"/>
                      <a:gd name="T6" fmla="*/ 37 w 37"/>
                      <a:gd name="T7" fmla="*/ 38 h 61"/>
                      <a:gd name="T8" fmla="*/ 19 w 37"/>
                      <a:gd name="T9" fmla="*/ 44 h 61"/>
                      <a:gd name="T10" fmla="*/ 5 w 37"/>
                      <a:gd name="T11" fmla="*/ 58 h 61"/>
                      <a:gd name="T12" fmla="*/ 1 w 37"/>
                      <a:gd name="T13" fmla="*/ 34 h 61"/>
                      <a:gd name="T14" fmla="*/ 3 w 37"/>
                      <a:gd name="T15" fmla="*/ 28 h 61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5" name="Freeform 78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>
                      <a:gd name="T0" fmla="*/ 7 w 49"/>
                      <a:gd name="T1" fmla="*/ 0 h 29"/>
                      <a:gd name="T2" fmla="*/ 29 w 49"/>
                      <a:gd name="T3" fmla="*/ 0 h 29"/>
                      <a:gd name="T4" fmla="*/ 49 w 49"/>
                      <a:gd name="T5" fmla="*/ 16 h 29"/>
                      <a:gd name="T6" fmla="*/ 35 w 49"/>
                      <a:gd name="T7" fmla="*/ 14 h 29"/>
                      <a:gd name="T8" fmla="*/ 3 w 49"/>
                      <a:gd name="T9" fmla="*/ 16 h 29"/>
                      <a:gd name="T10" fmla="*/ 7 w 49"/>
                      <a:gd name="T11" fmla="*/ 0 h 2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6" name="Freeform 79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>
                      <a:gd name="T0" fmla="*/ 21 w 61"/>
                      <a:gd name="T1" fmla="*/ 38 h 48"/>
                      <a:gd name="T2" fmla="*/ 15 w 61"/>
                      <a:gd name="T3" fmla="*/ 26 h 48"/>
                      <a:gd name="T4" fmla="*/ 3 w 61"/>
                      <a:gd name="T5" fmla="*/ 22 h 48"/>
                      <a:gd name="T6" fmla="*/ 13 w 61"/>
                      <a:gd name="T7" fmla="*/ 8 h 48"/>
                      <a:gd name="T8" fmla="*/ 25 w 61"/>
                      <a:gd name="T9" fmla="*/ 0 h 48"/>
                      <a:gd name="T10" fmla="*/ 49 w 61"/>
                      <a:gd name="T11" fmla="*/ 10 h 48"/>
                      <a:gd name="T12" fmla="*/ 53 w 61"/>
                      <a:gd name="T13" fmla="*/ 20 h 48"/>
                      <a:gd name="T14" fmla="*/ 61 w 61"/>
                      <a:gd name="T15" fmla="*/ 32 h 48"/>
                      <a:gd name="T16" fmla="*/ 41 w 61"/>
                      <a:gd name="T17" fmla="*/ 38 h 48"/>
                      <a:gd name="T18" fmla="*/ 23 w 61"/>
                      <a:gd name="T19" fmla="*/ 44 h 48"/>
                      <a:gd name="T20" fmla="*/ 21 w 61"/>
                      <a:gd name="T21" fmla="*/ 38 h 4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7" name="Freeform 80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>
                      <a:gd name="T0" fmla="*/ 46 w 286"/>
                      <a:gd name="T1" fmla="*/ 28 h 182"/>
                      <a:gd name="T2" fmla="*/ 36 w 286"/>
                      <a:gd name="T3" fmla="*/ 14 h 182"/>
                      <a:gd name="T4" fmla="*/ 26 w 286"/>
                      <a:gd name="T5" fmla="*/ 30 h 182"/>
                      <a:gd name="T6" fmla="*/ 0 w 286"/>
                      <a:gd name="T7" fmla="*/ 24 h 182"/>
                      <a:gd name="T8" fmla="*/ 10 w 286"/>
                      <a:gd name="T9" fmla="*/ 42 h 182"/>
                      <a:gd name="T10" fmla="*/ 16 w 286"/>
                      <a:gd name="T11" fmla="*/ 62 h 182"/>
                      <a:gd name="T12" fmla="*/ 24 w 286"/>
                      <a:gd name="T13" fmla="*/ 48 h 182"/>
                      <a:gd name="T14" fmla="*/ 30 w 286"/>
                      <a:gd name="T15" fmla="*/ 44 h 182"/>
                      <a:gd name="T16" fmla="*/ 48 w 286"/>
                      <a:gd name="T17" fmla="*/ 56 h 182"/>
                      <a:gd name="T18" fmla="*/ 70 w 286"/>
                      <a:gd name="T19" fmla="*/ 62 h 182"/>
                      <a:gd name="T20" fmla="*/ 88 w 286"/>
                      <a:gd name="T21" fmla="*/ 72 h 182"/>
                      <a:gd name="T22" fmla="*/ 106 w 286"/>
                      <a:gd name="T23" fmla="*/ 102 h 182"/>
                      <a:gd name="T24" fmla="*/ 104 w 286"/>
                      <a:gd name="T25" fmla="*/ 122 h 182"/>
                      <a:gd name="T26" fmla="*/ 98 w 286"/>
                      <a:gd name="T27" fmla="*/ 134 h 182"/>
                      <a:gd name="T28" fmla="*/ 122 w 286"/>
                      <a:gd name="T29" fmla="*/ 128 h 182"/>
                      <a:gd name="T30" fmla="*/ 140 w 286"/>
                      <a:gd name="T31" fmla="*/ 140 h 182"/>
                      <a:gd name="T32" fmla="*/ 168 w 286"/>
                      <a:gd name="T33" fmla="*/ 148 h 182"/>
                      <a:gd name="T34" fmla="*/ 174 w 286"/>
                      <a:gd name="T35" fmla="*/ 146 h 182"/>
                      <a:gd name="T36" fmla="*/ 168 w 286"/>
                      <a:gd name="T37" fmla="*/ 134 h 182"/>
                      <a:gd name="T38" fmla="*/ 178 w 286"/>
                      <a:gd name="T39" fmla="*/ 136 h 182"/>
                      <a:gd name="T40" fmla="*/ 186 w 286"/>
                      <a:gd name="T41" fmla="*/ 118 h 182"/>
                      <a:gd name="T42" fmla="*/ 202 w 286"/>
                      <a:gd name="T43" fmla="*/ 122 h 182"/>
                      <a:gd name="T44" fmla="*/ 214 w 286"/>
                      <a:gd name="T45" fmla="*/ 130 h 182"/>
                      <a:gd name="T46" fmla="*/ 244 w 286"/>
                      <a:gd name="T47" fmla="*/ 168 h 182"/>
                      <a:gd name="T48" fmla="*/ 262 w 286"/>
                      <a:gd name="T49" fmla="*/ 178 h 182"/>
                      <a:gd name="T50" fmla="*/ 284 w 286"/>
                      <a:gd name="T51" fmla="*/ 170 h 182"/>
                      <a:gd name="T52" fmla="*/ 268 w 286"/>
                      <a:gd name="T53" fmla="*/ 160 h 182"/>
                      <a:gd name="T54" fmla="*/ 256 w 286"/>
                      <a:gd name="T55" fmla="*/ 138 h 182"/>
                      <a:gd name="T56" fmla="*/ 250 w 286"/>
                      <a:gd name="T57" fmla="*/ 132 h 182"/>
                      <a:gd name="T58" fmla="*/ 248 w 286"/>
                      <a:gd name="T59" fmla="*/ 122 h 182"/>
                      <a:gd name="T60" fmla="*/ 236 w 286"/>
                      <a:gd name="T61" fmla="*/ 116 h 182"/>
                      <a:gd name="T62" fmla="*/ 240 w 286"/>
                      <a:gd name="T63" fmla="*/ 96 h 182"/>
                      <a:gd name="T64" fmla="*/ 220 w 286"/>
                      <a:gd name="T65" fmla="*/ 86 h 182"/>
                      <a:gd name="T66" fmla="*/ 210 w 286"/>
                      <a:gd name="T67" fmla="*/ 70 h 182"/>
                      <a:gd name="T68" fmla="*/ 190 w 286"/>
                      <a:gd name="T69" fmla="*/ 54 h 182"/>
                      <a:gd name="T70" fmla="*/ 168 w 286"/>
                      <a:gd name="T71" fmla="*/ 38 h 182"/>
                      <a:gd name="T72" fmla="*/ 156 w 286"/>
                      <a:gd name="T73" fmla="*/ 34 h 182"/>
                      <a:gd name="T74" fmla="*/ 120 w 286"/>
                      <a:gd name="T75" fmla="*/ 16 h 182"/>
                      <a:gd name="T76" fmla="*/ 102 w 286"/>
                      <a:gd name="T77" fmla="*/ 4 h 182"/>
                      <a:gd name="T78" fmla="*/ 96 w 286"/>
                      <a:gd name="T79" fmla="*/ 0 h 182"/>
                      <a:gd name="T80" fmla="*/ 70 w 286"/>
                      <a:gd name="T81" fmla="*/ 10 h 182"/>
                      <a:gd name="T82" fmla="*/ 56 w 286"/>
                      <a:gd name="T83" fmla="*/ 32 h 182"/>
                      <a:gd name="T84" fmla="*/ 46 w 286"/>
                      <a:gd name="T85" fmla="*/ 28 h 18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8" name="Freeform 81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>
                      <a:gd name="T0" fmla="*/ 1 w 78"/>
                      <a:gd name="T1" fmla="*/ 58 h 78"/>
                      <a:gd name="T2" fmla="*/ 27 w 78"/>
                      <a:gd name="T3" fmla="*/ 60 h 78"/>
                      <a:gd name="T4" fmla="*/ 45 w 78"/>
                      <a:gd name="T5" fmla="*/ 48 h 78"/>
                      <a:gd name="T6" fmla="*/ 57 w 78"/>
                      <a:gd name="T7" fmla="*/ 30 h 78"/>
                      <a:gd name="T8" fmla="*/ 43 w 78"/>
                      <a:gd name="T9" fmla="*/ 14 h 78"/>
                      <a:gd name="T10" fmla="*/ 43 w 78"/>
                      <a:gd name="T11" fmla="*/ 4 h 78"/>
                      <a:gd name="T12" fmla="*/ 71 w 78"/>
                      <a:gd name="T13" fmla="*/ 26 h 78"/>
                      <a:gd name="T14" fmla="*/ 67 w 78"/>
                      <a:gd name="T15" fmla="*/ 54 h 78"/>
                      <a:gd name="T16" fmla="*/ 33 w 78"/>
                      <a:gd name="T17" fmla="*/ 78 h 78"/>
                      <a:gd name="T18" fmla="*/ 9 w 78"/>
                      <a:gd name="T19" fmla="*/ 66 h 78"/>
                      <a:gd name="T20" fmla="*/ 3 w 78"/>
                      <a:gd name="T21" fmla="*/ 62 h 78"/>
                      <a:gd name="T22" fmla="*/ 1 w 78"/>
                      <a:gd name="T23" fmla="*/ 58 h 7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9" name="Freeform 82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>
                      <a:gd name="T0" fmla="*/ 3 w 17"/>
                      <a:gd name="T1" fmla="*/ 4 h 18"/>
                      <a:gd name="T2" fmla="*/ 3 w 17"/>
                      <a:gd name="T3" fmla="*/ 14 h 18"/>
                      <a:gd name="T4" fmla="*/ 3 w 17"/>
                      <a:gd name="T5" fmla="*/ 4 h 1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0" name="Freeform 83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7 w 20"/>
                      <a:gd name="T3" fmla="*/ 2 h 15"/>
                      <a:gd name="T4" fmla="*/ 9 w 20"/>
                      <a:gd name="T5" fmla="*/ 12 h 15"/>
                      <a:gd name="T6" fmla="*/ 7 w 20"/>
                      <a:gd name="T7" fmla="*/ 12 h 1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1" name="Freeform 84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5 w 20"/>
                      <a:gd name="T3" fmla="*/ 2 h 15"/>
                      <a:gd name="T4" fmla="*/ 15 w 20"/>
                      <a:gd name="T5" fmla="*/ 14 h 15"/>
                      <a:gd name="T6" fmla="*/ 7 w 20"/>
                      <a:gd name="T7" fmla="*/ 12 h 1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2" name="Freeform 85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50 h 80"/>
                      <a:gd name="T2" fmla="*/ 14 w 80"/>
                      <a:gd name="T3" fmla="*/ 24 h 80"/>
                      <a:gd name="T4" fmla="*/ 26 w 80"/>
                      <a:gd name="T5" fmla="*/ 20 h 80"/>
                      <a:gd name="T6" fmla="*/ 48 w 80"/>
                      <a:gd name="T7" fmla="*/ 18 h 80"/>
                      <a:gd name="T8" fmla="*/ 58 w 80"/>
                      <a:gd name="T9" fmla="*/ 0 h 80"/>
                      <a:gd name="T10" fmla="*/ 80 w 80"/>
                      <a:gd name="T11" fmla="*/ 40 h 80"/>
                      <a:gd name="T12" fmla="*/ 70 w 80"/>
                      <a:gd name="T13" fmla="*/ 56 h 80"/>
                      <a:gd name="T14" fmla="*/ 54 w 80"/>
                      <a:gd name="T15" fmla="*/ 62 h 80"/>
                      <a:gd name="T16" fmla="*/ 48 w 80"/>
                      <a:gd name="T17" fmla="*/ 80 h 80"/>
                      <a:gd name="T18" fmla="*/ 32 w 80"/>
                      <a:gd name="T19" fmla="*/ 68 h 80"/>
                      <a:gd name="T20" fmla="*/ 38 w 80"/>
                      <a:gd name="T21" fmla="*/ 52 h 80"/>
                      <a:gd name="T22" fmla="*/ 30 w 80"/>
                      <a:gd name="T23" fmla="*/ 28 h 80"/>
                      <a:gd name="T24" fmla="*/ 20 w 80"/>
                      <a:gd name="T25" fmla="*/ 48 h 80"/>
                      <a:gd name="T26" fmla="*/ 8 w 80"/>
                      <a:gd name="T27" fmla="*/ 56 h 80"/>
                      <a:gd name="T28" fmla="*/ 0 w 80"/>
                      <a:gd name="T29" fmla="*/ 50 h 8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3" name="Freeform 86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>
                      <a:gd name="T0" fmla="*/ 14 w 94"/>
                      <a:gd name="T1" fmla="*/ 96 h 174"/>
                      <a:gd name="T2" fmla="*/ 26 w 94"/>
                      <a:gd name="T3" fmla="*/ 128 h 174"/>
                      <a:gd name="T4" fmla="*/ 32 w 94"/>
                      <a:gd name="T5" fmla="*/ 108 h 174"/>
                      <a:gd name="T6" fmla="*/ 52 w 94"/>
                      <a:gd name="T7" fmla="*/ 100 h 174"/>
                      <a:gd name="T8" fmla="*/ 46 w 94"/>
                      <a:gd name="T9" fmla="*/ 124 h 174"/>
                      <a:gd name="T10" fmla="*/ 66 w 94"/>
                      <a:gd name="T11" fmla="*/ 126 h 174"/>
                      <a:gd name="T12" fmla="*/ 76 w 94"/>
                      <a:gd name="T13" fmla="*/ 142 h 174"/>
                      <a:gd name="T14" fmla="*/ 58 w 94"/>
                      <a:gd name="T15" fmla="*/ 148 h 174"/>
                      <a:gd name="T16" fmla="*/ 74 w 94"/>
                      <a:gd name="T17" fmla="*/ 174 h 174"/>
                      <a:gd name="T18" fmla="*/ 84 w 94"/>
                      <a:gd name="T19" fmla="*/ 154 h 174"/>
                      <a:gd name="T20" fmla="*/ 82 w 94"/>
                      <a:gd name="T21" fmla="*/ 112 h 174"/>
                      <a:gd name="T22" fmla="*/ 60 w 94"/>
                      <a:gd name="T23" fmla="*/ 106 h 174"/>
                      <a:gd name="T24" fmla="*/ 50 w 94"/>
                      <a:gd name="T25" fmla="*/ 82 h 174"/>
                      <a:gd name="T26" fmla="*/ 34 w 94"/>
                      <a:gd name="T27" fmla="*/ 82 h 174"/>
                      <a:gd name="T28" fmla="*/ 30 w 94"/>
                      <a:gd name="T29" fmla="*/ 70 h 174"/>
                      <a:gd name="T30" fmla="*/ 42 w 94"/>
                      <a:gd name="T31" fmla="*/ 42 h 174"/>
                      <a:gd name="T32" fmla="*/ 30 w 94"/>
                      <a:gd name="T33" fmla="*/ 0 h 174"/>
                      <a:gd name="T34" fmla="*/ 18 w 94"/>
                      <a:gd name="T35" fmla="*/ 22 h 174"/>
                      <a:gd name="T36" fmla="*/ 4 w 94"/>
                      <a:gd name="T37" fmla="*/ 46 h 174"/>
                      <a:gd name="T38" fmla="*/ 14 w 94"/>
                      <a:gd name="T39" fmla="*/ 76 h 174"/>
                      <a:gd name="T40" fmla="*/ 14 w 94"/>
                      <a:gd name="T41" fmla="*/ 96 h 17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4" name="Freeform 87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>
                      <a:gd name="T0" fmla="*/ 6 w 32"/>
                      <a:gd name="T1" fmla="*/ 24 h 50"/>
                      <a:gd name="T2" fmla="*/ 12 w 32"/>
                      <a:gd name="T3" fmla="*/ 0 h 50"/>
                      <a:gd name="T4" fmla="*/ 20 w 32"/>
                      <a:gd name="T5" fmla="*/ 16 h 50"/>
                      <a:gd name="T6" fmla="*/ 22 w 32"/>
                      <a:gd name="T7" fmla="*/ 24 h 50"/>
                      <a:gd name="T8" fmla="*/ 28 w 32"/>
                      <a:gd name="T9" fmla="*/ 26 h 50"/>
                      <a:gd name="T10" fmla="*/ 32 w 32"/>
                      <a:gd name="T11" fmla="*/ 38 h 50"/>
                      <a:gd name="T12" fmla="*/ 18 w 32"/>
                      <a:gd name="T13" fmla="*/ 50 h 50"/>
                      <a:gd name="T14" fmla="*/ 6 w 32"/>
                      <a:gd name="T15" fmla="*/ 2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5" name="Freeform 88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44 h 50"/>
                      <a:gd name="T2" fmla="*/ 22 w 43"/>
                      <a:gd name="T3" fmla="*/ 20 h 50"/>
                      <a:gd name="T4" fmla="*/ 36 w 43"/>
                      <a:gd name="T5" fmla="*/ 0 h 50"/>
                      <a:gd name="T6" fmla="*/ 24 w 43"/>
                      <a:gd name="T7" fmla="*/ 28 h 50"/>
                      <a:gd name="T8" fmla="*/ 2 w 43"/>
                      <a:gd name="T9" fmla="*/ 50 h 50"/>
                      <a:gd name="T10" fmla="*/ 0 w 43"/>
                      <a:gd name="T11" fmla="*/ 44 h 5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6" name="Freeform 89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25 h 29"/>
                      <a:gd name="T2" fmla="*/ 12 w 41"/>
                      <a:gd name="T3" fmla="*/ 29 h 29"/>
                      <a:gd name="T4" fmla="*/ 0 w 41"/>
                      <a:gd name="T5" fmla="*/ 25 h 29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7" name="Freeform 90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>
                      <a:gd name="T0" fmla="*/ 73 w 438"/>
                      <a:gd name="T1" fmla="*/ 1 h 152"/>
                      <a:gd name="T2" fmla="*/ 438 w 438"/>
                      <a:gd name="T3" fmla="*/ 0 h 152"/>
                      <a:gd name="T4" fmla="*/ 416 w 438"/>
                      <a:gd name="T5" fmla="*/ 54 h 152"/>
                      <a:gd name="T6" fmla="*/ 397 w 438"/>
                      <a:gd name="T7" fmla="*/ 68 h 152"/>
                      <a:gd name="T8" fmla="*/ 392 w 438"/>
                      <a:gd name="T9" fmla="*/ 70 h 152"/>
                      <a:gd name="T10" fmla="*/ 375 w 438"/>
                      <a:gd name="T11" fmla="*/ 73 h 152"/>
                      <a:gd name="T12" fmla="*/ 361 w 438"/>
                      <a:gd name="T13" fmla="*/ 88 h 152"/>
                      <a:gd name="T14" fmla="*/ 362 w 438"/>
                      <a:gd name="T15" fmla="*/ 99 h 152"/>
                      <a:gd name="T16" fmla="*/ 364 w 438"/>
                      <a:gd name="T17" fmla="*/ 107 h 152"/>
                      <a:gd name="T18" fmla="*/ 366 w 438"/>
                      <a:gd name="T19" fmla="*/ 113 h 152"/>
                      <a:gd name="T20" fmla="*/ 362 w 438"/>
                      <a:gd name="T21" fmla="*/ 122 h 152"/>
                      <a:gd name="T22" fmla="*/ 351 w 438"/>
                      <a:gd name="T23" fmla="*/ 120 h 152"/>
                      <a:gd name="T24" fmla="*/ 342 w 438"/>
                      <a:gd name="T25" fmla="*/ 129 h 152"/>
                      <a:gd name="T26" fmla="*/ 347 w 438"/>
                      <a:gd name="T27" fmla="*/ 105 h 152"/>
                      <a:gd name="T28" fmla="*/ 338 w 438"/>
                      <a:gd name="T29" fmla="*/ 100 h 152"/>
                      <a:gd name="T30" fmla="*/ 344 w 438"/>
                      <a:gd name="T31" fmla="*/ 93 h 152"/>
                      <a:gd name="T32" fmla="*/ 342 w 438"/>
                      <a:gd name="T33" fmla="*/ 89 h 152"/>
                      <a:gd name="T34" fmla="*/ 320 w 438"/>
                      <a:gd name="T35" fmla="*/ 94 h 152"/>
                      <a:gd name="T36" fmla="*/ 317 w 438"/>
                      <a:gd name="T37" fmla="*/ 85 h 152"/>
                      <a:gd name="T38" fmla="*/ 297 w 438"/>
                      <a:gd name="T39" fmla="*/ 94 h 152"/>
                      <a:gd name="T40" fmla="*/ 320 w 438"/>
                      <a:gd name="T41" fmla="*/ 103 h 152"/>
                      <a:gd name="T42" fmla="*/ 305 w 438"/>
                      <a:gd name="T43" fmla="*/ 117 h 152"/>
                      <a:gd name="T44" fmla="*/ 311 w 438"/>
                      <a:gd name="T45" fmla="*/ 126 h 152"/>
                      <a:gd name="T46" fmla="*/ 315 w 438"/>
                      <a:gd name="T47" fmla="*/ 138 h 152"/>
                      <a:gd name="T48" fmla="*/ 309 w 438"/>
                      <a:gd name="T49" fmla="*/ 139 h 152"/>
                      <a:gd name="T50" fmla="*/ 314 w 438"/>
                      <a:gd name="T51" fmla="*/ 144 h 152"/>
                      <a:gd name="T52" fmla="*/ 307 w 438"/>
                      <a:gd name="T53" fmla="*/ 152 h 152"/>
                      <a:gd name="T54" fmla="*/ 0 w 438"/>
                      <a:gd name="T55" fmla="*/ 149 h 152"/>
                      <a:gd name="T56" fmla="*/ 73 w 438"/>
                      <a:gd name="T57" fmla="*/ 1 h 152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8" name="Freeform 91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>
                      <a:gd name="T0" fmla="*/ 5 w 47"/>
                      <a:gd name="T1" fmla="*/ 156 h 165"/>
                      <a:gd name="T2" fmla="*/ 15 w 47"/>
                      <a:gd name="T3" fmla="*/ 108 h 165"/>
                      <a:gd name="T4" fmla="*/ 17 w 47"/>
                      <a:gd name="T5" fmla="*/ 68 h 165"/>
                      <a:gd name="T6" fmla="*/ 11 w 47"/>
                      <a:gd name="T7" fmla="*/ 40 h 165"/>
                      <a:gd name="T8" fmla="*/ 17 w 47"/>
                      <a:gd name="T9" fmla="*/ 12 h 165"/>
                      <a:gd name="T10" fmla="*/ 21 w 47"/>
                      <a:gd name="T11" fmla="*/ 0 h 165"/>
                      <a:gd name="T12" fmla="*/ 31 w 47"/>
                      <a:gd name="T13" fmla="*/ 30 h 165"/>
                      <a:gd name="T14" fmla="*/ 47 w 47"/>
                      <a:gd name="T15" fmla="*/ 98 h 165"/>
                      <a:gd name="T16" fmla="*/ 31 w 47"/>
                      <a:gd name="T17" fmla="*/ 108 h 165"/>
                      <a:gd name="T18" fmla="*/ 23 w 47"/>
                      <a:gd name="T19" fmla="*/ 126 h 165"/>
                      <a:gd name="T20" fmla="*/ 21 w 47"/>
                      <a:gd name="T21" fmla="*/ 132 h 165"/>
                      <a:gd name="T22" fmla="*/ 27 w 47"/>
                      <a:gd name="T23" fmla="*/ 134 h 165"/>
                      <a:gd name="T24" fmla="*/ 31 w 47"/>
                      <a:gd name="T25" fmla="*/ 146 h 165"/>
                      <a:gd name="T26" fmla="*/ 13 w 47"/>
                      <a:gd name="T27" fmla="*/ 148 h 165"/>
                      <a:gd name="T28" fmla="*/ 7 w 47"/>
                      <a:gd name="T29" fmla="*/ 160 h 165"/>
                      <a:gd name="T30" fmla="*/ 3 w 47"/>
                      <a:gd name="T31" fmla="*/ 154 h 165"/>
                      <a:gd name="T32" fmla="*/ 5 w 47"/>
                      <a:gd name="T33" fmla="*/ 156 h 165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9" name="Freeform 92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>
                      <a:gd name="T0" fmla="*/ 26 w 138"/>
                      <a:gd name="T1" fmla="*/ 61 h 103"/>
                      <a:gd name="T2" fmla="*/ 30 w 138"/>
                      <a:gd name="T3" fmla="*/ 43 h 103"/>
                      <a:gd name="T4" fmla="*/ 50 w 138"/>
                      <a:gd name="T5" fmla="*/ 33 h 103"/>
                      <a:gd name="T6" fmla="*/ 54 w 138"/>
                      <a:gd name="T7" fmla="*/ 45 h 103"/>
                      <a:gd name="T8" fmla="*/ 66 w 138"/>
                      <a:gd name="T9" fmla="*/ 49 h 103"/>
                      <a:gd name="T10" fmla="*/ 80 w 138"/>
                      <a:gd name="T11" fmla="*/ 55 h 103"/>
                      <a:gd name="T12" fmla="*/ 116 w 138"/>
                      <a:gd name="T13" fmla="*/ 33 h 103"/>
                      <a:gd name="T14" fmla="*/ 130 w 138"/>
                      <a:gd name="T15" fmla="*/ 17 h 103"/>
                      <a:gd name="T16" fmla="*/ 138 w 138"/>
                      <a:gd name="T17" fmla="*/ 11 h 103"/>
                      <a:gd name="T18" fmla="*/ 106 w 138"/>
                      <a:gd name="T19" fmla="*/ 49 h 103"/>
                      <a:gd name="T20" fmla="*/ 84 w 138"/>
                      <a:gd name="T21" fmla="*/ 67 h 103"/>
                      <a:gd name="T22" fmla="*/ 66 w 138"/>
                      <a:gd name="T23" fmla="*/ 81 h 103"/>
                      <a:gd name="T24" fmla="*/ 48 w 138"/>
                      <a:gd name="T25" fmla="*/ 103 h 103"/>
                      <a:gd name="T26" fmla="*/ 26 w 138"/>
                      <a:gd name="T27" fmla="*/ 89 h 103"/>
                      <a:gd name="T28" fmla="*/ 20 w 138"/>
                      <a:gd name="T29" fmla="*/ 87 h 103"/>
                      <a:gd name="T30" fmla="*/ 22 w 138"/>
                      <a:gd name="T31" fmla="*/ 97 h 103"/>
                      <a:gd name="T32" fmla="*/ 0 w 138"/>
                      <a:gd name="T33" fmla="*/ 97 h 103"/>
                      <a:gd name="T34" fmla="*/ 10 w 138"/>
                      <a:gd name="T35" fmla="*/ 79 h 103"/>
                      <a:gd name="T36" fmla="*/ 26 w 138"/>
                      <a:gd name="T37" fmla="*/ 61 h 103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0" name="Freeform 93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>
                      <a:gd name="T0" fmla="*/ 158 w 188"/>
                      <a:gd name="T1" fmla="*/ 24 h 214"/>
                      <a:gd name="T2" fmla="*/ 160 w 188"/>
                      <a:gd name="T3" fmla="*/ 6 h 214"/>
                      <a:gd name="T4" fmla="*/ 170 w 188"/>
                      <a:gd name="T5" fmla="*/ 0 h 214"/>
                      <a:gd name="T6" fmla="*/ 182 w 188"/>
                      <a:gd name="T7" fmla="*/ 24 h 214"/>
                      <a:gd name="T8" fmla="*/ 188 w 188"/>
                      <a:gd name="T9" fmla="*/ 42 h 214"/>
                      <a:gd name="T10" fmla="*/ 178 w 188"/>
                      <a:gd name="T11" fmla="*/ 58 h 214"/>
                      <a:gd name="T12" fmla="*/ 170 w 188"/>
                      <a:gd name="T13" fmla="*/ 76 h 214"/>
                      <a:gd name="T14" fmla="*/ 162 w 188"/>
                      <a:gd name="T15" fmla="*/ 126 h 214"/>
                      <a:gd name="T16" fmla="*/ 144 w 188"/>
                      <a:gd name="T17" fmla="*/ 136 h 214"/>
                      <a:gd name="T18" fmla="*/ 120 w 188"/>
                      <a:gd name="T19" fmla="*/ 138 h 214"/>
                      <a:gd name="T20" fmla="*/ 112 w 188"/>
                      <a:gd name="T21" fmla="*/ 124 h 214"/>
                      <a:gd name="T22" fmla="*/ 102 w 188"/>
                      <a:gd name="T23" fmla="*/ 146 h 214"/>
                      <a:gd name="T24" fmla="*/ 90 w 188"/>
                      <a:gd name="T25" fmla="*/ 150 h 214"/>
                      <a:gd name="T26" fmla="*/ 80 w 188"/>
                      <a:gd name="T27" fmla="*/ 132 h 214"/>
                      <a:gd name="T28" fmla="*/ 58 w 188"/>
                      <a:gd name="T29" fmla="*/ 144 h 214"/>
                      <a:gd name="T30" fmla="*/ 76 w 188"/>
                      <a:gd name="T31" fmla="*/ 142 h 214"/>
                      <a:gd name="T32" fmla="*/ 78 w 188"/>
                      <a:gd name="T33" fmla="*/ 160 h 214"/>
                      <a:gd name="T34" fmla="*/ 58 w 188"/>
                      <a:gd name="T35" fmla="*/ 166 h 214"/>
                      <a:gd name="T36" fmla="*/ 34 w 188"/>
                      <a:gd name="T37" fmla="*/ 166 h 214"/>
                      <a:gd name="T38" fmla="*/ 36 w 188"/>
                      <a:gd name="T39" fmla="*/ 154 h 214"/>
                      <a:gd name="T40" fmla="*/ 46 w 188"/>
                      <a:gd name="T41" fmla="*/ 144 h 214"/>
                      <a:gd name="T42" fmla="*/ 34 w 188"/>
                      <a:gd name="T43" fmla="*/ 148 h 214"/>
                      <a:gd name="T44" fmla="*/ 26 w 188"/>
                      <a:gd name="T45" fmla="*/ 166 h 214"/>
                      <a:gd name="T46" fmla="*/ 30 w 188"/>
                      <a:gd name="T47" fmla="*/ 190 h 214"/>
                      <a:gd name="T48" fmla="*/ 14 w 188"/>
                      <a:gd name="T49" fmla="*/ 200 h 214"/>
                      <a:gd name="T50" fmla="*/ 0 w 188"/>
                      <a:gd name="T51" fmla="*/ 214 h 214"/>
                      <a:gd name="T52" fmla="*/ 8 w 188"/>
                      <a:gd name="T53" fmla="*/ 188 h 214"/>
                      <a:gd name="T54" fmla="*/ 0 w 188"/>
                      <a:gd name="T55" fmla="*/ 164 h 214"/>
                      <a:gd name="T56" fmla="*/ 14 w 188"/>
                      <a:gd name="T57" fmla="*/ 152 h 214"/>
                      <a:gd name="T58" fmla="*/ 32 w 188"/>
                      <a:gd name="T59" fmla="*/ 134 h 214"/>
                      <a:gd name="T60" fmla="*/ 44 w 188"/>
                      <a:gd name="T61" fmla="*/ 118 h 214"/>
                      <a:gd name="T62" fmla="*/ 72 w 188"/>
                      <a:gd name="T63" fmla="*/ 116 h 214"/>
                      <a:gd name="T64" fmla="*/ 84 w 188"/>
                      <a:gd name="T65" fmla="*/ 112 h 214"/>
                      <a:gd name="T66" fmla="*/ 114 w 188"/>
                      <a:gd name="T67" fmla="*/ 78 h 214"/>
                      <a:gd name="T68" fmla="*/ 120 w 188"/>
                      <a:gd name="T69" fmla="*/ 92 h 214"/>
                      <a:gd name="T70" fmla="*/ 132 w 188"/>
                      <a:gd name="T71" fmla="*/ 76 h 214"/>
                      <a:gd name="T72" fmla="*/ 150 w 188"/>
                      <a:gd name="T73" fmla="*/ 54 h 214"/>
                      <a:gd name="T74" fmla="*/ 154 w 188"/>
                      <a:gd name="T75" fmla="*/ 42 h 214"/>
                      <a:gd name="T76" fmla="*/ 148 w 188"/>
                      <a:gd name="T77" fmla="*/ 38 h 214"/>
                      <a:gd name="T78" fmla="*/ 152 w 188"/>
                      <a:gd name="T79" fmla="*/ 32 h 214"/>
                      <a:gd name="T80" fmla="*/ 158 w 188"/>
                      <a:gd name="T81" fmla="*/ 24 h 214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1" name="Freeform 94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>
                      <a:gd name="T0" fmla="*/ 0 w 13"/>
                      <a:gd name="T1" fmla="*/ 9 h 13"/>
                      <a:gd name="T2" fmla="*/ 4 w 13"/>
                      <a:gd name="T3" fmla="*/ 13 h 13"/>
                      <a:gd name="T4" fmla="*/ 0 w 13"/>
                      <a:gd name="T5" fmla="*/ 9 h 1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2" name="Freeform 95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>
                      <a:gd name="T0" fmla="*/ 812 w 812"/>
                      <a:gd name="T1" fmla="*/ 26 h 564"/>
                      <a:gd name="T2" fmla="*/ 778 w 812"/>
                      <a:gd name="T3" fmla="*/ 78 h 564"/>
                      <a:gd name="T4" fmla="*/ 748 w 812"/>
                      <a:gd name="T5" fmla="*/ 122 h 564"/>
                      <a:gd name="T6" fmla="*/ 722 w 812"/>
                      <a:gd name="T7" fmla="*/ 142 h 564"/>
                      <a:gd name="T8" fmla="*/ 634 w 812"/>
                      <a:gd name="T9" fmla="*/ 180 h 564"/>
                      <a:gd name="T10" fmla="*/ 632 w 812"/>
                      <a:gd name="T11" fmla="*/ 210 h 564"/>
                      <a:gd name="T12" fmla="*/ 604 w 812"/>
                      <a:gd name="T13" fmla="*/ 230 h 564"/>
                      <a:gd name="T14" fmla="*/ 620 w 812"/>
                      <a:gd name="T15" fmla="*/ 178 h 564"/>
                      <a:gd name="T16" fmla="*/ 576 w 812"/>
                      <a:gd name="T17" fmla="*/ 188 h 564"/>
                      <a:gd name="T18" fmla="*/ 556 w 812"/>
                      <a:gd name="T19" fmla="*/ 218 h 564"/>
                      <a:gd name="T20" fmla="*/ 596 w 812"/>
                      <a:gd name="T21" fmla="*/ 280 h 564"/>
                      <a:gd name="T22" fmla="*/ 594 w 812"/>
                      <a:gd name="T23" fmla="*/ 368 h 564"/>
                      <a:gd name="T24" fmla="*/ 542 w 812"/>
                      <a:gd name="T25" fmla="*/ 406 h 564"/>
                      <a:gd name="T26" fmla="*/ 522 w 812"/>
                      <a:gd name="T27" fmla="*/ 386 h 564"/>
                      <a:gd name="T28" fmla="*/ 482 w 812"/>
                      <a:gd name="T29" fmla="*/ 348 h 564"/>
                      <a:gd name="T30" fmla="*/ 462 w 812"/>
                      <a:gd name="T31" fmla="*/ 348 h 564"/>
                      <a:gd name="T32" fmla="*/ 450 w 812"/>
                      <a:gd name="T33" fmla="*/ 394 h 564"/>
                      <a:gd name="T34" fmla="*/ 500 w 812"/>
                      <a:gd name="T35" fmla="*/ 464 h 564"/>
                      <a:gd name="T36" fmla="*/ 510 w 812"/>
                      <a:gd name="T37" fmla="*/ 524 h 564"/>
                      <a:gd name="T38" fmla="*/ 526 w 812"/>
                      <a:gd name="T39" fmla="*/ 560 h 564"/>
                      <a:gd name="T40" fmla="*/ 492 w 812"/>
                      <a:gd name="T41" fmla="*/ 544 h 564"/>
                      <a:gd name="T42" fmla="*/ 470 w 812"/>
                      <a:gd name="T43" fmla="*/ 518 h 564"/>
                      <a:gd name="T44" fmla="*/ 422 w 812"/>
                      <a:gd name="T45" fmla="*/ 424 h 564"/>
                      <a:gd name="T46" fmla="*/ 426 w 812"/>
                      <a:gd name="T47" fmla="*/ 310 h 564"/>
                      <a:gd name="T48" fmla="*/ 422 w 812"/>
                      <a:gd name="T49" fmla="*/ 268 h 564"/>
                      <a:gd name="T50" fmla="*/ 412 w 812"/>
                      <a:gd name="T51" fmla="*/ 276 h 564"/>
                      <a:gd name="T52" fmla="*/ 386 w 812"/>
                      <a:gd name="T53" fmla="*/ 266 h 564"/>
                      <a:gd name="T54" fmla="*/ 360 w 812"/>
                      <a:gd name="T55" fmla="*/ 170 h 564"/>
                      <a:gd name="T56" fmla="*/ 330 w 812"/>
                      <a:gd name="T57" fmla="*/ 166 h 564"/>
                      <a:gd name="T58" fmla="*/ 288 w 812"/>
                      <a:gd name="T59" fmla="*/ 172 h 564"/>
                      <a:gd name="T60" fmla="*/ 242 w 812"/>
                      <a:gd name="T61" fmla="*/ 232 h 564"/>
                      <a:gd name="T62" fmla="*/ 196 w 812"/>
                      <a:gd name="T63" fmla="*/ 268 h 564"/>
                      <a:gd name="T64" fmla="*/ 184 w 812"/>
                      <a:gd name="T65" fmla="*/ 274 h 564"/>
                      <a:gd name="T66" fmla="*/ 160 w 812"/>
                      <a:gd name="T67" fmla="*/ 328 h 564"/>
                      <a:gd name="T68" fmla="*/ 152 w 812"/>
                      <a:gd name="T69" fmla="*/ 354 h 564"/>
                      <a:gd name="T70" fmla="*/ 128 w 812"/>
                      <a:gd name="T71" fmla="*/ 404 h 564"/>
                      <a:gd name="T72" fmla="*/ 94 w 812"/>
                      <a:gd name="T73" fmla="*/ 392 h 564"/>
                      <a:gd name="T74" fmla="*/ 66 w 812"/>
                      <a:gd name="T75" fmla="*/ 258 h 564"/>
                      <a:gd name="T76" fmla="*/ 72 w 812"/>
                      <a:gd name="T77" fmla="*/ 156 h 564"/>
                      <a:gd name="T78" fmla="*/ 44 w 812"/>
                      <a:gd name="T79" fmla="*/ 180 h 564"/>
                      <a:gd name="T80" fmla="*/ 20 w 812"/>
                      <a:gd name="T81" fmla="*/ 150 h 564"/>
                      <a:gd name="T82" fmla="*/ 24 w 812"/>
                      <a:gd name="T83" fmla="*/ 138 h 564"/>
                      <a:gd name="T84" fmla="*/ 0 w 812"/>
                      <a:gd name="T85" fmla="*/ 92 h 564"/>
                      <a:gd name="T86" fmla="*/ 798 w 812"/>
                      <a:gd name="T87" fmla="*/ 6 h 564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3" name="Freeform 96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>
                      <a:gd name="T0" fmla="*/ 7 w 43"/>
                      <a:gd name="T1" fmla="*/ 11 h 85"/>
                      <a:gd name="T2" fmla="*/ 17 w 43"/>
                      <a:gd name="T3" fmla="*/ 3 h 85"/>
                      <a:gd name="T4" fmla="*/ 37 w 43"/>
                      <a:gd name="T5" fmla="*/ 33 h 85"/>
                      <a:gd name="T6" fmla="*/ 19 w 43"/>
                      <a:gd name="T7" fmla="*/ 85 h 85"/>
                      <a:gd name="T8" fmla="*/ 1 w 43"/>
                      <a:gd name="T9" fmla="*/ 69 h 85"/>
                      <a:gd name="T10" fmla="*/ 7 w 43"/>
                      <a:gd name="T11" fmla="*/ 11 h 85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4" name="Freeform 97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>
                      <a:gd name="T0" fmla="*/ 13 w 44"/>
                      <a:gd name="T1" fmla="*/ 28 h 74"/>
                      <a:gd name="T2" fmla="*/ 29 w 44"/>
                      <a:gd name="T3" fmla="*/ 2 h 74"/>
                      <a:gd name="T4" fmla="*/ 43 w 44"/>
                      <a:gd name="T5" fmla="*/ 4 h 74"/>
                      <a:gd name="T6" fmla="*/ 39 w 44"/>
                      <a:gd name="T7" fmla="*/ 26 h 74"/>
                      <a:gd name="T8" fmla="*/ 13 w 44"/>
                      <a:gd name="T9" fmla="*/ 74 h 74"/>
                      <a:gd name="T10" fmla="*/ 7 w 44"/>
                      <a:gd name="T11" fmla="*/ 60 h 74"/>
                      <a:gd name="T12" fmla="*/ 3 w 44"/>
                      <a:gd name="T13" fmla="*/ 36 h 74"/>
                      <a:gd name="T14" fmla="*/ 13 w 44"/>
                      <a:gd name="T15" fmla="*/ 28 h 7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5" name="Freeform 98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>
                      <a:gd name="T0" fmla="*/ 7 w 20"/>
                      <a:gd name="T1" fmla="*/ 16 h 30"/>
                      <a:gd name="T2" fmla="*/ 5 w 20"/>
                      <a:gd name="T3" fmla="*/ 30 h 30"/>
                      <a:gd name="T4" fmla="*/ 7 w 20"/>
                      <a:gd name="T5" fmla="*/ 16 h 3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6" name="Freeform 99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>
                      <a:gd name="T0" fmla="*/ 481 w 682"/>
                      <a:gd name="T1" fmla="*/ 464 h 557"/>
                      <a:gd name="T2" fmla="*/ 486 w 682"/>
                      <a:gd name="T3" fmla="*/ 451 h 557"/>
                      <a:gd name="T4" fmla="*/ 500 w 682"/>
                      <a:gd name="T5" fmla="*/ 413 h 557"/>
                      <a:gd name="T6" fmla="*/ 309 w 682"/>
                      <a:gd name="T7" fmla="*/ 287 h 557"/>
                      <a:gd name="T8" fmla="*/ 282 w 682"/>
                      <a:gd name="T9" fmla="*/ 346 h 557"/>
                      <a:gd name="T10" fmla="*/ 303 w 682"/>
                      <a:gd name="T11" fmla="*/ 556 h 557"/>
                      <a:gd name="T12" fmla="*/ 282 w 682"/>
                      <a:gd name="T13" fmla="*/ 494 h 557"/>
                      <a:gd name="T14" fmla="*/ 242 w 682"/>
                      <a:gd name="T15" fmla="*/ 439 h 557"/>
                      <a:gd name="T16" fmla="*/ 245 w 682"/>
                      <a:gd name="T17" fmla="*/ 413 h 557"/>
                      <a:gd name="T18" fmla="*/ 247 w 682"/>
                      <a:gd name="T19" fmla="*/ 394 h 557"/>
                      <a:gd name="T20" fmla="*/ 220 w 682"/>
                      <a:gd name="T21" fmla="*/ 375 h 557"/>
                      <a:gd name="T22" fmla="*/ 194 w 682"/>
                      <a:gd name="T23" fmla="*/ 346 h 557"/>
                      <a:gd name="T24" fmla="*/ 148 w 682"/>
                      <a:gd name="T25" fmla="*/ 354 h 557"/>
                      <a:gd name="T26" fmla="*/ 126 w 682"/>
                      <a:gd name="T27" fmla="*/ 365 h 557"/>
                      <a:gd name="T28" fmla="*/ 78 w 682"/>
                      <a:gd name="T29" fmla="*/ 365 h 557"/>
                      <a:gd name="T30" fmla="*/ 22 w 682"/>
                      <a:gd name="T31" fmla="*/ 312 h 557"/>
                      <a:gd name="T32" fmla="*/ 11 w 682"/>
                      <a:gd name="T33" fmla="*/ 295 h 557"/>
                      <a:gd name="T34" fmla="*/ 0 w 682"/>
                      <a:gd name="T35" fmla="*/ 264 h 557"/>
                      <a:gd name="T36" fmla="*/ 24 w 682"/>
                      <a:gd name="T37" fmla="*/ 213 h 557"/>
                      <a:gd name="T38" fmla="*/ 32 w 682"/>
                      <a:gd name="T39" fmla="*/ 181 h 557"/>
                      <a:gd name="T40" fmla="*/ 51 w 682"/>
                      <a:gd name="T41" fmla="*/ 143 h 557"/>
                      <a:gd name="T42" fmla="*/ 81 w 682"/>
                      <a:gd name="T43" fmla="*/ 116 h 557"/>
                      <a:gd name="T44" fmla="*/ 167 w 682"/>
                      <a:gd name="T45" fmla="*/ 67 h 557"/>
                      <a:gd name="T46" fmla="*/ 220 w 682"/>
                      <a:gd name="T47" fmla="*/ 30 h 557"/>
                      <a:gd name="T48" fmla="*/ 258 w 682"/>
                      <a:gd name="T49" fmla="*/ 6 h 557"/>
                      <a:gd name="T50" fmla="*/ 363 w 682"/>
                      <a:gd name="T51" fmla="*/ 2 h 557"/>
                      <a:gd name="T52" fmla="*/ 398 w 682"/>
                      <a:gd name="T53" fmla="*/ 0 h 557"/>
                      <a:gd name="T54" fmla="*/ 384 w 682"/>
                      <a:gd name="T55" fmla="*/ 34 h 557"/>
                      <a:gd name="T56" fmla="*/ 443 w 682"/>
                      <a:gd name="T57" fmla="*/ 84 h 557"/>
                      <a:gd name="T58" fmla="*/ 497 w 682"/>
                      <a:gd name="T59" fmla="*/ 74 h 557"/>
                      <a:gd name="T60" fmla="*/ 529 w 682"/>
                      <a:gd name="T61" fmla="*/ 82 h 557"/>
                      <a:gd name="T62" fmla="*/ 559 w 682"/>
                      <a:gd name="T63" fmla="*/ 97 h 557"/>
                      <a:gd name="T64" fmla="*/ 572 w 682"/>
                      <a:gd name="T65" fmla="*/ 188 h 557"/>
                      <a:gd name="T66" fmla="*/ 572 w 682"/>
                      <a:gd name="T67" fmla="*/ 240 h 557"/>
                      <a:gd name="T68" fmla="*/ 599 w 682"/>
                      <a:gd name="T69" fmla="*/ 283 h 557"/>
                      <a:gd name="T70" fmla="*/ 645 w 682"/>
                      <a:gd name="T71" fmla="*/ 300 h 557"/>
                      <a:gd name="T72" fmla="*/ 680 w 682"/>
                      <a:gd name="T73" fmla="*/ 295 h 557"/>
                      <a:gd name="T74" fmla="*/ 664 w 682"/>
                      <a:gd name="T75" fmla="*/ 340 h 557"/>
                      <a:gd name="T76" fmla="*/ 599 w 682"/>
                      <a:gd name="T77" fmla="*/ 407 h 557"/>
                      <a:gd name="T78" fmla="*/ 548 w 682"/>
                      <a:gd name="T79" fmla="*/ 485 h 557"/>
                      <a:gd name="T80" fmla="*/ 556 w 682"/>
                      <a:gd name="T81" fmla="*/ 508 h 557"/>
                      <a:gd name="T82" fmla="*/ 435 w 682"/>
                      <a:gd name="T83" fmla="*/ 556 h 557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7" name="Freeform 100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>
                      <a:gd name="T0" fmla="*/ 243 w 257"/>
                      <a:gd name="T1" fmla="*/ 347 h 347"/>
                      <a:gd name="T2" fmla="*/ 233 w 257"/>
                      <a:gd name="T3" fmla="*/ 301 h 347"/>
                      <a:gd name="T4" fmla="*/ 217 w 257"/>
                      <a:gd name="T5" fmla="*/ 288 h 347"/>
                      <a:gd name="T6" fmla="*/ 215 w 257"/>
                      <a:gd name="T7" fmla="*/ 269 h 347"/>
                      <a:gd name="T8" fmla="*/ 209 w 257"/>
                      <a:gd name="T9" fmla="*/ 254 h 347"/>
                      <a:gd name="T10" fmla="*/ 209 w 257"/>
                      <a:gd name="T11" fmla="*/ 229 h 347"/>
                      <a:gd name="T12" fmla="*/ 207 w 257"/>
                      <a:gd name="T13" fmla="*/ 214 h 347"/>
                      <a:gd name="T14" fmla="*/ 228 w 257"/>
                      <a:gd name="T15" fmla="*/ 202 h 347"/>
                      <a:gd name="T16" fmla="*/ 257 w 257"/>
                      <a:gd name="T17" fmla="*/ 197 h 347"/>
                      <a:gd name="T18" fmla="*/ 257 w 257"/>
                      <a:gd name="T19" fmla="*/ 136 h 347"/>
                      <a:gd name="T20" fmla="*/ 54 w 257"/>
                      <a:gd name="T21" fmla="*/ 96 h 347"/>
                      <a:gd name="T22" fmla="*/ 32 w 257"/>
                      <a:gd name="T23" fmla="*/ 98 h 347"/>
                      <a:gd name="T24" fmla="*/ 16 w 257"/>
                      <a:gd name="T25" fmla="*/ 102 h 347"/>
                      <a:gd name="T26" fmla="*/ 0 w 257"/>
                      <a:gd name="T27" fmla="*/ 149 h 347"/>
                      <a:gd name="T28" fmla="*/ 93 w 257"/>
                      <a:gd name="T29" fmla="*/ 346 h 347"/>
                      <a:gd name="T30" fmla="*/ 243 w 257"/>
                      <a:gd name="T31" fmla="*/ 347 h 347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8" name="Freeform 101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>
                      <a:gd name="T0" fmla="*/ 7 w 19"/>
                      <a:gd name="T1" fmla="*/ 25 h 37"/>
                      <a:gd name="T2" fmla="*/ 19 w 19"/>
                      <a:gd name="T3" fmla="*/ 21 h 37"/>
                      <a:gd name="T4" fmla="*/ 7 w 19"/>
                      <a:gd name="T5" fmla="*/ 25 h 3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9" name="Freeform 102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>
                      <a:gd name="T0" fmla="*/ 12 w 22"/>
                      <a:gd name="T1" fmla="*/ 12 h 20"/>
                      <a:gd name="T2" fmla="*/ 16 w 22"/>
                      <a:gd name="T3" fmla="*/ 0 h 20"/>
                      <a:gd name="T4" fmla="*/ 20 w 22"/>
                      <a:gd name="T5" fmla="*/ 12 h 20"/>
                      <a:gd name="T6" fmla="*/ 8 w 22"/>
                      <a:gd name="T7" fmla="*/ 20 h 20"/>
                      <a:gd name="T8" fmla="*/ 12 w 22"/>
                      <a:gd name="T9" fmla="*/ 12 h 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0" name="Freeform 103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>
                      <a:gd name="T0" fmla="*/ 24 w 57"/>
                      <a:gd name="T1" fmla="*/ 18 h 30"/>
                      <a:gd name="T2" fmla="*/ 32 w 57"/>
                      <a:gd name="T3" fmla="*/ 6 h 30"/>
                      <a:gd name="T4" fmla="*/ 36 w 57"/>
                      <a:gd name="T5" fmla="*/ 30 h 30"/>
                      <a:gd name="T6" fmla="*/ 24 w 57"/>
                      <a:gd name="T7" fmla="*/ 18 h 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1" name="Freeform 104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>
                      <a:gd name="T0" fmla="*/ 473 w 693"/>
                      <a:gd name="T1" fmla="*/ 464 h 696"/>
                      <a:gd name="T2" fmla="*/ 393 w 693"/>
                      <a:gd name="T3" fmla="*/ 452 h 696"/>
                      <a:gd name="T4" fmla="*/ 325 w 693"/>
                      <a:gd name="T5" fmla="*/ 412 h 696"/>
                      <a:gd name="T6" fmla="*/ 265 w 693"/>
                      <a:gd name="T7" fmla="*/ 400 h 696"/>
                      <a:gd name="T8" fmla="*/ 237 w 693"/>
                      <a:gd name="T9" fmla="*/ 416 h 696"/>
                      <a:gd name="T10" fmla="*/ 261 w 693"/>
                      <a:gd name="T11" fmla="*/ 428 h 696"/>
                      <a:gd name="T12" fmla="*/ 293 w 693"/>
                      <a:gd name="T13" fmla="*/ 468 h 696"/>
                      <a:gd name="T14" fmla="*/ 321 w 693"/>
                      <a:gd name="T15" fmla="*/ 476 h 696"/>
                      <a:gd name="T16" fmla="*/ 333 w 693"/>
                      <a:gd name="T17" fmla="*/ 536 h 696"/>
                      <a:gd name="T18" fmla="*/ 313 w 693"/>
                      <a:gd name="T19" fmla="*/ 552 h 696"/>
                      <a:gd name="T20" fmla="*/ 261 w 693"/>
                      <a:gd name="T21" fmla="*/ 616 h 696"/>
                      <a:gd name="T22" fmla="*/ 225 w 693"/>
                      <a:gd name="T23" fmla="*/ 628 h 696"/>
                      <a:gd name="T24" fmla="*/ 97 w 693"/>
                      <a:gd name="T25" fmla="*/ 696 h 696"/>
                      <a:gd name="T26" fmla="*/ 77 w 693"/>
                      <a:gd name="T27" fmla="*/ 616 h 696"/>
                      <a:gd name="T28" fmla="*/ 45 w 693"/>
                      <a:gd name="T29" fmla="*/ 524 h 696"/>
                      <a:gd name="T30" fmla="*/ 33 w 693"/>
                      <a:gd name="T31" fmla="*/ 448 h 696"/>
                      <a:gd name="T32" fmla="*/ 53 w 693"/>
                      <a:gd name="T33" fmla="*/ 344 h 696"/>
                      <a:gd name="T34" fmla="*/ 17 w 693"/>
                      <a:gd name="T35" fmla="*/ 392 h 696"/>
                      <a:gd name="T36" fmla="*/ 81 w 693"/>
                      <a:gd name="T37" fmla="*/ 280 h 696"/>
                      <a:gd name="T38" fmla="*/ 113 w 693"/>
                      <a:gd name="T39" fmla="*/ 204 h 696"/>
                      <a:gd name="T40" fmla="*/ 37 w 693"/>
                      <a:gd name="T41" fmla="*/ 204 h 696"/>
                      <a:gd name="T42" fmla="*/ 1 w 693"/>
                      <a:gd name="T43" fmla="*/ 196 h 696"/>
                      <a:gd name="T44" fmla="*/ 25 w 693"/>
                      <a:gd name="T45" fmla="*/ 140 h 696"/>
                      <a:gd name="T46" fmla="*/ 97 w 693"/>
                      <a:gd name="T47" fmla="*/ 112 h 696"/>
                      <a:gd name="T48" fmla="*/ 221 w 693"/>
                      <a:gd name="T49" fmla="*/ 124 h 696"/>
                      <a:gd name="T50" fmla="*/ 229 w 693"/>
                      <a:gd name="T51" fmla="*/ 64 h 696"/>
                      <a:gd name="T52" fmla="*/ 261 w 693"/>
                      <a:gd name="T53" fmla="*/ 0 h 696"/>
                      <a:gd name="T54" fmla="*/ 357 w 693"/>
                      <a:gd name="T55" fmla="*/ 44 h 696"/>
                      <a:gd name="T56" fmla="*/ 329 w 693"/>
                      <a:gd name="T57" fmla="*/ 88 h 696"/>
                      <a:gd name="T58" fmla="*/ 301 w 693"/>
                      <a:gd name="T59" fmla="*/ 176 h 696"/>
                      <a:gd name="T60" fmla="*/ 361 w 693"/>
                      <a:gd name="T61" fmla="*/ 192 h 696"/>
                      <a:gd name="T62" fmla="*/ 373 w 693"/>
                      <a:gd name="T63" fmla="*/ 136 h 696"/>
                      <a:gd name="T64" fmla="*/ 417 w 693"/>
                      <a:gd name="T65" fmla="*/ 92 h 696"/>
                      <a:gd name="T66" fmla="*/ 497 w 693"/>
                      <a:gd name="T67" fmla="*/ 88 h 696"/>
                      <a:gd name="T68" fmla="*/ 529 w 693"/>
                      <a:gd name="T69" fmla="*/ 52 h 696"/>
                      <a:gd name="T70" fmla="*/ 541 w 693"/>
                      <a:gd name="T71" fmla="*/ 460 h 69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2" name="Freeform 105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>
                      <a:gd name="T0" fmla="*/ 825 w 931"/>
                      <a:gd name="T1" fmla="*/ 0 h 149"/>
                      <a:gd name="T2" fmla="*/ 143 w 931"/>
                      <a:gd name="T3" fmla="*/ 29 h 149"/>
                      <a:gd name="T4" fmla="*/ 91 w 931"/>
                      <a:gd name="T5" fmla="*/ 42 h 149"/>
                      <a:gd name="T6" fmla="*/ 62 w 931"/>
                      <a:gd name="T7" fmla="*/ 42 h 149"/>
                      <a:gd name="T8" fmla="*/ 22 w 931"/>
                      <a:gd name="T9" fmla="*/ 77 h 149"/>
                      <a:gd name="T10" fmla="*/ 0 w 931"/>
                      <a:gd name="T11" fmla="*/ 105 h 149"/>
                      <a:gd name="T12" fmla="*/ 59 w 931"/>
                      <a:gd name="T13" fmla="*/ 115 h 149"/>
                      <a:gd name="T14" fmla="*/ 97 w 931"/>
                      <a:gd name="T15" fmla="*/ 96 h 149"/>
                      <a:gd name="T16" fmla="*/ 108 w 931"/>
                      <a:gd name="T17" fmla="*/ 84 h 149"/>
                      <a:gd name="T18" fmla="*/ 167 w 931"/>
                      <a:gd name="T19" fmla="*/ 52 h 149"/>
                      <a:gd name="T20" fmla="*/ 215 w 931"/>
                      <a:gd name="T21" fmla="*/ 46 h 149"/>
                      <a:gd name="T22" fmla="*/ 237 w 931"/>
                      <a:gd name="T23" fmla="*/ 94 h 149"/>
                      <a:gd name="T24" fmla="*/ 188 w 931"/>
                      <a:gd name="T25" fmla="*/ 109 h 149"/>
                      <a:gd name="T26" fmla="*/ 231 w 931"/>
                      <a:gd name="T27" fmla="*/ 113 h 149"/>
                      <a:gd name="T28" fmla="*/ 250 w 931"/>
                      <a:gd name="T29" fmla="*/ 90 h 149"/>
                      <a:gd name="T30" fmla="*/ 266 w 931"/>
                      <a:gd name="T31" fmla="*/ 92 h 149"/>
                      <a:gd name="T32" fmla="*/ 253 w 931"/>
                      <a:gd name="T33" fmla="*/ 54 h 149"/>
                      <a:gd name="T34" fmla="*/ 266 w 931"/>
                      <a:gd name="T35" fmla="*/ 44 h 149"/>
                      <a:gd name="T36" fmla="*/ 277 w 931"/>
                      <a:gd name="T37" fmla="*/ 88 h 149"/>
                      <a:gd name="T38" fmla="*/ 266 w 931"/>
                      <a:gd name="T39" fmla="*/ 113 h 149"/>
                      <a:gd name="T40" fmla="*/ 296 w 931"/>
                      <a:gd name="T41" fmla="*/ 130 h 149"/>
                      <a:gd name="T42" fmla="*/ 299 w 931"/>
                      <a:gd name="T43" fmla="*/ 92 h 149"/>
                      <a:gd name="T44" fmla="*/ 331 w 931"/>
                      <a:gd name="T45" fmla="*/ 103 h 149"/>
                      <a:gd name="T46" fmla="*/ 382 w 931"/>
                      <a:gd name="T47" fmla="*/ 73 h 149"/>
                      <a:gd name="T48" fmla="*/ 409 w 931"/>
                      <a:gd name="T49" fmla="*/ 50 h 149"/>
                      <a:gd name="T50" fmla="*/ 439 w 931"/>
                      <a:gd name="T51" fmla="*/ 56 h 149"/>
                      <a:gd name="T52" fmla="*/ 455 w 931"/>
                      <a:gd name="T53" fmla="*/ 50 h 149"/>
                      <a:gd name="T54" fmla="*/ 431 w 931"/>
                      <a:gd name="T55" fmla="*/ 44 h 149"/>
                      <a:gd name="T56" fmla="*/ 474 w 931"/>
                      <a:gd name="T57" fmla="*/ 35 h 149"/>
                      <a:gd name="T58" fmla="*/ 544 w 931"/>
                      <a:gd name="T59" fmla="*/ 54 h 149"/>
                      <a:gd name="T60" fmla="*/ 581 w 931"/>
                      <a:gd name="T61" fmla="*/ 42 h 149"/>
                      <a:gd name="T62" fmla="*/ 584 w 931"/>
                      <a:gd name="T63" fmla="*/ 63 h 149"/>
                      <a:gd name="T64" fmla="*/ 568 w 931"/>
                      <a:gd name="T65" fmla="*/ 101 h 149"/>
                      <a:gd name="T66" fmla="*/ 611 w 931"/>
                      <a:gd name="T67" fmla="*/ 88 h 149"/>
                      <a:gd name="T68" fmla="*/ 624 w 931"/>
                      <a:gd name="T69" fmla="*/ 80 h 149"/>
                      <a:gd name="T70" fmla="*/ 648 w 931"/>
                      <a:gd name="T71" fmla="*/ 61 h 149"/>
                      <a:gd name="T72" fmla="*/ 794 w 931"/>
                      <a:gd name="T73" fmla="*/ 84 h 149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3" name="Freeform 106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>
                      <a:gd name="T0" fmla="*/ 3 w 31"/>
                      <a:gd name="T1" fmla="*/ 28 h 30"/>
                      <a:gd name="T2" fmla="*/ 31 w 31"/>
                      <a:gd name="T3" fmla="*/ 0 h 30"/>
                      <a:gd name="T4" fmla="*/ 19 w 31"/>
                      <a:gd name="T5" fmla="*/ 24 h 30"/>
                      <a:gd name="T6" fmla="*/ 3 w 31"/>
                      <a:gd name="T7" fmla="*/ 28 h 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4" name="Freeform 107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>
                      <a:gd name="T0" fmla="*/ 6 w 44"/>
                      <a:gd name="T1" fmla="*/ 32 h 32"/>
                      <a:gd name="T2" fmla="*/ 22 w 44"/>
                      <a:gd name="T3" fmla="*/ 0 h 32"/>
                      <a:gd name="T4" fmla="*/ 38 w 44"/>
                      <a:gd name="T5" fmla="*/ 4 h 32"/>
                      <a:gd name="T6" fmla="*/ 6 w 44"/>
                      <a:gd name="T7" fmla="*/ 32 h 3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5" name="Freeform 108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>
                      <a:gd name="T0" fmla="*/ 37 w 76"/>
                      <a:gd name="T1" fmla="*/ 18 h 18"/>
                      <a:gd name="T2" fmla="*/ 25 w 76"/>
                      <a:gd name="T3" fmla="*/ 2 h 18"/>
                      <a:gd name="T4" fmla="*/ 37 w 76"/>
                      <a:gd name="T5" fmla="*/ 18 h 1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6" name="Freeform 109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21 h 44"/>
                      <a:gd name="T2" fmla="*/ 12 w 42"/>
                      <a:gd name="T3" fmla="*/ 9 h 44"/>
                      <a:gd name="T4" fmla="*/ 0 w 42"/>
                      <a:gd name="T5" fmla="*/ 21 h 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7" name="Freeform 110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>
                      <a:gd name="T0" fmla="*/ 7 w 31"/>
                      <a:gd name="T1" fmla="*/ 22 h 30"/>
                      <a:gd name="T2" fmla="*/ 31 w 31"/>
                      <a:gd name="T3" fmla="*/ 10 h 30"/>
                      <a:gd name="T4" fmla="*/ 7 w 31"/>
                      <a:gd name="T5" fmla="*/ 22 h 3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36" name="Group 111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1063" name="Line 112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4" name="Line 113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5" name="Line 114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6" name="Line 115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7" name="Line 116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8" name="Line 117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9" name="Line 118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0" name="Line 119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1" name="Line 120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2" name="Line 121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3" name="Line 122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4" name="Line 123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5" name="Line 124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6" name="Line 125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7" name="Line 126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8" name="Line 127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9" name="Line 128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0" name="Line 129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1" name="Line 130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2" name="Line 131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3" name="Line 132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37" name="Group 133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1038" name="Line 134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39" name="Line 135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0" name="Line 136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1" name="Line 137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2" name="Line 138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3" name="Line 139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4" name="Line 140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5" name="Line 141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6" name="Line 142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7" name="Line 143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8" name="Line 144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9" name="Line 145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0" name="Line 146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1" name="Line 147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2" name="Line 148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3" name="Line 149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4" name="Line 150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" name="Line 151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6" name="Line 152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7" name="Line 153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8" name="Line 154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9" name="Line 155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0" name="Line 156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1" name="Line 157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2" name="Line 158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1033" name="Picture 159" descr="earth"/>
            <p:cNvPicPr>
              <a:picLocks noChangeAspect="1" noChangeArrowheads="1"/>
            </p:cNvPicPr>
            <p:nvPr userDrawn="1"/>
          </p:nvPicPr>
          <p:blipFill>
            <a:blip r:embed="rId1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899" r:id="rId3"/>
    <p:sldLayoutId id="2147483900" r:id="rId4"/>
    <p:sldLayoutId id="2147483901" r:id="rId5"/>
    <p:sldLayoutId id="2147483909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3.png"/><Relationship Id="rId5" Type="http://schemas.openxmlformats.org/officeDocument/2006/relationships/image" Target="../media/image9.wmf"/><Relationship Id="rId10" Type="http://schemas.openxmlformats.org/officeDocument/2006/relationships/image" Target="../media/image2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905000"/>
            <a:ext cx="6934200" cy="2362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dirty="0" smtClean="0">
                <a:solidFill>
                  <a:schemeClr val="tx2">
                    <a:satMod val="130000"/>
                  </a:schemeClr>
                </a:solidFill>
              </a:rPr>
              <a:t>Chapter 13</a:t>
            </a:r>
            <a:br>
              <a:rPr lang="en-CA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CA" dirty="0" smtClean="0">
                <a:solidFill>
                  <a:schemeClr val="tx2">
                    <a:satMod val="130000"/>
                  </a:schemeClr>
                </a:solidFill>
              </a:rPr>
              <a:t>Binomial Trees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123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DFECF7-E8D9-4969-BD37-C8003B2672F6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A Simple Binomial Model</a:t>
            </a:r>
            <a:br>
              <a:rPr lang="en-US"/>
            </a:b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133600"/>
            <a:ext cx="7772400" cy="4114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A stock price is currently $20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In 3 months it will be either $22 or $18</a:t>
            </a:r>
          </a:p>
        </p:txBody>
      </p:sp>
      <p:sp>
        <p:nvSpPr>
          <p:cNvPr id="614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614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326C3A-6097-4C36-B073-F6B7F5249115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smtClean="0">
              <a:latin typeface="Arial" charset="0"/>
            </a:endParaRPr>
          </a:p>
        </p:txBody>
      </p:sp>
      <p:grpSp>
        <p:nvGrpSpPr>
          <p:cNvPr id="6150" name="Group 11"/>
          <p:cNvGrpSpPr>
            <a:grpSpLocks/>
          </p:cNvGrpSpPr>
          <p:nvPr/>
        </p:nvGrpSpPr>
        <p:grpSpPr bwMode="auto">
          <a:xfrm>
            <a:off x="609600" y="3733800"/>
            <a:ext cx="7515225" cy="1462088"/>
            <a:chOff x="219994" y="3719513"/>
            <a:chExt cx="8666831" cy="1795462"/>
          </a:xfrm>
        </p:grpSpPr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5572125" y="5057775"/>
              <a:ext cx="33147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Arial" charset="0"/>
                </a:rPr>
                <a:t>Stock Price = $18</a:t>
              </a:r>
            </a:p>
          </p:txBody>
        </p:sp>
        <p:grpSp>
          <p:nvGrpSpPr>
            <p:cNvPr id="6152" name="Group 10"/>
            <p:cNvGrpSpPr>
              <a:grpSpLocks/>
            </p:cNvGrpSpPr>
            <p:nvPr/>
          </p:nvGrpSpPr>
          <p:grpSpPr bwMode="auto">
            <a:xfrm>
              <a:off x="219994" y="3719513"/>
              <a:ext cx="8436156" cy="1524000"/>
              <a:chOff x="219994" y="3719513"/>
              <a:chExt cx="8436156" cy="1524000"/>
            </a:xfrm>
          </p:grpSpPr>
          <p:sp>
            <p:nvSpPr>
              <p:cNvPr id="6153" name="Line 4"/>
              <p:cNvSpPr>
                <a:spLocks noChangeShapeType="1"/>
              </p:cNvSpPr>
              <p:nvPr/>
            </p:nvSpPr>
            <p:spPr bwMode="auto">
              <a:xfrm flipV="1">
                <a:off x="3338513" y="4035425"/>
                <a:ext cx="2111375" cy="61595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54" name="Line 5"/>
              <p:cNvSpPr>
                <a:spLocks noChangeShapeType="1"/>
              </p:cNvSpPr>
              <p:nvPr/>
            </p:nvSpPr>
            <p:spPr bwMode="auto">
              <a:xfrm>
                <a:off x="3338513" y="4625975"/>
                <a:ext cx="2111375" cy="6175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55" name="Rectangle 6"/>
              <p:cNvSpPr>
                <a:spLocks noChangeArrowheads="1"/>
              </p:cNvSpPr>
              <p:nvPr/>
            </p:nvSpPr>
            <p:spPr bwMode="auto">
              <a:xfrm>
                <a:off x="5492592" y="3719513"/>
                <a:ext cx="3163558" cy="1021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Arial" charset="0"/>
                  </a:rPr>
                  <a:t>Stock Price = $22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charset="0"/>
                </a:endParaRPr>
              </a:p>
            </p:txBody>
          </p:sp>
          <p:sp>
            <p:nvSpPr>
              <p:cNvPr id="6156" name="Rectangle 8"/>
              <p:cNvSpPr>
                <a:spLocks noChangeArrowheads="1"/>
              </p:cNvSpPr>
              <p:nvPr/>
            </p:nvSpPr>
            <p:spPr bwMode="auto">
              <a:xfrm>
                <a:off x="219994" y="4392081"/>
                <a:ext cx="3201069" cy="567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Arial" charset="0"/>
                  </a:rPr>
                  <a:t>Stock price = $20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mtClean="0"/>
              <a:t>A Call Option (</a:t>
            </a:r>
            <a:r>
              <a:rPr lang="en-US" altLang="en-US" sz="2200" smtClean="0"/>
              <a:t>Figure 13.1, page 275)</a:t>
            </a:r>
          </a:p>
        </p:txBody>
      </p:sp>
      <p:sp>
        <p:nvSpPr>
          <p:cNvPr id="7171" name="Rectangle 8"/>
          <p:cNvSpPr>
            <a:spLocks noGrp="1" noChangeArrowheads="1"/>
          </p:cNvSpPr>
          <p:nvPr>
            <p:ph idx="1"/>
          </p:nvPr>
        </p:nvSpPr>
        <p:spPr>
          <a:xfrm>
            <a:off x="838200" y="2057400"/>
            <a:ext cx="7086600" cy="4114800"/>
          </a:xfrm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400" dirty="0" smtClean="0">
                <a:latin typeface="Arial" charset="0"/>
                <a:cs typeface="Arial" charset="0"/>
              </a:rPr>
              <a:t>	A 3-month call option on the stock has a strike price of 21.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dirty="0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717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717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89E0BFB-0224-4944-94C3-8343E0EC6B4A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5943600" y="4479925"/>
            <a:ext cx="2895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charset="0"/>
              </a:rPr>
              <a:t>Stock Price = $18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charset="0"/>
              </a:rPr>
              <a:t>Option </a:t>
            </a:r>
            <a:r>
              <a:rPr lang="en-US" altLang="en-US" sz="1800" dirty="0" smtClean="0">
                <a:latin typeface="Arial" charset="0"/>
              </a:rPr>
              <a:t>Payoff </a:t>
            </a:r>
            <a:r>
              <a:rPr lang="en-US" altLang="en-US" sz="1800" dirty="0">
                <a:latin typeface="Arial" charset="0"/>
              </a:rPr>
              <a:t>= $0</a:t>
            </a:r>
          </a:p>
        </p:txBody>
      </p:sp>
      <p:grpSp>
        <p:nvGrpSpPr>
          <p:cNvPr id="7175" name="Group 10"/>
          <p:cNvGrpSpPr>
            <a:grpSpLocks/>
          </p:cNvGrpSpPr>
          <p:nvPr/>
        </p:nvGrpSpPr>
        <p:grpSpPr bwMode="auto">
          <a:xfrm>
            <a:off x="1600200" y="3194050"/>
            <a:ext cx="6969125" cy="1703388"/>
            <a:chOff x="1015080" y="3194050"/>
            <a:chExt cx="7528845" cy="1997075"/>
          </a:xfrm>
        </p:grpSpPr>
        <p:sp>
          <p:nvSpPr>
            <p:cNvPr id="7176" name="Line 2"/>
            <p:cNvSpPr>
              <a:spLocks noChangeShapeType="1"/>
            </p:cNvSpPr>
            <p:nvPr/>
          </p:nvSpPr>
          <p:spPr bwMode="auto">
            <a:xfrm flipV="1">
              <a:off x="3338513" y="3595688"/>
              <a:ext cx="2111375" cy="815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7" name="Line 3"/>
            <p:cNvSpPr>
              <a:spLocks noChangeShapeType="1"/>
            </p:cNvSpPr>
            <p:nvPr/>
          </p:nvSpPr>
          <p:spPr bwMode="auto">
            <a:xfrm>
              <a:off x="3338513" y="4375150"/>
              <a:ext cx="2111375" cy="815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Rectangle 4"/>
            <p:cNvSpPr>
              <a:spLocks noChangeArrowheads="1"/>
            </p:cNvSpPr>
            <p:nvPr/>
          </p:nvSpPr>
          <p:spPr bwMode="auto">
            <a:xfrm>
              <a:off x="5657850" y="3194050"/>
              <a:ext cx="2886075" cy="758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Stock Price = $22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Option </a:t>
              </a:r>
              <a:r>
                <a:rPr lang="en-US" altLang="en-US" sz="1800" dirty="0" smtClean="0">
                  <a:latin typeface="Arial" charset="0"/>
                </a:rPr>
                <a:t>Payoff </a:t>
              </a:r>
              <a:r>
                <a:rPr lang="en-US" altLang="en-US" sz="1800" dirty="0">
                  <a:latin typeface="Arial" charset="0"/>
                </a:rPr>
                <a:t>= $1</a:t>
              </a:r>
            </a:p>
          </p:txBody>
        </p:sp>
        <p:sp>
          <p:nvSpPr>
            <p:cNvPr id="7179" name="Rectangle 6"/>
            <p:cNvSpPr>
              <a:spLocks noChangeArrowheads="1"/>
            </p:cNvSpPr>
            <p:nvPr/>
          </p:nvSpPr>
          <p:spPr bwMode="auto">
            <a:xfrm>
              <a:off x="1015080" y="4029075"/>
              <a:ext cx="2405983" cy="758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Stock price = $20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Option Price=?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Rectangle 9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7239000" cy="762000"/>
          </a:xfrm>
        </p:spPr>
        <p:txBody>
          <a:bodyPr lIns="92075" tIns="46038" rIns="92075" bIns="46038"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Setting Up a Riskless Portfolio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idx="1"/>
          </p:nvPr>
        </p:nvSpPr>
        <p:spPr>
          <a:xfrm>
            <a:off x="838200" y="1828800"/>
            <a:ext cx="6858000" cy="2559050"/>
          </a:xfrm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Arial" charset="0"/>
                <a:cs typeface="Arial" charset="0"/>
              </a:rPr>
              <a:t>For a  portfolio that is long </a:t>
            </a:r>
            <a:r>
              <a:rPr lang="en-US" altLang="en-US" sz="2400" smtClean="0">
                <a:latin typeface="Symbol" pitchFamily="18" charset="2"/>
                <a:cs typeface="Arial" charset="0"/>
              </a:rPr>
              <a:t>D</a:t>
            </a:r>
            <a:r>
              <a:rPr lang="en-US" altLang="en-US" sz="2400" smtClean="0">
                <a:latin typeface="Arial" charset="0"/>
                <a:cs typeface="Arial" charset="0"/>
              </a:rPr>
              <a:t> shares and a short 1 call option values are																																							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Arial" charset="0"/>
                <a:cs typeface="Arial" charset="0"/>
              </a:rPr>
              <a:t>Portfolio is riskless when  22</a:t>
            </a:r>
            <a:r>
              <a:rPr lang="en-US" altLang="en-US" smtClean="0">
                <a:latin typeface="Symbol" pitchFamily="18" charset="2"/>
                <a:cs typeface="Arial" charset="0"/>
              </a:rPr>
              <a:t>D </a:t>
            </a:r>
            <a:r>
              <a:rPr lang="en-US" altLang="en-US" smtClean="0">
                <a:latin typeface="Arial" charset="0"/>
                <a:cs typeface="Arial" charset="0"/>
              </a:rPr>
              <a:t>– 1 = 18</a:t>
            </a:r>
            <a:r>
              <a:rPr lang="en-US" altLang="en-US" smtClean="0">
                <a:latin typeface="Symbol" pitchFamily="18" charset="2"/>
                <a:cs typeface="Arial" charset="0"/>
              </a:rPr>
              <a:t>D</a:t>
            </a:r>
            <a:r>
              <a:rPr lang="en-US" altLang="en-US" smtClean="0">
                <a:latin typeface="Arial" charset="0"/>
                <a:cs typeface="Arial" charset="0"/>
              </a:rPr>
              <a:t>  or  </a:t>
            </a:r>
            <a:r>
              <a:rPr lang="en-US" altLang="en-US" smtClean="0">
                <a:latin typeface="Symbol" pitchFamily="18" charset="2"/>
                <a:cs typeface="Arial" charset="0"/>
              </a:rPr>
              <a:t>D</a:t>
            </a:r>
            <a:r>
              <a:rPr lang="en-US" altLang="en-US" smtClean="0">
                <a:latin typeface="Arial" charset="0"/>
                <a:cs typeface="Arial" charset="0"/>
              </a:rPr>
              <a:t> = 0.25</a:t>
            </a:r>
          </a:p>
        </p:txBody>
      </p:sp>
      <p:sp>
        <p:nvSpPr>
          <p:cNvPr id="819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819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EE93A52-AF19-41A9-8115-5DC15362FCA5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smtClean="0">
              <a:latin typeface="Arial" charset="0"/>
            </a:endParaRPr>
          </a:p>
        </p:txBody>
      </p:sp>
      <p:grpSp>
        <p:nvGrpSpPr>
          <p:cNvPr id="8198" name="Group 8"/>
          <p:cNvGrpSpPr>
            <a:grpSpLocks/>
          </p:cNvGrpSpPr>
          <p:nvPr/>
        </p:nvGrpSpPr>
        <p:grpSpPr bwMode="auto">
          <a:xfrm>
            <a:off x="2057400" y="2803525"/>
            <a:ext cx="4191000" cy="1654175"/>
            <a:chOff x="1563" y="1766"/>
            <a:chExt cx="2634" cy="1042"/>
          </a:xfrm>
        </p:grpSpPr>
        <p:sp>
          <p:nvSpPr>
            <p:cNvPr id="8199" name="Line 3"/>
            <p:cNvSpPr>
              <a:spLocks noChangeShapeType="1"/>
            </p:cNvSpPr>
            <p:nvPr/>
          </p:nvSpPr>
          <p:spPr bwMode="auto">
            <a:xfrm>
              <a:off x="2197" y="2240"/>
              <a:ext cx="1263" cy="40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0" name="Rectangle 4"/>
            <p:cNvSpPr>
              <a:spLocks noChangeArrowheads="1"/>
            </p:cNvSpPr>
            <p:nvPr/>
          </p:nvSpPr>
          <p:spPr bwMode="auto">
            <a:xfrm>
              <a:off x="3435" y="1766"/>
              <a:ext cx="7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2400">
                  <a:latin typeface="Arial" charset="0"/>
                </a:rPr>
                <a:t>22</a:t>
              </a:r>
              <a:r>
                <a:rPr lang="en-US" altLang="en-US" sz="2400">
                  <a:latin typeface="Symbol" pitchFamily="18" charset="2"/>
                </a:rPr>
                <a:t>D </a:t>
              </a:r>
              <a:r>
                <a:rPr lang="en-US" altLang="en-US" sz="2400">
                  <a:latin typeface="Arial" charset="0"/>
                </a:rPr>
                <a:t>– 1</a:t>
              </a:r>
            </a:p>
          </p:txBody>
        </p:sp>
        <p:sp>
          <p:nvSpPr>
            <p:cNvPr id="8201" name="Rectangle 5"/>
            <p:cNvSpPr>
              <a:spLocks noChangeArrowheads="1"/>
            </p:cNvSpPr>
            <p:nvPr/>
          </p:nvSpPr>
          <p:spPr bwMode="auto">
            <a:xfrm>
              <a:off x="3435" y="2520"/>
              <a:ext cx="4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2400">
                  <a:latin typeface="Arial" charset="0"/>
                </a:rPr>
                <a:t>18</a:t>
              </a:r>
              <a:r>
                <a:rPr lang="en-US" altLang="en-US" sz="2400">
                  <a:latin typeface="Symbol" pitchFamily="18" charset="2"/>
                </a:rPr>
                <a:t>D</a:t>
              </a:r>
            </a:p>
          </p:txBody>
        </p:sp>
        <p:sp>
          <p:nvSpPr>
            <p:cNvPr id="8202" name="Rectangle 6"/>
            <p:cNvSpPr>
              <a:spLocks noChangeArrowheads="1"/>
            </p:cNvSpPr>
            <p:nvPr/>
          </p:nvSpPr>
          <p:spPr bwMode="auto">
            <a:xfrm>
              <a:off x="1563" y="2136"/>
              <a:ext cx="730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Arial" charset="0"/>
              </a:endParaRPr>
            </a:p>
          </p:txBody>
        </p:sp>
        <p:sp>
          <p:nvSpPr>
            <p:cNvPr id="8203" name="Line 7"/>
            <p:cNvSpPr>
              <a:spLocks noChangeShapeType="1"/>
            </p:cNvSpPr>
            <p:nvPr/>
          </p:nvSpPr>
          <p:spPr bwMode="auto">
            <a:xfrm flipV="1">
              <a:off x="2197" y="1837"/>
              <a:ext cx="1263" cy="4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Valuing the Portfolio</a:t>
            </a:r>
            <a:br>
              <a:rPr lang="en-US" dirty="0"/>
            </a:br>
            <a:r>
              <a:rPr lang="en-US" sz="3000" dirty="0"/>
              <a:t>(Risk-Free Rate is </a:t>
            </a:r>
            <a:r>
              <a:rPr lang="en-US" sz="3000" dirty="0"/>
              <a:t>4</a:t>
            </a:r>
            <a:r>
              <a:rPr lang="en-US" sz="3000" dirty="0" smtClean="0"/>
              <a:t>%)</a:t>
            </a:r>
            <a:endParaRPr lang="en-US" sz="30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209800"/>
            <a:ext cx="7818438" cy="3921125"/>
          </a:xfrm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z="2400" dirty="0" smtClean="0">
                <a:latin typeface="Arial" charset="0"/>
                <a:cs typeface="Arial" charset="0"/>
              </a:rPr>
              <a:t>The riskless portfolio is: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latin typeface="Arial" charset="0"/>
                <a:cs typeface="Arial" charset="0"/>
              </a:rPr>
              <a:t>		long 0.25 shares				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latin typeface="Arial" charset="0"/>
                <a:cs typeface="Arial" charset="0"/>
              </a:rPr>
              <a:t>		short 1 call option</a:t>
            </a:r>
          </a:p>
          <a:p>
            <a:pPr eaLnBrk="1" hangingPunct="1">
              <a:defRPr/>
            </a:pPr>
            <a:r>
              <a:rPr lang="en-US" sz="2400" dirty="0" smtClean="0">
                <a:latin typeface="Arial" charset="0"/>
                <a:cs typeface="Arial" charset="0"/>
              </a:rPr>
              <a:t>The value of the portfolio in 3 months is 	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>
                <a:latin typeface="Arial" charset="0"/>
                <a:cs typeface="Arial" charset="0"/>
              </a:rPr>
              <a:t>		22 </a:t>
            </a:r>
            <a:r>
              <a:rPr lang="en-US" sz="2400" dirty="0" smtClean="0">
                <a:latin typeface="Symbol" pitchFamily="18" charset="2"/>
                <a:cs typeface="Arial" charset="0"/>
              </a:rPr>
              <a:t>×</a:t>
            </a:r>
            <a:r>
              <a:rPr lang="en-US" sz="2400" dirty="0" smtClean="0">
                <a:latin typeface="Arial" charset="0"/>
                <a:cs typeface="Arial" charset="0"/>
              </a:rPr>
              <a:t>0.25 – 1 = 4.50</a:t>
            </a:r>
          </a:p>
          <a:p>
            <a:pPr eaLnBrk="1" hangingPunct="1">
              <a:defRPr/>
            </a:pPr>
            <a:r>
              <a:rPr lang="en-US" sz="2400" dirty="0" smtClean="0">
                <a:latin typeface="Arial" charset="0"/>
                <a:cs typeface="Arial" charset="0"/>
              </a:rPr>
              <a:t>The value of the portfolio today is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dirty="0" smtClean="0">
                <a:latin typeface="Arial" charset="0"/>
                <a:cs typeface="Arial" charset="0"/>
              </a:rPr>
              <a:t>		</a:t>
            </a:r>
            <a:r>
              <a:rPr lang="en-US" sz="2400" dirty="0" smtClean="0">
                <a:latin typeface="Arial" charset="0"/>
                <a:cs typeface="Arial" charset="0"/>
              </a:rPr>
              <a:t>4.5</a:t>
            </a:r>
            <a:r>
              <a:rPr lang="en-US" sz="2400" i="1" dirty="0" smtClean="0">
                <a:latin typeface="+mj-lt"/>
                <a:cs typeface="Arial" charset="0"/>
              </a:rPr>
              <a:t>e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–0.04</a:t>
            </a:r>
            <a:r>
              <a:rPr lang="en-US" sz="2400" baseline="30000" dirty="0" smtClean="0">
                <a:latin typeface="Symbol" pitchFamily="18" charset="2"/>
                <a:cs typeface="Arial" charset="0"/>
              </a:rPr>
              <a:t>×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0.25 </a:t>
            </a:r>
            <a:r>
              <a:rPr lang="en-US" sz="2400" dirty="0" smtClean="0">
                <a:latin typeface="Arial" charset="0"/>
                <a:cs typeface="Arial" charset="0"/>
              </a:rPr>
              <a:t>= </a:t>
            </a:r>
            <a:r>
              <a:rPr lang="en-US" sz="2400" dirty="0" smtClean="0">
                <a:latin typeface="Arial" charset="0"/>
                <a:cs typeface="Arial" charset="0"/>
              </a:rPr>
              <a:t>4.455</a:t>
            </a:r>
            <a:endParaRPr lang="en-US" sz="2400" dirty="0" smtClean="0">
              <a:latin typeface="Arial" charset="0"/>
              <a:cs typeface="Arial" charset="0"/>
            </a:endParaRPr>
          </a:p>
        </p:txBody>
      </p:sp>
      <p:sp>
        <p:nvSpPr>
          <p:cNvPr id="922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922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51D070-D1BB-45B7-AE22-577E8F39F80B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001000" cy="914400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mtClean="0"/>
              <a:t>Valuing the Option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57400"/>
            <a:ext cx="7534275" cy="3962400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z="2400" dirty="0" smtClean="0">
                <a:latin typeface="Arial" charset="0"/>
                <a:cs typeface="Arial" charset="0"/>
              </a:rPr>
              <a:t>The portfolio that is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i="1" dirty="0" smtClean="0">
                <a:latin typeface="Arial" charset="0"/>
                <a:cs typeface="Arial" charset="0"/>
              </a:rPr>
              <a:t>		</a:t>
            </a:r>
            <a:r>
              <a:rPr lang="en-US" altLang="en-US" sz="2400" dirty="0" smtClean="0">
                <a:latin typeface="Arial" charset="0"/>
                <a:cs typeface="Arial" charset="0"/>
              </a:rPr>
              <a:t>long  0.25 shares			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dirty="0" smtClean="0">
                <a:latin typeface="Arial" charset="0"/>
                <a:cs typeface="Arial" charset="0"/>
              </a:rPr>
              <a:t>		short  1 option		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dirty="0" smtClean="0">
                <a:latin typeface="Arial" charset="0"/>
                <a:cs typeface="Arial" charset="0"/>
              </a:rPr>
              <a:t>     is worth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4.455</a:t>
            </a:r>
            <a:endParaRPr lang="en-US" alt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sz="2400" dirty="0" smtClean="0">
                <a:latin typeface="Arial" charset="0"/>
                <a:cs typeface="Arial" charset="0"/>
              </a:rPr>
              <a:t>The value of the shares is  				5.000 (= 0.25 </a:t>
            </a:r>
            <a:r>
              <a:rPr lang="en-US" altLang="en-US" sz="2400" dirty="0" smtClean="0">
                <a:latin typeface="Symbol" pitchFamily="18" charset="2"/>
                <a:cs typeface="Arial" charset="0"/>
              </a:rPr>
              <a:t>×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20 )</a:t>
            </a:r>
          </a:p>
          <a:p>
            <a:pPr eaLnBrk="1" hangingPunct="1"/>
            <a:r>
              <a:rPr lang="en-US" altLang="en-US" sz="2400" dirty="0" smtClean="0">
                <a:latin typeface="Arial" charset="0"/>
                <a:cs typeface="Arial" charset="0"/>
              </a:rPr>
              <a:t>The value of the option is therefore  		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>
                <a:latin typeface="Arial" charset="0"/>
                <a:cs typeface="Arial" charset="0"/>
              </a:rPr>
              <a:t>		</a:t>
            </a:r>
            <a:r>
              <a:rPr lang="en-US" altLang="en-US" sz="2400" dirty="0" smtClean="0">
                <a:latin typeface="Arial" charset="0"/>
                <a:cs typeface="Arial" charset="0"/>
              </a:rPr>
              <a:t>5.000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–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4.455</a:t>
            </a:r>
            <a:r>
              <a:rPr lang="en-US" altLang="en-US" sz="2400" dirty="0" smtClean="0">
                <a:latin typeface="Arial" charset="0"/>
                <a:cs typeface="Arial" charset="0"/>
              </a:rPr>
              <a:t>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=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0.545</a:t>
            </a:r>
            <a:endParaRPr lang="en-US" altLang="en-US" sz="2400" dirty="0" smtClean="0">
              <a:latin typeface="Arial" charset="0"/>
              <a:cs typeface="Arial" charset="0"/>
            </a:endParaRPr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024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B81EE35-92C4-48EC-82BF-0E8F2314F421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mtClean="0"/>
              <a:t>Generalization </a:t>
            </a:r>
            <a:r>
              <a:rPr lang="en-US" altLang="en-US" sz="2200" smtClean="0"/>
              <a:t>(Figure 13.2, page 276)</a:t>
            </a:r>
            <a:endParaRPr lang="en-US" alt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7991475" cy="3844925"/>
          </a:xfrm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>
                <a:latin typeface="Arial" charset="0"/>
                <a:cs typeface="Arial" charset="0"/>
              </a:rPr>
              <a:t>	A derivative lasts for time 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T</a:t>
            </a:r>
            <a:r>
              <a:rPr lang="en-US" altLang="en-US" smtClean="0">
                <a:latin typeface="Arial" charset="0"/>
                <a:cs typeface="Arial" charset="0"/>
              </a:rPr>
              <a:t> and is dependent on a stock</a:t>
            </a:r>
          </a:p>
        </p:txBody>
      </p:sp>
      <p:sp>
        <p:nvSpPr>
          <p:cNvPr id="1126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126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5FBD421-3D0D-460E-98BB-5E5B04ED1C06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smtClean="0">
              <a:latin typeface="Arial" charset="0"/>
            </a:endParaRPr>
          </a:p>
        </p:txBody>
      </p:sp>
      <p:grpSp>
        <p:nvGrpSpPr>
          <p:cNvPr id="11270" name="Group 9"/>
          <p:cNvGrpSpPr>
            <a:grpSpLocks/>
          </p:cNvGrpSpPr>
          <p:nvPr/>
        </p:nvGrpSpPr>
        <p:grpSpPr bwMode="auto">
          <a:xfrm>
            <a:off x="2667000" y="3276600"/>
            <a:ext cx="3086100" cy="2743200"/>
            <a:chOff x="2602" y="2285"/>
            <a:chExt cx="1944" cy="1584"/>
          </a:xfrm>
        </p:grpSpPr>
        <p:sp>
          <p:nvSpPr>
            <p:cNvPr id="11271" name="Line 4"/>
            <p:cNvSpPr>
              <a:spLocks noChangeShapeType="1"/>
            </p:cNvSpPr>
            <p:nvPr/>
          </p:nvSpPr>
          <p:spPr bwMode="auto">
            <a:xfrm flipV="1">
              <a:off x="2852" y="2612"/>
              <a:ext cx="1263" cy="4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2" name="Line 5"/>
            <p:cNvSpPr>
              <a:spLocks noChangeShapeType="1"/>
            </p:cNvSpPr>
            <p:nvPr/>
          </p:nvSpPr>
          <p:spPr bwMode="auto">
            <a:xfrm>
              <a:off x="2852" y="3072"/>
              <a:ext cx="1263" cy="4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3" name="Rectangle 6"/>
            <p:cNvSpPr>
              <a:spLocks noChangeArrowheads="1"/>
            </p:cNvSpPr>
            <p:nvPr/>
          </p:nvSpPr>
          <p:spPr bwMode="auto">
            <a:xfrm>
              <a:off x="4090" y="2285"/>
              <a:ext cx="456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i="1">
                  <a:latin typeface="Times New Roman" pitchFamily="18" charset="0"/>
                </a:rPr>
                <a:t>S</a:t>
              </a:r>
              <a:r>
                <a:rPr lang="en-CA" altLang="en-US" baseline="-25000">
                  <a:latin typeface="Times New Roman" pitchFamily="18" charset="0"/>
                </a:rPr>
                <a:t>0</a:t>
              </a:r>
              <a:r>
                <a:rPr lang="en-US" altLang="en-US" i="1">
                  <a:latin typeface="Times New Roman" pitchFamily="18" charset="0"/>
                </a:rPr>
                <a:t>u</a:t>
              </a:r>
              <a:endParaRPr lang="en-US" altLang="en-US">
                <a:latin typeface="Times New Roman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imes New Roman" pitchFamily="18" charset="0"/>
                </a:rPr>
                <a:t> ƒ</a:t>
              </a:r>
              <a:r>
                <a:rPr lang="en-US" altLang="en-US" i="1" baseline="-25000">
                  <a:latin typeface="Times New Roman" pitchFamily="18" charset="0"/>
                </a:rPr>
                <a:t>u</a:t>
              </a:r>
              <a:endParaRPr lang="en-US" altLang="en-US" i="1" baseline="-25000">
                <a:latin typeface="Arial" charset="0"/>
              </a:endParaRPr>
            </a:p>
          </p:txBody>
        </p:sp>
        <p:sp>
          <p:nvSpPr>
            <p:cNvPr id="11274" name="Rectangle 7"/>
            <p:cNvSpPr>
              <a:spLocks noChangeArrowheads="1"/>
            </p:cNvSpPr>
            <p:nvPr/>
          </p:nvSpPr>
          <p:spPr bwMode="auto">
            <a:xfrm>
              <a:off x="4090" y="3197"/>
              <a:ext cx="456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i="1">
                  <a:latin typeface="Times New Roman" pitchFamily="18" charset="0"/>
                </a:rPr>
                <a:t>S</a:t>
              </a:r>
              <a:r>
                <a:rPr lang="en-CA" altLang="en-US" baseline="-25000">
                  <a:latin typeface="Times New Roman" pitchFamily="18" charset="0"/>
                </a:rPr>
                <a:t>0</a:t>
              </a:r>
              <a:r>
                <a:rPr lang="en-US" altLang="en-US" i="1">
                  <a:latin typeface="Times New Roman" pitchFamily="18" charset="0"/>
                </a:rPr>
                <a:t>d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imes New Roman" pitchFamily="18" charset="0"/>
                </a:rPr>
                <a:t> ƒ</a:t>
              </a:r>
              <a:r>
                <a:rPr lang="en-US" altLang="en-US" i="1" baseline="-25000">
                  <a:latin typeface="Times New Roman" pitchFamily="18" charset="0"/>
                </a:rPr>
                <a:t>d</a:t>
              </a:r>
              <a:endParaRPr lang="en-US" altLang="en-US" i="1" baseline="-25000">
                <a:latin typeface="Arial" charset="0"/>
              </a:endParaRPr>
            </a:p>
          </p:txBody>
        </p:sp>
        <p:sp>
          <p:nvSpPr>
            <p:cNvPr id="11275" name="Rectangle 8"/>
            <p:cNvSpPr>
              <a:spLocks noChangeArrowheads="1"/>
            </p:cNvSpPr>
            <p:nvPr/>
          </p:nvSpPr>
          <p:spPr bwMode="auto">
            <a:xfrm>
              <a:off x="2602" y="2765"/>
              <a:ext cx="328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i="1">
                  <a:latin typeface="Times New Roman" pitchFamily="18" charset="0"/>
                </a:rPr>
                <a:t>S</a:t>
              </a:r>
              <a:r>
                <a:rPr lang="en-CA" altLang="en-US" baseline="-25000">
                  <a:latin typeface="Times New Roman" pitchFamily="18" charset="0"/>
                </a:rPr>
                <a:t>0</a:t>
              </a:r>
              <a:endParaRPr lang="en-US" altLang="en-US">
                <a:latin typeface="Times New Roman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imes New Roman" pitchFamily="18" charset="0"/>
                </a:rPr>
                <a:t>ƒ</a:t>
              </a:r>
              <a:endParaRPr lang="en-US" altLang="en-US">
                <a:latin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7772400" cy="1050925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mtClean="0"/>
              <a:t>Generalization </a:t>
            </a:r>
            <a:r>
              <a:rPr lang="en-US" altLang="en-US" sz="2600" smtClean="0"/>
              <a:t>(continued)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Value of a portfolio that is long </a:t>
            </a:r>
            <a:r>
              <a:rPr lang="en-US" altLang="en-US" sz="2400" smtClean="0">
                <a:latin typeface="Symbol" pitchFamily="18" charset="2"/>
                <a:cs typeface="Arial" charset="0"/>
              </a:rPr>
              <a:t>D</a:t>
            </a:r>
            <a:r>
              <a:rPr lang="en-US" altLang="en-US" sz="2400" smtClean="0">
                <a:latin typeface="Arial" charset="0"/>
                <a:cs typeface="Arial" charset="0"/>
              </a:rPr>
              <a:t> shares and short 1 derivative:																							</a:t>
            </a:r>
          </a:p>
          <a:p>
            <a:pPr eaLnBrk="1" hangingPunct="1">
              <a:buFontTx/>
              <a:buNone/>
            </a:pPr>
            <a:endParaRPr lang="en-US" altLang="en-US" sz="2400" smtClean="0">
              <a:latin typeface="Arial" charset="0"/>
              <a:cs typeface="Arial" charset="0"/>
            </a:endParaRPr>
          </a:p>
          <a:p>
            <a:pPr eaLnBrk="1" hangingPunct="1"/>
            <a:endParaRPr lang="en-US" altLang="en-US" sz="2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The portfolio is riskless when 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S</a:t>
            </a:r>
            <a:r>
              <a:rPr lang="en-CA" altLang="en-US" sz="2400" baseline="-25000" smtClean="0">
                <a:latin typeface="Times New Roman" pitchFamily="18" charset="0"/>
                <a:cs typeface="Arial" charset="0"/>
              </a:rPr>
              <a:t>0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u</a:t>
            </a:r>
            <a:r>
              <a:rPr lang="en-US" altLang="en-US" sz="2400" smtClean="0">
                <a:latin typeface="Symbol" pitchFamily="18" charset="2"/>
                <a:cs typeface="Arial" charset="0"/>
              </a:rPr>
              <a:t>D </a:t>
            </a:r>
            <a:r>
              <a:rPr lang="en-US" altLang="en-US" sz="2400" smtClean="0">
                <a:latin typeface="Arial" charset="0"/>
                <a:cs typeface="Arial" charset="0"/>
              </a:rPr>
              <a:t>– </a:t>
            </a:r>
            <a:r>
              <a:rPr lang="en-US" altLang="en-US" sz="2400" smtClean="0">
                <a:latin typeface="Times New Roman" pitchFamily="18" charset="0"/>
                <a:cs typeface="Arial" charset="0"/>
              </a:rPr>
              <a:t>ƒ</a:t>
            </a:r>
            <a:r>
              <a:rPr lang="en-US" altLang="en-US" sz="2400" i="1" baseline="-25000" smtClean="0">
                <a:latin typeface="Times New Roman" pitchFamily="18" charset="0"/>
                <a:cs typeface="Arial" charset="0"/>
              </a:rPr>
              <a:t>u </a:t>
            </a:r>
            <a:r>
              <a:rPr lang="en-US" altLang="en-US" sz="2400" smtClean="0">
                <a:latin typeface="Arial" charset="0"/>
                <a:cs typeface="Arial" charset="0"/>
              </a:rPr>
              <a:t>= 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S</a:t>
            </a:r>
            <a:r>
              <a:rPr lang="en-CA" altLang="en-US" sz="2400" baseline="-25000" smtClean="0">
                <a:latin typeface="Times New Roman" pitchFamily="18" charset="0"/>
                <a:cs typeface="Arial" charset="0"/>
              </a:rPr>
              <a:t>0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d</a:t>
            </a:r>
            <a:r>
              <a:rPr lang="en-US" altLang="en-US" sz="2400" smtClean="0">
                <a:latin typeface="Symbol" pitchFamily="18" charset="2"/>
                <a:cs typeface="Arial" charset="0"/>
              </a:rPr>
              <a:t>D </a:t>
            </a:r>
            <a:r>
              <a:rPr lang="en-US" altLang="en-US" sz="2400" smtClean="0">
                <a:latin typeface="Arial" charset="0"/>
                <a:cs typeface="Arial" charset="0"/>
              </a:rPr>
              <a:t>– </a:t>
            </a:r>
            <a:r>
              <a:rPr lang="en-US" altLang="en-US" sz="2400" smtClean="0">
                <a:latin typeface="Times New Roman" pitchFamily="18" charset="0"/>
                <a:cs typeface="Arial" charset="0"/>
              </a:rPr>
              <a:t>ƒ</a:t>
            </a:r>
            <a:r>
              <a:rPr lang="en-US" altLang="en-US" sz="2400" i="1" baseline="-25000" smtClean="0">
                <a:latin typeface="Times New Roman" pitchFamily="18" charset="0"/>
                <a:cs typeface="Arial" charset="0"/>
              </a:rPr>
              <a:t>d</a:t>
            </a:r>
            <a:r>
              <a:rPr lang="en-US" altLang="en-US" sz="2400" smtClean="0">
                <a:latin typeface="Arial" charset="0"/>
                <a:cs typeface="Arial" charset="0"/>
              </a:rPr>
              <a:t>  or</a:t>
            </a:r>
          </a:p>
        </p:txBody>
      </p:sp>
      <p:sp>
        <p:nvSpPr>
          <p:cNvPr id="1229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229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4C90DF0-63A0-4267-8280-87A0E4E0E9BE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smtClean="0">
              <a:latin typeface="Arial" charset="0"/>
            </a:endParaRPr>
          </a:p>
        </p:txBody>
      </p:sp>
      <p:graphicFrame>
        <p:nvGraphicFramePr>
          <p:cNvPr id="12294" name="Object 0"/>
          <p:cNvGraphicFramePr>
            <a:graphicFrameLocks/>
          </p:cNvGraphicFramePr>
          <p:nvPr/>
        </p:nvGraphicFramePr>
        <p:xfrm>
          <a:off x="3389313" y="5105400"/>
          <a:ext cx="217328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Equation" r:id="rId6" imgW="901309" imgH="431613" progId="Equation.3">
                  <p:embed/>
                </p:oleObj>
              </mc:Choice>
              <mc:Fallback>
                <p:oleObj name="Equation" r:id="rId6" imgW="901309" imgH="431613" progId="Equation.3">
                  <p:embed/>
                  <p:pic>
                    <p:nvPicPr>
                      <p:cNvPr id="0" name="Object 0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9313" y="5105400"/>
                        <a:ext cx="217328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Line 5"/>
          <p:cNvSpPr>
            <a:spLocks noChangeShapeType="1"/>
          </p:cNvSpPr>
          <p:nvPr/>
        </p:nvSpPr>
        <p:spPr bwMode="auto">
          <a:xfrm>
            <a:off x="2819400" y="3352800"/>
            <a:ext cx="2162175" cy="447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Rectangle 6"/>
          <p:cNvSpPr>
            <a:spLocks noChangeArrowheads="1"/>
          </p:cNvSpPr>
          <p:nvPr/>
        </p:nvSpPr>
        <p:spPr bwMode="auto">
          <a:xfrm>
            <a:off x="5000625" y="2657475"/>
            <a:ext cx="167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i="1">
                <a:latin typeface="Times New Roman" pitchFamily="18" charset="0"/>
              </a:rPr>
              <a:t>S</a:t>
            </a:r>
            <a:r>
              <a:rPr lang="en-CA" altLang="en-US" sz="2400" baseline="-25000">
                <a:latin typeface="Times New Roman" pitchFamily="18" charset="0"/>
              </a:rPr>
              <a:t>0</a:t>
            </a:r>
            <a:r>
              <a:rPr lang="en-US" altLang="en-US" sz="2400" i="1">
                <a:latin typeface="Times New Roman" pitchFamily="18" charset="0"/>
              </a:rPr>
              <a:t>u</a:t>
            </a:r>
            <a:r>
              <a:rPr lang="en-US" altLang="en-US" sz="2400">
                <a:latin typeface="Symbol" pitchFamily="18" charset="2"/>
              </a:rPr>
              <a:t>D </a:t>
            </a:r>
            <a:r>
              <a:rPr lang="en-US" altLang="en-US" sz="2400">
                <a:latin typeface="Arial" charset="0"/>
              </a:rPr>
              <a:t>– </a:t>
            </a:r>
            <a:r>
              <a:rPr lang="en-US" altLang="en-US" sz="2400">
                <a:latin typeface="Times New Roman" pitchFamily="18" charset="0"/>
              </a:rPr>
              <a:t>ƒ</a:t>
            </a:r>
            <a:r>
              <a:rPr lang="en-US" altLang="en-US" sz="2400" i="1" baseline="-25000">
                <a:latin typeface="Times New Roman" pitchFamily="18" charset="0"/>
              </a:rPr>
              <a:t>u</a:t>
            </a:r>
          </a:p>
        </p:txBody>
      </p:sp>
      <p:sp>
        <p:nvSpPr>
          <p:cNvPr id="12297" name="Rectangle 7"/>
          <p:cNvSpPr>
            <a:spLocks noChangeArrowheads="1"/>
          </p:cNvSpPr>
          <p:nvPr/>
        </p:nvSpPr>
        <p:spPr bwMode="auto">
          <a:xfrm>
            <a:off x="4943475" y="3600450"/>
            <a:ext cx="1847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i="1">
                <a:latin typeface="Times New Roman" pitchFamily="18" charset="0"/>
              </a:rPr>
              <a:t>S</a:t>
            </a:r>
            <a:r>
              <a:rPr lang="en-CA" altLang="en-US" sz="2400" baseline="-25000">
                <a:latin typeface="Times New Roman" pitchFamily="18" charset="0"/>
              </a:rPr>
              <a:t>0</a:t>
            </a:r>
            <a:r>
              <a:rPr lang="en-US" altLang="en-US" sz="2400" i="1">
                <a:latin typeface="Times New Roman" pitchFamily="18" charset="0"/>
              </a:rPr>
              <a:t>d</a:t>
            </a:r>
            <a:r>
              <a:rPr lang="en-US" altLang="en-US" sz="2400">
                <a:latin typeface="Symbol" pitchFamily="18" charset="2"/>
              </a:rPr>
              <a:t>D </a:t>
            </a:r>
            <a:r>
              <a:rPr lang="en-US" altLang="en-US" sz="2400">
                <a:latin typeface="Arial" charset="0"/>
              </a:rPr>
              <a:t>– </a:t>
            </a:r>
            <a:r>
              <a:rPr lang="en-US" altLang="en-US" sz="2400">
                <a:latin typeface="Times New Roman" pitchFamily="18" charset="0"/>
              </a:rPr>
              <a:t>ƒ</a:t>
            </a:r>
            <a:r>
              <a:rPr lang="en-US" altLang="en-US" sz="2400" i="1" baseline="-25000">
                <a:latin typeface="Times New Roman" pitchFamily="18" charset="0"/>
              </a:rPr>
              <a:t>d</a:t>
            </a:r>
          </a:p>
        </p:txBody>
      </p:sp>
      <p:sp>
        <p:nvSpPr>
          <p:cNvPr id="12298" name="Rectangle 8"/>
          <p:cNvSpPr>
            <a:spLocks noChangeArrowheads="1"/>
          </p:cNvSpPr>
          <p:nvPr/>
        </p:nvSpPr>
        <p:spPr bwMode="auto">
          <a:xfrm>
            <a:off x="2292350" y="3371850"/>
            <a:ext cx="115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sp>
        <p:nvSpPr>
          <p:cNvPr id="12299" name="Line 9"/>
          <p:cNvSpPr>
            <a:spLocks noChangeShapeType="1"/>
          </p:cNvSpPr>
          <p:nvPr/>
        </p:nvSpPr>
        <p:spPr bwMode="auto">
          <a:xfrm flipV="1">
            <a:off x="2841625" y="2914650"/>
            <a:ext cx="2130425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8153400" cy="911225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mtClean="0"/>
              <a:t>Generalization  </a:t>
            </a:r>
            <a:r>
              <a:rPr lang="en-US" altLang="en-US" sz="2600" smtClean="0"/>
              <a:t>(continued)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90700"/>
            <a:ext cx="7467600" cy="436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Value of the portfolio at time 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T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 </a:t>
            </a:r>
            <a:r>
              <a:rPr lang="en-US" altLang="en-US" smtClean="0">
                <a:latin typeface="Arial" charset="0"/>
                <a:cs typeface="Arial" charset="0"/>
              </a:rPr>
              <a:t>is 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S</a:t>
            </a:r>
            <a:r>
              <a:rPr lang="en-CA" altLang="en-US" baseline="-25000" smtClean="0">
                <a:latin typeface="Times New Roman" pitchFamily="18" charset="0"/>
                <a:cs typeface="Arial" charset="0"/>
              </a:rPr>
              <a:t>0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u</a:t>
            </a:r>
            <a:r>
              <a:rPr lang="en-US" altLang="en-US" smtClean="0">
                <a:latin typeface="Symbol" pitchFamily="18" charset="2"/>
                <a:cs typeface="Arial" charset="0"/>
              </a:rPr>
              <a:t>D </a:t>
            </a:r>
            <a:r>
              <a:rPr lang="en-US" altLang="en-US" smtClean="0">
                <a:latin typeface="Arial" charset="0"/>
                <a:cs typeface="Arial" charset="0"/>
              </a:rPr>
              <a:t>– 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ƒ</a:t>
            </a:r>
            <a:r>
              <a:rPr lang="en-US" altLang="en-US" i="1" baseline="-25000" smtClean="0">
                <a:latin typeface="Times New Roman" pitchFamily="18" charset="0"/>
                <a:cs typeface="Arial" charset="0"/>
              </a:rPr>
              <a:t>u</a:t>
            </a:r>
            <a:endParaRPr lang="en-US" altLang="en-US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Value of the portfolio today is 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(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S</a:t>
            </a:r>
            <a:r>
              <a:rPr lang="en-CA" altLang="en-US" baseline="-25000" smtClean="0">
                <a:latin typeface="Times New Roman" pitchFamily="18" charset="0"/>
                <a:cs typeface="Arial" charset="0"/>
              </a:rPr>
              <a:t>0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u</a:t>
            </a:r>
            <a:r>
              <a:rPr lang="en-US" altLang="en-US" smtClean="0">
                <a:latin typeface="Symbol" pitchFamily="18" charset="2"/>
                <a:cs typeface="Arial" charset="0"/>
              </a:rPr>
              <a:t>D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 – ƒ</a:t>
            </a:r>
            <a:r>
              <a:rPr lang="en-US" altLang="en-US" i="1" baseline="-25000" smtClean="0">
                <a:latin typeface="Times New Roman" pitchFamily="18" charset="0"/>
                <a:cs typeface="Arial" charset="0"/>
              </a:rPr>
              <a:t>u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)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e</a:t>
            </a:r>
            <a:r>
              <a:rPr lang="en-US" altLang="en-US" baseline="30000" smtClean="0">
                <a:latin typeface="Times New Roman" pitchFamily="18" charset="0"/>
                <a:cs typeface="Arial" charset="0"/>
              </a:rPr>
              <a:t>–</a:t>
            </a:r>
            <a:r>
              <a:rPr lang="en-US" altLang="en-US" i="1" baseline="30000" smtClean="0">
                <a:latin typeface="Times New Roman" pitchFamily="18" charset="0"/>
                <a:cs typeface="Arial" charset="0"/>
              </a:rPr>
              <a:t>rT</a:t>
            </a:r>
            <a:endParaRPr lang="en-US" altLang="en-US" smtClean="0">
              <a:latin typeface="Times New Roman" pitchFamily="18" charset="0"/>
              <a:cs typeface="Arial" charset="0"/>
            </a:endParaRP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Another expression for the portfolio value today is 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S</a:t>
            </a:r>
            <a:r>
              <a:rPr lang="en-CA" altLang="en-US" baseline="-25000" smtClean="0">
                <a:latin typeface="Times New Roman" pitchFamily="18" charset="0"/>
                <a:cs typeface="Arial" charset="0"/>
              </a:rPr>
              <a:t>0</a:t>
            </a:r>
            <a:r>
              <a:rPr lang="en-US" altLang="en-US" smtClean="0">
                <a:latin typeface="Symbol" pitchFamily="18" charset="2"/>
                <a:cs typeface="Arial" charset="0"/>
              </a:rPr>
              <a:t>D </a:t>
            </a:r>
            <a:r>
              <a:rPr lang="en-US" altLang="en-US" smtClean="0">
                <a:latin typeface="Arial" charset="0"/>
                <a:cs typeface="Arial" charset="0"/>
              </a:rPr>
              <a:t>– 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f</a:t>
            </a:r>
            <a:endParaRPr lang="en-US" altLang="en-US" smtClean="0">
              <a:latin typeface="Symbol" pitchFamily="18" charset="2"/>
              <a:cs typeface="Arial" charset="0"/>
            </a:endParaRP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Hence 	</a:t>
            </a:r>
          </a:p>
          <a:p>
            <a:pPr eaLnBrk="1" hangingPunct="1">
              <a:buFontTx/>
              <a:buNone/>
            </a:pPr>
            <a:r>
              <a:rPr lang="en-US" altLang="en-US" smtClean="0">
                <a:latin typeface="Times New Roman" pitchFamily="18" charset="0"/>
                <a:cs typeface="Arial" charset="0"/>
              </a:rPr>
              <a:t>			ƒ = 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S</a:t>
            </a:r>
            <a:r>
              <a:rPr lang="en-CA" altLang="en-US" baseline="-25000" smtClean="0">
                <a:latin typeface="Times New Roman" pitchFamily="18" charset="0"/>
                <a:cs typeface="Arial" charset="0"/>
              </a:rPr>
              <a:t>0</a:t>
            </a:r>
            <a:r>
              <a:rPr lang="en-US" altLang="en-US" smtClean="0">
                <a:latin typeface="Symbol" pitchFamily="18" charset="2"/>
                <a:cs typeface="Arial" charset="0"/>
              </a:rPr>
              <a:t>D </a:t>
            </a:r>
            <a:r>
              <a:rPr lang="en-US" altLang="en-US" smtClean="0">
                <a:latin typeface="Arial" charset="0"/>
                <a:cs typeface="Arial" charset="0"/>
              </a:rPr>
              <a:t>– (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S</a:t>
            </a:r>
            <a:r>
              <a:rPr lang="en-CA" altLang="en-US" baseline="-25000" smtClean="0">
                <a:latin typeface="Times New Roman" pitchFamily="18" charset="0"/>
                <a:cs typeface="Arial" charset="0"/>
              </a:rPr>
              <a:t>0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u</a:t>
            </a:r>
            <a:r>
              <a:rPr lang="en-US" altLang="en-US" smtClean="0">
                <a:latin typeface="Symbol" pitchFamily="18" charset="2"/>
                <a:cs typeface="Arial" charset="0"/>
              </a:rPr>
              <a:t>D </a:t>
            </a:r>
            <a:r>
              <a:rPr lang="en-US" altLang="en-US" smtClean="0">
                <a:latin typeface="Arial" charset="0"/>
                <a:cs typeface="Arial" charset="0"/>
              </a:rPr>
              <a:t>– 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ƒ</a:t>
            </a:r>
            <a:r>
              <a:rPr lang="en-US" altLang="en-US" i="1" baseline="-25000" smtClean="0">
                <a:latin typeface="Times New Roman" pitchFamily="18" charset="0"/>
                <a:cs typeface="Arial" charset="0"/>
              </a:rPr>
              <a:t>u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 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)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e</a:t>
            </a:r>
            <a:r>
              <a:rPr lang="en-US" altLang="en-US" baseline="30000" smtClean="0">
                <a:latin typeface="Times New Roman" pitchFamily="18" charset="0"/>
                <a:cs typeface="Arial" charset="0"/>
              </a:rPr>
              <a:t>–</a:t>
            </a:r>
            <a:r>
              <a:rPr lang="en-US" altLang="en-US" i="1" baseline="30000" smtClean="0">
                <a:latin typeface="Times New Roman" pitchFamily="18" charset="0"/>
                <a:cs typeface="Arial" charset="0"/>
              </a:rPr>
              <a:t>rT</a:t>
            </a:r>
            <a:r>
              <a:rPr lang="en-US" altLang="en-US" i="1" smtClean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31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331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F33292-1C00-4585-A9C1-231F030A1EAC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Generalization</a:t>
            </a:r>
            <a:br>
              <a:rPr lang="en-US" dirty="0"/>
            </a:br>
            <a:r>
              <a:rPr lang="en-US" sz="2600" dirty="0"/>
              <a:t>(continued)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10469563" cy="4086225"/>
          </a:xfrm>
        </p:spPr>
        <p:txBody>
          <a:bodyPr lIns="92075" tIns="46038" rIns="92075" bIns="46038"/>
          <a:lstStyle/>
          <a:p>
            <a:pPr eaLnBrk="1" hangingPunct="1"/>
            <a:endParaRPr lang="en-US" altLang="en-US" smtClean="0">
              <a:latin typeface="Arial" charset="0"/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n-US" altLang="en-US" smtClean="0">
                <a:latin typeface="Arial" charset="0"/>
                <a:cs typeface="Arial" charset="0"/>
              </a:rPr>
              <a:t>	Substituting for </a:t>
            </a:r>
            <a:r>
              <a:rPr lang="en-US" altLang="en-US" smtClean="0">
                <a:latin typeface="Symbol" pitchFamily="18" charset="2"/>
                <a:cs typeface="Arial" charset="0"/>
              </a:rPr>
              <a:t>D</a:t>
            </a:r>
            <a:r>
              <a:rPr lang="en-US" altLang="en-US" smtClean="0">
                <a:latin typeface="Arial" charset="0"/>
                <a:cs typeface="Arial" charset="0"/>
              </a:rPr>
              <a:t> we obtain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>
                <a:latin typeface="Times New Roman" pitchFamily="18" charset="0"/>
                <a:cs typeface="Arial" charset="0"/>
              </a:rPr>
              <a:t>                ƒ = [ 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p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ƒ</a:t>
            </a:r>
            <a:r>
              <a:rPr lang="en-US" altLang="en-US" i="1" baseline="-25000" smtClean="0">
                <a:latin typeface="Times New Roman" pitchFamily="18" charset="0"/>
                <a:cs typeface="Arial" charset="0"/>
              </a:rPr>
              <a:t>u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 + (1 – 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p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)ƒ</a:t>
            </a:r>
            <a:r>
              <a:rPr lang="en-US" altLang="en-US" i="1" baseline="-25000" smtClean="0">
                <a:latin typeface="Times New Roman" pitchFamily="18" charset="0"/>
                <a:cs typeface="Arial" charset="0"/>
              </a:rPr>
              <a:t>d</a:t>
            </a:r>
            <a:r>
              <a:rPr lang="en-US" altLang="en-US" smtClean="0">
                <a:latin typeface="Times New Roman" pitchFamily="18" charset="0"/>
                <a:cs typeface="Arial" charset="0"/>
              </a:rPr>
              <a:t> ]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e</a:t>
            </a:r>
            <a:r>
              <a:rPr lang="en-US" altLang="en-US" baseline="30000" smtClean="0">
                <a:latin typeface="Times New Roman" pitchFamily="18" charset="0"/>
                <a:cs typeface="Arial" charset="0"/>
              </a:rPr>
              <a:t>–</a:t>
            </a:r>
            <a:r>
              <a:rPr lang="en-US" altLang="en-US" i="1" baseline="30000" smtClean="0">
                <a:latin typeface="Times New Roman" pitchFamily="18" charset="0"/>
                <a:cs typeface="Arial" charset="0"/>
              </a:rPr>
              <a:t>rT</a:t>
            </a:r>
            <a:r>
              <a:rPr lang="en-US" altLang="en-US" smtClean="0">
                <a:latin typeface="Arial" charset="0"/>
                <a:cs typeface="Arial" charset="0"/>
              </a:rPr>
              <a:t>	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>
                <a:latin typeface="Arial" charset="0"/>
                <a:cs typeface="Arial" charset="0"/>
              </a:rPr>
              <a:t>    where   </a:t>
            </a:r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434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5E9D463-3FD5-4494-89C4-699473C531EF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smtClean="0">
              <a:latin typeface="Arial" charset="0"/>
            </a:endParaRPr>
          </a:p>
        </p:txBody>
      </p:sp>
      <p:graphicFrame>
        <p:nvGraphicFramePr>
          <p:cNvPr id="14342" name="Object 5"/>
          <p:cNvGraphicFramePr>
            <a:graphicFrameLocks noChangeAspect="1"/>
          </p:cNvGraphicFramePr>
          <p:nvPr/>
        </p:nvGraphicFramePr>
        <p:xfrm>
          <a:off x="2743200" y="4419600"/>
          <a:ext cx="20669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Equation" r:id="rId6" imgW="736600" imgH="419100" progId="Equation.2">
                  <p:embed/>
                </p:oleObj>
              </mc:Choice>
              <mc:Fallback>
                <p:oleObj name="Equation" r:id="rId6" imgW="736600" imgH="419100" progId="Equation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419600"/>
                        <a:ext cx="206692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295400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mtClean="0"/>
              <a:t>p as a Probability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7848600" cy="3452813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It is natural to interpret 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p</a:t>
            </a:r>
            <a:r>
              <a:rPr lang="en-US" altLang="en-US" sz="2400" smtClean="0">
                <a:latin typeface="Arial" charset="0"/>
                <a:cs typeface="Arial" charset="0"/>
              </a:rPr>
              <a:t> and 1-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p</a:t>
            </a:r>
            <a:r>
              <a:rPr lang="en-US" altLang="en-US" sz="2400" smtClean="0">
                <a:latin typeface="Arial" charset="0"/>
                <a:cs typeface="Arial" charset="0"/>
              </a:rPr>
              <a:t> as probabilities of up and down movements</a:t>
            </a:r>
            <a:r>
              <a:rPr lang="en-US" altLang="en-US" sz="2400" smtClean="0">
                <a:latin typeface="Times New Roman" pitchFamily="18" charset="0"/>
                <a:cs typeface="Arial" charset="0"/>
              </a:rPr>
              <a:t>	</a:t>
            </a:r>
          </a:p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The value of a derivative is then its expected payoff in a risk-neutral world discounted at the risk-free rate</a:t>
            </a:r>
          </a:p>
        </p:txBody>
      </p:sp>
      <p:sp>
        <p:nvSpPr>
          <p:cNvPr id="1536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536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1FF7770-9B71-4445-BE1C-404938ABA9C1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smtClean="0">
              <a:latin typeface="Arial" charset="0"/>
            </a:endParaRPr>
          </a:p>
        </p:txBody>
      </p:sp>
      <p:grpSp>
        <p:nvGrpSpPr>
          <p:cNvPr id="15366" name="Group 13"/>
          <p:cNvGrpSpPr>
            <a:grpSpLocks/>
          </p:cNvGrpSpPr>
          <p:nvPr/>
        </p:nvGrpSpPr>
        <p:grpSpPr bwMode="auto">
          <a:xfrm>
            <a:off x="2971800" y="3352800"/>
            <a:ext cx="3027363" cy="2533650"/>
            <a:chOff x="3402014" y="3716339"/>
            <a:chExt cx="3027363" cy="2322513"/>
          </a:xfrm>
        </p:grpSpPr>
        <p:grpSp>
          <p:nvGrpSpPr>
            <p:cNvPr id="15367" name="Group 9"/>
            <p:cNvGrpSpPr>
              <a:grpSpLocks/>
            </p:cNvGrpSpPr>
            <p:nvPr/>
          </p:nvGrpSpPr>
          <p:grpSpPr bwMode="auto">
            <a:xfrm>
              <a:off x="3402014" y="3716339"/>
              <a:ext cx="3027363" cy="2322513"/>
              <a:chOff x="2143" y="2341"/>
              <a:chExt cx="1907" cy="1463"/>
            </a:xfrm>
          </p:grpSpPr>
          <p:sp>
            <p:nvSpPr>
              <p:cNvPr id="15370" name="Line 4"/>
              <p:cNvSpPr>
                <a:spLocks noChangeShapeType="1"/>
              </p:cNvSpPr>
              <p:nvPr/>
            </p:nvSpPr>
            <p:spPr bwMode="auto">
              <a:xfrm flipV="1">
                <a:off x="2393" y="2668"/>
                <a:ext cx="1263" cy="4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71" name="Line 5"/>
              <p:cNvSpPr>
                <a:spLocks noChangeShapeType="1"/>
              </p:cNvSpPr>
              <p:nvPr/>
            </p:nvSpPr>
            <p:spPr bwMode="auto">
              <a:xfrm>
                <a:off x="2393" y="3128"/>
                <a:ext cx="1263" cy="4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72" name="Rectangle 6"/>
              <p:cNvSpPr>
                <a:spLocks noChangeArrowheads="1"/>
              </p:cNvSpPr>
              <p:nvPr/>
            </p:nvSpPr>
            <p:spPr bwMode="auto">
              <a:xfrm>
                <a:off x="3631" y="2341"/>
                <a:ext cx="419" cy="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800" i="1">
                    <a:latin typeface="Times New Roman" pitchFamily="18" charset="0"/>
                  </a:rPr>
                  <a:t>S</a:t>
                </a:r>
                <a:r>
                  <a:rPr lang="en-CA" altLang="en-US" sz="2800" baseline="-25000">
                    <a:latin typeface="Times New Roman" pitchFamily="18" charset="0"/>
                  </a:rPr>
                  <a:t>0</a:t>
                </a:r>
                <a:r>
                  <a:rPr lang="en-US" altLang="en-US" sz="2800" i="1">
                    <a:latin typeface="Times New Roman" pitchFamily="18" charset="0"/>
                  </a:rPr>
                  <a:t>u</a:t>
                </a:r>
                <a:endParaRPr lang="en-US" altLang="en-US" sz="2800">
                  <a:latin typeface="Arial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800">
                    <a:latin typeface="Arial" charset="0"/>
                  </a:rPr>
                  <a:t> </a:t>
                </a:r>
                <a:r>
                  <a:rPr lang="en-US" altLang="en-US" sz="2800">
                    <a:latin typeface="Times New Roman" pitchFamily="18" charset="0"/>
                  </a:rPr>
                  <a:t>ƒ</a:t>
                </a:r>
                <a:r>
                  <a:rPr lang="en-US" altLang="en-US" sz="2800" i="1" baseline="-25000">
                    <a:latin typeface="Times New Roman" pitchFamily="18" charset="0"/>
                  </a:rPr>
                  <a:t>u</a:t>
                </a:r>
              </a:p>
            </p:txBody>
          </p:sp>
          <p:sp>
            <p:nvSpPr>
              <p:cNvPr id="15373" name="Rectangle 7"/>
              <p:cNvSpPr>
                <a:spLocks noChangeArrowheads="1"/>
              </p:cNvSpPr>
              <p:nvPr/>
            </p:nvSpPr>
            <p:spPr bwMode="auto">
              <a:xfrm>
                <a:off x="3631" y="3253"/>
                <a:ext cx="419" cy="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800" i="1">
                    <a:latin typeface="Times New Roman" pitchFamily="18" charset="0"/>
                  </a:rPr>
                  <a:t>S</a:t>
                </a:r>
                <a:r>
                  <a:rPr lang="en-CA" altLang="en-US" sz="2800" baseline="-25000">
                    <a:latin typeface="Times New Roman" pitchFamily="18" charset="0"/>
                  </a:rPr>
                  <a:t>0</a:t>
                </a:r>
                <a:r>
                  <a:rPr lang="en-US" altLang="en-US" sz="2800" i="1">
                    <a:latin typeface="Times New Roman" pitchFamily="18" charset="0"/>
                  </a:rPr>
                  <a:t>d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800">
                    <a:latin typeface="Arial" charset="0"/>
                  </a:rPr>
                  <a:t> </a:t>
                </a:r>
                <a:r>
                  <a:rPr lang="en-US" altLang="en-US" sz="2800">
                    <a:latin typeface="Times New Roman" pitchFamily="18" charset="0"/>
                  </a:rPr>
                  <a:t>ƒ</a:t>
                </a:r>
                <a:r>
                  <a:rPr lang="en-US" altLang="en-US" sz="2800" i="1" baseline="-25000">
                    <a:latin typeface="Times New Roman" pitchFamily="18" charset="0"/>
                  </a:rPr>
                  <a:t>d</a:t>
                </a:r>
              </a:p>
            </p:txBody>
          </p:sp>
          <p:sp>
            <p:nvSpPr>
              <p:cNvPr id="15374" name="Rectangle 8"/>
              <p:cNvSpPr>
                <a:spLocks noChangeArrowheads="1"/>
              </p:cNvSpPr>
              <p:nvPr/>
            </p:nvSpPr>
            <p:spPr bwMode="auto">
              <a:xfrm>
                <a:off x="2143" y="2821"/>
                <a:ext cx="306" cy="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800" i="1">
                    <a:latin typeface="Times New Roman" pitchFamily="18" charset="0"/>
                  </a:rPr>
                  <a:t>S</a:t>
                </a:r>
                <a:r>
                  <a:rPr lang="en-CA" altLang="en-US" sz="2800" baseline="-25000">
                    <a:latin typeface="Times New Roman" pitchFamily="18" charset="0"/>
                  </a:rPr>
                  <a:t>0</a:t>
                </a:r>
                <a:endParaRPr lang="en-US" altLang="en-US" sz="2800">
                  <a:latin typeface="Arial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800">
                    <a:latin typeface="Times New Roman" pitchFamily="18" charset="0"/>
                  </a:rPr>
                  <a:t>ƒ</a:t>
                </a:r>
              </a:p>
            </p:txBody>
          </p:sp>
        </p:grpSp>
        <p:sp>
          <p:nvSpPr>
            <p:cNvPr id="15368" name="Rectangle 10"/>
            <p:cNvSpPr>
              <a:spLocks noChangeArrowheads="1"/>
            </p:cNvSpPr>
            <p:nvPr/>
          </p:nvSpPr>
          <p:spPr bwMode="auto">
            <a:xfrm rot="-1200000">
              <a:off x="4530545" y="4112026"/>
              <a:ext cx="365485" cy="480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2800" i="1">
                  <a:latin typeface="Times New Roman" pitchFamily="18" charset="0"/>
                </a:rPr>
                <a:t>p</a:t>
              </a:r>
            </a:p>
          </p:txBody>
        </p:sp>
        <p:sp>
          <p:nvSpPr>
            <p:cNvPr id="15369" name="Rectangle 11"/>
            <p:cNvSpPr>
              <a:spLocks noChangeArrowheads="1"/>
            </p:cNvSpPr>
            <p:nvPr/>
          </p:nvSpPr>
          <p:spPr bwMode="auto">
            <a:xfrm rot="1140000">
              <a:off x="4078218" y="5424091"/>
              <a:ext cx="1297671" cy="480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2800">
                  <a:latin typeface="Arial" charset="0"/>
                </a:rPr>
                <a:t>(1</a:t>
              </a:r>
              <a:r>
                <a:rPr lang="en-US" altLang="en-US" sz="2800">
                  <a:latin typeface="Symbol" pitchFamily="18" charset="2"/>
                </a:rPr>
                <a:t> </a:t>
              </a:r>
              <a:r>
                <a:rPr lang="en-US" altLang="en-US" sz="2800">
                  <a:latin typeface="Arial" charset="0"/>
                </a:rPr>
                <a:t>– </a:t>
              </a:r>
              <a:r>
                <a:rPr lang="en-US" altLang="en-US" sz="2800" i="1">
                  <a:latin typeface="Times New Roman" pitchFamily="18" charset="0"/>
                </a:rPr>
                <a:t>p</a:t>
              </a:r>
              <a:r>
                <a:rPr lang="en-US" altLang="en-US" sz="2800">
                  <a:latin typeface="Times New Roman" pitchFamily="18" charset="0"/>
                </a:rPr>
                <a:t> )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Risk-Neutral Valuation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Arial" charset="0"/>
                <a:cs typeface="Arial" charset="0"/>
              </a:rPr>
              <a:t>When the probability of an up and down movements are 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p</a:t>
            </a:r>
            <a:r>
              <a:rPr lang="en-US" altLang="en-US" sz="2400" smtClean="0">
                <a:latin typeface="Arial" charset="0"/>
                <a:cs typeface="Arial" charset="0"/>
              </a:rPr>
              <a:t> and 1-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p</a:t>
            </a:r>
            <a:r>
              <a:rPr lang="en-US" altLang="en-US" sz="2400" smtClean="0">
                <a:latin typeface="Arial" charset="0"/>
                <a:cs typeface="Arial" charset="0"/>
              </a:rPr>
              <a:t> the expected stock price at time 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T</a:t>
            </a:r>
            <a:r>
              <a:rPr lang="en-US" altLang="en-US" sz="2400" smtClean="0">
                <a:latin typeface="Arial" charset="0"/>
                <a:cs typeface="Arial" charset="0"/>
              </a:rPr>
              <a:t> is 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S</a:t>
            </a:r>
            <a:r>
              <a:rPr lang="en-US" altLang="en-US" sz="2400" baseline="-25000" smtClean="0">
                <a:latin typeface="Times New Roman" pitchFamily="18" charset="0"/>
                <a:cs typeface="Arial" charset="0"/>
              </a:rPr>
              <a:t>0</a:t>
            </a:r>
            <a:r>
              <a:rPr lang="en-US" altLang="en-US" sz="2400" i="1" smtClean="0">
                <a:latin typeface="Times New Roman" pitchFamily="18" charset="0"/>
                <a:cs typeface="Arial" charset="0"/>
              </a:rPr>
              <a:t>e</a:t>
            </a:r>
            <a:r>
              <a:rPr lang="en-US" altLang="en-US" sz="2400" i="1" baseline="30000" smtClean="0">
                <a:latin typeface="Times New Roman" pitchFamily="18" charset="0"/>
                <a:cs typeface="Arial" charset="0"/>
              </a:rPr>
              <a:t>rT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Arial" charset="0"/>
                <a:cs typeface="Arial" charset="0"/>
              </a:rPr>
              <a:t>This shows that the stock price earns the risk-free rate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Arial" charset="0"/>
                <a:cs typeface="Arial" charset="0"/>
              </a:rPr>
              <a:t>Binomial trees illustrate the general result that to value a derivative we can assume that the expected return on the underlying asset is the risk-free rate and discount at the risk-free rate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Arial" charset="0"/>
                <a:cs typeface="Arial" charset="0"/>
              </a:rPr>
              <a:t>This is known as using risk-neutral valuation</a:t>
            </a:r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638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522C27-501C-4386-8FB5-76F7DED85520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077200" cy="1143000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mtClean="0"/>
              <a:t>Original Example Revisited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447800"/>
            <a:ext cx="7681913" cy="3889375"/>
          </a:xfrm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>
                <a:latin typeface="Arial" charset="0"/>
                <a:cs typeface="Arial" charset="0"/>
              </a:rPr>
              <a:t>																					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endParaRPr lang="en-CA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i="1" dirty="0" smtClean="0">
                <a:latin typeface="+mj-lt"/>
                <a:cs typeface="Arial" charset="0"/>
              </a:rPr>
              <a:t>	p</a:t>
            </a:r>
            <a:r>
              <a:rPr lang="en-US" sz="2000" dirty="0" smtClean="0">
                <a:latin typeface="Arial" charset="0"/>
                <a:cs typeface="Arial" charset="0"/>
              </a:rPr>
              <a:t> is </a:t>
            </a:r>
            <a:r>
              <a:rPr lang="en-CA" sz="2000" dirty="0" smtClean="0">
                <a:latin typeface="Arial" charset="0"/>
                <a:cs typeface="Arial" charset="0"/>
              </a:rPr>
              <a:t>the probability that gives a return on the stock equal to the risk-free rate: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CA" sz="2000" dirty="0" smtClean="0">
                <a:latin typeface="Arial" charset="0"/>
                <a:cs typeface="Arial" charset="0"/>
              </a:rPr>
              <a:t>	</a:t>
            </a:r>
            <a:r>
              <a:rPr lang="en-US" sz="2000" dirty="0" smtClean="0">
                <a:latin typeface="Arial" charset="0"/>
                <a:cs typeface="Arial" charset="0"/>
              </a:rPr>
              <a:t>20</a:t>
            </a:r>
            <a:r>
              <a:rPr lang="en-US" sz="2000" i="1" dirty="0" smtClean="0">
                <a:latin typeface="Times New Roman" pitchFamily="18" charset="0"/>
                <a:cs typeface="Arial" charset="0"/>
              </a:rPr>
              <a:t>e </a:t>
            </a:r>
            <a:r>
              <a:rPr lang="en-US" sz="2000" baseline="30000" dirty="0" smtClean="0">
                <a:latin typeface="Arial" charset="0"/>
                <a:cs typeface="Arial" charset="0"/>
              </a:rPr>
              <a:t>0.04 </a:t>
            </a:r>
            <a:r>
              <a:rPr lang="en-US" sz="2000" baseline="30000" dirty="0" smtClean="0">
                <a:latin typeface="Symbol" pitchFamily="18" charset="2"/>
                <a:cs typeface="Arial" charset="0"/>
              </a:rPr>
              <a:t>×</a:t>
            </a:r>
            <a:r>
              <a:rPr lang="en-US" sz="2000" baseline="30000" dirty="0" smtClean="0">
                <a:latin typeface="Arial" charset="0"/>
                <a:cs typeface="Arial" charset="0"/>
              </a:rPr>
              <a:t>0.25 </a:t>
            </a:r>
            <a:r>
              <a:rPr lang="en-US" sz="2000" dirty="0" smtClean="0">
                <a:latin typeface="Arial" charset="0"/>
                <a:cs typeface="Arial" charset="0"/>
              </a:rPr>
              <a:t>= </a:t>
            </a:r>
            <a:r>
              <a:rPr lang="en-US" sz="2000" dirty="0" smtClean="0">
                <a:latin typeface="Times New Roman" pitchFamily="18" charset="0"/>
                <a:cs typeface="Arial" charset="0"/>
              </a:rPr>
              <a:t>22</a:t>
            </a:r>
            <a:r>
              <a:rPr lang="en-US" sz="2000" i="1" dirty="0" smtClean="0">
                <a:latin typeface="Times New Roman" pitchFamily="18" charset="0"/>
                <a:cs typeface="Arial" charset="0"/>
              </a:rPr>
              <a:t>p</a:t>
            </a:r>
            <a:r>
              <a:rPr lang="en-US" sz="2000" dirty="0" smtClean="0">
                <a:latin typeface="Times New Roman" pitchFamily="18" charset="0"/>
                <a:cs typeface="Arial" charset="0"/>
              </a:rPr>
              <a:t> + 18(1 – </a:t>
            </a:r>
            <a:r>
              <a:rPr lang="en-US" sz="2000" i="1" dirty="0" smtClean="0">
                <a:latin typeface="Times New Roman" pitchFamily="18" charset="0"/>
                <a:cs typeface="Arial" charset="0"/>
              </a:rPr>
              <a:t>p</a:t>
            </a:r>
            <a:r>
              <a:rPr lang="en-US" sz="2000" dirty="0" smtClean="0">
                <a:latin typeface="Times New Roman" pitchFamily="18" charset="0"/>
                <a:cs typeface="Arial" charset="0"/>
              </a:rPr>
              <a:t> ) so that   </a:t>
            </a:r>
            <a:r>
              <a:rPr lang="en-US" sz="2000" i="1" dirty="0" smtClean="0">
                <a:latin typeface="Times New Roman" pitchFamily="18" charset="0"/>
                <a:cs typeface="Arial" charset="0"/>
              </a:rPr>
              <a:t>p</a:t>
            </a:r>
            <a:r>
              <a:rPr lang="en-US" sz="2000" dirty="0" smtClean="0">
                <a:latin typeface="Arial" charset="0"/>
                <a:cs typeface="Arial" charset="0"/>
              </a:rPr>
              <a:t> = </a:t>
            </a:r>
            <a:r>
              <a:rPr lang="en-US" sz="2000" dirty="0" smtClean="0">
                <a:latin typeface="Arial" charset="0"/>
                <a:cs typeface="Arial" charset="0"/>
              </a:rPr>
              <a:t>0.5503</a:t>
            </a: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Arial" charset="0"/>
                <a:cs typeface="Arial" charset="0"/>
              </a:rPr>
              <a:t>	Alternatively: </a:t>
            </a:r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6E03D51-CBAE-4226-AD47-D75F68831CBD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smtClean="0">
              <a:latin typeface="Arial" charset="0"/>
            </a:endParaRPr>
          </a:p>
        </p:txBody>
      </p:sp>
      <p:graphicFrame>
        <p:nvGraphicFramePr>
          <p:cNvPr id="17414" name="Object 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511267"/>
              </p:ext>
            </p:extLst>
          </p:nvPr>
        </p:nvGraphicFramePr>
        <p:xfrm>
          <a:off x="2578100" y="4932363"/>
          <a:ext cx="4521200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name="Equation" r:id="rId6" imgW="2247840" imgH="609480" progId="Equation.DSMT4">
                  <p:embed/>
                </p:oleObj>
              </mc:Choice>
              <mc:Fallback>
                <p:oleObj name="Equation" r:id="rId6" imgW="2247840" imgH="609480" progId="Equation.DSMT4">
                  <p:embed/>
                  <p:pic>
                    <p:nvPicPr>
                      <p:cNvPr id="0" name="Object 0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8100" y="4932363"/>
                        <a:ext cx="4521200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5" name="Group 13"/>
          <p:cNvGrpSpPr>
            <a:grpSpLocks/>
          </p:cNvGrpSpPr>
          <p:nvPr/>
        </p:nvGrpSpPr>
        <p:grpSpPr bwMode="auto">
          <a:xfrm>
            <a:off x="1295400" y="1752600"/>
            <a:ext cx="3962400" cy="1927225"/>
            <a:chOff x="3170145" y="1225550"/>
            <a:chExt cx="4545105" cy="2362776"/>
          </a:xfrm>
        </p:grpSpPr>
        <p:sp>
          <p:nvSpPr>
            <p:cNvPr id="17416" name="Line 5"/>
            <p:cNvSpPr>
              <a:spLocks noChangeShapeType="1"/>
            </p:cNvSpPr>
            <p:nvPr/>
          </p:nvSpPr>
          <p:spPr bwMode="auto">
            <a:xfrm flipV="1">
              <a:off x="3962400" y="1676400"/>
              <a:ext cx="2005013" cy="7302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7" name="Line 6"/>
            <p:cNvSpPr>
              <a:spLocks noChangeShapeType="1"/>
            </p:cNvSpPr>
            <p:nvPr/>
          </p:nvSpPr>
          <p:spPr bwMode="auto">
            <a:xfrm>
              <a:off x="3959225" y="2384425"/>
              <a:ext cx="2005013" cy="7302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8" name="Rectangle 7"/>
            <p:cNvSpPr>
              <a:spLocks noChangeArrowheads="1"/>
            </p:cNvSpPr>
            <p:nvPr/>
          </p:nvSpPr>
          <p:spPr bwMode="auto">
            <a:xfrm>
              <a:off x="5924550" y="1225550"/>
              <a:ext cx="1000274" cy="708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5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itchFamily="18" charset="0"/>
                </a:rPr>
                <a:t>S</a:t>
              </a:r>
              <a:r>
                <a:rPr lang="en-CA" altLang="en-US" sz="2000" baseline="-25000">
                  <a:latin typeface="Times New Roman" pitchFamily="18" charset="0"/>
                </a:rPr>
                <a:t>0</a:t>
              </a:r>
              <a:r>
                <a:rPr lang="en-US" altLang="en-US" sz="2000" i="1">
                  <a:latin typeface="Times New Roman" pitchFamily="18" charset="0"/>
                </a:rPr>
                <a:t>u</a:t>
              </a:r>
              <a:r>
                <a:rPr lang="en-US" altLang="en-US" sz="2000">
                  <a:latin typeface="Arial" charset="0"/>
                </a:rPr>
                <a:t> = 22</a:t>
              </a:r>
              <a:endParaRPr lang="en-US" altLang="en-US" sz="2000" i="1">
                <a:latin typeface="Arial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 </a:t>
              </a:r>
              <a:r>
                <a:rPr lang="en-US" altLang="en-US" sz="2000">
                  <a:latin typeface="Times New Roman" pitchFamily="18" charset="0"/>
                </a:rPr>
                <a:t>ƒ</a:t>
              </a:r>
              <a:r>
                <a:rPr lang="en-US" altLang="en-US" sz="2000" i="1" baseline="-25000">
                  <a:latin typeface="Times New Roman" pitchFamily="18" charset="0"/>
                </a:rPr>
                <a:t>u</a:t>
              </a:r>
              <a:r>
                <a:rPr lang="en-US" altLang="en-US" sz="2000">
                  <a:latin typeface="Arial" charset="0"/>
                </a:rPr>
                <a:t> = 1</a:t>
              </a:r>
            </a:p>
          </p:txBody>
        </p:sp>
        <p:sp>
          <p:nvSpPr>
            <p:cNvPr id="17419" name="Rectangle 8"/>
            <p:cNvSpPr>
              <a:spLocks noChangeArrowheads="1"/>
            </p:cNvSpPr>
            <p:nvPr/>
          </p:nvSpPr>
          <p:spPr bwMode="auto">
            <a:xfrm>
              <a:off x="6029325" y="2719898"/>
              <a:ext cx="1685925" cy="868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5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itchFamily="18" charset="0"/>
                </a:rPr>
                <a:t>S</a:t>
              </a:r>
              <a:r>
                <a:rPr lang="en-CA" altLang="en-US" sz="2000" baseline="-25000">
                  <a:latin typeface="Times New Roman" pitchFamily="18" charset="0"/>
                </a:rPr>
                <a:t>0</a:t>
              </a:r>
              <a:r>
                <a:rPr lang="en-US" altLang="en-US" sz="2000" i="1">
                  <a:latin typeface="Times New Roman" pitchFamily="18" charset="0"/>
                </a:rPr>
                <a:t>d</a:t>
              </a:r>
              <a:r>
                <a:rPr lang="en-US" altLang="en-US" sz="2000">
                  <a:latin typeface="Arial" charset="0"/>
                </a:rPr>
                <a:t> = 18</a:t>
              </a:r>
              <a:endParaRPr lang="en-US" altLang="en-US" sz="2000" i="1">
                <a:latin typeface="Arial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 </a:t>
              </a:r>
              <a:r>
                <a:rPr lang="en-US" altLang="en-US" sz="2000">
                  <a:latin typeface="Times New Roman" pitchFamily="18" charset="0"/>
                </a:rPr>
                <a:t>ƒ</a:t>
              </a:r>
              <a:r>
                <a:rPr lang="en-US" altLang="en-US" sz="2000" i="1" baseline="-25000">
                  <a:latin typeface="Times New Roman" pitchFamily="18" charset="0"/>
                </a:rPr>
                <a:t>d</a:t>
              </a:r>
              <a:r>
                <a:rPr lang="en-US" altLang="en-US" sz="2000">
                  <a:latin typeface="Arial" charset="0"/>
                </a:rPr>
                <a:t> = 0</a:t>
              </a:r>
            </a:p>
          </p:txBody>
        </p:sp>
        <p:sp>
          <p:nvSpPr>
            <p:cNvPr id="17420" name="Rectangle 9"/>
            <p:cNvSpPr>
              <a:spLocks noChangeArrowheads="1"/>
            </p:cNvSpPr>
            <p:nvPr/>
          </p:nvSpPr>
          <p:spPr bwMode="auto">
            <a:xfrm>
              <a:off x="3170145" y="1987550"/>
              <a:ext cx="1136277" cy="868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5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itchFamily="18" charset="0"/>
                </a:rPr>
                <a:t>S</a:t>
              </a:r>
              <a:r>
                <a:rPr lang="en-CA" altLang="en-US" sz="2000" baseline="-25000">
                  <a:latin typeface="Times New Roman" pitchFamily="18" charset="0"/>
                </a:rPr>
                <a:t>0</a:t>
              </a:r>
              <a:r>
                <a:rPr lang="en-CA" altLang="en-US" sz="2000">
                  <a:latin typeface="Times New Roman" pitchFamily="18" charset="0"/>
                </a:rPr>
                <a:t>=20</a:t>
              </a:r>
              <a:endParaRPr lang="en-US" altLang="en-US" sz="2000">
                <a:latin typeface="Arial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   </a:t>
              </a:r>
              <a:r>
                <a:rPr lang="en-US" altLang="en-US" sz="2000">
                  <a:latin typeface="Times New Roman" pitchFamily="18" charset="0"/>
                </a:rPr>
                <a:t>ƒ</a:t>
              </a:r>
            </a:p>
          </p:txBody>
        </p:sp>
        <p:sp>
          <p:nvSpPr>
            <p:cNvPr id="17421" name="Rectangle 10"/>
            <p:cNvSpPr>
              <a:spLocks noChangeArrowheads="1"/>
            </p:cNvSpPr>
            <p:nvPr/>
          </p:nvSpPr>
          <p:spPr bwMode="auto">
            <a:xfrm rot="-1200000">
              <a:off x="4732731" y="1599849"/>
              <a:ext cx="284962" cy="400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5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2000" i="1">
                  <a:latin typeface="Times New Roman" pitchFamily="18" charset="0"/>
                </a:rPr>
                <a:t>p</a:t>
              </a:r>
            </a:p>
          </p:txBody>
        </p:sp>
        <p:sp>
          <p:nvSpPr>
            <p:cNvPr id="17422" name="Rectangle 11"/>
            <p:cNvSpPr>
              <a:spLocks noChangeArrowheads="1"/>
            </p:cNvSpPr>
            <p:nvPr/>
          </p:nvSpPr>
          <p:spPr bwMode="auto">
            <a:xfrm rot="1140000">
              <a:off x="4248150" y="2786528"/>
              <a:ext cx="1123950" cy="49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5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2000">
                  <a:latin typeface="Arial" charset="0"/>
                </a:rPr>
                <a:t>(1</a:t>
              </a:r>
              <a:r>
                <a:rPr lang="en-US" altLang="en-US" sz="2000">
                  <a:latin typeface="Symbol" pitchFamily="18" charset="2"/>
                </a:rPr>
                <a:t> </a:t>
              </a:r>
              <a:r>
                <a:rPr lang="en-US" altLang="en-US" sz="2000">
                  <a:latin typeface="Arial" charset="0"/>
                </a:rPr>
                <a:t>– </a:t>
              </a:r>
              <a:r>
                <a:rPr lang="en-US" altLang="en-US" sz="2000" i="1">
                  <a:latin typeface="Times New Roman" pitchFamily="18" charset="0"/>
                </a:rPr>
                <a:t>p</a:t>
              </a:r>
              <a:r>
                <a:rPr lang="en-US" altLang="en-US" sz="2000">
                  <a:latin typeface="Arial" charset="0"/>
                </a:rPr>
                <a:t> )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600" smtClean="0"/>
              <a:t>Valuing the Option Using Risk-Neutral Valuation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752600"/>
            <a:ext cx="6778625" cy="4411663"/>
          </a:xfrm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																				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400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dirty="0" smtClean="0">
                <a:latin typeface="Arial" charset="0"/>
                <a:cs typeface="Arial" charset="0"/>
              </a:rPr>
              <a:t>The value of the option is 	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i="1" dirty="0" smtClean="0">
                <a:latin typeface="Times New Roman" pitchFamily="18" charset="0"/>
                <a:cs typeface="Arial" charset="0"/>
              </a:rPr>
              <a:t>e</a:t>
            </a:r>
            <a:r>
              <a:rPr lang="en-US" altLang="en-US" sz="2400" baseline="30000" dirty="0" smtClean="0">
                <a:latin typeface="Arial" charset="0"/>
                <a:cs typeface="Arial" charset="0"/>
              </a:rPr>
              <a:t>–0.04</a:t>
            </a:r>
            <a:r>
              <a:rPr lang="en-US" altLang="en-US" sz="2400" baseline="30000" dirty="0" smtClean="0">
                <a:latin typeface="Symbol" pitchFamily="18" charset="2"/>
                <a:cs typeface="Arial" charset="0"/>
              </a:rPr>
              <a:t>×</a:t>
            </a:r>
            <a:r>
              <a:rPr lang="en-US" altLang="en-US" sz="2400" baseline="30000" dirty="0" smtClean="0">
                <a:latin typeface="Arial" charset="0"/>
                <a:cs typeface="Arial" charset="0"/>
              </a:rPr>
              <a:t>0.25 </a:t>
            </a:r>
            <a:r>
              <a:rPr lang="en-CA" altLang="en-US" sz="2400" dirty="0" smtClean="0">
                <a:latin typeface="Arial" charset="0"/>
                <a:cs typeface="Arial" charset="0"/>
              </a:rPr>
              <a:t>(</a:t>
            </a:r>
            <a:r>
              <a:rPr lang="en-US" altLang="en-US" sz="2400" dirty="0" smtClean="0">
                <a:latin typeface="Arial" charset="0"/>
                <a:cs typeface="Arial" charset="0"/>
              </a:rPr>
              <a:t>0.5543 </a:t>
            </a:r>
            <a:r>
              <a:rPr lang="en-US" altLang="en-US" sz="2400" dirty="0" smtClean="0">
                <a:latin typeface="Symbol" pitchFamily="18" charset="2"/>
                <a:cs typeface="Arial" charset="0"/>
              </a:rPr>
              <a:t>×</a:t>
            </a:r>
            <a:r>
              <a:rPr lang="en-US" altLang="en-US" sz="2400" dirty="0" smtClean="0">
                <a:latin typeface="Arial" charset="0"/>
                <a:cs typeface="Arial" charset="0"/>
              </a:rPr>
              <a:t>1 +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0.4497</a:t>
            </a:r>
            <a:r>
              <a:rPr lang="en-US" altLang="en-US" sz="2400" dirty="0" smtClean="0">
                <a:latin typeface="Symbol" pitchFamily="18" charset="2"/>
                <a:cs typeface="Arial" charset="0"/>
              </a:rPr>
              <a:t>×</a:t>
            </a:r>
            <a:r>
              <a:rPr lang="en-US" altLang="en-US" sz="2400" dirty="0" smtClean="0">
                <a:latin typeface="Arial" charset="0"/>
                <a:cs typeface="Arial" charset="0"/>
              </a:rPr>
              <a:t>0</a:t>
            </a:r>
            <a:r>
              <a:rPr lang="en-CA" altLang="en-US" sz="2400" dirty="0" smtClean="0">
                <a:latin typeface="Arial" charset="0"/>
                <a:cs typeface="Arial" charset="0"/>
              </a:rPr>
              <a:t>)</a:t>
            </a:r>
            <a:r>
              <a:rPr lang="en-US" altLang="en-US" sz="2400" dirty="0" smtClean="0">
                <a:latin typeface="Arial" charset="0"/>
                <a:cs typeface="Arial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dirty="0" smtClean="0">
                <a:latin typeface="Arial" charset="0"/>
                <a:cs typeface="Arial" charset="0"/>
              </a:rPr>
              <a:t>    =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0.545</a:t>
            </a:r>
            <a:endParaRPr lang="en-US" altLang="en-US" sz="2400" dirty="0" smtClean="0">
              <a:latin typeface="Arial" charset="0"/>
              <a:cs typeface="Arial" charset="0"/>
            </a:endParaRPr>
          </a:p>
        </p:txBody>
      </p:sp>
      <p:sp>
        <p:nvSpPr>
          <p:cNvPr id="1843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843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3602176-8674-4C28-9C33-4F20F8BFCF6F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smtClean="0">
              <a:latin typeface="Arial" charset="0"/>
            </a:endParaRPr>
          </a:p>
        </p:txBody>
      </p:sp>
      <p:grpSp>
        <p:nvGrpSpPr>
          <p:cNvPr id="18438" name="Group 11"/>
          <p:cNvGrpSpPr>
            <a:grpSpLocks/>
          </p:cNvGrpSpPr>
          <p:nvPr/>
        </p:nvGrpSpPr>
        <p:grpSpPr bwMode="auto">
          <a:xfrm>
            <a:off x="1600200" y="2209800"/>
            <a:ext cx="4114800" cy="1866900"/>
            <a:chOff x="1935" y="1210"/>
            <a:chExt cx="2456" cy="1358"/>
          </a:xfrm>
        </p:grpSpPr>
        <p:sp>
          <p:nvSpPr>
            <p:cNvPr id="18439" name="Line 4"/>
            <p:cNvSpPr>
              <a:spLocks noChangeShapeType="1"/>
            </p:cNvSpPr>
            <p:nvPr/>
          </p:nvSpPr>
          <p:spPr bwMode="auto">
            <a:xfrm flipV="1">
              <a:off x="2458" y="1480"/>
              <a:ext cx="1263" cy="4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0" name="Line 5"/>
            <p:cNvSpPr>
              <a:spLocks noChangeShapeType="1"/>
            </p:cNvSpPr>
            <p:nvPr/>
          </p:nvSpPr>
          <p:spPr bwMode="auto">
            <a:xfrm>
              <a:off x="2458" y="1940"/>
              <a:ext cx="1263" cy="4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1" name="Rectangle 6"/>
            <p:cNvSpPr>
              <a:spLocks noChangeArrowheads="1"/>
            </p:cNvSpPr>
            <p:nvPr/>
          </p:nvSpPr>
          <p:spPr bwMode="auto">
            <a:xfrm>
              <a:off x="3696" y="1210"/>
              <a:ext cx="69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itchFamily="18" charset="0"/>
                </a:rPr>
                <a:t>S</a:t>
              </a:r>
              <a:r>
                <a:rPr lang="en-CA" altLang="en-US" sz="2000" baseline="-25000">
                  <a:latin typeface="Times New Roman" pitchFamily="18" charset="0"/>
                </a:rPr>
                <a:t>0</a:t>
              </a:r>
              <a:r>
                <a:rPr lang="en-US" altLang="en-US" sz="2000" i="1">
                  <a:latin typeface="Times New Roman" pitchFamily="18" charset="0"/>
                </a:rPr>
                <a:t>u</a:t>
              </a:r>
              <a:r>
                <a:rPr lang="en-US" altLang="en-US" sz="2000">
                  <a:latin typeface="Arial" charset="0"/>
                </a:rPr>
                <a:t> = 22</a:t>
              </a:r>
              <a:endParaRPr lang="en-US" altLang="en-US" sz="2000" i="1">
                <a:latin typeface="Arial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 </a:t>
              </a:r>
              <a:r>
                <a:rPr lang="en-US" altLang="en-US" sz="2000">
                  <a:latin typeface="Times New Roman" pitchFamily="18" charset="0"/>
                </a:rPr>
                <a:t>ƒ</a:t>
              </a:r>
              <a:r>
                <a:rPr lang="en-US" altLang="en-US" sz="2000" i="1" baseline="-25000">
                  <a:latin typeface="Times New Roman" pitchFamily="18" charset="0"/>
                </a:rPr>
                <a:t>u</a:t>
              </a:r>
              <a:r>
                <a:rPr lang="en-US" altLang="en-US" sz="2000">
                  <a:latin typeface="Arial" charset="0"/>
                </a:rPr>
                <a:t> = 1</a:t>
              </a:r>
            </a:p>
          </p:txBody>
        </p:sp>
        <p:sp>
          <p:nvSpPr>
            <p:cNvPr id="18442" name="Rectangle 7"/>
            <p:cNvSpPr>
              <a:spLocks noChangeArrowheads="1"/>
            </p:cNvSpPr>
            <p:nvPr/>
          </p:nvSpPr>
          <p:spPr bwMode="auto">
            <a:xfrm>
              <a:off x="3696" y="2122"/>
              <a:ext cx="69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itchFamily="18" charset="0"/>
                </a:rPr>
                <a:t>S</a:t>
              </a:r>
              <a:r>
                <a:rPr lang="en-CA" altLang="en-US" sz="2000" baseline="-25000">
                  <a:latin typeface="Times New Roman" pitchFamily="18" charset="0"/>
                </a:rPr>
                <a:t>0</a:t>
              </a:r>
              <a:r>
                <a:rPr lang="en-US" altLang="en-US" sz="2000" i="1">
                  <a:latin typeface="Times New Roman" pitchFamily="18" charset="0"/>
                </a:rPr>
                <a:t>d</a:t>
              </a:r>
              <a:r>
                <a:rPr lang="en-US" altLang="en-US" sz="2000">
                  <a:latin typeface="Arial" charset="0"/>
                </a:rPr>
                <a:t> = 18</a:t>
              </a:r>
              <a:endParaRPr lang="en-US" altLang="en-US" sz="2000" i="1">
                <a:latin typeface="Arial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 </a:t>
              </a:r>
              <a:r>
                <a:rPr lang="en-US" altLang="en-US" sz="2000">
                  <a:latin typeface="Times New Roman" pitchFamily="18" charset="0"/>
                </a:rPr>
                <a:t>ƒ</a:t>
              </a:r>
              <a:r>
                <a:rPr lang="en-US" altLang="en-US" sz="2000" i="1" baseline="-25000">
                  <a:latin typeface="Times New Roman" pitchFamily="18" charset="0"/>
                </a:rPr>
                <a:t>d</a:t>
              </a:r>
              <a:r>
                <a:rPr lang="en-US" altLang="en-US" sz="2000">
                  <a:latin typeface="Arial" charset="0"/>
                </a:rPr>
                <a:t> = 0</a:t>
              </a:r>
            </a:p>
          </p:txBody>
        </p:sp>
        <p:sp>
          <p:nvSpPr>
            <p:cNvPr id="18443" name="Rectangle 8"/>
            <p:cNvSpPr>
              <a:spLocks noChangeArrowheads="1"/>
            </p:cNvSpPr>
            <p:nvPr/>
          </p:nvSpPr>
          <p:spPr bwMode="auto">
            <a:xfrm>
              <a:off x="1935" y="1690"/>
              <a:ext cx="591" cy="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itchFamily="18" charset="0"/>
                </a:rPr>
                <a:t>S</a:t>
              </a:r>
              <a:r>
                <a:rPr lang="en-CA" altLang="en-US" sz="2000" baseline="-25000">
                  <a:latin typeface="Times New Roman" pitchFamily="18" charset="0"/>
                </a:rPr>
                <a:t>0</a:t>
              </a:r>
              <a:r>
                <a:rPr lang="en-CA" altLang="en-US" sz="2000">
                  <a:latin typeface="Times New Roman" pitchFamily="18" charset="0"/>
                </a:rPr>
                <a:t>=</a:t>
              </a:r>
              <a:r>
                <a:rPr lang="en-CA" altLang="en-US" sz="2000">
                  <a:latin typeface="Arial" charset="0"/>
                  <a:cs typeface="Arial" charset="0"/>
                </a:rPr>
                <a:t>20</a:t>
              </a:r>
              <a:endParaRPr lang="en-US" altLang="en-US" sz="2000">
                <a:latin typeface="Arial" charset="0"/>
                <a:cs typeface="Arial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itchFamily="18" charset="0"/>
                </a:rPr>
                <a:t>ƒ</a:t>
              </a:r>
            </a:p>
          </p:txBody>
        </p:sp>
        <p:sp>
          <p:nvSpPr>
            <p:cNvPr id="18444" name="Rectangle 9"/>
            <p:cNvSpPr>
              <a:spLocks noChangeArrowheads="1"/>
            </p:cNvSpPr>
            <p:nvPr/>
          </p:nvSpPr>
          <p:spPr bwMode="auto">
            <a:xfrm rot="-949198">
              <a:off x="2676" y="1401"/>
              <a:ext cx="605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2000" dirty="0" smtClean="0">
                  <a:latin typeface="Arial" charset="0"/>
                </a:rPr>
                <a:t>0.5543</a:t>
              </a:r>
              <a:endParaRPr lang="en-US" altLang="en-US" sz="2000" dirty="0">
                <a:latin typeface="Arial" charset="0"/>
              </a:endParaRPr>
            </a:p>
          </p:txBody>
        </p:sp>
        <p:sp>
          <p:nvSpPr>
            <p:cNvPr id="18445" name="Rectangle 10"/>
            <p:cNvSpPr>
              <a:spLocks noChangeArrowheads="1"/>
            </p:cNvSpPr>
            <p:nvPr/>
          </p:nvSpPr>
          <p:spPr bwMode="auto">
            <a:xfrm rot="1140000">
              <a:off x="2719" y="2219"/>
              <a:ext cx="714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en-US" sz="2000" dirty="0" smtClean="0">
                  <a:latin typeface="Arial" charset="0"/>
                </a:rPr>
                <a:t>0.4497</a:t>
              </a:r>
              <a:endParaRPr lang="en-US" altLang="en-US" sz="2000" dirty="0">
                <a:latin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Irrelevance of Stock’s Expected Return</a:t>
            </a:r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893C1B-6386-4425-B23C-B13E31A17DF9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1946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en-US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When we are valuing an option in terms of the price of the underlying asset, the probability of up and down movements in the real world are irrelevant</a:t>
            </a:r>
          </a:p>
          <a:p>
            <a:pPr eaLnBrk="1" hangingPunct="1"/>
            <a:r>
              <a:rPr lang="en-US" altLang="en-US" sz="2400" smtClean="0">
                <a:latin typeface="Arial" charset="0"/>
                <a:cs typeface="Arial" charset="0"/>
              </a:rPr>
              <a:t>This is an example of a more general result stating that the expected return on the underlying asset in the real world is irrelevant </a:t>
            </a:r>
          </a:p>
          <a:p>
            <a:pPr eaLnBrk="1" hangingPunct="1"/>
            <a:endParaRPr lang="en-US" altLang="en-US" smtClean="0">
              <a:latin typeface="Arial" charset="0"/>
              <a:cs typeface="Arial" charset="0"/>
            </a:endParaRPr>
          </a:p>
          <a:p>
            <a:pPr eaLnBrk="1" hangingPunct="1">
              <a:buFontTx/>
              <a:buNone/>
            </a:pPr>
            <a:endParaRPr lang="en-US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620000" cy="1828800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mtClean="0"/>
              <a:t>A Two-Step Example</a:t>
            </a:r>
            <a:br>
              <a:rPr lang="en-US" altLang="en-US" smtClean="0"/>
            </a:br>
            <a:r>
              <a:rPr lang="en-US" altLang="en-US" sz="2200" smtClean="0"/>
              <a:t>Figure 13.3, page 281</a:t>
            </a:r>
            <a:endParaRPr lang="en-US" alt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19200"/>
            <a:ext cx="6561138" cy="4995863"/>
          </a:xfrm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																											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alt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4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en-US" sz="2400" dirty="0" smtClean="0">
                <a:latin typeface="Arial" charset="0"/>
                <a:cs typeface="Arial" charset="0"/>
              </a:rPr>
              <a:t>=21, </a:t>
            </a:r>
            <a:r>
              <a:rPr lang="en-US" altLang="en-US" sz="2400" i="1" dirty="0" smtClean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= </a:t>
            </a:r>
            <a:r>
              <a:rPr lang="en-US" altLang="en-US" sz="2400" dirty="0">
                <a:latin typeface="Arial" charset="0"/>
                <a:cs typeface="Arial" charset="0"/>
              </a:rPr>
              <a:t>4</a:t>
            </a:r>
            <a:r>
              <a:rPr lang="en-US" altLang="en-US" sz="2400" dirty="0" smtClean="0">
                <a:latin typeface="Arial" charset="0"/>
                <a:cs typeface="Arial" charset="0"/>
              </a:rPr>
              <a:t>%</a:t>
            </a:r>
            <a:endParaRPr lang="en-US" alt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CA" altLang="en-US" sz="2400" dirty="0" smtClean="0">
                <a:latin typeface="Arial" charset="0"/>
                <a:cs typeface="Arial" charset="0"/>
              </a:rPr>
              <a:t>Each time step is 3 months</a:t>
            </a:r>
            <a:endParaRPr lang="en-US" altLang="en-US" sz="2400" dirty="0" smtClean="0">
              <a:latin typeface="Arial" charset="0"/>
              <a:cs typeface="Arial" charset="0"/>
            </a:endParaRPr>
          </a:p>
        </p:txBody>
      </p:sp>
      <p:sp>
        <p:nvSpPr>
          <p:cNvPr id="2048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2048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79D2DE4-C04F-4934-82BF-17892D7D6DEF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smtClean="0">
              <a:latin typeface="Arial" charset="0"/>
            </a:endParaRPr>
          </a:p>
        </p:txBody>
      </p:sp>
      <p:grpSp>
        <p:nvGrpSpPr>
          <p:cNvPr id="20486" name="Group 20"/>
          <p:cNvGrpSpPr>
            <a:grpSpLocks/>
          </p:cNvGrpSpPr>
          <p:nvPr/>
        </p:nvGrpSpPr>
        <p:grpSpPr bwMode="auto">
          <a:xfrm>
            <a:off x="1752600" y="2133600"/>
            <a:ext cx="3810000" cy="2590800"/>
            <a:chOff x="1425" y="724"/>
            <a:chExt cx="3235" cy="2073"/>
          </a:xfrm>
        </p:grpSpPr>
        <p:sp>
          <p:nvSpPr>
            <p:cNvPr id="20487" name="Rectangle 4"/>
            <p:cNvSpPr>
              <a:spLocks noChangeArrowheads="1"/>
            </p:cNvSpPr>
            <p:nvPr/>
          </p:nvSpPr>
          <p:spPr bwMode="auto">
            <a:xfrm>
              <a:off x="1425" y="1625"/>
              <a:ext cx="3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Arial" charset="0"/>
                </a:rPr>
                <a:t>20</a:t>
              </a:r>
            </a:p>
          </p:txBody>
        </p:sp>
        <p:grpSp>
          <p:nvGrpSpPr>
            <p:cNvPr id="20488" name="Group 14"/>
            <p:cNvGrpSpPr>
              <a:grpSpLocks/>
            </p:cNvGrpSpPr>
            <p:nvPr/>
          </p:nvGrpSpPr>
          <p:grpSpPr bwMode="auto">
            <a:xfrm>
              <a:off x="1735" y="881"/>
              <a:ext cx="2507" cy="1820"/>
              <a:chOff x="1735" y="881"/>
              <a:chExt cx="2507" cy="1820"/>
            </a:xfrm>
          </p:grpSpPr>
          <p:grpSp>
            <p:nvGrpSpPr>
              <p:cNvPr id="20494" name="Group 7"/>
              <p:cNvGrpSpPr>
                <a:grpSpLocks/>
              </p:cNvGrpSpPr>
              <p:nvPr/>
            </p:nvGrpSpPr>
            <p:grpSpPr bwMode="auto">
              <a:xfrm>
                <a:off x="1735" y="1331"/>
                <a:ext cx="1263" cy="920"/>
                <a:chOff x="1735" y="1331"/>
                <a:chExt cx="1263" cy="920"/>
              </a:xfrm>
            </p:grpSpPr>
            <p:sp>
              <p:nvSpPr>
                <p:cNvPr id="20501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1735" y="1331"/>
                  <a:ext cx="1263" cy="4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502" name="Line 6"/>
                <p:cNvSpPr>
                  <a:spLocks noChangeShapeType="1"/>
                </p:cNvSpPr>
                <p:nvPr/>
              </p:nvSpPr>
              <p:spPr bwMode="auto">
                <a:xfrm>
                  <a:off x="1735" y="1791"/>
                  <a:ext cx="1263" cy="4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0495" name="Group 10"/>
              <p:cNvGrpSpPr>
                <a:grpSpLocks/>
              </p:cNvGrpSpPr>
              <p:nvPr/>
            </p:nvGrpSpPr>
            <p:grpSpPr bwMode="auto">
              <a:xfrm>
                <a:off x="2979" y="881"/>
                <a:ext cx="1263" cy="920"/>
                <a:chOff x="2979" y="881"/>
                <a:chExt cx="1263" cy="920"/>
              </a:xfrm>
            </p:grpSpPr>
            <p:sp>
              <p:nvSpPr>
                <p:cNvPr id="20499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2979" y="881"/>
                  <a:ext cx="1263" cy="4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500" name="Line 9"/>
                <p:cNvSpPr>
                  <a:spLocks noChangeShapeType="1"/>
                </p:cNvSpPr>
                <p:nvPr/>
              </p:nvSpPr>
              <p:spPr bwMode="auto">
                <a:xfrm>
                  <a:off x="2979" y="1341"/>
                  <a:ext cx="1263" cy="4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0496" name="Group 13"/>
              <p:cNvGrpSpPr>
                <a:grpSpLocks/>
              </p:cNvGrpSpPr>
              <p:nvPr/>
            </p:nvGrpSpPr>
            <p:grpSpPr bwMode="auto">
              <a:xfrm>
                <a:off x="2973" y="1781"/>
                <a:ext cx="1263" cy="920"/>
                <a:chOff x="2973" y="1781"/>
                <a:chExt cx="1263" cy="920"/>
              </a:xfrm>
            </p:grpSpPr>
            <p:sp>
              <p:nvSpPr>
                <p:cNvPr id="20497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973" y="1781"/>
                  <a:ext cx="1263" cy="4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498" name="Line 12"/>
                <p:cNvSpPr>
                  <a:spLocks noChangeShapeType="1"/>
                </p:cNvSpPr>
                <p:nvPr/>
              </p:nvSpPr>
              <p:spPr bwMode="auto">
                <a:xfrm>
                  <a:off x="2973" y="2241"/>
                  <a:ext cx="1263" cy="4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0489" name="Rectangle 15"/>
            <p:cNvSpPr>
              <a:spLocks noChangeArrowheads="1"/>
            </p:cNvSpPr>
            <p:nvPr/>
          </p:nvSpPr>
          <p:spPr bwMode="auto">
            <a:xfrm>
              <a:off x="2716" y="1039"/>
              <a:ext cx="3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Arial" charset="0"/>
                </a:rPr>
                <a:t>22</a:t>
              </a:r>
            </a:p>
          </p:txBody>
        </p:sp>
        <p:sp>
          <p:nvSpPr>
            <p:cNvPr id="20490" name="Rectangle 16"/>
            <p:cNvSpPr>
              <a:spLocks noChangeArrowheads="1"/>
            </p:cNvSpPr>
            <p:nvPr/>
          </p:nvSpPr>
          <p:spPr bwMode="auto">
            <a:xfrm>
              <a:off x="2725" y="2227"/>
              <a:ext cx="3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Arial" charset="0"/>
                </a:rPr>
                <a:t>18</a:t>
              </a:r>
            </a:p>
          </p:txBody>
        </p:sp>
        <p:sp>
          <p:nvSpPr>
            <p:cNvPr id="20491" name="Rectangle 17"/>
            <p:cNvSpPr>
              <a:spLocks noChangeArrowheads="1"/>
            </p:cNvSpPr>
            <p:nvPr/>
          </p:nvSpPr>
          <p:spPr bwMode="auto">
            <a:xfrm>
              <a:off x="4165" y="724"/>
              <a:ext cx="49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Arial" charset="0"/>
                </a:rPr>
                <a:t>24.2</a:t>
              </a:r>
            </a:p>
          </p:txBody>
        </p:sp>
        <p:sp>
          <p:nvSpPr>
            <p:cNvPr id="20492" name="Rectangle 18"/>
            <p:cNvSpPr>
              <a:spLocks noChangeArrowheads="1"/>
            </p:cNvSpPr>
            <p:nvPr/>
          </p:nvSpPr>
          <p:spPr bwMode="auto">
            <a:xfrm>
              <a:off x="4165" y="1615"/>
              <a:ext cx="49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Arial" charset="0"/>
                </a:rPr>
                <a:t>19.8</a:t>
              </a:r>
            </a:p>
          </p:txBody>
        </p:sp>
        <p:sp>
          <p:nvSpPr>
            <p:cNvPr id="20493" name="Rectangle 19"/>
            <p:cNvSpPr>
              <a:spLocks noChangeArrowheads="1"/>
            </p:cNvSpPr>
            <p:nvPr/>
          </p:nvSpPr>
          <p:spPr bwMode="auto">
            <a:xfrm>
              <a:off x="4165" y="2506"/>
              <a:ext cx="49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Arial" charset="0"/>
                </a:rPr>
                <a:t>16.2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96913"/>
            <a:ext cx="6932613" cy="1143000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mtClean="0"/>
              <a:t>Valuing a Call Option</a:t>
            </a:r>
            <a:br>
              <a:rPr lang="en-US" altLang="en-US" smtClean="0"/>
            </a:br>
            <a:r>
              <a:rPr lang="en-US" altLang="en-US" sz="2200" smtClean="0"/>
              <a:t>Figure 13.4, page 281</a:t>
            </a:r>
            <a:endParaRPr lang="en-US" alt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008063"/>
            <a:ext cx="7472363" cy="5410200"/>
          </a:xfrm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																																				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400" dirty="0" smtClean="0">
              <a:latin typeface="Arial" charset="0"/>
              <a:cs typeface="Arial" charset="0"/>
            </a:endParaRPr>
          </a:p>
          <a:p>
            <a:pPr eaLnBrk="1" hangingPunct="1">
              <a:buFontTx/>
              <a:buNone/>
            </a:pPr>
            <a:endParaRPr lang="en-US" altLang="en-US" sz="2200" dirty="0" smtClean="0">
              <a:latin typeface="Arial" charset="0"/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n-US" altLang="en-US" sz="2200" dirty="0" smtClean="0">
                <a:latin typeface="Arial" charset="0"/>
                <a:cs typeface="Arial" charset="0"/>
              </a:rPr>
              <a:t>Value at node B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2200" dirty="0" smtClean="0">
                <a:latin typeface="Arial" charset="0"/>
                <a:cs typeface="Arial" charset="0"/>
              </a:rPr>
              <a:t> = </a:t>
            </a:r>
            <a:r>
              <a:rPr lang="en-US" altLang="en-US" sz="2200" i="1" dirty="0" smtClean="0">
                <a:latin typeface="Times New Roman" pitchFamily="18" charset="0"/>
                <a:cs typeface="Arial" charset="0"/>
              </a:rPr>
              <a:t>e</a:t>
            </a:r>
            <a:r>
              <a:rPr lang="en-US" altLang="en-US" sz="2200" baseline="30000" dirty="0" smtClean="0">
                <a:latin typeface="Arial" charset="0"/>
                <a:cs typeface="Arial" charset="0"/>
              </a:rPr>
              <a:t>–0.04</a:t>
            </a:r>
            <a:r>
              <a:rPr lang="en-US" altLang="en-US" sz="2200" baseline="30000" dirty="0" smtClean="0">
                <a:latin typeface="Symbol" pitchFamily="18" charset="2"/>
                <a:cs typeface="Arial" charset="0"/>
              </a:rPr>
              <a:t>×</a:t>
            </a:r>
            <a:r>
              <a:rPr lang="en-US" altLang="en-US" sz="2200" baseline="30000" dirty="0" smtClean="0">
                <a:latin typeface="Arial" charset="0"/>
                <a:cs typeface="Arial" charset="0"/>
              </a:rPr>
              <a:t>0.25</a:t>
            </a:r>
            <a:r>
              <a:rPr lang="en-US" altLang="en-US" sz="2200" dirty="0" smtClean="0">
                <a:latin typeface="Arial" charset="0"/>
                <a:cs typeface="Arial" charset="0"/>
              </a:rPr>
              <a:t>(0.5503</a:t>
            </a:r>
            <a:r>
              <a:rPr lang="en-US" altLang="en-US" sz="2200" dirty="0" smtClean="0">
                <a:latin typeface="Symbol" pitchFamily="18" charset="2"/>
                <a:cs typeface="Arial" charset="0"/>
              </a:rPr>
              <a:t>×</a:t>
            </a:r>
            <a:r>
              <a:rPr lang="en-US" altLang="en-US" sz="2200" dirty="0" smtClean="0">
                <a:latin typeface="Arial" charset="0"/>
                <a:cs typeface="Arial" charset="0"/>
              </a:rPr>
              <a:t>3.2 </a:t>
            </a:r>
            <a:r>
              <a:rPr lang="en-US" altLang="en-US" sz="2200" dirty="0" smtClean="0">
                <a:latin typeface="Arial" charset="0"/>
                <a:cs typeface="Arial" charset="0"/>
              </a:rPr>
              <a:t>+ </a:t>
            </a:r>
            <a:r>
              <a:rPr lang="en-US" altLang="en-US" sz="2200" dirty="0" smtClean="0">
                <a:latin typeface="Arial" charset="0"/>
                <a:cs typeface="Arial" charset="0"/>
              </a:rPr>
              <a:t>0.4497</a:t>
            </a:r>
            <a:r>
              <a:rPr lang="en-US" altLang="en-US" sz="2200" dirty="0" smtClean="0">
                <a:latin typeface="Symbol" pitchFamily="18" charset="2"/>
                <a:cs typeface="Arial" charset="0"/>
              </a:rPr>
              <a:t>×</a:t>
            </a:r>
            <a:r>
              <a:rPr lang="en-US" altLang="en-US" sz="2200" dirty="0" smtClean="0">
                <a:latin typeface="Arial" charset="0"/>
                <a:cs typeface="Arial" charset="0"/>
              </a:rPr>
              <a:t>0</a:t>
            </a:r>
            <a:r>
              <a:rPr lang="en-US" altLang="en-US" sz="2200" dirty="0" smtClean="0">
                <a:latin typeface="Arial" charset="0"/>
                <a:cs typeface="Arial" charset="0"/>
              </a:rPr>
              <a:t>) = </a:t>
            </a:r>
            <a:r>
              <a:rPr lang="en-US" altLang="en-US" sz="2200" dirty="0" smtClean="0">
                <a:latin typeface="Arial" charset="0"/>
                <a:cs typeface="Arial" charset="0"/>
              </a:rPr>
              <a:t>1.7433</a:t>
            </a:r>
            <a:endParaRPr lang="en-US" altLang="en-US" sz="2200" dirty="0" smtClean="0">
              <a:latin typeface="Arial" charset="0"/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n-US" altLang="en-US" sz="2200" dirty="0" smtClean="0">
                <a:latin typeface="Arial" charset="0"/>
                <a:cs typeface="Arial" charset="0"/>
              </a:rPr>
              <a:t>Value at node A 			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2200" i="1" dirty="0" smtClean="0">
                <a:latin typeface="Times New Roman" pitchFamily="18" charset="0"/>
                <a:cs typeface="Arial" charset="0"/>
              </a:rPr>
              <a:t>= </a:t>
            </a:r>
            <a:r>
              <a:rPr lang="en-US" altLang="en-US" sz="2200" i="1" dirty="0" smtClean="0">
                <a:latin typeface="Times New Roman" pitchFamily="18" charset="0"/>
                <a:cs typeface="Arial" charset="0"/>
              </a:rPr>
              <a:t>e</a:t>
            </a:r>
            <a:r>
              <a:rPr lang="en-US" altLang="en-US" sz="2200" baseline="30000" dirty="0" smtClean="0">
                <a:latin typeface="Arial" charset="0"/>
                <a:cs typeface="Arial" charset="0"/>
              </a:rPr>
              <a:t>–0.04</a:t>
            </a:r>
            <a:r>
              <a:rPr lang="en-US" altLang="en-US" sz="2200" baseline="30000" dirty="0" smtClean="0">
                <a:latin typeface="Symbol" pitchFamily="18" charset="2"/>
                <a:cs typeface="Arial" charset="0"/>
              </a:rPr>
              <a:t>×</a:t>
            </a:r>
            <a:r>
              <a:rPr lang="en-US" altLang="en-US" sz="2200" baseline="30000" dirty="0" smtClean="0">
                <a:latin typeface="Arial" charset="0"/>
                <a:cs typeface="Arial" charset="0"/>
              </a:rPr>
              <a:t>0.25</a:t>
            </a:r>
            <a:r>
              <a:rPr lang="en-US" altLang="en-US" sz="2200" dirty="0" smtClean="0">
                <a:latin typeface="Arial" charset="0"/>
                <a:cs typeface="Arial" charset="0"/>
              </a:rPr>
              <a:t>(0.5503</a:t>
            </a:r>
            <a:r>
              <a:rPr lang="en-US" altLang="en-US" sz="2200" dirty="0" smtClean="0">
                <a:latin typeface="Symbol" pitchFamily="18" charset="2"/>
                <a:cs typeface="Arial" charset="0"/>
              </a:rPr>
              <a:t>×</a:t>
            </a:r>
            <a:r>
              <a:rPr lang="en-US" altLang="en-US" sz="2200" dirty="0" smtClean="0">
                <a:latin typeface="Arial" charset="0"/>
                <a:cs typeface="Arial" charset="0"/>
              </a:rPr>
              <a:t>1.7433 </a:t>
            </a:r>
            <a:r>
              <a:rPr lang="en-US" altLang="en-US" sz="2200" dirty="0" smtClean="0">
                <a:latin typeface="Arial" charset="0"/>
                <a:cs typeface="Arial" charset="0"/>
              </a:rPr>
              <a:t>+ </a:t>
            </a:r>
            <a:r>
              <a:rPr lang="en-US" altLang="en-US" sz="2200" dirty="0" smtClean="0">
                <a:latin typeface="Arial" charset="0"/>
                <a:cs typeface="Arial" charset="0"/>
              </a:rPr>
              <a:t>0.4497</a:t>
            </a:r>
            <a:r>
              <a:rPr lang="en-US" altLang="en-US" sz="2200" dirty="0" smtClean="0">
                <a:latin typeface="Symbol" pitchFamily="18" charset="2"/>
                <a:cs typeface="Arial" charset="0"/>
              </a:rPr>
              <a:t>×</a:t>
            </a:r>
            <a:r>
              <a:rPr lang="en-US" altLang="en-US" sz="2200" dirty="0" smtClean="0">
                <a:latin typeface="Arial" charset="0"/>
                <a:cs typeface="Arial" charset="0"/>
              </a:rPr>
              <a:t>0</a:t>
            </a:r>
            <a:r>
              <a:rPr lang="en-US" altLang="en-US" sz="2200" dirty="0" smtClean="0">
                <a:latin typeface="Arial" charset="0"/>
                <a:cs typeface="Arial" charset="0"/>
              </a:rPr>
              <a:t>) = </a:t>
            </a:r>
            <a:r>
              <a:rPr lang="en-US" altLang="en-US" sz="2200" dirty="0" smtClean="0">
                <a:latin typeface="Arial" charset="0"/>
                <a:cs typeface="Arial" charset="0"/>
              </a:rPr>
              <a:t>0.9497</a:t>
            </a:r>
            <a:endParaRPr lang="en-US" altLang="en-US" sz="2200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US" altLang="en-US" sz="2200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sz="2200" dirty="0" smtClean="0">
              <a:latin typeface="Arial" charset="0"/>
              <a:cs typeface="Arial" charset="0"/>
            </a:endParaRPr>
          </a:p>
        </p:txBody>
      </p:sp>
      <p:sp>
        <p:nvSpPr>
          <p:cNvPr id="21508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2150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FF8104D-86AC-4025-B331-7C3FE7E4344F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smtClean="0">
              <a:latin typeface="Arial" charset="0"/>
            </a:endParaRPr>
          </a:p>
        </p:txBody>
      </p:sp>
      <p:grpSp>
        <p:nvGrpSpPr>
          <p:cNvPr id="21510" name="Group 30"/>
          <p:cNvGrpSpPr>
            <a:grpSpLocks/>
          </p:cNvGrpSpPr>
          <p:nvPr/>
        </p:nvGrpSpPr>
        <p:grpSpPr bwMode="auto">
          <a:xfrm>
            <a:off x="762000" y="1524000"/>
            <a:ext cx="5491163" cy="2949575"/>
            <a:chOff x="2133601" y="1143000"/>
            <a:chExt cx="5491162" cy="2950078"/>
          </a:xfrm>
        </p:grpSpPr>
        <p:sp>
          <p:nvSpPr>
            <p:cNvPr id="21511" name="Rectangle 19"/>
            <p:cNvSpPr>
              <a:spLocks noChangeArrowheads="1"/>
            </p:cNvSpPr>
            <p:nvPr/>
          </p:nvSpPr>
          <p:spPr bwMode="auto">
            <a:xfrm>
              <a:off x="6940281" y="3384550"/>
              <a:ext cx="684482" cy="708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16.2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0.0</a:t>
              </a:r>
            </a:p>
          </p:txBody>
        </p:sp>
        <p:grpSp>
          <p:nvGrpSpPr>
            <p:cNvPr id="21512" name="Group 29"/>
            <p:cNvGrpSpPr>
              <a:grpSpLocks/>
            </p:cNvGrpSpPr>
            <p:nvPr/>
          </p:nvGrpSpPr>
          <p:grpSpPr bwMode="auto">
            <a:xfrm>
              <a:off x="2133601" y="1143000"/>
              <a:ext cx="5491162" cy="2660650"/>
              <a:chOff x="2133601" y="1143000"/>
              <a:chExt cx="5491162" cy="2660650"/>
            </a:xfrm>
          </p:grpSpPr>
          <p:sp>
            <p:nvSpPr>
              <p:cNvPr id="21513" name="Rectangle 4"/>
              <p:cNvSpPr>
                <a:spLocks noChangeArrowheads="1"/>
              </p:cNvSpPr>
              <p:nvPr/>
            </p:nvSpPr>
            <p:spPr bwMode="auto">
              <a:xfrm>
                <a:off x="2133601" y="2290763"/>
                <a:ext cx="990600" cy="708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latin typeface="Arial" charset="0"/>
                  </a:rPr>
                  <a:t>20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Arial" charset="0"/>
                  </a:rPr>
                  <a:t>0.9497</a:t>
                </a:r>
                <a:endParaRPr lang="en-US" altLang="en-US" sz="2000" dirty="0">
                  <a:latin typeface="Arial" charset="0"/>
                </a:endParaRPr>
              </a:p>
            </p:txBody>
          </p:sp>
          <p:grpSp>
            <p:nvGrpSpPr>
              <p:cNvPr id="21514" name="Group 14"/>
              <p:cNvGrpSpPr>
                <a:grpSpLocks/>
              </p:cNvGrpSpPr>
              <p:nvPr/>
            </p:nvGrpSpPr>
            <p:grpSpPr bwMode="auto">
              <a:xfrm>
                <a:off x="3044825" y="1590675"/>
                <a:ext cx="3979863" cy="2212975"/>
                <a:chOff x="1934" y="986"/>
                <a:chExt cx="2507" cy="1394"/>
              </a:xfrm>
            </p:grpSpPr>
            <p:grpSp>
              <p:nvGrpSpPr>
                <p:cNvPr id="21523" name="Group 7"/>
                <p:cNvGrpSpPr>
                  <a:grpSpLocks/>
                </p:cNvGrpSpPr>
                <p:nvPr/>
              </p:nvGrpSpPr>
              <p:grpSpPr bwMode="auto">
                <a:xfrm>
                  <a:off x="1934" y="1331"/>
                  <a:ext cx="1263" cy="705"/>
                  <a:chOff x="1934" y="1331"/>
                  <a:chExt cx="1263" cy="705"/>
                </a:xfrm>
              </p:grpSpPr>
              <p:sp>
                <p:nvSpPr>
                  <p:cNvPr id="21530" name="Line 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34" y="1331"/>
                    <a:ext cx="1263" cy="35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stealth" w="med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531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1934" y="1683"/>
                    <a:ext cx="1263" cy="35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stealth" w="med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524" name="Group 10"/>
                <p:cNvGrpSpPr>
                  <a:grpSpLocks/>
                </p:cNvGrpSpPr>
                <p:nvPr/>
              </p:nvGrpSpPr>
              <p:grpSpPr bwMode="auto">
                <a:xfrm>
                  <a:off x="3178" y="986"/>
                  <a:ext cx="1263" cy="705"/>
                  <a:chOff x="3178" y="986"/>
                  <a:chExt cx="1263" cy="705"/>
                </a:xfrm>
              </p:grpSpPr>
              <p:sp>
                <p:nvSpPr>
                  <p:cNvPr id="21528" name="Line 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78" y="986"/>
                    <a:ext cx="1263" cy="35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stealth" w="med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529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3178" y="1339"/>
                    <a:ext cx="1263" cy="35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stealth" w="med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1525" name="Group 13"/>
                <p:cNvGrpSpPr>
                  <a:grpSpLocks/>
                </p:cNvGrpSpPr>
                <p:nvPr/>
              </p:nvGrpSpPr>
              <p:grpSpPr bwMode="auto">
                <a:xfrm>
                  <a:off x="3172" y="1675"/>
                  <a:ext cx="1263" cy="705"/>
                  <a:chOff x="3172" y="1675"/>
                  <a:chExt cx="1263" cy="705"/>
                </a:xfrm>
              </p:grpSpPr>
              <p:sp>
                <p:nvSpPr>
                  <p:cNvPr id="21526" name="Line 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72" y="1675"/>
                    <a:ext cx="1263" cy="35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stealth" w="med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527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3172" y="2028"/>
                    <a:ext cx="1263" cy="35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stealth" w="med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1515" name="Rectangle 15"/>
              <p:cNvSpPr>
                <a:spLocks noChangeArrowheads="1"/>
              </p:cNvSpPr>
              <p:nvPr/>
            </p:nvSpPr>
            <p:spPr bwMode="auto">
              <a:xfrm>
                <a:off x="4729163" y="1714500"/>
                <a:ext cx="471283" cy="400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Arial" charset="0"/>
                  </a:rPr>
                  <a:t>22</a:t>
                </a:r>
              </a:p>
            </p:txBody>
          </p:sp>
          <p:sp>
            <p:nvSpPr>
              <p:cNvPr id="21516" name="Rectangle 16"/>
              <p:cNvSpPr>
                <a:spLocks noChangeArrowheads="1"/>
              </p:cNvSpPr>
              <p:nvPr/>
            </p:nvSpPr>
            <p:spPr bwMode="auto">
              <a:xfrm>
                <a:off x="4829175" y="2822575"/>
                <a:ext cx="471283" cy="400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Arial" charset="0"/>
                  </a:rPr>
                  <a:t>18</a:t>
                </a:r>
              </a:p>
            </p:txBody>
          </p:sp>
          <p:sp>
            <p:nvSpPr>
              <p:cNvPr id="21517" name="Rectangle 17"/>
              <p:cNvSpPr>
                <a:spLocks noChangeArrowheads="1"/>
              </p:cNvSpPr>
              <p:nvPr/>
            </p:nvSpPr>
            <p:spPr bwMode="auto">
              <a:xfrm>
                <a:off x="6940281" y="1143000"/>
                <a:ext cx="684482" cy="708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 algn="r"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Arial" charset="0"/>
                  </a:rPr>
                  <a:t>24.2</a:t>
                </a:r>
              </a:p>
              <a:p>
                <a:pPr algn="r"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Arial" charset="0"/>
                  </a:rPr>
                  <a:t>3.2</a:t>
                </a:r>
              </a:p>
            </p:txBody>
          </p:sp>
          <p:sp>
            <p:nvSpPr>
              <p:cNvPr id="21518" name="Rectangle 18"/>
              <p:cNvSpPr>
                <a:spLocks noChangeArrowheads="1"/>
              </p:cNvSpPr>
              <p:nvPr/>
            </p:nvSpPr>
            <p:spPr bwMode="auto">
              <a:xfrm>
                <a:off x="6940281" y="2246313"/>
                <a:ext cx="684482" cy="708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 algn="r"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Arial" charset="0"/>
                  </a:rPr>
                  <a:t>19.8</a:t>
                </a:r>
              </a:p>
              <a:p>
                <a:pPr algn="r"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Arial" charset="0"/>
                  </a:rPr>
                  <a:t>0.0</a:t>
                </a:r>
              </a:p>
            </p:txBody>
          </p:sp>
          <p:sp>
            <p:nvSpPr>
              <p:cNvPr id="21519" name="Rectangle 20"/>
              <p:cNvSpPr>
                <a:spLocks noChangeArrowheads="1"/>
              </p:cNvSpPr>
              <p:nvPr/>
            </p:nvSpPr>
            <p:spPr bwMode="auto">
              <a:xfrm>
                <a:off x="4473575" y="2209800"/>
                <a:ext cx="969817" cy="400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latin typeface="Arial" charset="0"/>
                  </a:rPr>
                  <a:t>1.7433</a:t>
                </a:r>
                <a:endParaRPr lang="en-US" altLang="en-US" sz="2000" dirty="0">
                  <a:latin typeface="Arial" charset="0"/>
                </a:endParaRPr>
              </a:p>
            </p:txBody>
          </p:sp>
          <p:sp>
            <p:nvSpPr>
              <p:cNvPr id="21520" name="Rectangle 21"/>
              <p:cNvSpPr>
                <a:spLocks noChangeArrowheads="1"/>
              </p:cNvSpPr>
              <p:nvPr/>
            </p:nvSpPr>
            <p:spPr bwMode="auto">
              <a:xfrm>
                <a:off x="4791075" y="3332163"/>
                <a:ext cx="541815" cy="400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Arial" charset="0"/>
                  </a:rPr>
                  <a:t>0.0</a:t>
                </a:r>
              </a:p>
            </p:txBody>
          </p:sp>
          <p:sp>
            <p:nvSpPr>
              <p:cNvPr id="21521" name="Rectangle 22"/>
              <p:cNvSpPr>
                <a:spLocks noChangeArrowheads="1"/>
              </p:cNvSpPr>
              <p:nvPr/>
            </p:nvSpPr>
            <p:spPr bwMode="auto">
              <a:xfrm>
                <a:off x="3375025" y="2506663"/>
                <a:ext cx="354013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Arial" charset="0"/>
                  </a:rPr>
                  <a:t>A</a:t>
                </a:r>
              </a:p>
            </p:txBody>
          </p:sp>
          <p:sp>
            <p:nvSpPr>
              <p:cNvPr id="21522" name="Rectangle 23"/>
              <p:cNvSpPr>
                <a:spLocks noChangeArrowheads="1"/>
              </p:cNvSpPr>
              <p:nvPr/>
            </p:nvSpPr>
            <p:spPr bwMode="auto">
              <a:xfrm>
                <a:off x="5410200" y="1981200"/>
                <a:ext cx="304800" cy="400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SzPct val="75000"/>
                  <a:buBlip>
                    <a:blip r:embed="rId4"/>
                  </a:buBlip>
                  <a:defRPr sz="28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Char char="–"/>
                  <a:defRPr sz="20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>
                    <a:latin typeface="Arial" charset="0"/>
                  </a:rPr>
                  <a:t>B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4000" smtClean="0"/>
              <a:t>A Put Option Example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z="2200" smtClean="0"/>
              <a:t>Figure 13.7, page 284</a:t>
            </a:r>
            <a:endParaRPr lang="en-US" alt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4724400"/>
            <a:ext cx="6172200" cy="1219200"/>
          </a:xfrm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>
                <a:latin typeface="Times New Roman" pitchFamily="18" charset="0"/>
                <a:cs typeface="Arial" charset="0"/>
              </a:rPr>
              <a:t>K </a:t>
            </a:r>
            <a:r>
              <a:rPr lang="en-US" sz="2400" dirty="0" smtClean="0">
                <a:latin typeface="Arial" charset="0"/>
                <a:cs typeface="Arial" charset="0"/>
              </a:rPr>
              <a:t>= 52, time step</a:t>
            </a:r>
            <a:r>
              <a:rPr lang="en-US" sz="2400" i="1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 smtClean="0">
                <a:latin typeface="Arial" charset="0"/>
                <a:cs typeface="Arial" charset="0"/>
              </a:rPr>
              <a:t>=1yr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i="1" dirty="0" smtClean="0">
                <a:latin typeface="Times New Roman" pitchFamily="18" charset="0"/>
                <a:cs typeface="Arial" charset="0"/>
              </a:rPr>
              <a:t>r </a:t>
            </a:r>
            <a:r>
              <a:rPr lang="en-US" sz="2400" dirty="0" smtClean="0">
                <a:latin typeface="Arial" charset="0"/>
                <a:cs typeface="Arial" charset="0"/>
              </a:rPr>
              <a:t>= 5%, </a:t>
            </a:r>
            <a:r>
              <a:rPr lang="en-US" sz="2400" i="1" dirty="0" smtClean="0">
                <a:latin typeface="+mj-lt"/>
                <a:cs typeface="Arial" charset="0"/>
              </a:rPr>
              <a:t>u </a:t>
            </a:r>
            <a:r>
              <a:rPr lang="en-US" sz="2400" dirty="0" smtClean="0">
                <a:latin typeface="Arial" charset="0"/>
                <a:cs typeface="Arial" charset="0"/>
              </a:rPr>
              <a:t>=</a:t>
            </a:r>
            <a:r>
              <a:rPr lang="en-US" sz="2400" dirty="0" smtClean="0">
                <a:latin typeface="Arial" charset="0"/>
                <a:cs typeface="Arial" charset="0"/>
              </a:rPr>
              <a:t>1.2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i="1" dirty="0" smtClean="0">
                <a:latin typeface="+mj-lt"/>
                <a:cs typeface="Arial" charset="0"/>
              </a:rPr>
              <a:t>d </a:t>
            </a:r>
            <a:r>
              <a:rPr lang="en-US" sz="2400" dirty="0" smtClean="0">
                <a:latin typeface="Arial" charset="0"/>
                <a:cs typeface="Arial" charset="0"/>
              </a:rPr>
              <a:t>= 0.8, </a:t>
            </a:r>
            <a:r>
              <a:rPr lang="en-US" sz="2400" i="1" dirty="0" smtClean="0">
                <a:latin typeface="+mj-lt"/>
                <a:cs typeface="Arial" charset="0"/>
              </a:rPr>
              <a:t>p </a:t>
            </a:r>
            <a:r>
              <a:rPr lang="en-US" sz="2400" dirty="0" smtClean="0">
                <a:latin typeface="Arial" charset="0"/>
                <a:cs typeface="Arial" charset="0"/>
              </a:rPr>
              <a:t>= 0.6282</a:t>
            </a:r>
            <a:r>
              <a:rPr lang="en-US" dirty="0" smtClean="0">
                <a:latin typeface="Arial" charset="0"/>
                <a:cs typeface="Arial" charset="0"/>
              </a:rPr>
              <a:t>							</a:t>
            </a:r>
          </a:p>
        </p:txBody>
      </p:sp>
      <p:sp>
        <p:nvSpPr>
          <p:cNvPr id="22532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2253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269E2A-C039-4492-8FEE-FCCFD0A7A461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smtClean="0">
              <a:latin typeface="Arial" charset="0"/>
            </a:endParaRPr>
          </a:p>
        </p:txBody>
      </p:sp>
      <p:grpSp>
        <p:nvGrpSpPr>
          <p:cNvPr id="22534" name="Group 28"/>
          <p:cNvGrpSpPr>
            <a:grpSpLocks/>
          </p:cNvGrpSpPr>
          <p:nvPr/>
        </p:nvGrpSpPr>
        <p:grpSpPr bwMode="auto">
          <a:xfrm>
            <a:off x="1524000" y="1905000"/>
            <a:ext cx="4618038" cy="2384425"/>
            <a:chOff x="1620" y="1426"/>
            <a:chExt cx="3271" cy="1858"/>
          </a:xfrm>
        </p:grpSpPr>
        <p:sp>
          <p:nvSpPr>
            <p:cNvPr id="22535" name="Rectangle 4"/>
            <p:cNvSpPr>
              <a:spLocks noChangeArrowheads="1"/>
            </p:cNvSpPr>
            <p:nvPr/>
          </p:nvSpPr>
          <p:spPr bwMode="auto">
            <a:xfrm>
              <a:off x="1620" y="2149"/>
              <a:ext cx="687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50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4.1923</a:t>
              </a:r>
            </a:p>
          </p:txBody>
        </p:sp>
        <p:grpSp>
          <p:nvGrpSpPr>
            <p:cNvPr id="22536" name="Group 14"/>
            <p:cNvGrpSpPr>
              <a:grpSpLocks/>
            </p:cNvGrpSpPr>
            <p:nvPr/>
          </p:nvGrpSpPr>
          <p:grpSpPr bwMode="auto">
            <a:xfrm>
              <a:off x="2140" y="1708"/>
              <a:ext cx="2507" cy="1394"/>
              <a:chOff x="2140" y="1708"/>
              <a:chExt cx="2507" cy="1394"/>
            </a:xfrm>
          </p:grpSpPr>
          <p:grpSp>
            <p:nvGrpSpPr>
              <p:cNvPr id="22544" name="Group 7"/>
              <p:cNvGrpSpPr>
                <a:grpSpLocks/>
              </p:cNvGrpSpPr>
              <p:nvPr/>
            </p:nvGrpSpPr>
            <p:grpSpPr bwMode="auto">
              <a:xfrm>
                <a:off x="2140" y="2053"/>
                <a:ext cx="1263" cy="705"/>
                <a:chOff x="2140" y="2053"/>
                <a:chExt cx="1263" cy="705"/>
              </a:xfrm>
            </p:grpSpPr>
            <p:sp>
              <p:nvSpPr>
                <p:cNvPr id="22551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2140" y="2053"/>
                  <a:ext cx="1263" cy="3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52" name="Line 6"/>
                <p:cNvSpPr>
                  <a:spLocks noChangeShapeType="1"/>
                </p:cNvSpPr>
                <p:nvPr/>
              </p:nvSpPr>
              <p:spPr bwMode="auto">
                <a:xfrm>
                  <a:off x="2140" y="2405"/>
                  <a:ext cx="1263" cy="35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545" name="Group 10"/>
              <p:cNvGrpSpPr>
                <a:grpSpLocks/>
              </p:cNvGrpSpPr>
              <p:nvPr/>
            </p:nvGrpSpPr>
            <p:grpSpPr bwMode="auto">
              <a:xfrm>
                <a:off x="3384" y="1708"/>
                <a:ext cx="1263" cy="705"/>
                <a:chOff x="3384" y="1708"/>
                <a:chExt cx="1263" cy="705"/>
              </a:xfrm>
            </p:grpSpPr>
            <p:sp>
              <p:nvSpPr>
                <p:cNvPr id="22549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3384" y="1708"/>
                  <a:ext cx="1263" cy="35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50" name="Line 9"/>
                <p:cNvSpPr>
                  <a:spLocks noChangeShapeType="1"/>
                </p:cNvSpPr>
                <p:nvPr/>
              </p:nvSpPr>
              <p:spPr bwMode="auto">
                <a:xfrm>
                  <a:off x="3384" y="2061"/>
                  <a:ext cx="1263" cy="3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546" name="Group 13"/>
              <p:cNvGrpSpPr>
                <a:grpSpLocks/>
              </p:cNvGrpSpPr>
              <p:nvPr/>
            </p:nvGrpSpPr>
            <p:grpSpPr bwMode="auto">
              <a:xfrm>
                <a:off x="3378" y="2397"/>
                <a:ext cx="1263" cy="705"/>
                <a:chOff x="3378" y="2397"/>
                <a:chExt cx="1263" cy="705"/>
              </a:xfrm>
            </p:grpSpPr>
            <p:sp>
              <p:nvSpPr>
                <p:cNvPr id="22547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3378" y="2397"/>
                  <a:ext cx="1263" cy="35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48" name="Line 12"/>
                <p:cNvSpPr>
                  <a:spLocks noChangeShapeType="1"/>
                </p:cNvSpPr>
                <p:nvPr/>
              </p:nvSpPr>
              <p:spPr bwMode="auto">
                <a:xfrm>
                  <a:off x="3378" y="2750"/>
                  <a:ext cx="1263" cy="3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2537" name="Rectangle 15"/>
            <p:cNvSpPr>
              <a:spLocks noChangeArrowheads="1"/>
            </p:cNvSpPr>
            <p:nvPr/>
          </p:nvSpPr>
          <p:spPr bwMode="auto">
            <a:xfrm>
              <a:off x="3201" y="1786"/>
              <a:ext cx="29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60</a:t>
              </a:r>
            </a:p>
          </p:txBody>
        </p:sp>
        <p:sp>
          <p:nvSpPr>
            <p:cNvPr id="22538" name="Rectangle 16"/>
            <p:cNvSpPr>
              <a:spLocks noChangeArrowheads="1"/>
            </p:cNvSpPr>
            <p:nvPr/>
          </p:nvSpPr>
          <p:spPr bwMode="auto">
            <a:xfrm>
              <a:off x="3264" y="2484"/>
              <a:ext cx="29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40</a:t>
              </a:r>
            </a:p>
          </p:txBody>
        </p:sp>
        <p:sp>
          <p:nvSpPr>
            <p:cNvPr id="22539" name="Rectangle 17"/>
            <p:cNvSpPr>
              <a:spLocks noChangeArrowheads="1"/>
            </p:cNvSpPr>
            <p:nvPr/>
          </p:nvSpPr>
          <p:spPr bwMode="auto">
            <a:xfrm>
              <a:off x="4594" y="1426"/>
              <a:ext cx="29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72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0</a:t>
              </a:r>
            </a:p>
          </p:txBody>
        </p:sp>
        <p:sp>
          <p:nvSpPr>
            <p:cNvPr id="22540" name="Rectangle 18"/>
            <p:cNvSpPr>
              <a:spLocks noChangeArrowheads="1"/>
            </p:cNvSpPr>
            <p:nvPr/>
          </p:nvSpPr>
          <p:spPr bwMode="auto">
            <a:xfrm>
              <a:off x="4594" y="2121"/>
              <a:ext cx="29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48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4</a:t>
              </a:r>
            </a:p>
          </p:txBody>
        </p:sp>
        <p:sp>
          <p:nvSpPr>
            <p:cNvPr id="22541" name="Rectangle 19"/>
            <p:cNvSpPr>
              <a:spLocks noChangeArrowheads="1"/>
            </p:cNvSpPr>
            <p:nvPr/>
          </p:nvSpPr>
          <p:spPr bwMode="auto">
            <a:xfrm>
              <a:off x="4594" y="2838"/>
              <a:ext cx="29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32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20</a:t>
              </a:r>
            </a:p>
          </p:txBody>
        </p:sp>
        <p:sp>
          <p:nvSpPr>
            <p:cNvPr id="22542" name="Rectangle 20"/>
            <p:cNvSpPr>
              <a:spLocks noChangeArrowheads="1"/>
            </p:cNvSpPr>
            <p:nvPr/>
          </p:nvSpPr>
          <p:spPr bwMode="auto">
            <a:xfrm>
              <a:off x="3040" y="2079"/>
              <a:ext cx="685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1.4147</a:t>
              </a:r>
            </a:p>
          </p:txBody>
        </p:sp>
        <p:sp>
          <p:nvSpPr>
            <p:cNvPr id="22543" name="Rectangle 21"/>
            <p:cNvSpPr>
              <a:spLocks noChangeArrowheads="1"/>
            </p:cNvSpPr>
            <p:nvPr/>
          </p:nvSpPr>
          <p:spPr bwMode="auto">
            <a:xfrm>
              <a:off x="3067" y="2792"/>
              <a:ext cx="766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9.4636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What Happens When </a:t>
            </a:r>
            <a:r>
              <a:rPr lang="en-US" dirty="0" smtClean="0"/>
              <a:t>the Put </a:t>
            </a:r>
            <a:r>
              <a:rPr lang="en-US" dirty="0"/>
              <a:t>Option is American </a:t>
            </a:r>
            <a:r>
              <a:rPr lang="en-US" sz="2200" dirty="0"/>
              <a:t>(Figure </a:t>
            </a:r>
            <a:r>
              <a:rPr lang="en-US" sz="2200" dirty="0" smtClean="0"/>
              <a:t>13.8</a:t>
            </a:r>
            <a:r>
              <a:rPr lang="en-US" sz="2200" dirty="0"/>
              <a:t>, page </a:t>
            </a:r>
            <a:r>
              <a:rPr lang="en-US" sz="2200" dirty="0" smtClean="0"/>
              <a:t>285)</a:t>
            </a: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355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2355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A3E8CAD-6061-4F7E-B3B3-5D23D13894A8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smtClean="0">
              <a:latin typeface="Arial" charset="0"/>
            </a:endParaRPr>
          </a:p>
        </p:txBody>
      </p:sp>
      <p:grpSp>
        <p:nvGrpSpPr>
          <p:cNvPr id="23558" name="Group 28"/>
          <p:cNvGrpSpPr>
            <a:grpSpLocks/>
          </p:cNvGrpSpPr>
          <p:nvPr/>
        </p:nvGrpSpPr>
        <p:grpSpPr bwMode="auto">
          <a:xfrm>
            <a:off x="2667000" y="2095500"/>
            <a:ext cx="5314950" cy="2949575"/>
            <a:chOff x="1680" y="1320"/>
            <a:chExt cx="3348" cy="1858"/>
          </a:xfrm>
        </p:grpSpPr>
        <p:sp>
          <p:nvSpPr>
            <p:cNvPr id="23560" name="Rectangle 4"/>
            <p:cNvSpPr>
              <a:spLocks noChangeArrowheads="1"/>
            </p:cNvSpPr>
            <p:nvPr/>
          </p:nvSpPr>
          <p:spPr bwMode="auto">
            <a:xfrm>
              <a:off x="1680" y="2043"/>
              <a:ext cx="672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50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5.0894</a:t>
              </a:r>
            </a:p>
          </p:txBody>
        </p:sp>
        <p:grpSp>
          <p:nvGrpSpPr>
            <p:cNvPr id="23561" name="Group 14"/>
            <p:cNvGrpSpPr>
              <a:grpSpLocks/>
            </p:cNvGrpSpPr>
            <p:nvPr/>
          </p:nvGrpSpPr>
          <p:grpSpPr bwMode="auto">
            <a:xfrm>
              <a:off x="2277" y="1602"/>
              <a:ext cx="2507" cy="1394"/>
              <a:chOff x="2277" y="1602"/>
              <a:chExt cx="2507" cy="1394"/>
            </a:xfrm>
          </p:grpSpPr>
          <p:grpSp>
            <p:nvGrpSpPr>
              <p:cNvPr id="23570" name="Group 7"/>
              <p:cNvGrpSpPr>
                <a:grpSpLocks/>
              </p:cNvGrpSpPr>
              <p:nvPr/>
            </p:nvGrpSpPr>
            <p:grpSpPr bwMode="auto">
              <a:xfrm>
                <a:off x="2277" y="1968"/>
                <a:ext cx="1290" cy="684"/>
                <a:chOff x="2277" y="1968"/>
                <a:chExt cx="1290" cy="684"/>
              </a:xfrm>
            </p:grpSpPr>
            <p:sp>
              <p:nvSpPr>
                <p:cNvPr id="23577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2304" y="1968"/>
                  <a:ext cx="1263" cy="3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578" name="Line 6"/>
                <p:cNvSpPr>
                  <a:spLocks noChangeShapeType="1"/>
                </p:cNvSpPr>
                <p:nvPr/>
              </p:nvSpPr>
              <p:spPr bwMode="auto">
                <a:xfrm>
                  <a:off x="2277" y="2299"/>
                  <a:ext cx="1263" cy="35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571" name="Group 10"/>
              <p:cNvGrpSpPr>
                <a:grpSpLocks/>
              </p:cNvGrpSpPr>
              <p:nvPr/>
            </p:nvGrpSpPr>
            <p:grpSpPr bwMode="auto">
              <a:xfrm>
                <a:off x="3521" y="1602"/>
                <a:ext cx="1263" cy="705"/>
                <a:chOff x="3521" y="1602"/>
                <a:chExt cx="1263" cy="705"/>
              </a:xfrm>
            </p:grpSpPr>
            <p:sp>
              <p:nvSpPr>
                <p:cNvPr id="23575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3521" y="1602"/>
                  <a:ext cx="1263" cy="35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576" name="Line 9"/>
                <p:cNvSpPr>
                  <a:spLocks noChangeShapeType="1"/>
                </p:cNvSpPr>
                <p:nvPr/>
              </p:nvSpPr>
              <p:spPr bwMode="auto">
                <a:xfrm>
                  <a:off x="3521" y="1955"/>
                  <a:ext cx="1263" cy="3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572" name="Group 13"/>
              <p:cNvGrpSpPr>
                <a:grpSpLocks/>
              </p:cNvGrpSpPr>
              <p:nvPr/>
            </p:nvGrpSpPr>
            <p:grpSpPr bwMode="auto">
              <a:xfrm>
                <a:off x="3515" y="2291"/>
                <a:ext cx="1263" cy="705"/>
                <a:chOff x="3515" y="2291"/>
                <a:chExt cx="1263" cy="705"/>
              </a:xfrm>
            </p:grpSpPr>
            <p:sp>
              <p:nvSpPr>
                <p:cNvPr id="23573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3515" y="2291"/>
                  <a:ext cx="1263" cy="35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574" name="Line 12"/>
                <p:cNvSpPr>
                  <a:spLocks noChangeShapeType="1"/>
                </p:cNvSpPr>
                <p:nvPr/>
              </p:nvSpPr>
              <p:spPr bwMode="auto">
                <a:xfrm>
                  <a:off x="3515" y="2644"/>
                  <a:ext cx="1263" cy="3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3562" name="Rectangle 15"/>
            <p:cNvSpPr>
              <a:spLocks noChangeArrowheads="1"/>
            </p:cNvSpPr>
            <p:nvPr/>
          </p:nvSpPr>
          <p:spPr bwMode="auto">
            <a:xfrm>
              <a:off x="3338" y="1680"/>
              <a:ext cx="29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60</a:t>
              </a:r>
            </a:p>
          </p:txBody>
        </p:sp>
        <p:sp>
          <p:nvSpPr>
            <p:cNvPr id="23563" name="Rectangle 16"/>
            <p:cNvSpPr>
              <a:spLocks noChangeArrowheads="1"/>
            </p:cNvSpPr>
            <p:nvPr/>
          </p:nvSpPr>
          <p:spPr bwMode="auto">
            <a:xfrm>
              <a:off x="3401" y="2378"/>
              <a:ext cx="29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40</a:t>
              </a:r>
            </a:p>
          </p:txBody>
        </p:sp>
        <p:sp>
          <p:nvSpPr>
            <p:cNvPr id="23564" name="Rectangle 17"/>
            <p:cNvSpPr>
              <a:spLocks noChangeArrowheads="1"/>
            </p:cNvSpPr>
            <p:nvPr/>
          </p:nvSpPr>
          <p:spPr bwMode="auto">
            <a:xfrm>
              <a:off x="4731" y="1320"/>
              <a:ext cx="29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72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0</a:t>
              </a:r>
            </a:p>
          </p:txBody>
        </p:sp>
        <p:sp>
          <p:nvSpPr>
            <p:cNvPr id="23565" name="Rectangle 18"/>
            <p:cNvSpPr>
              <a:spLocks noChangeArrowheads="1"/>
            </p:cNvSpPr>
            <p:nvPr/>
          </p:nvSpPr>
          <p:spPr bwMode="auto">
            <a:xfrm>
              <a:off x="4731" y="2015"/>
              <a:ext cx="29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48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4</a:t>
              </a:r>
            </a:p>
          </p:txBody>
        </p:sp>
        <p:sp>
          <p:nvSpPr>
            <p:cNvPr id="23566" name="Rectangle 19"/>
            <p:cNvSpPr>
              <a:spLocks noChangeArrowheads="1"/>
            </p:cNvSpPr>
            <p:nvPr/>
          </p:nvSpPr>
          <p:spPr bwMode="auto">
            <a:xfrm>
              <a:off x="4731" y="2732"/>
              <a:ext cx="29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32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20</a:t>
              </a:r>
            </a:p>
          </p:txBody>
        </p:sp>
        <p:sp>
          <p:nvSpPr>
            <p:cNvPr id="23567" name="Rectangle 20"/>
            <p:cNvSpPr>
              <a:spLocks noChangeArrowheads="1"/>
            </p:cNvSpPr>
            <p:nvPr/>
          </p:nvSpPr>
          <p:spPr bwMode="auto">
            <a:xfrm>
              <a:off x="3177" y="2016"/>
              <a:ext cx="61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1.4147</a:t>
              </a:r>
            </a:p>
          </p:txBody>
        </p:sp>
        <p:sp>
          <p:nvSpPr>
            <p:cNvPr id="23568" name="Rectangle 21"/>
            <p:cNvSpPr>
              <a:spLocks noChangeArrowheads="1"/>
            </p:cNvSpPr>
            <p:nvPr/>
          </p:nvSpPr>
          <p:spPr bwMode="auto">
            <a:xfrm>
              <a:off x="3337" y="2688"/>
              <a:ext cx="43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12.0</a:t>
              </a:r>
            </a:p>
          </p:txBody>
        </p:sp>
        <p:sp>
          <p:nvSpPr>
            <p:cNvPr id="23569" name="Rectangle 24"/>
            <p:cNvSpPr>
              <a:spLocks noChangeArrowheads="1"/>
            </p:cNvSpPr>
            <p:nvPr/>
          </p:nvSpPr>
          <p:spPr bwMode="auto">
            <a:xfrm>
              <a:off x="3699" y="2535"/>
              <a:ext cx="2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spcBef>
                  <a:spcPct val="20000"/>
                </a:spcBef>
                <a:buSzPct val="75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C</a:t>
              </a:r>
            </a:p>
          </p:txBody>
        </p:sp>
      </p:grpSp>
      <p:sp>
        <p:nvSpPr>
          <p:cNvPr id="23559" name="TextBox 30"/>
          <p:cNvSpPr txBox="1">
            <a:spLocks noChangeArrowheads="1"/>
          </p:cNvSpPr>
          <p:nvPr/>
        </p:nvSpPr>
        <p:spPr bwMode="auto">
          <a:xfrm>
            <a:off x="533400" y="4114800"/>
            <a:ext cx="3048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>
                <a:latin typeface="Arial" charset="0"/>
              </a:rPr>
              <a:t>The American feature increases the value at node C from 9.4636 to 12.0000.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>
                <a:latin typeface="Arial" charset="0"/>
              </a:rPr>
              <a:t>This increases the value of the option from 4.1923 to 5.0894.</a:t>
            </a: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mtClean="0"/>
              <a:t>Delta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092200" y="2286000"/>
            <a:ext cx="6959600" cy="3844925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Delta (</a:t>
            </a:r>
            <a:r>
              <a:rPr lang="en-US" altLang="en-US" smtClean="0">
                <a:latin typeface="Symbol" pitchFamily="18" charset="2"/>
                <a:cs typeface="Arial" charset="0"/>
              </a:rPr>
              <a:t>D</a:t>
            </a:r>
            <a:r>
              <a:rPr lang="en-US" altLang="en-US" smtClean="0">
                <a:latin typeface="Arial" charset="0"/>
                <a:cs typeface="Arial" charset="0"/>
              </a:rPr>
              <a:t>) is the ratio of the change in the price of a stock option to the change in the price of the underlying stock</a:t>
            </a:r>
          </a:p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The value of </a:t>
            </a:r>
            <a:r>
              <a:rPr lang="en-US" altLang="en-US" smtClean="0">
                <a:latin typeface="Symbol" pitchFamily="18" charset="2"/>
                <a:cs typeface="Arial" charset="0"/>
              </a:rPr>
              <a:t>D</a:t>
            </a:r>
            <a:r>
              <a:rPr lang="en-US" altLang="en-US" smtClean="0">
                <a:latin typeface="Arial" charset="0"/>
                <a:cs typeface="Arial" charset="0"/>
              </a:rPr>
              <a:t> varies from node to node</a:t>
            </a:r>
          </a:p>
        </p:txBody>
      </p:sp>
      <p:sp>
        <p:nvSpPr>
          <p:cNvPr id="24580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2458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658C77-4103-471C-94A7-E7F2200ED636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Choosing u and d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>
                <a:latin typeface="Arial" charset="0"/>
                <a:cs typeface="Arial" charset="0"/>
              </a:rPr>
              <a:t>	One way of matching the volatility is to set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>
                <a:latin typeface="Arial" charset="0"/>
                <a:cs typeface="Arial" charset="0"/>
              </a:rPr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>
                <a:latin typeface="Arial" charset="0"/>
                <a:cs typeface="Arial" charset="0"/>
              </a:rPr>
              <a:t>	where </a:t>
            </a:r>
            <a:r>
              <a:rPr lang="en-US" altLang="en-US" smtClean="0">
                <a:latin typeface="Symbol" pitchFamily="18" charset="2"/>
                <a:cs typeface="Arial" charset="0"/>
              </a:rPr>
              <a:t>s</a:t>
            </a:r>
            <a:r>
              <a:rPr lang="en-US" altLang="en-US" smtClean="0">
                <a:latin typeface="Arial" charset="0"/>
                <a:cs typeface="Arial" charset="0"/>
              </a:rPr>
              <a:t> is the volatility and</a:t>
            </a:r>
            <a:r>
              <a:rPr lang="en-US" altLang="en-US" smtClean="0">
                <a:latin typeface="Symbol" pitchFamily="18" charset="2"/>
                <a:cs typeface="Arial" charset="0"/>
              </a:rPr>
              <a:t> D</a:t>
            </a:r>
            <a:r>
              <a:rPr lang="en-US" altLang="en-US" i="1" smtClean="0">
                <a:latin typeface="Times New Roman" pitchFamily="18" charset="0"/>
                <a:cs typeface="Arial" charset="0"/>
              </a:rPr>
              <a:t>t</a:t>
            </a:r>
            <a:r>
              <a:rPr lang="en-US" altLang="en-US" smtClean="0">
                <a:latin typeface="Arial" charset="0"/>
                <a:cs typeface="Arial" charset="0"/>
              </a:rPr>
              <a:t> is the length of the time step. This is the approach used by Cox, Ross, and Rubinstein</a:t>
            </a:r>
          </a:p>
        </p:txBody>
      </p:sp>
      <p:sp>
        <p:nvSpPr>
          <p:cNvPr id="25604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5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BD50F6-7555-42CC-890E-5F8B4EA20CD0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smtClean="0">
              <a:latin typeface="Arial" charset="0"/>
            </a:endParaRPr>
          </a:p>
        </p:txBody>
      </p:sp>
      <p:graphicFrame>
        <p:nvGraphicFramePr>
          <p:cNvPr id="25606" name="Object 1024"/>
          <p:cNvGraphicFramePr>
            <a:graphicFrameLocks noChangeAspect="1"/>
          </p:cNvGraphicFramePr>
          <p:nvPr/>
        </p:nvGraphicFramePr>
        <p:xfrm>
          <a:off x="2895600" y="2895600"/>
          <a:ext cx="3106738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Equation" r:id="rId6" imgW="977900" imgH="508000" progId="Equation.3">
                  <p:embed/>
                </p:oleObj>
              </mc:Choice>
              <mc:Fallback>
                <p:oleObj name="Equation" r:id="rId6" imgW="977900" imgH="50800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895600"/>
                        <a:ext cx="3106738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smtClean="0"/>
              <a:t>Girsanov’s Theorem</a:t>
            </a:r>
            <a:endParaRPr lang="en-US" altLang="en-US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smtClean="0">
                <a:latin typeface="Arial" charset="0"/>
                <a:cs typeface="Arial" charset="0"/>
              </a:rPr>
              <a:t>Volatility is the same in the real world and the risk-neutral world</a:t>
            </a:r>
          </a:p>
          <a:p>
            <a:pPr eaLnBrk="1" hangingPunct="1"/>
            <a:r>
              <a:rPr lang="en-CA" altLang="en-US" dirty="0" smtClean="0">
                <a:latin typeface="Arial" charset="0"/>
                <a:cs typeface="Arial" charset="0"/>
              </a:rPr>
              <a:t>We can therefore measure volatility in the real world and use it to build a tree for the an asset in the risk-neutral world</a:t>
            </a:r>
            <a:endParaRPr lang="en-US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26628" name="Footer Placehold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</a:endParaRP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5AF6A11-7CE9-438F-B781-BEDA139913E0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smtClean="0"/>
              <a:t>Assets Other than Non-Dividend Paying Stocks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146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For options on stock indices, currencies and futures the basic procedure for constructing the tree is the same except for the calculation of </a:t>
            </a:r>
            <a:r>
              <a:rPr lang="en-CA" i="1" dirty="0" smtClean="0">
                <a:latin typeface="+mj-lt"/>
              </a:rPr>
              <a:t>p</a:t>
            </a:r>
            <a:endParaRPr lang="en-US" i="1" dirty="0">
              <a:latin typeface="+mj-lt"/>
            </a:endParaRPr>
          </a:p>
        </p:txBody>
      </p:sp>
      <p:sp>
        <p:nvSpPr>
          <p:cNvPr id="27652" name="Footer Placehold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</a:endParaRPr>
          </a:p>
        </p:txBody>
      </p:sp>
      <p:sp>
        <p:nvSpPr>
          <p:cNvPr id="2765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621BC47-9D9A-473C-8DE1-0DB431E82F5D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Probability of an Up Move</a:t>
            </a:r>
          </a:p>
        </p:txBody>
      </p:sp>
      <p:graphicFrame>
        <p:nvGraphicFramePr>
          <p:cNvPr id="2867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295400" y="1887538"/>
          <a:ext cx="5867400" cy="407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Equation" r:id="rId4" imgW="3111500" imgH="2159000" progId="Equation.3">
                  <p:embed/>
                </p:oleObj>
              </mc:Choice>
              <mc:Fallback>
                <p:oleObj name="Equation" r:id="rId4" imgW="3111500" imgH="2159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887538"/>
                        <a:ext cx="5867400" cy="407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6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6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7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  <a:cs typeface="Arial" charset="0"/>
            </a:endParaRPr>
          </a:p>
        </p:txBody>
      </p:sp>
      <p:sp>
        <p:nvSpPr>
          <p:cNvPr id="2867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6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7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EB3051-81B8-4DEA-A688-DFF25AA336F7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 smtClean="0"/>
              <a:t>Proving Black-Scholes-Merton from Binomial Trees </a:t>
            </a:r>
            <a:r>
              <a:rPr lang="en-US" sz="2200" dirty="0" smtClean="0"/>
              <a:t>(Appendix to Chapter 13)</a:t>
            </a:r>
            <a:endParaRPr lang="en-US" sz="2200" dirty="0"/>
          </a:p>
        </p:txBody>
      </p:sp>
      <p:sp>
        <p:nvSpPr>
          <p:cNvPr id="29699" name="Content Placeholder 4"/>
          <p:cNvSpPr>
            <a:spLocks noGrp="1"/>
          </p:cNvSpPr>
          <p:nvPr>
            <p:ph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endParaRPr lang="en-US" altLang="en-US" smtClean="0">
              <a:latin typeface="Arial" charset="0"/>
              <a:cs typeface="Arial" charset="0"/>
            </a:endParaRPr>
          </a:p>
          <a:p>
            <a:pPr>
              <a:buFontTx/>
              <a:buNone/>
            </a:pPr>
            <a:r>
              <a:rPr lang="en-US" altLang="en-US" sz="2000" smtClean="0">
                <a:latin typeface="Arial" charset="0"/>
                <a:cs typeface="Arial" charset="0"/>
              </a:rPr>
              <a:t>Option is in the money when </a:t>
            </a:r>
            <a:r>
              <a:rPr lang="en-US" altLang="en-US" sz="2000" i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en-US" sz="2000" i="1" smtClean="0">
                <a:latin typeface="Arial" charset="0"/>
                <a:cs typeface="Arial" charset="0"/>
              </a:rPr>
              <a:t> </a:t>
            </a:r>
            <a:r>
              <a:rPr lang="en-US" altLang="en-US" sz="2000" smtClean="0">
                <a:latin typeface="Arial" charset="0"/>
                <a:cs typeface="Arial" charset="0"/>
              </a:rPr>
              <a:t>&gt; </a:t>
            </a:r>
            <a:r>
              <a:rPr lang="en-US" altLang="en-US" sz="2000" i="1" smtClean="0">
                <a:latin typeface="Symbol" pitchFamily="18" charset="2"/>
                <a:cs typeface="Arial" charset="0"/>
              </a:rPr>
              <a:t>a</a:t>
            </a:r>
            <a:r>
              <a:rPr lang="en-US" altLang="en-US" sz="2000" smtClean="0">
                <a:latin typeface="Arial" charset="0"/>
                <a:cs typeface="Arial" charset="0"/>
              </a:rPr>
              <a:t> where </a:t>
            </a:r>
          </a:p>
          <a:p>
            <a:endParaRPr lang="en-US" altLang="en-US" sz="2400" smtClean="0">
              <a:latin typeface="Arial" charset="0"/>
              <a:cs typeface="Arial" charset="0"/>
            </a:endParaRPr>
          </a:p>
          <a:p>
            <a:pPr>
              <a:buFontTx/>
              <a:buNone/>
            </a:pPr>
            <a:r>
              <a:rPr lang="en-US" altLang="en-US" sz="2000" smtClean="0">
                <a:latin typeface="Arial" charset="0"/>
                <a:cs typeface="Arial" charset="0"/>
              </a:rPr>
              <a:t>     so that</a:t>
            </a:r>
          </a:p>
          <a:p>
            <a:pPr>
              <a:buFontTx/>
              <a:buNone/>
            </a:pPr>
            <a:endParaRPr lang="en-US" altLang="en-US" smtClean="0">
              <a:latin typeface="Arial" charset="0"/>
              <a:cs typeface="Arial" charset="0"/>
            </a:endParaRPr>
          </a:p>
          <a:p>
            <a:pPr>
              <a:buFontTx/>
              <a:buNone/>
            </a:pPr>
            <a:endParaRPr lang="en-US" alt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29700" name="Object 2"/>
          <p:cNvGraphicFramePr>
            <a:graphicFrameLocks noChangeAspect="1"/>
          </p:cNvGraphicFramePr>
          <p:nvPr/>
        </p:nvGraphicFramePr>
        <p:xfrm>
          <a:off x="1143000" y="2133600"/>
          <a:ext cx="50768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1" name="Equation" r:id="rId4" imgW="3352800" imgH="444500" progId="Equation.3">
                  <p:embed/>
                </p:oleObj>
              </mc:Choice>
              <mc:Fallback>
                <p:oleObj name="Equation" r:id="rId4" imgW="3352800" imgH="444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133600"/>
                        <a:ext cx="5076825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3"/>
          <p:cNvGraphicFramePr>
            <a:graphicFrameLocks noChangeAspect="1"/>
          </p:cNvGraphicFramePr>
          <p:nvPr/>
        </p:nvGraphicFramePr>
        <p:xfrm>
          <a:off x="2667000" y="3124200"/>
          <a:ext cx="17113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Equation" r:id="rId6" imgW="1129810" imgH="444307" progId="Equation.3">
                  <p:embed/>
                </p:oleObj>
              </mc:Choice>
              <mc:Fallback>
                <p:oleObj name="Equation" r:id="rId6" imgW="1129810" imgH="444307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124200"/>
                        <a:ext cx="1711325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4"/>
          <p:cNvGraphicFramePr>
            <a:graphicFrameLocks noChangeAspect="1"/>
          </p:cNvGraphicFramePr>
          <p:nvPr/>
        </p:nvGraphicFramePr>
        <p:xfrm>
          <a:off x="1066800" y="3886200"/>
          <a:ext cx="4697413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name="Equation" r:id="rId8" imgW="2946400" imgH="1371600" progId="Equation.3">
                  <p:embed/>
                </p:oleObj>
              </mc:Choice>
              <mc:Fallback>
                <p:oleObj name="Equation" r:id="rId8" imgW="2946400" imgH="1371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886200"/>
                        <a:ext cx="4697413" cy="218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10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11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CE801B-FC51-425B-9776-1EE320E01960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29704" name="Footer Placeholder 7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10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11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77724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 smtClean="0"/>
              <a:t>Proving Black-</a:t>
            </a:r>
            <a:r>
              <a:rPr lang="en-US" sz="3600" dirty="0" err="1" smtClean="0"/>
              <a:t>Scholes</a:t>
            </a:r>
            <a:r>
              <a:rPr lang="en-US" sz="3600" dirty="0" smtClean="0"/>
              <a:t>-Merton from Binomial Trees </a:t>
            </a:r>
            <a:r>
              <a:rPr lang="en-US" sz="2200" dirty="0" smtClean="0"/>
              <a:t>continued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The expression for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/>
              <a:t> can be written</a:t>
            </a:r>
          </a:p>
          <a:p>
            <a:pPr>
              <a:defRPr/>
            </a:pPr>
            <a:endParaRPr lang="en-CA" sz="2400" dirty="0" smtClean="0"/>
          </a:p>
          <a:p>
            <a:pPr>
              <a:buFontTx/>
              <a:buNone/>
              <a:defRPr/>
            </a:pPr>
            <a:endParaRPr lang="en-CA" sz="2400" dirty="0" smtClean="0"/>
          </a:p>
          <a:p>
            <a:pPr>
              <a:buFontTx/>
              <a:buNone/>
              <a:defRPr/>
            </a:pPr>
            <a:r>
              <a:rPr lang="en-CA" sz="2400" dirty="0" smtClean="0"/>
              <a:t>	</a:t>
            </a:r>
            <a:r>
              <a:rPr lang="en-US" sz="2400" dirty="0" smtClean="0"/>
              <a:t>where </a:t>
            </a:r>
            <a:endParaRPr lang="en-CA" sz="2400" dirty="0" smtClean="0"/>
          </a:p>
          <a:p>
            <a:pPr>
              <a:defRPr/>
            </a:pPr>
            <a:endParaRPr lang="en-CA" sz="2400" dirty="0" smtClean="0"/>
          </a:p>
          <a:p>
            <a:pPr>
              <a:defRPr/>
            </a:pPr>
            <a:r>
              <a:rPr lang="en-CA" sz="2400" dirty="0" smtClean="0"/>
              <a:t>Both </a:t>
            </a:r>
            <a:r>
              <a:rPr lang="en-CA" sz="2400" i="1" dirty="0" smtClean="0">
                <a:latin typeface="+mj-lt"/>
              </a:rPr>
              <a:t>U</a:t>
            </a:r>
            <a:r>
              <a:rPr lang="en-CA" sz="2400" baseline="-25000" dirty="0" smtClean="0">
                <a:latin typeface="+mj-lt"/>
              </a:rPr>
              <a:t>1</a:t>
            </a:r>
            <a:r>
              <a:rPr lang="en-CA" sz="2400" dirty="0" smtClean="0">
                <a:latin typeface="+mj-lt"/>
              </a:rPr>
              <a:t> </a:t>
            </a:r>
            <a:r>
              <a:rPr lang="en-CA" sz="2400" dirty="0" smtClean="0"/>
              <a:t>and</a:t>
            </a:r>
            <a:r>
              <a:rPr lang="en-CA" sz="2400" dirty="0" smtClean="0">
                <a:latin typeface="+mj-lt"/>
              </a:rPr>
              <a:t> </a:t>
            </a:r>
            <a:r>
              <a:rPr lang="en-CA" sz="2400" i="1" dirty="0" smtClean="0">
                <a:latin typeface="+mj-lt"/>
              </a:rPr>
              <a:t>U</a:t>
            </a:r>
            <a:r>
              <a:rPr lang="en-CA" sz="2400" baseline="-25000" dirty="0" smtClean="0">
                <a:latin typeface="+mj-lt"/>
              </a:rPr>
              <a:t>2</a:t>
            </a:r>
            <a:r>
              <a:rPr lang="en-CA" sz="2400" dirty="0" smtClean="0">
                <a:latin typeface="+mj-lt"/>
              </a:rPr>
              <a:t> </a:t>
            </a:r>
            <a:r>
              <a:rPr lang="en-CA" sz="2400" dirty="0" smtClean="0"/>
              <a:t>can now be evaluated in terms of the cumulative binomial distribution</a:t>
            </a:r>
            <a:endParaRPr lang="en-CA" dirty="0" smtClean="0"/>
          </a:p>
          <a:p>
            <a:pPr>
              <a:defRPr/>
            </a:pPr>
            <a:r>
              <a:rPr lang="en-US" sz="2400" dirty="0" smtClean="0"/>
              <a:t>We now let the number of time steps tend to infinity and use the result that a binomial distribution tends to a normal distribution</a:t>
            </a:r>
          </a:p>
        </p:txBody>
      </p:sp>
      <p:graphicFrame>
        <p:nvGraphicFramePr>
          <p:cNvPr id="30724" name="Object 2"/>
          <p:cNvGraphicFramePr>
            <a:graphicFrameLocks noChangeAspect="1"/>
          </p:cNvGraphicFramePr>
          <p:nvPr/>
        </p:nvGraphicFramePr>
        <p:xfrm>
          <a:off x="914400" y="2590800"/>
          <a:ext cx="77200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2" name="Equation" r:id="rId4" imgW="4991100" imgH="431800" progId="Equation.3">
                  <p:embed/>
                </p:oleObj>
              </mc:Choice>
              <mc:Fallback>
                <p:oleObj name="Equation" r:id="rId4" imgW="49911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590800"/>
                        <a:ext cx="77200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4"/>
          <p:cNvGraphicFramePr>
            <a:graphicFrameLocks noChangeAspect="1"/>
          </p:cNvGraphicFramePr>
          <p:nvPr/>
        </p:nvGraphicFramePr>
        <p:xfrm>
          <a:off x="2209800" y="3429000"/>
          <a:ext cx="161131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3" name="Equation" r:id="rId6" imgW="1180588" imgH="418918" progId="Equation.3">
                  <p:embed/>
                </p:oleObj>
              </mc:Choice>
              <mc:Fallback>
                <p:oleObj name="Equation" r:id="rId6" imgW="1180588" imgH="41891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429000"/>
                        <a:ext cx="161131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8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9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AED5942-76E6-4151-80FA-28E4B7F3DE28}" type="slidenum">
              <a:rPr lang="en-US" altLang="en-US" sz="1400" smtClean="0"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30727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Blip>
                <a:blip r:embed="rId8"/>
              </a:buBlip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9"/>
              </a:buBlip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smtClean="0">
                <a:latin typeface="Arial" charset="0"/>
              </a:rPr>
              <a:t>Options, Futures, and Other Derivatives, 10th Edition, Copyright © John C. Hull 2017</a:t>
            </a:r>
            <a:endParaRPr lang="en-US" altLang="en-US" sz="1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al">
  <a:themeElements>
    <a:clrScheme name="Custom 5">
      <a:dk1>
        <a:srgbClr val="000000"/>
      </a:dk1>
      <a:lt1>
        <a:srgbClr val="FFFFFF"/>
      </a:lt1>
      <a:dk2>
        <a:srgbClr val="3A3015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Global">
      <a:majorFont>
        <a:latin typeface="Times New Roma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Ch11HullOFOD8thlEdition</Template>
  <TotalTime>493</TotalTime>
  <Words>1234</Words>
  <Application>Microsoft Office PowerPoint</Application>
  <PresentationFormat>On-screen Show (4:3)</PresentationFormat>
  <Paragraphs>292</Paragraphs>
  <Slides>26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Global</vt:lpstr>
      <vt:lpstr>Equation</vt:lpstr>
      <vt:lpstr>MathType 6.0 Equation</vt:lpstr>
      <vt:lpstr>Chapter 13 Binomial Trees</vt:lpstr>
      <vt:lpstr>A Simple Binomial Model </vt:lpstr>
      <vt:lpstr>A Call Option (Figure 13.1, page 275)</vt:lpstr>
      <vt:lpstr>Setting Up a Riskless Portfolio</vt:lpstr>
      <vt:lpstr>Valuing the Portfolio (Risk-Free Rate is 4%)</vt:lpstr>
      <vt:lpstr>Valuing the Option</vt:lpstr>
      <vt:lpstr>Generalization (Figure 13.2, page 276)</vt:lpstr>
      <vt:lpstr>Generalization (continued)</vt:lpstr>
      <vt:lpstr>Generalization  (continued)</vt:lpstr>
      <vt:lpstr>Generalization (continued)</vt:lpstr>
      <vt:lpstr>p as a Probability</vt:lpstr>
      <vt:lpstr>Risk-Neutral Valuation</vt:lpstr>
      <vt:lpstr>Original Example Revisited</vt:lpstr>
      <vt:lpstr>Valuing the Option Using Risk-Neutral Valuation</vt:lpstr>
      <vt:lpstr>Irrelevance of Stock’s Expected Return</vt:lpstr>
      <vt:lpstr>A Two-Step Example Figure 13.3, page 281</vt:lpstr>
      <vt:lpstr>Valuing a Call Option Figure 13.4, page 281</vt:lpstr>
      <vt:lpstr>A Put Option Example Figure 13.7, page 284</vt:lpstr>
      <vt:lpstr>What Happens When the Put Option is American (Figure 13.8, page 285)</vt:lpstr>
      <vt:lpstr>Delta</vt:lpstr>
      <vt:lpstr>Choosing u and d</vt:lpstr>
      <vt:lpstr>Girsanov’s Theorem</vt:lpstr>
      <vt:lpstr>Assets Other than Non-Dividend Paying Stocks</vt:lpstr>
      <vt:lpstr>The Probability of an Up Move</vt:lpstr>
      <vt:lpstr>Proving Black-Scholes-Merton from Binomial Trees (Appendix to Chapter 13)</vt:lpstr>
      <vt:lpstr>Proving Black-Scholes-Merton from Binomial Trees continued</vt:lpstr>
    </vt:vector>
  </TitlesOfParts>
  <Company>Joseph L. Rotman School of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Binomial Trees</dc:title>
  <dc:subject>Options, Futures, and Other Derivatives, 10e</dc:subject>
  <dc:creator>John C. Hull</dc:creator>
  <cp:keywords>Chapter 13</cp:keywords>
  <dc:description>Copyright 2017 by John C. Hull. All Rights Reserved. Published 2017</dc:description>
  <cp:lastModifiedBy>John</cp:lastModifiedBy>
  <cp:revision>50</cp:revision>
  <dcterms:created xsi:type="dcterms:W3CDTF">2008-05-29T16:38:10Z</dcterms:created>
  <dcterms:modified xsi:type="dcterms:W3CDTF">2017-01-10T01:11:41Z</dcterms:modified>
</cp:coreProperties>
</file>