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3F2BAB-E598-4255-BA7E-29B1993FC1C9}" type="datetimeFigureOut">
              <a:rPr lang="en-US"/>
              <a:t>6/11/2017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21471E-07E1-41C5-995B-FC39982F7332}" type="slidenum">
              <a:rPr lang="en-US"/>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2</a:t>
            </a:fld>
            <a:endParaRPr lang="en-US"/>
          </a:p>
        </p:txBody>
      </p:sp>
    </p:spTree>
    <p:extLst>
      <p:ext uri="{BB962C8B-B14F-4D97-AF65-F5344CB8AC3E}">
        <p14:creationId xmlns:p14="http://schemas.microsoft.com/office/powerpoint/2010/main" val="1581866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3</a:t>
            </a:fld>
            <a:endParaRPr lang="en-US"/>
          </a:p>
        </p:txBody>
      </p:sp>
    </p:spTree>
    <p:extLst>
      <p:ext uri="{BB962C8B-B14F-4D97-AF65-F5344CB8AC3E}">
        <p14:creationId xmlns:p14="http://schemas.microsoft.com/office/powerpoint/2010/main" val="321947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4</a:t>
            </a:fld>
            <a:endParaRPr lang="en-US"/>
          </a:p>
        </p:txBody>
      </p:sp>
    </p:spTree>
    <p:extLst>
      <p:ext uri="{BB962C8B-B14F-4D97-AF65-F5344CB8AC3E}">
        <p14:creationId xmlns:p14="http://schemas.microsoft.com/office/powerpoint/2010/main" val="2479727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5</a:t>
            </a:fld>
            <a:endParaRPr lang="en-US"/>
          </a:p>
        </p:txBody>
      </p:sp>
    </p:spTree>
    <p:extLst>
      <p:ext uri="{BB962C8B-B14F-4D97-AF65-F5344CB8AC3E}">
        <p14:creationId xmlns:p14="http://schemas.microsoft.com/office/powerpoint/2010/main" val="4035588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6</a:t>
            </a:fld>
            <a:endParaRPr lang="en-US"/>
          </a:p>
        </p:txBody>
      </p:sp>
    </p:spTree>
    <p:extLst>
      <p:ext uri="{BB962C8B-B14F-4D97-AF65-F5344CB8AC3E}">
        <p14:creationId xmlns:p14="http://schemas.microsoft.com/office/powerpoint/2010/main" val="3270782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7</a:t>
            </a:fld>
            <a:endParaRPr lang="en-US"/>
          </a:p>
        </p:txBody>
      </p:sp>
    </p:spTree>
    <p:extLst>
      <p:ext uri="{BB962C8B-B14F-4D97-AF65-F5344CB8AC3E}">
        <p14:creationId xmlns:p14="http://schemas.microsoft.com/office/powerpoint/2010/main" val="3670971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8</a:t>
            </a:fld>
            <a:endParaRPr lang="en-US"/>
          </a:p>
        </p:txBody>
      </p:sp>
    </p:spTree>
    <p:extLst>
      <p:ext uri="{BB962C8B-B14F-4D97-AF65-F5344CB8AC3E}">
        <p14:creationId xmlns:p14="http://schemas.microsoft.com/office/powerpoint/2010/main" val="2517849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9</a:t>
            </a:fld>
            <a:endParaRPr lang="en-US"/>
          </a:p>
        </p:txBody>
      </p:sp>
    </p:spTree>
    <p:extLst>
      <p:ext uri="{BB962C8B-B14F-4D97-AF65-F5344CB8AC3E}">
        <p14:creationId xmlns:p14="http://schemas.microsoft.com/office/powerpoint/2010/main" val="3886231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21471E-07E1-41C5-995B-FC39982F7332}" type="slidenum">
              <a:rPr lang="en-US"/>
              <a:t>10</a:t>
            </a:fld>
            <a:endParaRPr lang="en-US"/>
          </a:p>
        </p:txBody>
      </p:sp>
    </p:spTree>
    <p:extLst>
      <p:ext uri="{BB962C8B-B14F-4D97-AF65-F5344CB8AC3E}">
        <p14:creationId xmlns:p14="http://schemas.microsoft.com/office/powerpoint/2010/main" val="179928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https://www.youtube.com/embed/xQ2t137ORuQ"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6350" y="-657225"/>
            <a:ext cx="9144000" cy="2387600"/>
          </a:xfrm>
        </p:spPr>
        <p:txBody>
          <a:bodyPr/>
          <a:lstStyle/>
          <a:p>
            <a:r>
              <a:rPr lang="en-US" b="1" i="1" u="sng">
                <a:latin typeface="STKaiti"/>
                <a:ea typeface="STKaiti"/>
              </a:rPr>
              <a:t>Concept Design</a:t>
            </a:r>
            <a:endParaRPr lang="en-US" b="1" i="1" u="sng">
              <a:solidFill>
                <a:srgbClr val="000000"/>
              </a:solidFill>
              <a:latin typeface="STKaiti"/>
              <a:ea typeface="STKaiti"/>
            </a:endParaRPr>
          </a:p>
        </p:txBody>
      </p:sp>
      <p:sp>
        <p:nvSpPr>
          <p:cNvPr id="3" name="Subtitle 2"/>
          <p:cNvSpPr>
            <a:spLocks noGrp="1"/>
          </p:cNvSpPr>
          <p:nvPr>
            <p:ph type="subTitle" idx="1"/>
          </p:nvPr>
        </p:nvSpPr>
        <p:spPr>
          <a:xfrm>
            <a:off x="1333500" y="3086100"/>
            <a:ext cx="9144000" cy="1655762"/>
          </a:xfrm>
        </p:spPr>
        <p:txBody>
          <a:bodyPr vert="horz" lIns="91440" tIns="45720" rIns="91440" bIns="45720" rtlCol="0" anchor="t">
            <a:normAutofit fontScale="92500"/>
          </a:bodyPr>
          <a:lstStyle/>
          <a:p>
            <a:pPr marL="457200" indent="-457200">
              <a:buFont typeface="Arial" panose="020B0604020202020204" pitchFamily="34" charset="0"/>
              <a:buChar char="•"/>
            </a:pPr>
            <a:r>
              <a:rPr lang="en-US" sz="3200">
                <a:solidFill>
                  <a:srgbClr val="000000"/>
                </a:solidFill>
                <a:latin typeface="Comic Sans MS"/>
              </a:rPr>
              <a:t>Physical principles, Materials, and Geometry.</a:t>
            </a:r>
          </a:p>
          <a:p>
            <a:pPr marL="457200" indent="-457200">
              <a:buFont typeface="Arial" panose="020B0604020202020204" pitchFamily="34" charset="0"/>
              <a:buChar char="•"/>
            </a:pPr>
            <a:r>
              <a:rPr lang="en-US" sz="3200">
                <a:solidFill>
                  <a:srgbClr val="000000"/>
                </a:solidFill>
                <a:latin typeface="Comic Sans MS"/>
              </a:rPr>
              <a:t>Clarify the Functional requirements of design.</a:t>
            </a:r>
          </a:p>
          <a:p>
            <a:pPr marL="457200" indent="-457200">
              <a:buFont typeface="Arial" panose="020B0604020202020204" pitchFamily="34" charset="0"/>
              <a:buChar char="•"/>
            </a:pPr>
            <a:r>
              <a:rPr lang="en-US" sz="3200">
                <a:latin typeface="Comic Sans MS"/>
              </a:rPr>
              <a:t>Explain and use of activity analysis.</a:t>
            </a:r>
            <a:r>
              <a:rPr lang="en-US" sz="2800">
                <a:latin typeface="Calibri"/>
              </a:rPr>
              <a:t> </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0075"/>
            <a:ext cx="10515600" cy="1325563"/>
          </a:xfrm>
        </p:spPr>
        <p:txBody>
          <a:bodyPr>
            <a:noAutofit/>
          </a:bodyPr>
          <a:lstStyle/>
          <a:p>
            <a:r>
              <a:rPr lang="en-US" sz="3200" u="sng">
                <a:latin typeface="Arial Black"/>
                <a:ea typeface="STKaiti"/>
                <a:cs typeface="Arial"/>
              </a:rPr>
              <a:t>Concept design is a phase of design of when alternative concepts are generated, evaluated, and selected for further development.</a:t>
            </a:r>
            <a:endParaRPr lang="en-US" sz="3200" u="sng">
              <a:solidFill>
                <a:srgbClr val="000000"/>
              </a:solidFill>
              <a:latin typeface="Arial Black"/>
              <a:ea typeface="STKaiti"/>
              <a:cs typeface="Arial"/>
            </a:endParaRPr>
          </a:p>
        </p:txBody>
      </p:sp>
      <p:sp>
        <p:nvSpPr>
          <p:cNvPr id="3" name="Content Placeholder 2"/>
          <p:cNvSpPr>
            <a:spLocks noGrp="1"/>
          </p:cNvSpPr>
          <p:nvPr>
            <p:ph idx="1"/>
          </p:nvPr>
        </p:nvSpPr>
        <p:spPr>
          <a:xfrm>
            <a:off x="581025" y="2695575"/>
            <a:ext cx="10515600" cy="2014377"/>
          </a:xfrm>
        </p:spPr>
        <p:txBody>
          <a:bodyPr vert="horz" lIns="91440" tIns="45720" rIns="91440" bIns="45720" rtlCol="0" anchor="t">
            <a:noAutofit/>
          </a:bodyPr>
          <a:lstStyle/>
          <a:p>
            <a:pPr>
              <a:lnSpc>
                <a:spcPct val="100000"/>
              </a:lnSpc>
            </a:pPr>
            <a:r>
              <a:rPr lang="en-US" sz="3200" b="1">
                <a:latin typeface="Trebuchet MS"/>
              </a:rPr>
              <a:t>Physical design</a:t>
            </a:r>
            <a:r>
              <a:rPr lang="en-US" sz="3200">
                <a:latin typeface="Trebuchet MS"/>
              </a:rPr>
              <a:t> are the concepts of the application way and how to be applied in temporary satisfaction. </a:t>
            </a:r>
          </a:p>
          <a:p>
            <a:pPr>
              <a:lnSpc>
                <a:spcPct val="100000"/>
              </a:lnSpc>
            </a:pPr>
            <a:r>
              <a:rPr lang="en-US" sz="3200" b="1">
                <a:latin typeface="Trebuchet MS"/>
              </a:rPr>
              <a:t>Materials</a:t>
            </a:r>
            <a:r>
              <a:rPr lang="en-US" sz="3200">
                <a:latin typeface="Trebuchet MS"/>
              </a:rPr>
              <a:t> are the requirements of tools for the concept design.</a:t>
            </a:r>
          </a:p>
          <a:p>
            <a:pPr>
              <a:lnSpc>
                <a:spcPct val="100000"/>
              </a:lnSpc>
            </a:pPr>
            <a:r>
              <a:rPr lang="en-US" sz="3200" b="1">
                <a:solidFill>
                  <a:srgbClr val="222222"/>
                </a:solidFill>
                <a:latin typeface="Trebuchet MS"/>
              </a:rPr>
              <a:t>Geometry</a:t>
            </a:r>
            <a:r>
              <a:rPr lang="en-US" sz="3200">
                <a:solidFill>
                  <a:srgbClr val="222222"/>
                </a:solidFill>
                <a:latin typeface="Trebuchet MS"/>
              </a:rPr>
              <a:t> is the shape and relative arrangement of the parts of something</a:t>
            </a:r>
            <a:r>
              <a:rPr lang="en-US" sz="3200">
                <a:solidFill>
                  <a:srgbClr val="222222"/>
                </a:solidFill>
              </a:rPr>
              <a:t>.</a:t>
            </a:r>
          </a:p>
        </p:txBody>
      </p:sp>
    </p:spTree>
    <p:extLst>
      <p:ext uri="{BB962C8B-B14F-4D97-AF65-F5344CB8AC3E}">
        <p14:creationId xmlns:p14="http://schemas.microsoft.com/office/powerpoint/2010/main" val="749060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i="1" u="sng">
                <a:latin typeface="STKaiti"/>
                <a:ea typeface="STKaiti"/>
              </a:rPr>
              <a:t>Clarifying Functional Requirements:</a:t>
            </a:r>
            <a:endParaRPr lang="en-US" sz="4800" b="1" i="1">
              <a:solidFill>
                <a:srgbClr val="000000"/>
              </a:solidFill>
              <a:latin typeface="STKaiti"/>
              <a:ea typeface="STKaiti"/>
            </a:endParaRPr>
          </a:p>
        </p:txBody>
      </p:sp>
      <p:sp>
        <p:nvSpPr>
          <p:cNvPr id="3" name="Content Placeholder 2"/>
          <p:cNvSpPr>
            <a:spLocks noGrp="1"/>
          </p:cNvSpPr>
          <p:nvPr>
            <p:ph idx="1"/>
          </p:nvPr>
        </p:nvSpPr>
        <p:spPr/>
        <p:txBody>
          <a:bodyPr vert="horz" lIns="91440" tIns="45720" rIns="91440" bIns="45720" rtlCol="0" anchor="t">
            <a:normAutofit/>
          </a:bodyPr>
          <a:lstStyle/>
          <a:p>
            <a:r>
              <a:rPr lang="en-US" sz="3200"/>
              <a:t>It is the engineering design specification that provides information on customer and company requirements.  </a:t>
            </a:r>
          </a:p>
          <a:p>
            <a:r>
              <a:rPr lang="en-US" sz="3200"/>
              <a:t>Ex: a company wants to see the needs of requirements which is a feature that the clarifying function can provide to achieve what the company is in need of to be developed. </a:t>
            </a:r>
          </a:p>
        </p:txBody>
      </p:sp>
    </p:spTree>
    <p:extLst>
      <p:ext uri="{BB962C8B-B14F-4D97-AF65-F5344CB8AC3E}">
        <p14:creationId xmlns:p14="http://schemas.microsoft.com/office/powerpoint/2010/main" val="3367485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zzz.png"/>
          <p:cNvPicPr>
            <a:picLocks noChangeAspect="1"/>
          </p:cNvPicPr>
          <p:nvPr/>
        </p:nvPicPr>
        <p:blipFill>
          <a:blip r:embed="rId3"/>
          <a:stretch>
            <a:fillRect/>
          </a:stretch>
        </p:blipFill>
        <p:spPr>
          <a:xfrm>
            <a:off x="244941" y="200025"/>
            <a:ext cx="11661309" cy="6357938"/>
          </a:xfrm>
          <a:prstGeom prst="rect">
            <a:avLst/>
          </a:prstGeom>
        </p:spPr>
      </p:pic>
    </p:spTree>
    <p:extLst>
      <p:ext uri="{BB962C8B-B14F-4D97-AF65-F5344CB8AC3E}">
        <p14:creationId xmlns:p14="http://schemas.microsoft.com/office/powerpoint/2010/main" val="2130720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a:latin typeface="Comic Sans MS"/>
              </a:rPr>
              <a:t>Explain The Activity Analysis:</a:t>
            </a:r>
          </a:p>
        </p:txBody>
      </p:sp>
      <p:sp>
        <p:nvSpPr>
          <p:cNvPr id="3" name="Content Placeholder 2"/>
          <p:cNvSpPr>
            <a:spLocks noGrp="1"/>
          </p:cNvSpPr>
          <p:nvPr>
            <p:ph sz="half" idx="1"/>
          </p:nvPr>
        </p:nvSpPr>
        <p:spPr/>
        <p:txBody>
          <a:bodyPr vert="horz" lIns="91440" tIns="45720" rIns="91440" bIns="45720" rtlCol="0" anchor="t">
            <a:normAutofit/>
          </a:bodyPr>
          <a:lstStyle/>
          <a:p>
            <a:r>
              <a:rPr lang="en-US" sz="3200" b="1"/>
              <a:t>Activity analysis</a:t>
            </a:r>
            <a:r>
              <a:rPr lang="en-US" sz="3200"/>
              <a:t> can be used to learn how the customer will use the ultimately retire the product.</a:t>
            </a:r>
            <a:r>
              <a:rPr lang="en-US"/>
              <a:t>  </a:t>
            </a:r>
          </a:p>
        </p:txBody>
      </p:sp>
      <p:sp>
        <p:nvSpPr>
          <p:cNvPr id="4" name="Content Placeholder 3"/>
          <p:cNvSpPr>
            <a:spLocks noGrp="1"/>
          </p:cNvSpPr>
          <p:nvPr>
            <p:ph sz="half" idx="2"/>
          </p:nvPr>
        </p:nvSpPr>
        <p:spPr/>
        <p:txBody>
          <a:bodyPr vert="horz" lIns="91440" tIns="45720" rIns="91440" bIns="45720" rtlCol="0" anchor="t">
            <a:normAutofit fontScale="92500" lnSpcReduction="10000"/>
          </a:bodyPr>
          <a:lstStyle/>
          <a:p>
            <a:r>
              <a:rPr lang="en-US" sz="3200">
                <a:latin typeface="Courier New"/>
                <a:cs typeface="Courier New"/>
              </a:rPr>
              <a:t>It also helps to show how long the product's use will be lived to be used by the customers.</a:t>
            </a:r>
          </a:p>
          <a:p>
            <a:endParaRPr lang="en-US">
              <a:solidFill>
                <a:srgbClr val="000000"/>
              </a:solidFill>
              <a:latin typeface="Calibri"/>
            </a:endParaRPr>
          </a:p>
          <a:p>
            <a:pPr marL="0" indent="0">
              <a:buNone/>
            </a:pPr>
            <a:r>
              <a:rPr lang="en-US" sz="3200">
                <a:solidFill>
                  <a:srgbClr val="000000"/>
                </a:solidFill>
                <a:latin typeface="Courier New"/>
                <a:cs typeface="Courier New"/>
              </a:rPr>
              <a:t>Ex: The computers will live for 10 years, but will never work as the new ones of generations.   </a:t>
            </a:r>
          </a:p>
        </p:txBody>
      </p:sp>
    </p:spTree>
    <p:extLst>
      <p:ext uri="{BB962C8B-B14F-4D97-AF65-F5344CB8AC3E}">
        <p14:creationId xmlns:p14="http://schemas.microsoft.com/office/powerpoint/2010/main" val="1119126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unctional_decomposition.jpg"/>
          <p:cNvPicPr>
            <a:picLocks noChangeAspect="1"/>
          </p:cNvPicPr>
          <p:nvPr/>
        </p:nvPicPr>
        <p:blipFill>
          <a:blip r:embed="rId3"/>
          <a:stretch>
            <a:fillRect/>
          </a:stretch>
        </p:blipFill>
        <p:spPr>
          <a:xfrm>
            <a:off x="5286375" y="2266950"/>
            <a:ext cx="7148935" cy="3091962"/>
          </a:xfrm>
          <a:prstGeom prst="rect">
            <a:avLst/>
          </a:prstGeom>
        </p:spPr>
      </p:pic>
      <p:sp>
        <p:nvSpPr>
          <p:cNvPr id="9" name="Freeform: Shap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199" y="365125"/>
            <a:ext cx="5529943" cy="1325563"/>
          </a:xfrm>
        </p:spPr>
        <p:txBody>
          <a:bodyPr>
            <a:normAutofit/>
          </a:bodyPr>
          <a:lstStyle/>
          <a:p>
            <a:r>
              <a:rPr lang="en-US" b="1" u="sng">
                <a:solidFill>
                  <a:schemeClr val="bg1"/>
                </a:solidFill>
              </a:rPr>
              <a:t>Function decomposition diagrams</a:t>
            </a:r>
            <a:r>
              <a:rPr lang="en-US" b="1">
                <a:solidFill>
                  <a:schemeClr val="bg1"/>
                </a:solidFill>
              </a:rPr>
              <a:t> </a:t>
            </a:r>
            <a:endParaRPr lang="en-US" b="1">
              <a:solidFill>
                <a:schemeClr val="bg1"/>
              </a:solidFill>
              <a:latin typeface="Calibri Light"/>
            </a:endParaRPr>
          </a:p>
        </p:txBody>
      </p:sp>
      <p:sp>
        <p:nvSpPr>
          <p:cNvPr id="3" name="Content Placeholder 2"/>
          <p:cNvSpPr>
            <a:spLocks noGrp="1"/>
          </p:cNvSpPr>
          <p:nvPr>
            <p:ph idx="1"/>
          </p:nvPr>
        </p:nvSpPr>
        <p:spPr>
          <a:xfrm>
            <a:off x="838199" y="1825625"/>
            <a:ext cx="4128169" cy="3399518"/>
          </a:xfrm>
        </p:spPr>
        <p:txBody>
          <a:bodyPr vert="horz" lIns="91440" tIns="45720" rIns="91440" bIns="45720" rtlCol="0">
            <a:normAutofit/>
          </a:bodyPr>
          <a:lstStyle/>
          <a:p>
            <a:r>
              <a:rPr lang="en-US" sz="2000">
                <a:solidFill>
                  <a:schemeClr val="bg1"/>
                </a:solidFill>
              </a:rPr>
              <a:t>Definition: It shows a high-level function, process, organization, data subject area, or other type of object broken down into lower level, more detailed components. </a:t>
            </a:r>
          </a:p>
          <a:p>
            <a:endParaRPr lang="en-US" sz="2000">
              <a:solidFill>
                <a:schemeClr val="bg1"/>
              </a:solidFill>
              <a:latin typeface="Calibri"/>
            </a:endParaRPr>
          </a:p>
          <a:p>
            <a:endParaRPr lang="en-US" sz="2000">
              <a:solidFill>
                <a:schemeClr val="bg1"/>
              </a:solidFill>
              <a:latin typeface="Calibri"/>
            </a:endParaRPr>
          </a:p>
        </p:txBody>
      </p:sp>
    </p:spTree>
    <p:extLst>
      <p:ext uri="{BB962C8B-B14F-4D97-AF65-F5344CB8AC3E}">
        <p14:creationId xmlns:p14="http://schemas.microsoft.com/office/powerpoint/2010/main" val="2752635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a:t> Generating alternative concepts</a:t>
            </a:r>
          </a:p>
        </p:txBody>
      </p:sp>
      <p:sp>
        <p:nvSpPr>
          <p:cNvPr id="3" name="Content Placeholder 2"/>
          <p:cNvSpPr>
            <a:spLocks noGrp="1"/>
          </p:cNvSpPr>
          <p:nvPr>
            <p:ph idx="1"/>
          </p:nvPr>
        </p:nvSpPr>
        <p:spPr/>
        <p:txBody>
          <a:bodyPr vert="horz" lIns="91440" tIns="45720" rIns="91440" bIns="45720" rtlCol="0" anchor="t">
            <a:normAutofit/>
          </a:bodyPr>
          <a:lstStyle/>
          <a:p>
            <a:r>
              <a:rPr lang="en-US">
                <a:solidFill>
                  <a:srgbClr val="000000"/>
                </a:solidFill>
                <a:latin typeface="Calibri"/>
              </a:rPr>
              <a:t>Identifying alternatives is an important part of decision making.</a:t>
            </a:r>
          </a:p>
          <a:p>
            <a:r>
              <a:rPr lang="en-US">
                <a:solidFill>
                  <a:srgbClr val="000000"/>
                </a:solidFill>
                <a:latin typeface="Calibri"/>
              </a:rPr>
              <a:t>-</a:t>
            </a:r>
            <a:r>
              <a:rPr lang="en-US" sz="1800">
                <a:solidFill>
                  <a:srgbClr val="000000"/>
                </a:solidFill>
                <a:latin typeface="Calibri"/>
              </a:rPr>
              <a:t>It helps lay out the alternatives and determine the best ones to consider.</a:t>
            </a:r>
          </a:p>
          <a:p>
            <a:r>
              <a:rPr lang="en-US" sz="1800">
                <a:solidFill>
                  <a:srgbClr val="000000"/>
                </a:solidFill>
                <a:latin typeface="Calibri"/>
              </a:rPr>
              <a:t>-There are often biases and errors in judgment .</a:t>
            </a:r>
          </a:p>
          <a:p>
            <a:r>
              <a:rPr lang="en-US" sz="1800">
                <a:solidFill>
                  <a:srgbClr val="000000"/>
                </a:solidFill>
                <a:latin typeface="Calibri"/>
              </a:rPr>
              <a:t>It is important for a decision maker to receive plenty of input from other to avoid any bias.</a:t>
            </a:r>
          </a:p>
          <a:p>
            <a:endParaRPr lang="en-US">
              <a:solidFill>
                <a:srgbClr val="000000"/>
              </a:solidFill>
              <a:latin typeface="Calibri"/>
            </a:endParaRPr>
          </a:p>
          <a:p>
            <a:pPr marL="0" indent="0">
              <a:buNone/>
            </a:pPr>
            <a:endParaRPr lang="en-US">
              <a:solidFill>
                <a:srgbClr val="000000"/>
              </a:solidFill>
              <a:latin typeface="Calibri"/>
            </a:endParaRPr>
          </a:p>
        </p:txBody>
      </p:sp>
    </p:spTree>
    <p:extLst>
      <p:ext uri="{BB962C8B-B14F-4D97-AF65-F5344CB8AC3E}">
        <p14:creationId xmlns:p14="http://schemas.microsoft.com/office/powerpoint/2010/main" val="2734012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504825"/>
            <a:ext cx="10515600" cy="4351338"/>
          </a:xfrm>
        </p:spPr>
        <p:txBody>
          <a:bodyPr vert="horz" lIns="91440" tIns="45720" rIns="91440" bIns="45720" rtlCol="0" anchor="t">
            <a:normAutofit fontScale="92500" lnSpcReduction="10000"/>
          </a:bodyPr>
          <a:lstStyle/>
          <a:p>
            <a:r>
              <a:rPr lang="en-US" b="1" u="sng">
                <a:solidFill>
                  <a:srgbClr val="222222"/>
                </a:solidFill>
                <a:latin typeface="Calibri"/>
              </a:rPr>
              <a:t>Several methods, we might consider:</a:t>
            </a:r>
          </a:p>
          <a:p>
            <a:r>
              <a:rPr lang="en-US">
                <a:solidFill>
                  <a:srgbClr val="222222"/>
                </a:solidFill>
                <a:latin typeface="Calibri"/>
              </a:rPr>
              <a:t>-</a:t>
            </a:r>
            <a:r>
              <a:rPr lang="en-US">
                <a:solidFill>
                  <a:srgbClr val="5B9BD5"/>
                </a:solidFill>
                <a:latin typeface="Calibri"/>
              </a:rPr>
              <a:t>Brainstorming</a:t>
            </a:r>
            <a:r>
              <a:rPr lang="en-US">
                <a:solidFill>
                  <a:srgbClr val="222222"/>
                </a:solidFill>
                <a:latin typeface="Calibri"/>
              </a:rPr>
              <a:t> is a one of good methods for identifying alternatives. By making lists of possible combinations of actions can generate ides which can be molded into alternatives. This method is best done by small group of people with different opinions, experiences, and knowledges.</a:t>
            </a:r>
          </a:p>
          <a:p>
            <a:endParaRPr lang="en-US">
              <a:solidFill>
                <a:srgbClr val="222222"/>
              </a:solidFill>
              <a:latin typeface="Calibri"/>
            </a:endParaRPr>
          </a:p>
          <a:p>
            <a:r>
              <a:rPr lang="en-US">
                <a:solidFill>
                  <a:srgbClr val="222222"/>
                </a:solidFill>
                <a:latin typeface="Calibri"/>
              </a:rPr>
              <a:t>-</a:t>
            </a:r>
            <a:r>
              <a:rPr lang="en-US" err="1">
                <a:solidFill>
                  <a:srgbClr val="5B9BD5"/>
                </a:solidFill>
                <a:latin typeface="Calibri"/>
              </a:rPr>
              <a:t>Synectics</a:t>
            </a:r>
            <a:r>
              <a:rPr lang="en-US">
                <a:solidFill>
                  <a:srgbClr val="222222"/>
                </a:solidFill>
                <a:latin typeface="Calibri"/>
              </a:rPr>
              <a:t> is  a method that requires the problem solver to present the problem from four opinions which are analogy, fantasy, empathy, and inversion. Analogy stimulates idea creation, fantasy asks us to imagine the impossible, empathy asks us to imagine being a product, and how we would be perform each function, and inversion asks us to take an inverted. </a:t>
            </a:r>
          </a:p>
        </p:txBody>
      </p:sp>
    </p:spTree>
    <p:extLst>
      <p:ext uri="{BB962C8B-B14F-4D97-AF65-F5344CB8AC3E}">
        <p14:creationId xmlns:p14="http://schemas.microsoft.com/office/powerpoint/2010/main" val="2027250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94474" y="218738"/>
            <a:ext cx="9144000" cy="5039320"/>
          </a:xfrm>
        </p:spPr>
        <p:txBody>
          <a:bodyPr vert="horz" lIns="91440" tIns="45720" rIns="91440" bIns="45720" rtlCol="0" anchor="t">
            <a:normAutofit/>
          </a:bodyPr>
          <a:lstStyle/>
          <a:p>
            <a:pPr algn="l"/>
            <a:r>
              <a:rPr lang="en-US">
                <a:solidFill>
                  <a:srgbClr val="5B9BD5"/>
                </a:solidFill>
                <a:latin typeface="Calibri"/>
              </a:rPr>
              <a:t>Method 6-3-5 </a:t>
            </a:r>
            <a:r>
              <a:rPr lang="en-US">
                <a:solidFill>
                  <a:srgbClr val="000000"/>
                </a:solidFill>
                <a:latin typeface="Calibri"/>
              </a:rPr>
              <a:t>is a refinement of the brainstorming method. Basically, it is a group of six members gather. Each members writes down three ideas on a sheet of paper. Each sheet is circulated to a neighbor. After reading the ideas, the neighbor writes three more ideas. The sheet of paper are circulated five times.</a:t>
            </a:r>
          </a:p>
          <a:p>
            <a:pPr algn="l"/>
            <a:endParaRPr lang="en-US">
              <a:solidFill>
                <a:srgbClr val="000000"/>
              </a:solidFill>
              <a:latin typeface="Calibri"/>
            </a:endParaRPr>
          </a:p>
          <a:p>
            <a:pPr algn="l"/>
            <a:r>
              <a:rPr lang="en-US">
                <a:solidFill>
                  <a:srgbClr val="5B9BD5"/>
                </a:solidFill>
                <a:latin typeface="Calibri"/>
              </a:rPr>
              <a:t>Checklist. </a:t>
            </a:r>
            <a:r>
              <a:rPr lang="en-US" sz="1800">
                <a:solidFill>
                  <a:srgbClr val="000000"/>
                </a:solidFill>
                <a:latin typeface="Calibri"/>
              </a:rPr>
              <a:t>Companies and individuals have prepared checklists that simulate creative thinking.</a:t>
            </a:r>
          </a:p>
        </p:txBody>
      </p:sp>
      <p:pic>
        <p:nvPicPr>
          <p:cNvPr id="4" name="Picture 3" descr="checklist-method.png"/>
          <p:cNvPicPr>
            <a:picLocks noChangeAspect="1"/>
          </p:cNvPicPr>
          <p:nvPr/>
        </p:nvPicPr>
        <p:blipFill>
          <a:blip r:embed="rId3"/>
          <a:stretch>
            <a:fillRect/>
          </a:stretch>
        </p:blipFill>
        <p:spPr>
          <a:xfrm>
            <a:off x="2543175" y="2971800"/>
            <a:ext cx="7940675" cy="3594989"/>
          </a:xfrm>
          <a:prstGeom prst="rect">
            <a:avLst/>
          </a:prstGeom>
        </p:spPr>
      </p:pic>
    </p:spTree>
    <p:extLst>
      <p:ext uri="{BB962C8B-B14F-4D97-AF65-F5344CB8AC3E}">
        <p14:creationId xmlns:p14="http://schemas.microsoft.com/office/powerpoint/2010/main" val="3143798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Rot="1" noChangeAspect="1"/>
          </p:cNvPicPr>
          <p:nvPr>
            <a:videoFile r:link="rId1"/>
          </p:nvPr>
        </p:nvPicPr>
        <p:blipFill>
          <a:blip r:embed="rId4"/>
          <a:stretch>
            <a:fillRect/>
          </a:stretch>
        </p:blipFill>
        <p:spPr>
          <a:xfrm>
            <a:off x="3810000" y="2143125"/>
            <a:ext cx="4572000" cy="2571750"/>
          </a:xfrm>
          <a:prstGeom prst="rect">
            <a:avLst/>
          </a:prstGeom>
        </p:spPr>
      </p:pic>
    </p:spTree>
    <p:extLst>
      <p:ext uri="{BB962C8B-B14F-4D97-AF65-F5344CB8AC3E}">
        <p14:creationId xmlns:p14="http://schemas.microsoft.com/office/powerpoint/2010/main" val="12780345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9</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Concept Design</vt:lpstr>
      <vt:lpstr>Concept design is a phase of design of when alternative concepts are generated, evaluated, and selected for further development.</vt:lpstr>
      <vt:lpstr>Clarifying Functional Requirements:</vt:lpstr>
      <vt:lpstr>PowerPoint Presentation</vt:lpstr>
      <vt:lpstr>Explain The Activity Analysis:</vt:lpstr>
      <vt:lpstr>Function decomposition diagrams </vt:lpstr>
      <vt:lpstr> Generating alternative concepts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Design</dc:title>
  <cp:revision>1</cp:revision>
  <dcterms:modified xsi:type="dcterms:W3CDTF">2017-06-11T07:14:52Z</dcterms:modified>
</cp:coreProperties>
</file>