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59" r:id="rId2"/>
    <p:sldId id="260" r:id="rId3"/>
    <p:sldId id="261" r:id="rId4"/>
    <p:sldId id="262" r:id="rId5"/>
    <p:sldId id="292" r:id="rId6"/>
    <p:sldId id="263" r:id="rId7"/>
    <p:sldId id="285" r:id="rId8"/>
    <p:sldId id="264" r:id="rId9"/>
    <p:sldId id="265" r:id="rId10"/>
    <p:sldId id="266" r:id="rId11"/>
    <p:sldId id="268" r:id="rId12"/>
    <p:sldId id="269" r:id="rId13"/>
    <p:sldId id="271" r:id="rId14"/>
    <p:sldId id="286" r:id="rId15"/>
    <p:sldId id="272" r:id="rId16"/>
    <p:sldId id="273" r:id="rId17"/>
    <p:sldId id="287" r:id="rId18"/>
    <p:sldId id="288" r:id="rId19"/>
    <p:sldId id="289" r:id="rId20"/>
    <p:sldId id="279" r:id="rId21"/>
    <p:sldId id="280" r:id="rId22"/>
    <p:sldId id="290" r:id="rId23"/>
    <p:sldId id="291" r:id="rId24"/>
    <p:sldId id="284" r:id="rId25"/>
    <p:sldId id="293"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orient="horz" pos="639">
          <p15:clr>
            <a:srgbClr val="A4A3A4"/>
          </p15:clr>
        </p15:guide>
        <p15:guide id="3" orient="horz" pos="1231">
          <p15:clr>
            <a:srgbClr val="A4A3A4"/>
          </p15:clr>
        </p15:guide>
        <p15:guide id="4" pos="2888">
          <p15:clr>
            <a:srgbClr val="A4A3A4"/>
          </p15:clr>
        </p15:guide>
        <p15:guide id="5" pos="2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671" autoAdjust="0"/>
  </p:normalViewPr>
  <p:slideViewPr>
    <p:cSldViewPr snapToGrid="0" snapToObjects="1" showGuides="1">
      <p:cViewPr varScale="1">
        <p:scale>
          <a:sx n="100" d="100"/>
          <a:sy n="100" d="100"/>
        </p:scale>
        <p:origin x="429" y="36"/>
      </p:cViewPr>
      <p:guideLst>
        <p:guide orient="horz"/>
        <p:guide orient="horz" pos="639"/>
        <p:guide orient="horz" pos="1231"/>
        <p:guide pos="2888"/>
        <p:guide pos="284"/>
      </p:guideLst>
    </p:cSldViewPr>
  </p:slideViewPr>
  <p:notesTextViewPr>
    <p:cViewPr>
      <p:scale>
        <a:sx n="100" d="100"/>
        <a:sy n="100" d="100"/>
      </p:scale>
      <p:origin x="0" y="0"/>
    </p:cViewPr>
  </p:notesTextViewPr>
  <p:notesViewPr>
    <p:cSldViewPr snapToGrid="0" snapToObjects="1" showGuides="1">
      <p:cViewPr varScale="1">
        <p:scale>
          <a:sx n="82" d="100"/>
          <a:sy n="82" d="100"/>
        </p:scale>
        <p:origin x="-31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0192E8-A7C5-BD48-A962-DDBEDFAFA072}" type="datetimeFigureOut">
              <a:rPr lang="en-US" smtClean="0"/>
              <a:pPr/>
              <a:t>10/3/2018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43C15F-6780-014E-96E9-21994E8D0A3D}" type="slidenum">
              <a:rPr lang="en-US" smtClean="0"/>
              <a:pPr/>
              <a:t>‹#›</a:t>
            </a:fld>
            <a:endParaRPr lang="en-US" dirty="0"/>
          </a:p>
        </p:txBody>
      </p:sp>
    </p:spTree>
    <p:extLst>
      <p:ext uri="{BB962C8B-B14F-4D97-AF65-F5344CB8AC3E}">
        <p14:creationId xmlns:p14="http://schemas.microsoft.com/office/powerpoint/2010/main" val="7644138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D49F11-E308-3745-88DA-5B169B1B245A}" type="datetimeFigureOut">
              <a:rPr lang="en-US" smtClean="0"/>
              <a:pPr/>
              <a:t>10/3/2018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7F9DE-9EAF-2C49-A52A-715195AC1ECC}" type="slidenum">
              <a:rPr lang="en-US" smtClean="0"/>
              <a:pPr/>
              <a:t>‹#›</a:t>
            </a:fld>
            <a:endParaRPr lang="en-US" dirty="0"/>
          </a:p>
        </p:txBody>
      </p:sp>
    </p:spTree>
    <p:extLst>
      <p:ext uri="{BB962C8B-B14F-4D97-AF65-F5344CB8AC3E}">
        <p14:creationId xmlns:p14="http://schemas.microsoft.com/office/powerpoint/2010/main" val="11371560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ooter Placeholder 4"/>
          <p:cNvSpPr txBox="1">
            <a:spLocks/>
          </p:cNvSpPr>
          <p:nvPr userDrawn="1"/>
        </p:nvSpPr>
        <p:spPr>
          <a:xfrm>
            <a:off x="2743200" y="6508750"/>
            <a:ext cx="3962400" cy="365125"/>
          </a:xfrm>
          <a:prstGeom prst="rect">
            <a:avLst/>
          </a:prstGeom>
        </p:spPr>
        <p:txBody>
          <a:bodyPr vert="horz" lIns="91440" tIns="45720" rIns="91440" bIns="45720" rtlCol="0" anchor="ctr"/>
          <a:lstStyle>
            <a:defPPr>
              <a:defRPr lang="en-US"/>
            </a:defPPr>
            <a:lvl1pPr marL="0" algn="ctr" defTabSz="457200" rtl="0" eaLnBrk="1" latinLnBrk="0" hangingPunct="1">
              <a:defRPr sz="900" b="0" i="0" kern="1200">
                <a:solidFill>
                  <a:schemeClr val="tx1">
                    <a:tint val="75000"/>
                  </a:schemeClr>
                </a:solidFill>
                <a:latin typeface="Trebuchet MS"/>
                <a:ea typeface="+mn-ea"/>
                <a:cs typeface="Trebuchet M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Copyright © 2016 Wolters Kluwer • All Rights Reserved</a:t>
            </a:r>
          </a:p>
        </p:txBody>
      </p:sp>
      <p:sp>
        <p:nvSpPr>
          <p:cNvPr id="2" name="Title 1"/>
          <p:cNvSpPr>
            <a:spLocks noGrp="1"/>
          </p:cNvSpPr>
          <p:nvPr>
            <p:ph type="ctrTitle"/>
          </p:nvPr>
        </p:nvSpPr>
        <p:spPr>
          <a:xfrm>
            <a:off x="685800" y="2130425"/>
            <a:ext cx="7772400" cy="1470025"/>
          </a:xfrm>
          <a:prstGeom prst="rect">
            <a:avLst/>
          </a:prstGeom>
        </p:spPr>
        <p:txBody>
          <a:bodyPr/>
          <a:lstStyle>
            <a:lvl1pPr>
              <a:defRPr b="1" i="0">
                <a:latin typeface="Trebuchet MS"/>
                <a:cs typeface="Trebuchet MS"/>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Trebuchet MS"/>
                <a:cs typeface="Trebuchet M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E5C2BA-CDD3-CE49-886F-2F9EFE00A49D}" type="slidenum">
              <a:rPr lang="en-US" smtClean="0"/>
              <a:pPr/>
              <a:t>‹#›</a:t>
            </a:fld>
            <a:endParaRPr lang="en-US" dirty="0"/>
          </a:p>
        </p:txBody>
      </p:sp>
      <p:sp>
        <p:nvSpPr>
          <p:cNvPr id="8"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pic>
        <p:nvPicPr>
          <p:cNvPr id="5" name="Picture 4" descr="ppt_ope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5136"/>
            <a:ext cx="9144000" cy="6477000"/>
          </a:xfrm>
          <a:prstGeom prst="rect">
            <a:avLst/>
          </a:prstGeom>
        </p:spPr>
      </p:pic>
    </p:spTree>
    <p:extLst>
      <p:ext uri="{BB962C8B-B14F-4D97-AF65-F5344CB8AC3E}">
        <p14:creationId xmlns:p14="http://schemas.microsoft.com/office/powerpoint/2010/main" val="2631593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6553200" y="6356350"/>
            <a:ext cx="2133600" cy="365125"/>
          </a:xfrm>
        </p:spPr>
        <p:txBody>
          <a:bodyPr/>
          <a:lstStyle/>
          <a:p>
            <a:fld id="{2AE5C2BA-CDD3-CE49-886F-2F9EFE00A49D}" type="slidenum">
              <a:rPr lang="en-US" smtClean="0"/>
              <a:pPr/>
              <a:t>‹#›</a:t>
            </a:fld>
            <a:endParaRPr lang="en-US" dirty="0"/>
          </a:p>
        </p:txBody>
      </p:sp>
      <p:sp>
        <p:nvSpPr>
          <p:cNvPr id="10"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4216294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0200" y="431638"/>
            <a:ext cx="8524875" cy="783387"/>
          </a:xfrm>
          <a:prstGeom prst="rect">
            <a:avLst/>
          </a:prstGeom>
        </p:spPr>
        <p:txBody>
          <a:bodyPr/>
          <a:lstStyle>
            <a:lvl1pPr>
              <a:defRPr b="1"/>
            </a:lvl1pPr>
          </a:lstStyle>
          <a:p>
            <a:r>
              <a:rPr lang="en-US" dirty="0"/>
              <a:t>Click to edit Master title style</a:t>
            </a:r>
          </a:p>
        </p:txBody>
      </p:sp>
      <p:sp>
        <p:nvSpPr>
          <p:cNvPr id="3" name="Content Placeholder 2"/>
          <p:cNvSpPr>
            <a:spLocks noGrp="1"/>
          </p:cNvSpPr>
          <p:nvPr>
            <p:ph idx="1"/>
          </p:nvPr>
        </p:nvSpPr>
        <p:spPr>
          <a:xfrm>
            <a:off x="330200" y="1519608"/>
            <a:ext cx="8613775" cy="3686175"/>
          </a:xfrm>
          <a:prstGeom prst="rect">
            <a:avLst/>
          </a:prstGeom>
        </p:spPr>
        <p:txBody>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solidFill>
                  <a:schemeClr val="bg1">
                    <a:lumMod val="50000"/>
                  </a:schemeClr>
                </a:solidFill>
              </a:defRPr>
            </a:lvl1pPr>
          </a:lstStyle>
          <a:p>
            <a:fld id="{2AE5C2BA-CDD3-CE49-886F-2F9EFE00A49D}" type="slidenum">
              <a:rPr lang="en-US" smtClean="0"/>
              <a:pPr/>
              <a:t>‹#›</a:t>
            </a:fld>
            <a:endParaRPr lang="en-US" dirty="0"/>
          </a:p>
        </p:txBody>
      </p:sp>
      <p:sp>
        <p:nvSpPr>
          <p:cNvPr id="6"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24407993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553200" y="6356350"/>
            <a:ext cx="2133600" cy="365125"/>
          </a:xfrm>
          <a:prstGeom prst="rect">
            <a:avLst/>
          </a:prstGeom>
        </p:spPr>
        <p:txBody>
          <a:bodyPr/>
          <a:lstStyle>
            <a:lvl1pPr algn="r">
              <a:defRPr sz="1200">
                <a:solidFill>
                  <a:schemeClr val="bg1">
                    <a:lumMod val="50000"/>
                  </a:schemeClr>
                </a:solidFill>
              </a:defRPr>
            </a:lvl1pPr>
          </a:lstStyle>
          <a:p>
            <a:fld id="{2AE5C2BA-CDD3-CE49-886F-2F9EFE00A49D}" type="slidenum">
              <a:rPr lang="en-US" smtClean="0"/>
              <a:pPr/>
              <a:t>‹#›</a:t>
            </a:fld>
            <a:endParaRPr lang="en-US" dirty="0"/>
          </a:p>
        </p:txBody>
      </p:sp>
      <p:pic>
        <p:nvPicPr>
          <p:cNvPr id="5" name="Picture 4" descr="WK_CMYK.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7"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461431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ctr" defTabSz="457200" rtl="0" eaLnBrk="1" latinLnBrk="0" hangingPunct="1">
        <a:spcBef>
          <a:spcPct val="20000"/>
        </a:spcBef>
        <a:buFontTx/>
        <a:buNone/>
        <a:defRPr sz="3200" b="1" i="0" kern="1200">
          <a:solidFill>
            <a:schemeClr val="tx1"/>
          </a:solidFill>
          <a:latin typeface="Trebuchet MS"/>
          <a:ea typeface="+mn-ea"/>
          <a:cs typeface="Trebuchet M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23963" y="3172413"/>
            <a:ext cx="6692900" cy="1600004"/>
          </a:xfrm>
          <a:effectLst>
            <a:outerShdw dist="17961" dir="2700000" algn="ctr" rotWithShape="0">
              <a:schemeClr val="bg2"/>
            </a:outerShdw>
          </a:effectLst>
        </p:spPr>
        <p:txBody>
          <a:bodyPr/>
          <a:lstStyle/>
          <a:p>
            <a:pPr>
              <a:defRPr/>
            </a:pPr>
            <a:r>
              <a:rPr lang="en-US" dirty="0"/>
              <a:t>Chapter 13: Family Assessment</a:t>
            </a:r>
          </a:p>
        </p:txBody>
      </p:sp>
    </p:spTree>
    <p:extLst>
      <p:ext uri="{BB962C8B-B14F-4D97-AF65-F5344CB8AC3E}">
        <p14:creationId xmlns:p14="http://schemas.microsoft.com/office/powerpoint/2010/main" val="873009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425887"/>
            <a:ext cx="8524875" cy="651353"/>
          </a:xfrm>
        </p:spPr>
        <p:txBody>
          <a:bodyPr/>
          <a:lstStyle/>
          <a:p>
            <a:pPr>
              <a:defRPr/>
            </a:pPr>
            <a:r>
              <a:rPr lang="en-US" dirty="0"/>
              <a:t>Chapter Highlights</a:t>
            </a:r>
          </a:p>
        </p:txBody>
      </p:sp>
      <p:sp>
        <p:nvSpPr>
          <p:cNvPr id="4099" name="Content Placeholder 2"/>
          <p:cNvSpPr>
            <a:spLocks noGrp="1"/>
          </p:cNvSpPr>
          <p:nvPr>
            <p:ph idx="1"/>
          </p:nvPr>
        </p:nvSpPr>
        <p:spPr>
          <a:xfrm>
            <a:off x="330200" y="1540703"/>
            <a:ext cx="8613775" cy="4191174"/>
          </a:xfrm>
        </p:spPr>
        <p:txBody>
          <a:bodyPr/>
          <a:lstStyle/>
          <a:p>
            <a:pPr marL="457200" indent="-457200" algn="l">
              <a:buFont typeface="Arial" panose="020B0604020202020204" pitchFamily="34" charset="0"/>
              <a:buChar char="•"/>
            </a:pPr>
            <a:r>
              <a:rPr lang="en-US" altLang="en-US" sz="2800" b="0" dirty="0"/>
              <a:t>Definitions of family</a:t>
            </a:r>
          </a:p>
          <a:p>
            <a:pPr marL="457200" indent="-457200" algn="l">
              <a:buFont typeface="Arial" panose="020B0604020202020204" pitchFamily="34" charset="0"/>
              <a:buChar char="•"/>
            </a:pPr>
            <a:r>
              <a:rPr lang="en-US" altLang="en-US" sz="2800" b="0" dirty="0"/>
              <a:t>Descriptions of the components of family</a:t>
            </a:r>
          </a:p>
          <a:p>
            <a:pPr marL="457200" indent="-457200" algn="l">
              <a:buFont typeface="Arial" panose="020B0604020202020204" pitchFamily="34" charset="0"/>
              <a:buChar char="•"/>
            </a:pPr>
            <a:r>
              <a:rPr lang="en-US" altLang="en-US" sz="2800" b="0" dirty="0"/>
              <a:t>Nursing theory in relation to nursing care of families</a:t>
            </a:r>
          </a:p>
          <a:p>
            <a:pPr marL="457200" indent="-457200" algn="l">
              <a:buFont typeface="Arial" panose="020B0604020202020204" pitchFamily="34" charset="0"/>
              <a:buChar char="•"/>
            </a:pPr>
            <a:r>
              <a:rPr lang="en-US" altLang="en-US" sz="2800" b="0" dirty="0"/>
              <a:t>Influence of diversity on family health patterns</a:t>
            </a:r>
          </a:p>
          <a:p>
            <a:pPr marL="457200" indent="-457200" algn="l">
              <a:buFont typeface="Arial" panose="020B0604020202020204" pitchFamily="34" charset="0"/>
              <a:buChar char="•"/>
            </a:pPr>
            <a:r>
              <a:rPr lang="en-US" altLang="en-US" sz="2800" b="0" dirty="0"/>
              <a:t>Indicators of family health</a:t>
            </a:r>
          </a:p>
          <a:p>
            <a:pPr marL="457200" indent="-457200" algn="l">
              <a:buFont typeface="Arial" panose="020B0604020202020204" pitchFamily="34" charset="0"/>
              <a:buChar char="•"/>
            </a:pPr>
            <a:r>
              <a:rPr lang="en-US" altLang="en-US" sz="2800" b="0" dirty="0"/>
              <a:t>Family dynamics and coping styles</a:t>
            </a:r>
          </a:p>
          <a:p>
            <a:pPr marL="457200" indent="-457200" algn="l">
              <a:buFont typeface="Arial" panose="020B0604020202020204" pitchFamily="34" charset="0"/>
              <a:buChar char="•"/>
            </a:pPr>
            <a:r>
              <a:rPr lang="en-US" altLang="en-US" sz="2800" b="0" dirty="0"/>
              <a:t>Vulnerable families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a:t>
            </a:fld>
            <a:endParaRPr lang="en-US" dirty="0"/>
          </a:p>
        </p:txBody>
      </p:sp>
    </p:spTree>
    <p:extLst>
      <p:ext uri="{BB962C8B-B14F-4D97-AF65-F5344CB8AC3E}">
        <p14:creationId xmlns:p14="http://schemas.microsoft.com/office/powerpoint/2010/main" val="3451643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5123" name="Content Placeholder 2"/>
          <p:cNvSpPr>
            <a:spLocks noGrp="1"/>
          </p:cNvSpPr>
          <p:nvPr>
            <p:ph idx="1"/>
          </p:nvPr>
        </p:nvSpPr>
        <p:spPr>
          <a:xfrm>
            <a:off x="325676" y="1515195"/>
            <a:ext cx="8613775" cy="3686175"/>
          </a:xfrm>
        </p:spPr>
        <p:txBody>
          <a:bodyPr/>
          <a:lstStyle/>
          <a:p>
            <a:pPr algn="l">
              <a:buFontTx/>
              <a:buNone/>
            </a:pPr>
            <a:r>
              <a:rPr lang="en-US" altLang="en-US" b="1" dirty="0"/>
              <a:t>Is the following statement true or false?</a:t>
            </a:r>
          </a:p>
          <a:p>
            <a:pPr algn="l">
              <a:buFontTx/>
              <a:buNone/>
            </a:pPr>
            <a:r>
              <a:rPr lang="en-US" altLang="en-US" b="0" dirty="0"/>
              <a:t>Family health practices, routines, and responses to difficult situations evolve from simple environmental and interpersonal interactions.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3</a:t>
            </a:fld>
            <a:endParaRPr lang="en-US" dirty="0"/>
          </a:p>
        </p:txBody>
      </p:sp>
    </p:spTree>
    <p:extLst>
      <p:ext uri="{BB962C8B-B14F-4D97-AF65-F5344CB8AC3E}">
        <p14:creationId xmlns:p14="http://schemas.microsoft.com/office/powerpoint/2010/main" val="699128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6147" name="Content Placeholder 2"/>
          <p:cNvSpPr>
            <a:spLocks noGrp="1"/>
          </p:cNvSpPr>
          <p:nvPr>
            <p:ph idx="1"/>
          </p:nvPr>
        </p:nvSpPr>
        <p:spPr>
          <a:xfrm>
            <a:off x="337289" y="1507083"/>
            <a:ext cx="8613775" cy="3686175"/>
          </a:xfrm>
        </p:spPr>
        <p:txBody>
          <a:bodyPr/>
          <a:lstStyle/>
          <a:p>
            <a:pPr algn="l">
              <a:buFontTx/>
              <a:buNone/>
            </a:pPr>
            <a:r>
              <a:rPr lang="en-US" altLang="en-US" b="1" dirty="0"/>
              <a:t>False</a:t>
            </a:r>
          </a:p>
          <a:p>
            <a:pPr algn="l">
              <a:buFontTx/>
              <a:buNone/>
            </a:pPr>
            <a:r>
              <a:rPr lang="en-US" altLang="en-US" b="0" dirty="0"/>
              <a:t>Rationale: Family health practices, routines, and responses to difficult situations evolve from complex, not simple, environmental and interpersonal interactions.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4</a:t>
            </a:fld>
            <a:endParaRPr lang="en-US" dirty="0"/>
          </a:p>
        </p:txBody>
      </p:sp>
    </p:spTree>
    <p:extLst>
      <p:ext uri="{BB962C8B-B14F-4D97-AF65-F5344CB8AC3E}">
        <p14:creationId xmlns:p14="http://schemas.microsoft.com/office/powerpoint/2010/main" val="138485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427647"/>
            <a:ext cx="8524875" cy="772699"/>
          </a:xfrm>
        </p:spPr>
        <p:txBody>
          <a:bodyPr/>
          <a:lstStyle/>
          <a:p>
            <a:r>
              <a:rPr lang="en-US" dirty="0"/>
              <a:t>Family</a:t>
            </a:r>
          </a:p>
        </p:txBody>
      </p:sp>
      <p:sp>
        <p:nvSpPr>
          <p:cNvPr id="3" name="Content Placeholder 2"/>
          <p:cNvSpPr>
            <a:spLocks noGrp="1"/>
          </p:cNvSpPr>
          <p:nvPr>
            <p:ph idx="1"/>
          </p:nvPr>
        </p:nvSpPr>
        <p:spPr/>
        <p:txBody>
          <a:bodyPr/>
          <a:lstStyle/>
          <a:p>
            <a:pPr algn="l"/>
            <a:r>
              <a:rPr lang="en-US" b="0" dirty="0"/>
              <a:t>Two or more persons who share emotional closeness and identify themselves as members of a family.</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5</a:t>
            </a:fld>
            <a:endParaRPr lang="en-US" dirty="0"/>
          </a:p>
        </p:txBody>
      </p:sp>
    </p:spTree>
    <p:extLst>
      <p:ext uri="{BB962C8B-B14F-4D97-AF65-F5344CB8AC3E}">
        <p14:creationId xmlns:p14="http://schemas.microsoft.com/office/powerpoint/2010/main" val="413156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Families in Communities</a:t>
            </a:r>
          </a:p>
        </p:txBody>
      </p:sp>
      <p:sp>
        <p:nvSpPr>
          <p:cNvPr id="7171"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Nurses working in communities</a:t>
            </a:r>
          </a:p>
          <a:p>
            <a:pPr marL="457200" indent="-457200" algn="l">
              <a:buFont typeface="Arial" panose="020B0604020202020204" pitchFamily="34" charset="0"/>
              <a:buChar char="•"/>
            </a:pPr>
            <a:r>
              <a:rPr lang="en-US" altLang="en-US" b="0" dirty="0"/>
              <a:t>Essence of family</a:t>
            </a:r>
          </a:p>
          <a:p>
            <a:pPr marL="457200" indent="-457200" algn="l">
              <a:buFont typeface="Arial" panose="020B0604020202020204" pitchFamily="34" charset="0"/>
              <a:buChar char="•"/>
            </a:pPr>
            <a:r>
              <a:rPr lang="en-US" altLang="en-US" b="0" dirty="0"/>
              <a:t>Nontraditional families</a:t>
            </a:r>
          </a:p>
          <a:p>
            <a:pPr marL="1200150" lvl="1" indent="-457200">
              <a:buFont typeface="Arial" panose="020B0604020202020204" pitchFamily="34" charset="0"/>
              <a:buChar char="•"/>
            </a:pPr>
            <a:r>
              <a:rPr lang="en-US" altLang="en-US" dirty="0"/>
              <a:t>Cohabiting couples and families</a:t>
            </a:r>
          </a:p>
          <a:p>
            <a:pPr marL="1200150" lvl="1" indent="-457200">
              <a:buFont typeface="Arial" panose="020B0604020202020204" pitchFamily="34" charset="0"/>
              <a:buChar char="•"/>
            </a:pPr>
            <a:r>
              <a:rPr lang="en-US" altLang="en-US" b="0" dirty="0"/>
              <a:t>Gay and lesbian families</a:t>
            </a:r>
          </a:p>
          <a:p>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6</a:t>
            </a:fld>
            <a:endParaRPr lang="en-US" dirty="0"/>
          </a:p>
        </p:txBody>
      </p:sp>
    </p:spTree>
    <p:extLst>
      <p:ext uri="{BB962C8B-B14F-4D97-AF65-F5344CB8AC3E}">
        <p14:creationId xmlns:p14="http://schemas.microsoft.com/office/powerpoint/2010/main" val="56571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63" y="245867"/>
            <a:ext cx="8524875" cy="1336371"/>
          </a:xfrm>
        </p:spPr>
        <p:txBody>
          <a:bodyPr/>
          <a:lstStyle/>
          <a:p>
            <a:pPr>
              <a:lnSpc>
                <a:spcPts val="4500"/>
              </a:lnSpc>
            </a:pPr>
            <a:r>
              <a:rPr lang="en-US" dirty="0"/>
              <a:t>Tools That Help Identify Families and Their Relationships</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Genograms</a:t>
            </a:r>
          </a:p>
          <a:p>
            <a:pPr marL="457200" indent="-457200" algn="l">
              <a:buFont typeface="Arial" panose="020B0604020202020204" pitchFamily="34" charset="0"/>
              <a:buChar char="•"/>
            </a:pPr>
            <a:r>
              <a:rPr lang="en-US" b="0" dirty="0"/>
              <a:t>Ecomaps</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7</a:t>
            </a:fld>
            <a:endParaRPr lang="en-US" dirty="0"/>
          </a:p>
        </p:txBody>
      </p:sp>
    </p:spTree>
    <p:extLst>
      <p:ext uri="{BB962C8B-B14F-4D97-AF65-F5344CB8AC3E}">
        <p14:creationId xmlns:p14="http://schemas.microsoft.com/office/powerpoint/2010/main" val="247828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8195" name="Content Placeholder 2"/>
          <p:cNvSpPr>
            <a:spLocks noGrp="1"/>
          </p:cNvSpPr>
          <p:nvPr>
            <p:ph idx="1"/>
          </p:nvPr>
        </p:nvSpPr>
        <p:spPr>
          <a:xfrm>
            <a:off x="325676" y="1520675"/>
            <a:ext cx="8613775" cy="3686175"/>
          </a:xfrm>
        </p:spPr>
        <p:txBody>
          <a:bodyPr/>
          <a:lstStyle/>
          <a:p>
            <a:pPr algn="l">
              <a:buFontTx/>
              <a:buNone/>
            </a:pPr>
            <a:r>
              <a:rPr lang="en-US" altLang="en-US" b="1" dirty="0"/>
              <a:t>Is the following statement true or false?</a:t>
            </a:r>
          </a:p>
          <a:p>
            <a:pPr algn="l">
              <a:buFontTx/>
              <a:buNone/>
            </a:pPr>
            <a:r>
              <a:rPr lang="en-US" altLang="en-US" b="0" dirty="0"/>
              <a:t>Theory—a group of interrelated statements that is used to explain, predict, control, or understand a phenomenon</a:t>
            </a:r>
          </a:p>
          <a:p>
            <a:pPr algn="l">
              <a:buFontTx/>
              <a:buNone/>
            </a:pPr>
            <a:endParaRPr lang="en-US" altLang="en-US" b="0"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8</a:t>
            </a:fld>
            <a:endParaRPr lang="en-US" dirty="0"/>
          </a:p>
        </p:txBody>
      </p:sp>
    </p:spTree>
    <p:extLst>
      <p:ext uri="{BB962C8B-B14F-4D97-AF65-F5344CB8AC3E}">
        <p14:creationId xmlns:p14="http://schemas.microsoft.com/office/powerpoint/2010/main" val="3719207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9219" name="Content Placeholder 2"/>
          <p:cNvSpPr>
            <a:spLocks noGrp="1"/>
          </p:cNvSpPr>
          <p:nvPr>
            <p:ph idx="1"/>
          </p:nvPr>
        </p:nvSpPr>
        <p:spPr>
          <a:xfrm>
            <a:off x="338202" y="1507083"/>
            <a:ext cx="8613775" cy="3686175"/>
          </a:xfrm>
        </p:spPr>
        <p:txBody>
          <a:bodyPr/>
          <a:lstStyle/>
          <a:p>
            <a:pPr algn="l">
              <a:buFontTx/>
              <a:buNone/>
            </a:pPr>
            <a:r>
              <a:rPr lang="en-US" altLang="en-US" b="1" dirty="0"/>
              <a:t>False</a:t>
            </a:r>
          </a:p>
          <a:p>
            <a:pPr algn="l">
              <a:buFontTx/>
              <a:buNone/>
            </a:pPr>
            <a:r>
              <a:rPr lang="en-US" altLang="en-US" b="0" dirty="0"/>
              <a:t>Rationale: Theory—a system of interrelated statements that is used to explain, predict, control or understand a phenomenon. System—a group that works on the principle that each part contributes to the way the whole functions</a:t>
            </a: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9</a:t>
            </a:fld>
            <a:endParaRPr lang="en-US" dirty="0"/>
          </a:p>
        </p:txBody>
      </p:sp>
    </p:spTree>
    <p:extLst>
      <p:ext uri="{BB962C8B-B14F-4D97-AF65-F5344CB8AC3E}">
        <p14:creationId xmlns:p14="http://schemas.microsoft.com/office/powerpoint/2010/main" val="3180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System and Theory</a:t>
            </a:r>
          </a:p>
        </p:txBody>
      </p:sp>
      <p:sp>
        <p:nvSpPr>
          <p:cNvPr id="10243"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System—a group that works on the principle that each part contributes to the way the whole functions</a:t>
            </a:r>
          </a:p>
          <a:p>
            <a:pPr marL="457200" indent="-457200" algn="l">
              <a:buFont typeface="Arial" panose="020B0604020202020204" pitchFamily="34" charset="0"/>
              <a:buChar char="•"/>
            </a:pPr>
            <a:r>
              <a:rPr lang="en-US" altLang="en-US" b="0" dirty="0"/>
              <a:t>Theory—a system of interrelated statements that is used to explain, predict, control, or understand a phenomeno</a:t>
            </a:r>
            <a:r>
              <a:rPr lang="en-US" altLang="en-US" dirty="0"/>
              <a:t>n</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10</a:t>
            </a:fld>
            <a:endParaRPr lang="en-US" dirty="0"/>
          </a:p>
        </p:txBody>
      </p:sp>
    </p:spTree>
    <p:extLst>
      <p:ext uri="{BB962C8B-B14F-4D97-AF65-F5344CB8AC3E}">
        <p14:creationId xmlns:p14="http://schemas.microsoft.com/office/powerpoint/2010/main" val="4278649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12291" name="Content Placeholder 2"/>
          <p:cNvSpPr>
            <a:spLocks noGrp="1"/>
          </p:cNvSpPr>
          <p:nvPr>
            <p:ph idx="1"/>
          </p:nvPr>
        </p:nvSpPr>
        <p:spPr>
          <a:xfrm>
            <a:off x="338202" y="1513665"/>
            <a:ext cx="8613775" cy="4054793"/>
          </a:xfrm>
        </p:spPr>
        <p:txBody>
          <a:bodyPr/>
          <a:lstStyle/>
          <a:p>
            <a:pPr algn="l">
              <a:buFontTx/>
              <a:buNone/>
            </a:pPr>
            <a:r>
              <a:rPr lang="en-US" altLang="en-US" b="1" dirty="0"/>
              <a:t>Is the following definition true or false?</a:t>
            </a:r>
          </a:p>
          <a:p>
            <a:pPr algn="l">
              <a:buFontTx/>
              <a:buNone/>
            </a:pPr>
            <a:r>
              <a:rPr lang="en-US" altLang="en-US" b="0" dirty="0"/>
              <a:t>Genogram—a diagram used to identify the direction and intensity of family relationships between members and/or community institutions of importance to the family </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11</a:t>
            </a:fld>
            <a:endParaRPr lang="en-US" dirty="0"/>
          </a:p>
        </p:txBody>
      </p:sp>
    </p:spTree>
    <p:extLst>
      <p:ext uri="{BB962C8B-B14F-4D97-AF65-F5344CB8AC3E}">
        <p14:creationId xmlns:p14="http://schemas.microsoft.com/office/powerpoint/2010/main" val="3083081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13315" name="Content Placeholder 2"/>
          <p:cNvSpPr>
            <a:spLocks noGrp="1"/>
          </p:cNvSpPr>
          <p:nvPr>
            <p:ph idx="1"/>
          </p:nvPr>
        </p:nvSpPr>
        <p:spPr>
          <a:xfrm>
            <a:off x="338202" y="1594765"/>
            <a:ext cx="8613775" cy="3686175"/>
          </a:xfrm>
        </p:spPr>
        <p:txBody>
          <a:bodyPr/>
          <a:lstStyle/>
          <a:p>
            <a:pPr algn="l">
              <a:buFontTx/>
              <a:buNone/>
            </a:pPr>
            <a:r>
              <a:rPr lang="en-US" altLang="en-US" sz="2400" b="1" dirty="0"/>
              <a:t>False</a:t>
            </a:r>
          </a:p>
          <a:p>
            <a:pPr algn="l">
              <a:buFontTx/>
              <a:buNone/>
            </a:pPr>
            <a:r>
              <a:rPr lang="en-US" altLang="en-US" sz="2400" b="0" dirty="0"/>
              <a:t>Rationale: Ecomap—a diagram used to identify the direction and intensity of family relationships between members and/or community institutions of importance to the family. Genogram—a diagram of family relationships between blood relatives that can span two or more generations. Life events such as marriages, divorces, births, and deaths are included in the diagram; it is used to identify relationships as well as possible patterns of disease</a:t>
            </a:r>
          </a:p>
          <a:p>
            <a:pPr>
              <a:buFontTx/>
              <a:buNone/>
            </a:pP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12</a:t>
            </a:fld>
            <a:endParaRPr lang="en-US" dirty="0"/>
          </a:p>
        </p:txBody>
      </p:sp>
    </p:spTree>
    <p:extLst>
      <p:ext uri="{BB962C8B-B14F-4D97-AF65-F5344CB8AC3E}">
        <p14:creationId xmlns:p14="http://schemas.microsoft.com/office/powerpoint/2010/main" val="3986031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4" y="125067"/>
            <a:ext cx="8524875" cy="1127536"/>
          </a:xfrm>
        </p:spPr>
        <p:txBody>
          <a:bodyPr/>
          <a:lstStyle/>
          <a:p>
            <a:pPr>
              <a:lnSpc>
                <a:spcPts val="4500"/>
              </a:lnSpc>
              <a:defRPr/>
            </a:pPr>
            <a:r>
              <a:rPr lang="en-US" dirty="0"/>
              <a:t>Nursing Perspectives on the Family and Applications for Assessment</a:t>
            </a:r>
          </a:p>
        </p:txBody>
      </p:sp>
      <p:sp>
        <p:nvSpPr>
          <p:cNvPr id="15363"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Theoretical approaches to family in community health nursing</a:t>
            </a:r>
          </a:p>
          <a:p>
            <a:pPr marL="457200" indent="-457200" algn="l">
              <a:buFont typeface="Arial" panose="020B0604020202020204" pitchFamily="34" charset="0"/>
              <a:buChar char="•"/>
            </a:pPr>
            <a:r>
              <a:rPr lang="en-US" altLang="en-US" b="0" dirty="0"/>
              <a:t>Perspectives on family: grand nursing theory</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13</a:t>
            </a:fld>
            <a:endParaRPr lang="en-US" dirty="0"/>
          </a:p>
        </p:txBody>
      </p:sp>
    </p:spTree>
    <p:extLst>
      <p:ext uri="{BB962C8B-B14F-4D97-AF65-F5344CB8AC3E}">
        <p14:creationId xmlns:p14="http://schemas.microsoft.com/office/powerpoint/2010/main" val="2307537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25887"/>
            <a:ext cx="8524875" cy="814191"/>
          </a:xfrm>
        </p:spPr>
        <p:txBody>
          <a:bodyPr/>
          <a:lstStyle/>
          <a:p>
            <a:r>
              <a:rPr lang="en-US" dirty="0"/>
              <a:t>Family Assessment</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Family interview</a:t>
            </a:r>
          </a:p>
          <a:p>
            <a:pPr marL="457200" indent="-457200" algn="l">
              <a:buFont typeface="Arial" panose="020B0604020202020204" pitchFamily="34" charset="0"/>
              <a:buChar char="•"/>
            </a:pPr>
            <a:r>
              <a:rPr lang="en-US" b="0" dirty="0"/>
              <a:t>Using conceptual models of family assessment</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14</a:t>
            </a:fld>
            <a:endParaRPr lang="en-US" dirty="0"/>
          </a:p>
        </p:txBody>
      </p:sp>
    </p:spTree>
    <p:extLst>
      <p:ext uri="{BB962C8B-B14F-4D97-AF65-F5344CB8AC3E}">
        <p14:creationId xmlns:p14="http://schemas.microsoft.com/office/powerpoint/2010/main" val="3326666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16387" name="Content Placeholder 2"/>
          <p:cNvSpPr>
            <a:spLocks noGrp="1"/>
          </p:cNvSpPr>
          <p:nvPr>
            <p:ph idx="1"/>
          </p:nvPr>
        </p:nvSpPr>
        <p:spPr/>
        <p:txBody>
          <a:bodyPr/>
          <a:lstStyle/>
          <a:p>
            <a:pPr algn="l">
              <a:buFontTx/>
              <a:buNone/>
            </a:pPr>
            <a:r>
              <a:rPr lang="en-US" altLang="en-US" b="1" dirty="0"/>
              <a:t>What is the time frame that nurses have to complete a focused family interview?</a:t>
            </a:r>
          </a:p>
          <a:p>
            <a:pPr algn="l">
              <a:buFontTx/>
              <a:buAutoNum type="alphaUcPeriod"/>
            </a:pPr>
            <a:r>
              <a:rPr lang="en-US" altLang="en-US" b="0" dirty="0"/>
              <a:t> 15 minutes</a:t>
            </a:r>
          </a:p>
          <a:p>
            <a:pPr algn="l">
              <a:buFontTx/>
              <a:buAutoNum type="alphaUcPeriod"/>
            </a:pPr>
            <a:r>
              <a:rPr lang="en-US" altLang="en-US" b="0" dirty="0"/>
              <a:t> 30 minutes</a:t>
            </a:r>
          </a:p>
          <a:p>
            <a:pPr algn="l">
              <a:buFontTx/>
              <a:buAutoNum type="alphaUcPeriod"/>
            </a:pPr>
            <a:r>
              <a:rPr lang="en-US" altLang="en-US" b="0" dirty="0"/>
              <a:t> 45 minutes</a:t>
            </a:r>
          </a:p>
          <a:p>
            <a:pPr algn="l">
              <a:buFontTx/>
              <a:buAutoNum type="alphaUcPeriod"/>
            </a:pPr>
            <a:r>
              <a:rPr lang="en-US" altLang="en-US" b="0" dirty="0"/>
              <a:t> 60 minutes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15</a:t>
            </a:fld>
            <a:endParaRPr lang="en-US" dirty="0"/>
          </a:p>
        </p:txBody>
      </p:sp>
    </p:spTree>
    <p:extLst>
      <p:ext uri="{BB962C8B-B14F-4D97-AF65-F5344CB8AC3E}">
        <p14:creationId xmlns:p14="http://schemas.microsoft.com/office/powerpoint/2010/main" val="1093329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17411" name="Content Placeholder 2"/>
          <p:cNvSpPr>
            <a:spLocks noGrp="1"/>
          </p:cNvSpPr>
          <p:nvPr>
            <p:ph idx="1"/>
          </p:nvPr>
        </p:nvSpPr>
        <p:spPr>
          <a:xfrm>
            <a:off x="363168" y="1521021"/>
            <a:ext cx="8613775" cy="3686175"/>
          </a:xfrm>
        </p:spPr>
        <p:txBody>
          <a:bodyPr/>
          <a:lstStyle/>
          <a:p>
            <a:pPr algn="l">
              <a:buFontTx/>
              <a:buNone/>
            </a:pPr>
            <a:r>
              <a:rPr lang="en-US" altLang="en-US" b="1" dirty="0"/>
              <a:t>A. 15 minutes</a:t>
            </a:r>
          </a:p>
          <a:p>
            <a:pPr algn="l">
              <a:buFontTx/>
              <a:buNone/>
            </a:pPr>
            <a:r>
              <a:rPr lang="en-US" altLang="en-US" b="0" dirty="0"/>
              <a:t>Rationale: Focused family interviews of </a:t>
            </a:r>
            <a:br>
              <a:rPr lang="en-US" altLang="en-US" b="0" dirty="0"/>
            </a:br>
            <a:r>
              <a:rPr lang="en-US" altLang="en-US" b="0" dirty="0"/>
              <a:t>15 minutes or less can yield a wealth of information.</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16</a:t>
            </a:fld>
            <a:endParaRPr lang="en-US" dirty="0"/>
          </a:p>
        </p:txBody>
      </p:sp>
    </p:spTree>
    <p:extLst>
      <p:ext uri="{BB962C8B-B14F-4D97-AF65-F5344CB8AC3E}">
        <p14:creationId xmlns:p14="http://schemas.microsoft.com/office/powerpoint/2010/main" val="962392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4" y="429800"/>
            <a:ext cx="8524875" cy="797751"/>
          </a:xfrm>
        </p:spPr>
        <p:txBody>
          <a:bodyPr/>
          <a:lstStyle/>
          <a:p>
            <a:r>
              <a:rPr lang="en-US" dirty="0"/>
              <a:t>Family Health Routines and Rituals</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Functional health patterns</a:t>
            </a:r>
          </a:p>
          <a:p>
            <a:pPr marL="457200" indent="-457200" algn="l">
              <a:buFont typeface="Arial" panose="020B0604020202020204" pitchFamily="34" charset="0"/>
              <a:buChar char="•"/>
            </a:pPr>
            <a:r>
              <a:rPr lang="en-US" b="0" dirty="0"/>
              <a:t>How community health nurses can support families</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17</a:t>
            </a:fld>
            <a:endParaRPr lang="en-US" dirty="0"/>
          </a:p>
        </p:txBody>
      </p:sp>
    </p:spTree>
    <p:extLst>
      <p:ext uri="{BB962C8B-B14F-4D97-AF65-F5344CB8AC3E}">
        <p14:creationId xmlns:p14="http://schemas.microsoft.com/office/powerpoint/2010/main" val="2442073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262" y="425885"/>
            <a:ext cx="8524875" cy="1060798"/>
          </a:xfrm>
        </p:spPr>
        <p:txBody>
          <a:bodyPr/>
          <a:lstStyle/>
          <a:p>
            <a:r>
              <a:rPr lang="en-US" dirty="0"/>
              <a:t>Diversity and Family</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Relationship between culture, diversity, and family</a:t>
            </a:r>
          </a:p>
          <a:p>
            <a:pPr marL="1139825" lvl="1" indent="-396875">
              <a:buFont typeface="Arial" panose="020B0604020202020204" pitchFamily="34" charset="0"/>
              <a:buChar char="•"/>
            </a:pPr>
            <a:r>
              <a:rPr lang="en-US" dirty="0"/>
              <a:t>Diversity: an evolving concept in families</a:t>
            </a:r>
          </a:p>
          <a:p>
            <a:pPr marL="1139825" lvl="1" indent="-396875">
              <a:buFont typeface="Arial" panose="020B0604020202020204" pitchFamily="34" charset="0"/>
              <a:buChar char="•"/>
            </a:pPr>
            <a:r>
              <a:rPr lang="en-US" dirty="0"/>
              <a:t>Diverse families living in a diverse culture</a:t>
            </a:r>
          </a:p>
          <a:p>
            <a:pPr marL="457200" indent="-457200">
              <a:buFont typeface="Arial" panose="020B0604020202020204" pitchFamily="34" charset="0"/>
              <a:buChar char="•"/>
            </a:pPr>
            <a:endParaRPr lang="en-US" dirty="0"/>
          </a:p>
          <a:p>
            <a:pPr marL="1200150" lvl="1" indent="-457200">
              <a:buFont typeface="Arial" panose="020B0604020202020204" pitchFamily="34" charset="0"/>
              <a:buChar char="•"/>
            </a:pPr>
            <a:endParaRPr lang="en-US" b="0"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18</a:t>
            </a:fld>
            <a:endParaRPr lang="en-US" dirty="0"/>
          </a:p>
        </p:txBody>
      </p:sp>
    </p:spTree>
    <p:extLst>
      <p:ext uri="{BB962C8B-B14F-4D97-AF65-F5344CB8AC3E}">
        <p14:creationId xmlns:p14="http://schemas.microsoft.com/office/powerpoint/2010/main" val="2175924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25887"/>
            <a:ext cx="8524875" cy="785225"/>
          </a:xfrm>
        </p:spPr>
        <p:txBody>
          <a:bodyPr/>
          <a:lstStyle/>
          <a:p>
            <a:r>
              <a:rPr lang="en-US" dirty="0"/>
              <a:t>Disharmony Within the Family</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Discord when families join</a:t>
            </a:r>
          </a:p>
          <a:p>
            <a:pPr marL="457200" indent="-457200" algn="l">
              <a:buFont typeface="Arial" panose="020B0604020202020204" pitchFamily="34" charset="0"/>
              <a:buChar char="•"/>
            </a:pPr>
            <a:r>
              <a:rPr lang="en-US" b="0" dirty="0"/>
              <a:t>Interracial marriage</a:t>
            </a:r>
          </a:p>
          <a:p>
            <a:pPr marL="457200" indent="-457200" algn="l">
              <a:buFont typeface="Arial" panose="020B0604020202020204" pitchFamily="34" charset="0"/>
              <a:buChar char="•"/>
            </a:pPr>
            <a:r>
              <a:rPr lang="en-US" b="0" dirty="0"/>
              <a:t>Arranged marriage</a:t>
            </a:r>
          </a:p>
          <a:p>
            <a:pPr marL="457200" indent="-457200" algn="l">
              <a:buFont typeface="Arial" panose="020B0604020202020204" pitchFamily="34" charset="0"/>
              <a:buChar char="•"/>
            </a:pPr>
            <a:r>
              <a:rPr lang="en-US" b="0" dirty="0"/>
              <a:t>Gay and lesbian family members</a:t>
            </a:r>
          </a:p>
          <a:p>
            <a:pPr marL="457200" indent="-457200" algn="l">
              <a:buFont typeface="Arial" panose="020B0604020202020204" pitchFamily="34" charset="0"/>
              <a:buChar char="•"/>
            </a:pPr>
            <a:r>
              <a:rPr lang="en-US" b="0" dirty="0"/>
              <a:t>Intergenerational diversity</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19</a:t>
            </a:fld>
            <a:endParaRPr lang="en-US" dirty="0"/>
          </a:p>
        </p:txBody>
      </p:sp>
    </p:spTree>
    <p:extLst>
      <p:ext uri="{BB962C8B-B14F-4D97-AF65-F5344CB8AC3E}">
        <p14:creationId xmlns:p14="http://schemas.microsoft.com/office/powerpoint/2010/main" val="730461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23555" name="Content Placeholder 2"/>
          <p:cNvSpPr>
            <a:spLocks noGrp="1"/>
          </p:cNvSpPr>
          <p:nvPr>
            <p:ph idx="1"/>
          </p:nvPr>
        </p:nvSpPr>
        <p:spPr>
          <a:xfrm>
            <a:off x="323350" y="1507083"/>
            <a:ext cx="8613775" cy="3686175"/>
          </a:xfrm>
        </p:spPr>
        <p:txBody>
          <a:bodyPr/>
          <a:lstStyle/>
          <a:p>
            <a:pPr algn="l">
              <a:buFontTx/>
              <a:buNone/>
            </a:pPr>
            <a:r>
              <a:rPr lang="en-US" altLang="en-US" b="1" dirty="0"/>
              <a:t>Is the following statement true or false?</a:t>
            </a:r>
          </a:p>
          <a:p>
            <a:pPr algn="l">
              <a:buFontTx/>
              <a:buNone/>
            </a:pPr>
            <a:r>
              <a:rPr lang="en-US" altLang="en-US" b="0" dirty="0"/>
              <a:t>Age is commonly overlooked as a form of diversity; it accounts for intergenerational diversity.</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20</a:t>
            </a:fld>
            <a:endParaRPr lang="en-US" dirty="0"/>
          </a:p>
        </p:txBody>
      </p:sp>
    </p:spTree>
    <p:extLst>
      <p:ext uri="{BB962C8B-B14F-4D97-AF65-F5344CB8AC3E}">
        <p14:creationId xmlns:p14="http://schemas.microsoft.com/office/powerpoint/2010/main" val="3843519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24579" name="Content Placeholder 2"/>
          <p:cNvSpPr>
            <a:spLocks noGrp="1"/>
          </p:cNvSpPr>
          <p:nvPr>
            <p:ph idx="1"/>
          </p:nvPr>
        </p:nvSpPr>
        <p:spPr>
          <a:xfrm>
            <a:off x="317674" y="1507082"/>
            <a:ext cx="8613775" cy="3686175"/>
          </a:xfrm>
        </p:spPr>
        <p:txBody>
          <a:bodyPr/>
          <a:lstStyle/>
          <a:p>
            <a:pPr algn="l">
              <a:buFontTx/>
              <a:buNone/>
            </a:pPr>
            <a:r>
              <a:rPr lang="en-US" altLang="en-US" b="1" dirty="0"/>
              <a:t>True</a:t>
            </a:r>
          </a:p>
          <a:p>
            <a:pPr algn="l">
              <a:buFontTx/>
              <a:buNone/>
            </a:pPr>
            <a:r>
              <a:rPr lang="en-US" altLang="en-US" b="0" dirty="0"/>
              <a:t>Rationale: Age is commonly overlooked as a form of diversity; it accounts for intergenerational diversity.</a:t>
            </a:r>
          </a:p>
          <a:p>
            <a:pPr>
              <a:buFontTx/>
              <a:buNone/>
            </a:pP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21</a:t>
            </a:fld>
            <a:endParaRPr lang="en-US" dirty="0"/>
          </a:p>
        </p:txBody>
      </p:sp>
    </p:spTree>
    <p:extLst>
      <p:ext uri="{BB962C8B-B14F-4D97-AF65-F5344CB8AC3E}">
        <p14:creationId xmlns:p14="http://schemas.microsoft.com/office/powerpoint/2010/main" val="3535286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25887"/>
            <a:ext cx="8524875" cy="747647"/>
          </a:xfrm>
        </p:spPr>
        <p:txBody>
          <a:bodyPr/>
          <a:lstStyle/>
          <a:p>
            <a:r>
              <a:rPr lang="en-US" dirty="0"/>
              <a:t>Families and Health Risk</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What is family risk reduction?</a:t>
            </a:r>
          </a:p>
          <a:p>
            <a:pPr marL="457200" indent="-457200" algn="l">
              <a:buFont typeface="Arial" panose="020B0604020202020204" pitchFamily="34" charset="0"/>
              <a:buChar char="•"/>
            </a:pPr>
            <a:r>
              <a:rPr lang="en-US" b="0" dirty="0"/>
              <a:t>Families with problems: stressful life events</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22</a:t>
            </a:fld>
            <a:endParaRPr lang="en-US" dirty="0"/>
          </a:p>
        </p:txBody>
      </p:sp>
    </p:spTree>
    <p:extLst>
      <p:ext uri="{BB962C8B-B14F-4D97-AF65-F5344CB8AC3E}">
        <p14:creationId xmlns:p14="http://schemas.microsoft.com/office/powerpoint/2010/main" val="4242408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25887"/>
            <a:ext cx="8524875" cy="872908"/>
          </a:xfrm>
        </p:spPr>
        <p:txBody>
          <a:bodyPr/>
          <a:lstStyle/>
          <a:p>
            <a:r>
              <a:rPr lang="en-US" dirty="0"/>
              <a:t>Stressful Events</a:t>
            </a:r>
          </a:p>
        </p:txBody>
      </p:sp>
      <p:sp>
        <p:nvSpPr>
          <p:cNvPr id="3" name="Content Placeholder 2"/>
          <p:cNvSpPr>
            <a:spLocks noGrp="1"/>
          </p:cNvSpPr>
          <p:nvPr>
            <p:ph idx="1"/>
          </p:nvPr>
        </p:nvSpPr>
        <p:spPr>
          <a:xfrm>
            <a:off x="330200" y="1540703"/>
            <a:ext cx="8613775" cy="4597050"/>
          </a:xfrm>
        </p:spPr>
        <p:txBody>
          <a:bodyPr/>
          <a:lstStyle/>
          <a:p>
            <a:pPr marL="457200" indent="-457200" algn="l">
              <a:buFont typeface="Arial" panose="020B0604020202020204" pitchFamily="34" charset="0"/>
              <a:buChar char="•"/>
            </a:pPr>
            <a:r>
              <a:rPr lang="en-US" sz="2800" b="0" dirty="0"/>
              <a:t>Death of a family member</a:t>
            </a:r>
          </a:p>
          <a:p>
            <a:pPr marL="457200" indent="-457200" algn="l">
              <a:buFont typeface="Arial" panose="020B0604020202020204" pitchFamily="34" charset="0"/>
              <a:buChar char="•"/>
            </a:pPr>
            <a:r>
              <a:rPr lang="en-US" sz="2800" b="0" dirty="0"/>
              <a:t>Divorce</a:t>
            </a:r>
          </a:p>
          <a:p>
            <a:pPr marL="457200" indent="-457200" algn="l">
              <a:buFont typeface="Arial" panose="020B0604020202020204" pitchFamily="34" charset="0"/>
              <a:buChar char="•"/>
            </a:pPr>
            <a:r>
              <a:rPr lang="en-US" sz="2800" b="0" dirty="0"/>
              <a:t>Marital/partner strain</a:t>
            </a:r>
          </a:p>
          <a:p>
            <a:pPr marL="457200" indent="-457200" algn="l">
              <a:buFont typeface="Arial" panose="020B0604020202020204" pitchFamily="34" charset="0"/>
              <a:buChar char="•"/>
            </a:pPr>
            <a:r>
              <a:rPr lang="en-US" sz="2800" b="0" dirty="0"/>
              <a:t>Legal issues and effect on family life</a:t>
            </a:r>
          </a:p>
          <a:p>
            <a:pPr marL="457200" indent="-457200" algn="l">
              <a:buFont typeface="Arial" panose="020B0604020202020204" pitchFamily="34" charset="0"/>
              <a:buChar char="•"/>
            </a:pPr>
            <a:r>
              <a:rPr lang="en-US" sz="2800" b="0" dirty="0"/>
              <a:t>Illness, disability, and intrafamily strain</a:t>
            </a:r>
          </a:p>
          <a:p>
            <a:pPr marL="457200" indent="-457200" algn="l">
              <a:buFont typeface="Arial" panose="020B0604020202020204" pitchFamily="34" charset="0"/>
              <a:buChar char="•"/>
            </a:pPr>
            <a:r>
              <a:rPr lang="en-US" sz="2800" b="0" dirty="0"/>
              <a:t>Pregnancy and childbearing</a:t>
            </a:r>
          </a:p>
          <a:p>
            <a:pPr marL="457200" indent="-457200" algn="l">
              <a:buFont typeface="Arial" panose="020B0604020202020204" pitchFamily="34" charset="0"/>
              <a:buChar char="•"/>
            </a:pPr>
            <a:r>
              <a:rPr lang="en-US" sz="2800" b="0" dirty="0"/>
              <a:t>Work–family interface</a:t>
            </a:r>
          </a:p>
          <a:p>
            <a:pPr marL="457200" indent="-457200" algn="l">
              <a:buFont typeface="Arial" panose="020B0604020202020204" pitchFamily="34" charset="0"/>
              <a:buChar char="•"/>
            </a:pPr>
            <a:r>
              <a:rPr lang="en-US" sz="2800" b="0" dirty="0"/>
              <a:t>Homeless mothers and children and other displaced families</a:t>
            </a:r>
          </a:p>
          <a:p>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23</a:t>
            </a:fld>
            <a:endParaRPr lang="en-US" dirty="0"/>
          </a:p>
        </p:txBody>
      </p:sp>
    </p:spTree>
    <p:extLst>
      <p:ext uri="{BB962C8B-B14F-4D97-AF65-F5344CB8AC3E}">
        <p14:creationId xmlns:p14="http://schemas.microsoft.com/office/powerpoint/2010/main" val="51466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005" y="175367"/>
            <a:ext cx="8524875" cy="1060798"/>
          </a:xfrm>
        </p:spPr>
        <p:txBody>
          <a:bodyPr/>
          <a:lstStyle/>
          <a:p>
            <a:pPr>
              <a:lnSpc>
                <a:spcPts val="4500"/>
              </a:lnSpc>
              <a:defRPr/>
            </a:pPr>
            <a:r>
              <a:rPr lang="en-US" dirty="0"/>
              <a:t>Community Health Nurses’ Responsibility to Families</a:t>
            </a:r>
          </a:p>
        </p:txBody>
      </p:sp>
      <p:sp>
        <p:nvSpPr>
          <p:cNvPr id="28675" name="Content Placeholder 2"/>
          <p:cNvSpPr>
            <a:spLocks noGrp="1"/>
          </p:cNvSpPr>
          <p:nvPr>
            <p:ph idx="1"/>
          </p:nvPr>
        </p:nvSpPr>
        <p:spPr>
          <a:xfrm>
            <a:off x="330200" y="1515652"/>
            <a:ext cx="8613775" cy="4659680"/>
          </a:xfrm>
        </p:spPr>
        <p:txBody>
          <a:bodyPr/>
          <a:lstStyle/>
          <a:p>
            <a:pPr marL="457200" indent="-457200" algn="l">
              <a:buFont typeface="Arial" panose="020B0604020202020204" pitchFamily="34" charset="0"/>
              <a:buChar char="•"/>
            </a:pPr>
            <a:r>
              <a:rPr lang="en-US" altLang="en-US" b="0" dirty="0"/>
              <a:t>Family assessment requires flexibility to include key informants and for the location and timing of the interview.</a:t>
            </a:r>
          </a:p>
          <a:p>
            <a:pPr marL="457200" indent="-457200" algn="l">
              <a:buFont typeface="Arial" panose="020B0604020202020204" pitchFamily="34" charset="0"/>
              <a:buChar char="•"/>
            </a:pPr>
            <a:r>
              <a:rPr lang="en-US" altLang="en-US" b="0" dirty="0"/>
              <a:t>Family health practices, routines, and responses to difficult situations evolve from complex environmental and interpersonal interactions.</a:t>
            </a:r>
          </a:p>
          <a:p>
            <a:pPr marL="457200" indent="-457200" algn="l">
              <a:buFont typeface="Arial" panose="020B0604020202020204" pitchFamily="34" charset="0"/>
              <a:buChar char="•"/>
            </a:pPr>
            <a:r>
              <a:rPr lang="en-US" altLang="en-US" b="0" dirty="0"/>
              <a:t>Significant events can put family health </a:t>
            </a:r>
            <a:br>
              <a:rPr lang="en-US" altLang="en-US" b="0" dirty="0"/>
            </a:br>
            <a:r>
              <a:rPr lang="en-US" altLang="en-US" b="0" dirty="0"/>
              <a:t>at risk.</a:t>
            </a:r>
          </a:p>
          <a:p>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24</a:t>
            </a:fld>
            <a:endParaRPr lang="en-US" dirty="0"/>
          </a:p>
        </p:txBody>
      </p:sp>
    </p:spTree>
    <p:extLst>
      <p:ext uri="{BB962C8B-B14F-4D97-AF65-F5344CB8AC3E}">
        <p14:creationId xmlns:p14="http://schemas.microsoft.com/office/powerpoint/2010/main" val="3100406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38413"/>
            <a:ext cx="8524875" cy="822803"/>
          </a:xfrm>
        </p:spPr>
        <p:txBody>
          <a:bodyPr/>
          <a:lstStyle/>
          <a:p>
            <a:r>
              <a:rPr lang="en-US" i="1" dirty="0"/>
              <a:t>Healthy People 2020</a:t>
            </a:r>
          </a:p>
        </p:txBody>
      </p:sp>
      <p:sp>
        <p:nvSpPr>
          <p:cNvPr id="3" name="Content Placeholder 2"/>
          <p:cNvSpPr>
            <a:spLocks noGrp="1"/>
          </p:cNvSpPr>
          <p:nvPr>
            <p:ph idx="1"/>
          </p:nvPr>
        </p:nvSpPr>
        <p:spPr>
          <a:xfrm>
            <a:off x="330200" y="1503125"/>
            <a:ext cx="8613775" cy="4141070"/>
          </a:xfrm>
        </p:spPr>
        <p:txBody>
          <a:bodyPr/>
          <a:lstStyle/>
          <a:p>
            <a:pPr marL="457200" indent="-457200" algn="l">
              <a:buFont typeface="Arial" panose="020B0604020202020204" pitchFamily="34" charset="0"/>
              <a:buChar char="•"/>
            </a:pPr>
            <a:r>
              <a:rPr lang="en-US" dirty="0"/>
              <a:t>Public health policy initiative</a:t>
            </a:r>
          </a:p>
          <a:p>
            <a:pPr marL="457200" indent="-457200" algn="l">
              <a:buFont typeface="Arial" panose="020B0604020202020204" pitchFamily="34" charset="0"/>
              <a:buChar char="•"/>
            </a:pPr>
            <a:r>
              <a:rPr lang="en-US" dirty="0"/>
              <a:t>Oriented to families as consumers of health</a:t>
            </a:r>
          </a:p>
          <a:p>
            <a:pPr marL="457200" indent="-457200" algn="l">
              <a:buFont typeface="Arial" panose="020B0604020202020204" pitchFamily="34" charset="0"/>
              <a:buChar char="•"/>
            </a:pPr>
            <a:r>
              <a:rPr lang="en-US" dirty="0"/>
              <a:t>Mission is to identify national health priorities in the United States and increase public awareness of determinants of health, disease, and disability</a:t>
            </a:r>
            <a:endParaRPr lang="en-US" b="0"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25</a:t>
            </a:fld>
            <a:endParaRPr lang="en-US" dirty="0"/>
          </a:p>
        </p:txBody>
      </p:sp>
    </p:spTree>
    <p:extLst>
      <p:ext uri="{BB962C8B-B14F-4D97-AF65-F5344CB8AC3E}">
        <p14:creationId xmlns:p14="http://schemas.microsoft.com/office/powerpoint/2010/main" val="226057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420</TotalTime>
  <Words>941</Words>
  <Application>Microsoft Office PowerPoint</Application>
  <PresentationFormat>On-screen Show (4:3)</PresentationFormat>
  <Paragraphs>143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Trebuchet MS</vt:lpstr>
      <vt:lpstr>Office Theme</vt:lpstr>
      <vt:lpstr>Chapter 13: Family Assessment</vt:lpstr>
      <vt:lpstr>Chapter Highlights</vt:lpstr>
      <vt:lpstr>Question</vt:lpstr>
      <vt:lpstr>Answer</vt:lpstr>
      <vt:lpstr>Family</vt:lpstr>
      <vt:lpstr>Families in Communities</vt:lpstr>
      <vt:lpstr>Tools That Help Identify Families and Their Relationships</vt:lpstr>
      <vt:lpstr>Question</vt:lpstr>
      <vt:lpstr>Answer</vt:lpstr>
      <vt:lpstr>System and Theory</vt:lpstr>
      <vt:lpstr>Question</vt:lpstr>
      <vt:lpstr>Answer</vt:lpstr>
      <vt:lpstr>Nursing Perspectives on the Family and Applications for Assessment</vt:lpstr>
      <vt:lpstr>Family Assessment</vt:lpstr>
      <vt:lpstr>Question</vt:lpstr>
      <vt:lpstr>Answer</vt:lpstr>
      <vt:lpstr>Family Health Routines and Rituals</vt:lpstr>
      <vt:lpstr>Diversity and Family</vt:lpstr>
      <vt:lpstr>Disharmony Within the Family</vt:lpstr>
      <vt:lpstr>Question</vt:lpstr>
      <vt:lpstr>Answer</vt:lpstr>
      <vt:lpstr>Families and Health Risk</vt:lpstr>
      <vt:lpstr>Stressful Events</vt:lpstr>
      <vt:lpstr>Community Health Nurses’ Responsibility to Families</vt:lpstr>
      <vt:lpstr>Healthy People 2020</vt:lpstr>
    </vt:vector>
  </TitlesOfParts>
  <Company>LWW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smock</dc:creator>
  <cp:lastModifiedBy>paola suazo</cp:lastModifiedBy>
  <cp:revision>45</cp:revision>
  <dcterms:created xsi:type="dcterms:W3CDTF">2014-03-13T13:46:35Z</dcterms:created>
  <dcterms:modified xsi:type="dcterms:W3CDTF">2018-10-03T13:36:06Z</dcterms:modified>
</cp:coreProperties>
</file>