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handoutMasterIdLst>
    <p:handoutMasterId r:id="rId28"/>
  </p:handoutMasterIdLst>
  <p:sldIdLst>
    <p:sldId id="259" r:id="rId2"/>
    <p:sldId id="286" r:id="rId3"/>
    <p:sldId id="287" r:id="rId4"/>
    <p:sldId id="260" r:id="rId5"/>
    <p:sldId id="261" r:id="rId6"/>
    <p:sldId id="262" r:id="rId7"/>
    <p:sldId id="288" r:id="rId8"/>
    <p:sldId id="271" r:id="rId9"/>
    <p:sldId id="292" r:id="rId10"/>
    <p:sldId id="273" r:id="rId11"/>
    <p:sldId id="274" r:id="rId12"/>
    <p:sldId id="275" r:id="rId13"/>
    <p:sldId id="291" r:id="rId14"/>
    <p:sldId id="276" r:id="rId15"/>
    <p:sldId id="277" r:id="rId16"/>
    <p:sldId id="289" r:id="rId17"/>
    <p:sldId id="278" r:id="rId18"/>
    <p:sldId id="279" r:id="rId19"/>
    <p:sldId id="280" r:id="rId20"/>
    <p:sldId id="290" r:id="rId21"/>
    <p:sldId id="281" r:id="rId22"/>
    <p:sldId id="282" r:id="rId23"/>
    <p:sldId id="283" r:id="rId24"/>
    <p:sldId id="284" r:id="rId25"/>
    <p:sldId id="285"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orient="horz" pos="663">
          <p15:clr>
            <a:srgbClr val="A4A3A4"/>
          </p15:clr>
        </p15:guide>
        <p15:guide id="3" orient="horz" pos="1231">
          <p15:clr>
            <a:srgbClr val="A4A3A4"/>
          </p15:clr>
        </p15:guide>
        <p15:guide id="4" pos="2888">
          <p15:clr>
            <a:srgbClr val="A4A3A4"/>
          </p15:clr>
        </p15:guide>
        <p15:guide id="5" pos="28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32" autoAdjust="0"/>
    <p:restoredTop sz="94671" autoAdjust="0"/>
  </p:normalViewPr>
  <p:slideViewPr>
    <p:cSldViewPr snapToGrid="0" snapToObjects="1" showGuides="1">
      <p:cViewPr varScale="1">
        <p:scale>
          <a:sx n="100" d="100"/>
          <a:sy n="100" d="100"/>
        </p:scale>
        <p:origin x="423" y="36"/>
      </p:cViewPr>
      <p:guideLst>
        <p:guide orient="horz"/>
        <p:guide orient="horz" pos="663"/>
        <p:guide orient="horz" pos="1231"/>
        <p:guide pos="2888"/>
        <p:guide pos="28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C0192E8-A7C5-BD48-A962-DDBEDFAFA072}" type="datetimeFigureOut">
              <a:rPr lang="en-US" smtClean="0"/>
              <a:pPr/>
              <a:t>9/29/2018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E43C15F-6780-014E-96E9-21994E8D0A3D}" type="slidenum">
              <a:rPr lang="en-US" smtClean="0"/>
              <a:pPr/>
              <a:t>‹#›</a:t>
            </a:fld>
            <a:endParaRPr lang="en-US" dirty="0"/>
          </a:p>
        </p:txBody>
      </p:sp>
    </p:spTree>
    <p:extLst>
      <p:ext uri="{BB962C8B-B14F-4D97-AF65-F5344CB8AC3E}">
        <p14:creationId xmlns:p14="http://schemas.microsoft.com/office/powerpoint/2010/main" val="7644138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D49F11-E308-3745-88DA-5B169B1B245A}" type="datetimeFigureOut">
              <a:rPr lang="en-US" smtClean="0"/>
              <a:pPr/>
              <a:t>9/29/2018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77F9DE-9EAF-2C49-A52A-715195AC1ECC}" type="slidenum">
              <a:rPr lang="en-US" smtClean="0"/>
              <a:pPr/>
              <a:t>‹#›</a:t>
            </a:fld>
            <a:endParaRPr lang="en-US" dirty="0"/>
          </a:p>
        </p:txBody>
      </p:sp>
    </p:spTree>
    <p:extLst>
      <p:ext uri="{BB962C8B-B14F-4D97-AF65-F5344CB8AC3E}">
        <p14:creationId xmlns:p14="http://schemas.microsoft.com/office/powerpoint/2010/main" val="113715608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ooter Placeholder 4"/>
          <p:cNvSpPr txBox="1">
            <a:spLocks/>
          </p:cNvSpPr>
          <p:nvPr userDrawn="1"/>
        </p:nvSpPr>
        <p:spPr>
          <a:xfrm>
            <a:off x="2743200" y="6508750"/>
            <a:ext cx="3962400" cy="365125"/>
          </a:xfrm>
          <a:prstGeom prst="rect">
            <a:avLst/>
          </a:prstGeom>
        </p:spPr>
        <p:txBody>
          <a:bodyPr vert="horz" lIns="91440" tIns="45720" rIns="91440" bIns="45720" rtlCol="0" anchor="ctr"/>
          <a:lstStyle>
            <a:defPPr>
              <a:defRPr lang="en-US"/>
            </a:defPPr>
            <a:lvl1pPr marL="0" algn="ctr" defTabSz="457200" rtl="0" eaLnBrk="1" latinLnBrk="0" hangingPunct="1">
              <a:defRPr sz="900" b="0" i="0" kern="1200">
                <a:solidFill>
                  <a:schemeClr val="tx1">
                    <a:tint val="75000"/>
                  </a:schemeClr>
                </a:solidFill>
                <a:latin typeface="Trebuchet MS"/>
                <a:ea typeface="+mn-ea"/>
                <a:cs typeface="Trebuchet M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Copyright © 2016 Wolters Kluwer • All Rights Reserved</a:t>
            </a:r>
          </a:p>
        </p:txBody>
      </p:sp>
      <p:sp>
        <p:nvSpPr>
          <p:cNvPr id="2" name="Title 1"/>
          <p:cNvSpPr>
            <a:spLocks noGrp="1"/>
          </p:cNvSpPr>
          <p:nvPr>
            <p:ph type="ctrTitle"/>
          </p:nvPr>
        </p:nvSpPr>
        <p:spPr>
          <a:xfrm>
            <a:off x="685800" y="2130425"/>
            <a:ext cx="7772400" cy="1470025"/>
          </a:xfrm>
          <a:prstGeom prst="rect">
            <a:avLst/>
          </a:prstGeom>
        </p:spPr>
        <p:txBody>
          <a:bodyPr/>
          <a:lstStyle>
            <a:lvl1pPr>
              <a:defRPr b="1" i="0">
                <a:latin typeface="Trebuchet MS"/>
                <a:cs typeface="Trebuchet MS"/>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tint val="75000"/>
                  </a:schemeClr>
                </a:solidFill>
                <a:latin typeface="Trebuchet MS"/>
                <a:cs typeface="Trebuchet M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AE5C2BA-CDD3-CE49-886F-2F9EFE00A49D}" type="slidenum">
              <a:rPr lang="en-US" smtClean="0"/>
              <a:pPr/>
              <a:t>‹#›</a:t>
            </a:fld>
            <a:endParaRPr lang="en-US" dirty="0"/>
          </a:p>
        </p:txBody>
      </p:sp>
      <p:sp>
        <p:nvSpPr>
          <p:cNvPr id="8"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pic>
        <p:nvPicPr>
          <p:cNvPr id="5" name="Picture 4" descr="ppt_open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5136"/>
            <a:ext cx="9144000" cy="6477000"/>
          </a:xfrm>
          <a:prstGeom prst="rect">
            <a:avLst/>
          </a:prstGeom>
        </p:spPr>
      </p:pic>
    </p:spTree>
    <p:extLst>
      <p:ext uri="{BB962C8B-B14F-4D97-AF65-F5344CB8AC3E}">
        <p14:creationId xmlns:p14="http://schemas.microsoft.com/office/powerpoint/2010/main" val="2631593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lgn="r">
              <a:defRPr/>
            </a:lvl1pPr>
          </a:lstStyle>
          <a:p>
            <a:fld id="{2AE5C2BA-CDD3-CE49-886F-2F9EFE00A49D}" type="slidenum">
              <a:rPr lang="en-US" smtClean="0"/>
              <a:pPr/>
              <a:t>‹#›</a:t>
            </a:fld>
            <a:endParaRPr lang="en-US" dirty="0"/>
          </a:p>
        </p:txBody>
      </p:sp>
      <p:pic>
        <p:nvPicPr>
          <p:cNvPr id="8" name="Picture 7" descr="WK_CMYK.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 y="6431307"/>
            <a:ext cx="1317367" cy="209022"/>
          </a:xfrm>
          <a:prstGeom prst="rect">
            <a:avLst/>
          </a:prstGeom>
        </p:spPr>
      </p:pic>
      <p:sp>
        <p:nvSpPr>
          <p:cNvPr id="5"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spTree>
    <p:extLst>
      <p:ext uri="{BB962C8B-B14F-4D97-AF65-F5344CB8AC3E}">
        <p14:creationId xmlns:p14="http://schemas.microsoft.com/office/powerpoint/2010/main" val="4216294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9563" y="471447"/>
            <a:ext cx="8524875" cy="881364"/>
          </a:xfrm>
          <a:prstGeom prst="rect">
            <a:avLst/>
          </a:prstGeom>
        </p:spPr>
        <p:txBody>
          <a:bodyPr/>
          <a:lstStyle>
            <a:lvl1pPr>
              <a:defRPr b="1"/>
            </a:lvl1pPr>
          </a:lstStyle>
          <a:p>
            <a:r>
              <a:rPr lang="en-US" dirty="0"/>
              <a:t>Click to edit Master title style</a:t>
            </a:r>
          </a:p>
        </p:txBody>
      </p:sp>
      <p:sp>
        <p:nvSpPr>
          <p:cNvPr id="3" name="Content Placeholder 2"/>
          <p:cNvSpPr>
            <a:spLocks noGrp="1"/>
          </p:cNvSpPr>
          <p:nvPr>
            <p:ph idx="1"/>
          </p:nvPr>
        </p:nvSpPr>
        <p:spPr>
          <a:xfrm>
            <a:off x="330200" y="1519609"/>
            <a:ext cx="8613775" cy="3686175"/>
          </a:xfrm>
          <a:prstGeom prst="rect">
            <a:avLst/>
          </a:prstGeom>
        </p:spPr>
        <p:txBody>
          <a:bodyPr/>
          <a:lstStyle>
            <a:lvl1pPr>
              <a:defRPr b="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2"/>
          </p:nvPr>
        </p:nvSpPr>
        <p:spPr>
          <a:xfrm>
            <a:off x="6553200" y="6356350"/>
            <a:ext cx="2133600" cy="365125"/>
          </a:xfrm>
        </p:spPr>
        <p:txBody>
          <a:bodyPr/>
          <a:lstStyle>
            <a:lvl1pPr algn="r">
              <a:defRPr/>
            </a:lvl1pPr>
          </a:lstStyle>
          <a:p>
            <a:fld id="{2AE5C2BA-CDD3-CE49-886F-2F9EFE00A49D}" type="slidenum">
              <a:rPr lang="en-US" smtClean="0"/>
              <a:pPr/>
              <a:t>‹#›</a:t>
            </a:fld>
            <a:endParaRPr lang="en-US" dirty="0"/>
          </a:p>
        </p:txBody>
      </p:sp>
      <p:sp>
        <p:nvSpPr>
          <p:cNvPr id="6"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spTree>
    <p:extLst>
      <p:ext uri="{BB962C8B-B14F-4D97-AF65-F5344CB8AC3E}">
        <p14:creationId xmlns:p14="http://schemas.microsoft.com/office/powerpoint/2010/main" val="23641194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6553200" y="6356350"/>
            <a:ext cx="2133600" cy="365125"/>
          </a:xfrm>
          <a:prstGeom prst="rect">
            <a:avLst/>
          </a:prstGeom>
        </p:spPr>
        <p:txBody>
          <a:bodyPr/>
          <a:lstStyle>
            <a:lvl1pPr>
              <a:defRPr sz="1200">
                <a:solidFill>
                  <a:schemeClr val="bg1">
                    <a:lumMod val="50000"/>
                  </a:schemeClr>
                </a:solidFill>
              </a:defRPr>
            </a:lvl1pPr>
          </a:lstStyle>
          <a:p>
            <a:fld id="{2AE5C2BA-CDD3-CE49-886F-2F9EFE00A49D}" type="slidenum">
              <a:rPr lang="en-US" smtClean="0"/>
              <a:pPr/>
              <a:t>‹#›</a:t>
            </a:fld>
            <a:endParaRPr lang="en-US" dirty="0"/>
          </a:p>
        </p:txBody>
      </p:sp>
      <p:pic>
        <p:nvPicPr>
          <p:cNvPr id="5" name="Picture 4" descr="WK_CMYK.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7200" y="6431307"/>
            <a:ext cx="1317367" cy="209022"/>
          </a:xfrm>
          <a:prstGeom prst="rect">
            <a:avLst/>
          </a:prstGeom>
        </p:spPr>
      </p:pic>
      <p:sp>
        <p:nvSpPr>
          <p:cNvPr id="7"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spTree>
    <p:extLst>
      <p:ext uri="{BB962C8B-B14F-4D97-AF65-F5344CB8AC3E}">
        <p14:creationId xmlns:p14="http://schemas.microsoft.com/office/powerpoint/2010/main" val="461431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indent="0" algn="ctr" defTabSz="457200" rtl="0" eaLnBrk="1" latinLnBrk="0" hangingPunct="1">
        <a:spcBef>
          <a:spcPct val="20000"/>
        </a:spcBef>
        <a:buFontTx/>
        <a:buNone/>
        <a:defRPr sz="3200" b="1" i="0" kern="1200">
          <a:solidFill>
            <a:schemeClr val="tx1"/>
          </a:solidFill>
          <a:latin typeface="Trebuchet MS"/>
          <a:ea typeface="+mn-ea"/>
          <a:cs typeface="Trebuchet M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223963" y="3034626"/>
            <a:ext cx="6692900" cy="1562426"/>
          </a:xfrm>
          <a:effectLst>
            <a:outerShdw dist="17961" dir="2700000" algn="ctr" rotWithShape="0">
              <a:schemeClr val="bg2"/>
            </a:outerShdw>
          </a:effectLst>
        </p:spPr>
        <p:txBody>
          <a:bodyPr/>
          <a:lstStyle/>
          <a:p>
            <a:pPr eaLnBrk="1" hangingPunct="1">
              <a:defRPr/>
            </a:pPr>
            <a:r>
              <a:rPr lang="en-US" dirty="0"/>
              <a:t>Chapter 19: Environmental Health</a:t>
            </a:r>
          </a:p>
        </p:txBody>
      </p:sp>
    </p:spTree>
    <p:extLst>
      <p:ext uri="{BB962C8B-B14F-4D97-AF65-F5344CB8AC3E}">
        <p14:creationId xmlns:p14="http://schemas.microsoft.com/office/powerpoint/2010/main" val="3526027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63465"/>
            <a:ext cx="8524875" cy="1173532"/>
          </a:xfrm>
        </p:spPr>
        <p:txBody>
          <a:bodyPr/>
          <a:lstStyle/>
          <a:p>
            <a:r>
              <a:rPr lang="en-US" dirty="0"/>
              <a:t>Chapter Highlights</a:t>
            </a:r>
          </a:p>
        </p:txBody>
      </p:sp>
      <p:sp>
        <p:nvSpPr>
          <p:cNvPr id="3" name="Content Placeholder 2"/>
          <p:cNvSpPr>
            <a:spLocks noGrp="1"/>
          </p:cNvSpPr>
          <p:nvPr>
            <p:ph idx="1"/>
          </p:nvPr>
        </p:nvSpPr>
        <p:spPr/>
        <p:txBody>
          <a:bodyPr/>
          <a:lstStyle/>
          <a:p>
            <a:pPr marL="457200" indent="-457200" algn="l">
              <a:buFont typeface="Arial" pitchFamily="34" charset="0"/>
              <a:buChar char="•"/>
            </a:pPr>
            <a:r>
              <a:rPr lang="en-US" b="0" dirty="0"/>
              <a:t>Human health and the environment</a:t>
            </a:r>
          </a:p>
          <a:p>
            <a:pPr marL="457200" indent="-457200" algn="l">
              <a:buFont typeface="Arial" pitchFamily="34" charset="0"/>
              <a:buChar char="•"/>
            </a:pPr>
            <a:r>
              <a:rPr lang="en-US" b="0" dirty="0"/>
              <a:t>Assessing contaminants in the environment</a:t>
            </a:r>
          </a:p>
          <a:p>
            <a:pPr marL="457200" indent="-457200" algn="l">
              <a:buFont typeface="Arial" pitchFamily="34" charset="0"/>
              <a:buChar char="•"/>
            </a:pPr>
            <a:r>
              <a:rPr lang="en-US" b="0" dirty="0"/>
              <a:t>Exposure pathways</a:t>
            </a:r>
          </a:p>
          <a:p>
            <a:pPr marL="457200" indent="-457200" algn="l">
              <a:buFont typeface="Arial" pitchFamily="34" charset="0"/>
              <a:buChar char="•"/>
            </a:pPr>
            <a:r>
              <a:rPr lang="en-US" b="0" dirty="0"/>
              <a:t>Assessing the environment of a community</a:t>
            </a:r>
          </a:p>
          <a:p>
            <a:pPr marL="457200" indent="-457200" algn="l">
              <a:buFont typeface="Arial" pitchFamily="34" charset="0"/>
              <a:buChar char="•"/>
            </a:pPr>
            <a:r>
              <a:rPr lang="en-US" b="0" dirty="0"/>
              <a:t>Planning interventions to make communities healthier</a:t>
            </a:r>
            <a:endParaRPr lang="en-US" dirty="0"/>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2</a:t>
            </a:fld>
            <a:endParaRPr lang="en-US" dirty="0"/>
          </a:p>
        </p:txBody>
      </p:sp>
    </p:spTree>
    <p:extLst>
      <p:ext uri="{BB962C8B-B14F-4D97-AF65-F5344CB8AC3E}">
        <p14:creationId xmlns:p14="http://schemas.microsoft.com/office/powerpoint/2010/main" val="132808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953" y="463465"/>
            <a:ext cx="8524875" cy="1010694"/>
          </a:xfrm>
        </p:spPr>
        <p:txBody>
          <a:bodyPr/>
          <a:lstStyle/>
          <a:p>
            <a:r>
              <a:rPr lang="en-US" dirty="0"/>
              <a:t>Chapter Highlights (cont.)</a:t>
            </a:r>
          </a:p>
        </p:txBody>
      </p:sp>
      <p:sp>
        <p:nvSpPr>
          <p:cNvPr id="3" name="Content Placeholder 2"/>
          <p:cNvSpPr>
            <a:spLocks noGrp="1"/>
          </p:cNvSpPr>
          <p:nvPr>
            <p:ph idx="1"/>
          </p:nvPr>
        </p:nvSpPr>
        <p:spPr/>
        <p:txBody>
          <a:bodyPr/>
          <a:lstStyle/>
          <a:p>
            <a:pPr marL="457200" indent="-457200" algn="l">
              <a:buFont typeface="Arial" pitchFamily="34" charset="0"/>
              <a:buChar char="•"/>
            </a:pPr>
            <a:r>
              <a:rPr lang="en-US" b="0" dirty="0"/>
              <a:t>Evaluating interventions</a:t>
            </a:r>
          </a:p>
          <a:p>
            <a:pPr marL="457200" indent="-457200" algn="l">
              <a:buFont typeface="Arial" pitchFamily="34" charset="0"/>
              <a:buChar char="•"/>
            </a:pPr>
            <a:r>
              <a:rPr lang="en-US" b="0" dirty="0"/>
              <a:t>Environmental epidemiology</a:t>
            </a:r>
          </a:p>
          <a:p>
            <a:pPr marL="457200" indent="-457200" algn="l">
              <a:buFont typeface="Arial" pitchFamily="34" charset="0"/>
              <a:buChar char="•"/>
            </a:pPr>
            <a:r>
              <a:rPr lang="en-US" b="0" dirty="0"/>
              <a:t>Working toward healthy communities</a:t>
            </a:r>
          </a:p>
          <a:p>
            <a:pPr marL="457200" indent="-457200" algn="l">
              <a:buFont typeface="Arial" pitchFamily="34" charset="0"/>
              <a:buChar char="•"/>
            </a:pPr>
            <a:r>
              <a:rPr lang="en-US" b="0" dirty="0"/>
              <a:t>Environmental justice</a:t>
            </a:r>
          </a:p>
          <a:p>
            <a:pPr marL="457200" indent="-457200" algn="l">
              <a:buFont typeface="Arial" pitchFamily="34" charset="0"/>
              <a:buChar char="•"/>
            </a:pPr>
            <a:r>
              <a:rPr lang="en-US" b="0" dirty="0"/>
              <a:t>Global environmental health issues</a:t>
            </a:r>
          </a:p>
          <a:p>
            <a:pPr marL="457200" indent="-457200" algn="l">
              <a:buFont typeface="Arial" pitchFamily="34" charset="0"/>
              <a:buChar char="•"/>
            </a:pPr>
            <a:endParaRPr lang="en-US" b="0" dirty="0"/>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3</a:t>
            </a:fld>
            <a:endParaRPr lang="en-US" dirty="0"/>
          </a:p>
        </p:txBody>
      </p:sp>
    </p:spTree>
    <p:extLst>
      <p:ext uri="{BB962C8B-B14F-4D97-AF65-F5344CB8AC3E}">
        <p14:creationId xmlns:p14="http://schemas.microsoft.com/office/powerpoint/2010/main" val="1999107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Question</a:t>
            </a:r>
          </a:p>
        </p:txBody>
      </p:sp>
      <p:sp>
        <p:nvSpPr>
          <p:cNvPr id="4099" name="Content Placeholder 2"/>
          <p:cNvSpPr>
            <a:spLocks noGrp="1"/>
          </p:cNvSpPr>
          <p:nvPr>
            <p:ph idx="1"/>
          </p:nvPr>
        </p:nvSpPr>
        <p:spPr>
          <a:xfrm>
            <a:off x="338202" y="1507083"/>
            <a:ext cx="8613775" cy="3686175"/>
          </a:xfrm>
        </p:spPr>
        <p:txBody>
          <a:bodyPr/>
          <a:lstStyle/>
          <a:p>
            <a:pPr algn="l">
              <a:buFontTx/>
              <a:buNone/>
            </a:pPr>
            <a:r>
              <a:rPr lang="en-US" altLang="en-US" b="1" dirty="0"/>
              <a:t>Is the following statement true or false?</a:t>
            </a:r>
          </a:p>
          <a:p>
            <a:pPr algn="l">
              <a:buFontTx/>
              <a:buNone/>
            </a:pPr>
            <a:r>
              <a:rPr lang="en-US" altLang="en-US" b="0" dirty="0"/>
              <a:t>Environmental health is the branch of public health science that focuses on how the environment influences chronic disease.</a:t>
            </a:r>
            <a:r>
              <a:rPr lang="en-US" altLang="en-US" dirty="0"/>
              <a:t> </a:t>
            </a:r>
          </a:p>
          <a:p>
            <a:pPr>
              <a:buFontTx/>
              <a:buNone/>
            </a:pPr>
            <a:endParaRPr lang="en-US" altLang="en-US" dirty="0"/>
          </a:p>
          <a:p>
            <a:pPr>
              <a:buFontTx/>
              <a:buNone/>
            </a:pPr>
            <a:endParaRPr lang="en-US" alt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4</a:t>
            </a:fld>
            <a:endParaRPr lang="en-US" dirty="0"/>
          </a:p>
        </p:txBody>
      </p:sp>
    </p:spTree>
    <p:extLst>
      <p:ext uri="{BB962C8B-B14F-4D97-AF65-F5344CB8AC3E}">
        <p14:creationId xmlns:p14="http://schemas.microsoft.com/office/powerpoint/2010/main" val="3722215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Answer</a:t>
            </a:r>
          </a:p>
        </p:txBody>
      </p:sp>
      <p:sp>
        <p:nvSpPr>
          <p:cNvPr id="5123" name="Content Placeholder 2"/>
          <p:cNvSpPr>
            <a:spLocks noGrp="1"/>
          </p:cNvSpPr>
          <p:nvPr>
            <p:ph idx="1"/>
          </p:nvPr>
        </p:nvSpPr>
        <p:spPr>
          <a:xfrm>
            <a:off x="338202" y="1507083"/>
            <a:ext cx="8613775" cy="3686175"/>
          </a:xfrm>
        </p:spPr>
        <p:txBody>
          <a:bodyPr/>
          <a:lstStyle/>
          <a:p>
            <a:pPr algn="l">
              <a:buFontTx/>
              <a:buNone/>
            </a:pPr>
            <a:r>
              <a:rPr lang="en-US" altLang="en-US" b="1" dirty="0"/>
              <a:t>False</a:t>
            </a:r>
          </a:p>
          <a:p>
            <a:pPr algn="l">
              <a:buFontTx/>
              <a:buNone/>
            </a:pPr>
            <a:r>
              <a:rPr lang="en-US" altLang="en-US" b="0" dirty="0"/>
              <a:t>Rationale: Environmental health is the branch of public health science that focuses on how the environment influences human health, not chronic disease</a:t>
            </a:r>
            <a:r>
              <a:rPr lang="en-US" altLang="en-US" dirty="0"/>
              <a:t>. </a:t>
            </a:r>
          </a:p>
          <a:p>
            <a:pPr algn="l">
              <a:buFontTx/>
              <a:buNone/>
            </a:pPr>
            <a:endParaRPr lang="en-US" alt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5</a:t>
            </a:fld>
            <a:endParaRPr lang="en-US" dirty="0"/>
          </a:p>
        </p:txBody>
      </p:sp>
    </p:spTree>
    <p:extLst>
      <p:ext uri="{BB962C8B-B14F-4D97-AF65-F5344CB8AC3E}">
        <p14:creationId xmlns:p14="http://schemas.microsoft.com/office/powerpoint/2010/main" val="252969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563" y="158297"/>
            <a:ext cx="8524875" cy="1219566"/>
          </a:xfrm>
        </p:spPr>
        <p:txBody>
          <a:bodyPr/>
          <a:lstStyle/>
          <a:p>
            <a:pPr>
              <a:lnSpc>
                <a:spcPts val="4500"/>
              </a:lnSpc>
              <a:defRPr/>
            </a:pPr>
            <a:r>
              <a:rPr lang="en-US" dirty="0"/>
              <a:t>Human Health and</a:t>
            </a:r>
            <a:br>
              <a:rPr lang="en-US" dirty="0"/>
            </a:br>
            <a:r>
              <a:rPr lang="en-US" dirty="0"/>
              <a:t> the Environment</a:t>
            </a:r>
          </a:p>
        </p:txBody>
      </p:sp>
      <p:sp>
        <p:nvSpPr>
          <p:cNvPr id="6147" name="Content Placeholder 2"/>
          <p:cNvSpPr>
            <a:spLocks noGrp="1"/>
          </p:cNvSpPr>
          <p:nvPr>
            <p:ph idx="1"/>
          </p:nvPr>
        </p:nvSpPr>
        <p:spPr/>
        <p:txBody>
          <a:bodyPr/>
          <a:lstStyle/>
          <a:p>
            <a:pPr marL="457200" indent="-457200" algn="l">
              <a:buFont typeface="Arial" panose="020B0604020202020204" pitchFamily="34" charset="0"/>
              <a:buChar char="•"/>
            </a:pPr>
            <a:r>
              <a:rPr lang="en-US" altLang="en-US" b="0" dirty="0"/>
              <a:t>History of environment health</a:t>
            </a:r>
          </a:p>
          <a:p>
            <a:pPr marL="1089025" lvl="1" indent="-346075">
              <a:buFont typeface="Arial" panose="020B0604020202020204" pitchFamily="34" charset="0"/>
              <a:buChar char="•"/>
            </a:pPr>
            <a:r>
              <a:rPr lang="en-US" b="0" dirty="0"/>
              <a:t>How do certain contaminants affect human health?</a:t>
            </a:r>
          </a:p>
          <a:p>
            <a:pPr marL="1089025" lvl="1" indent="-346075">
              <a:buFont typeface="Arial" panose="020B0604020202020204" pitchFamily="34" charset="0"/>
              <a:buChar char="•"/>
            </a:pPr>
            <a:r>
              <a:rPr lang="en-US" b="0" dirty="0"/>
              <a:t>How do we assess exposures to contaminants?</a:t>
            </a:r>
          </a:p>
          <a:p>
            <a:pPr marL="1089025" lvl="1" indent="-346075">
              <a:buFont typeface="Arial" panose="020B0604020202020204" pitchFamily="34" charset="0"/>
              <a:buChar char="•"/>
            </a:pPr>
            <a:r>
              <a:rPr lang="en-US" dirty="0"/>
              <a:t>How does the environment influence health?</a:t>
            </a:r>
            <a:endParaRPr lang="en-US" b="0" dirty="0"/>
          </a:p>
          <a:p>
            <a:pPr marL="1089025" lvl="1" indent="-346075">
              <a:buFont typeface="Arial" panose="020B0604020202020204" pitchFamily="34" charset="0"/>
              <a:buChar char="•"/>
            </a:pPr>
            <a:r>
              <a:rPr lang="en-US" b="0" dirty="0"/>
              <a:t>How do we live as a population while maintaining a healthy environment?</a:t>
            </a:r>
          </a:p>
          <a:p>
            <a:pPr marL="1200150" lvl="1" indent="-457200">
              <a:buFont typeface="Arial" panose="020B0604020202020204" pitchFamily="34" charset="0"/>
              <a:buChar char="•"/>
            </a:pPr>
            <a:endParaRPr lang="en-US" altLang="en-US" b="0" dirty="0"/>
          </a:p>
          <a:p>
            <a:pPr marL="457200" indent="-457200" algn="l">
              <a:buFont typeface="Arial" panose="020B0604020202020204" pitchFamily="34" charset="0"/>
              <a:buChar char="•"/>
            </a:pPr>
            <a:endParaRPr lang="en-US" altLang="en-US" b="0"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6</a:t>
            </a:fld>
            <a:endParaRPr lang="en-US" dirty="0"/>
          </a:p>
        </p:txBody>
      </p:sp>
    </p:spTree>
    <p:extLst>
      <p:ext uri="{BB962C8B-B14F-4D97-AF65-F5344CB8AC3E}">
        <p14:creationId xmlns:p14="http://schemas.microsoft.com/office/powerpoint/2010/main" val="432087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150315"/>
            <a:ext cx="8524875" cy="1223636"/>
          </a:xfrm>
        </p:spPr>
        <p:txBody>
          <a:bodyPr/>
          <a:lstStyle/>
          <a:p>
            <a:pPr>
              <a:lnSpc>
                <a:spcPts val="4500"/>
              </a:lnSpc>
            </a:pPr>
            <a:r>
              <a:rPr lang="en-US" dirty="0"/>
              <a:t>Human Health and the Environment  (cont.)</a:t>
            </a:r>
          </a:p>
        </p:txBody>
      </p:sp>
      <p:sp>
        <p:nvSpPr>
          <p:cNvPr id="3" name="Content Placeholder 2"/>
          <p:cNvSpPr>
            <a:spLocks noGrp="1"/>
          </p:cNvSpPr>
          <p:nvPr>
            <p:ph idx="1"/>
          </p:nvPr>
        </p:nvSpPr>
        <p:spPr/>
        <p:txBody>
          <a:bodyPr/>
          <a:lstStyle/>
          <a:p>
            <a:pPr marL="457200" indent="-457200" algn="l">
              <a:buFont typeface="Arial" panose="020B0604020202020204" pitchFamily="34" charset="0"/>
              <a:buChar char="•"/>
            </a:pPr>
            <a:r>
              <a:rPr lang="en-US" b="0" dirty="0"/>
              <a:t>Community environment</a:t>
            </a:r>
          </a:p>
          <a:p>
            <a:pPr marL="457200" indent="-457200" algn="l">
              <a:buFont typeface="Arial" panose="020B0604020202020204" pitchFamily="34" charset="0"/>
              <a:buChar char="•"/>
            </a:pPr>
            <a:r>
              <a:rPr lang="en-US" b="0" dirty="0"/>
              <a:t>Genetic and behavioral factors</a:t>
            </a:r>
          </a:p>
          <a:p>
            <a:pPr marL="457200" indent="-457200" algn="l">
              <a:buFont typeface="Arial" panose="020B0604020202020204" pitchFamily="34" charset="0"/>
              <a:buChar char="•"/>
            </a:pPr>
            <a:r>
              <a:rPr lang="en-US" b="0" dirty="0"/>
              <a:t>Nursing and environmental health</a:t>
            </a:r>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7</a:t>
            </a:fld>
            <a:endParaRPr lang="en-US" dirty="0"/>
          </a:p>
        </p:txBody>
      </p:sp>
    </p:spTree>
    <p:extLst>
      <p:ext uri="{BB962C8B-B14F-4D97-AF65-F5344CB8AC3E}">
        <p14:creationId xmlns:p14="http://schemas.microsoft.com/office/powerpoint/2010/main" val="1592436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Assessment</a:t>
            </a:r>
          </a:p>
        </p:txBody>
      </p:sp>
      <p:sp>
        <p:nvSpPr>
          <p:cNvPr id="15363" name="Content Placeholder 2"/>
          <p:cNvSpPr>
            <a:spLocks noGrp="1"/>
          </p:cNvSpPr>
          <p:nvPr>
            <p:ph idx="1"/>
          </p:nvPr>
        </p:nvSpPr>
        <p:spPr>
          <a:xfrm>
            <a:off x="342726" y="1519609"/>
            <a:ext cx="8613775" cy="3686175"/>
          </a:xfrm>
        </p:spPr>
        <p:txBody>
          <a:bodyPr/>
          <a:lstStyle/>
          <a:p>
            <a:pPr algn="l"/>
            <a:r>
              <a:rPr lang="en-US" altLang="en-US" dirty="0"/>
              <a:t>Assessing contaminants in the environment </a:t>
            </a:r>
          </a:p>
          <a:p>
            <a:pPr algn="l"/>
            <a:r>
              <a:rPr lang="en-US" altLang="en-US" dirty="0"/>
              <a:t>Exposure pathway</a:t>
            </a:r>
          </a:p>
          <a:p>
            <a:pPr lvl="1">
              <a:buFont typeface="Arial" panose="020B0604020202020204" pitchFamily="34" charset="0"/>
              <a:buChar char="•"/>
            </a:pPr>
            <a:r>
              <a:rPr lang="en-US" altLang="en-US" dirty="0"/>
              <a:t>Source of contamination</a:t>
            </a:r>
          </a:p>
          <a:p>
            <a:pPr lvl="1">
              <a:buFont typeface="Arial" panose="020B0604020202020204" pitchFamily="34" charset="0"/>
              <a:buChar char="•"/>
            </a:pPr>
            <a:r>
              <a:rPr lang="en-US" altLang="en-US" dirty="0"/>
              <a:t>Environmental media and transport</a:t>
            </a:r>
          </a:p>
          <a:p>
            <a:pPr lvl="1">
              <a:buFont typeface="Arial" panose="020B0604020202020204" pitchFamily="34" charset="0"/>
              <a:buChar char="•"/>
            </a:pPr>
            <a:r>
              <a:rPr lang="en-US" altLang="en-US" dirty="0"/>
              <a:t>Point of exposure</a:t>
            </a:r>
          </a:p>
          <a:p>
            <a:pPr lvl="1">
              <a:buFont typeface="Arial" panose="020B0604020202020204" pitchFamily="34" charset="0"/>
              <a:buChar char="•"/>
            </a:pPr>
            <a:r>
              <a:rPr lang="en-US" altLang="en-US" dirty="0"/>
              <a:t>Route of exposure</a:t>
            </a:r>
          </a:p>
          <a:p>
            <a:pPr lvl="1">
              <a:buFont typeface="Arial" panose="020B0604020202020204" pitchFamily="34" charset="0"/>
              <a:buChar char="•"/>
            </a:pPr>
            <a:r>
              <a:rPr lang="en-US" altLang="en-US" dirty="0"/>
              <a:t>Receptor population</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8</a:t>
            </a:fld>
            <a:endParaRPr lang="en-US" dirty="0"/>
          </a:p>
        </p:txBody>
      </p:sp>
    </p:spTree>
    <p:extLst>
      <p:ext uri="{BB962C8B-B14F-4D97-AF65-F5344CB8AC3E}">
        <p14:creationId xmlns:p14="http://schemas.microsoft.com/office/powerpoint/2010/main" val="2891075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63465"/>
            <a:ext cx="8524875" cy="985642"/>
          </a:xfrm>
        </p:spPr>
        <p:txBody>
          <a:bodyPr/>
          <a:lstStyle/>
          <a:p>
            <a:r>
              <a:rPr lang="en-US" dirty="0"/>
              <a:t>Exposure History</a:t>
            </a:r>
          </a:p>
        </p:txBody>
      </p:sp>
      <p:sp>
        <p:nvSpPr>
          <p:cNvPr id="3" name="Content Placeholder 2"/>
          <p:cNvSpPr>
            <a:spLocks noGrp="1"/>
          </p:cNvSpPr>
          <p:nvPr>
            <p:ph idx="1"/>
          </p:nvPr>
        </p:nvSpPr>
        <p:spPr/>
        <p:txBody>
          <a:bodyPr/>
          <a:lstStyle/>
          <a:p>
            <a:pPr marL="457200" indent="-457200" algn="l">
              <a:buFont typeface="Arial" panose="020B0604020202020204" pitchFamily="34" charset="0"/>
              <a:buChar char="•"/>
            </a:pPr>
            <a:r>
              <a:rPr lang="en-US" b="0" dirty="0"/>
              <a:t>Present work</a:t>
            </a:r>
          </a:p>
          <a:p>
            <a:pPr marL="457200" indent="-457200" algn="l">
              <a:buFont typeface="Arial" panose="020B0604020202020204" pitchFamily="34" charset="0"/>
              <a:buChar char="•"/>
            </a:pPr>
            <a:r>
              <a:rPr lang="en-US" b="0" dirty="0"/>
              <a:t>Past work</a:t>
            </a:r>
          </a:p>
          <a:p>
            <a:pPr marL="457200" indent="-457200" algn="l">
              <a:buFont typeface="Arial" panose="020B0604020202020204" pitchFamily="34" charset="0"/>
              <a:buChar char="•"/>
            </a:pPr>
            <a:r>
              <a:rPr lang="en-US" b="0" dirty="0"/>
              <a:t>Home/residence</a:t>
            </a:r>
          </a:p>
          <a:p>
            <a:pPr marL="457200" indent="-457200" algn="l">
              <a:buFont typeface="Arial" panose="020B0604020202020204" pitchFamily="34" charset="0"/>
              <a:buChar char="•"/>
            </a:pPr>
            <a:r>
              <a:rPr lang="en-US" b="0" dirty="0"/>
              <a:t>Activities/hobbies</a:t>
            </a:r>
          </a:p>
          <a:p>
            <a:pPr marL="457200" indent="-457200" algn="l">
              <a:buFont typeface="Arial" panose="020B0604020202020204" pitchFamily="34" charset="0"/>
              <a:buChar char="•"/>
            </a:pPr>
            <a:r>
              <a:rPr lang="en-US" b="0" dirty="0"/>
              <a:t>Concerns</a:t>
            </a:r>
          </a:p>
          <a:p>
            <a:pPr marL="457200" indent="-457200" algn="l">
              <a:buFont typeface="Arial" panose="020B0604020202020204" pitchFamily="34" charset="0"/>
              <a:buChar char="•"/>
            </a:pPr>
            <a:endParaRPr lang="en-US" b="0" dirty="0"/>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9</a:t>
            </a:fld>
            <a:endParaRPr lang="en-US" dirty="0"/>
          </a:p>
        </p:txBody>
      </p:sp>
    </p:spTree>
    <p:extLst>
      <p:ext uri="{BB962C8B-B14F-4D97-AF65-F5344CB8AC3E}">
        <p14:creationId xmlns:p14="http://schemas.microsoft.com/office/powerpoint/2010/main" val="3902408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Question</a:t>
            </a:r>
          </a:p>
        </p:txBody>
      </p:sp>
      <p:sp>
        <p:nvSpPr>
          <p:cNvPr id="17411" name="Content Placeholder 2"/>
          <p:cNvSpPr>
            <a:spLocks noGrp="1"/>
          </p:cNvSpPr>
          <p:nvPr>
            <p:ph idx="1"/>
          </p:nvPr>
        </p:nvSpPr>
        <p:spPr>
          <a:xfrm>
            <a:off x="330200" y="1362119"/>
            <a:ext cx="8613775" cy="4825739"/>
          </a:xfrm>
        </p:spPr>
        <p:txBody>
          <a:bodyPr/>
          <a:lstStyle/>
          <a:p>
            <a:pPr algn="l">
              <a:buFontTx/>
              <a:buNone/>
            </a:pPr>
            <a:r>
              <a:rPr lang="en-US" altLang="en-US" sz="2400" b="1" dirty="0"/>
              <a:t>What is bioavailability?</a:t>
            </a:r>
          </a:p>
          <a:p>
            <a:pPr marL="457200" indent="-457200" algn="l">
              <a:buFont typeface="+mj-lt"/>
              <a:buAutoNum type="alphaUcPeriod"/>
            </a:pPr>
            <a:r>
              <a:rPr lang="en-US" altLang="en-US" sz="2400" b="0" dirty="0"/>
              <a:t>Study of the adverse effects of chemical, physical, </a:t>
            </a:r>
            <a:br>
              <a:rPr lang="en-US" altLang="en-US" sz="2400" b="0" dirty="0"/>
            </a:br>
            <a:r>
              <a:rPr lang="en-US" altLang="en-US" sz="2400" b="0" dirty="0"/>
              <a:t>or biological agents on people, animals, and the environment.</a:t>
            </a:r>
          </a:p>
          <a:p>
            <a:pPr marL="457200" indent="-457200" algn="l">
              <a:buFont typeface="+mj-lt"/>
              <a:buAutoNum type="alphaUcPeriod"/>
            </a:pPr>
            <a:r>
              <a:rPr lang="en-US" altLang="en-US" sz="2400" b="0" dirty="0"/>
              <a:t>An estimate that determines a person’s level </a:t>
            </a:r>
            <a:br>
              <a:rPr lang="en-US" altLang="en-US" sz="2400" b="0" dirty="0"/>
            </a:br>
            <a:r>
              <a:rPr lang="en-US" altLang="en-US" sz="2400" b="0" dirty="0"/>
              <a:t>of exposure to a contaminant</a:t>
            </a:r>
          </a:p>
          <a:p>
            <a:pPr marL="457200" indent="-457200" algn="l">
              <a:buFont typeface="+mj-lt"/>
              <a:buAutoNum type="alphaUcPeriod"/>
            </a:pPr>
            <a:r>
              <a:rPr lang="en-US" altLang="en-US" sz="2400" b="0" dirty="0"/>
              <a:t>Amount of a contaminant that actually ends up in the systemic circulation </a:t>
            </a:r>
          </a:p>
          <a:p>
            <a:pPr marL="457200" indent="-457200" algn="l">
              <a:buFont typeface="+mj-lt"/>
              <a:buAutoNum type="alphaUcPeriod"/>
            </a:pPr>
            <a:r>
              <a:rPr lang="en-US" altLang="en-US" sz="2400" b="0" dirty="0"/>
              <a:t>Process of using medical tests such as blood or urine collection to determine if a person has been exposed </a:t>
            </a:r>
            <a:br>
              <a:rPr lang="en-US" altLang="en-US" sz="2400" b="0" dirty="0"/>
            </a:br>
            <a:r>
              <a:rPr lang="en-US" altLang="en-US" sz="2400" b="0" dirty="0"/>
              <a:t>to a contaminant and how much exposure he or she has received</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10</a:t>
            </a:fld>
            <a:endParaRPr lang="en-US" dirty="0"/>
          </a:p>
        </p:txBody>
      </p:sp>
    </p:spTree>
    <p:extLst>
      <p:ext uri="{BB962C8B-B14F-4D97-AF65-F5344CB8AC3E}">
        <p14:creationId xmlns:p14="http://schemas.microsoft.com/office/powerpoint/2010/main" val="3804934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953" y="463465"/>
            <a:ext cx="8524875" cy="797751"/>
          </a:xfrm>
        </p:spPr>
        <p:txBody>
          <a:bodyPr/>
          <a:lstStyle/>
          <a:p>
            <a:pPr>
              <a:defRPr/>
            </a:pPr>
            <a:r>
              <a:rPr lang="en-US" dirty="0"/>
              <a:t>Answer</a:t>
            </a:r>
          </a:p>
        </p:txBody>
      </p:sp>
      <p:sp>
        <p:nvSpPr>
          <p:cNvPr id="18435" name="Content Placeholder 2"/>
          <p:cNvSpPr>
            <a:spLocks noGrp="1"/>
          </p:cNvSpPr>
          <p:nvPr>
            <p:ph idx="1"/>
          </p:nvPr>
        </p:nvSpPr>
        <p:spPr>
          <a:xfrm>
            <a:off x="350728" y="1602245"/>
            <a:ext cx="8604360" cy="4272463"/>
          </a:xfrm>
        </p:spPr>
        <p:txBody>
          <a:bodyPr/>
          <a:lstStyle/>
          <a:p>
            <a:pPr algn="l"/>
            <a:r>
              <a:rPr lang="en-US" altLang="en-US" sz="2400" b="1" dirty="0"/>
              <a:t>C. Amount of a contaminant that actually ends up in the systemic circulation</a:t>
            </a:r>
          </a:p>
          <a:p>
            <a:pPr algn="l">
              <a:buFontTx/>
              <a:buNone/>
            </a:pPr>
            <a:r>
              <a:rPr lang="en-US" altLang="en-US" sz="2400" b="0" dirty="0"/>
              <a:t>Rationale: Bioavailability is the amount of a contaminant that actually ends up in the systemic circulation. Toxicology is the study of the adverse effects of chemical, physical, or biological agents on people, animals, and the environment. An exposure estimate determines a person’s level of exposure to a contaminant. Biomonitoring is the process of using medical tests such as blood or urine collection to determine if a person has been exposed to a contaminant and how much exposure he or she has received.</a:t>
            </a:r>
          </a:p>
          <a:p>
            <a:pPr marL="419100" indent="-419100" algn="l">
              <a:buFontTx/>
              <a:buNone/>
            </a:pPr>
            <a:endParaRPr lang="en-US" altLang="en-US" sz="2400" b="0"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11</a:t>
            </a:fld>
            <a:endParaRPr lang="en-US" dirty="0"/>
          </a:p>
        </p:txBody>
      </p:sp>
    </p:spTree>
    <p:extLst>
      <p:ext uri="{BB962C8B-B14F-4D97-AF65-F5344CB8AC3E}">
        <p14:creationId xmlns:p14="http://schemas.microsoft.com/office/powerpoint/2010/main" val="3418199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187893"/>
            <a:ext cx="8524875" cy="1327756"/>
          </a:xfrm>
        </p:spPr>
        <p:txBody>
          <a:bodyPr/>
          <a:lstStyle/>
          <a:p>
            <a:pPr>
              <a:lnSpc>
                <a:spcPts val="4500"/>
              </a:lnSpc>
              <a:defRPr/>
            </a:pPr>
            <a:r>
              <a:rPr lang="en-US" b="1" dirty="0"/>
              <a:t>Determining the Health Impact of </a:t>
            </a:r>
            <a:br>
              <a:rPr lang="en-US" b="1" dirty="0"/>
            </a:br>
            <a:r>
              <a:rPr lang="en-US" b="1" dirty="0"/>
              <a:t>a Completed Exposure Pathway</a:t>
            </a:r>
          </a:p>
        </p:txBody>
      </p:sp>
      <p:sp>
        <p:nvSpPr>
          <p:cNvPr id="19459" name="Content Placeholder 2"/>
          <p:cNvSpPr>
            <a:spLocks noGrp="1"/>
          </p:cNvSpPr>
          <p:nvPr>
            <p:ph idx="1"/>
          </p:nvPr>
        </p:nvSpPr>
        <p:spPr>
          <a:xfrm>
            <a:off x="330200" y="1589328"/>
            <a:ext cx="8613775" cy="3981450"/>
          </a:xfrm>
        </p:spPr>
        <p:txBody>
          <a:bodyPr/>
          <a:lstStyle/>
          <a:p>
            <a:pPr marL="342900" indent="-342900" algn="l">
              <a:buFont typeface="Arial" panose="020B0604020202020204" pitchFamily="34" charset="0"/>
              <a:buChar char="•"/>
            </a:pPr>
            <a:r>
              <a:rPr lang="en-US" altLang="en-US" sz="2600" b="0" dirty="0"/>
              <a:t>Toxicology is the study of the adverse effects of chemical, physical, or biological agents on people, animals, and the environment. </a:t>
            </a:r>
          </a:p>
          <a:p>
            <a:pPr marL="342900" indent="-342900" algn="l">
              <a:buFont typeface="Arial" panose="020B0604020202020204" pitchFamily="34" charset="0"/>
              <a:buChar char="•"/>
            </a:pPr>
            <a:r>
              <a:rPr lang="en-US" altLang="en-US" sz="2600" b="0" dirty="0"/>
              <a:t>An exposure estimate determines a person’s level of exposure to a contaminant.</a:t>
            </a:r>
          </a:p>
          <a:p>
            <a:pPr marL="342900" indent="-342900" algn="l">
              <a:buFont typeface="Arial" panose="020B0604020202020204" pitchFamily="34" charset="0"/>
              <a:buChar char="•"/>
            </a:pPr>
            <a:r>
              <a:rPr lang="en-US" altLang="en-US" sz="2600" b="0" dirty="0"/>
              <a:t>Bioavailability is the amount of a contaminant that actually ends up in the systemic circulation. </a:t>
            </a:r>
          </a:p>
          <a:p>
            <a:pPr marL="342900" indent="-342900" algn="l">
              <a:buFont typeface="Arial" panose="020B0604020202020204" pitchFamily="34" charset="0"/>
              <a:buChar char="•"/>
            </a:pPr>
            <a:r>
              <a:rPr lang="en-US" altLang="en-US" sz="2600" b="0" dirty="0"/>
              <a:t>Biomonitoring is the process of using medical tests such as blood or urine collection to determine if a person has been exposed to a contaminant and how much exposure he or she has received.</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12</a:t>
            </a:fld>
            <a:endParaRPr lang="en-US" dirty="0"/>
          </a:p>
        </p:txBody>
      </p:sp>
    </p:spTree>
    <p:extLst>
      <p:ext uri="{BB962C8B-B14F-4D97-AF65-F5344CB8AC3E}">
        <p14:creationId xmlns:p14="http://schemas.microsoft.com/office/powerpoint/2010/main" val="70029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005" y="463465"/>
            <a:ext cx="8524875" cy="835329"/>
          </a:xfrm>
        </p:spPr>
        <p:txBody>
          <a:bodyPr/>
          <a:lstStyle/>
          <a:p>
            <a:r>
              <a:rPr lang="en-US" dirty="0"/>
              <a:t>Proximity</a:t>
            </a:r>
          </a:p>
        </p:txBody>
      </p:sp>
      <p:sp>
        <p:nvSpPr>
          <p:cNvPr id="3" name="Content Placeholder 2"/>
          <p:cNvSpPr>
            <a:spLocks noGrp="1"/>
          </p:cNvSpPr>
          <p:nvPr>
            <p:ph idx="1"/>
          </p:nvPr>
        </p:nvSpPr>
        <p:spPr/>
        <p:txBody>
          <a:bodyPr/>
          <a:lstStyle/>
          <a:p>
            <a:pPr marL="457200" indent="-457200" algn="l">
              <a:buFont typeface="Arial" panose="020B0604020202020204" pitchFamily="34" charset="0"/>
              <a:buChar char="•"/>
            </a:pPr>
            <a:r>
              <a:rPr lang="en-US" b="0" dirty="0"/>
              <a:t>Proximity to a contaminant or hazard </a:t>
            </a:r>
            <a:br>
              <a:rPr lang="en-US" b="0" dirty="0"/>
            </a:br>
            <a:r>
              <a:rPr lang="en-US" b="0" dirty="0"/>
              <a:t>is not the only factor in determining whether there is a risk to human health. </a:t>
            </a:r>
          </a:p>
          <a:p>
            <a:pPr marL="457200" indent="-457200" algn="l">
              <a:buFont typeface="Arial" panose="020B0604020202020204" pitchFamily="34" charset="0"/>
              <a:buChar char="•"/>
            </a:pPr>
            <a:r>
              <a:rPr lang="en-US" b="0" dirty="0"/>
              <a:t>For a contaminant to pose a risk, there must be a completed exposure pathway.</a:t>
            </a:r>
            <a:endParaRPr lang="en-US" dirty="0"/>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13</a:t>
            </a:fld>
            <a:endParaRPr lang="en-US" dirty="0"/>
          </a:p>
        </p:txBody>
      </p:sp>
    </p:spTree>
    <p:extLst>
      <p:ext uri="{BB962C8B-B14F-4D97-AF65-F5344CB8AC3E}">
        <p14:creationId xmlns:p14="http://schemas.microsoft.com/office/powerpoint/2010/main" val="2914104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137789"/>
            <a:ext cx="8524875" cy="1161006"/>
          </a:xfrm>
        </p:spPr>
        <p:txBody>
          <a:bodyPr/>
          <a:lstStyle/>
          <a:p>
            <a:pPr>
              <a:lnSpc>
                <a:spcPts val="4500"/>
              </a:lnSpc>
              <a:defRPr/>
            </a:pPr>
            <a:r>
              <a:rPr lang="en-US" dirty="0"/>
              <a:t>Assessing the Environment </a:t>
            </a:r>
            <a:br>
              <a:rPr lang="en-US" dirty="0"/>
            </a:br>
            <a:r>
              <a:rPr lang="en-US" dirty="0"/>
              <a:t>of a Community</a:t>
            </a:r>
          </a:p>
        </p:txBody>
      </p:sp>
      <p:sp>
        <p:nvSpPr>
          <p:cNvPr id="20483" name="Content Placeholder 2"/>
          <p:cNvSpPr>
            <a:spLocks noGrp="1"/>
          </p:cNvSpPr>
          <p:nvPr>
            <p:ph idx="1"/>
          </p:nvPr>
        </p:nvSpPr>
        <p:spPr>
          <a:xfrm>
            <a:off x="330200" y="1544661"/>
            <a:ext cx="8613775" cy="3686175"/>
          </a:xfrm>
        </p:spPr>
        <p:txBody>
          <a:bodyPr/>
          <a:lstStyle/>
          <a:p>
            <a:pPr marL="457200" indent="-457200" algn="l">
              <a:buFont typeface="Arial" panose="020B0604020202020204" pitchFamily="34" charset="0"/>
              <a:buChar char="•"/>
            </a:pPr>
            <a:r>
              <a:rPr lang="en-US" sz="2800" b="0" dirty="0"/>
              <a:t>When assessing a community’s environment, it is helpful to think about the whole environment to determine what components are influencing human health.</a:t>
            </a:r>
          </a:p>
          <a:p>
            <a:pPr marL="457200" indent="-457200" algn="l">
              <a:buFont typeface="Arial" panose="020B0604020202020204" pitchFamily="34" charset="0"/>
              <a:buChar char="•"/>
            </a:pPr>
            <a:r>
              <a:rPr lang="en-US" sz="2800" b="0" dirty="0"/>
              <a:t>Environmental justice is important to consider when looking at the impact of the environment on a community.</a:t>
            </a:r>
            <a:endParaRPr lang="en-US" alt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14</a:t>
            </a:fld>
            <a:endParaRPr lang="en-US" dirty="0"/>
          </a:p>
        </p:txBody>
      </p:sp>
    </p:spTree>
    <p:extLst>
      <p:ext uri="{BB962C8B-B14F-4D97-AF65-F5344CB8AC3E}">
        <p14:creationId xmlns:p14="http://schemas.microsoft.com/office/powerpoint/2010/main" val="3613392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112737"/>
            <a:ext cx="8524875" cy="1248688"/>
          </a:xfrm>
        </p:spPr>
        <p:txBody>
          <a:bodyPr/>
          <a:lstStyle/>
          <a:p>
            <a:pPr>
              <a:lnSpc>
                <a:spcPts val="4500"/>
              </a:lnSpc>
              <a:defRPr/>
            </a:pPr>
            <a:r>
              <a:rPr lang="en-US" dirty="0"/>
              <a:t>Assessment of Individuals: Taking an Exposure History </a:t>
            </a:r>
          </a:p>
        </p:txBody>
      </p:sp>
      <p:sp>
        <p:nvSpPr>
          <p:cNvPr id="21507" name="Content Placeholder 2"/>
          <p:cNvSpPr>
            <a:spLocks noGrp="1"/>
          </p:cNvSpPr>
          <p:nvPr>
            <p:ph idx="1"/>
          </p:nvPr>
        </p:nvSpPr>
        <p:spPr/>
        <p:txBody>
          <a:bodyPr/>
          <a:lstStyle/>
          <a:p>
            <a:pPr marL="457200" indent="-457200" algn="l">
              <a:buFont typeface="Arial" panose="020B0604020202020204" pitchFamily="34" charset="0"/>
              <a:buChar char="•"/>
            </a:pPr>
            <a:r>
              <a:rPr lang="en-US" altLang="en-US" b="0" dirty="0"/>
              <a:t>Identify current or past exposures.</a:t>
            </a:r>
          </a:p>
          <a:p>
            <a:pPr marL="457200" indent="-457200" algn="l">
              <a:buFont typeface="Arial" panose="020B0604020202020204" pitchFamily="34" charset="0"/>
              <a:buChar char="•"/>
            </a:pPr>
            <a:r>
              <a:rPr lang="en-US" altLang="en-US" b="0" dirty="0"/>
              <a:t>Eliminate exposures.</a:t>
            </a:r>
          </a:p>
          <a:p>
            <a:pPr marL="457200" indent="-457200" algn="l">
              <a:buFont typeface="Arial" panose="020B0604020202020204" pitchFamily="34" charset="0"/>
              <a:buChar char="•"/>
            </a:pPr>
            <a:r>
              <a:rPr lang="en-US" altLang="en-US" b="0" dirty="0"/>
              <a:t>Try to mitigate or reduce a client’s adverse health effects from exposures.</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15</a:t>
            </a:fld>
            <a:endParaRPr lang="en-US" dirty="0"/>
          </a:p>
        </p:txBody>
      </p:sp>
    </p:spTree>
    <p:extLst>
      <p:ext uri="{BB962C8B-B14F-4D97-AF65-F5344CB8AC3E}">
        <p14:creationId xmlns:p14="http://schemas.microsoft.com/office/powerpoint/2010/main" val="450227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213" y="463464"/>
            <a:ext cx="8524875" cy="751562"/>
          </a:xfrm>
        </p:spPr>
        <p:txBody>
          <a:bodyPr/>
          <a:lstStyle/>
          <a:p>
            <a:r>
              <a:rPr lang="en-US" dirty="0"/>
              <a:t>Interventions</a:t>
            </a:r>
          </a:p>
        </p:txBody>
      </p:sp>
      <p:sp>
        <p:nvSpPr>
          <p:cNvPr id="3" name="Content Placeholder 2"/>
          <p:cNvSpPr>
            <a:spLocks noGrp="1"/>
          </p:cNvSpPr>
          <p:nvPr>
            <p:ph idx="1"/>
          </p:nvPr>
        </p:nvSpPr>
        <p:spPr/>
        <p:txBody>
          <a:bodyPr/>
          <a:lstStyle/>
          <a:p>
            <a:pPr marL="457200" indent="-457200" algn="l">
              <a:buFont typeface="Arial" panose="020B0604020202020204" pitchFamily="34" charset="0"/>
              <a:buChar char="•"/>
            </a:pPr>
            <a:r>
              <a:rPr lang="en-US" b="0" dirty="0"/>
              <a:t>Most often something designed to interrupt or break the exposure pathway</a:t>
            </a:r>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16</a:t>
            </a:fld>
            <a:endParaRPr lang="en-US" dirty="0"/>
          </a:p>
        </p:txBody>
      </p:sp>
    </p:spTree>
    <p:extLst>
      <p:ext uri="{BB962C8B-B14F-4D97-AF65-F5344CB8AC3E}">
        <p14:creationId xmlns:p14="http://schemas.microsoft.com/office/powerpoint/2010/main" val="2169513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63465"/>
            <a:ext cx="8524875" cy="814190"/>
          </a:xfrm>
        </p:spPr>
        <p:txBody>
          <a:bodyPr/>
          <a:lstStyle/>
          <a:p>
            <a:pPr>
              <a:defRPr/>
            </a:pPr>
            <a:r>
              <a:rPr lang="en-US" dirty="0"/>
              <a:t>Evaluation</a:t>
            </a:r>
          </a:p>
        </p:txBody>
      </p:sp>
      <p:sp>
        <p:nvSpPr>
          <p:cNvPr id="22531" name="Content Placeholder 2"/>
          <p:cNvSpPr>
            <a:spLocks noGrp="1"/>
          </p:cNvSpPr>
          <p:nvPr>
            <p:ph idx="1"/>
          </p:nvPr>
        </p:nvSpPr>
        <p:spPr>
          <a:xfrm>
            <a:off x="330200" y="1544660"/>
            <a:ext cx="8613775" cy="4330047"/>
          </a:xfrm>
        </p:spPr>
        <p:txBody>
          <a:bodyPr/>
          <a:lstStyle/>
          <a:p>
            <a:pPr marL="457200" indent="-457200" algn="l">
              <a:buFont typeface="Arial" panose="020B0604020202020204" pitchFamily="34" charset="0"/>
              <a:buChar char="•"/>
            </a:pPr>
            <a:r>
              <a:rPr lang="en-US" altLang="en-US" sz="3000" b="0" dirty="0"/>
              <a:t>Has the exposure pathway been interrupted?   </a:t>
            </a:r>
          </a:p>
          <a:p>
            <a:pPr marL="457200" indent="-457200" algn="l">
              <a:buFont typeface="Arial" panose="020B0604020202020204" pitchFamily="34" charset="0"/>
              <a:buChar char="•"/>
            </a:pPr>
            <a:r>
              <a:rPr lang="en-US" altLang="en-US" sz="3000" b="0" dirty="0"/>
              <a:t>What does the community think about the intervention—are people satisfied?   </a:t>
            </a:r>
          </a:p>
          <a:p>
            <a:pPr marL="457200" indent="-457200" algn="l">
              <a:buFont typeface="Arial" panose="020B0604020202020204" pitchFamily="34" charset="0"/>
              <a:buChar char="•"/>
            </a:pPr>
            <a:r>
              <a:rPr lang="en-US" altLang="en-US" sz="3000" b="0" dirty="0"/>
              <a:t>How has health improved?  </a:t>
            </a:r>
          </a:p>
          <a:p>
            <a:pPr marL="457200" indent="-457200" algn="l">
              <a:buFont typeface="Arial" panose="020B0604020202020204" pitchFamily="34" charset="0"/>
              <a:buChar char="•"/>
            </a:pPr>
            <a:r>
              <a:rPr lang="en-US" altLang="en-US" sz="3000" b="0" dirty="0"/>
              <a:t>How many people did the intervention affect? </a:t>
            </a:r>
          </a:p>
          <a:p>
            <a:pPr marL="457200" indent="-457200" algn="l">
              <a:buFont typeface="Arial" panose="020B0604020202020204" pitchFamily="34" charset="0"/>
              <a:buChar char="•"/>
            </a:pPr>
            <a:r>
              <a:rPr lang="en-US" altLang="en-US" sz="3000" b="0" dirty="0"/>
              <a:t>Can the intervention demonstrate any cost savings? </a:t>
            </a:r>
          </a:p>
          <a:p>
            <a:pPr marL="457200" indent="-457200" algn="l">
              <a:buFont typeface="Arial" panose="020B0604020202020204" pitchFamily="34" charset="0"/>
              <a:buChar char="•"/>
            </a:pPr>
            <a:r>
              <a:rPr lang="en-US" altLang="en-US" sz="3000" b="0" dirty="0"/>
              <a:t>Is the intervention sustainable?  </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17</a:t>
            </a:fld>
            <a:endParaRPr lang="en-US" dirty="0"/>
          </a:p>
        </p:txBody>
      </p:sp>
    </p:spTree>
    <p:extLst>
      <p:ext uri="{BB962C8B-B14F-4D97-AF65-F5344CB8AC3E}">
        <p14:creationId xmlns:p14="http://schemas.microsoft.com/office/powerpoint/2010/main" val="1968219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63465"/>
            <a:ext cx="8524875" cy="638827"/>
          </a:xfrm>
        </p:spPr>
        <p:txBody>
          <a:bodyPr/>
          <a:lstStyle/>
          <a:p>
            <a:pPr>
              <a:defRPr/>
            </a:pPr>
            <a:r>
              <a:rPr lang="en-US" dirty="0"/>
              <a:t>Environmental Epidemiology </a:t>
            </a:r>
          </a:p>
        </p:txBody>
      </p:sp>
      <p:sp>
        <p:nvSpPr>
          <p:cNvPr id="23555" name="Content Placeholder 2"/>
          <p:cNvSpPr>
            <a:spLocks noGrp="1"/>
          </p:cNvSpPr>
          <p:nvPr>
            <p:ph idx="1"/>
          </p:nvPr>
        </p:nvSpPr>
        <p:spPr>
          <a:xfrm>
            <a:off x="330200" y="1503125"/>
            <a:ext cx="8613775" cy="4647154"/>
          </a:xfrm>
        </p:spPr>
        <p:txBody>
          <a:bodyPr/>
          <a:lstStyle/>
          <a:p>
            <a:pPr marL="457200" indent="-457200" algn="l">
              <a:buFont typeface="Arial" panose="020B0604020202020204" pitchFamily="34" charset="0"/>
              <a:buChar char="•"/>
            </a:pPr>
            <a:r>
              <a:rPr lang="en-US" altLang="en-US" b="0" dirty="0"/>
              <a:t>Epidemiology is a field of public health science that focuses on the incidence and prevalence of disease or illness in a population.</a:t>
            </a:r>
          </a:p>
          <a:p>
            <a:pPr marL="457200" indent="-457200" algn="l">
              <a:buFont typeface="Arial" panose="020B0604020202020204" pitchFamily="34" charset="0"/>
              <a:buChar char="•"/>
            </a:pPr>
            <a:r>
              <a:rPr lang="en-US" altLang="en-US" b="0" dirty="0"/>
              <a:t>Environmental epidemiology</a:t>
            </a:r>
          </a:p>
          <a:p>
            <a:pPr lvl="1">
              <a:buFont typeface="Arial" panose="020B0604020202020204" pitchFamily="34" charset="0"/>
              <a:buChar char="•"/>
            </a:pPr>
            <a:r>
              <a:rPr lang="en-US" altLang="en-US" sz="3200" dirty="0"/>
              <a:t>Field of public health science that focuses on the incidence and prevalence of disease or illness in a population from exposures in their environments</a:t>
            </a:r>
          </a:p>
          <a:p>
            <a:pPr lvl="1"/>
            <a:endParaRPr lang="en-US" alt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18</a:t>
            </a:fld>
            <a:endParaRPr lang="en-US" dirty="0"/>
          </a:p>
        </p:txBody>
      </p:sp>
    </p:spTree>
    <p:extLst>
      <p:ext uri="{BB962C8B-B14F-4D97-AF65-F5344CB8AC3E}">
        <p14:creationId xmlns:p14="http://schemas.microsoft.com/office/powerpoint/2010/main" val="1134326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175366"/>
            <a:ext cx="8524875" cy="726510"/>
          </a:xfrm>
        </p:spPr>
        <p:txBody>
          <a:bodyPr/>
          <a:lstStyle/>
          <a:p>
            <a:pPr>
              <a:lnSpc>
                <a:spcPts val="4500"/>
              </a:lnSpc>
              <a:defRPr/>
            </a:pPr>
            <a:r>
              <a:rPr lang="en-US" dirty="0"/>
              <a:t>Major Challenges to Environmental Epidemiology</a:t>
            </a:r>
          </a:p>
        </p:txBody>
      </p:sp>
      <p:sp>
        <p:nvSpPr>
          <p:cNvPr id="24579" name="Content Placeholder 2"/>
          <p:cNvSpPr>
            <a:spLocks noGrp="1"/>
          </p:cNvSpPr>
          <p:nvPr>
            <p:ph idx="1"/>
          </p:nvPr>
        </p:nvSpPr>
        <p:spPr>
          <a:xfrm>
            <a:off x="330200" y="1594765"/>
            <a:ext cx="8613775" cy="3686175"/>
          </a:xfrm>
        </p:spPr>
        <p:txBody>
          <a:bodyPr/>
          <a:lstStyle/>
          <a:p>
            <a:pPr marL="457200" indent="-457200" algn="l">
              <a:buFont typeface="Arial" panose="020B0604020202020204" pitchFamily="34" charset="0"/>
              <a:buChar char="•"/>
            </a:pPr>
            <a:r>
              <a:rPr lang="en-US" altLang="en-US" sz="2400" b="0" dirty="0"/>
              <a:t>Limited availability of data on many contaminants and their effect on health</a:t>
            </a:r>
          </a:p>
          <a:p>
            <a:pPr marL="457200" indent="-457200" algn="l">
              <a:buFont typeface="Arial" panose="020B0604020202020204" pitchFamily="34" charset="0"/>
              <a:buChar char="•"/>
            </a:pPr>
            <a:r>
              <a:rPr lang="en-US" altLang="en-US" sz="2400" b="0" dirty="0"/>
              <a:t>Limited understanding about how exposures to multiple contaminants may sicken people</a:t>
            </a:r>
          </a:p>
          <a:p>
            <a:pPr marL="457200" indent="-457200" algn="l">
              <a:buFont typeface="Arial" panose="020B0604020202020204" pitchFamily="34" charset="0"/>
              <a:buChar char="•"/>
            </a:pPr>
            <a:r>
              <a:rPr lang="en-US" altLang="en-US" sz="2400" b="0" dirty="0"/>
              <a:t>Latency between exposure and illness can be very long.</a:t>
            </a:r>
          </a:p>
          <a:p>
            <a:pPr marL="457200" indent="-457200" algn="l">
              <a:buFont typeface="Arial" panose="020B0604020202020204" pitchFamily="34" charset="0"/>
              <a:buChar char="•"/>
            </a:pPr>
            <a:r>
              <a:rPr lang="en-US" altLang="en-US" sz="2400" b="0" dirty="0"/>
              <a:t>Time-consuming to perform</a:t>
            </a:r>
          </a:p>
          <a:p>
            <a:pPr marL="457200" indent="-457200" algn="l">
              <a:buFont typeface="Arial" panose="020B0604020202020204" pitchFamily="34" charset="0"/>
              <a:buChar char="•"/>
            </a:pPr>
            <a:r>
              <a:rPr lang="en-US" altLang="en-US" sz="2400" b="0" dirty="0"/>
              <a:t>Resource intensive in terms of personnel and money</a:t>
            </a:r>
          </a:p>
          <a:p>
            <a:pPr marL="457200" indent="-457200" algn="l">
              <a:buFont typeface="Arial" panose="020B0604020202020204" pitchFamily="34" charset="0"/>
              <a:buChar char="•"/>
            </a:pPr>
            <a:r>
              <a:rPr lang="en-US" altLang="en-US" sz="2400" b="0" dirty="0"/>
              <a:t>Inconclusive in determining if X contaminant caused</a:t>
            </a:r>
            <a:br>
              <a:rPr lang="en-US" altLang="en-US" sz="2400" b="0" dirty="0"/>
            </a:br>
            <a:r>
              <a:rPr lang="en-US" altLang="en-US" sz="2400" b="0" dirty="0"/>
              <a:t>Y illness</a:t>
            </a:r>
            <a:endParaRPr lang="en-US" alt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19</a:t>
            </a:fld>
            <a:endParaRPr lang="en-US" dirty="0"/>
          </a:p>
        </p:txBody>
      </p:sp>
    </p:spTree>
    <p:extLst>
      <p:ext uri="{BB962C8B-B14F-4D97-AF65-F5344CB8AC3E}">
        <p14:creationId xmlns:p14="http://schemas.microsoft.com/office/powerpoint/2010/main" val="374779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125261"/>
            <a:ext cx="8524875" cy="1348897"/>
          </a:xfrm>
        </p:spPr>
        <p:txBody>
          <a:bodyPr/>
          <a:lstStyle/>
          <a:p>
            <a:pPr>
              <a:lnSpc>
                <a:spcPts val="4500"/>
              </a:lnSpc>
            </a:pPr>
            <a:r>
              <a:rPr lang="en-US" dirty="0"/>
              <a:t>Working Toward Healthy Environments</a:t>
            </a:r>
          </a:p>
        </p:txBody>
      </p:sp>
      <p:sp>
        <p:nvSpPr>
          <p:cNvPr id="3" name="Content Placeholder 2"/>
          <p:cNvSpPr>
            <a:spLocks noGrp="1"/>
          </p:cNvSpPr>
          <p:nvPr>
            <p:ph idx="1"/>
          </p:nvPr>
        </p:nvSpPr>
        <p:spPr/>
        <p:txBody>
          <a:bodyPr/>
          <a:lstStyle/>
          <a:p>
            <a:pPr marL="457200" indent="-457200" algn="l">
              <a:buFont typeface="Arial" panose="020B0604020202020204" pitchFamily="34" charset="0"/>
              <a:buChar char="•"/>
            </a:pPr>
            <a:r>
              <a:rPr lang="en-US" b="0" dirty="0"/>
              <a:t>Healthy communities</a:t>
            </a:r>
          </a:p>
          <a:p>
            <a:pPr marL="457200" indent="-457200" algn="l">
              <a:buFont typeface="Arial" panose="020B0604020202020204" pitchFamily="34" charset="0"/>
              <a:buChar char="•"/>
            </a:pPr>
            <a:r>
              <a:rPr lang="en-US" b="0" dirty="0"/>
              <a:t>Healthy homes</a:t>
            </a:r>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5" name="Slide Number Placeholder 4"/>
          <p:cNvSpPr>
            <a:spLocks noGrp="1"/>
          </p:cNvSpPr>
          <p:nvPr>
            <p:ph type="sldNum" sz="quarter" idx="12"/>
          </p:nvPr>
        </p:nvSpPr>
        <p:spPr/>
        <p:txBody>
          <a:bodyPr/>
          <a:lstStyle/>
          <a:p>
            <a:fld id="{2AE5C2BA-CDD3-CE49-886F-2F9EFE00A49D}" type="slidenum">
              <a:rPr lang="en-US" smtClean="0"/>
              <a:pPr/>
              <a:t>20</a:t>
            </a:fld>
            <a:endParaRPr lang="en-US" dirty="0"/>
          </a:p>
        </p:txBody>
      </p:sp>
    </p:spTree>
    <p:extLst>
      <p:ext uri="{BB962C8B-B14F-4D97-AF65-F5344CB8AC3E}">
        <p14:creationId xmlns:p14="http://schemas.microsoft.com/office/powerpoint/2010/main" val="182399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175366"/>
            <a:ext cx="8524875" cy="1369296"/>
          </a:xfrm>
        </p:spPr>
        <p:txBody>
          <a:bodyPr/>
          <a:lstStyle/>
          <a:p>
            <a:pPr>
              <a:lnSpc>
                <a:spcPts val="4500"/>
              </a:lnSpc>
              <a:defRPr/>
            </a:pPr>
            <a:r>
              <a:rPr lang="en-US" dirty="0"/>
              <a:t>Children’s Health and the Environment </a:t>
            </a:r>
            <a:br>
              <a:rPr lang="en-US" dirty="0"/>
            </a:br>
            <a:endParaRPr lang="en-US" dirty="0"/>
          </a:p>
        </p:txBody>
      </p:sp>
      <p:sp>
        <p:nvSpPr>
          <p:cNvPr id="25603" name="Content Placeholder 2"/>
          <p:cNvSpPr>
            <a:spLocks noGrp="1"/>
          </p:cNvSpPr>
          <p:nvPr>
            <p:ph idx="1"/>
          </p:nvPr>
        </p:nvSpPr>
        <p:spPr>
          <a:xfrm>
            <a:off x="330200" y="1544661"/>
            <a:ext cx="8613775" cy="3916687"/>
          </a:xfrm>
        </p:spPr>
        <p:txBody>
          <a:bodyPr/>
          <a:lstStyle/>
          <a:p>
            <a:pPr marL="457200" indent="-457200" algn="l">
              <a:buFont typeface="Arial" panose="020B0604020202020204" pitchFamily="34" charset="0"/>
              <a:buChar char="•"/>
            </a:pPr>
            <a:r>
              <a:rPr lang="en-US" altLang="en-US" sz="2800" b="0" dirty="0"/>
              <a:t>Body systems are still rapidly developing</a:t>
            </a:r>
          </a:p>
          <a:p>
            <a:pPr marL="457200" indent="-457200" algn="l">
              <a:buFont typeface="Arial" panose="020B0604020202020204" pitchFamily="34" charset="0"/>
              <a:buChar char="•"/>
            </a:pPr>
            <a:r>
              <a:rPr lang="en-US" altLang="en-US" sz="2800" b="0" dirty="0"/>
              <a:t>Eat, drink, and breathe more in proportion to their body size than do adults</a:t>
            </a:r>
          </a:p>
          <a:p>
            <a:pPr marL="457200" indent="-457200" algn="l">
              <a:buFont typeface="Arial" panose="020B0604020202020204" pitchFamily="34" charset="0"/>
              <a:buChar char="•"/>
            </a:pPr>
            <a:r>
              <a:rPr lang="en-US" altLang="en-US" sz="2800" b="0" dirty="0"/>
              <a:t>Breathing zone is closer to the ground compared with adults</a:t>
            </a:r>
          </a:p>
          <a:p>
            <a:pPr marL="457200" indent="-457200" algn="l">
              <a:buFont typeface="Arial" panose="020B0604020202020204" pitchFamily="34" charset="0"/>
              <a:buChar char="•"/>
            </a:pPr>
            <a:r>
              <a:rPr lang="en-US" altLang="en-US" sz="2800" b="0" dirty="0"/>
              <a:t>Bodies may be less able to break down and excrete contaminant</a:t>
            </a:r>
            <a:r>
              <a:rPr lang="en-US" altLang="en-US" sz="2800" dirty="0"/>
              <a:t>s</a:t>
            </a:r>
          </a:p>
          <a:p>
            <a:pPr marL="457200" indent="-457200" algn="l">
              <a:buFont typeface="Arial" panose="020B0604020202020204" pitchFamily="34" charset="0"/>
              <a:buChar char="•"/>
            </a:pPr>
            <a:r>
              <a:rPr lang="en-US" altLang="en-US" sz="2800" b="0" dirty="0"/>
              <a:t>Behaviors can expose them to more contaminants</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21</a:t>
            </a:fld>
            <a:endParaRPr lang="en-US" dirty="0"/>
          </a:p>
        </p:txBody>
      </p:sp>
    </p:spTree>
    <p:extLst>
      <p:ext uri="{BB962C8B-B14F-4D97-AF65-F5344CB8AC3E}">
        <p14:creationId xmlns:p14="http://schemas.microsoft.com/office/powerpoint/2010/main" val="2079002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Question</a:t>
            </a:r>
          </a:p>
        </p:txBody>
      </p:sp>
      <p:sp>
        <p:nvSpPr>
          <p:cNvPr id="26627" name="Content Placeholder 2"/>
          <p:cNvSpPr>
            <a:spLocks noGrp="1"/>
          </p:cNvSpPr>
          <p:nvPr>
            <p:ph idx="1"/>
          </p:nvPr>
        </p:nvSpPr>
        <p:spPr>
          <a:xfrm>
            <a:off x="325676" y="1511498"/>
            <a:ext cx="8613775" cy="3686175"/>
          </a:xfrm>
        </p:spPr>
        <p:txBody>
          <a:bodyPr/>
          <a:lstStyle/>
          <a:p>
            <a:pPr algn="l">
              <a:buFontTx/>
              <a:buNone/>
            </a:pPr>
            <a:r>
              <a:rPr lang="en-US" altLang="en-US" b="1" dirty="0"/>
              <a:t>Is the following statement true or false?</a:t>
            </a:r>
          </a:p>
          <a:p>
            <a:pPr algn="l">
              <a:buFontTx/>
              <a:buNone/>
            </a:pPr>
            <a:r>
              <a:rPr lang="en-US" altLang="en-US" b="0" dirty="0"/>
              <a:t>Environmental justice is the belief that no group of people should bear a disproportionate share of negative environmental health consequences regardless of race alone.</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22</a:t>
            </a:fld>
            <a:endParaRPr lang="en-US" dirty="0"/>
          </a:p>
        </p:txBody>
      </p:sp>
    </p:spTree>
    <p:extLst>
      <p:ext uri="{BB962C8B-B14F-4D97-AF65-F5344CB8AC3E}">
        <p14:creationId xmlns:p14="http://schemas.microsoft.com/office/powerpoint/2010/main" val="1358853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Answer</a:t>
            </a:r>
          </a:p>
        </p:txBody>
      </p:sp>
      <p:sp>
        <p:nvSpPr>
          <p:cNvPr id="27651" name="Content Placeholder 2"/>
          <p:cNvSpPr>
            <a:spLocks noGrp="1"/>
          </p:cNvSpPr>
          <p:nvPr>
            <p:ph idx="1"/>
          </p:nvPr>
        </p:nvSpPr>
        <p:spPr>
          <a:xfrm>
            <a:off x="330200" y="1519609"/>
            <a:ext cx="8613775" cy="3686175"/>
          </a:xfrm>
        </p:spPr>
        <p:txBody>
          <a:bodyPr/>
          <a:lstStyle/>
          <a:p>
            <a:pPr algn="l">
              <a:buFontTx/>
              <a:buNone/>
            </a:pPr>
            <a:r>
              <a:rPr lang="en-US" altLang="en-US" b="1" dirty="0"/>
              <a:t>False</a:t>
            </a:r>
          </a:p>
          <a:p>
            <a:pPr algn="l">
              <a:buFontTx/>
              <a:buNone/>
            </a:pPr>
            <a:r>
              <a:rPr lang="en-US" altLang="en-US" b="0" dirty="0"/>
              <a:t>Rationale: Environmental justice is the belief that no group of people should bear a disproportionate share of negative environmental health consequences regardless of race, culture, or income.</a:t>
            </a:r>
            <a:r>
              <a:rPr lang="en-US" altLang="en-US" dirty="0"/>
              <a:t> </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23</a:t>
            </a:fld>
            <a:endParaRPr lang="en-US" dirty="0"/>
          </a:p>
        </p:txBody>
      </p:sp>
    </p:spTree>
    <p:extLst>
      <p:ext uri="{BB962C8B-B14F-4D97-AF65-F5344CB8AC3E}">
        <p14:creationId xmlns:p14="http://schemas.microsoft.com/office/powerpoint/2010/main" val="2004287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473033"/>
            <a:ext cx="8524875" cy="867251"/>
          </a:xfrm>
        </p:spPr>
        <p:txBody>
          <a:bodyPr/>
          <a:lstStyle/>
          <a:p>
            <a:pPr>
              <a:defRPr/>
            </a:pPr>
            <a:r>
              <a:rPr lang="en-US" dirty="0"/>
              <a:t>Environmental Justice </a:t>
            </a:r>
          </a:p>
        </p:txBody>
      </p:sp>
      <p:sp>
        <p:nvSpPr>
          <p:cNvPr id="28675" name="Content Placeholder 2"/>
          <p:cNvSpPr>
            <a:spLocks noGrp="1"/>
          </p:cNvSpPr>
          <p:nvPr>
            <p:ph idx="1"/>
          </p:nvPr>
        </p:nvSpPr>
        <p:spPr/>
        <p:txBody>
          <a:bodyPr/>
          <a:lstStyle/>
          <a:p>
            <a:pPr algn="l"/>
            <a:r>
              <a:rPr lang="en-US" altLang="en-US" b="0" dirty="0"/>
              <a:t>Environmental justice is the belief that no group of people should bear a disproportionate share of negative environmental health consequences regardless of the following:</a:t>
            </a:r>
          </a:p>
          <a:p>
            <a:pPr marL="857250" lvl="1" indent="-457200">
              <a:buFont typeface="Arial" panose="020B0604020202020204" pitchFamily="34" charset="0"/>
              <a:buChar char="•"/>
            </a:pPr>
            <a:r>
              <a:rPr lang="en-US" altLang="en-US" dirty="0"/>
              <a:t>Race</a:t>
            </a:r>
          </a:p>
          <a:p>
            <a:pPr marL="857250" lvl="1" indent="-457200">
              <a:buFont typeface="Arial" panose="020B0604020202020204" pitchFamily="34" charset="0"/>
              <a:buChar char="•"/>
            </a:pPr>
            <a:r>
              <a:rPr lang="en-US" altLang="en-US" dirty="0"/>
              <a:t>Culture</a:t>
            </a:r>
          </a:p>
          <a:p>
            <a:pPr marL="857250" lvl="1" indent="-457200">
              <a:buFont typeface="Arial" panose="020B0604020202020204" pitchFamily="34" charset="0"/>
              <a:buChar char="•"/>
            </a:pPr>
            <a:r>
              <a:rPr lang="en-US" altLang="en-US" dirty="0"/>
              <a:t>Income </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24</a:t>
            </a:fld>
            <a:endParaRPr lang="en-US" dirty="0"/>
          </a:p>
        </p:txBody>
      </p:sp>
    </p:spTree>
    <p:extLst>
      <p:ext uri="{BB962C8B-B14F-4D97-AF65-F5344CB8AC3E}">
        <p14:creationId xmlns:p14="http://schemas.microsoft.com/office/powerpoint/2010/main" val="616090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79" y="162841"/>
            <a:ext cx="8524875" cy="847855"/>
          </a:xfrm>
        </p:spPr>
        <p:txBody>
          <a:bodyPr/>
          <a:lstStyle/>
          <a:p>
            <a:pPr>
              <a:lnSpc>
                <a:spcPts val="4500"/>
              </a:lnSpc>
              <a:defRPr/>
            </a:pPr>
            <a:r>
              <a:rPr lang="en-US" dirty="0"/>
              <a:t>Global Environmental Health Challenges </a:t>
            </a:r>
          </a:p>
        </p:txBody>
      </p:sp>
      <p:sp>
        <p:nvSpPr>
          <p:cNvPr id="29699" name="Content Placeholder 2"/>
          <p:cNvSpPr>
            <a:spLocks noGrp="1"/>
          </p:cNvSpPr>
          <p:nvPr>
            <p:ph idx="1"/>
          </p:nvPr>
        </p:nvSpPr>
        <p:spPr>
          <a:xfrm>
            <a:off x="330200" y="1503126"/>
            <a:ext cx="8613775" cy="3063832"/>
          </a:xfrm>
        </p:spPr>
        <p:txBody>
          <a:bodyPr/>
          <a:lstStyle/>
          <a:p>
            <a:pPr marL="457200" indent="-457200" algn="l">
              <a:buFont typeface="Arial" panose="020B0604020202020204" pitchFamily="34" charset="0"/>
              <a:buChar char="•"/>
            </a:pPr>
            <a:r>
              <a:rPr lang="en-US" altLang="en-US" b="0" dirty="0"/>
              <a:t>Clean water and sanitation</a:t>
            </a:r>
          </a:p>
          <a:p>
            <a:pPr marL="457200" indent="-457200" algn="l">
              <a:buFont typeface="Arial" panose="020B0604020202020204" pitchFamily="34" charset="0"/>
              <a:buChar char="•"/>
            </a:pPr>
            <a:r>
              <a:rPr lang="en-US" altLang="en-US" b="0" dirty="0"/>
              <a:t>Air quality</a:t>
            </a:r>
          </a:p>
          <a:p>
            <a:pPr marL="457200" indent="-457200" algn="l">
              <a:buFont typeface="Arial" panose="020B0604020202020204" pitchFamily="34" charset="0"/>
              <a:buChar char="•"/>
            </a:pPr>
            <a:r>
              <a:rPr lang="en-US" altLang="en-US" b="0" dirty="0"/>
              <a:t>Chemical and contaminant exposure</a:t>
            </a:r>
          </a:p>
          <a:p>
            <a:pPr marL="457200" indent="-457200" algn="l">
              <a:buFont typeface="Arial" panose="020B0604020202020204" pitchFamily="34" charset="0"/>
              <a:buChar char="•"/>
            </a:pPr>
            <a:r>
              <a:rPr lang="en-US" altLang="en-US" b="0" dirty="0"/>
              <a:t>Climate change</a:t>
            </a:r>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4" name="Slide Number Placeholder 3"/>
          <p:cNvSpPr>
            <a:spLocks noGrp="1"/>
          </p:cNvSpPr>
          <p:nvPr>
            <p:ph type="sldNum" sz="quarter" idx="12"/>
          </p:nvPr>
        </p:nvSpPr>
        <p:spPr/>
        <p:txBody>
          <a:bodyPr/>
          <a:lstStyle/>
          <a:p>
            <a:fld id="{2AE5C2BA-CDD3-CE49-886F-2F9EFE00A49D}" type="slidenum">
              <a:rPr lang="en-US" smtClean="0"/>
              <a:pPr/>
              <a:t>25</a:t>
            </a:fld>
            <a:endParaRPr lang="en-US" dirty="0"/>
          </a:p>
        </p:txBody>
      </p:sp>
    </p:spTree>
    <p:extLst>
      <p:ext uri="{BB962C8B-B14F-4D97-AF65-F5344CB8AC3E}">
        <p14:creationId xmlns:p14="http://schemas.microsoft.com/office/powerpoint/2010/main" val="689869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435</TotalTime>
  <Words>1081</Words>
  <Application>Microsoft Office PowerPoint</Application>
  <PresentationFormat>On-screen Show (4:3)</PresentationFormat>
  <Paragraphs>160</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Trebuchet MS</vt:lpstr>
      <vt:lpstr>Office Theme</vt:lpstr>
      <vt:lpstr>Chapter 19: Environmental Health</vt:lpstr>
      <vt:lpstr>Chapter Highlights</vt:lpstr>
      <vt:lpstr>Chapter Highlights (cont.)</vt:lpstr>
      <vt:lpstr>Question</vt:lpstr>
      <vt:lpstr>Answer</vt:lpstr>
      <vt:lpstr>Human Health and  the Environment</vt:lpstr>
      <vt:lpstr>Human Health and the Environment  (cont.)</vt:lpstr>
      <vt:lpstr>Assessment</vt:lpstr>
      <vt:lpstr>Exposure History</vt:lpstr>
      <vt:lpstr>Question</vt:lpstr>
      <vt:lpstr>Answer</vt:lpstr>
      <vt:lpstr>Determining the Health Impact of  a Completed Exposure Pathway</vt:lpstr>
      <vt:lpstr>Proximity</vt:lpstr>
      <vt:lpstr>Assessing the Environment  of a Community</vt:lpstr>
      <vt:lpstr>Assessment of Individuals: Taking an Exposure History </vt:lpstr>
      <vt:lpstr>Interventions</vt:lpstr>
      <vt:lpstr>Evaluation</vt:lpstr>
      <vt:lpstr>Environmental Epidemiology </vt:lpstr>
      <vt:lpstr>Major Challenges to Environmental Epidemiology</vt:lpstr>
      <vt:lpstr>Working Toward Healthy Environments</vt:lpstr>
      <vt:lpstr>Children’s Health and the Environment  </vt:lpstr>
      <vt:lpstr>Question</vt:lpstr>
      <vt:lpstr>Answer</vt:lpstr>
      <vt:lpstr>Environmental Justice </vt:lpstr>
      <vt:lpstr>Global Environmental Health Challenges </vt:lpstr>
    </vt:vector>
  </TitlesOfParts>
  <Company>LWW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smock</dc:creator>
  <cp:lastModifiedBy>paola suazo</cp:lastModifiedBy>
  <cp:revision>68</cp:revision>
  <dcterms:created xsi:type="dcterms:W3CDTF">2014-03-13T13:46:35Z</dcterms:created>
  <dcterms:modified xsi:type="dcterms:W3CDTF">2018-09-29T23:58:27Z</dcterms:modified>
</cp:coreProperties>
</file>