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4"/>
  </p:notesMasterIdLst>
  <p:handoutMasterIdLst>
    <p:handoutMasterId r:id="rId25"/>
  </p:handoutMasterIdLst>
  <p:sldIdLst>
    <p:sldId id="259" r:id="rId2"/>
    <p:sldId id="260" r:id="rId3"/>
    <p:sldId id="261" r:id="rId4"/>
    <p:sldId id="262" r:id="rId5"/>
    <p:sldId id="263" r:id="rId6"/>
    <p:sldId id="264" r:id="rId7"/>
    <p:sldId id="265" r:id="rId8"/>
    <p:sldId id="282" r:id="rId9"/>
    <p:sldId id="267" r:id="rId10"/>
    <p:sldId id="273" r:id="rId11"/>
    <p:sldId id="266" r:id="rId12"/>
    <p:sldId id="268" r:id="rId13"/>
    <p:sldId id="269" r:id="rId14"/>
    <p:sldId id="270" r:id="rId15"/>
    <p:sldId id="271" r:id="rId16"/>
    <p:sldId id="272" r:id="rId17"/>
    <p:sldId id="274" r:id="rId18"/>
    <p:sldId id="275" r:id="rId19"/>
    <p:sldId id="278" r:id="rId20"/>
    <p:sldId id="279" r:id="rId21"/>
    <p:sldId id="280" r:id="rId22"/>
    <p:sldId id="281"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orient="horz" pos="663">
          <p15:clr>
            <a:srgbClr val="A4A3A4"/>
          </p15:clr>
        </p15:guide>
        <p15:guide id="3" orient="horz" pos="1239">
          <p15:clr>
            <a:srgbClr val="A4A3A4"/>
          </p15:clr>
        </p15:guide>
        <p15:guide id="4" pos="2888">
          <p15:clr>
            <a:srgbClr val="A4A3A4"/>
          </p15:clr>
        </p15:guide>
        <p15:guide id="5" pos="29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53" autoAdjust="0"/>
    <p:restoredTop sz="95737" autoAdjust="0"/>
  </p:normalViewPr>
  <p:slideViewPr>
    <p:cSldViewPr snapToGrid="0" snapToObjects="1" showGuides="1">
      <p:cViewPr varScale="1">
        <p:scale>
          <a:sx n="101" d="100"/>
          <a:sy n="101" d="100"/>
        </p:scale>
        <p:origin x="411" y="48"/>
      </p:cViewPr>
      <p:guideLst>
        <p:guide orient="horz"/>
        <p:guide orient="horz" pos="663"/>
        <p:guide orient="horz" pos="1239"/>
        <p:guide pos="2888"/>
        <p:guide pos="292"/>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C0192E8-A7C5-BD48-A962-DDBEDFAFA072}" type="datetimeFigureOut">
              <a:rPr lang="en-US" smtClean="0"/>
              <a:pPr/>
              <a:t>9/29/2018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E43C15F-6780-014E-96E9-21994E8D0A3D}" type="slidenum">
              <a:rPr lang="en-US" smtClean="0"/>
              <a:pPr/>
              <a:t>‹#›</a:t>
            </a:fld>
            <a:endParaRPr lang="en-US" dirty="0"/>
          </a:p>
        </p:txBody>
      </p:sp>
    </p:spTree>
    <p:extLst>
      <p:ext uri="{BB962C8B-B14F-4D97-AF65-F5344CB8AC3E}">
        <p14:creationId xmlns:p14="http://schemas.microsoft.com/office/powerpoint/2010/main" val="76441383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D49F11-E308-3745-88DA-5B169B1B245A}" type="datetimeFigureOut">
              <a:rPr lang="en-US" smtClean="0"/>
              <a:pPr/>
              <a:t>9/29/2018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77F9DE-9EAF-2C49-A52A-715195AC1ECC}" type="slidenum">
              <a:rPr lang="en-US" smtClean="0"/>
              <a:pPr/>
              <a:t>‹#›</a:t>
            </a:fld>
            <a:endParaRPr lang="en-US" dirty="0"/>
          </a:p>
        </p:txBody>
      </p:sp>
    </p:spTree>
    <p:extLst>
      <p:ext uri="{BB962C8B-B14F-4D97-AF65-F5344CB8AC3E}">
        <p14:creationId xmlns:p14="http://schemas.microsoft.com/office/powerpoint/2010/main" val="113715608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ooter Placeholder 4"/>
          <p:cNvSpPr txBox="1">
            <a:spLocks/>
          </p:cNvSpPr>
          <p:nvPr userDrawn="1"/>
        </p:nvSpPr>
        <p:spPr>
          <a:xfrm>
            <a:off x="2743200" y="6508750"/>
            <a:ext cx="3962400" cy="365125"/>
          </a:xfrm>
          <a:prstGeom prst="rect">
            <a:avLst/>
          </a:prstGeom>
        </p:spPr>
        <p:txBody>
          <a:bodyPr vert="horz" lIns="91440" tIns="45720" rIns="91440" bIns="45720" rtlCol="0" anchor="ctr"/>
          <a:lstStyle>
            <a:defPPr>
              <a:defRPr lang="en-US"/>
            </a:defPPr>
            <a:lvl1pPr marL="0" algn="ctr" defTabSz="457200" rtl="0" eaLnBrk="1" latinLnBrk="0" hangingPunct="1">
              <a:defRPr sz="900" b="0" i="0" kern="1200">
                <a:solidFill>
                  <a:schemeClr val="tx1">
                    <a:tint val="75000"/>
                  </a:schemeClr>
                </a:solidFill>
                <a:latin typeface="Trebuchet MS"/>
                <a:ea typeface="+mn-ea"/>
                <a:cs typeface="Trebuchet M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t>Copyright © 2016 Wolters Kluwer • All Rights Reserved</a:t>
            </a:r>
          </a:p>
        </p:txBody>
      </p:sp>
      <p:sp>
        <p:nvSpPr>
          <p:cNvPr id="2" name="Title 1"/>
          <p:cNvSpPr>
            <a:spLocks noGrp="1"/>
          </p:cNvSpPr>
          <p:nvPr>
            <p:ph type="ctrTitle"/>
          </p:nvPr>
        </p:nvSpPr>
        <p:spPr>
          <a:xfrm>
            <a:off x="685800" y="2130425"/>
            <a:ext cx="7772400" cy="1470025"/>
          </a:xfrm>
          <a:prstGeom prst="rect">
            <a:avLst/>
          </a:prstGeom>
        </p:spPr>
        <p:txBody>
          <a:bodyPr/>
          <a:lstStyle>
            <a:lvl1pPr>
              <a:defRPr b="1" i="0">
                <a:latin typeface="Trebuchet MS"/>
                <a:cs typeface="Trebuchet MS"/>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b="0" i="0">
                <a:solidFill>
                  <a:schemeClr val="tx1">
                    <a:tint val="75000"/>
                  </a:schemeClr>
                </a:solidFill>
                <a:latin typeface="Trebuchet MS"/>
                <a:cs typeface="Trebuchet M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AE5C2BA-CDD3-CE49-886F-2F9EFE00A49D}" type="slidenum">
              <a:rPr lang="en-US" smtClean="0"/>
              <a:pPr/>
              <a:t>‹#›</a:t>
            </a:fld>
            <a:endParaRPr lang="en-US" dirty="0"/>
          </a:p>
        </p:txBody>
      </p:sp>
      <p:sp>
        <p:nvSpPr>
          <p:cNvPr id="8" name="Footer Placeholder 4"/>
          <p:cNvSpPr>
            <a:spLocks noGrp="1"/>
          </p:cNvSpPr>
          <p:nvPr>
            <p:ph type="ftr" sz="quarter" idx="3"/>
          </p:nvPr>
        </p:nvSpPr>
        <p:spPr>
          <a:xfrm>
            <a:off x="2590800" y="6356350"/>
            <a:ext cx="3962400" cy="365125"/>
          </a:xfrm>
          <a:prstGeom prst="rect">
            <a:avLst/>
          </a:prstGeom>
        </p:spPr>
        <p:txBody>
          <a:bodyPr vert="horz" lIns="91440" tIns="45720" rIns="91440" bIns="45720" rtlCol="0" anchor="ctr"/>
          <a:lstStyle>
            <a:lvl1pPr algn="ctr">
              <a:defRPr sz="900" b="0" i="0">
                <a:solidFill>
                  <a:schemeClr val="tx1">
                    <a:tint val="75000"/>
                  </a:schemeClr>
                </a:solidFill>
                <a:latin typeface="Trebuchet MS"/>
                <a:cs typeface="Trebuchet MS"/>
              </a:defRPr>
            </a:lvl1pPr>
          </a:lstStyle>
          <a:p>
            <a:r>
              <a:rPr lang="en-US" dirty="0"/>
              <a:t>Copyright © 2016 Wolters Kluwer • All Rights Reserved</a:t>
            </a:r>
          </a:p>
        </p:txBody>
      </p:sp>
      <p:pic>
        <p:nvPicPr>
          <p:cNvPr id="5" name="Picture 4" descr="ppt_opener.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5136"/>
            <a:ext cx="9144000" cy="6477000"/>
          </a:xfrm>
          <a:prstGeom prst="rect">
            <a:avLst/>
          </a:prstGeom>
        </p:spPr>
      </p:pic>
    </p:spTree>
    <p:extLst>
      <p:ext uri="{BB962C8B-B14F-4D97-AF65-F5344CB8AC3E}">
        <p14:creationId xmlns:p14="http://schemas.microsoft.com/office/powerpoint/2010/main" val="2631593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AE5C2BA-CDD3-CE49-886F-2F9EFE00A49D}" type="slidenum">
              <a:rPr lang="en-US" smtClean="0"/>
              <a:pPr/>
              <a:t>‹#›</a:t>
            </a:fld>
            <a:endParaRPr lang="en-US" dirty="0"/>
          </a:p>
        </p:txBody>
      </p:sp>
      <p:pic>
        <p:nvPicPr>
          <p:cNvPr id="8" name="Picture 7" descr="WK_CMYK.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 y="6431307"/>
            <a:ext cx="1317367" cy="209022"/>
          </a:xfrm>
          <a:prstGeom prst="rect">
            <a:avLst/>
          </a:prstGeom>
        </p:spPr>
      </p:pic>
      <p:sp>
        <p:nvSpPr>
          <p:cNvPr id="5" name="Footer Placeholder 4"/>
          <p:cNvSpPr>
            <a:spLocks noGrp="1"/>
          </p:cNvSpPr>
          <p:nvPr>
            <p:ph type="ftr" sz="quarter" idx="3"/>
          </p:nvPr>
        </p:nvSpPr>
        <p:spPr>
          <a:xfrm>
            <a:off x="2590800" y="6356350"/>
            <a:ext cx="3962400" cy="365125"/>
          </a:xfrm>
          <a:prstGeom prst="rect">
            <a:avLst/>
          </a:prstGeom>
        </p:spPr>
        <p:txBody>
          <a:bodyPr vert="horz" lIns="91440" tIns="45720" rIns="91440" bIns="45720" rtlCol="0" anchor="ctr"/>
          <a:lstStyle>
            <a:lvl1pPr algn="ctr">
              <a:defRPr sz="900" b="0" i="0">
                <a:solidFill>
                  <a:schemeClr val="tx1">
                    <a:tint val="75000"/>
                  </a:schemeClr>
                </a:solidFill>
                <a:latin typeface="Trebuchet MS"/>
                <a:cs typeface="Trebuchet MS"/>
              </a:defRPr>
            </a:lvl1pPr>
          </a:lstStyle>
          <a:p>
            <a:r>
              <a:rPr lang="en-US" dirty="0"/>
              <a:t>Copyright © 2016 Wolters Kluwer • All Rights Reserved</a:t>
            </a:r>
          </a:p>
        </p:txBody>
      </p:sp>
    </p:spTree>
    <p:extLst>
      <p:ext uri="{BB962C8B-B14F-4D97-AF65-F5344CB8AC3E}">
        <p14:creationId xmlns:p14="http://schemas.microsoft.com/office/powerpoint/2010/main" val="42162949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9563" y="471447"/>
            <a:ext cx="8524875" cy="806208"/>
          </a:xfrm>
          <a:prstGeom prst="rect">
            <a:avLst/>
          </a:prstGeom>
        </p:spPr>
        <p:txBody>
          <a:bodyPr/>
          <a:lstStyle>
            <a:lvl1pPr>
              <a:defRPr b="1"/>
            </a:lvl1pPr>
          </a:lstStyle>
          <a:p>
            <a:r>
              <a:rPr lang="en-US"/>
              <a:t>Click to edit Master title style</a:t>
            </a:r>
          </a:p>
        </p:txBody>
      </p:sp>
      <p:sp>
        <p:nvSpPr>
          <p:cNvPr id="3" name="Content Placeholder 2"/>
          <p:cNvSpPr>
            <a:spLocks noGrp="1"/>
          </p:cNvSpPr>
          <p:nvPr>
            <p:ph idx="1"/>
          </p:nvPr>
        </p:nvSpPr>
        <p:spPr>
          <a:xfrm>
            <a:off x="330200" y="1519609"/>
            <a:ext cx="8613775" cy="3686175"/>
          </a:xfrm>
          <a:prstGeom prst="rect">
            <a:avLst/>
          </a:prstGeom>
        </p:spPr>
        <p:txBody>
          <a:bodyPr/>
          <a:lstStyle>
            <a:lvl1pPr>
              <a:defRPr b="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p>
            <a:fld id="{2AE5C2BA-CDD3-CE49-886F-2F9EFE00A49D}" type="slidenum">
              <a:rPr lang="en-US" smtClean="0"/>
              <a:pPr/>
              <a:t>‹#›</a:t>
            </a:fld>
            <a:endParaRPr lang="en-US" dirty="0"/>
          </a:p>
        </p:txBody>
      </p:sp>
      <p:sp>
        <p:nvSpPr>
          <p:cNvPr id="5" name="Footer Placeholder 4"/>
          <p:cNvSpPr>
            <a:spLocks noGrp="1"/>
          </p:cNvSpPr>
          <p:nvPr>
            <p:ph type="ftr" sz="quarter" idx="3"/>
          </p:nvPr>
        </p:nvSpPr>
        <p:spPr>
          <a:xfrm>
            <a:off x="2590800" y="6356350"/>
            <a:ext cx="3962400" cy="365125"/>
          </a:xfrm>
          <a:prstGeom prst="rect">
            <a:avLst/>
          </a:prstGeom>
        </p:spPr>
        <p:txBody>
          <a:bodyPr vert="horz" lIns="91440" tIns="45720" rIns="91440" bIns="45720" rtlCol="0" anchor="ctr"/>
          <a:lstStyle>
            <a:lvl1pPr algn="ctr">
              <a:defRPr sz="900" b="0" i="0">
                <a:solidFill>
                  <a:schemeClr val="tx1">
                    <a:tint val="75000"/>
                  </a:schemeClr>
                </a:solidFill>
                <a:latin typeface="Trebuchet MS"/>
                <a:cs typeface="Trebuchet MS"/>
              </a:defRPr>
            </a:lvl1pPr>
          </a:lstStyle>
          <a:p>
            <a:r>
              <a:rPr lang="en-US" dirty="0"/>
              <a:t>Copyright © 2016 Wolters Kluwer • All Rights Reserved</a:t>
            </a:r>
          </a:p>
        </p:txBody>
      </p:sp>
      <p:pic>
        <p:nvPicPr>
          <p:cNvPr id="6" name="Picture 5" descr="WK_CMYK.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 y="6431307"/>
            <a:ext cx="1317367" cy="209022"/>
          </a:xfrm>
          <a:prstGeom prst="rect">
            <a:avLst/>
          </a:prstGeom>
        </p:spPr>
      </p:pic>
    </p:spTree>
    <p:extLst>
      <p:ext uri="{BB962C8B-B14F-4D97-AF65-F5344CB8AC3E}">
        <p14:creationId xmlns:p14="http://schemas.microsoft.com/office/powerpoint/2010/main" val="385989290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Slide Number Placeholder 5"/>
          <p:cNvSpPr>
            <a:spLocks noGrp="1"/>
          </p:cNvSpPr>
          <p:nvPr>
            <p:ph type="sldNum" sz="quarter" idx="4"/>
          </p:nvPr>
        </p:nvSpPr>
        <p:spPr>
          <a:xfrm>
            <a:off x="6553200" y="6356350"/>
            <a:ext cx="2133600" cy="365125"/>
          </a:xfrm>
          <a:prstGeom prst="rect">
            <a:avLst/>
          </a:prstGeom>
        </p:spPr>
        <p:txBody>
          <a:bodyPr/>
          <a:lstStyle>
            <a:lvl1pPr algn="r">
              <a:defRPr sz="1200">
                <a:solidFill>
                  <a:schemeClr val="bg1">
                    <a:lumMod val="50000"/>
                  </a:schemeClr>
                </a:solidFill>
              </a:defRPr>
            </a:lvl1pPr>
          </a:lstStyle>
          <a:p>
            <a:fld id="{2AE5C2BA-CDD3-CE49-886F-2F9EFE00A49D}" type="slidenum">
              <a:rPr lang="en-US" smtClean="0"/>
              <a:pPr/>
              <a:t>‹#›</a:t>
            </a:fld>
            <a:endParaRPr lang="en-US" dirty="0"/>
          </a:p>
        </p:txBody>
      </p:sp>
      <p:sp>
        <p:nvSpPr>
          <p:cNvPr id="9" name="Footer Placeholder 4"/>
          <p:cNvSpPr>
            <a:spLocks noGrp="1"/>
          </p:cNvSpPr>
          <p:nvPr>
            <p:ph type="ftr" sz="quarter" idx="3"/>
          </p:nvPr>
        </p:nvSpPr>
        <p:spPr>
          <a:xfrm>
            <a:off x="2590800" y="6356350"/>
            <a:ext cx="3962400" cy="365125"/>
          </a:xfrm>
          <a:prstGeom prst="rect">
            <a:avLst/>
          </a:prstGeom>
        </p:spPr>
        <p:txBody>
          <a:bodyPr vert="horz" lIns="91440" tIns="45720" rIns="91440" bIns="45720" rtlCol="0" anchor="ctr"/>
          <a:lstStyle>
            <a:lvl1pPr algn="ctr">
              <a:defRPr sz="900" b="0" i="0">
                <a:solidFill>
                  <a:schemeClr val="tx1">
                    <a:tint val="75000"/>
                  </a:schemeClr>
                </a:solidFill>
                <a:latin typeface="Trebuchet MS"/>
                <a:cs typeface="Trebuchet MS"/>
              </a:defRPr>
            </a:lvl1pPr>
          </a:lstStyle>
          <a:p>
            <a:r>
              <a:rPr lang="en-US" dirty="0"/>
              <a:t>Copyright © 2016 Wolters Kluwer • All Rights Reserved</a:t>
            </a:r>
          </a:p>
        </p:txBody>
      </p:sp>
      <p:pic>
        <p:nvPicPr>
          <p:cNvPr id="10" name="Picture 9" descr="WK_CMYK.jp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7200" y="6431307"/>
            <a:ext cx="1317367" cy="209022"/>
          </a:xfrm>
          <a:prstGeom prst="rect">
            <a:avLst/>
          </a:prstGeom>
        </p:spPr>
      </p:pic>
    </p:spTree>
    <p:extLst>
      <p:ext uri="{BB962C8B-B14F-4D97-AF65-F5344CB8AC3E}">
        <p14:creationId xmlns:p14="http://schemas.microsoft.com/office/powerpoint/2010/main" val="4614312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0" indent="0" algn="ctr" defTabSz="457200" rtl="0" eaLnBrk="1" latinLnBrk="0" hangingPunct="1">
        <a:spcBef>
          <a:spcPct val="20000"/>
        </a:spcBef>
        <a:buFontTx/>
        <a:buNone/>
        <a:defRPr sz="3200" b="1" i="0" kern="1200">
          <a:solidFill>
            <a:schemeClr val="tx1"/>
          </a:solidFill>
          <a:latin typeface="Trebuchet MS"/>
          <a:ea typeface="+mn-ea"/>
          <a:cs typeface="Trebuchet M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a:xfrm>
            <a:off x="1223963" y="2921892"/>
            <a:ext cx="6692900" cy="2238831"/>
          </a:xfrm>
          <a:effectLst>
            <a:outerShdw dist="17961" dir="2700000" algn="ctr" rotWithShape="0">
              <a:schemeClr val="bg2"/>
            </a:outerShdw>
          </a:effectLst>
        </p:spPr>
        <p:txBody>
          <a:bodyPr/>
          <a:lstStyle/>
          <a:p>
            <a:pPr eaLnBrk="1" hangingPunct="1">
              <a:defRPr/>
            </a:pPr>
            <a:r>
              <a:rPr lang="en-US" dirty="0"/>
              <a:t>Chapter 25:</a:t>
            </a:r>
            <a:br>
              <a:rPr lang="en-US" dirty="0"/>
            </a:br>
            <a:r>
              <a:rPr lang="en-US" dirty="0"/>
              <a:t>Occupational Health Nursing</a:t>
            </a:r>
          </a:p>
        </p:txBody>
      </p:sp>
    </p:spTree>
    <p:extLst>
      <p:ext uri="{BB962C8B-B14F-4D97-AF65-F5344CB8AC3E}">
        <p14:creationId xmlns:p14="http://schemas.microsoft.com/office/powerpoint/2010/main" val="1538373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a:xfrm>
            <a:off x="317479" y="463465"/>
            <a:ext cx="8524875" cy="789138"/>
          </a:xfrm>
        </p:spPr>
        <p:txBody>
          <a:bodyPr/>
          <a:lstStyle/>
          <a:p>
            <a:pPr eaLnBrk="1" hangingPunct="1">
              <a:defRPr/>
            </a:pPr>
            <a:r>
              <a:rPr lang="en-US" dirty="0"/>
              <a:t>Chapter Highlights</a:t>
            </a:r>
          </a:p>
        </p:txBody>
      </p:sp>
      <p:sp>
        <p:nvSpPr>
          <p:cNvPr id="4099" name="Rectangle 3"/>
          <p:cNvSpPr>
            <a:spLocks noGrp="1" noChangeArrowheads="1"/>
          </p:cNvSpPr>
          <p:nvPr>
            <p:ph type="body" idx="1"/>
          </p:nvPr>
        </p:nvSpPr>
        <p:spPr>
          <a:xfrm>
            <a:off x="330200" y="1427967"/>
            <a:ext cx="8613775" cy="4860099"/>
          </a:xfrm>
        </p:spPr>
        <p:txBody>
          <a:bodyPr/>
          <a:lstStyle/>
          <a:p>
            <a:pPr marL="457200" indent="-457200" algn="l">
              <a:buFont typeface="Arial" panose="020B0604020202020204" pitchFamily="34" charset="0"/>
              <a:buChar char="•"/>
            </a:pPr>
            <a:r>
              <a:rPr lang="en-US" altLang="en-US" sz="2800" b="0" dirty="0"/>
              <a:t>Characteristics of the worker and workplace</a:t>
            </a:r>
          </a:p>
          <a:p>
            <a:pPr marL="457200" indent="-457200" algn="l">
              <a:buFont typeface="Arial" panose="020B0604020202020204" pitchFamily="34" charset="0"/>
              <a:buChar char="•"/>
            </a:pPr>
            <a:r>
              <a:rPr lang="en-US" altLang="en-US" sz="2800" b="0" dirty="0"/>
              <a:t>Roles and responsibilities of occupational health nurses</a:t>
            </a:r>
          </a:p>
          <a:p>
            <a:pPr marL="457200" indent="-457200" algn="l">
              <a:buFont typeface="Arial" panose="020B0604020202020204" pitchFamily="34" charset="0"/>
              <a:buChar char="•"/>
            </a:pPr>
            <a:r>
              <a:rPr lang="en-US" altLang="en-US" sz="2800" b="0" dirty="0"/>
              <a:t>Models for occupational health practice</a:t>
            </a:r>
          </a:p>
          <a:p>
            <a:pPr marL="457200" indent="-457200" algn="l">
              <a:buFont typeface="Arial" panose="020B0604020202020204" pitchFamily="34" charset="0"/>
              <a:buChar char="•"/>
            </a:pPr>
            <a:r>
              <a:rPr lang="en-US" altLang="en-US" sz="2800" b="0" dirty="0"/>
              <a:t>Worker and workplace assessment</a:t>
            </a:r>
          </a:p>
          <a:p>
            <a:pPr marL="457200" indent="-457200" algn="l">
              <a:buFont typeface="Arial" panose="020B0604020202020204" pitchFamily="34" charset="0"/>
              <a:buChar char="•"/>
            </a:pPr>
            <a:r>
              <a:rPr lang="en-US" altLang="en-US" sz="2800" b="0" dirty="0"/>
              <a:t>Health promotion in workplace settings</a:t>
            </a:r>
          </a:p>
          <a:p>
            <a:pPr marL="457200" indent="-457200" algn="l">
              <a:buFont typeface="Arial" panose="020B0604020202020204" pitchFamily="34" charset="0"/>
              <a:buChar char="•"/>
            </a:pPr>
            <a:r>
              <a:rPr lang="en-US" altLang="en-US" sz="2800" b="0" dirty="0"/>
              <a:t>Use of epidemiologic techniques in occupational health</a:t>
            </a:r>
          </a:p>
          <a:p>
            <a:pPr marL="457200" indent="-457200" algn="l">
              <a:buFont typeface="Arial" panose="020B0604020202020204" pitchFamily="34" charset="0"/>
              <a:buChar char="•"/>
            </a:pPr>
            <a:r>
              <a:rPr lang="en-US" altLang="en-US" sz="2800" b="0" dirty="0"/>
              <a:t>Emergency preparedness and disaster management</a:t>
            </a:r>
            <a:endParaRPr lang="en-US" altLang="en-US" dirty="0"/>
          </a:p>
        </p:txBody>
      </p:sp>
      <p:sp>
        <p:nvSpPr>
          <p:cNvPr id="2" name="Footer Placeholder 1"/>
          <p:cNvSpPr>
            <a:spLocks noGrp="1"/>
          </p:cNvSpPr>
          <p:nvPr>
            <p:ph type="ftr" sz="quarter" idx="3"/>
          </p:nvPr>
        </p:nvSpPr>
        <p:spPr/>
        <p:txBody>
          <a:bodyPr/>
          <a:lstStyle/>
          <a:p>
            <a:r>
              <a:rPr lang="en-US" dirty="0"/>
              <a:t>Copyright © 2016 Wolters Kluwer • All Rights Reserved</a:t>
            </a:r>
          </a:p>
        </p:txBody>
      </p:sp>
      <p:sp>
        <p:nvSpPr>
          <p:cNvPr id="3" name="Slide Number Placeholder 2"/>
          <p:cNvSpPr>
            <a:spLocks noGrp="1"/>
          </p:cNvSpPr>
          <p:nvPr>
            <p:ph type="sldNum" sz="quarter" idx="12"/>
          </p:nvPr>
        </p:nvSpPr>
        <p:spPr/>
        <p:txBody>
          <a:bodyPr/>
          <a:lstStyle/>
          <a:p>
            <a:fld id="{2AE5C2BA-CDD3-CE49-886F-2F9EFE00A49D}" type="slidenum">
              <a:rPr lang="en-US" smtClean="0"/>
              <a:pPr/>
              <a:t>2</a:t>
            </a:fld>
            <a:endParaRPr lang="en-US" dirty="0"/>
          </a:p>
        </p:txBody>
      </p:sp>
    </p:spTree>
    <p:extLst>
      <p:ext uri="{BB962C8B-B14F-4D97-AF65-F5344CB8AC3E}">
        <p14:creationId xmlns:p14="http://schemas.microsoft.com/office/powerpoint/2010/main" val="3345443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Question</a:t>
            </a:r>
          </a:p>
        </p:txBody>
      </p:sp>
      <p:sp>
        <p:nvSpPr>
          <p:cNvPr id="5123" name="Content Placeholder 2"/>
          <p:cNvSpPr>
            <a:spLocks noGrp="1"/>
          </p:cNvSpPr>
          <p:nvPr>
            <p:ph idx="1"/>
          </p:nvPr>
        </p:nvSpPr>
        <p:spPr>
          <a:xfrm>
            <a:off x="350728" y="1519609"/>
            <a:ext cx="8613775" cy="3686175"/>
          </a:xfrm>
        </p:spPr>
        <p:txBody>
          <a:bodyPr/>
          <a:lstStyle/>
          <a:p>
            <a:pPr algn="l">
              <a:buFontTx/>
              <a:buNone/>
            </a:pPr>
            <a:r>
              <a:rPr lang="en-US" altLang="en-US" b="1" dirty="0"/>
              <a:t>Is the following statement true or false?</a:t>
            </a:r>
          </a:p>
          <a:p>
            <a:pPr algn="l">
              <a:buFontTx/>
              <a:buNone/>
            </a:pPr>
            <a:r>
              <a:rPr lang="en-US" altLang="en-US" b="0" dirty="0"/>
              <a:t>National Institute of Occupational Safety and Health (NIOSH) is the federal agency that sets exposure standards and is responsible for enforcement of safety and health legislation.</a:t>
            </a:r>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3</a:t>
            </a:fld>
            <a:endParaRPr lang="en-US" dirty="0"/>
          </a:p>
        </p:txBody>
      </p:sp>
    </p:spTree>
    <p:extLst>
      <p:ext uri="{BB962C8B-B14F-4D97-AF65-F5344CB8AC3E}">
        <p14:creationId xmlns:p14="http://schemas.microsoft.com/office/powerpoint/2010/main" val="1271529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Answer</a:t>
            </a:r>
          </a:p>
        </p:txBody>
      </p:sp>
      <p:sp>
        <p:nvSpPr>
          <p:cNvPr id="6147" name="Content Placeholder 2"/>
          <p:cNvSpPr>
            <a:spLocks noGrp="1"/>
          </p:cNvSpPr>
          <p:nvPr>
            <p:ph idx="1"/>
          </p:nvPr>
        </p:nvSpPr>
        <p:spPr>
          <a:xfrm>
            <a:off x="355252" y="1607291"/>
            <a:ext cx="8613775" cy="4267416"/>
          </a:xfrm>
        </p:spPr>
        <p:txBody>
          <a:bodyPr/>
          <a:lstStyle/>
          <a:p>
            <a:pPr algn="l">
              <a:buFontTx/>
              <a:buNone/>
            </a:pPr>
            <a:r>
              <a:rPr lang="en-US" altLang="en-US" sz="2400" b="1" dirty="0"/>
              <a:t>False</a:t>
            </a:r>
          </a:p>
          <a:p>
            <a:pPr algn="l">
              <a:buFontTx/>
              <a:buNone/>
            </a:pPr>
            <a:r>
              <a:rPr lang="en-US" altLang="en-US" sz="2400" b="0" dirty="0"/>
              <a:t>Rationale: Occupational Safety and Health Administration (OSHA)—the federal agency that sets exposure standards and is responsible for enforcement of safety and health legislation. National Institute of Occupational Safety and Health (NIOSH)—the federal agency established to help ensure safe and healthy working conditions by conducting scientific research, gathering information, and providing education and training in occupational safety and health.</a:t>
            </a:r>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4</a:t>
            </a:fld>
            <a:endParaRPr lang="en-US" dirty="0"/>
          </a:p>
        </p:txBody>
      </p:sp>
    </p:spTree>
    <p:extLst>
      <p:ext uri="{BB962C8B-B14F-4D97-AF65-F5344CB8AC3E}">
        <p14:creationId xmlns:p14="http://schemas.microsoft.com/office/powerpoint/2010/main" val="12031519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953" y="162841"/>
            <a:ext cx="8524875" cy="1352809"/>
          </a:xfrm>
        </p:spPr>
        <p:txBody>
          <a:bodyPr/>
          <a:lstStyle/>
          <a:p>
            <a:pPr>
              <a:lnSpc>
                <a:spcPts val="4500"/>
              </a:lnSpc>
              <a:defRPr/>
            </a:pPr>
            <a:r>
              <a:rPr lang="en-US" sz="4200" dirty="0"/>
              <a:t>American Association of Occupational Health Nurses (AAOHN)</a:t>
            </a:r>
          </a:p>
        </p:txBody>
      </p:sp>
      <p:sp>
        <p:nvSpPr>
          <p:cNvPr id="7171" name="Content Placeholder 2"/>
          <p:cNvSpPr>
            <a:spLocks noGrp="1"/>
          </p:cNvSpPr>
          <p:nvPr>
            <p:ph idx="1"/>
          </p:nvPr>
        </p:nvSpPr>
        <p:spPr>
          <a:xfrm>
            <a:off x="330200" y="1528177"/>
            <a:ext cx="8613775" cy="2587842"/>
          </a:xfrm>
        </p:spPr>
        <p:txBody>
          <a:bodyPr/>
          <a:lstStyle/>
          <a:p>
            <a:pPr algn="l"/>
            <a:r>
              <a:rPr lang="en-US" altLang="en-US" b="0" dirty="0"/>
              <a:t>Professional association of nurses working in a business setting, dedicated to the health and safety of workers, worker populations, and community groups</a:t>
            </a:r>
            <a:endParaRPr lang="en-US" altLang="en-US" dirty="0"/>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5</a:t>
            </a:fld>
            <a:endParaRPr lang="en-US" dirty="0"/>
          </a:p>
        </p:txBody>
      </p:sp>
    </p:spTree>
    <p:extLst>
      <p:ext uri="{BB962C8B-B14F-4D97-AF65-F5344CB8AC3E}">
        <p14:creationId xmlns:p14="http://schemas.microsoft.com/office/powerpoint/2010/main" val="2665328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953" y="150313"/>
            <a:ext cx="8524875" cy="1461631"/>
          </a:xfrm>
        </p:spPr>
        <p:txBody>
          <a:bodyPr/>
          <a:lstStyle/>
          <a:p>
            <a:pPr>
              <a:lnSpc>
                <a:spcPts val="4500"/>
              </a:lnSpc>
              <a:defRPr/>
            </a:pPr>
            <a:r>
              <a:rPr lang="en-US" dirty="0"/>
              <a:t>National Institute of Occupational Safety and Health (NIOSH) </a:t>
            </a:r>
          </a:p>
        </p:txBody>
      </p:sp>
      <p:sp>
        <p:nvSpPr>
          <p:cNvPr id="8195" name="Content Placeholder 2"/>
          <p:cNvSpPr>
            <a:spLocks noGrp="1"/>
          </p:cNvSpPr>
          <p:nvPr>
            <p:ph idx="1"/>
          </p:nvPr>
        </p:nvSpPr>
        <p:spPr/>
        <p:txBody>
          <a:bodyPr/>
          <a:lstStyle/>
          <a:p>
            <a:pPr algn="l"/>
            <a:r>
              <a:rPr lang="en-US" altLang="en-US" b="0" dirty="0"/>
              <a:t>The federal agency established to help ensure safe and healthy working conditions by conducting scientific research, gathering information, and providing education and training in occupational safety and health</a:t>
            </a:r>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6</a:t>
            </a:fld>
            <a:endParaRPr lang="en-US" dirty="0"/>
          </a:p>
        </p:txBody>
      </p:sp>
    </p:spTree>
    <p:extLst>
      <p:ext uri="{BB962C8B-B14F-4D97-AF65-F5344CB8AC3E}">
        <p14:creationId xmlns:p14="http://schemas.microsoft.com/office/powerpoint/2010/main" val="37809950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479" y="150315"/>
            <a:ext cx="8524875" cy="1073324"/>
          </a:xfrm>
        </p:spPr>
        <p:txBody>
          <a:bodyPr/>
          <a:lstStyle/>
          <a:p>
            <a:pPr>
              <a:lnSpc>
                <a:spcPts val="4500"/>
              </a:lnSpc>
              <a:defRPr/>
            </a:pPr>
            <a:r>
              <a:rPr lang="en-US" dirty="0"/>
              <a:t>Occupational Safety and Health Administration (OSHA)</a:t>
            </a:r>
          </a:p>
        </p:txBody>
      </p:sp>
      <p:sp>
        <p:nvSpPr>
          <p:cNvPr id="9219" name="Content Placeholder 2"/>
          <p:cNvSpPr>
            <a:spLocks noGrp="1"/>
          </p:cNvSpPr>
          <p:nvPr>
            <p:ph idx="1"/>
          </p:nvPr>
        </p:nvSpPr>
        <p:spPr/>
        <p:txBody>
          <a:bodyPr/>
          <a:lstStyle/>
          <a:p>
            <a:pPr algn="l"/>
            <a:r>
              <a:rPr lang="en-US" altLang="en-US" b="0" dirty="0"/>
              <a:t>The federal agency that sets exposure standards and is responsible for enforcement of safety and health legislation</a:t>
            </a:r>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7</a:t>
            </a:fld>
            <a:endParaRPr lang="en-US" dirty="0"/>
          </a:p>
        </p:txBody>
      </p:sp>
    </p:spTree>
    <p:extLst>
      <p:ext uri="{BB962C8B-B14F-4D97-AF65-F5344CB8AC3E}">
        <p14:creationId xmlns:p14="http://schemas.microsoft.com/office/powerpoint/2010/main" val="33214042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479" y="463465"/>
            <a:ext cx="8524875" cy="1135954"/>
          </a:xfrm>
        </p:spPr>
        <p:txBody>
          <a:bodyPr/>
          <a:lstStyle/>
          <a:p>
            <a:r>
              <a:rPr lang="en-US" dirty="0"/>
              <a:t>Primary Responsibility</a:t>
            </a:r>
          </a:p>
        </p:txBody>
      </p:sp>
      <p:sp>
        <p:nvSpPr>
          <p:cNvPr id="3" name="Content Placeholder 2"/>
          <p:cNvSpPr>
            <a:spLocks noGrp="1"/>
          </p:cNvSpPr>
          <p:nvPr>
            <p:ph idx="1"/>
          </p:nvPr>
        </p:nvSpPr>
        <p:spPr/>
        <p:txBody>
          <a:bodyPr/>
          <a:lstStyle/>
          <a:p>
            <a:pPr marL="457200" indent="-457200" algn="l">
              <a:buFont typeface="Arial" panose="020B0604020202020204" pitchFamily="34" charset="0"/>
              <a:buChar char="•"/>
            </a:pPr>
            <a:r>
              <a:rPr lang="en-US" b="0" dirty="0"/>
              <a:t>Injury prevention and health promotion, including recognition of conditions that may harm the individual worker or the community</a:t>
            </a:r>
          </a:p>
          <a:p>
            <a:pPr marL="457200" indent="-457200" algn="l">
              <a:buFont typeface="Arial" panose="020B0604020202020204" pitchFamily="34" charset="0"/>
              <a:buChar char="•"/>
            </a:pPr>
            <a:r>
              <a:rPr lang="en-US" b="0" dirty="0"/>
              <a:t>Nursing process begins with an assessment of both the worker and the workplace.</a:t>
            </a:r>
            <a:endParaRPr lang="en-US" dirty="0"/>
          </a:p>
        </p:txBody>
      </p:sp>
      <p:sp>
        <p:nvSpPr>
          <p:cNvPr id="4" name="Footer Placeholder 3"/>
          <p:cNvSpPr>
            <a:spLocks noGrp="1"/>
          </p:cNvSpPr>
          <p:nvPr>
            <p:ph type="ftr" sz="quarter" idx="3"/>
          </p:nvPr>
        </p:nvSpPr>
        <p:spPr/>
        <p:txBody>
          <a:bodyPr/>
          <a:lstStyle/>
          <a:p>
            <a:r>
              <a:rPr lang="en-US" dirty="0"/>
              <a:t>Copyright © 2016 Wolters Kluwer • All Rights Reserved</a:t>
            </a:r>
          </a:p>
        </p:txBody>
      </p:sp>
      <p:sp>
        <p:nvSpPr>
          <p:cNvPr id="5" name="Slide Number Placeholder 4"/>
          <p:cNvSpPr>
            <a:spLocks noGrp="1"/>
          </p:cNvSpPr>
          <p:nvPr>
            <p:ph type="sldNum" sz="quarter" idx="12"/>
          </p:nvPr>
        </p:nvSpPr>
        <p:spPr/>
        <p:txBody>
          <a:bodyPr/>
          <a:lstStyle/>
          <a:p>
            <a:fld id="{2AE5C2BA-CDD3-CE49-886F-2F9EFE00A49D}" type="slidenum">
              <a:rPr lang="en-US" smtClean="0"/>
              <a:pPr/>
              <a:t>8</a:t>
            </a:fld>
            <a:endParaRPr lang="en-US" dirty="0"/>
          </a:p>
        </p:txBody>
      </p:sp>
    </p:spTree>
    <p:extLst>
      <p:ext uri="{BB962C8B-B14F-4D97-AF65-F5344CB8AC3E}">
        <p14:creationId xmlns:p14="http://schemas.microsoft.com/office/powerpoint/2010/main" val="26678011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479" y="473033"/>
            <a:ext cx="8524875" cy="741991"/>
          </a:xfrm>
        </p:spPr>
        <p:txBody>
          <a:bodyPr/>
          <a:lstStyle/>
          <a:p>
            <a:pPr>
              <a:defRPr/>
            </a:pPr>
            <a:r>
              <a:rPr lang="en-US" dirty="0"/>
              <a:t>The Worker and the Workplace</a:t>
            </a:r>
          </a:p>
        </p:txBody>
      </p:sp>
      <p:sp>
        <p:nvSpPr>
          <p:cNvPr id="11267" name="Content Placeholder 2"/>
          <p:cNvSpPr>
            <a:spLocks noGrp="1"/>
          </p:cNvSpPr>
          <p:nvPr>
            <p:ph idx="1"/>
          </p:nvPr>
        </p:nvSpPr>
        <p:spPr/>
        <p:txBody>
          <a:bodyPr/>
          <a:lstStyle/>
          <a:p>
            <a:pPr algn="l"/>
            <a:r>
              <a:rPr lang="en-US" altLang="en-US" b="0" dirty="0"/>
              <a:t>The occupational health nursing process begins with an assessment of both the worker and the workplace.</a:t>
            </a:r>
          </a:p>
          <a:p>
            <a:pPr algn="l"/>
            <a:r>
              <a:rPr lang="en-US" altLang="en-US" b="0" dirty="0"/>
              <a:t>Hazards</a:t>
            </a:r>
          </a:p>
          <a:p>
            <a:pPr lvl="1">
              <a:buFont typeface="Arial" panose="020B0604020202020204" pitchFamily="34" charset="0"/>
              <a:buChar char="•"/>
            </a:pPr>
            <a:r>
              <a:rPr lang="en-US" altLang="en-US" dirty="0"/>
              <a:t>Biological</a:t>
            </a:r>
          </a:p>
          <a:p>
            <a:pPr lvl="1">
              <a:buFont typeface="Arial" panose="020B0604020202020204" pitchFamily="34" charset="0"/>
              <a:buChar char="•"/>
            </a:pPr>
            <a:r>
              <a:rPr lang="en-US" altLang="en-US" dirty="0"/>
              <a:t>Chemical</a:t>
            </a:r>
          </a:p>
          <a:p>
            <a:pPr lvl="1">
              <a:buFont typeface="Arial" panose="020B0604020202020204" pitchFamily="34" charset="0"/>
              <a:buChar char="•"/>
            </a:pPr>
            <a:r>
              <a:rPr lang="en-US" altLang="en-US" dirty="0"/>
              <a:t>Physical</a:t>
            </a:r>
          </a:p>
          <a:p>
            <a:pPr lvl="1">
              <a:buFont typeface="Arial" panose="020B0604020202020204" pitchFamily="34" charset="0"/>
              <a:buChar char="•"/>
            </a:pPr>
            <a:r>
              <a:rPr lang="en-US" altLang="en-US" dirty="0"/>
              <a:t>Psychosocial</a:t>
            </a:r>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9</a:t>
            </a:fld>
            <a:endParaRPr lang="en-US" dirty="0"/>
          </a:p>
        </p:txBody>
      </p:sp>
    </p:spTree>
    <p:extLst>
      <p:ext uri="{BB962C8B-B14F-4D97-AF65-F5344CB8AC3E}">
        <p14:creationId xmlns:p14="http://schemas.microsoft.com/office/powerpoint/2010/main" val="3428712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479" y="473033"/>
            <a:ext cx="8524875" cy="729465"/>
          </a:xfrm>
        </p:spPr>
        <p:txBody>
          <a:bodyPr/>
          <a:lstStyle/>
          <a:p>
            <a:pPr>
              <a:defRPr/>
            </a:pPr>
            <a:r>
              <a:rPr lang="en-US" dirty="0"/>
              <a:t>Conceptual Frameworks </a:t>
            </a:r>
          </a:p>
        </p:txBody>
      </p:sp>
      <p:sp>
        <p:nvSpPr>
          <p:cNvPr id="17411" name="Content Placeholder 2"/>
          <p:cNvSpPr>
            <a:spLocks noGrp="1"/>
          </p:cNvSpPr>
          <p:nvPr>
            <p:ph idx="1"/>
          </p:nvPr>
        </p:nvSpPr>
        <p:spPr/>
        <p:txBody>
          <a:bodyPr/>
          <a:lstStyle/>
          <a:p>
            <a:pPr marL="457200" indent="-457200" algn="l">
              <a:buFont typeface="Arial" panose="020B0604020202020204" pitchFamily="34" charset="0"/>
              <a:buChar char="•"/>
            </a:pPr>
            <a:r>
              <a:rPr lang="en-US" altLang="en-US" b="0" dirty="0"/>
              <a:t>The epidemiologic triad</a:t>
            </a:r>
          </a:p>
          <a:p>
            <a:pPr lvl="1">
              <a:buFont typeface="Arial" panose="020B0604020202020204" pitchFamily="34" charset="0"/>
              <a:buChar char="•"/>
            </a:pPr>
            <a:r>
              <a:rPr lang="en-US" altLang="en-US" dirty="0"/>
              <a:t>Host</a:t>
            </a:r>
          </a:p>
          <a:p>
            <a:pPr lvl="1">
              <a:buFont typeface="Arial" panose="020B0604020202020204" pitchFamily="34" charset="0"/>
              <a:buChar char="•"/>
            </a:pPr>
            <a:r>
              <a:rPr lang="en-US" altLang="en-US" dirty="0"/>
              <a:t>Agent</a:t>
            </a:r>
          </a:p>
          <a:p>
            <a:pPr lvl="1">
              <a:buFont typeface="Arial" panose="020B0604020202020204" pitchFamily="34" charset="0"/>
              <a:buChar char="•"/>
            </a:pPr>
            <a:r>
              <a:rPr lang="en-US" altLang="en-US" dirty="0"/>
              <a:t>Environment</a:t>
            </a:r>
          </a:p>
          <a:p>
            <a:pPr marL="457200" indent="-457200" algn="l">
              <a:buFont typeface="Arial" panose="020B0604020202020204" pitchFamily="34" charset="0"/>
              <a:buChar char="•"/>
            </a:pPr>
            <a:r>
              <a:rPr lang="en-US" altLang="en-US" b="0" dirty="0"/>
              <a:t>Practice models</a:t>
            </a:r>
          </a:p>
          <a:p>
            <a:pPr lvl="1">
              <a:buFont typeface="Arial" panose="020B0604020202020204" pitchFamily="34" charset="0"/>
              <a:buChar char="•"/>
            </a:pPr>
            <a:r>
              <a:rPr lang="en-US" altLang="en-US" dirty="0"/>
              <a:t>Hanasaari</a:t>
            </a:r>
          </a:p>
          <a:p>
            <a:pPr lvl="1">
              <a:buFont typeface="Arial" panose="020B0604020202020204" pitchFamily="34" charset="0"/>
              <a:buChar char="•"/>
            </a:pPr>
            <a:r>
              <a:rPr lang="en-US" altLang="en-US" dirty="0"/>
              <a:t>Collaboration and reciprocation</a:t>
            </a:r>
          </a:p>
          <a:p>
            <a:pPr lvl="2"/>
            <a:endParaRPr lang="en-US" altLang="en-US" dirty="0"/>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10</a:t>
            </a:fld>
            <a:endParaRPr lang="en-US" dirty="0"/>
          </a:p>
        </p:txBody>
      </p:sp>
    </p:spTree>
    <p:extLst>
      <p:ext uri="{BB962C8B-B14F-4D97-AF65-F5344CB8AC3E}">
        <p14:creationId xmlns:p14="http://schemas.microsoft.com/office/powerpoint/2010/main" val="15887337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953" y="473033"/>
            <a:ext cx="8524875" cy="691887"/>
          </a:xfrm>
        </p:spPr>
        <p:txBody>
          <a:bodyPr/>
          <a:lstStyle/>
          <a:p>
            <a:pPr>
              <a:defRPr/>
            </a:pPr>
            <a:r>
              <a:rPr lang="en-US" dirty="0"/>
              <a:t>Ergonomics</a:t>
            </a:r>
          </a:p>
        </p:txBody>
      </p:sp>
      <p:sp>
        <p:nvSpPr>
          <p:cNvPr id="10243" name="Content Placeholder 2"/>
          <p:cNvSpPr>
            <a:spLocks noGrp="1"/>
          </p:cNvSpPr>
          <p:nvPr>
            <p:ph idx="1"/>
          </p:nvPr>
        </p:nvSpPr>
        <p:spPr/>
        <p:txBody>
          <a:bodyPr/>
          <a:lstStyle/>
          <a:p>
            <a:pPr algn="l"/>
            <a:r>
              <a:rPr lang="en-US" altLang="en-US" b="0" dirty="0"/>
              <a:t>Study of the relationship between people and their working environment</a:t>
            </a:r>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11</a:t>
            </a:fld>
            <a:endParaRPr lang="en-US" dirty="0"/>
          </a:p>
        </p:txBody>
      </p:sp>
    </p:spTree>
    <p:extLst>
      <p:ext uri="{BB962C8B-B14F-4D97-AF65-F5344CB8AC3E}">
        <p14:creationId xmlns:p14="http://schemas.microsoft.com/office/powerpoint/2010/main" val="64614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479" y="473034"/>
            <a:ext cx="8524875" cy="387350"/>
          </a:xfrm>
        </p:spPr>
        <p:txBody>
          <a:bodyPr/>
          <a:lstStyle/>
          <a:p>
            <a:pPr>
              <a:defRPr/>
            </a:pPr>
            <a:r>
              <a:rPr lang="en-US" dirty="0"/>
              <a:t>Biological Hazards</a:t>
            </a:r>
          </a:p>
        </p:txBody>
      </p:sp>
      <p:sp>
        <p:nvSpPr>
          <p:cNvPr id="12291" name="Content Placeholder 2"/>
          <p:cNvSpPr>
            <a:spLocks noGrp="1"/>
          </p:cNvSpPr>
          <p:nvPr>
            <p:ph idx="1"/>
          </p:nvPr>
        </p:nvSpPr>
        <p:spPr/>
        <p:txBody>
          <a:bodyPr/>
          <a:lstStyle/>
          <a:p>
            <a:pPr algn="l"/>
            <a:r>
              <a:rPr lang="en-US" altLang="en-US" b="0" dirty="0"/>
              <a:t>Hazards resulting from living organisms that cause adverse effects on people</a:t>
            </a:r>
          </a:p>
          <a:p>
            <a:pPr algn="l"/>
            <a:endParaRPr lang="en-US" altLang="en-US" b="0" dirty="0"/>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12</a:t>
            </a:fld>
            <a:endParaRPr lang="en-US" dirty="0"/>
          </a:p>
        </p:txBody>
      </p:sp>
    </p:spTree>
    <p:extLst>
      <p:ext uri="{BB962C8B-B14F-4D97-AF65-F5344CB8AC3E}">
        <p14:creationId xmlns:p14="http://schemas.microsoft.com/office/powerpoint/2010/main" val="14969148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479" y="473034"/>
            <a:ext cx="8524875" cy="387350"/>
          </a:xfrm>
        </p:spPr>
        <p:txBody>
          <a:bodyPr/>
          <a:lstStyle/>
          <a:p>
            <a:pPr>
              <a:defRPr/>
            </a:pPr>
            <a:r>
              <a:rPr lang="en-US" dirty="0"/>
              <a:t>Chemical Hazards</a:t>
            </a:r>
          </a:p>
        </p:txBody>
      </p:sp>
      <p:sp>
        <p:nvSpPr>
          <p:cNvPr id="13315" name="Content Placeholder 2"/>
          <p:cNvSpPr>
            <a:spLocks noGrp="1"/>
          </p:cNvSpPr>
          <p:nvPr>
            <p:ph idx="1"/>
          </p:nvPr>
        </p:nvSpPr>
        <p:spPr/>
        <p:txBody>
          <a:bodyPr/>
          <a:lstStyle/>
          <a:p>
            <a:pPr algn="l"/>
            <a:r>
              <a:rPr lang="en-US" altLang="en-US" b="0" dirty="0"/>
              <a:t>Generated from liquids, solids, dusts, fumes, vapors, and gases</a:t>
            </a:r>
          </a:p>
          <a:p>
            <a:endParaRPr lang="en-US" altLang="en-US" dirty="0"/>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13</a:t>
            </a:fld>
            <a:endParaRPr lang="en-US" dirty="0"/>
          </a:p>
        </p:txBody>
      </p:sp>
    </p:spTree>
    <p:extLst>
      <p:ext uri="{BB962C8B-B14F-4D97-AF65-F5344CB8AC3E}">
        <p14:creationId xmlns:p14="http://schemas.microsoft.com/office/powerpoint/2010/main" val="3347232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953" y="473034"/>
            <a:ext cx="8524875" cy="387350"/>
          </a:xfrm>
        </p:spPr>
        <p:txBody>
          <a:bodyPr/>
          <a:lstStyle/>
          <a:p>
            <a:pPr>
              <a:defRPr/>
            </a:pPr>
            <a:r>
              <a:rPr lang="en-US" dirty="0"/>
              <a:t>Physical Hazards</a:t>
            </a:r>
          </a:p>
        </p:txBody>
      </p:sp>
      <p:sp>
        <p:nvSpPr>
          <p:cNvPr id="14339" name="Content Placeholder 2"/>
          <p:cNvSpPr>
            <a:spLocks noGrp="1"/>
          </p:cNvSpPr>
          <p:nvPr>
            <p:ph idx="1"/>
          </p:nvPr>
        </p:nvSpPr>
        <p:spPr/>
        <p:txBody>
          <a:bodyPr/>
          <a:lstStyle/>
          <a:p>
            <a:pPr algn="l"/>
            <a:r>
              <a:rPr lang="en-US" altLang="en-US" b="0" dirty="0"/>
              <a:t>Hazards that result from the transfer of physical energy to workers</a:t>
            </a:r>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14</a:t>
            </a:fld>
            <a:endParaRPr lang="en-US" dirty="0"/>
          </a:p>
        </p:txBody>
      </p:sp>
    </p:spTree>
    <p:extLst>
      <p:ext uri="{BB962C8B-B14F-4D97-AF65-F5344CB8AC3E}">
        <p14:creationId xmlns:p14="http://schemas.microsoft.com/office/powerpoint/2010/main" val="18008358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479" y="473034"/>
            <a:ext cx="8524875" cy="387350"/>
          </a:xfrm>
        </p:spPr>
        <p:txBody>
          <a:bodyPr/>
          <a:lstStyle/>
          <a:p>
            <a:pPr>
              <a:defRPr/>
            </a:pPr>
            <a:r>
              <a:rPr lang="en-US" dirty="0"/>
              <a:t>Psychosocial Hazards</a:t>
            </a:r>
          </a:p>
        </p:txBody>
      </p:sp>
      <p:sp>
        <p:nvSpPr>
          <p:cNvPr id="15363" name="Content Placeholder 2"/>
          <p:cNvSpPr>
            <a:spLocks noGrp="1"/>
          </p:cNvSpPr>
          <p:nvPr>
            <p:ph idx="1"/>
          </p:nvPr>
        </p:nvSpPr>
        <p:spPr/>
        <p:txBody>
          <a:bodyPr/>
          <a:lstStyle/>
          <a:p>
            <a:pPr algn="l"/>
            <a:r>
              <a:rPr lang="en-US" altLang="en-US" b="0" dirty="0"/>
              <a:t>All organizational factors and interpersonal relationships in the workplace that may affect the health of the workers</a:t>
            </a:r>
          </a:p>
          <a:p>
            <a:endParaRPr lang="en-US" altLang="en-US" dirty="0"/>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15</a:t>
            </a:fld>
            <a:endParaRPr lang="en-US" dirty="0"/>
          </a:p>
        </p:txBody>
      </p:sp>
    </p:spTree>
    <p:extLst>
      <p:ext uri="{BB962C8B-B14F-4D97-AF65-F5344CB8AC3E}">
        <p14:creationId xmlns:p14="http://schemas.microsoft.com/office/powerpoint/2010/main" val="30214480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479" y="461595"/>
            <a:ext cx="8524875" cy="768350"/>
          </a:xfrm>
        </p:spPr>
        <p:txBody>
          <a:bodyPr/>
          <a:lstStyle/>
          <a:p>
            <a:pPr>
              <a:defRPr/>
            </a:pPr>
            <a:r>
              <a:rPr lang="en-US" dirty="0"/>
              <a:t>Occupational Health Nursing (OHN)</a:t>
            </a:r>
            <a:br>
              <a:rPr lang="en-US" dirty="0"/>
            </a:br>
            <a:endParaRPr lang="en-US" dirty="0"/>
          </a:p>
        </p:txBody>
      </p:sp>
      <p:sp>
        <p:nvSpPr>
          <p:cNvPr id="16387" name="Content Placeholder 2"/>
          <p:cNvSpPr>
            <a:spLocks noGrp="1"/>
          </p:cNvSpPr>
          <p:nvPr>
            <p:ph idx="1"/>
          </p:nvPr>
        </p:nvSpPr>
        <p:spPr/>
        <p:txBody>
          <a:bodyPr/>
          <a:lstStyle/>
          <a:p>
            <a:pPr marL="457200" indent="-457200" algn="l">
              <a:buFont typeface="Arial" panose="020B0604020202020204" pitchFamily="34" charset="0"/>
              <a:buChar char="•"/>
            </a:pPr>
            <a:r>
              <a:rPr lang="en-US" altLang="en-US" b="0" dirty="0"/>
              <a:t>History</a:t>
            </a:r>
          </a:p>
          <a:p>
            <a:pPr marL="457200" indent="-457200" algn="l">
              <a:buFont typeface="Arial" panose="020B0604020202020204" pitchFamily="34" charset="0"/>
              <a:buChar char="•"/>
            </a:pPr>
            <a:r>
              <a:rPr lang="en-US" altLang="en-US" b="0" dirty="0"/>
              <a:t>Standards of practice</a:t>
            </a:r>
          </a:p>
          <a:p>
            <a:pPr marL="1200150" lvl="1" indent="-457200">
              <a:buFont typeface="Arial" panose="020B0604020202020204" pitchFamily="34" charset="0"/>
              <a:buChar char="•"/>
            </a:pPr>
            <a:r>
              <a:rPr lang="en-US" altLang="en-US" b="0" dirty="0"/>
              <a:t>The primary responsibility of the OHN is that of injury prevention and health promotion, including recognition of conditions that may harm the individual worker or the community.</a:t>
            </a:r>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16</a:t>
            </a:fld>
            <a:endParaRPr lang="en-US" dirty="0"/>
          </a:p>
        </p:txBody>
      </p:sp>
    </p:spTree>
    <p:extLst>
      <p:ext uri="{BB962C8B-B14F-4D97-AF65-F5344CB8AC3E}">
        <p14:creationId xmlns:p14="http://schemas.microsoft.com/office/powerpoint/2010/main" val="2125551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479" y="463464"/>
            <a:ext cx="8524875" cy="826717"/>
          </a:xfrm>
        </p:spPr>
        <p:txBody>
          <a:bodyPr/>
          <a:lstStyle/>
          <a:p>
            <a:pPr>
              <a:lnSpc>
                <a:spcPts val="4500"/>
              </a:lnSpc>
              <a:defRPr/>
            </a:pPr>
            <a:r>
              <a:rPr lang="en-US" dirty="0"/>
              <a:t>OHN: Practice</a:t>
            </a:r>
          </a:p>
        </p:txBody>
      </p:sp>
      <p:sp>
        <p:nvSpPr>
          <p:cNvPr id="18435" name="Content Placeholder 2"/>
          <p:cNvSpPr>
            <a:spLocks noGrp="1"/>
          </p:cNvSpPr>
          <p:nvPr>
            <p:ph idx="1"/>
          </p:nvPr>
        </p:nvSpPr>
        <p:spPr>
          <a:xfrm>
            <a:off x="330200" y="1265131"/>
            <a:ext cx="8613775" cy="4622102"/>
          </a:xfrm>
        </p:spPr>
        <p:txBody>
          <a:bodyPr/>
          <a:lstStyle/>
          <a:p>
            <a:pPr marL="457200" indent="-457200" algn="l">
              <a:buFont typeface="Arial" panose="020B0604020202020204" pitchFamily="34" charset="0"/>
              <a:buChar char="•"/>
            </a:pPr>
            <a:r>
              <a:rPr lang="en-US" altLang="en-US" b="0" dirty="0"/>
              <a:t>Clinician</a:t>
            </a:r>
          </a:p>
          <a:p>
            <a:pPr marL="457200" indent="-457200" algn="l">
              <a:buFont typeface="Arial" panose="020B0604020202020204" pitchFamily="34" charset="0"/>
              <a:buChar char="•"/>
            </a:pPr>
            <a:r>
              <a:rPr lang="en-US" altLang="en-US" b="0" dirty="0"/>
              <a:t>Worker assessment</a:t>
            </a:r>
          </a:p>
          <a:p>
            <a:pPr marL="457200" indent="-457200" algn="l">
              <a:buFont typeface="Arial" panose="020B0604020202020204" pitchFamily="34" charset="0"/>
              <a:buChar char="•"/>
            </a:pPr>
            <a:r>
              <a:rPr lang="en-US" altLang="en-US" b="0" dirty="0"/>
              <a:t>Workplace assessment</a:t>
            </a:r>
          </a:p>
          <a:p>
            <a:pPr marL="457200" indent="-457200" algn="l">
              <a:buFont typeface="Arial" panose="020B0604020202020204" pitchFamily="34" charset="0"/>
              <a:buChar char="•"/>
            </a:pPr>
            <a:r>
              <a:rPr lang="en-US" altLang="en-US" b="0" dirty="0"/>
              <a:t>Case manager</a:t>
            </a:r>
          </a:p>
          <a:p>
            <a:pPr marL="457200" indent="-457200" algn="l">
              <a:buFont typeface="Arial" panose="020B0604020202020204" pitchFamily="34" charset="0"/>
              <a:buChar char="•"/>
            </a:pPr>
            <a:r>
              <a:rPr lang="en-US" altLang="en-US" b="0" dirty="0"/>
              <a:t>Counselor/consultant</a:t>
            </a:r>
          </a:p>
          <a:p>
            <a:pPr marL="457200" indent="-457200" algn="l">
              <a:buFont typeface="Arial" panose="020B0604020202020204" pitchFamily="34" charset="0"/>
              <a:buChar char="•"/>
            </a:pPr>
            <a:r>
              <a:rPr lang="en-US" altLang="en-US" b="0" dirty="0"/>
              <a:t>Health promotion specialist</a:t>
            </a:r>
          </a:p>
          <a:p>
            <a:pPr marL="457200" indent="-457200" algn="l">
              <a:buFont typeface="Arial" panose="020B0604020202020204" pitchFamily="34" charset="0"/>
              <a:buChar char="•"/>
            </a:pPr>
            <a:r>
              <a:rPr lang="en-US" altLang="en-US" b="0" dirty="0"/>
              <a:t>Manager/administrator</a:t>
            </a:r>
          </a:p>
          <a:p>
            <a:pPr marL="457200" indent="-457200" algn="l">
              <a:buFont typeface="Arial" panose="020B0604020202020204" pitchFamily="34" charset="0"/>
              <a:buChar char="•"/>
            </a:pPr>
            <a:r>
              <a:rPr lang="en-US" altLang="en-US" b="0" dirty="0"/>
              <a:t>Researcher</a:t>
            </a:r>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17</a:t>
            </a:fld>
            <a:endParaRPr lang="en-US" dirty="0"/>
          </a:p>
        </p:txBody>
      </p:sp>
    </p:spTree>
    <p:extLst>
      <p:ext uri="{BB962C8B-B14F-4D97-AF65-F5344CB8AC3E}">
        <p14:creationId xmlns:p14="http://schemas.microsoft.com/office/powerpoint/2010/main" val="39337811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213" y="485559"/>
            <a:ext cx="8524875" cy="729465"/>
          </a:xfrm>
        </p:spPr>
        <p:txBody>
          <a:bodyPr/>
          <a:lstStyle/>
          <a:p>
            <a:pPr>
              <a:defRPr/>
            </a:pPr>
            <a:r>
              <a:rPr lang="en-US" dirty="0"/>
              <a:t>Root Cause Analysis</a:t>
            </a:r>
          </a:p>
        </p:txBody>
      </p:sp>
      <p:sp>
        <p:nvSpPr>
          <p:cNvPr id="19459" name="Content Placeholder 2"/>
          <p:cNvSpPr>
            <a:spLocks noGrp="1"/>
          </p:cNvSpPr>
          <p:nvPr>
            <p:ph idx="1"/>
          </p:nvPr>
        </p:nvSpPr>
        <p:spPr/>
        <p:txBody>
          <a:bodyPr/>
          <a:lstStyle/>
          <a:p>
            <a:pPr algn="l"/>
            <a:r>
              <a:rPr lang="en-US" altLang="en-US" b="0" dirty="0"/>
              <a:t>A process for understanding and solving a problem with the goal of determining what happened, why it happened, and what can be done to prevent its reoccurrence</a:t>
            </a:r>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18</a:t>
            </a:fld>
            <a:endParaRPr lang="en-US" dirty="0"/>
          </a:p>
        </p:txBody>
      </p:sp>
    </p:spTree>
    <p:extLst>
      <p:ext uri="{BB962C8B-B14F-4D97-AF65-F5344CB8AC3E}">
        <p14:creationId xmlns:p14="http://schemas.microsoft.com/office/powerpoint/2010/main" val="27693783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479" y="476209"/>
            <a:ext cx="8524875" cy="384175"/>
          </a:xfrm>
        </p:spPr>
        <p:txBody>
          <a:bodyPr/>
          <a:lstStyle/>
          <a:p>
            <a:pPr>
              <a:defRPr/>
            </a:pPr>
            <a:r>
              <a:rPr lang="en-US" dirty="0"/>
              <a:t>Workplace Walk-Through</a:t>
            </a:r>
          </a:p>
        </p:txBody>
      </p:sp>
      <p:sp>
        <p:nvSpPr>
          <p:cNvPr id="22531" name="Content Placeholder 2"/>
          <p:cNvSpPr>
            <a:spLocks noGrp="1"/>
          </p:cNvSpPr>
          <p:nvPr>
            <p:ph idx="1"/>
          </p:nvPr>
        </p:nvSpPr>
        <p:spPr/>
        <p:txBody>
          <a:bodyPr/>
          <a:lstStyle/>
          <a:p>
            <a:pPr algn="l"/>
            <a:r>
              <a:rPr lang="en-US" altLang="en-US" b="0" dirty="0"/>
              <a:t>A complete survey of the workplace, inside and outside, compiling information as to the presence of hazards, the location of entries and exits, the availability of emergency equipment, and potential trouble spots</a:t>
            </a:r>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19</a:t>
            </a:fld>
            <a:endParaRPr lang="en-US" dirty="0"/>
          </a:p>
        </p:txBody>
      </p:sp>
    </p:spTree>
    <p:extLst>
      <p:ext uri="{BB962C8B-B14F-4D97-AF65-F5344CB8AC3E}">
        <p14:creationId xmlns:p14="http://schemas.microsoft.com/office/powerpoint/2010/main" val="20137358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479" y="162839"/>
            <a:ext cx="8524875" cy="1486683"/>
          </a:xfrm>
        </p:spPr>
        <p:txBody>
          <a:bodyPr/>
          <a:lstStyle/>
          <a:p>
            <a:pPr>
              <a:lnSpc>
                <a:spcPts val="4500"/>
              </a:lnSpc>
              <a:defRPr/>
            </a:pPr>
            <a:r>
              <a:rPr lang="en-US" dirty="0"/>
              <a:t>Implementing Health Promotion in the Workplace</a:t>
            </a:r>
          </a:p>
        </p:txBody>
      </p:sp>
      <p:sp>
        <p:nvSpPr>
          <p:cNvPr id="23555" name="Content Placeholder 2"/>
          <p:cNvSpPr>
            <a:spLocks noGrp="1"/>
          </p:cNvSpPr>
          <p:nvPr>
            <p:ph idx="1"/>
          </p:nvPr>
        </p:nvSpPr>
        <p:spPr/>
        <p:txBody>
          <a:bodyPr/>
          <a:lstStyle/>
          <a:p>
            <a:pPr marL="457200" indent="-457200" algn="l">
              <a:buFont typeface="Arial" panose="020B0604020202020204" pitchFamily="34" charset="0"/>
              <a:buChar char="•"/>
            </a:pPr>
            <a:r>
              <a:rPr lang="en-US" altLang="en-US" b="0" dirty="0"/>
              <a:t>Developing a team approach</a:t>
            </a:r>
          </a:p>
          <a:p>
            <a:pPr marL="457200" indent="-457200" algn="l">
              <a:buFont typeface="Arial" panose="020B0604020202020204" pitchFamily="34" charset="0"/>
              <a:buChar char="•"/>
            </a:pPr>
            <a:r>
              <a:rPr lang="en-US" altLang="en-US" b="0" dirty="0"/>
              <a:t>Choosing interventions</a:t>
            </a:r>
          </a:p>
          <a:p>
            <a:pPr marL="457200" indent="-457200" algn="l">
              <a:buFont typeface="Arial" panose="020B0604020202020204" pitchFamily="34" charset="0"/>
              <a:buChar char="•"/>
            </a:pPr>
            <a:r>
              <a:rPr lang="en-US" altLang="en-US" b="0" dirty="0"/>
              <a:t>Implementing a smoking cessation program</a:t>
            </a:r>
          </a:p>
          <a:p>
            <a:endParaRPr lang="en-US" altLang="en-US" dirty="0"/>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20</a:t>
            </a:fld>
            <a:endParaRPr lang="en-US" dirty="0"/>
          </a:p>
        </p:txBody>
      </p:sp>
    </p:spTree>
    <p:extLst>
      <p:ext uri="{BB962C8B-B14F-4D97-AF65-F5344CB8AC3E}">
        <p14:creationId xmlns:p14="http://schemas.microsoft.com/office/powerpoint/2010/main" val="7682327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479" y="137787"/>
            <a:ext cx="8524875" cy="1524261"/>
          </a:xfrm>
        </p:spPr>
        <p:txBody>
          <a:bodyPr/>
          <a:lstStyle/>
          <a:p>
            <a:pPr>
              <a:lnSpc>
                <a:spcPts val="4500"/>
              </a:lnSpc>
              <a:defRPr/>
            </a:pPr>
            <a:r>
              <a:rPr lang="en-US" dirty="0"/>
              <a:t>Epidemiology and Occupational Health	</a:t>
            </a:r>
          </a:p>
        </p:txBody>
      </p:sp>
      <p:sp>
        <p:nvSpPr>
          <p:cNvPr id="24579" name="Content Placeholder 2"/>
          <p:cNvSpPr>
            <a:spLocks noGrp="1"/>
          </p:cNvSpPr>
          <p:nvPr>
            <p:ph idx="1"/>
          </p:nvPr>
        </p:nvSpPr>
        <p:spPr>
          <a:xfrm>
            <a:off x="330200" y="1519609"/>
            <a:ext cx="8613775" cy="4304994"/>
          </a:xfrm>
        </p:spPr>
        <p:txBody>
          <a:bodyPr/>
          <a:lstStyle/>
          <a:p>
            <a:pPr marL="457200" indent="-457200" algn="l">
              <a:buFont typeface="Arial" panose="020B0604020202020204" pitchFamily="34" charset="0"/>
              <a:buChar char="•"/>
            </a:pPr>
            <a:r>
              <a:rPr lang="en-US" altLang="en-US" b="0" dirty="0"/>
              <a:t>Epidemiologic surveillance</a:t>
            </a:r>
          </a:p>
          <a:p>
            <a:pPr lvl="1">
              <a:buFont typeface="Arial" panose="020B0604020202020204" pitchFamily="34" charset="0"/>
              <a:buChar char="•"/>
            </a:pPr>
            <a:r>
              <a:rPr lang="en-US" altLang="en-US" dirty="0"/>
              <a:t>Incidence</a:t>
            </a:r>
          </a:p>
          <a:p>
            <a:pPr lvl="1">
              <a:buFont typeface="Arial" panose="020B0604020202020204" pitchFamily="34" charset="0"/>
              <a:buChar char="•"/>
            </a:pPr>
            <a:r>
              <a:rPr lang="en-US" altLang="en-US" dirty="0"/>
              <a:t>Prevalence</a:t>
            </a:r>
          </a:p>
          <a:p>
            <a:pPr lvl="1">
              <a:buFont typeface="Arial" panose="020B0604020202020204" pitchFamily="34" charset="0"/>
              <a:buChar char="•"/>
            </a:pPr>
            <a:r>
              <a:rPr lang="en-US" altLang="en-US" dirty="0"/>
              <a:t>Ratios</a:t>
            </a:r>
          </a:p>
          <a:p>
            <a:pPr marL="457200" indent="-457200" algn="l">
              <a:buFont typeface="Arial" panose="020B0604020202020204" pitchFamily="34" charset="0"/>
              <a:buChar char="•"/>
            </a:pPr>
            <a:r>
              <a:rPr lang="en-US" altLang="en-US" b="0" dirty="0"/>
              <a:t>Epidemiologic studies</a:t>
            </a:r>
          </a:p>
          <a:p>
            <a:pPr lvl="1">
              <a:buFont typeface="Arial" panose="020B0604020202020204" pitchFamily="34" charset="0"/>
              <a:buChar char="•"/>
            </a:pPr>
            <a:r>
              <a:rPr lang="en-US" altLang="en-US" dirty="0"/>
              <a:t>The knowledge base generated through epidemiologic studies is used to identify and prevent injury and disease.</a:t>
            </a:r>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21</a:t>
            </a:fld>
            <a:endParaRPr lang="en-US" dirty="0"/>
          </a:p>
        </p:txBody>
      </p:sp>
    </p:spTree>
    <p:extLst>
      <p:ext uri="{BB962C8B-B14F-4D97-AF65-F5344CB8AC3E}">
        <p14:creationId xmlns:p14="http://schemas.microsoft.com/office/powerpoint/2010/main" val="37022686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0005" y="100210"/>
            <a:ext cx="8524875" cy="1265128"/>
          </a:xfrm>
        </p:spPr>
        <p:txBody>
          <a:bodyPr/>
          <a:lstStyle/>
          <a:p>
            <a:pPr>
              <a:lnSpc>
                <a:spcPts val="4500"/>
              </a:lnSpc>
              <a:defRPr/>
            </a:pPr>
            <a:r>
              <a:rPr lang="en-US" dirty="0"/>
              <a:t>Emergency Preparedness Planning and Disaster Management   </a:t>
            </a:r>
            <a:br>
              <a:rPr lang="en-US" dirty="0"/>
            </a:br>
            <a:endParaRPr lang="en-US" dirty="0"/>
          </a:p>
        </p:txBody>
      </p:sp>
      <p:sp>
        <p:nvSpPr>
          <p:cNvPr id="25603" name="Content Placeholder 2"/>
          <p:cNvSpPr>
            <a:spLocks noGrp="1"/>
          </p:cNvSpPr>
          <p:nvPr>
            <p:ph idx="1"/>
          </p:nvPr>
        </p:nvSpPr>
        <p:spPr/>
        <p:txBody>
          <a:bodyPr/>
          <a:lstStyle/>
          <a:p>
            <a:pPr marL="457200" indent="-457200" algn="l">
              <a:buFont typeface="Arial" panose="020B0604020202020204" pitchFamily="34" charset="0"/>
              <a:buChar char="•"/>
            </a:pPr>
            <a:r>
              <a:rPr lang="en-US" altLang="en-US" b="0" dirty="0"/>
              <a:t>Concepts of an emergency preparedness plan</a:t>
            </a:r>
          </a:p>
          <a:p>
            <a:pPr marL="457200" indent="-457200" algn="l">
              <a:buFont typeface="Arial" panose="020B0604020202020204" pitchFamily="34" charset="0"/>
              <a:buChar char="•"/>
            </a:pPr>
            <a:r>
              <a:rPr lang="en-US" altLang="en-US" b="0" dirty="0"/>
              <a:t>Critical functions of the plan</a:t>
            </a:r>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22</a:t>
            </a:fld>
            <a:endParaRPr lang="en-US" dirty="0"/>
          </a:p>
        </p:txBody>
      </p:sp>
    </p:spTree>
    <p:extLst>
      <p:ext uri="{BB962C8B-B14F-4D97-AF65-F5344CB8AC3E}">
        <p14:creationId xmlns:p14="http://schemas.microsoft.com/office/powerpoint/2010/main" val="31195229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329</TotalTime>
  <Words>802</Words>
  <Application>Microsoft Office PowerPoint</Application>
  <PresentationFormat>On-screen Show (4:3)</PresentationFormat>
  <Paragraphs>122</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Trebuchet MS</vt:lpstr>
      <vt:lpstr>Office Theme</vt:lpstr>
      <vt:lpstr>Chapter 25: Occupational Health Nursing</vt:lpstr>
      <vt:lpstr>Chapter Highlights</vt:lpstr>
      <vt:lpstr>Question</vt:lpstr>
      <vt:lpstr>Answer</vt:lpstr>
      <vt:lpstr>American Association of Occupational Health Nurses (AAOHN)</vt:lpstr>
      <vt:lpstr>National Institute of Occupational Safety and Health (NIOSH) </vt:lpstr>
      <vt:lpstr>Occupational Safety and Health Administration (OSHA)</vt:lpstr>
      <vt:lpstr>Primary Responsibility</vt:lpstr>
      <vt:lpstr>The Worker and the Workplace</vt:lpstr>
      <vt:lpstr>Conceptual Frameworks </vt:lpstr>
      <vt:lpstr>Ergonomics</vt:lpstr>
      <vt:lpstr>Biological Hazards</vt:lpstr>
      <vt:lpstr>Chemical Hazards</vt:lpstr>
      <vt:lpstr>Physical Hazards</vt:lpstr>
      <vt:lpstr>Psychosocial Hazards</vt:lpstr>
      <vt:lpstr>Occupational Health Nursing (OHN) </vt:lpstr>
      <vt:lpstr>OHN: Practice</vt:lpstr>
      <vt:lpstr>Root Cause Analysis</vt:lpstr>
      <vt:lpstr>Workplace Walk-Through</vt:lpstr>
      <vt:lpstr>Implementing Health Promotion in the Workplace</vt:lpstr>
      <vt:lpstr>Epidemiology and Occupational Health </vt:lpstr>
      <vt:lpstr>Emergency Preparedness Planning and Disaster Management    </vt:lpstr>
    </vt:vector>
  </TitlesOfParts>
  <Company>LWW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 smock</dc:creator>
  <cp:lastModifiedBy>paola suazo</cp:lastModifiedBy>
  <cp:revision>46</cp:revision>
  <dcterms:created xsi:type="dcterms:W3CDTF">2014-03-13T13:46:35Z</dcterms:created>
  <dcterms:modified xsi:type="dcterms:W3CDTF">2018-09-29T23:58:47Z</dcterms:modified>
</cp:coreProperties>
</file>