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25" r:id="rId1"/>
  </p:sldMasterIdLst>
  <p:notesMasterIdLst>
    <p:notesMasterId r:id="rId41"/>
  </p:notesMasterIdLst>
  <p:handoutMasterIdLst>
    <p:handoutMasterId r:id="rId42"/>
  </p:handoutMasterIdLst>
  <p:sldIdLst>
    <p:sldId id="327" r:id="rId2"/>
    <p:sldId id="329" r:id="rId3"/>
    <p:sldId id="328" r:id="rId4"/>
    <p:sldId id="331" r:id="rId5"/>
    <p:sldId id="287" r:id="rId6"/>
    <p:sldId id="288" r:id="rId7"/>
    <p:sldId id="337" r:id="rId8"/>
    <p:sldId id="362" r:id="rId9"/>
    <p:sldId id="332" r:id="rId10"/>
    <p:sldId id="336" r:id="rId11"/>
    <p:sldId id="333" r:id="rId12"/>
    <p:sldId id="334" r:id="rId13"/>
    <p:sldId id="335" r:id="rId14"/>
    <p:sldId id="271" r:id="rId15"/>
    <p:sldId id="340" r:id="rId16"/>
    <p:sldId id="293" r:id="rId17"/>
    <p:sldId id="294" r:id="rId18"/>
    <p:sldId id="278" r:id="rId19"/>
    <p:sldId id="326" r:id="rId20"/>
    <p:sldId id="279" r:id="rId21"/>
    <p:sldId id="363" r:id="rId22"/>
    <p:sldId id="342" r:id="rId23"/>
    <p:sldId id="343" r:id="rId24"/>
    <p:sldId id="344" r:id="rId25"/>
    <p:sldId id="345" r:id="rId26"/>
    <p:sldId id="346" r:id="rId27"/>
    <p:sldId id="358" r:id="rId28"/>
    <p:sldId id="295" r:id="rId29"/>
    <p:sldId id="350" r:id="rId30"/>
    <p:sldId id="258" r:id="rId31"/>
    <p:sldId id="367" r:id="rId32"/>
    <p:sldId id="368" r:id="rId33"/>
    <p:sldId id="356" r:id="rId34"/>
    <p:sldId id="359" r:id="rId35"/>
    <p:sldId id="364" r:id="rId36"/>
    <p:sldId id="365" r:id="rId37"/>
    <p:sldId id="347" r:id="rId38"/>
    <p:sldId id="366" r:id="rId39"/>
    <p:sldId id="264"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D589"/>
    <a:srgbClr val="FAB252"/>
    <a:srgbClr val="F5D3ED"/>
    <a:srgbClr val="397968"/>
    <a:srgbClr val="CB3BBD"/>
    <a:srgbClr val="333399"/>
    <a:srgbClr val="CCCC00"/>
    <a:srgbClr val="303B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98795" autoAdjust="0"/>
  </p:normalViewPr>
  <p:slideViewPr>
    <p:cSldViewPr>
      <p:cViewPr>
        <p:scale>
          <a:sx n="50" d="100"/>
          <a:sy n="50" d="100"/>
        </p:scale>
        <p:origin x="-1188" y="174"/>
      </p:cViewPr>
      <p:guideLst>
        <p:guide orient="horz" pos="432"/>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398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28" charset="0"/>
              </a:defRPr>
            </a:lvl1pPr>
          </a:lstStyle>
          <a:p>
            <a:pPr>
              <a:defRPr/>
            </a:pPr>
            <a:endParaRPr lang="en-US"/>
          </a:p>
        </p:txBody>
      </p:sp>
      <p:sp>
        <p:nvSpPr>
          <p:cNvPr id="57347" name="Rectangle 3"/>
          <p:cNvSpPr>
            <a:spLocks noGrp="1" noChangeArrowheads="1"/>
          </p:cNvSpPr>
          <p:nvPr>
            <p:ph type="dt"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28"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28" charset="0"/>
              </a:defRPr>
            </a:lvl1pPr>
          </a:lstStyle>
          <a:p>
            <a:pPr>
              <a:defRPr/>
            </a:pPr>
            <a:endParaRPr lang="en-US"/>
          </a:p>
        </p:txBody>
      </p:sp>
      <p:sp>
        <p:nvSpPr>
          <p:cNvPr id="57351"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28" charset="0"/>
              </a:defRPr>
            </a:lvl1pPr>
          </a:lstStyle>
          <a:p>
            <a:pPr>
              <a:defRPr/>
            </a:pPr>
            <a:fld id="{9370CF48-BF30-4B91-930D-5488698708A1}" type="slidenum">
              <a:rPr lang="en-US"/>
              <a:pPr>
                <a:defRPr/>
              </a:pPr>
              <a:t>‹#›</a:t>
            </a:fld>
            <a:endParaRPr lang="en-US"/>
          </a:p>
        </p:txBody>
      </p:sp>
    </p:spTree>
    <p:extLst>
      <p:ext uri="{BB962C8B-B14F-4D97-AF65-F5344CB8AC3E}">
        <p14:creationId xmlns:p14="http://schemas.microsoft.com/office/powerpoint/2010/main" val="589581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2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2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2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11CE94B-042A-4238-A1DB-BFFCC7E14F6F}" type="slidenum">
              <a:rPr lang="en-US" smtClean="0">
                <a:latin typeface="Times New Roman" pitchFamily="18" charset="0"/>
              </a:rPr>
              <a:pPr/>
              <a:t>1</a:t>
            </a:fld>
            <a:endParaRPr lang="en-US"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F8F171F-CA75-4BC5-8305-3DC700E8D57D}" type="slidenum">
              <a:rPr lang="en-US" smtClean="0">
                <a:latin typeface="Times New Roman" pitchFamily="18" charset="0"/>
              </a:rPr>
              <a:pPr/>
              <a:t>10</a:t>
            </a:fld>
            <a:endParaRPr lang="en-US" smtClean="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27BEEB8-7D3E-4A30-A331-A119426561F1}" type="slidenum">
              <a:rPr lang="en-US" smtClean="0">
                <a:latin typeface="Times New Roman" pitchFamily="18" charset="0"/>
              </a:rPr>
              <a:pPr/>
              <a:t>11</a:t>
            </a:fld>
            <a:endParaRPr lang="en-US" smtClean="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929E447-CD87-4D0B-A8CC-83EC0F983356}" type="slidenum">
              <a:rPr lang="en-US" smtClean="0">
                <a:latin typeface="Times New Roman" pitchFamily="18" charset="0"/>
              </a:rPr>
              <a:pPr/>
              <a:t>12</a:t>
            </a:fld>
            <a:endParaRPr lang="en-US" smtClean="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BC80ACB-87B5-4BA1-94A5-9628071861FA}" type="slidenum">
              <a:rPr lang="en-US" smtClean="0">
                <a:latin typeface="Times New Roman" pitchFamily="18" charset="0"/>
              </a:rPr>
              <a:pPr/>
              <a:t>13</a:t>
            </a:fld>
            <a:endParaRPr lang="en-US" smtClean="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D73AA62-DFAF-493F-8F03-383F7144480B}" type="slidenum">
              <a:rPr lang="en-US" smtClean="0">
                <a:latin typeface="Times New Roman" pitchFamily="18" charset="0"/>
              </a:rPr>
              <a:pPr/>
              <a:t>14</a:t>
            </a:fld>
            <a:endParaRPr lang="en-US" smtClean="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5C52E0E-A2AD-4408-9855-52F4DE59D8C5}" type="slidenum">
              <a:rPr lang="en-US" smtClean="0">
                <a:latin typeface="Times New Roman" pitchFamily="18" charset="0"/>
              </a:rPr>
              <a:pPr/>
              <a:t>15</a:t>
            </a:fld>
            <a:endParaRPr lang="en-US" smtClean="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9FFFC9B-5D44-4CE4-8385-7462FE50EE70}" type="slidenum">
              <a:rPr lang="en-US" smtClean="0">
                <a:latin typeface="Times New Roman" pitchFamily="18" charset="0"/>
              </a:rPr>
              <a:pPr/>
              <a:t>16</a:t>
            </a:fld>
            <a:endParaRPr lang="en-US" smtClean="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FAAC473-B289-42D8-91A3-928ACEBDFCAF}" type="slidenum">
              <a:rPr lang="en-US" smtClean="0">
                <a:latin typeface="Times New Roman" pitchFamily="18" charset="0"/>
              </a:rPr>
              <a:pPr/>
              <a:t>17</a:t>
            </a:fld>
            <a:endParaRPr lang="en-US" smtClean="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CB48D65-B5F4-415B-A8BF-79A57A07C9FD}" type="slidenum">
              <a:rPr lang="en-US" smtClean="0">
                <a:latin typeface="Times New Roman" pitchFamily="18" charset="0"/>
              </a:rPr>
              <a:pPr/>
              <a:t>18</a:t>
            </a:fld>
            <a:endParaRPr lang="en-US" smtClean="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59C6DC2-7B9A-4482-8A93-7CD503D4F7E6}" type="slidenum">
              <a:rPr lang="en-US" smtClean="0">
                <a:latin typeface="Times New Roman" pitchFamily="18" charset="0"/>
              </a:rPr>
              <a:pPr/>
              <a:t>19</a:t>
            </a:fld>
            <a:endParaRPr lang="en-US" smtClean="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3533889-1C0E-435A-B99A-798B131744EB}" type="slidenum">
              <a:rPr lang="en-US" smtClean="0">
                <a:latin typeface="Times New Roman" pitchFamily="18" charset="0"/>
              </a:rPr>
              <a:pPr/>
              <a:t>2</a:t>
            </a:fld>
            <a:endParaRPr lang="en-US"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6D84EBB-AE8F-411A-92B1-2EC715FAF8AE}" type="slidenum">
              <a:rPr lang="en-US" smtClean="0">
                <a:latin typeface="Times New Roman" pitchFamily="18" charset="0"/>
              </a:rPr>
              <a:pPr/>
              <a:t>20</a:t>
            </a:fld>
            <a:endParaRPr lang="en-US" smtClean="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60E15B8-ABA2-4E67-9CDA-F0DB50F5D467}" type="slidenum">
              <a:rPr lang="en-US" smtClean="0">
                <a:latin typeface="Times New Roman" pitchFamily="18" charset="0"/>
              </a:rPr>
              <a:pPr/>
              <a:t>21</a:t>
            </a:fld>
            <a:endParaRPr lang="en-US" smtClean="0">
              <a:latin typeface="Times New Roman" pitchFamily="18" charset="0"/>
            </a:endParaRPr>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7CCB66F-A3F2-4780-8EE5-20DF7D01265E}" type="slidenum">
              <a:rPr lang="en-US" smtClean="0">
                <a:latin typeface="Times New Roman" pitchFamily="18" charset="0"/>
              </a:rPr>
              <a:pPr/>
              <a:t>22</a:t>
            </a:fld>
            <a:endParaRPr lang="en-US" smtClean="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DC3D615-59E8-41D9-9FF5-B317CBF763CA}" type="slidenum">
              <a:rPr lang="en-US" smtClean="0">
                <a:latin typeface="Times New Roman" pitchFamily="18" charset="0"/>
              </a:rPr>
              <a:pPr/>
              <a:t>23</a:t>
            </a:fld>
            <a:endParaRPr lang="en-US" smtClean="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5C40961-3F1C-446C-9504-A0608CB66B27}" type="slidenum">
              <a:rPr lang="en-US" smtClean="0">
                <a:latin typeface="Times New Roman" pitchFamily="18" charset="0"/>
              </a:rPr>
              <a:pPr/>
              <a:t>24</a:t>
            </a:fld>
            <a:endParaRPr lang="en-US" smtClean="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4E876B3-1567-4088-8D19-32975630F907}" type="slidenum">
              <a:rPr lang="en-US" smtClean="0">
                <a:latin typeface="Times New Roman" pitchFamily="18" charset="0"/>
              </a:rPr>
              <a:pPr/>
              <a:t>25</a:t>
            </a:fld>
            <a:endParaRPr lang="en-US" smtClean="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C9F3312-C8E1-4C62-A1C9-5B4562B265D9}" type="slidenum">
              <a:rPr lang="en-US" smtClean="0">
                <a:latin typeface="Times New Roman" pitchFamily="18" charset="0"/>
              </a:rPr>
              <a:pPr/>
              <a:t>26</a:t>
            </a:fld>
            <a:endParaRPr lang="en-US" smtClean="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5E32249-EA02-4D02-A31B-8D646A05C1B3}" type="slidenum">
              <a:rPr lang="en-US" smtClean="0">
                <a:latin typeface="Times New Roman" pitchFamily="18" charset="0"/>
              </a:rPr>
              <a:pPr/>
              <a:t>27</a:t>
            </a:fld>
            <a:endParaRPr lang="en-US" smtClean="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2CE8EFD-45FC-43C7-AF4B-F85956DE7CAD}" type="slidenum">
              <a:rPr lang="en-US" smtClean="0">
                <a:latin typeface="Times New Roman" pitchFamily="18" charset="0"/>
              </a:rPr>
              <a:pPr/>
              <a:t>28</a:t>
            </a:fld>
            <a:endParaRPr lang="en-US" smtClean="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F749D63-DE6D-4733-95E7-A5C18876F7E5}" type="slidenum">
              <a:rPr lang="en-US" smtClean="0">
                <a:latin typeface="Times New Roman" pitchFamily="18" charset="0"/>
              </a:rPr>
              <a:pPr/>
              <a:t>29</a:t>
            </a:fld>
            <a:endParaRPr lang="en-US" smtClean="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881C60B-5E2E-4CB4-86B7-529253E072DA}" type="slidenum">
              <a:rPr lang="en-US" smtClean="0">
                <a:latin typeface="Times New Roman" pitchFamily="18" charset="0"/>
              </a:rPr>
              <a:pPr/>
              <a:t>3</a:t>
            </a:fld>
            <a:endParaRPr lang="en-US" smtClean="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BD906D6-B83A-4DAB-97D7-8BFCA1989F03}" type="slidenum">
              <a:rPr lang="en-US" smtClean="0">
                <a:latin typeface="Times New Roman" pitchFamily="18" charset="0"/>
              </a:rPr>
              <a:pPr/>
              <a:t>30</a:t>
            </a:fld>
            <a:endParaRPr lang="en-US" smtClean="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9810219-5258-4269-AB52-D58A2249B6E1}" type="slidenum">
              <a:rPr lang="en-US" smtClean="0">
                <a:latin typeface="Times New Roman" pitchFamily="18" charset="0"/>
              </a:rPr>
              <a:pPr/>
              <a:t>33</a:t>
            </a:fld>
            <a:endParaRPr lang="en-US" smtClean="0">
              <a:latin typeface="Times New Roman" pitchFamily="18" charset="0"/>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41EA37-E6DE-407D-8A7A-601574DA4BE9}" type="slidenum">
              <a:rPr lang="en-US" smtClean="0">
                <a:latin typeface="Times New Roman" pitchFamily="18" charset="0"/>
              </a:rPr>
              <a:pPr/>
              <a:t>34</a:t>
            </a:fld>
            <a:endParaRPr lang="en-US" smtClean="0">
              <a:latin typeface="Times New Roman" pitchFamily="18" charset="0"/>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421451F-6660-4DB3-9753-F7D753C0D820}" type="slidenum">
              <a:rPr lang="en-US" smtClean="0">
                <a:latin typeface="Times New Roman" pitchFamily="18" charset="0"/>
              </a:rPr>
              <a:pPr/>
              <a:t>37</a:t>
            </a:fld>
            <a:endParaRPr lang="en-US" smtClean="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DF32D1B-4182-4D34-B4E7-39936EA026A1}" type="slidenum">
              <a:rPr lang="en-US" smtClean="0">
                <a:latin typeface="Times New Roman" pitchFamily="18" charset="0"/>
              </a:rPr>
              <a:pPr/>
              <a:t>39</a:t>
            </a:fld>
            <a:endParaRPr lang="en-US" smtClean="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AB0A1D4-ECBB-449A-9876-B06623E9E52F}" type="slidenum">
              <a:rPr lang="en-US" smtClean="0">
                <a:latin typeface="Times New Roman" pitchFamily="18" charset="0"/>
              </a:rPr>
              <a:pPr/>
              <a:t>4</a:t>
            </a:fld>
            <a:endParaRPr lang="en-US"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12D0AD8-6A83-4258-808B-17A2758D1A3D}" type="slidenum">
              <a:rPr lang="en-US" smtClean="0">
                <a:latin typeface="Times New Roman" pitchFamily="18" charset="0"/>
              </a:rPr>
              <a:pPr/>
              <a:t>5</a:t>
            </a:fld>
            <a:endParaRPr lang="en-US" smtClean="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32AF9F2-874C-42A4-A33E-0927A528F87B}" type="slidenum">
              <a:rPr lang="en-US" smtClean="0">
                <a:latin typeface="Times New Roman" pitchFamily="18" charset="0"/>
              </a:rPr>
              <a:pPr/>
              <a:t>6</a:t>
            </a:fld>
            <a:endParaRPr lang="en-US"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4A8FE41-85E6-44C6-A400-C37B48EA3CD7}" type="slidenum">
              <a:rPr lang="en-US" smtClean="0">
                <a:latin typeface="Times New Roman" pitchFamily="18" charset="0"/>
              </a:rPr>
              <a:pPr/>
              <a:t>7</a:t>
            </a:fld>
            <a:endParaRPr lang="en-US"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ACF98DF-5C8E-4414-89DC-8DC4C1CE0BBB}" type="slidenum">
              <a:rPr lang="en-US" smtClean="0">
                <a:latin typeface="Times New Roman" pitchFamily="18" charset="0"/>
              </a:rPr>
              <a:pPr/>
              <a:t>8</a:t>
            </a:fld>
            <a:endParaRPr lang="en-US" smtClean="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F04D8B8-994E-4521-B58B-94E7C53AB965}" type="slidenum">
              <a:rPr lang="en-US" smtClean="0">
                <a:latin typeface="Times New Roman" pitchFamily="18" charset="0"/>
              </a:rPr>
              <a:pPr/>
              <a:t>9</a:t>
            </a:fld>
            <a:endParaRPr lang="en-US"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887C1AE7-C14C-49B9-A1C2-36468267E8AB}" type="datetime1">
              <a:rPr lang="en-US" smtClean="0"/>
              <a:t>1/21/2014</a:t>
            </a:fld>
            <a:endParaRPr lang="en-US"/>
          </a:p>
        </p:txBody>
      </p:sp>
      <p:sp>
        <p:nvSpPr>
          <p:cNvPr id="5" name="Footer Placeholder 4"/>
          <p:cNvSpPr>
            <a:spLocks noGrp="1"/>
          </p:cNvSpPr>
          <p:nvPr>
            <p:ph type="ftr" sz="quarter" idx="11"/>
          </p:nvPr>
        </p:nvSpPr>
        <p:spPr/>
        <p:txBody>
          <a:bodyPr/>
          <a:lstStyle/>
          <a:p>
            <a:pPr>
              <a:defRPr/>
            </a:pPr>
            <a:r>
              <a:rPr lang="en-US" smtClean="0"/>
              <a:t>BUS 4795</a:t>
            </a:r>
            <a:endParaRPr lang="en-US" dirty="0"/>
          </a:p>
        </p:txBody>
      </p:sp>
      <p:sp>
        <p:nvSpPr>
          <p:cNvPr id="6" name="Slide Number Placeholder 5"/>
          <p:cNvSpPr>
            <a:spLocks noGrp="1"/>
          </p:cNvSpPr>
          <p:nvPr>
            <p:ph type="sldNum" sz="quarter" idx="12"/>
          </p:nvPr>
        </p:nvSpPr>
        <p:spPr/>
        <p:txBody>
          <a:bodyPr/>
          <a:lstStyle/>
          <a:p>
            <a:pPr>
              <a:defRPr/>
            </a:pPr>
            <a:fld id="{43B63DFB-587E-45B0-96BD-E8752EC37102}" type="slidenum">
              <a:rPr lang="en-US" smtClean="0"/>
              <a:pPr>
                <a:defRPr/>
              </a:pPr>
              <a:t>‹#›</a:t>
            </a:fld>
            <a:endParaRPr lang="en-US"/>
          </a:p>
        </p:txBody>
      </p:sp>
    </p:spTree>
    <p:extLst>
      <p:ext uri="{BB962C8B-B14F-4D97-AF65-F5344CB8AC3E}">
        <p14:creationId xmlns:p14="http://schemas.microsoft.com/office/powerpoint/2010/main" val="394397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F03E05-46B1-483E-B430-EEBC52A074C5}" type="datetime1">
              <a:rPr lang="en-US" smtClean="0"/>
              <a:t>1/21/2014</a:t>
            </a:fld>
            <a:endParaRPr lang="en-US"/>
          </a:p>
        </p:txBody>
      </p:sp>
      <p:sp>
        <p:nvSpPr>
          <p:cNvPr id="5" name="Footer Placeholder 4"/>
          <p:cNvSpPr>
            <a:spLocks noGrp="1"/>
          </p:cNvSpPr>
          <p:nvPr>
            <p:ph type="ftr" sz="quarter" idx="11"/>
          </p:nvPr>
        </p:nvSpPr>
        <p:spPr/>
        <p:txBody>
          <a:bodyPr/>
          <a:lstStyle/>
          <a:p>
            <a:pPr>
              <a:defRPr/>
            </a:pPr>
            <a:r>
              <a:rPr lang="en-US" smtClean="0"/>
              <a:t>BUS 4795</a:t>
            </a:r>
            <a:endParaRPr lang="en-US"/>
          </a:p>
        </p:txBody>
      </p:sp>
      <p:sp>
        <p:nvSpPr>
          <p:cNvPr id="6" name="Slide Number Placeholder 5"/>
          <p:cNvSpPr>
            <a:spLocks noGrp="1"/>
          </p:cNvSpPr>
          <p:nvPr>
            <p:ph type="sldNum" sz="quarter" idx="12"/>
          </p:nvPr>
        </p:nvSpPr>
        <p:spPr/>
        <p:txBody>
          <a:bodyPr/>
          <a:lstStyle/>
          <a:p>
            <a:pPr>
              <a:defRPr/>
            </a:pPr>
            <a:fld id="{8A3F1D8C-B612-4071-B258-4E4651F58950}" type="slidenum">
              <a:rPr lang="en-US" smtClean="0"/>
              <a:pPr>
                <a:defRPr/>
              </a:pPr>
              <a:t>‹#›</a:t>
            </a:fld>
            <a:endParaRPr lang="en-US"/>
          </a:p>
        </p:txBody>
      </p:sp>
    </p:spTree>
    <p:extLst>
      <p:ext uri="{BB962C8B-B14F-4D97-AF65-F5344CB8AC3E}">
        <p14:creationId xmlns:p14="http://schemas.microsoft.com/office/powerpoint/2010/main" val="3148145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D307AA1-9E63-4B5F-A61F-49F71E2C91F7}" type="datetime1">
              <a:rPr lang="en-US" smtClean="0"/>
              <a:t>1/21/2014</a:t>
            </a:fld>
            <a:endParaRPr lang="en-US"/>
          </a:p>
        </p:txBody>
      </p:sp>
      <p:sp>
        <p:nvSpPr>
          <p:cNvPr id="5" name="Footer Placeholder 4"/>
          <p:cNvSpPr>
            <a:spLocks noGrp="1"/>
          </p:cNvSpPr>
          <p:nvPr>
            <p:ph type="ftr" sz="quarter" idx="11"/>
          </p:nvPr>
        </p:nvSpPr>
        <p:spPr/>
        <p:txBody>
          <a:bodyPr/>
          <a:lstStyle/>
          <a:p>
            <a:pPr>
              <a:defRPr/>
            </a:pPr>
            <a:r>
              <a:rPr lang="en-US" smtClean="0"/>
              <a:t>BUS 4795</a:t>
            </a:r>
            <a:endParaRPr lang="en-US"/>
          </a:p>
        </p:txBody>
      </p:sp>
      <p:sp>
        <p:nvSpPr>
          <p:cNvPr id="6" name="Slide Number Placeholder 5"/>
          <p:cNvSpPr>
            <a:spLocks noGrp="1"/>
          </p:cNvSpPr>
          <p:nvPr>
            <p:ph type="sldNum" sz="quarter" idx="12"/>
          </p:nvPr>
        </p:nvSpPr>
        <p:spPr/>
        <p:txBody>
          <a:bodyPr/>
          <a:lstStyle/>
          <a:p>
            <a:pPr>
              <a:defRPr/>
            </a:pPr>
            <a:fld id="{0AA6F605-5D61-40FB-A97F-BE0625BEC39A}" type="slidenum">
              <a:rPr lang="en-US" smtClean="0"/>
              <a:pPr>
                <a:defRPr/>
              </a:pPr>
              <a:t>‹#›</a:t>
            </a:fld>
            <a:endParaRPr lang="en-US"/>
          </a:p>
        </p:txBody>
      </p:sp>
    </p:spTree>
    <p:extLst>
      <p:ext uri="{BB962C8B-B14F-4D97-AF65-F5344CB8AC3E}">
        <p14:creationId xmlns:p14="http://schemas.microsoft.com/office/powerpoint/2010/main" val="790508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8"/>
          <p:cNvSpPr>
            <a:spLocks noGrp="1"/>
          </p:cNvSpPr>
          <p:nvPr>
            <p:ph idx="1"/>
          </p:nvPr>
        </p:nvSpPr>
        <p:spPr>
          <a:xfrm>
            <a:off x="3048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2"/>
          <p:cNvSpPr>
            <a:spLocks noGrp="1"/>
          </p:cNvSpPr>
          <p:nvPr>
            <p:ph type="dt" sz="half" idx="10"/>
          </p:nvPr>
        </p:nvSpPr>
        <p:spPr/>
        <p:txBody>
          <a:bodyPr/>
          <a:lstStyle>
            <a:lvl1pPr>
              <a:defRPr/>
            </a:lvl1pPr>
          </a:lstStyle>
          <a:p>
            <a:pPr>
              <a:defRPr/>
            </a:pPr>
            <a:fld id="{7DE80A46-03BD-4064-A7F0-026FF7BB71AB}" type="datetime1">
              <a:rPr lang="en-US" smtClean="0"/>
              <a:t>1/21/2014</a:t>
            </a:fld>
            <a:endParaRPr lang="en-US"/>
          </a:p>
        </p:txBody>
      </p:sp>
      <p:sp>
        <p:nvSpPr>
          <p:cNvPr id="8" name="Footer Placeholder 3"/>
          <p:cNvSpPr>
            <a:spLocks noGrp="1"/>
          </p:cNvSpPr>
          <p:nvPr>
            <p:ph type="ftr" sz="quarter" idx="11"/>
          </p:nvPr>
        </p:nvSpPr>
        <p:spPr>
          <a:xfrm>
            <a:off x="304800" y="6248400"/>
            <a:ext cx="3581400" cy="384175"/>
          </a:xfrm>
        </p:spPr>
        <p:txBody>
          <a:bodyPr/>
          <a:lstStyle>
            <a:lvl1pPr algn="l">
              <a:defRPr i="1" smtClean="0"/>
            </a:lvl1pPr>
          </a:lstStyle>
          <a:p>
            <a:pPr>
              <a:defRPr/>
            </a:pPr>
            <a:r>
              <a:rPr lang="en-US" smtClean="0"/>
              <a:t>BUS 4795</a:t>
            </a:r>
            <a:endParaRPr lang="en-US"/>
          </a:p>
        </p:txBody>
      </p:sp>
      <p:sp>
        <p:nvSpPr>
          <p:cNvPr id="9" name="Slide Number Placeholder 4"/>
          <p:cNvSpPr>
            <a:spLocks noGrp="1"/>
          </p:cNvSpPr>
          <p:nvPr>
            <p:ph type="sldNum" sz="quarter" idx="12"/>
          </p:nvPr>
        </p:nvSpPr>
        <p:spPr/>
        <p:txBody>
          <a:bodyPr/>
          <a:lstStyle>
            <a:lvl1pPr>
              <a:defRPr/>
            </a:lvl1pPr>
          </a:lstStyle>
          <a:p>
            <a:pPr>
              <a:defRPr/>
            </a:pPr>
            <a:fld id="{300F70C0-5B25-469C-9344-0B67B39C719A}" type="slidenum">
              <a:rPr lang="en-US"/>
              <a:pPr>
                <a:defRPr/>
              </a:pPr>
              <a:t>‹#›</a:t>
            </a:fld>
            <a:endParaRPr lang="en-US"/>
          </a:p>
        </p:txBody>
      </p:sp>
    </p:spTree>
    <p:extLst>
      <p:ext uri="{BB962C8B-B14F-4D97-AF65-F5344CB8AC3E}">
        <p14:creationId xmlns:p14="http://schemas.microsoft.com/office/powerpoint/2010/main" val="2015180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CD9B5283-9CD1-43A3-AE41-F2396126AA92}" type="datetime1">
              <a:rPr lang="en-US" smtClean="0"/>
              <a:t>1/21/2014</a:t>
            </a:fld>
            <a:endParaRPr lang="en-US"/>
          </a:p>
        </p:txBody>
      </p:sp>
      <p:sp>
        <p:nvSpPr>
          <p:cNvPr id="6" name="Footer Placeholder 3"/>
          <p:cNvSpPr>
            <a:spLocks noGrp="1"/>
          </p:cNvSpPr>
          <p:nvPr>
            <p:ph type="ftr" sz="quarter" idx="11"/>
          </p:nvPr>
        </p:nvSpPr>
        <p:spPr>
          <a:xfrm>
            <a:off x="381000" y="6203950"/>
            <a:ext cx="3581400" cy="384175"/>
          </a:xfrm>
        </p:spPr>
        <p:txBody>
          <a:bodyPr/>
          <a:lstStyle>
            <a:lvl1pPr algn="l">
              <a:defRPr i="1" smtClean="0"/>
            </a:lvl1pPr>
          </a:lstStyle>
          <a:p>
            <a:pPr>
              <a:defRPr/>
            </a:pPr>
            <a:r>
              <a:rPr lang="en-US" smtClean="0"/>
              <a:t>BUS 4795</a:t>
            </a:r>
            <a:endParaRPr lang="en-US"/>
          </a:p>
        </p:txBody>
      </p:sp>
      <p:sp>
        <p:nvSpPr>
          <p:cNvPr id="7" name="Slide Number Placeholder 4"/>
          <p:cNvSpPr>
            <a:spLocks noGrp="1"/>
          </p:cNvSpPr>
          <p:nvPr>
            <p:ph type="sldNum" sz="quarter" idx="12"/>
          </p:nvPr>
        </p:nvSpPr>
        <p:spPr/>
        <p:txBody>
          <a:bodyPr/>
          <a:lstStyle>
            <a:lvl1pPr>
              <a:defRPr/>
            </a:lvl1pPr>
          </a:lstStyle>
          <a:p>
            <a:pPr>
              <a:defRPr/>
            </a:pPr>
            <a:fld id="{3002BBB0-B6B6-4434-AD6C-1307DC7D8FCC}" type="slidenum">
              <a:rPr lang="en-US"/>
              <a:pPr>
                <a:defRPr/>
              </a:pPr>
              <a:t>‹#›</a:t>
            </a:fld>
            <a:endParaRPr lang="en-US"/>
          </a:p>
        </p:txBody>
      </p:sp>
    </p:spTree>
    <p:extLst>
      <p:ext uri="{BB962C8B-B14F-4D97-AF65-F5344CB8AC3E}">
        <p14:creationId xmlns:p14="http://schemas.microsoft.com/office/powerpoint/2010/main" val="1271590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2561A65E-0E1D-411F-9EC8-94D6293C6A25}" type="datetime1">
              <a:rPr lang="en-US" smtClean="0"/>
              <a:t>1/21/2014</a:t>
            </a:fld>
            <a:endParaRPr lang="en-US"/>
          </a:p>
        </p:txBody>
      </p:sp>
      <p:sp>
        <p:nvSpPr>
          <p:cNvPr id="8" name="Footer Placeholder 3"/>
          <p:cNvSpPr>
            <a:spLocks noGrp="1"/>
          </p:cNvSpPr>
          <p:nvPr>
            <p:ph type="ftr" sz="quarter" idx="11"/>
          </p:nvPr>
        </p:nvSpPr>
        <p:spPr>
          <a:xfrm>
            <a:off x="304800" y="6203950"/>
            <a:ext cx="3581400" cy="384175"/>
          </a:xfrm>
        </p:spPr>
        <p:txBody>
          <a:bodyPr/>
          <a:lstStyle>
            <a:lvl1pPr algn="l">
              <a:defRPr i="1" smtClean="0"/>
            </a:lvl1pPr>
          </a:lstStyle>
          <a:p>
            <a:pPr>
              <a:defRPr/>
            </a:pPr>
            <a:r>
              <a:rPr lang="en-US" smtClean="0"/>
              <a:t>BUS 4795</a:t>
            </a:r>
            <a:endParaRPr lang="en-US"/>
          </a:p>
        </p:txBody>
      </p:sp>
      <p:sp>
        <p:nvSpPr>
          <p:cNvPr id="9" name="Slide Number Placeholder 4"/>
          <p:cNvSpPr>
            <a:spLocks noGrp="1"/>
          </p:cNvSpPr>
          <p:nvPr>
            <p:ph type="sldNum" sz="quarter" idx="12"/>
          </p:nvPr>
        </p:nvSpPr>
        <p:spPr/>
        <p:txBody>
          <a:bodyPr/>
          <a:lstStyle>
            <a:lvl1pPr>
              <a:defRPr/>
            </a:lvl1pPr>
          </a:lstStyle>
          <a:p>
            <a:pPr>
              <a:defRPr/>
            </a:pPr>
            <a:fld id="{52FC519D-1E48-491B-B5C6-D41863CB9E2F}" type="slidenum">
              <a:rPr lang="en-US"/>
              <a:pPr>
                <a:defRPr/>
              </a:pPr>
              <a:t>‹#›</a:t>
            </a:fld>
            <a:endParaRPr lang="en-US"/>
          </a:p>
        </p:txBody>
      </p:sp>
    </p:spTree>
    <p:extLst>
      <p:ext uri="{BB962C8B-B14F-4D97-AF65-F5344CB8AC3E}">
        <p14:creationId xmlns:p14="http://schemas.microsoft.com/office/powerpoint/2010/main" val="3011715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6A239C2-2F36-4F92-B3E8-86390AA3A629}" type="datetime1">
              <a:rPr lang="en-US" smtClean="0"/>
              <a:t>1/21/2014</a:t>
            </a:fld>
            <a:endParaRPr lang="en-US"/>
          </a:p>
        </p:txBody>
      </p:sp>
      <p:sp>
        <p:nvSpPr>
          <p:cNvPr id="5" name="Footer Placeholder 4"/>
          <p:cNvSpPr>
            <a:spLocks noGrp="1"/>
          </p:cNvSpPr>
          <p:nvPr>
            <p:ph type="ftr" sz="quarter" idx="11"/>
          </p:nvPr>
        </p:nvSpPr>
        <p:spPr/>
        <p:txBody>
          <a:bodyPr/>
          <a:lstStyle/>
          <a:p>
            <a:pPr>
              <a:defRPr/>
            </a:pPr>
            <a:r>
              <a:rPr lang="en-US" smtClean="0"/>
              <a:t>BUS 4795</a:t>
            </a:r>
            <a:endParaRPr lang="en-US"/>
          </a:p>
        </p:txBody>
      </p:sp>
      <p:sp>
        <p:nvSpPr>
          <p:cNvPr id="6" name="Slide Number Placeholder 5"/>
          <p:cNvSpPr>
            <a:spLocks noGrp="1"/>
          </p:cNvSpPr>
          <p:nvPr>
            <p:ph type="sldNum" sz="quarter" idx="12"/>
          </p:nvPr>
        </p:nvSpPr>
        <p:spPr/>
        <p:txBody>
          <a:bodyPr/>
          <a:lstStyle/>
          <a:p>
            <a:pPr>
              <a:defRPr/>
            </a:pPr>
            <a:fld id="{672CAE48-AFCA-4BE7-A662-D14AB2960E15}" type="slidenum">
              <a:rPr lang="en-US" smtClean="0"/>
              <a:pPr>
                <a:defRPr/>
              </a:pPr>
              <a:t>‹#›</a:t>
            </a:fld>
            <a:endParaRPr lang="en-US"/>
          </a:p>
        </p:txBody>
      </p:sp>
    </p:spTree>
    <p:extLst>
      <p:ext uri="{BB962C8B-B14F-4D97-AF65-F5344CB8AC3E}">
        <p14:creationId xmlns:p14="http://schemas.microsoft.com/office/powerpoint/2010/main" val="85142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B824362-CA7F-4794-BCDD-C00856C5281B}" type="datetime1">
              <a:rPr lang="en-US" smtClean="0"/>
              <a:t>1/21/2014</a:t>
            </a:fld>
            <a:endParaRPr lang="en-US"/>
          </a:p>
        </p:txBody>
      </p:sp>
      <p:sp>
        <p:nvSpPr>
          <p:cNvPr id="5" name="Footer Placeholder 4"/>
          <p:cNvSpPr>
            <a:spLocks noGrp="1"/>
          </p:cNvSpPr>
          <p:nvPr>
            <p:ph type="ftr" sz="quarter" idx="11"/>
          </p:nvPr>
        </p:nvSpPr>
        <p:spPr/>
        <p:txBody>
          <a:bodyPr/>
          <a:lstStyle/>
          <a:p>
            <a:pPr>
              <a:defRPr/>
            </a:pPr>
            <a:r>
              <a:rPr lang="en-US" smtClean="0"/>
              <a:t>BUS 4795</a:t>
            </a:r>
            <a:endParaRPr lang="en-US"/>
          </a:p>
        </p:txBody>
      </p:sp>
      <p:sp>
        <p:nvSpPr>
          <p:cNvPr id="6" name="Slide Number Placeholder 5"/>
          <p:cNvSpPr>
            <a:spLocks noGrp="1"/>
          </p:cNvSpPr>
          <p:nvPr>
            <p:ph type="sldNum" sz="quarter" idx="12"/>
          </p:nvPr>
        </p:nvSpPr>
        <p:spPr/>
        <p:txBody>
          <a:bodyPr/>
          <a:lstStyle/>
          <a:p>
            <a:pPr>
              <a:defRPr/>
            </a:pPr>
            <a:fld id="{D972A001-1655-476B-9809-E04DF115CE1D}" type="slidenum">
              <a:rPr lang="en-US" smtClean="0"/>
              <a:pPr>
                <a:defRPr/>
              </a:pPr>
              <a:t>‹#›</a:t>
            </a:fld>
            <a:endParaRPr lang="en-US"/>
          </a:p>
        </p:txBody>
      </p:sp>
    </p:spTree>
    <p:extLst>
      <p:ext uri="{BB962C8B-B14F-4D97-AF65-F5344CB8AC3E}">
        <p14:creationId xmlns:p14="http://schemas.microsoft.com/office/powerpoint/2010/main" val="149044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7793A15-E5AE-4E3B-A96C-E0C0607C5830}" type="datetime1">
              <a:rPr lang="en-US" smtClean="0"/>
              <a:t>1/21/2014</a:t>
            </a:fld>
            <a:endParaRPr lang="en-US"/>
          </a:p>
        </p:txBody>
      </p:sp>
      <p:sp>
        <p:nvSpPr>
          <p:cNvPr id="6" name="Footer Placeholder 5"/>
          <p:cNvSpPr>
            <a:spLocks noGrp="1"/>
          </p:cNvSpPr>
          <p:nvPr>
            <p:ph type="ftr" sz="quarter" idx="11"/>
          </p:nvPr>
        </p:nvSpPr>
        <p:spPr/>
        <p:txBody>
          <a:bodyPr/>
          <a:lstStyle/>
          <a:p>
            <a:pPr>
              <a:defRPr/>
            </a:pPr>
            <a:r>
              <a:rPr lang="en-US" smtClean="0"/>
              <a:t>BUS 4795</a:t>
            </a:r>
            <a:endParaRPr lang="en-US"/>
          </a:p>
        </p:txBody>
      </p:sp>
      <p:sp>
        <p:nvSpPr>
          <p:cNvPr id="7" name="Slide Number Placeholder 6"/>
          <p:cNvSpPr>
            <a:spLocks noGrp="1"/>
          </p:cNvSpPr>
          <p:nvPr>
            <p:ph type="sldNum" sz="quarter" idx="12"/>
          </p:nvPr>
        </p:nvSpPr>
        <p:spPr/>
        <p:txBody>
          <a:bodyPr/>
          <a:lstStyle/>
          <a:p>
            <a:pPr>
              <a:defRPr/>
            </a:pPr>
            <a:fld id="{2CCAF21C-908E-4BD1-99E3-CA205F64DA64}" type="slidenum">
              <a:rPr lang="en-US" smtClean="0"/>
              <a:pPr>
                <a:defRPr/>
              </a:pPr>
              <a:t>‹#›</a:t>
            </a:fld>
            <a:endParaRPr lang="en-US"/>
          </a:p>
        </p:txBody>
      </p:sp>
    </p:spTree>
    <p:extLst>
      <p:ext uri="{BB962C8B-B14F-4D97-AF65-F5344CB8AC3E}">
        <p14:creationId xmlns:p14="http://schemas.microsoft.com/office/powerpoint/2010/main" val="103690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26F19D2-EB45-42FE-B1E5-6D083031EE18}" type="datetime1">
              <a:rPr lang="en-US" smtClean="0"/>
              <a:t>1/21/2014</a:t>
            </a:fld>
            <a:endParaRPr lang="en-US"/>
          </a:p>
        </p:txBody>
      </p:sp>
      <p:sp>
        <p:nvSpPr>
          <p:cNvPr id="8" name="Footer Placeholder 7"/>
          <p:cNvSpPr>
            <a:spLocks noGrp="1"/>
          </p:cNvSpPr>
          <p:nvPr>
            <p:ph type="ftr" sz="quarter" idx="11"/>
          </p:nvPr>
        </p:nvSpPr>
        <p:spPr/>
        <p:txBody>
          <a:bodyPr/>
          <a:lstStyle/>
          <a:p>
            <a:pPr>
              <a:defRPr/>
            </a:pPr>
            <a:r>
              <a:rPr lang="en-US" smtClean="0"/>
              <a:t>BUS 4795</a:t>
            </a:r>
            <a:endParaRPr lang="en-US"/>
          </a:p>
        </p:txBody>
      </p:sp>
      <p:sp>
        <p:nvSpPr>
          <p:cNvPr id="9" name="Slide Number Placeholder 8"/>
          <p:cNvSpPr>
            <a:spLocks noGrp="1"/>
          </p:cNvSpPr>
          <p:nvPr>
            <p:ph type="sldNum" sz="quarter" idx="12"/>
          </p:nvPr>
        </p:nvSpPr>
        <p:spPr/>
        <p:txBody>
          <a:bodyPr/>
          <a:lstStyle/>
          <a:p>
            <a:pPr>
              <a:defRPr/>
            </a:pPr>
            <a:fld id="{137DEA52-518F-45A1-A1D3-AFDBE7D125FE}" type="slidenum">
              <a:rPr lang="en-US" smtClean="0"/>
              <a:pPr>
                <a:defRPr/>
              </a:pPr>
              <a:t>‹#›</a:t>
            </a:fld>
            <a:endParaRPr lang="en-US"/>
          </a:p>
        </p:txBody>
      </p:sp>
    </p:spTree>
    <p:extLst>
      <p:ext uri="{BB962C8B-B14F-4D97-AF65-F5344CB8AC3E}">
        <p14:creationId xmlns:p14="http://schemas.microsoft.com/office/powerpoint/2010/main" val="246198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1BC91A98-5AA9-4BA1-9C2A-01D03BCD5FAC}" type="datetime1">
              <a:rPr lang="en-US" smtClean="0"/>
              <a:t>1/21/2014</a:t>
            </a:fld>
            <a:endParaRPr lang="en-US"/>
          </a:p>
        </p:txBody>
      </p:sp>
      <p:sp>
        <p:nvSpPr>
          <p:cNvPr id="4" name="Footer Placeholder 3"/>
          <p:cNvSpPr>
            <a:spLocks noGrp="1"/>
          </p:cNvSpPr>
          <p:nvPr>
            <p:ph type="ftr" sz="quarter" idx="11"/>
          </p:nvPr>
        </p:nvSpPr>
        <p:spPr/>
        <p:txBody>
          <a:bodyPr/>
          <a:lstStyle/>
          <a:p>
            <a:pPr>
              <a:defRPr/>
            </a:pPr>
            <a:r>
              <a:rPr lang="en-US" smtClean="0"/>
              <a:t>BUS 4795</a:t>
            </a:r>
            <a:endParaRPr lang="en-US"/>
          </a:p>
        </p:txBody>
      </p:sp>
      <p:sp>
        <p:nvSpPr>
          <p:cNvPr id="5" name="Slide Number Placeholder 4"/>
          <p:cNvSpPr>
            <a:spLocks noGrp="1"/>
          </p:cNvSpPr>
          <p:nvPr>
            <p:ph type="sldNum" sz="quarter" idx="12"/>
          </p:nvPr>
        </p:nvSpPr>
        <p:spPr/>
        <p:txBody>
          <a:bodyPr/>
          <a:lstStyle/>
          <a:p>
            <a:pPr>
              <a:defRPr/>
            </a:pPr>
            <a:fld id="{176B3B13-8821-440F-9188-A13939EBFD88}" type="slidenum">
              <a:rPr lang="en-US" smtClean="0"/>
              <a:pPr>
                <a:defRPr/>
              </a:pPr>
              <a:t>‹#›</a:t>
            </a:fld>
            <a:endParaRPr lang="en-US"/>
          </a:p>
        </p:txBody>
      </p:sp>
    </p:spTree>
    <p:extLst>
      <p:ext uri="{BB962C8B-B14F-4D97-AF65-F5344CB8AC3E}">
        <p14:creationId xmlns:p14="http://schemas.microsoft.com/office/powerpoint/2010/main" val="210978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403C46E-46E0-450F-A8B8-6C956E4E2DE3}" type="datetime1">
              <a:rPr lang="en-US" smtClean="0"/>
              <a:t>1/21/2014</a:t>
            </a:fld>
            <a:endParaRPr lang="en-US"/>
          </a:p>
        </p:txBody>
      </p:sp>
      <p:sp>
        <p:nvSpPr>
          <p:cNvPr id="3" name="Footer Placeholder 2"/>
          <p:cNvSpPr>
            <a:spLocks noGrp="1"/>
          </p:cNvSpPr>
          <p:nvPr>
            <p:ph type="ftr" sz="quarter" idx="11"/>
          </p:nvPr>
        </p:nvSpPr>
        <p:spPr/>
        <p:txBody>
          <a:bodyPr/>
          <a:lstStyle/>
          <a:p>
            <a:pPr>
              <a:defRPr/>
            </a:pPr>
            <a:r>
              <a:rPr lang="en-US" smtClean="0"/>
              <a:t>BUS 4795</a:t>
            </a:r>
            <a:endParaRPr lang="en-US"/>
          </a:p>
        </p:txBody>
      </p:sp>
      <p:sp>
        <p:nvSpPr>
          <p:cNvPr id="4" name="Slide Number Placeholder 3"/>
          <p:cNvSpPr>
            <a:spLocks noGrp="1"/>
          </p:cNvSpPr>
          <p:nvPr>
            <p:ph type="sldNum" sz="quarter" idx="12"/>
          </p:nvPr>
        </p:nvSpPr>
        <p:spPr/>
        <p:txBody>
          <a:bodyPr/>
          <a:lstStyle/>
          <a:p>
            <a:pPr>
              <a:defRPr/>
            </a:pPr>
            <a:fld id="{17A6A4D3-596E-4DB8-8FA4-CCE4B1BAC167}" type="slidenum">
              <a:rPr lang="en-US" smtClean="0"/>
              <a:pPr>
                <a:defRPr/>
              </a:pPr>
              <a:t>‹#›</a:t>
            </a:fld>
            <a:endParaRPr lang="en-US"/>
          </a:p>
        </p:txBody>
      </p:sp>
    </p:spTree>
    <p:extLst>
      <p:ext uri="{BB962C8B-B14F-4D97-AF65-F5344CB8AC3E}">
        <p14:creationId xmlns:p14="http://schemas.microsoft.com/office/powerpoint/2010/main" val="186430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958075-CF74-4F4D-BCA5-3426939127FB}" type="datetime1">
              <a:rPr lang="en-US" smtClean="0"/>
              <a:t>1/21/2014</a:t>
            </a:fld>
            <a:endParaRPr lang="en-US"/>
          </a:p>
        </p:txBody>
      </p:sp>
      <p:sp>
        <p:nvSpPr>
          <p:cNvPr id="6" name="Footer Placeholder 5"/>
          <p:cNvSpPr>
            <a:spLocks noGrp="1"/>
          </p:cNvSpPr>
          <p:nvPr>
            <p:ph type="ftr" sz="quarter" idx="11"/>
          </p:nvPr>
        </p:nvSpPr>
        <p:spPr/>
        <p:txBody>
          <a:bodyPr/>
          <a:lstStyle/>
          <a:p>
            <a:pPr>
              <a:defRPr/>
            </a:pPr>
            <a:r>
              <a:rPr lang="en-US" smtClean="0"/>
              <a:t>BUS 4795</a:t>
            </a:r>
            <a:endParaRPr lang="en-US"/>
          </a:p>
        </p:txBody>
      </p:sp>
      <p:sp>
        <p:nvSpPr>
          <p:cNvPr id="7" name="Slide Number Placeholder 6"/>
          <p:cNvSpPr>
            <a:spLocks noGrp="1"/>
          </p:cNvSpPr>
          <p:nvPr>
            <p:ph type="sldNum" sz="quarter" idx="12"/>
          </p:nvPr>
        </p:nvSpPr>
        <p:spPr/>
        <p:txBody>
          <a:bodyPr/>
          <a:lstStyle/>
          <a:p>
            <a:pPr>
              <a:defRPr/>
            </a:pPr>
            <a:fld id="{C6D0D353-36E6-430F-82A7-647183A468CC}" type="slidenum">
              <a:rPr lang="en-US" smtClean="0"/>
              <a:pPr>
                <a:defRPr/>
              </a:pPr>
              <a:t>‹#›</a:t>
            </a:fld>
            <a:endParaRPr lang="en-US"/>
          </a:p>
        </p:txBody>
      </p:sp>
    </p:spTree>
    <p:extLst>
      <p:ext uri="{BB962C8B-B14F-4D97-AF65-F5344CB8AC3E}">
        <p14:creationId xmlns:p14="http://schemas.microsoft.com/office/powerpoint/2010/main" val="285508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C16CFA1-0D34-48C8-8F3D-E9C08A8674DA}" type="datetime1">
              <a:rPr lang="en-US" smtClean="0"/>
              <a:t>1/21/2014</a:t>
            </a:fld>
            <a:endParaRPr lang="en-US"/>
          </a:p>
        </p:txBody>
      </p:sp>
      <p:sp>
        <p:nvSpPr>
          <p:cNvPr id="6" name="Footer Placeholder 5"/>
          <p:cNvSpPr>
            <a:spLocks noGrp="1"/>
          </p:cNvSpPr>
          <p:nvPr>
            <p:ph type="ftr" sz="quarter" idx="11"/>
          </p:nvPr>
        </p:nvSpPr>
        <p:spPr/>
        <p:txBody>
          <a:bodyPr/>
          <a:lstStyle/>
          <a:p>
            <a:pPr>
              <a:defRPr/>
            </a:pPr>
            <a:r>
              <a:rPr lang="en-US" smtClean="0"/>
              <a:t>BUS 4795</a:t>
            </a:r>
            <a:endParaRPr lang="en-US"/>
          </a:p>
        </p:txBody>
      </p:sp>
      <p:sp>
        <p:nvSpPr>
          <p:cNvPr id="7" name="Slide Number Placeholder 6"/>
          <p:cNvSpPr>
            <a:spLocks noGrp="1"/>
          </p:cNvSpPr>
          <p:nvPr>
            <p:ph type="sldNum" sz="quarter" idx="12"/>
          </p:nvPr>
        </p:nvSpPr>
        <p:spPr/>
        <p:txBody>
          <a:bodyPr/>
          <a:lstStyle/>
          <a:p>
            <a:pPr>
              <a:defRPr/>
            </a:pPr>
            <a:fld id="{7E15690D-1EEC-434F-B490-2B00B9B94EA4}" type="slidenum">
              <a:rPr lang="en-US" smtClean="0"/>
              <a:pPr>
                <a:defRPr/>
              </a:pPr>
              <a:t>‹#›</a:t>
            </a:fld>
            <a:endParaRPr lang="en-US"/>
          </a:p>
        </p:txBody>
      </p:sp>
    </p:spTree>
    <p:extLst>
      <p:ext uri="{BB962C8B-B14F-4D97-AF65-F5344CB8AC3E}">
        <p14:creationId xmlns:p14="http://schemas.microsoft.com/office/powerpoint/2010/main" val="288509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BE45DAE-B098-4CFA-B613-515FB2F7AE5B}" type="datetime1">
              <a:rPr lang="en-US" smtClean="0"/>
              <a:t>1/21/2014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BUS 4795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5F3CCD6-4E71-4F3F-B6CA-FBC389087706}" type="slidenum">
              <a:rPr lang="en-US" smtClean="0"/>
              <a:pPr>
                <a:defRPr/>
              </a:pPr>
              <a:t>‹#›</a:t>
            </a:fld>
            <a:endParaRPr lang="en-US"/>
          </a:p>
        </p:txBody>
      </p:sp>
    </p:spTree>
    <p:extLst>
      <p:ext uri="{BB962C8B-B14F-4D97-AF65-F5344CB8AC3E}">
        <p14:creationId xmlns:p14="http://schemas.microsoft.com/office/powerpoint/2010/main" val="89606141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r.fedex.com/documentdisplay.cfm?DocumentID=125"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0.xml"/><Relationship Id="rId7" Type="http://schemas.openxmlformats.org/officeDocument/2006/relationships/image" Target="../media/image11.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32.xml"/><Relationship Id="rId7" Type="http://schemas.openxmlformats.org/officeDocument/2006/relationships/image" Target="../media/image17.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8.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20.w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fontAlgn="auto">
              <a:spcAft>
                <a:spcPts val="0"/>
              </a:spcAft>
              <a:defRPr/>
            </a:pPr>
            <a:r>
              <a:rPr b="1" dirty="0" smtClean="0">
                <a:solidFill>
                  <a:srgbClr val="FF0000"/>
                </a:solidFill>
              </a:rPr>
              <a:t>Chapter 2</a:t>
            </a:r>
          </a:p>
        </p:txBody>
      </p:sp>
      <p:sp>
        <p:nvSpPr>
          <p:cNvPr id="10243" name="Rectangle 3"/>
          <p:cNvSpPr>
            <a:spLocks noGrp="1" noChangeArrowheads="1"/>
          </p:cNvSpPr>
          <p:nvPr>
            <p:ph type="subTitle" idx="1"/>
          </p:nvPr>
        </p:nvSpPr>
        <p:spPr/>
        <p:txBody>
          <a:bodyPr>
            <a:normAutofit/>
          </a:bodyPr>
          <a:lstStyle/>
          <a:p>
            <a:pPr fontAlgn="auto">
              <a:spcAft>
                <a:spcPts val="0"/>
              </a:spcAft>
              <a:buFontTx/>
              <a:buNone/>
              <a:defRPr/>
            </a:pPr>
            <a:r>
              <a:rPr lang="en-US" sz="4000" b="1" dirty="0" smtClean="0">
                <a:solidFill>
                  <a:schemeClr val="tx1"/>
                </a:solidFill>
              </a:rPr>
              <a:t>Competitiveness, Strategy, and Productivity</a:t>
            </a:r>
          </a:p>
        </p:txBody>
      </p:sp>
      <p:sp>
        <p:nvSpPr>
          <p:cNvPr id="20484" name="Rectangle 4"/>
          <p:cNvSpPr>
            <a:spLocks noChangeArrowheads="1"/>
          </p:cNvSpPr>
          <p:nvPr/>
        </p:nvSpPr>
        <p:spPr bwMode="auto">
          <a:xfrm>
            <a:off x="5526088" y="6362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US"/>
          </a:p>
        </p:txBody>
      </p:sp>
      <p:sp>
        <p:nvSpPr>
          <p:cNvPr id="20485" name="Rectangle 6"/>
          <p:cNvSpPr>
            <a:spLocks noChangeArrowheads="1"/>
          </p:cNvSpPr>
          <p:nvPr/>
        </p:nvSpPr>
        <p:spPr bwMode="auto">
          <a:xfrm>
            <a:off x="1817688" y="638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US"/>
          </a:p>
        </p:txBody>
      </p:sp>
      <p:sp>
        <p:nvSpPr>
          <p:cNvPr id="20486" name="Rectangle 7"/>
          <p:cNvSpPr>
            <a:spLocks noChangeArrowheads="1"/>
          </p:cNvSpPr>
          <p:nvPr/>
        </p:nvSpPr>
        <p:spPr bwMode="auto">
          <a:xfrm>
            <a:off x="2955925" y="-160338"/>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Fed Ex Mission Statement</a:t>
            </a:r>
          </a:p>
        </p:txBody>
      </p:sp>
      <p:sp>
        <p:nvSpPr>
          <p:cNvPr id="31747" name="Rectangle 3"/>
          <p:cNvSpPr>
            <a:spLocks noGrp="1" noChangeArrowheads="1"/>
          </p:cNvSpPr>
          <p:nvPr>
            <p:ph idx="1"/>
          </p:nvPr>
        </p:nvSpPr>
        <p:spPr/>
        <p:txBody>
          <a:bodyPr/>
          <a:lstStyle/>
          <a:p>
            <a:r>
              <a:rPr lang="en-US" sz="2000" b="0" smtClean="0"/>
              <a:t>FedEx Corporation will produce superior financial returns for its shareowners by providing high value-added logistics, transportation and related information services through focused operating companies. Customer requirements will be met in the highest quality manner appropriate to each market segment served. FedEx Corporation will strive to develop mutually rewarding relationships with its employees, partners and suppliers. Safety will be the first consideration in all operations. Corporate activities will be conducted to the highest ethical and professional standards.</a:t>
            </a:r>
          </a:p>
          <a:p>
            <a:pPr lvl="1">
              <a:buFont typeface="Wingdings 2" pitchFamily="18" charset="2"/>
              <a:buNone/>
            </a:pPr>
            <a:r>
              <a:rPr lang="en-US" sz="1200" smtClean="0">
                <a:hlinkClick r:id="rId3"/>
              </a:rPr>
              <a:t>http://ir.fedex.com/documentdisplay.cfm?DocumentID=125</a:t>
            </a:r>
            <a:endParaRPr lang="en-US" sz="1200" smtClean="0"/>
          </a:p>
        </p:txBody>
      </p:sp>
      <p:sp>
        <p:nvSpPr>
          <p:cNvPr id="317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31751"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00B7E265-D8E3-448B-8331-2C8EA4A79A30}" type="slidenum">
              <a:rPr lang="en-US" sz="1600">
                <a:solidFill>
                  <a:schemeClr val="tx2"/>
                </a:solidFill>
              </a:rPr>
              <a:pPr algn="ctr" eaLnBrk="1" hangingPunct="1"/>
              <a:t>10</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Goals</a:t>
            </a:r>
          </a:p>
        </p:txBody>
      </p:sp>
      <p:sp>
        <p:nvSpPr>
          <p:cNvPr id="32771" name="Rectangle 3"/>
          <p:cNvSpPr>
            <a:spLocks noGrp="1" noChangeArrowheads="1"/>
          </p:cNvSpPr>
          <p:nvPr>
            <p:ph idx="1"/>
          </p:nvPr>
        </p:nvSpPr>
        <p:spPr/>
        <p:txBody>
          <a:bodyPr/>
          <a:lstStyle/>
          <a:p>
            <a:r>
              <a:rPr lang="en-US" smtClean="0"/>
              <a:t>The mission statement serves as the basis for organizational goals</a:t>
            </a:r>
          </a:p>
          <a:p>
            <a:r>
              <a:rPr lang="en-US" smtClean="0"/>
              <a:t>Goals</a:t>
            </a:r>
          </a:p>
          <a:p>
            <a:pPr lvl="1"/>
            <a:r>
              <a:rPr lang="en-US" smtClean="0"/>
              <a:t>Provide detail and the scope of the mission</a:t>
            </a:r>
          </a:p>
          <a:p>
            <a:pPr lvl="2"/>
            <a:r>
              <a:rPr lang="en-US" smtClean="0"/>
              <a:t>Goals can be viewed as organizational destinations</a:t>
            </a:r>
          </a:p>
          <a:p>
            <a:pPr lvl="1"/>
            <a:r>
              <a:rPr lang="en-US" smtClean="0"/>
              <a:t>Goals serve as the basis for organizational strategies</a:t>
            </a:r>
          </a:p>
        </p:txBody>
      </p:sp>
      <p:sp>
        <p:nvSpPr>
          <p:cNvPr id="327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32775"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9FC82EC8-761E-4B86-998B-4E404CF09587}" type="slidenum">
              <a:rPr lang="en-US" sz="1600">
                <a:solidFill>
                  <a:schemeClr val="tx2"/>
                </a:solidFill>
              </a:rPr>
              <a:pPr algn="ctr" eaLnBrk="1" hangingPunct="1"/>
              <a:t>11</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p:cNvPicPr>
            <a:picLocks noChangeAspect="1" noChangeArrowheads="1"/>
          </p:cNvPicPr>
          <p:nvPr/>
        </p:nvPicPr>
        <p:blipFill>
          <a:blip r:embed="rId3" cstate="print"/>
          <a:srcRect/>
          <a:stretch>
            <a:fillRect/>
          </a:stretch>
        </p:blipFill>
        <p:spPr bwMode="auto">
          <a:xfrm>
            <a:off x="0" y="3725863"/>
            <a:ext cx="2505075" cy="3132137"/>
          </a:xfrm>
          <a:prstGeom prst="rect">
            <a:avLst/>
          </a:prstGeom>
          <a:noFill/>
          <a:effectLst>
            <a:softEdge rad="317500"/>
          </a:effectLst>
        </p:spPr>
      </p:pic>
      <p:sp>
        <p:nvSpPr>
          <p:cNvPr id="21507"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Strategies</a:t>
            </a:r>
          </a:p>
        </p:txBody>
      </p:sp>
      <p:sp>
        <p:nvSpPr>
          <p:cNvPr id="33796" name="Rectangle 3"/>
          <p:cNvSpPr>
            <a:spLocks noGrp="1" noChangeArrowheads="1"/>
          </p:cNvSpPr>
          <p:nvPr>
            <p:ph idx="1"/>
          </p:nvPr>
        </p:nvSpPr>
        <p:spPr/>
        <p:txBody>
          <a:bodyPr>
            <a:normAutofit fontScale="92500" lnSpcReduction="10000"/>
          </a:bodyPr>
          <a:lstStyle/>
          <a:p>
            <a:pPr>
              <a:lnSpc>
                <a:spcPct val="90000"/>
              </a:lnSpc>
            </a:pPr>
            <a:r>
              <a:rPr lang="en-US" sz="2800" dirty="0" smtClean="0"/>
              <a:t>Strategy</a:t>
            </a:r>
          </a:p>
          <a:p>
            <a:pPr lvl="1">
              <a:lnSpc>
                <a:spcPct val="90000"/>
              </a:lnSpc>
            </a:pPr>
            <a:r>
              <a:rPr lang="en-US" sz="2400" dirty="0" smtClean="0"/>
              <a:t>A plan for achieving organizational goals</a:t>
            </a:r>
          </a:p>
          <a:p>
            <a:pPr lvl="2">
              <a:lnSpc>
                <a:spcPct val="90000"/>
              </a:lnSpc>
            </a:pPr>
            <a:r>
              <a:rPr lang="en-US" dirty="0" smtClean="0"/>
              <a:t>Serves as a roadmap for reaching the organizational destinations</a:t>
            </a:r>
          </a:p>
          <a:p>
            <a:pPr lvl="1">
              <a:lnSpc>
                <a:spcPct val="90000"/>
              </a:lnSpc>
            </a:pPr>
            <a:r>
              <a:rPr lang="en-US" sz="2400" dirty="0" smtClean="0"/>
              <a:t>Organizations have</a:t>
            </a:r>
          </a:p>
          <a:p>
            <a:pPr lvl="2">
              <a:lnSpc>
                <a:spcPct val="90000"/>
              </a:lnSpc>
            </a:pPr>
            <a:r>
              <a:rPr lang="en-US" i="1" dirty="0" smtClean="0"/>
              <a:t>Organizational strategies</a:t>
            </a:r>
          </a:p>
          <a:p>
            <a:pPr lvl="3">
              <a:lnSpc>
                <a:spcPct val="90000"/>
              </a:lnSpc>
            </a:pPr>
            <a:r>
              <a:rPr lang="en-US" sz="2400" dirty="0" smtClean="0"/>
              <a:t>Overall strategies that relate to the entire organization</a:t>
            </a:r>
          </a:p>
          <a:p>
            <a:pPr lvl="3">
              <a:lnSpc>
                <a:spcPct val="90000"/>
              </a:lnSpc>
            </a:pPr>
            <a:r>
              <a:rPr lang="en-US" sz="2400" dirty="0" smtClean="0"/>
              <a:t>Support the achievement of organizational goals and mission</a:t>
            </a:r>
          </a:p>
          <a:p>
            <a:pPr lvl="2">
              <a:lnSpc>
                <a:spcPct val="90000"/>
              </a:lnSpc>
            </a:pPr>
            <a:r>
              <a:rPr lang="en-US" i="1" dirty="0" smtClean="0"/>
              <a:t>Functional level strategies</a:t>
            </a:r>
          </a:p>
          <a:p>
            <a:pPr lvl="3">
              <a:lnSpc>
                <a:spcPct val="90000"/>
              </a:lnSpc>
            </a:pPr>
            <a:r>
              <a:rPr lang="en-US" sz="2600" dirty="0" smtClean="0"/>
              <a:t>Strategies that relate to each of the functional areas and that support achievement of the organizational strategy</a:t>
            </a:r>
          </a:p>
        </p:txBody>
      </p:sp>
      <p:sp>
        <p:nvSpPr>
          <p:cNvPr id="3379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33800"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F94B3E21-637A-4C21-95FA-5C8063C82721}" type="slidenum">
              <a:rPr lang="en-US" sz="1600">
                <a:solidFill>
                  <a:schemeClr val="tx2"/>
                </a:solidFill>
              </a:rPr>
              <a:pPr algn="ctr" eaLnBrk="1" hangingPunct="1"/>
              <a:t>12</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Tactics and Operations</a:t>
            </a:r>
          </a:p>
        </p:txBody>
      </p:sp>
      <p:sp>
        <p:nvSpPr>
          <p:cNvPr id="34819" name="Rectangle 3"/>
          <p:cNvSpPr>
            <a:spLocks noGrp="1" noChangeArrowheads="1"/>
          </p:cNvSpPr>
          <p:nvPr>
            <p:ph idx="1"/>
          </p:nvPr>
        </p:nvSpPr>
        <p:spPr/>
        <p:txBody>
          <a:bodyPr/>
          <a:lstStyle/>
          <a:p>
            <a:r>
              <a:rPr lang="en-US" smtClean="0"/>
              <a:t>Tactics</a:t>
            </a:r>
          </a:p>
          <a:p>
            <a:pPr lvl="1"/>
            <a:r>
              <a:rPr lang="en-US" smtClean="0"/>
              <a:t>The methods and actions taken to accomplish strategies</a:t>
            </a:r>
          </a:p>
          <a:p>
            <a:pPr lvl="1"/>
            <a:r>
              <a:rPr lang="en-US" smtClean="0"/>
              <a:t>The “how to” part of the process</a:t>
            </a:r>
          </a:p>
          <a:p>
            <a:r>
              <a:rPr lang="en-US" smtClean="0"/>
              <a:t>Operations </a:t>
            </a:r>
          </a:p>
          <a:p>
            <a:pPr lvl="1"/>
            <a:r>
              <a:rPr lang="en-US" smtClean="0"/>
              <a:t>The actual “doing” part of the process</a:t>
            </a:r>
          </a:p>
        </p:txBody>
      </p:sp>
      <p:sp>
        <p:nvSpPr>
          <p:cNvPr id="3482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pic>
        <p:nvPicPr>
          <p:cNvPr id="22533" name="Picture 5" descr="C:\Documents and Settings\David\Local Settings\Temporary Internet Files\Content.IE5\74KDRFYQ\MP910216640[1].jpg"/>
          <p:cNvPicPr>
            <a:picLocks noChangeAspect="1" noChangeArrowheads="1"/>
          </p:cNvPicPr>
          <p:nvPr/>
        </p:nvPicPr>
        <p:blipFill>
          <a:blip r:embed="rId3"/>
          <a:srcRect/>
          <a:stretch>
            <a:fillRect/>
          </a:stretch>
        </p:blipFill>
        <p:spPr bwMode="auto">
          <a:xfrm>
            <a:off x="5257800" y="3944422"/>
            <a:ext cx="3378200" cy="2538928"/>
          </a:xfrm>
          <a:prstGeom prst="rect">
            <a:avLst/>
          </a:prstGeom>
          <a:noFill/>
          <a:effectLst>
            <a:softEdge rad="635000"/>
          </a:effectLst>
        </p:spPr>
      </p:pic>
      <p:sp>
        <p:nvSpPr>
          <p:cNvPr id="34824"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B1553E91-110F-4FF7-9BDD-C3D7617F3449}" type="slidenum">
              <a:rPr lang="en-US" sz="1600">
                <a:solidFill>
                  <a:schemeClr val="tx2"/>
                </a:solidFill>
              </a:rPr>
              <a:pPr algn="ctr" eaLnBrk="1" hangingPunct="1"/>
              <a:t>13</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lIns="90488" tIns="44450" rIns="90488" bIns="44450"/>
          <a:lstStyle/>
          <a:p>
            <a:pPr fontAlgn="auto">
              <a:spcAft>
                <a:spcPts val="0"/>
              </a:spcAft>
              <a:defRPr/>
            </a:pPr>
            <a:r>
              <a:rPr smtClean="0">
                <a:solidFill>
                  <a:schemeClr val="tx1">
                    <a:lumMod val="95000"/>
                    <a:lumOff val="5000"/>
                  </a:schemeClr>
                </a:solidFill>
              </a:rPr>
              <a:t>Core Competencies</a:t>
            </a:r>
            <a:endParaRPr sz="3300" smtClean="0">
              <a:solidFill>
                <a:srgbClr val="2D8BD8"/>
              </a:solidFill>
            </a:endParaRPr>
          </a:p>
        </p:txBody>
      </p:sp>
      <p:sp>
        <p:nvSpPr>
          <p:cNvPr id="23555" name="Rectangle 3"/>
          <p:cNvSpPr>
            <a:spLocks noGrp="1" noChangeArrowheads="1"/>
          </p:cNvSpPr>
          <p:nvPr>
            <p:ph idx="1"/>
          </p:nvPr>
        </p:nvSpPr>
        <p:spPr/>
        <p:txBody>
          <a:bodyPr lIns="90488" tIns="44450" rIns="90488" bIns="44450">
            <a:normAutofit/>
          </a:bodyPr>
          <a:lstStyle/>
          <a:p>
            <a:pPr marL="274320" indent="-274320" fontAlgn="auto">
              <a:spcAft>
                <a:spcPts val="0"/>
              </a:spcAft>
              <a:buFont typeface="Wingdings 2"/>
              <a:buChar char=""/>
              <a:defRPr/>
            </a:pPr>
            <a:r>
              <a:rPr lang="en-US" dirty="0" smtClean="0">
                <a:solidFill>
                  <a:schemeClr val="tx2">
                    <a:lumMod val="50000"/>
                  </a:schemeClr>
                </a:solidFill>
              </a:rPr>
              <a:t>Core Competencies</a:t>
            </a:r>
          </a:p>
          <a:p>
            <a:pPr marL="640080" lvl="1" indent="-274320" fontAlgn="auto">
              <a:spcAft>
                <a:spcPts val="0"/>
              </a:spcAft>
              <a:buSzPct val="75000"/>
              <a:buFontTx/>
              <a:buNone/>
              <a:defRPr/>
            </a:pPr>
            <a:r>
              <a:rPr lang="en-US" sz="2600" dirty="0" smtClean="0">
                <a:solidFill>
                  <a:srgbClr val="303B2C"/>
                </a:solidFill>
              </a:rPr>
              <a:t>The special attributes or abilities that give an</a:t>
            </a:r>
          </a:p>
          <a:p>
            <a:pPr marL="640080" lvl="1" indent="-274320" fontAlgn="auto">
              <a:spcAft>
                <a:spcPts val="0"/>
              </a:spcAft>
              <a:buSzPct val="75000"/>
              <a:buFontTx/>
              <a:buNone/>
              <a:defRPr/>
            </a:pPr>
            <a:r>
              <a:rPr lang="en-US" sz="2600" dirty="0" smtClean="0">
                <a:solidFill>
                  <a:srgbClr val="303B2C"/>
                </a:solidFill>
              </a:rPr>
              <a:t>organization a </a:t>
            </a:r>
            <a:r>
              <a:rPr lang="en-US" sz="2600" i="1" dirty="0" smtClean="0">
                <a:solidFill>
                  <a:srgbClr val="303B2C"/>
                </a:solidFill>
              </a:rPr>
              <a:t>competitive edge</a:t>
            </a:r>
          </a:p>
          <a:p>
            <a:pPr marL="1005840" lvl="2" fontAlgn="auto">
              <a:spcAft>
                <a:spcPts val="0"/>
              </a:spcAft>
              <a:buSzPct val="75000"/>
              <a:buFont typeface="Wingdings 2"/>
              <a:buChar char=""/>
              <a:defRPr/>
            </a:pPr>
            <a:r>
              <a:rPr lang="en-US" dirty="0" smtClean="0">
                <a:solidFill>
                  <a:schemeClr val="tx2">
                    <a:lumMod val="75000"/>
                  </a:schemeClr>
                </a:solidFill>
              </a:rPr>
              <a:t>To be effective core competencies and strategies need to be aligned</a:t>
            </a:r>
          </a:p>
        </p:txBody>
      </p:sp>
      <p:sp>
        <p:nvSpPr>
          <p:cNvPr id="358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35847"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92B89CA4-63E4-4550-8FBF-3820466E5E08}" type="slidenum">
              <a:rPr lang="en-US" sz="1600">
                <a:solidFill>
                  <a:schemeClr val="tx2"/>
                </a:solidFill>
              </a:rPr>
              <a:pPr algn="ctr" eaLnBrk="1" hangingPunct="1"/>
              <a:t>14</a:t>
            </a:fld>
            <a:endParaRPr lang="en-US" sz="1600">
              <a:solidFill>
                <a:schemeClr val="tx2"/>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Sample Operations Strategies</a:t>
            </a:r>
          </a:p>
        </p:txBody>
      </p:sp>
      <p:graphicFrame>
        <p:nvGraphicFramePr>
          <p:cNvPr id="23594" name="Group 42"/>
          <p:cNvGraphicFramePr>
            <a:graphicFrameLocks noGrp="1"/>
          </p:cNvGraphicFramePr>
          <p:nvPr>
            <p:ph idx="1"/>
          </p:nvPr>
        </p:nvGraphicFramePr>
        <p:xfrm>
          <a:off x="914400" y="1524000"/>
          <a:ext cx="7086600" cy="4438831"/>
        </p:xfrm>
        <a:graphic>
          <a:graphicData uri="http://schemas.openxmlformats.org/drawingml/2006/table">
            <a:tbl>
              <a:tblPr/>
              <a:tblGrid>
                <a:gridCol w="1706033"/>
                <a:gridCol w="2256366"/>
                <a:gridCol w="3124201"/>
              </a:tblGrid>
              <a:tr h="49526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1" i="0" u="none" strike="noStrike" cap="none" normalizeH="0" baseline="0" dirty="0" smtClean="0">
                          <a:ln>
                            <a:noFill/>
                          </a:ln>
                          <a:solidFill>
                            <a:schemeClr val="accent1">
                              <a:lumMod val="20000"/>
                              <a:lumOff val="80000"/>
                            </a:schemeClr>
                          </a:solidFill>
                          <a:effectLst/>
                          <a:latin typeface="Arial" charset="0"/>
                        </a:rPr>
                        <a:t>Organizational Strategy</a:t>
                      </a:r>
                    </a:p>
                  </a:txBody>
                  <a:tcPr marL="118982" marR="118982" marT="45717" marB="45717" anchor="b"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1" i="0" u="none" strike="noStrike" cap="none" normalizeH="0" baseline="0" dirty="0" smtClean="0">
                          <a:ln>
                            <a:noFill/>
                          </a:ln>
                          <a:solidFill>
                            <a:schemeClr val="accent1">
                              <a:lumMod val="20000"/>
                              <a:lumOff val="80000"/>
                            </a:schemeClr>
                          </a:solidFill>
                          <a:effectLst/>
                          <a:latin typeface="Arial" charset="0"/>
                        </a:rPr>
                        <a:t>Operations Strategy</a:t>
                      </a:r>
                    </a:p>
                  </a:txBody>
                  <a:tcPr marL="118982" marR="118982" marT="45717" marB="45717"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1" i="0" u="none" strike="noStrike" cap="none" normalizeH="0" baseline="0" dirty="0" smtClean="0">
                          <a:ln>
                            <a:noFill/>
                          </a:ln>
                          <a:solidFill>
                            <a:schemeClr val="accent1">
                              <a:lumMod val="20000"/>
                              <a:lumOff val="80000"/>
                            </a:schemeClr>
                          </a:solidFill>
                          <a:effectLst/>
                          <a:latin typeface="Arial" charset="0"/>
                        </a:rPr>
                        <a:t>Examples of Companies or Services</a:t>
                      </a:r>
                    </a:p>
                  </a:txBody>
                  <a:tcPr marL="118982" marR="118982" marT="45717" marB="45717" anchor="b"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r>
              <a:tr h="533362">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1" i="0" u="none" strike="noStrike" cap="none" normalizeH="0" baseline="0" dirty="0" smtClean="0">
                          <a:ln>
                            <a:noFill/>
                          </a:ln>
                          <a:solidFill>
                            <a:srgbClr val="333333"/>
                          </a:solidFill>
                          <a:effectLst/>
                          <a:latin typeface="Arial" charset="0"/>
                        </a:rPr>
                        <a:t>Low Price</a:t>
                      </a:r>
                    </a:p>
                  </a:txBody>
                  <a:tcPr marL="118982" marR="118982" marT="45717" marB="4571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Low Cost</a:t>
                      </a:r>
                    </a:p>
                  </a:txBody>
                  <a:tcPr marL="118982" marR="118982" marT="45717" marB="4571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U.S. first-class postage</a:t>
                      </a:r>
                    </a:p>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Wal-Mart</a:t>
                      </a:r>
                    </a:p>
                  </a:txBody>
                  <a:tcPr marL="118982" marR="118982" marT="45717" marB="4571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533362">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1" i="0" u="none" strike="noStrike" cap="none" normalizeH="0" baseline="0" dirty="0" smtClean="0">
                          <a:ln>
                            <a:noFill/>
                          </a:ln>
                          <a:solidFill>
                            <a:srgbClr val="333333"/>
                          </a:solidFill>
                          <a:effectLst/>
                          <a:latin typeface="Arial" charset="0"/>
                        </a:rPr>
                        <a:t>Responsiveness</a:t>
                      </a:r>
                    </a:p>
                  </a:txBody>
                  <a:tcPr marL="118982" marR="118982" marT="45717" marB="4571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Short processing times</a:t>
                      </a:r>
                    </a:p>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On-time delivery</a:t>
                      </a:r>
                    </a:p>
                  </a:txBody>
                  <a:tcPr marL="118982" marR="118982" marT="45717" marB="4571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McDonald’s restaurants</a:t>
                      </a:r>
                    </a:p>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FedEx</a:t>
                      </a:r>
                    </a:p>
                  </a:txBody>
                  <a:tcPr marL="118982" marR="118982" marT="45717" marB="4571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792423">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1" i="0" u="none" strike="noStrike" cap="none" normalizeH="0" baseline="0" dirty="0" smtClean="0">
                          <a:ln>
                            <a:noFill/>
                          </a:ln>
                          <a:solidFill>
                            <a:srgbClr val="333333"/>
                          </a:solidFill>
                          <a:effectLst/>
                          <a:latin typeface="Arial" charset="0"/>
                        </a:rPr>
                        <a:t>Differentiation:</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1" i="0" u="none" strike="noStrike" cap="none" normalizeH="0" baseline="0" dirty="0" smtClean="0">
                          <a:ln>
                            <a:noFill/>
                          </a:ln>
                          <a:solidFill>
                            <a:srgbClr val="333333"/>
                          </a:solidFill>
                          <a:effectLst/>
                          <a:latin typeface="Arial" charset="0"/>
                        </a:rPr>
                        <a:t>High Quality</a:t>
                      </a:r>
                    </a:p>
                  </a:txBody>
                  <a:tcPr marL="118982" marR="118982" marT="45717" marB="4571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High performance design and/or high quality processing</a:t>
                      </a:r>
                    </a:p>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Consistent Quality</a:t>
                      </a:r>
                    </a:p>
                  </a:txBody>
                  <a:tcPr marL="118982" marR="118982" marT="45717" marB="4571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Sony TV</a:t>
                      </a:r>
                    </a:p>
                    <a:p>
                      <a:pPr marL="0" marR="0" lvl="0" indent="0" algn="l" defTabSz="914400" rtl="0" eaLnBrk="1" fontAlgn="base" latinLnBrk="0" hangingPunct="1">
                        <a:lnSpc>
                          <a:spcPct val="100000"/>
                        </a:lnSpc>
                        <a:spcBef>
                          <a:spcPts val="600"/>
                        </a:spcBef>
                        <a:spcAft>
                          <a:spcPct val="0"/>
                        </a:spcAft>
                        <a:buClr>
                          <a:schemeClr val="tx1"/>
                        </a:buClr>
                        <a:buSzTx/>
                        <a:buFontTx/>
                        <a:buNone/>
                        <a:tabLst/>
                      </a:pPr>
                      <a:endParaRPr kumimoji="0" lang="en-US" sz="1200" b="0" i="0" u="none" strike="noStrike" cap="none" normalizeH="0" baseline="0" dirty="0" smtClean="0">
                        <a:ln>
                          <a:noFill/>
                        </a:ln>
                        <a:solidFill>
                          <a:srgbClr val="333333"/>
                        </a:solidFill>
                        <a:effectLst/>
                        <a:latin typeface="Arial" charset="0"/>
                      </a:endParaRPr>
                    </a:p>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Coca-Cola</a:t>
                      </a:r>
                    </a:p>
                  </a:txBody>
                  <a:tcPr marL="118982" marR="118982" marT="45717" marB="4571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49526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1" i="0" u="none" strike="noStrike" cap="none" normalizeH="0" baseline="0" dirty="0" smtClean="0">
                          <a:ln>
                            <a:noFill/>
                          </a:ln>
                          <a:solidFill>
                            <a:srgbClr val="333333"/>
                          </a:solidFill>
                          <a:effectLst/>
                          <a:latin typeface="Arial" charset="0"/>
                        </a:rPr>
                        <a:t>Differentiation:</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1" i="0" u="none" strike="noStrike" cap="none" normalizeH="0" baseline="0" dirty="0" smtClean="0">
                          <a:ln>
                            <a:noFill/>
                          </a:ln>
                          <a:solidFill>
                            <a:srgbClr val="333333"/>
                          </a:solidFill>
                          <a:effectLst/>
                          <a:latin typeface="Arial" charset="0"/>
                        </a:rPr>
                        <a:t>Newness</a:t>
                      </a:r>
                    </a:p>
                  </a:txBody>
                  <a:tcPr marL="118982" marR="118982" marT="45717" marB="4571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smtClean="0">
                          <a:ln>
                            <a:noFill/>
                          </a:ln>
                          <a:solidFill>
                            <a:srgbClr val="333333"/>
                          </a:solidFill>
                          <a:effectLst/>
                          <a:latin typeface="Arial" charset="0"/>
                        </a:rPr>
                        <a:t>Innovation</a:t>
                      </a:r>
                    </a:p>
                  </a:txBody>
                  <a:tcPr marL="118982" marR="118982" marT="45717" marB="4571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3M, Apple</a:t>
                      </a:r>
                    </a:p>
                  </a:txBody>
                  <a:tcPr marL="118982" marR="118982" marT="45717" marB="4571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533362">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1" i="0" u="none" strike="noStrike" cap="none" normalizeH="0" baseline="0" dirty="0" smtClean="0">
                          <a:ln>
                            <a:noFill/>
                          </a:ln>
                          <a:solidFill>
                            <a:srgbClr val="333333"/>
                          </a:solidFill>
                          <a:effectLst/>
                          <a:latin typeface="Arial" charset="0"/>
                        </a:rPr>
                        <a:t>Differentiation:</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1" i="0" u="none" strike="noStrike" cap="none" normalizeH="0" baseline="0" dirty="0" smtClean="0">
                          <a:ln>
                            <a:noFill/>
                          </a:ln>
                          <a:solidFill>
                            <a:srgbClr val="333333"/>
                          </a:solidFill>
                          <a:effectLst/>
                          <a:latin typeface="Arial" charset="0"/>
                        </a:rPr>
                        <a:t>Variety</a:t>
                      </a:r>
                    </a:p>
                  </a:txBody>
                  <a:tcPr marL="118982" marR="118982" marT="45717" marB="4571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smtClean="0">
                          <a:ln>
                            <a:noFill/>
                          </a:ln>
                          <a:solidFill>
                            <a:srgbClr val="333333"/>
                          </a:solidFill>
                          <a:effectLst/>
                          <a:latin typeface="Arial" charset="0"/>
                        </a:rPr>
                        <a:t>Flexibility</a:t>
                      </a:r>
                    </a:p>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smtClean="0">
                          <a:ln>
                            <a:noFill/>
                          </a:ln>
                          <a:solidFill>
                            <a:srgbClr val="333333"/>
                          </a:solidFill>
                          <a:effectLst/>
                          <a:latin typeface="Arial" charset="0"/>
                        </a:rPr>
                        <a:t>Volume</a:t>
                      </a:r>
                    </a:p>
                  </a:txBody>
                  <a:tcPr marL="118982" marR="118982" marT="45717" marB="4571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Burger King (Have it your way”)</a:t>
                      </a:r>
                    </a:p>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McDonald’s (“Buses Welcome”)</a:t>
                      </a:r>
                    </a:p>
                  </a:txBody>
                  <a:tcPr marL="118982" marR="118982" marT="45717" marB="4571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533362">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1" i="0" u="none" strike="noStrike" cap="none" normalizeH="0" baseline="0" dirty="0" smtClean="0">
                          <a:ln>
                            <a:noFill/>
                          </a:ln>
                          <a:solidFill>
                            <a:srgbClr val="333333"/>
                          </a:solidFill>
                          <a:effectLst/>
                          <a:latin typeface="Arial" charset="0"/>
                        </a:rPr>
                        <a:t>Differentiation:</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1" i="0" u="none" strike="noStrike" cap="none" normalizeH="0" baseline="0" dirty="0" smtClean="0">
                          <a:ln>
                            <a:noFill/>
                          </a:ln>
                          <a:solidFill>
                            <a:srgbClr val="333333"/>
                          </a:solidFill>
                          <a:effectLst/>
                          <a:latin typeface="Arial" charset="0"/>
                        </a:rPr>
                        <a:t>Service</a:t>
                      </a:r>
                    </a:p>
                  </a:txBody>
                  <a:tcPr marL="118982" marR="118982" marT="45717" marB="4571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smtClean="0">
                          <a:ln>
                            <a:noFill/>
                          </a:ln>
                          <a:solidFill>
                            <a:srgbClr val="333333"/>
                          </a:solidFill>
                          <a:effectLst/>
                          <a:latin typeface="Arial" charset="0"/>
                        </a:rPr>
                        <a:t>Superior customer service</a:t>
                      </a:r>
                    </a:p>
                  </a:txBody>
                  <a:tcPr marL="118982" marR="118982" marT="45717" marB="4571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Disneyland</a:t>
                      </a:r>
                    </a:p>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IBM</a:t>
                      </a:r>
                    </a:p>
                  </a:txBody>
                  <a:tcPr marL="118982" marR="118982" marT="45717" marB="4571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522251">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1" i="0" u="none" strike="noStrike" cap="none" normalizeH="0" baseline="0" dirty="0" smtClean="0">
                          <a:ln>
                            <a:noFill/>
                          </a:ln>
                          <a:solidFill>
                            <a:srgbClr val="333333"/>
                          </a:solidFill>
                          <a:effectLst/>
                          <a:latin typeface="Arial" charset="0"/>
                        </a:rPr>
                        <a:t>Differentiation:</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1" i="0" u="none" strike="noStrike" cap="none" normalizeH="0" baseline="0" dirty="0" smtClean="0">
                          <a:ln>
                            <a:noFill/>
                          </a:ln>
                          <a:solidFill>
                            <a:srgbClr val="333333"/>
                          </a:solidFill>
                          <a:effectLst/>
                          <a:latin typeface="Arial" charset="0"/>
                        </a:rPr>
                        <a:t>Location</a:t>
                      </a:r>
                    </a:p>
                  </a:txBody>
                  <a:tcPr marL="118982" marR="118982" marT="45717" marB="4571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smtClean="0">
                          <a:ln>
                            <a:noFill/>
                          </a:ln>
                          <a:solidFill>
                            <a:srgbClr val="333333"/>
                          </a:solidFill>
                          <a:effectLst/>
                          <a:latin typeface="Arial" charset="0"/>
                        </a:rPr>
                        <a:t>Convenience</a:t>
                      </a:r>
                    </a:p>
                  </a:txBody>
                  <a:tcPr marL="118982" marR="118982" marT="45717" marB="4571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tx1"/>
                        </a:buClr>
                        <a:buSzTx/>
                        <a:buFontTx/>
                        <a:buNone/>
                        <a:tabLst/>
                      </a:pPr>
                      <a:r>
                        <a:rPr kumimoji="0" lang="en-US" sz="1200" b="0" i="0" u="none" strike="noStrike" cap="none" normalizeH="0" baseline="0" dirty="0" smtClean="0">
                          <a:ln>
                            <a:noFill/>
                          </a:ln>
                          <a:solidFill>
                            <a:srgbClr val="333333"/>
                          </a:solidFill>
                          <a:effectLst/>
                          <a:latin typeface="Arial" charset="0"/>
                        </a:rPr>
                        <a:t>Supermarkets; Mall Stores</a:t>
                      </a:r>
                    </a:p>
                  </a:txBody>
                  <a:tcPr marL="118982" marR="118982" marT="45717" marB="4571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368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36895"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18003243-3AEC-461B-B353-B55A7597C8EC}" type="slidenum">
              <a:rPr lang="en-US" sz="1600">
                <a:solidFill>
                  <a:schemeClr val="tx2"/>
                </a:solidFill>
              </a:rPr>
              <a:pPr algn="ctr" eaLnBrk="1" hangingPunct="1"/>
              <a:t>15</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Strategy Formulation</a:t>
            </a:r>
          </a:p>
        </p:txBody>
      </p:sp>
      <p:sp>
        <p:nvSpPr>
          <p:cNvPr id="378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25603" name="Rectangle 3"/>
          <p:cNvSpPr>
            <a:spLocks noGrp="1" noChangeArrowheads="1"/>
          </p:cNvSpPr>
          <p:nvPr>
            <p:ph type="body" idx="4294967295"/>
          </p:nvPr>
        </p:nvSpPr>
        <p:spPr>
          <a:xfrm>
            <a:off x="0" y="1371600"/>
            <a:ext cx="8035925" cy="3886200"/>
          </a:xfrm>
        </p:spPr>
        <p:txBody>
          <a:bodyPr>
            <a:normAutofit lnSpcReduction="10000"/>
          </a:bodyPr>
          <a:lstStyle/>
          <a:p>
            <a:pPr marL="233363" indent="-233363" fontAlgn="auto">
              <a:lnSpc>
                <a:spcPct val="90000"/>
              </a:lnSpc>
              <a:spcAft>
                <a:spcPts val="0"/>
              </a:spcAft>
              <a:buFont typeface="Wingdings 2"/>
              <a:buChar char=""/>
              <a:defRPr/>
            </a:pPr>
            <a:r>
              <a:rPr lang="en-US" b="0" dirty="0" smtClean="0">
                <a:solidFill>
                  <a:schemeClr val="tx2">
                    <a:lumMod val="50000"/>
                  </a:schemeClr>
                </a:solidFill>
              </a:rPr>
              <a:t>Effective strategy formulation requires taking into account:</a:t>
            </a:r>
          </a:p>
          <a:p>
            <a:pPr marL="623888" lvl="1" indent="-274320" fontAlgn="auto">
              <a:lnSpc>
                <a:spcPct val="90000"/>
              </a:lnSpc>
              <a:spcAft>
                <a:spcPts val="0"/>
              </a:spcAft>
              <a:buFont typeface="Wingdings 2"/>
              <a:buChar char=""/>
              <a:defRPr/>
            </a:pPr>
            <a:r>
              <a:rPr lang="en-US" dirty="0" smtClean="0"/>
              <a:t>Core competencies</a:t>
            </a:r>
          </a:p>
          <a:p>
            <a:pPr marL="623888" lvl="1" indent="-274320" fontAlgn="auto">
              <a:lnSpc>
                <a:spcPct val="90000"/>
              </a:lnSpc>
              <a:spcAft>
                <a:spcPts val="0"/>
              </a:spcAft>
              <a:buFont typeface="Wingdings 2"/>
              <a:buChar char=""/>
              <a:defRPr/>
            </a:pPr>
            <a:r>
              <a:rPr lang="en-US" dirty="0" smtClean="0"/>
              <a:t>Environmental scanning</a:t>
            </a:r>
          </a:p>
          <a:p>
            <a:pPr marL="966788" lvl="2" fontAlgn="auto">
              <a:lnSpc>
                <a:spcPct val="90000"/>
              </a:lnSpc>
              <a:spcAft>
                <a:spcPts val="0"/>
              </a:spcAft>
              <a:buFont typeface="Wingdings 2"/>
              <a:buChar char=""/>
              <a:defRPr/>
            </a:pPr>
            <a:r>
              <a:rPr lang="en-US" dirty="0" smtClean="0">
                <a:solidFill>
                  <a:srgbClr val="303B2C"/>
                </a:solidFill>
              </a:rPr>
              <a:t>SWOT</a:t>
            </a:r>
          </a:p>
          <a:p>
            <a:pPr marL="233363" indent="-233363" fontAlgn="auto">
              <a:lnSpc>
                <a:spcPct val="90000"/>
              </a:lnSpc>
              <a:spcAft>
                <a:spcPts val="0"/>
              </a:spcAft>
              <a:buFont typeface="Wingdings 2"/>
              <a:buChar char=""/>
              <a:defRPr/>
            </a:pPr>
            <a:r>
              <a:rPr lang="en-US" b="0" dirty="0" smtClean="0">
                <a:solidFill>
                  <a:schemeClr val="tx2">
                    <a:lumMod val="50000"/>
                  </a:schemeClr>
                </a:solidFill>
              </a:rPr>
              <a:t>Successful strategy formulation also requires taking into account:</a:t>
            </a:r>
          </a:p>
          <a:p>
            <a:pPr marL="623888" lvl="1" indent="-274320" fontAlgn="auto">
              <a:lnSpc>
                <a:spcPct val="90000"/>
              </a:lnSpc>
              <a:spcAft>
                <a:spcPts val="0"/>
              </a:spcAft>
              <a:buFont typeface="Wingdings 2"/>
              <a:buChar char=""/>
              <a:defRPr/>
            </a:pPr>
            <a:r>
              <a:rPr lang="en-US" dirty="0" smtClean="0"/>
              <a:t>Order qualifiers</a:t>
            </a:r>
          </a:p>
          <a:p>
            <a:pPr marL="623888" lvl="1" indent="-274320" fontAlgn="auto">
              <a:lnSpc>
                <a:spcPct val="90000"/>
              </a:lnSpc>
              <a:spcAft>
                <a:spcPts val="0"/>
              </a:spcAft>
              <a:buFont typeface="Wingdings 2"/>
              <a:buChar char=""/>
              <a:defRPr/>
            </a:pPr>
            <a:r>
              <a:rPr lang="en-US" dirty="0" smtClean="0"/>
              <a:t>Order winners</a:t>
            </a:r>
          </a:p>
        </p:txBody>
      </p:sp>
      <p:sp>
        <p:nvSpPr>
          <p:cNvPr id="37895"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4A126162-27B4-40D7-84F2-A36053E2EA97}" type="slidenum">
              <a:rPr lang="en-US" sz="1600">
                <a:solidFill>
                  <a:schemeClr val="tx2"/>
                </a:solidFill>
              </a:rPr>
              <a:pPr algn="ctr" eaLnBrk="1" hangingPunct="1"/>
              <a:t>16</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Strategy Formulation</a:t>
            </a:r>
          </a:p>
        </p:txBody>
      </p:sp>
      <p:sp>
        <p:nvSpPr>
          <p:cNvPr id="389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38915" name="Rectangle 3"/>
          <p:cNvSpPr>
            <a:spLocks noGrp="1" noChangeArrowheads="1"/>
          </p:cNvSpPr>
          <p:nvPr>
            <p:ph type="body" idx="4294967295"/>
          </p:nvPr>
        </p:nvSpPr>
        <p:spPr>
          <a:xfrm>
            <a:off x="838200" y="1600200"/>
            <a:ext cx="7089775" cy="3328988"/>
          </a:xfrm>
        </p:spPr>
        <p:txBody>
          <a:bodyPr>
            <a:noAutofit/>
          </a:bodyPr>
          <a:lstStyle/>
          <a:p>
            <a:r>
              <a:rPr lang="en-US" sz="2400" dirty="0" smtClean="0">
                <a:latin typeface="Arial" pitchFamily="34" charset="0"/>
                <a:cs typeface="Arial" pitchFamily="34" charset="0"/>
              </a:rPr>
              <a:t>Order qualifiers </a:t>
            </a:r>
          </a:p>
          <a:p>
            <a:pPr lvl="1"/>
            <a:r>
              <a:rPr lang="en-US" sz="2400" dirty="0" smtClean="0">
                <a:latin typeface="Arial" pitchFamily="34" charset="0"/>
                <a:cs typeface="Arial" pitchFamily="34" charset="0"/>
              </a:rPr>
              <a:t>Characteristics that customers perceive as minimum standards of acceptability for a product or service to be considered as a potential for purchase</a:t>
            </a:r>
          </a:p>
          <a:p>
            <a:r>
              <a:rPr lang="en-US" sz="2400" dirty="0" smtClean="0">
                <a:latin typeface="Arial" pitchFamily="34" charset="0"/>
                <a:cs typeface="Arial" pitchFamily="34" charset="0"/>
              </a:rPr>
              <a:t>Order winners</a:t>
            </a:r>
          </a:p>
          <a:p>
            <a:pPr lvl="1"/>
            <a:r>
              <a:rPr lang="en-US" sz="2400" dirty="0" smtClean="0">
                <a:latin typeface="Arial" pitchFamily="34" charset="0"/>
                <a:cs typeface="Arial" pitchFamily="34" charset="0"/>
              </a:rPr>
              <a:t>Characteristics of an organization’s goods or services that cause it to be perceived as better than the competition</a:t>
            </a:r>
          </a:p>
        </p:txBody>
      </p:sp>
      <p:sp>
        <p:nvSpPr>
          <p:cNvPr id="38919"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6A467F82-F4AF-41CC-B261-5166525670E7}" type="slidenum">
              <a:rPr lang="en-US" sz="1600">
                <a:solidFill>
                  <a:schemeClr val="tx2"/>
                </a:solidFill>
              </a:rPr>
              <a:pPr algn="ctr" eaLnBrk="1" hangingPunct="1"/>
              <a:t>17</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noChangeArrowheads="1"/>
          </p:cNvSpPr>
          <p:nvPr>
            <p:ph type="title"/>
          </p:nvPr>
        </p:nvSpPr>
        <p:spPr/>
        <p:txBody>
          <a:bodyPr lIns="90488" tIns="44450" rIns="90488" bIns="44450"/>
          <a:lstStyle/>
          <a:p>
            <a:pPr fontAlgn="auto">
              <a:spcAft>
                <a:spcPts val="0"/>
              </a:spcAft>
              <a:defRPr/>
            </a:pPr>
            <a:r>
              <a:rPr smtClean="0">
                <a:solidFill>
                  <a:schemeClr val="tx1">
                    <a:lumMod val="95000"/>
                    <a:lumOff val="5000"/>
                  </a:schemeClr>
                </a:solidFill>
              </a:rPr>
              <a:t>Environmental Scanning</a:t>
            </a:r>
            <a:endParaRPr sz="2100" smtClean="0">
              <a:solidFill>
                <a:srgbClr val="2D8BD8"/>
              </a:solidFill>
            </a:endParaRPr>
          </a:p>
        </p:txBody>
      </p:sp>
      <p:sp>
        <p:nvSpPr>
          <p:cNvPr id="399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39939" name="Rectangle 3"/>
          <p:cNvSpPr>
            <a:spLocks noGrp="1" noChangeArrowheads="1"/>
          </p:cNvSpPr>
          <p:nvPr>
            <p:ph type="body" idx="4294967295"/>
          </p:nvPr>
        </p:nvSpPr>
        <p:spPr>
          <a:xfrm>
            <a:off x="0" y="1447800"/>
            <a:ext cx="7185025" cy="3046413"/>
          </a:xfrm>
        </p:spPr>
        <p:txBody>
          <a:bodyPr/>
          <a:lstStyle/>
          <a:p>
            <a:pPr marL="233363" indent="-233363"/>
            <a:r>
              <a:rPr lang="en-US" dirty="0" smtClean="0">
                <a:latin typeface="Arial" pitchFamily="34" charset="0"/>
                <a:cs typeface="Arial" pitchFamily="34" charset="0"/>
              </a:rPr>
              <a:t>Environmental Scanning is necessary to identify</a:t>
            </a:r>
          </a:p>
          <a:p>
            <a:pPr marL="573088" lvl="1"/>
            <a:r>
              <a:rPr lang="en-US" dirty="0" smtClean="0">
                <a:latin typeface="Arial" pitchFamily="34" charset="0"/>
                <a:cs typeface="Arial" pitchFamily="34" charset="0"/>
              </a:rPr>
              <a:t>Internal Factors</a:t>
            </a:r>
          </a:p>
          <a:p>
            <a:pPr marL="915988" lvl="2"/>
            <a:r>
              <a:rPr lang="en-US" dirty="0" smtClean="0">
                <a:latin typeface="Arial" pitchFamily="34" charset="0"/>
                <a:cs typeface="Arial" pitchFamily="34" charset="0"/>
              </a:rPr>
              <a:t>Strengths and Weaknesses</a:t>
            </a:r>
          </a:p>
          <a:p>
            <a:pPr marL="573088" lvl="1"/>
            <a:r>
              <a:rPr lang="en-US" dirty="0" smtClean="0">
                <a:latin typeface="Arial" pitchFamily="34" charset="0"/>
                <a:cs typeface="Arial" pitchFamily="34" charset="0"/>
              </a:rPr>
              <a:t>External Factors</a:t>
            </a:r>
          </a:p>
          <a:p>
            <a:pPr marL="915988" lvl="2"/>
            <a:r>
              <a:rPr lang="en-US" dirty="0" smtClean="0">
                <a:latin typeface="Arial" pitchFamily="34" charset="0"/>
                <a:cs typeface="Arial" pitchFamily="34" charset="0"/>
              </a:rPr>
              <a:t>Opportunities and Threats</a:t>
            </a:r>
          </a:p>
        </p:txBody>
      </p:sp>
      <p:sp>
        <p:nvSpPr>
          <p:cNvPr id="39943"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74FB9F95-23BB-40FD-AB47-3E6248C885F0}" type="slidenum">
              <a:rPr lang="en-US" sz="1600">
                <a:solidFill>
                  <a:schemeClr val="tx2"/>
                </a:solidFill>
              </a:rPr>
              <a:pPr algn="ctr" eaLnBrk="1" hangingPunct="1"/>
              <a:t>18</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lIns="90488" tIns="44450" rIns="90488" bIns="44450"/>
          <a:lstStyle/>
          <a:p>
            <a:pPr fontAlgn="auto">
              <a:spcAft>
                <a:spcPts val="0"/>
              </a:spcAft>
              <a:defRPr/>
            </a:pPr>
            <a:r>
              <a:rPr smtClean="0">
                <a:solidFill>
                  <a:schemeClr val="tx1">
                    <a:lumMod val="95000"/>
                    <a:lumOff val="5000"/>
                  </a:schemeClr>
                </a:solidFill>
              </a:rPr>
              <a:t>Key External Factors</a:t>
            </a:r>
            <a:endParaRPr sz="2100" smtClean="0">
              <a:solidFill>
                <a:srgbClr val="2D8BD8"/>
              </a:solidFill>
            </a:endParaRPr>
          </a:p>
        </p:txBody>
      </p:sp>
      <p:sp>
        <p:nvSpPr>
          <p:cNvPr id="409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40963" name="Rectangle 2"/>
          <p:cNvSpPr>
            <a:spLocks noGrp="1" noChangeArrowheads="1"/>
          </p:cNvSpPr>
          <p:nvPr>
            <p:ph idx="4294967295"/>
          </p:nvPr>
        </p:nvSpPr>
        <p:spPr>
          <a:xfrm>
            <a:off x="504825" y="1590675"/>
            <a:ext cx="8229600" cy="4572000"/>
          </a:xfrm>
        </p:spPr>
        <p:txBody>
          <a:bodyPr/>
          <a:lstStyle/>
          <a:p>
            <a:pPr marL="457200" indent="-457200">
              <a:buFont typeface="Constantia" pitchFamily="18" charset="0"/>
              <a:buAutoNum type="arabicPeriod"/>
            </a:pPr>
            <a:r>
              <a:rPr lang="en-US" sz="2400" b="0" dirty="0" smtClean="0">
                <a:latin typeface="Arial" pitchFamily="34" charset="0"/>
                <a:cs typeface="Arial" pitchFamily="34" charset="0"/>
              </a:rPr>
              <a:t>Economic conditions</a:t>
            </a:r>
          </a:p>
          <a:p>
            <a:pPr marL="457200" indent="-457200">
              <a:buFont typeface="Constantia" pitchFamily="18" charset="0"/>
              <a:buAutoNum type="arabicPeriod"/>
            </a:pPr>
            <a:r>
              <a:rPr lang="en-US" sz="2400" b="0" dirty="0" smtClean="0">
                <a:latin typeface="Arial" pitchFamily="34" charset="0"/>
                <a:cs typeface="Arial" pitchFamily="34" charset="0"/>
              </a:rPr>
              <a:t>Political conditions</a:t>
            </a:r>
          </a:p>
          <a:p>
            <a:pPr marL="457200" indent="-457200">
              <a:buFont typeface="Constantia" pitchFamily="18" charset="0"/>
              <a:buAutoNum type="arabicPeriod"/>
            </a:pPr>
            <a:r>
              <a:rPr lang="en-US" sz="2400" b="0" dirty="0" smtClean="0">
                <a:latin typeface="Arial" pitchFamily="34" charset="0"/>
                <a:cs typeface="Arial" pitchFamily="34" charset="0"/>
              </a:rPr>
              <a:t>Legal environment</a:t>
            </a:r>
          </a:p>
          <a:p>
            <a:pPr marL="457200" indent="-457200">
              <a:buFont typeface="Constantia" pitchFamily="18" charset="0"/>
              <a:buAutoNum type="arabicPeriod"/>
            </a:pPr>
            <a:r>
              <a:rPr lang="en-US" sz="2400" b="0" dirty="0" smtClean="0">
                <a:latin typeface="Arial" pitchFamily="34" charset="0"/>
                <a:cs typeface="Arial" pitchFamily="34" charset="0"/>
              </a:rPr>
              <a:t>Technology</a:t>
            </a:r>
          </a:p>
          <a:p>
            <a:pPr marL="457200" indent="-457200">
              <a:buFont typeface="Constantia" pitchFamily="18" charset="0"/>
              <a:buAutoNum type="arabicPeriod"/>
            </a:pPr>
            <a:r>
              <a:rPr lang="en-US" sz="2400" b="0" dirty="0" smtClean="0">
                <a:latin typeface="Arial" pitchFamily="34" charset="0"/>
                <a:cs typeface="Arial" pitchFamily="34" charset="0"/>
              </a:rPr>
              <a:t>Competition</a:t>
            </a:r>
          </a:p>
          <a:p>
            <a:pPr marL="457200" indent="-457200">
              <a:buFont typeface="Constantia" pitchFamily="18" charset="0"/>
              <a:buAutoNum type="arabicPeriod"/>
            </a:pPr>
            <a:r>
              <a:rPr lang="en-US" sz="2400" b="0" dirty="0" smtClean="0">
                <a:latin typeface="Arial" pitchFamily="34" charset="0"/>
                <a:cs typeface="Arial" pitchFamily="34" charset="0"/>
              </a:rPr>
              <a:t>Markets</a:t>
            </a:r>
          </a:p>
        </p:txBody>
      </p:sp>
      <p:sp>
        <p:nvSpPr>
          <p:cNvPr id="40967"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39A38025-43E0-4206-BDB3-D789841EC435}" type="slidenum">
              <a:rPr lang="en-US" sz="1600">
                <a:solidFill>
                  <a:schemeClr val="tx2"/>
                </a:solidFill>
              </a:rPr>
              <a:pPr algn="ctr" eaLnBrk="1" hangingPunct="1"/>
              <a:t>19</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descr="C:\Documents and Settings\Administrator\Local Settings\Temporary Internet Files\Content.IE5\U90LILML\MPj03849260000[1].jpg"/>
          <p:cNvPicPr>
            <a:picLocks noChangeAspect="1" noChangeArrowheads="1"/>
          </p:cNvPicPr>
          <p:nvPr/>
        </p:nvPicPr>
        <p:blipFill>
          <a:blip r:embed="rId3"/>
          <a:srcRect/>
          <a:stretch>
            <a:fillRect/>
          </a:stretch>
        </p:blipFill>
        <p:spPr bwMode="auto">
          <a:xfrm>
            <a:off x="2360579" y="3429000"/>
            <a:ext cx="5107021" cy="3429000"/>
          </a:xfrm>
          <a:prstGeom prst="rect">
            <a:avLst/>
          </a:prstGeom>
          <a:noFill/>
          <a:effectLst>
            <a:softEdge rad="317500"/>
          </a:effectLst>
        </p:spPr>
      </p:pic>
      <p:sp>
        <p:nvSpPr>
          <p:cNvPr id="11267"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A Cold Hard Fact</a:t>
            </a:r>
          </a:p>
        </p:txBody>
      </p:sp>
      <p:sp>
        <p:nvSpPr>
          <p:cNvPr id="22532" name="Rectangle 3"/>
          <p:cNvSpPr>
            <a:spLocks noGrp="1" noChangeArrowheads="1"/>
          </p:cNvSpPr>
          <p:nvPr>
            <p:ph idx="1"/>
          </p:nvPr>
        </p:nvSpPr>
        <p:spPr/>
        <p:txBody>
          <a:bodyPr/>
          <a:lstStyle/>
          <a:p>
            <a:pPr marL="0" indent="0">
              <a:buFontTx/>
              <a:buNone/>
            </a:pPr>
            <a:r>
              <a:rPr lang="en-US" b="0" smtClean="0"/>
              <a:t>Better quality, higher productivity, lower costs, and the ability to respond quickly to customer needs are more important than ever and…</a:t>
            </a:r>
          </a:p>
          <a:p>
            <a:pPr lvl="1" algn="ctr">
              <a:buFontTx/>
              <a:buNone/>
            </a:pPr>
            <a:r>
              <a:rPr lang="en-US" sz="3200" smtClean="0"/>
              <a:t>the bar is getting higher</a:t>
            </a:r>
            <a:endParaRPr lang="en-US" smtClean="0"/>
          </a:p>
        </p:txBody>
      </p:sp>
      <p:sp>
        <p:nvSpPr>
          <p:cNvPr id="2253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22536"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88E4D16A-9405-451E-BA51-BD2F68D29E75}" type="slidenum">
              <a:rPr lang="en-US" sz="1600">
                <a:solidFill>
                  <a:schemeClr val="tx2"/>
                </a:solidFill>
              </a:rPr>
              <a:pPr algn="ctr" eaLnBrk="1" hangingPunct="1"/>
              <a:t>2</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Grp="1" noChangeArrowheads="1"/>
          </p:cNvSpPr>
          <p:nvPr>
            <p:ph type="title"/>
          </p:nvPr>
        </p:nvSpPr>
        <p:spPr/>
        <p:txBody>
          <a:bodyPr lIns="90488" tIns="44450" rIns="90488" bIns="44450"/>
          <a:lstStyle/>
          <a:p>
            <a:pPr fontAlgn="auto">
              <a:spcAft>
                <a:spcPts val="0"/>
              </a:spcAft>
              <a:defRPr/>
            </a:pPr>
            <a:r>
              <a:rPr smtClean="0">
                <a:solidFill>
                  <a:schemeClr val="tx1">
                    <a:lumMod val="95000"/>
                    <a:lumOff val="5000"/>
                  </a:schemeClr>
                </a:solidFill>
              </a:rPr>
              <a:t>Key Internal Factors</a:t>
            </a:r>
            <a:endParaRPr sz="3300" smtClean="0">
              <a:solidFill>
                <a:srgbClr val="2D8BD8"/>
              </a:solidFill>
            </a:endParaRPr>
          </a:p>
        </p:txBody>
      </p:sp>
      <p:sp>
        <p:nvSpPr>
          <p:cNvPr id="419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41987" name="Rectangle 3"/>
          <p:cNvSpPr>
            <a:spLocks noGrp="1" noChangeArrowheads="1"/>
          </p:cNvSpPr>
          <p:nvPr>
            <p:ph type="body" idx="4294967295"/>
          </p:nvPr>
        </p:nvSpPr>
        <p:spPr>
          <a:xfrm>
            <a:off x="533400" y="1676400"/>
            <a:ext cx="7183438" cy="3733800"/>
          </a:xfrm>
        </p:spPr>
        <p:txBody>
          <a:bodyPr/>
          <a:lstStyle/>
          <a:p>
            <a:pPr marL="457200" indent="-457200">
              <a:buFont typeface="Constantia" pitchFamily="18" charset="0"/>
              <a:buAutoNum type="arabicPeriod"/>
            </a:pPr>
            <a:r>
              <a:rPr lang="en-US" sz="2400" b="0" dirty="0" smtClean="0"/>
              <a:t>Human Resources</a:t>
            </a:r>
          </a:p>
          <a:p>
            <a:pPr marL="457200" indent="-457200">
              <a:buFont typeface="Constantia" pitchFamily="18" charset="0"/>
              <a:buAutoNum type="arabicPeriod"/>
            </a:pPr>
            <a:r>
              <a:rPr lang="en-US" sz="2400" b="0" dirty="0" smtClean="0"/>
              <a:t>Facilities and equipment</a:t>
            </a:r>
          </a:p>
          <a:p>
            <a:pPr marL="457200" indent="-457200">
              <a:buFont typeface="Constantia" pitchFamily="18" charset="0"/>
              <a:buAutoNum type="arabicPeriod"/>
            </a:pPr>
            <a:r>
              <a:rPr lang="en-US" sz="2400" b="0" dirty="0" smtClean="0"/>
              <a:t>Financial resources</a:t>
            </a:r>
          </a:p>
          <a:p>
            <a:pPr marL="457200" indent="-457200">
              <a:buFont typeface="Constantia" pitchFamily="18" charset="0"/>
              <a:buAutoNum type="arabicPeriod"/>
            </a:pPr>
            <a:r>
              <a:rPr lang="en-US" sz="2400" b="0" dirty="0" smtClean="0"/>
              <a:t>Customers</a:t>
            </a:r>
          </a:p>
          <a:p>
            <a:pPr marL="457200" indent="-457200">
              <a:buFont typeface="Constantia" pitchFamily="18" charset="0"/>
              <a:buAutoNum type="arabicPeriod"/>
            </a:pPr>
            <a:r>
              <a:rPr lang="en-US" sz="2400" b="0" dirty="0" smtClean="0"/>
              <a:t>Products and services</a:t>
            </a:r>
          </a:p>
          <a:p>
            <a:pPr marL="457200" indent="-457200">
              <a:buFont typeface="Constantia" pitchFamily="18" charset="0"/>
              <a:buAutoNum type="arabicPeriod"/>
            </a:pPr>
            <a:r>
              <a:rPr lang="en-US" sz="2400" b="0" dirty="0" smtClean="0"/>
              <a:t>Technology</a:t>
            </a:r>
          </a:p>
          <a:p>
            <a:pPr marL="457200" indent="-457200">
              <a:buFont typeface="Constantia" pitchFamily="18" charset="0"/>
              <a:buAutoNum type="arabicPeriod"/>
            </a:pPr>
            <a:r>
              <a:rPr lang="en-US" sz="2400" b="0" dirty="0" smtClean="0"/>
              <a:t>Suppliers</a:t>
            </a:r>
          </a:p>
          <a:p>
            <a:pPr marL="457200" indent="-457200">
              <a:buFont typeface="Constantia" pitchFamily="18" charset="0"/>
              <a:buAutoNum type="arabicPeriod"/>
            </a:pPr>
            <a:r>
              <a:rPr lang="en-US" sz="2400" b="0" dirty="0" smtClean="0"/>
              <a:t>Other</a:t>
            </a:r>
          </a:p>
        </p:txBody>
      </p:sp>
      <p:sp>
        <p:nvSpPr>
          <p:cNvPr id="41991"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651AA17A-8E2A-468E-B80D-D8F37F7614BE}" type="slidenum">
              <a:rPr lang="en-US" sz="1600">
                <a:solidFill>
                  <a:schemeClr val="tx2"/>
                </a:solidFill>
              </a:rPr>
              <a:pPr algn="ctr" eaLnBrk="1" hangingPunct="1"/>
              <a:t>20</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Operations Strategy</a:t>
            </a:r>
          </a:p>
        </p:txBody>
      </p:sp>
      <p:sp>
        <p:nvSpPr>
          <p:cNvPr id="43010" name="Rectangle 3"/>
          <p:cNvSpPr>
            <a:spLocks noGrp="1" noChangeArrowheads="1"/>
          </p:cNvSpPr>
          <p:nvPr>
            <p:ph idx="1"/>
          </p:nvPr>
        </p:nvSpPr>
        <p:spPr>
          <a:xfrm>
            <a:off x="304800" y="1295400"/>
            <a:ext cx="8229600" cy="4572000"/>
          </a:xfrm>
        </p:spPr>
        <p:txBody>
          <a:bodyPr/>
          <a:lstStyle/>
          <a:p>
            <a:pPr marL="233363" indent="-233363"/>
            <a:r>
              <a:rPr lang="en-US" sz="2000" smtClean="0">
                <a:solidFill>
                  <a:srgbClr val="303B2C"/>
                </a:solidFill>
              </a:rPr>
              <a:t>Operations strategy </a:t>
            </a:r>
          </a:p>
          <a:p>
            <a:pPr marL="800100" lvl="1" indent="-285750"/>
            <a:r>
              <a:rPr lang="en-US" sz="1800" smtClean="0">
                <a:solidFill>
                  <a:srgbClr val="303B2C"/>
                </a:solidFill>
              </a:rPr>
              <a:t>The approach, consistent with organization strategy, that is used to guide the operations function.</a:t>
            </a:r>
          </a:p>
        </p:txBody>
      </p:sp>
      <p:sp>
        <p:nvSpPr>
          <p:cNvPr id="4303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graphicFrame>
        <p:nvGraphicFramePr>
          <p:cNvPr id="12334" name="Group 46"/>
          <p:cNvGraphicFramePr>
            <a:graphicFrameLocks noGrp="1"/>
          </p:cNvGraphicFramePr>
          <p:nvPr/>
        </p:nvGraphicFramePr>
        <p:xfrm>
          <a:off x="762000" y="2362200"/>
          <a:ext cx="7315200" cy="3870792"/>
        </p:xfrm>
        <a:graphic>
          <a:graphicData uri="http://schemas.openxmlformats.org/drawingml/2006/table">
            <a:tbl>
              <a:tblPr/>
              <a:tblGrid>
                <a:gridCol w="2416175"/>
                <a:gridCol w="4899025"/>
              </a:tblGrid>
              <a:tr h="3047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smtClean="0">
                          <a:ln>
                            <a:noFill/>
                          </a:ln>
                          <a:solidFill>
                            <a:schemeClr val="accent1">
                              <a:lumMod val="40000"/>
                              <a:lumOff val="60000"/>
                            </a:schemeClr>
                          </a:solidFill>
                          <a:effectLst/>
                          <a:latin typeface="Arial" charset="0"/>
                        </a:rPr>
                        <a:t>Decision Area</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smtClean="0">
                          <a:ln>
                            <a:noFill/>
                          </a:ln>
                          <a:solidFill>
                            <a:schemeClr val="accent1">
                              <a:lumMod val="40000"/>
                              <a:lumOff val="60000"/>
                            </a:schemeClr>
                          </a:solidFill>
                          <a:effectLst/>
                          <a:latin typeface="Arial" charset="0"/>
                        </a:rPr>
                        <a:t>What the Decisions Affect</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r>
              <a:tr h="3047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333333"/>
                          </a:solidFill>
                          <a:effectLst/>
                          <a:latin typeface="Arial" charset="0"/>
                        </a:rPr>
                        <a:t>Product and service design</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333333"/>
                          </a:solidFill>
                          <a:effectLst/>
                          <a:latin typeface="Arial" charset="0"/>
                        </a:rPr>
                        <a:t>Costs, quality, liability, and environmental issues</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3047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333333"/>
                          </a:solidFill>
                          <a:effectLst/>
                          <a:latin typeface="Arial" charset="0"/>
                        </a:rPr>
                        <a:t>Capacity</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333333"/>
                          </a:solidFill>
                          <a:effectLst/>
                          <a:latin typeface="Arial" charset="0"/>
                        </a:rPr>
                        <a:t>Cost, structure, flexibility</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5180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333333"/>
                          </a:solidFill>
                          <a:effectLst/>
                          <a:latin typeface="Arial" charset="0"/>
                        </a:rPr>
                        <a:t>Process selection and layout</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333333"/>
                          </a:solidFill>
                          <a:effectLst/>
                          <a:latin typeface="Arial" charset="0"/>
                        </a:rPr>
                        <a:t>Costs, flexibility, skill level needed, capacity</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3047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smtClean="0">
                          <a:ln>
                            <a:noFill/>
                          </a:ln>
                          <a:solidFill>
                            <a:srgbClr val="333333"/>
                          </a:solidFill>
                          <a:effectLst/>
                          <a:latin typeface="Arial" charset="0"/>
                        </a:rPr>
                        <a:t>Work design</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333333"/>
                          </a:solidFill>
                          <a:effectLst/>
                          <a:latin typeface="Arial" charset="0"/>
                        </a:rPr>
                        <a:t>Quality of work life, employee safety, productivity</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3047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smtClean="0">
                          <a:ln>
                            <a:noFill/>
                          </a:ln>
                          <a:solidFill>
                            <a:srgbClr val="333333"/>
                          </a:solidFill>
                          <a:effectLst/>
                          <a:latin typeface="Arial" charset="0"/>
                        </a:rPr>
                        <a:t>Location</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333333"/>
                          </a:solidFill>
                          <a:effectLst/>
                          <a:latin typeface="Arial" charset="0"/>
                        </a:rPr>
                        <a:t>Costs, visibility</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3047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smtClean="0">
                          <a:ln>
                            <a:noFill/>
                          </a:ln>
                          <a:solidFill>
                            <a:srgbClr val="333333"/>
                          </a:solidFill>
                          <a:effectLst/>
                          <a:latin typeface="Arial" charset="0"/>
                        </a:rPr>
                        <a:t>Quality</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333333"/>
                          </a:solidFill>
                          <a:effectLst/>
                          <a:latin typeface="Arial" charset="0"/>
                        </a:rPr>
                        <a:t>Ability to meet or exceed customer expectations</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3047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smtClean="0">
                          <a:ln>
                            <a:noFill/>
                          </a:ln>
                          <a:solidFill>
                            <a:srgbClr val="333333"/>
                          </a:solidFill>
                          <a:effectLst/>
                          <a:latin typeface="Arial" charset="0"/>
                        </a:rPr>
                        <a:t>Inventory</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333333"/>
                          </a:solidFill>
                          <a:effectLst/>
                          <a:latin typeface="Arial" charset="0"/>
                        </a:rPr>
                        <a:t>Costs, shortages</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3047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smtClean="0">
                          <a:ln>
                            <a:noFill/>
                          </a:ln>
                          <a:solidFill>
                            <a:srgbClr val="333333"/>
                          </a:solidFill>
                          <a:effectLst/>
                          <a:latin typeface="Arial" charset="0"/>
                        </a:rPr>
                        <a:t>Maintenance</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333333"/>
                          </a:solidFill>
                          <a:effectLst/>
                          <a:latin typeface="Arial" charset="0"/>
                        </a:rPr>
                        <a:t>Costs, equipment reliability, productivity</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3047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smtClean="0">
                          <a:ln>
                            <a:noFill/>
                          </a:ln>
                          <a:solidFill>
                            <a:srgbClr val="333333"/>
                          </a:solidFill>
                          <a:effectLst/>
                          <a:latin typeface="Arial" charset="0"/>
                        </a:rPr>
                        <a:t>Scheduling</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333333"/>
                          </a:solidFill>
                          <a:effectLst/>
                          <a:latin typeface="Arial" charset="0"/>
                        </a:rPr>
                        <a:t>Flexibility, efficiency</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3047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smtClean="0">
                          <a:ln>
                            <a:noFill/>
                          </a:ln>
                          <a:solidFill>
                            <a:srgbClr val="333333"/>
                          </a:solidFill>
                          <a:effectLst/>
                          <a:latin typeface="Arial" charset="0"/>
                        </a:rPr>
                        <a:t>Supply chains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333333"/>
                          </a:solidFill>
                          <a:effectLst/>
                          <a:latin typeface="Arial" charset="0"/>
                        </a:rPr>
                        <a:t>Costs, quality, agility,  shortages, vendor relations</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r h="3047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smtClean="0">
                          <a:ln>
                            <a:noFill/>
                          </a:ln>
                          <a:solidFill>
                            <a:srgbClr val="333333"/>
                          </a:solidFill>
                          <a:effectLst/>
                          <a:latin typeface="Arial" charset="0"/>
                        </a:rPr>
                        <a:t>Projects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333333"/>
                          </a:solidFill>
                          <a:effectLst/>
                          <a:latin typeface="Arial" charset="0"/>
                        </a:rPr>
                        <a:t>Costs, new products, services, or operating systems</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43040"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24553B6E-B466-461A-AF38-B07DAAF50FBC}" type="slidenum">
              <a:rPr lang="en-US" sz="1600">
                <a:solidFill>
                  <a:schemeClr val="tx2"/>
                </a:solidFill>
              </a:rPr>
              <a:pPr algn="ctr" eaLnBrk="1" hangingPunct="1"/>
              <a:t>21</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Quality-Based Strategies</a:t>
            </a:r>
          </a:p>
        </p:txBody>
      </p:sp>
      <p:sp>
        <p:nvSpPr>
          <p:cNvPr id="4403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44035" name="Rectangle 4"/>
          <p:cNvSpPr>
            <a:spLocks noGrp="1" noChangeArrowheads="1"/>
          </p:cNvSpPr>
          <p:nvPr>
            <p:ph type="body" idx="4294967295"/>
          </p:nvPr>
        </p:nvSpPr>
        <p:spPr>
          <a:xfrm>
            <a:off x="0" y="1524000"/>
            <a:ext cx="8077200" cy="3657600"/>
          </a:xfrm>
        </p:spPr>
        <p:txBody>
          <a:bodyPr>
            <a:normAutofit lnSpcReduction="10000"/>
          </a:bodyPr>
          <a:lstStyle/>
          <a:p>
            <a:r>
              <a:rPr lang="en-US" smtClean="0"/>
              <a:t>Quality-based strategy</a:t>
            </a:r>
          </a:p>
          <a:p>
            <a:pPr lvl="1"/>
            <a:r>
              <a:rPr lang="en-US" smtClean="0"/>
              <a:t>Strategy that focuses on quality in all phases of an organization</a:t>
            </a:r>
          </a:p>
          <a:p>
            <a:pPr lvl="2"/>
            <a:r>
              <a:rPr lang="en-US" smtClean="0"/>
              <a:t>Pursuit of such a strategy is rooted in a number of factors:</a:t>
            </a:r>
          </a:p>
          <a:p>
            <a:pPr lvl="3"/>
            <a:r>
              <a:rPr lang="en-US" smtClean="0"/>
              <a:t>Trying to overcome a poor quality reputation</a:t>
            </a:r>
          </a:p>
          <a:p>
            <a:pPr lvl="3"/>
            <a:r>
              <a:rPr lang="en-US" smtClean="0"/>
              <a:t>Desire to maintain a quality image</a:t>
            </a:r>
          </a:p>
          <a:p>
            <a:pPr lvl="3"/>
            <a:r>
              <a:rPr lang="en-US" smtClean="0"/>
              <a:t>A desire to catch up with the competition</a:t>
            </a:r>
          </a:p>
          <a:p>
            <a:pPr lvl="3"/>
            <a:r>
              <a:rPr lang="en-US" smtClean="0"/>
              <a:t>A part of a cost reduction strategy</a:t>
            </a:r>
          </a:p>
        </p:txBody>
      </p:sp>
      <p:pic>
        <p:nvPicPr>
          <p:cNvPr id="33796" name="Picture 5"/>
          <p:cNvPicPr>
            <a:picLocks noChangeAspect="1" noChangeArrowheads="1"/>
          </p:cNvPicPr>
          <p:nvPr/>
        </p:nvPicPr>
        <p:blipFill>
          <a:blip r:embed="rId3" cstate="print"/>
          <a:srcRect/>
          <a:stretch>
            <a:fillRect/>
          </a:stretch>
        </p:blipFill>
        <p:spPr bwMode="auto">
          <a:xfrm>
            <a:off x="203200" y="4038600"/>
            <a:ext cx="1320800" cy="2667000"/>
          </a:xfrm>
          <a:prstGeom prst="rect">
            <a:avLst/>
          </a:prstGeom>
          <a:noFill/>
          <a:ln w="9525">
            <a:noFill/>
            <a:miter lim="800000"/>
            <a:headEnd/>
            <a:tailEnd/>
          </a:ln>
          <a:effectLst>
            <a:softEdge rad="317500"/>
          </a:effectLst>
        </p:spPr>
      </p:pic>
      <p:sp>
        <p:nvSpPr>
          <p:cNvPr id="44040"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125AB2AE-2B88-421E-9A1F-F46E08545064}" type="slidenum">
              <a:rPr lang="en-US" sz="1600">
                <a:solidFill>
                  <a:schemeClr val="tx2"/>
                </a:solidFill>
              </a:rPr>
              <a:pPr algn="ctr" eaLnBrk="1" hangingPunct="1"/>
              <a:t>22</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Time-Based Strategies</a:t>
            </a:r>
          </a:p>
        </p:txBody>
      </p:sp>
      <p:sp>
        <p:nvSpPr>
          <p:cNvPr id="4506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45059" name="Rectangle 3"/>
          <p:cNvSpPr>
            <a:spLocks noGrp="1" noChangeArrowheads="1"/>
          </p:cNvSpPr>
          <p:nvPr>
            <p:ph type="body" idx="4294967295"/>
          </p:nvPr>
        </p:nvSpPr>
        <p:spPr>
          <a:xfrm>
            <a:off x="0" y="1524000"/>
            <a:ext cx="8077200" cy="3657600"/>
          </a:xfrm>
        </p:spPr>
        <p:txBody>
          <a:bodyPr/>
          <a:lstStyle/>
          <a:p>
            <a:r>
              <a:rPr lang="en-US" smtClean="0"/>
              <a:t>Time-based strategies</a:t>
            </a:r>
          </a:p>
          <a:p>
            <a:pPr lvl="1"/>
            <a:r>
              <a:rPr lang="en-US" smtClean="0"/>
              <a:t>Strategies that focus on the reduction of time needed to accomplish tasks</a:t>
            </a:r>
          </a:p>
          <a:p>
            <a:pPr lvl="2"/>
            <a:r>
              <a:rPr lang="en-US" smtClean="0"/>
              <a:t>It is believed that by reducing time, costs are lower, quality is higher, productivity is higher, time-to-market is faster, and customer service is improved</a:t>
            </a:r>
          </a:p>
        </p:txBody>
      </p:sp>
      <p:pic>
        <p:nvPicPr>
          <p:cNvPr id="34820" name="Picture 4"/>
          <p:cNvPicPr>
            <a:picLocks noChangeAspect="1" noChangeArrowheads="1"/>
          </p:cNvPicPr>
          <p:nvPr/>
        </p:nvPicPr>
        <p:blipFill>
          <a:blip r:embed="rId3"/>
          <a:srcRect/>
          <a:stretch>
            <a:fillRect/>
          </a:stretch>
        </p:blipFill>
        <p:spPr bwMode="auto">
          <a:xfrm>
            <a:off x="0" y="4857750"/>
            <a:ext cx="2971800" cy="2000250"/>
          </a:xfrm>
          <a:prstGeom prst="rect">
            <a:avLst/>
          </a:prstGeom>
          <a:noFill/>
          <a:ln w="9525">
            <a:noFill/>
            <a:miter lim="800000"/>
            <a:headEnd/>
            <a:tailEnd/>
          </a:ln>
          <a:effectLst>
            <a:softEdge rad="317500"/>
          </a:effectLst>
        </p:spPr>
      </p:pic>
      <p:sp>
        <p:nvSpPr>
          <p:cNvPr id="45064"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A6C0B2A6-4834-4C34-9C86-AEAE94AFCB0D}" type="slidenum">
              <a:rPr lang="en-US" sz="1600">
                <a:solidFill>
                  <a:schemeClr val="tx2"/>
                </a:solidFill>
              </a:rPr>
              <a:pPr algn="ctr" eaLnBrk="1" hangingPunct="1"/>
              <a:t>23</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Time-Based Strategies</a:t>
            </a:r>
          </a:p>
        </p:txBody>
      </p:sp>
      <p:sp>
        <p:nvSpPr>
          <p:cNvPr id="4608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46083" name="Rectangle 3"/>
          <p:cNvSpPr>
            <a:spLocks noGrp="1" noChangeArrowheads="1"/>
          </p:cNvSpPr>
          <p:nvPr>
            <p:ph type="body" idx="4294967295"/>
          </p:nvPr>
        </p:nvSpPr>
        <p:spPr>
          <a:xfrm>
            <a:off x="0" y="1524000"/>
            <a:ext cx="8077200" cy="3657600"/>
          </a:xfrm>
        </p:spPr>
        <p:txBody>
          <a:bodyPr>
            <a:normAutofit fontScale="92500" lnSpcReduction="10000"/>
          </a:bodyPr>
          <a:lstStyle/>
          <a:p>
            <a:r>
              <a:rPr lang="en-US" smtClean="0"/>
              <a:t>Areas where organizations have achieved time reductions:</a:t>
            </a:r>
          </a:p>
          <a:p>
            <a:pPr lvl="1"/>
            <a:r>
              <a:rPr lang="en-US" smtClean="0"/>
              <a:t>Planning time</a:t>
            </a:r>
          </a:p>
          <a:p>
            <a:pPr lvl="1"/>
            <a:r>
              <a:rPr lang="en-US" smtClean="0"/>
              <a:t>Product/service design time</a:t>
            </a:r>
          </a:p>
          <a:p>
            <a:pPr lvl="1"/>
            <a:r>
              <a:rPr lang="en-US" smtClean="0"/>
              <a:t>Processing time</a:t>
            </a:r>
          </a:p>
          <a:p>
            <a:pPr lvl="1"/>
            <a:r>
              <a:rPr lang="en-US" smtClean="0"/>
              <a:t>Changeover time</a:t>
            </a:r>
          </a:p>
          <a:p>
            <a:pPr lvl="1"/>
            <a:r>
              <a:rPr lang="en-US" smtClean="0"/>
              <a:t>Delivery time</a:t>
            </a:r>
          </a:p>
          <a:p>
            <a:pPr lvl="1"/>
            <a:r>
              <a:rPr lang="en-US" smtClean="0"/>
              <a:t>Response time for complaints</a:t>
            </a:r>
          </a:p>
        </p:txBody>
      </p:sp>
      <p:pic>
        <p:nvPicPr>
          <p:cNvPr id="35844" name="Picture 4"/>
          <p:cNvPicPr>
            <a:picLocks noChangeAspect="1" noChangeArrowheads="1"/>
          </p:cNvPicPr>
          <p:nvPr/>
        </p:nvPicPr>
        <p:blipFill>
          <a:blip r:embed="rId3"/>
          <a:srcRect/>
          <a:stretch>
            <a:fillRect/>
          </a:stretch>
        </p:blipFill>
        <p:spPr bwMode="auto">
          <a:xfrm>
            <a:off x="5565775" y="3357562"/>
            <a:ext cx="2971800" cy="2000251"/>
          </a:xfrm>
          <a:prstGeom prst="rect">
            <a:avLst/>
          </a:prstGeom>
          <a:noFill/>
          <a:ln w="9525">
            <a:noFill/>
            <a:miter lim="800000"/>
            <a:headEnd/>
            <a:tailEnd/>
          </a:ln>
          <a:effectLst>
            <a:softEdge rad="317500"/>
          </a:effectLst>
        </p:spPr>
      </p:pic>
      <p:sp>
        <p:nvSpPr>
          <p:cNvPr id="46088"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FD583A1A-F46F-4699-AB02-C1F94A944EDE}" type="slidenum">
              <a:rPr lang="en-US" sz="1600">
                <a:solidFill>
                  <a:schemeClr val="tx2"/>
                </a:solidFill>
              </a:rPr>
              <a:pPr algn="ctr" eaLnBrk="1" hangingPunct="1"/>
              <a:t>24</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Agile Operations</a:t>
            </a:r>
          </a:p>
        </p:txBody>
      </p:sp>
      <p:sp>
        <p:nvSpPr>
          <p:cNvPr id="47107" name="Rectangle 3"/>
          <p:cNvSpPr>
            <a:spLocks noGrp="1" noChangeArrowheads="1"/>
          </p:cNvSpPr>
          <p:nvPr>
            <p:ph idx="1"/>
          </p:nvPr>
        </p:nvSpPr>
        <p:spPr/>
        <p:txBody>
          <a:bodyPr/>
          <a:lstStyle/>
          <a:p>
            <a:r>
              <a:rPr lang="en-US" smtClean="0"/>
              <a:t>Agile operations</a:t>
            </a:r>
          </a:p>
          <a:p>
            <a:pPr lvl="1"/>
            <a:r>
              <a:rPr lang="en-US" smtClean="0"/>
              <a:t>A strategic approach for competitive advantage that emphasizes the use of flexibility to adapt and prosper in an environment of change</a:t>
            </a:r>
          </a:p>
          <a:p>
            <a:pPr lvl="2"/>
            <a:r>
              <a:rPr lang="en-US" smtClean="0"/>
              <a:t>Involves the blending of several core competencies:</a:t>
            </a:r>
          </a:p>
          <a:p>
            <a:pPr lvl="3"/>
            <a:r>
              <a:rPr lang="en-US" smtClean="0"/>
              <a:t>Cost</a:t>
            </a:r>
          </a:p>
          <a:p>
            <a:pPr lvl="3"/>
            <a:r>
              <a:rPr lang="en-US" smtClean="0"/>
              <a:t>Quality</a:t>
            </a:r>
          </a:p>
          <a:p>
            <a:pPr lvl="3"/>
            <a:r>
              <a:rPr lang="en-US" smtClean="0"/>
              <a:t>Reliability</a:t>
            </a:r>
          </a:p>
          <a:p>
            <a:pPr lvl="3"/>
            <a:r>
              <a:rPr lang="en-US" smtClean="0"/>
              <a:t>Flexibility</a:t>
            </a:r>
          </a:p>
        </p:txBody>
      </p:sp>
      <p:sp>
        <p:nvSpPr>
          <p:cNvPr id="471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47111"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6F40B411-DD27-47C8-BE54-83B70AF378C1}" type="slidenum">
              <a:rPr lang="en-US" sz="1600">
                <a:solidFill>
                  <a:schemeClr val="tx2"/>
                </a:solidFill>
              </a:rPr>
              <a:pPr algn="ctr" eaLnBrk="1" hangingPunct="1"/>
              <a:t>25</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The Balanced Scorecard Approach</a:t>
            </a:r>
          </a:p>
        </p:txBody>
      </p:sp>
      <p:sp>
        <p:nvSpPr>
          <p:cNvPr id="48131" name="Rectangle 3"/>
          <p:cNvSpPr>
            <a:spLocks noGrp="1" noChangeArrowheads="1"/>
          </p:cNvSpPr>
          <p:nvPr>
            <p:ph idx="1"/>
          </p:nvPr>
        </p:nvSpPr>
        <p:spPr>
          <a:xfrm>
            <a:off x="180975" y="1295400"/>
            <a:ext cx="8229600" cy="4572000"/>
          </a:xfrm>
        </p:spPr>
        <p:txBody>
          <a:bodyPr>
            <a:noAutofit/>
          </a:bodyPr>
          <a:lstStyle/>
          <a:p>
            <a:pPr>
              <a:lnSpc>
                <a:spcPct val="110000"/>
              </a:lnSpc>
            </a:pPr>
            <a:r>
              <a:rPr lang="en-US" sz="2200" dirty="0" smtClean="0">
                <a:latin typeface="Arial" pitchFamily="34" charset="0"/>
                <a:cs typeface="Arial" pitchFamily="34" charset="0"/>
              </a:rPr>
              <a:t>A top-down </a:t>
            </a:r>
            <a:r>
              <a:rPr lang="en-US" sz="2200" i="1" dirty="0" smtClean="0">
                <a:latin typeface="Arial" pitchFamily="34" charset="0"/>
                <a:cs typeface="Arial" pitchFamily="34" charset="0"/>
              </a:rPr>
              <a:t>management system </a:t>
            </a:r>
            <a:r>
              <a:rPr lang="en-US" sz="2200" dirty="0" smtClean="0">
                <a:latin typeface="Arial" pitchFamily="34" charset="0"/>
                <a:cs typeface="Arial" pitchFamily="34" charset="0"/>
              </a:rPr>
              <a:t>that organizations can use to clarify their vision and strategy and transform them into action</a:t>
            </a:r>
          </a:p>
          <a:p>
            <a:pPr lvl="1">
              <a:lnSpc>
                <a:spcPct val="110000"/>
              </a:lnSpc>
            </a:pPr>
            <a:r>
              <a:rPr lang="en-US" sz="2200" dirty="0" smtClean="0">
                <a:latin typeface="Arial" pitchFamily="34" charset="0"/>
                <a:cs typeface="Arial" pitchFamily="34" charset="0"/>
              </a:rPr>
              <a:t>Develop objectives</a:t>
            </a:r>
          </a:p>
          <a:p>
            <a:pPr lvl="1">
              <a:lnSpc>
                <a:spcPct val="110000"/>
              </a:lnSpc>
            </a:pPr>
            <a:r>
              <a:rPr lang="en-US" sz="2200" dirty="0" smtClean="0">
                <a:latin typeface="Arial" pitchFamily="34" charset="0"/>
                <a:cs typeface="Arial" pitchFamily="34" charset="0"/>
              </a:rPr>
              <a:t>Develop metrics and targets for each objective</a:t>
            </a:r>
          </a:p>
          <a:p>
            <a:pPr lvl="1">
              <a:lnSpc>
                <a:spcPct val="110000"/>
              </a:lnSpc>
            </a:pPr>
            <a:r>
              <a:rPr lang="en-US" sz="2200" dirty="0" smtClean="0">
                <a:latin typeface="Arial" pitchFamily="34" charset="0"/>
                <a:cs typeface="Arial" pitchFamily="34" charset="0"/>
              </a:rPr>
              <a:t>Develop initiatives to achieve objectives</a:t>
            </a:r>
          </a:p>
          <a:p>
            <a:pPr lvl="1">
              <a:lnSpc>
                <a:spcPct val="110000"/>
              </a:lnSpc>
            </a:pPr>
            <a:r>
              <a:rPr lang="en-US" sz="2200" dirty="0" smtClean="0">
                <a:latin typeface="Arial" pitchFamily="34" charset="0"/>
                <a:cs typeface="Arial" pitchFamily="34" charset="0"/>
              </a:rPr>
              <a:t>Identify links among the various perspectives</a:t>
            </a:r>
          </a:p>
          <a:p>
            <a:pPr lvl="2">
              <a:lnSpc>
                <a:spcPct val="110000"/>
              </a:lnSpc>
            </a:pPr>
            <a:r>
              <a:rPr lang="en-US" sz="2200" dirty="0" smtClean="0">
                <a:latin typeface="Arial" pitchFamily="34" charset="0"/>
                <a:cs typeface="Arial" pitchFamily="34" charset="0"/>
              </a:rPr>
              <a:t>Finance</a:t>
            </a:r>
          </a:p>
          <a:p>
            <a:pPr lvl="2">
              <a:lnSpc>
                <a:spcPct val="110000"/>
              </a:lnSpc>
            </a:pPr>
            <a:r>
              <a:rPr lang="en-US" sz="2200" dirty="0" smtClean="0">
                <a:latin typeface="Arial" pitchFamily="34" charset="0"/>
                <a:cs typeface="Arial" pitchFamily="34" charset="0"/>
              </a:rPr>
              <a:t>Customer</a:t>
            </a:r>
          </a:p>
          <a:p>
            <a:pPr lvl="2">
              <a:lnSpc>
                <a:spcPct val="110000"/>
              </a:lnSpc>
            </a:pPr>
            <a:r>
              <a:rPr lang="en-US" sz="2200" dirty="0" smtClean="0">
                <a:latin typeface="Arial" pitchFamily="34" charset="0"/>
                <a:cs typeface="Arial" pitchFamily="34" charset="0"/>
              </a:rPr>
              <a:t>Internal business processes</a:t>
            </a:r>
          </a:p>
          <a:p>
            <a:pPr lvl="2">
              <a:lnSpc>
                <a:spcPct val="110000"/>
              </a:lnSpc>
            </a:pPr>
            <a:r>
              <a:rPr lang="en-US" sz="2200" dirty="0" smtClean="0">
                <a:latin typeface="Arial" pitchFamily="34" charset="0"/>
                <a:cs typeface="Arial" pitchFamily="34" charset="0"/>
              </a:rPr>
              <a:t>Learning and growth</a:t>
            </a:r>
          </a:p>
          <a:p>
            <a:pPr lvl="1">
              <a:lnSpc>
                <a:spcPct val="110000"/>
              </a:lnSpc>
            </a:pPr>
            <a:r>
              <a:rPr lang="en-US" sz="2200" dirty="0" smtClean="0">
                <a:latin typeface="Arial" pitchFamily="34" charset="0"/>
                <a:cs typeface="Arial" pitchFamily="34" charset="0"/>
              </a:rPr>
              <a:t>Monitor results</a:t>
            </a:r>
          </a:p>
        </p:txBody>
      </p:sp>
      <p:sp>
        <p:nvSpPr>
          <p:cNvPr id="481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48135"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A9C41D36-1B14-4D19-A923-7ADBE9836D37}" type="slidenum">
              <a:rPr lang="en-US" sz="1600">
                <a:solidFill>
                  <a:schemeClr val="tx2"/>
                </a:solidFill>
              </a:rPr>
              <a:pPr algn="ctr" eaLnBrk="1" hangingPunct="1"/>
              <a:t>26</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The Balanced Scorecard</a:t>
            </a:r>
          </a:p>
        </p:txBody>
      </p:sp>
      <p:sp>
        <p:nvSpPr>
          <p:cNvPr id="49157"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pic>
        <p:nvPicPr>
          <p:cNvPr id="49155" name="Picture 3" descr="ste25251_02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46225"/>
            <a:ext cx="5715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8FCC4649-04AB-4B4E-97C5-DC020680E91C}" type="slidenum">
              <a:rPr lang="en-US" sz="1600">
                <a:solidFill>
                  <a:schemeClr val="tx2"/>
                </a:solidFill>
              </a:rPr>
              <a:pPr algn="ctr" eaLnBrk="1" hangingPunct="1"/>
              <a:t>27</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Productivity</a:t>
            </a:r>
          </a:p>
        </p:txBody>
      </p:sp>
      <p:sp>
        <p:nvSpPr>
          <p:cNvPr id="50179" name="Rectangle 3"/>
          <p:cNvSpPr>
            <a:spLocks noGrp="1" noChangeArrowheads="1"/>
          </p:cNvSpPr>
          <p:nvPr>
            <p:ph idx="1"/>
          </p:nvPr>
        </p:nvSpPr>
        <p:spPr/>
        <p:txBody>
          <a:bodyPr/>
          <a:lstStyle/>
          <a:p>
            <a:r>
              <a:rPr lang="en-US" dirty="0" smtClean="0"/>
              <a:t>Productivity</a:t>
            </a:r>
          </a:p>
          <a:p>
            <a:pPr lvl="1"/>
            <a:r>
              <a:rPr lang="en-US" dirty="0" smtClean="0"/>
              <a:t>A measure of the effective use of resources, usually expressed as the ratio of output to input</a:t>
            </a:r>
            <a:endParaRPr lang="en-US" b="1" dirty="0" smtClean="0"/>
          </a:p>
          <a:p>
            <a:r>
              <a:rPr lang="en-US" dirty="0" smtClean="0"/>
              <a:t>Productivity measures are useful for</a:t>
            </a:r>
          </a:p>
          <a:p>
            <a:pPr lvl="1"/>
            <a:r>
              <a:rPr lang="en-US" dirty="0" smtClean="0"/>
              <a:t>Tracking an operating unit’s performance over time</a:t>
            </a:r>
          </a:p>
          <a:p>
            <a:pPr lvl="1"/>
            <a:r>
              <a:rPr lang="en-US" dirty="0" smtClean="0"/>
              <a:t>Judging the performance of an entire industry or country</a:t>
            </a:r>
          </a:p>
        </p:txBody>
      </p:sp>
      <p:sp>
        <p:nvSpPr>
          <p:cNvPr id="501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50183"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88FD60D8-D4F0-4A32-861F-6344B5D1B5E4}" type="slidenum">
              <a:rPr lang="en-US" sz="1600">
                <a:solidFill>
                  <a:schemeClr val="tx2"/>
                </a:solidFill>
              </a:rPr>
              <a:pPr algn="ctr" eaLnBrk="1" hangingPunct="1"/>
              <a:t>28</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Why Productivity Matters</a:t>
            </a:r>
          </a:p>
        </p:txBody>
      </p:sp>
      <p:sp>
        <p:nvSpPr>
          <p:cNvPr id="51203" name="Rectangle 3"/>
          <p:cNvSpPr>
            <a:spLocks noGrp="1" noChangeArrowheads="1"/>
          </p:cNvSpPr>
          <p:nvPr>
            <p:ph idx="1"/>
          </p:nvPr>
        </p:nvSpPr>
        <p:spPr/>
        <p:txBody>
          <a:bodyPr>
            <a:normAutofit/>
          </a:bodyPr>
          <a:lstStyle/>
          <a:p>
            <a:r>
              <a:rPr lang="en-US" sz="2400" b="0" dirty="0" smtClean="0"/>
              <a:t>High productivity is linked to higher standards of living</a:t>
            </a:r>
          </a:p>
          <a:p>
            <a:pPr lvl="1"/>
            <a:r>
              <a:rPr lang="en-US" sz="2400" dirty="0" smtClean="0"/>
              <a:t>As an economy replaces manufacturing jobs with lower productivity service jobs, it is more difficult to maintain high standards of living</a:t>
            </a:r>
          </a:p>
          <a:p>
            <a:r>
              <a:rPr lang="en-US" sz="2400" b="0" dirty="0" smtClean="0"/>
              <a:t>Higher productivity relative to the competition leads to competitive advantage in the marketplace</a:t>
            </a:r>
          </a:p>
          <a:p>
            <a:pPr lvl="1"/>
            <a:r>
              <a:rPr lang="en-US" sz="2400" dirty="0" smtClean="0"/>
              <a:t>Pricing and profit effects</a:t>
            </a:r>
          </a:p>
          <a:p>
            <a:r>
              <a:rPr lang="en-US" sz="2400" b="0" dirty="0" smtClean="0"/>
              <a:t>For an industry, high relative productivity makes it less likely it will be supplanted by foreign industry</a:t>
            </a:r>
          </a:p>
        </p:txBody>
      </p:sp>
      <p:sp>
        <p:nvSpPr>
          <p:cNvPr id="512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51207"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FFE1CF5D-ECFD-4154-968C-35BECDED2284}" type="slidenum">
              <a:rPr lang="en-US" sz="1600">
                <a:solidFill>
                  <a:schemeClr val="tx2"/>
                </a:solidFill>
              </a:rPr>
              <a:pPr algn="ctr" eaLnBrk="1" hangingPunct="1"/>
              <a:t>29</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Competitiveness</a:t>
            </a:r>
          </a:p>
        </p:txBody>
      </p:sp>
      <p:sp>
        <p:nvSpPr>
          <p:cNvPr id="24579" name="Rectangle 3"/>
          <p:cNvSpPr>
            <a:spLocks noGrp="1" noChangeArrowheads="1"/>
          </p:cNvSpPr>
          <p:nvPr>
            <p:ph idx="1"/>
          </p:nvPr>
        </p:nvSpPr>
        <p:spPr/>
        <p:txBody>
          <a:bodyPr/>
          <a:lstStyle/>
          <a:p>
            <a:pPr>
              <a:spcBef>
                <a:spcPct val="0"/>
              </a:spcBef>
            </a:pPr>
            <a:r>
              <a:rPr lang="en-US" smtClean="0">
                <a:solidFill>
                  <a:srgbClr val="303B2C"/>
                </a:solidFill>
              </a:rPr>
              <a:t>Competitiveness:</a:t>
            </a:r>
          </a:p>
          <a:p>
            <a:pPr lvl="1">
              <a:lnSpc>
                <a:spcPct val="120000"/>
              </a:lnSpc>
              <a:spcBef>
                <a:spcPct val="0"/>
              </a:spcBef>
            </a:pPr>
            <a:r>
              <a:rPr lang="en-US" smtClean="0">
                <a:solidFill>
                  <a:srgbClr val="303B2C"/>
                </a:solidFill>
              </a:rPr>
              <a:t>How effectively an organization meets the wants and needs of customers relative to others that offer similar goods or services</a:t>
            </a:r>
          </a:p>
          <a:p>
            <a:pPr lvl="1">
              <a:lnSpc>
                <a:spcPct val="120000"/>
              </a:lnSpc>
              <a:spcBef>
                <a:spcPct val="0"/>
              </a:spcBef>
            </a:pPr>
            <a:r>
              <a:rPr lang="en-US" smtClean="0">
                <a:solidFill>
                  <a:srgbClr val="303B2C"/>
                </a:solidFill>
              </a:rPr>
              <a:t>Organizations compete through some combination of their marketing and operations functions</a:t>
            </a:r>
          </a:p>
          <a:p>
            <a:pPr lvl="2">
              <a:lnSpc>
                <a:spcPct val="120000"/>
              </a:lnSpc>
              <a:spcBef>
                <a:spcPct val="0"/>
              </a:spcBef>
              <a:buFont typeface="Times"/>
              <a:buChar char="•"/>
            </a:pPr>
            <a:r>
              <a:rPr lang="en-US" smtClean="0">
                <a:solidFill>
                  <a:srgbClr val="303B2C"/>
                </a:solidFill>
              </a:rPr>
              <a:t>What do customers want?</a:t>
            </a:r>
          </a:p>
          <a:p>
            <a:pPr lvl="2">
              <a:lnSpc>
                <a:spcPct val="120000"/>
              </a:lnSpc>
              <a:spcBef>
                <a:spcPct val="0"/>
              </a:spcBef>
              <a:buFont typeface="Times"/>
              <a:buChar char="•"/>
            </a:pPr>
            <a:r>
              <a:rPr lang="en-US" smtClean="0">
                <a:solidFill>
                  <a:srgbClr val="303B2C"/>
                </a:solidFill>
              </a:rPr>
              <a:t>How can these customer needs best be satisfied?</a:t>
            </a:r>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24583"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4C9E48A8-A938-4F8F-A112-658EA805B30F}" type="slidenum">
              <a:rPr lang="en-US" sz="1600">
                <a:solidFill>
                  <a:schemeClr val="tx2"/>
                </a:solidFill>
              </a:rPr>
              <a:pPr algn="ctr" eaLnBrk="1" hangingPunct="1"/>
              <a:t>3</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lIns="90488" tIns="44450" rIns="90488" bIns="44450"/>
          <a:lstStyle/>
          <a:p>
            <a:pPr fontAlgn="auto">
              <a:spcAft>
                <a:spcPts val="0"/>
              </a:spcAft>
              <a:defRPr/>
            </a:pPr>
            <a:r>
              <a:rPr smtClean="0">
                <a:solidFill>
                  <a:schemeClr val="tx1">
                    <a:lumMod val="95000"/>
                    <a:lumOff val="5000"/>
                  </a:schemeClr>
                </a:solidFill>
              </a:rPr>
              <a:t>Productivity Measures</a:t>
            </a:r>
            <a:endParaRPr sz="6000" smtClean="0">
              <a:solidFill>
                <a:schemeClr val="tx1"/>
              </a:solidFill>
            </a:endParaRPr>
          </a:p>
        </p:txBody>
      </p:sp>
      <p:sp>
        <p:nvSpPr>
          <p:cNvPr id="1032"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graphicFrame>
        <p:nvGraphicFramePr>
          <p:cNvPr id="1026" name="Object 30"/>
          <p:cNvGraphicFramePr>
            <a:graphicFrameLocks noChangeAspect="1"/>
          </p:cNvGraphicFramePr>
          <p:nvPr>
            <p:extLst>
              <p:ext uri="{D42A27DB-BD31-4B8C-83A1-F6EECF244321}">
                <p14:modId xmlns:p14="http://schemas.microsoft.com/office/powerpoint/2010/main" val="1973819253"/>
              </p:ext>
            </p:extLst>
          </p:nvPr>
        </p:nvGraphicFramePr>
        <p:xfrm>
          <a:off x="685800" y="2362200"/>
          <a:ext cx="6750050" cy="746125"/>
        </p:xfrm>
        <a:graphic>
          <a:graphicData uri="http://schemas.openxmlformats.org/presentationml/2006/ole">
            <mc:AlternateContent xmlns:mc="http://schemas.openxmlformats.org/markup-compatibility/2006">
              <mc:Choice xmlns:v="urn:schemas-microsoft-com:vml" Requires="v">
                <p:oleObj spid="_x0000_s1067" name="Equation" r:id="rId4" imgW="4254480" imgH="469800" progId="Equation.DSMT4">
                  <p:embed/>
                </p:oleObj>
              </mc:Choice>
              <mc:Fallback>
                <p:oleObj name="Equation" r:id="rId4" imgW="4254480" imgH="469800" progId="Equation.DSMT4">
                  <p:embed/>
                  <p:pic>
                    <p:nvPicPr>
                      <p:cNvPr id="0" name="Object 30"/>
                      <p:cNvPicPr>
                        <a:picLocks noChangeAspect="1" noChangeArrowheads="1"/>
                      </p:cNvPicPr>
                      <p:nvPr/>
                    </p:nvPicPr>
                    <p:blipFill>
                      <a:blip r:embed="rId5"/>
                      <a:srcRect/>
                      <a:stretch>
                        <a:fillRect/>
                      </a:stretch>
                    </p:blipFill>
                    <p:spPr bwMode="auto">
                      <a:xfrm>
                        <a:off x="685800" y="2362200"/>
                        <a:ext cx="6750050" cy="746125"/>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1"/>
          <p:cNvGraphicFramePr>
            <a:graphicFrameLocks noChangeAspect="1"/>
          </p:cNvGraphicFramePr>
          <p:nvPr>
            <p:extLst>
              <p:ext uri="{D42A27DB-BD31-4B8C-83A1-F6EECF244321}">
                <p14:modId xmlns:p14="http://schemas.microsoft.com/office/powerpoint/2010/main" val="3957995817"/>
              </p:ext>
            </p:extLst>
          </p:nvPr>
        </p:nvGraphicFramePr>
        <p:xfrm>
          <a:off x="796925" y="3581400"/>
          <a:ext cx="7880350" cy="1492250"/>
        </p:xfrm>
        <a:graphic>
          <a:graphicData uri="http://schemas.openxmlformats.org/presentationml/2006/ole">
            <mc:AlternateContent xmlns:mc="http://schemas.openxmlformats.org/markup-compatibility/2006">
              <mc:Choice xmlns:v="urn:schemas-microsoft-com:vml" Requires="v">
                <p:oleObj spid="_x0000_s1068" name="Equation" r:id="rId6" imgW="4965480" imgH="939600" progId="Equation.DSMT4">
                  <p:embed/>
                </p:oleObj>
              </mc:Choice>
              <mc:Fallback>
                <p:oleObj name="Equation" r:id="rId6" imgW="4965480" imgH="939600" progId="Equation.DSMT4">
                  <p:embed/>
                  <p:pic>
                    <p:nvPicPr>
                      <p:cNvPr id="0" name="Object 31"/>
                      <p:cNvPicPr>
                        <a:picLocks noChangeAspect="1" noChangeArrowheads="1"/>
                      </p:cNvPicPr>
                      <p:nvPr/>
                    </p:nvPicPr>
                    <p:blipFill>
                      <a:blip r:embed="rId7"/>
                      <a:srcRect/>
                      <a:stretch>
                        <a:fillRect/>
                      </a:stretch>
                    </p:blipFill>
                    <p:spPr bwMode="auto">
                      <a:xfrm>
                        <a:off x="796925" y="3581400"/>
                        <a:ext cx="7880350" cy="1492250"/>
                      </a:xfrm>
                      <a:prstGeom prst="rect">
                        <a:avLst/>
                      </a:prstGeom>
                      <a:solidFill>
                        <a:schemeClr val="accent1"/>
                      </a:solidFill>
                      <a:ln>
                        <a:noFill/>
                      </a:ln>
                      <a:effectLst/>
                      <a:extLst/>
                    </p:spPr>
                  </p:pic>
                </p:oleObj>
              </mc:Fallback>
            </mc:AlternateContent>
          </a:graphicData>
        </a:graphic>
      </p:graphicFrame>
      <p:graphicFrame>
        <p:nvGraphicFramePr>
          <p:cNvPr id="1028" name="Object 32"/>
          <p:cNvGraphicFramePr>
            <a:graphicFrameLocks noChangeAspect="1"/>
          </p:cNvGraphicFramePr>
          <p:nvPr>
            <p:extLst>
              <p:ext uri="{D42A27DB-BD31-4B8C-83A1-F6EECF244321}">
                <p14:modId xmlns:p14="http://schemas.microsoft.com/office/powerpoint/2010/main" val="2293119782"/>
              </p:ext>
            </p:extLst>
          </p:nvPr>
        </p:nvGraphicFramePr>
        <p:xfrm>
          <a:off x="762000" y="5470525"/>
          <a:ext cx="5332412" cy="692150"/>
        </p:xfrm>
        <a:graphic>
          <a:graphicData uri="http://schemas.openxmlformats.org/presentationml/2006/ole">
            <mc:AlternateContent xmlns:mc="http://schemas.openxmlformats.org/markup-compatibility/2006">
              <mc:Choice xmlns:v="urn:schemas-microsoft-com:vml" Requires="v">
                <p:oleObj spid="_x0000_s1069" name="Equation" r:id="rId8" imgW="3035300" imgH="393700" progId="Equation.3">
                  <p:embed/>
                </p:oleObj>
              </mc:Choice>
              <mc:Fallback>
                <p:oleObj name="Equation" r:id="rId8" imgW="3035300" imgH="393700" progId="Equation.3">
                  <p:embed/>
                  <p:pic>
                    <p:nvPicPr>
                      <p:cNvPr id="0"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5470525"/>
                        <a:ext cx="5332412" cy="6921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34"/>
          <p:cNvGraphicFramePr>
            <a:graphicFrameLocks noChangeAspect="1"/>
          </p:cNvGraphicFramePr>
          <p:nvPr>
            <p:extLst>
              <p:ext uri="{D42A27DB-BD31-4B8C-83A1-F6EECF244321}">
                <p14:modId xmlns:p14="http://schemas.microsoft.com/office/powerpoint/2010/main" val="61558188"/>
              </p:ext>
            </p:extLst>
          </p:nvPr>
        </p:nvGraphicFramePr>
        <p:xfrm>
          <a:off x="1219200" y="1295400"/>
          <a:ext cx="2819400" cy="725487"/>
        </p:xfrm>
        <a:graphic>
          <a:graphicData uri="http://schemas.openxmlformats.org/presentationml/2006/ole">
            <mc:AlternateContent xmlns:mc="http://schemas.openxmlformats.org/markup-compatibility/2006">
              <mc:Choice xmlns:v="urn:schemas-microsoft-com:vml" Requires="v">
                <p:oleObj spid="_x0000_s1070" name="Equation" r:id="rId10" imgW="1777680" imgH="457200" progId="Equation.DSMT4">
                  <p:embed/>
                </p:oleObj>
              </mc:Choice>
              <mc:Fallback>
                <p:oleObj name="Equation" r:id="rId10" imgW="1777680" imgH="457200" progId="Equation.DSMT4">
                  <p:embed/>
                  <p:pic>
                    <p:nvPicPr>
                      <p:cNvPr id="0" name="Object 34"/>
                      <p:cNvPicPr>
                        <a:picLocks noChangeAspect="1" noChangeArrowheads="1"/>
                      </p:cNvPicPr>
                      <p:nvPr/>
                    </p:nvPicPr>
                    <p:blipFill>
                      <a:blip r:embed="rId11"/>
                      <a:srcRect/>
                      <a:stretch>
                        <a:fillRect/>
                      </a:stretch>
                    </p:blipFill>
                    <p:spPr bwMode="auto">
                      <a:xfrm>
                        <a:off x="1219200" y="1295400"/>
                        <a:ext cx="2819400" cy="725487"/>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38AAD39E-43EA-4D4A-98A3-4133EDD5A5F5}" type="slidenum">
              <a:rPr lang="en-US" sz="1600">
                <a:solidFill>
                  <a:schemeClr val="tx2"/>
                </a:solidFill>
              </a:rPr>
              <a:pPr algn="ctr" eaLnBrk="1" hangingPunct="1"/>
              <a:t>30</a:t>
            </a:fld>
            <a:endParaRPr lang="en-US" sz="1600">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31"/>
          <p:cNvGrpSpPr>
            <a:grpSpLocks/>
          </p:cNvGrpSpPr>
          <p:nvPr/>
        </p:nvGrpSpPr>
        <p:grpSpPr bwMode="auto">
          <a:xfrm>
            <a:off x="914400" y="2041525"/>
            <a:ext cx="7467600" cy="4283075"/>
            <a:chOff x="576" y="1200"/>
            <a:chExt cx="4704" cy="2698"/>
          </a:xfrm>
        </p:grpSpPr>
        <p:sp>
          <p:nvSpPr>
            <p:cNvPr id="30725" name="Rectangle 10"/>
            <p:cNvSpPr>
              <a:spLocks noChangeArrowheads="1"/>
            </p:cNvSpPr>
            <p:nvPr/>
          </p:nvSpPr>
          <p:spPr bwMode="auto">
            <a:xfrm>
              <a:off x="2064" y="3258"/>
              <a:ext cx="3216" cy="640"/>
            </a:xfrm>
            <a:prstGeom prst="rect">
              <a:avLst/>
            </a:prstGeom>
            <a:noFill/>
            <a:ln>
              <a:noFill/>
            </a:ln>
            <a:effectLst/>
            <a:extLst>
              <a:ext uri="{909E8E84-426E-40DD-AFC4-6F175D3DCCD1}">
                <a14:hiddenFill xmlns:a14="http://schemas.microsoft.com/office/drawing/2010/main">
                  <a:gradFill rotWithShape="0">
                    <a:gsLst>
                      <a:gs pos="0">
                        <a:srgbClr val="D8B1CF"/>
                      </a:gs>
                      <a:gs pos="100000">
                        <a:srgbClr val="F1C5E7"/>
                      </a:gs>
                    </a:gsLst>
                    <a:path path="shape">
                      <a:fillToRect l="50000" t="50000" r="50000" b="50000"/>
                    </a:path>
                  </a:gradFill>
                </a14:hiddenFill>
              </a:ext>
              <a:ext uri="{91240B29-F687-4F45-9708-019B960494DF}">
                <a14:hiddenLine xmlns:a14="http://schemas.microsoft.com/office/drawing/2010/main" w="12700">
                  <a:solidFill>
                    <a:srgbClr val="701A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2000">
                  <a:latin typeface="Times New Roman" pitchFamily="18" charset="0"/>
                </a:rPr>
                <a:t>Units of output per kilowatt-hour</a:t>
              </a:r>
            </a:p>
            <a:p>
              <a:pPr eaLnBrk="0" hangingPunct="0"/>
              <a:r>
                <a:rPr lang="en-US" altLang="en-US" sz="2000">
                  <a:latin typeface="Times New Roman" pitchFamily="18" charset="0"/>
                </a:rPr>
                <a:t>Dollar value of output per kilowatt-hour</a:t>
              </a:r>
            </a:p>
          </p:txBody>
        </p:sp>
        <p:sp>
          <p:nvSpPr>
            <p:cNvPr id="30726" name="Rectangle 9"/>
            <p:cNvSpPr>
              <a:spLocks noChangeArrowheads="1"/>
            </p:cNvSpPr>
            <p:nvPr/>
          </p:nvSpPr>
          <p:spPr bwMode="auto">
            <a:xfrm>
              <a:off x="576" y="3258"/>
              <a:ext cx="1488" cy="640"/>
            </a:xfrm>
            <a:prstGeom prst="rect">
              <a:avLst/>
            </a:prstGeom>
            <a:noFill/>
            <a:ln>
              <a:noFill/>
            </a:ln>
            <a:effectLst/>
            <a:extLst>
              <a:ext uri="{909E8E84-426E-40DD-AFC4-6F175D3DCCD1}">
                <a14:hiddenFill xmlns:a14="http://schemas.microsoft.com/office/drawing/2010/main">
                  <a:gradFill rotWithShape="0">
                    <a:gsLst>
                      <a:gs pos="0">
                        <a:srgbClr val="D8B1CF"/>
                      </a:gs>
                      <a:gs pos="100000">
                        <a:srgbClr val="F1C5E7"/>
                      </a:gs>
                    </a:gsLst>
                    <a:path path="shape">
                      <a:fillToRect l="50000" t="50000" r="50000" b="50000"/>
                    </a:path>
                  </a:gradFill>
                </a14:hiddenFill>
              </a:ext>
              <a:ext uri="{91240B29-F687-4F45-9708-019B960494DF}">
                <a14:hiddenLine xmlns:a14="http://schemas.microsoft.com/office/drawing/2010/main" w="12700">
                  <a:solidFill>
                    <a:srgbClr val="701A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2800">
                  <a:solidFill>
                    <a:schemeClr val="tx2"/>
                  </a:solidFill>
                  <a:latin typeface="Times New Roman" pitchFamily="18" charset="0"/>
                </a:rPr>
                <a:t>Energy Productivity</a:t>
              </a:r>
            </a:p>
          </p:txBody>
        </p:sp>
        <p:sp>
          <p:nvSpPr>
            <p:cNvPr id="30727" name="Rectangle 8"/>
            <p:cNvSpPr>
              <a:spLocks noChangeArrowheads="1"/>
            </p:cNvSpPr>
            <p:nvPr/>
          </p:nvSpPr>
          <p:spPr bwMode="auto">
            <a:xfrm>
              <a:off x="2064" y="2549"/>
              <a:ext cx="3216" cy="709"/>
            </a:xfrm>
            <a:prstGeom prst="rect">
              <a:avLst/>
            </a:prstGeom>
            <a:noFill/>
            <a:ln>
              <a:noFill/>
            </a:ln>
            <a:effectLst/>
            <a:extLst>
              <a:ext uri="{909E8E84-426E-40DD-AFC4-6F175D3DCCD1}">
                <a14:hiddenFill xmlns:a14="http://schemas.microsoft.com/office/drawing/2010/main">
                  <a:gradFill rotWithShape="0">
                    <a:gsLst>
                      <a:gs pos="0">
                        <a:srgbClr val="D8B1CF"/>
                      </a:gs>
                      <a:gs pos="100000">
                        <a:srgbClr val="F1C5E7"/>
                      </a:gs>
                    </a:gsLst>
                    <a:path path="shape">
                      <a:fillToRect l="50000" t="50000" r="50000" b="50000"/>
                    </a:path>
                  </a:gradFill>
                </a14:hiddenFill>
              </a:ext>
              <a:ext uri="{91240B29-F687-4F45-9708-019B960494DF}">
                <a14:hiddenLine xmlns:a14="http://schemas.microsoft.com/office/drawing/2010/main" w="12700">
                  <a:solidFill>
                    <a:srgbClr val="701A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2000">
                  <a:latin typeface="Times New Roman" pitchFamily="18" charset="0"/>
                </a:rPr>
                <a:t>Units of output per dollar input</a:t>
              </a:r>
            </a:p>
            <a:p>
              <a:pPr eaLnBrk="0" hangingPunct="0"/>
              <a:r>
                <a:rPr lang="en-US" altLang="en-US" sz="2000">
                  <a:latin typeface="Times New Roman" pitchFamily="18" charset="0"/>
                </a:rPr>
                <a:t>Dollar value of output per dollar input</a:t>
              </a:r>
            </a:p>
            <a:p>
              <a:pPr eaLnBrk="0" hangingPunct="0"/>
              <a:endParaRPr lang="en-US" altLang="en-US" sz="2000">
                <a:latin typeface="Times New Roman" pitchFamily="18" charset="0"/>
              </a:endParaRPr>
            </a:p>
          </p:txBody>
        </p:sp>
        <p:sp>
          <p:nvSpPr>
            <p:cNvPr id="30728" name="Rectangle 7"/>
            <p:cNvSpPr>
              <a:spLocks noChangeArrowheads="1"/>
            </p:cNvSpPr>
            <p:nvPr/>
          </p:nvSpPr>
          <p:spPr bwMode="auto">
            <a:xfrm>
              <a:off x="576" y="2549"/>
              <a:ext cx="1488" cy="709"/>
            </a:xfrm>
            <a:prstGeom prst="rect">
              <a:avLst/>
            </a:prstGeom>
            <a:noFill/>
            <a:ln>
              <a:noFill/>
            </a:ln>
            <a:effectLst/>
            <a:extLst>
              <a:ext uri="{909E8E84-426E-40DD-AFC4-6F175D3DCCD1}">
                <a14:hiddenFill xmlns:a14="http://schemas.microsoft.com/office/drawing/2010/main">
                  <a:gradFill rotWithShape="0">
                    <a:gsLst>
                      <a:gs pos="0">
                        <a:srgbClr val="D8B1CF"/>
                      </a:gs>
                      <a:gs pos="100000">
                        <a:srgbClr val="F1C5E7"/>
                      </a:gs>
                    </a:gsLst>
                    <a:path path="shape">
                      <a:fillToRect l="50000" t="50000" r="50000" b="50000"/>
                    </a:path>
                  </a:gradFill>
                </a14:hiddenFill>
              </a:ext>
              <a:ext uri="{91240B29-F687-4F45-9708-019B960494DF}">
                <a14:hiddenLine xmlns:a14="http://schemas.microsoft.com/office/drawing/2010/main" w="12700">
                  <a:solidFill>
                    <a:srgbClr val="701A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2800">
                  <a:solidFill>
                    <a:schemeClr val="tx2"/>
                  </a:solidFill>
                  <a:latin typeface="Times New Roman" pitchFamily="18" charset="0"/>
                </a:rPr>
                <a:t>Capital Productivity</a:t>
              </a:r>
            </a:p>
          </p:txBody>
        </p:sp>
        <p:sp>
          <p:nvSpPr>
            <p:cNvPr id="30729" name="Rectangle 6"/>
            <p:cNvSpPr>
              <a:spLocks noChangeArrowheads="1"/>
            </p:cNvSpPr>
            <p:nvPr/>
          </p:nvSpPr>
          <p:spPr bwMode="auto">
            <a:xfrm>
              <a:off x="2064" y="1909"/>
              <a:ext cx="3216" cy="640"/>
            </a:xfrm>
            <a:prstGeom prst="rect">
              <a:avLst/>
            </a:prstGeom>
            <a:noFill/>
            <a:ln>
              <a:noFill/>
            </a:ln>
            <a:effectLst/>
            <a:extLst>
              <a:ext uri="{909E8E84-426E-40DD-AFC4-6F175D3DCCD1}">
                <a14:hiddenFill xmlns:a14="http://schemas.microsoft.com/office/drawing/2010/main">
                  <a:gradFill rotWithShape="0">
                    <a:gsLst>
                      <a:gs pos="0">
                        <a:srgbClr val="D8B1CF"/>
                      </a:gs>
                      <a:gs pos="100000">
                        <a:srgbClr val="F1C5E7"/>
                      </a:gs>
                    </a:gsLst>
                    <a:path path="shape">
                      <a:fillToRect l="50000" t="50000" r="50000" b="50000"/>
                    </a:path>
                  </a:gradFill>
                </a14:hiddenFill>
              </a:ext>
              <a:ext uri="{91240B29-F687-4F45-9708-019B960494DF}">
                <a14:hiddenLine xmlns:a14="http://schemas.microsoft.com/office/drawing/2010/main" w="12700">
                  <a:solidFill>
                    <a:srgbClr val="701A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2000">
                  <a:latin typeface="Times New Roman" pitchFamily="18" charset="0"/>
                </a:rPr>
                <a:t>Units of output per machine hour</a:t>
              </a:r>
            </a:p>
            <a:p>
              <a:pPr eaLnBrk="0" hangingPunct="0"/>
              <a:r>
                <a:rPr lang="en-US" altLang="en-US" sz="2000">
                  <a:latin typeface="Times New Roman" pitchFamily="18" charset="0"/>
                </a:rPr>
                <a:t>machine hour</a:t>
              </a:r>
            </a:p>
          </p:txBody>
        </p:sp>
        <p:sp>
          <p:nvSpPr>
            <p:cNvPr id="30730" name="Rectangle 5"/>
            <p:cNvSpPr>
              <a:spLocks noChangeArrowheads="1"/>
            </p:cNvSpPr>
            <p:nvPr/>
          </p:nvSpPr>
          <p:spPr bwMode="auto">
            <a:xfrm>
              <a:off x="576" y="1909"/>
              <a:ext cx="1488" cy="640"/>
            </a:xfrm>
            <a:prstGeom prst="rect">
              <a:avLst/>
            </a:prstGeom>
            <a:noFill/>
            <a:ln>
              <a:noFill/>
            </a:ln>
            <a:effectLst/>
            <a:extLst>
              <a:ext uri="{909E8E84-426E-40DD-AFC4-6F175D3DCCD1}">
                <a14:hiddenFill xmlns:a14="http://schemas.microsoft.com/office/drawing/2010/main">
                  <a:gradFill rotWithShape="0">
                    <a:gsLst>
                      <a:gs pos="0">
                        <a:srgbClr val="D8B1CF"/>
                      </a:gs>
                      <a:gs pos="100000">
                        <a:srgbClr val="F1C5E7"/>
                      </a:gs>
                    </a:gsLst>
                    <a:path path="shape">
                      <a:fillToRect l="50000" t="50000" r="50000" b="50000"/>
                    </a:path>
                  </a:gradFill>
                </a14:hiddenFill>
              </a:ext>
              <a:ext uri="{91240B29-F687-4F45-9708-019B960494DF}">
                <a14:hiddenLine xmlns:a14="http://schemas.microsoft.com/office/drawing/2010/main" w="12700">
                  <a:solidFill>
                    <a:srgbClr val="701A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2800">
                  <a:solidFill>
                    <a:schemeClr val="tx2"/>
                  </a:solidFill>
                  <a:latin typeface="Times New Roman" pitchFamily="18" charset="0"/>
                </a:rPr>
                <a:t>Machine Productivity</a:t>
              </a:r>
            </a:p>
          </p:txBody>
        </p:sp>
        <p:sp>
          <p:nvSpPr>
            <p:cNvPr id="30731" name="Rectangle 4"/>
            <p:cNvSpPr>
              <a:spLocks noChangeArrowheads="1"/>
            </p:cNvSpPr>
            <p:nvPr/>
          </p:nvSpPr>
          <p:spPr bwMode="auto">
            <a:xfrm>
              <a:off x="2064" y="1200"/>
              <a:ext cx="3216" cy="709"/>
            </a:xfrm>
            <a:prstGeom prst="rect">
              <a:avLst/>
            </a:prstGeom>
            <a:noFill/>
            <a:ln>
              <a:noFill/>
            </a:ln>
            <a:effectLst/>
            <a:extLst>
              <a:ext uri="{909E8E84-426E-40DD-AFC4-6F175D3DCCD1}">
                <a14:hiddenFill xmlns:a14="http://schemas.microsoft.com/office/drawing/2010/main">
                  <a:gradFill rotWithShape="0">
                    <a:gsLst>
                      <a:gs pos="0">
                        <a:srgbClr val="D8B1CF"/>
                      </a:gs>
                      <a:gs pos="100000">
                        <a:srgbClr val="F1C5E7"/>
                      </a:gs>
                    </a:gsLst>
                    <a:path path="shape">
                      <a:fillToRect l="50000" t="50000" r="50000" b="50000"/>
                    </a:path>
                  </a:gradFill>
                </a14:hiddenFill>
              </a:ext>
              <a:ext uri="{91240B29-F687-4F45-9708-019B960494DF}">
                <a14:hiddenLine xmlns:a14="http://schemas.microsoft.com/office/drawing/2010/main" w="12700">
                  <a:solidFill>
                    <a:srgbClr val="701A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2000">
                  <a:latin typeface="Times New Roman" pitchFamily="18" charset="0"/>
                </a:rPr>
                <a:t>Units of output per labor hour</a:t>
              </a:r>
            </a:p>
            <a:p>
              <a:pPr eaLnBrk="0" hangingPunct="0"/>
              <a:r>
                <a:rPr lang="en-US" altLang="en-US" sz="2000">
                  <a:latin typeface="Times New Roman" pitchFamily="18" charset="0"/>
                </a:rPr>
                <a:t>Units of output per shift</a:t>
              </a:r>
            </a:p>
            <a:p>
              <a:pPr eaLnBrk="0" hangingPunct="0"/>
              <a:r>
                <a:rPr lang="en-US" altLang="en-US" sz="2000">
                  <a:latin typeface="Times New Roman" pitchFamily="18" charset="0"/>
                </a:rPr>
                <a:t>Value-added per labor hour</a:t>
              </a:r>
            </a:p>
          </p:txBody>
        </p:sp>
        <p:sp>
          <p:nvSpPr>
            <p:cNvPr id="30732" name="Rectangle 3"/>
            <p:cNvSpPr>
              <a:spLocks noChangeArrowheads="1"/>
            </p:cNvSpPr>
            <p:nvPr/>
          </p:nvSpPr>
          <p:spPr bwMode="auto">
            <a:xfrm>
              <a:off x="576" y="1200"/>
              <a:ext cx="1488" cy="709"/>
            </a:xfrm>
            <a:prstGeom prst="rect">
              <a:avLst/>
            </a:prstGeom>
            <a:noFill/>
            <a:ln>
              <a:noFill/>
            </a:ln>
            <a:effectLst/>
            <a:extLst>
              <a:ext uri="{909E8E84-426E-40DD-AFC4-6F175D3DCCD1}">
                <a14:hiddenFill xmlns:a14="http://schemas.microsoft.com/office/drawing/2010/main">
                  <a:gradFill rotWithShape="0">
                    <a:gsLst>
                      <a:gs pos="0">
                        <a:srgbClr val="D8B1CF"/>
                      </a:gs>
                      <a:gs pos="100000">
                        <a:srgbClr val="F1C5E7"/>
                      </a:gs>
                    </a:gsLst>
                    <a:path path="shape">
                      <a:fillToRect l="50000" t="50000" r="50000" b="50000"/>
                    </a:path>
                  </a:gradFill>
                </a14:hiddenFill>
              </a:ext>
              <a:ext uri="{91240B29-F687-4F45-9708-019B960494DF}">
                <a14:hiddenLine xmlns:a14="http://schemas.microsoft.com/office/drawing/2010/main" w="12700">
                  <a:solidFill>
                    <a:srgbClr val="701A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2800">
                  <a:solidFill>
                    <a:schemeClr val="tx2"/>
                  </a:solidFill>
                  <a:latin typeface="Times New Roman" pitchFamily="18" charset="0"/>
                </a:rPr>
                <a:t>Labor Productivity</a:t>
              </a:r>
            </a:p>
          </p:txBody>
        </p:sp>
        <p:sp>
          <p:nvSpPr>
            <p:cNvPr id="30733" name="Line 11"/>
            <p:cNvSpPr>
              <a:spLocks noChangeShapeType="1"/>
            </p:cNvSpPr>
            <p:nvPr/>
          </p:nvSpPr>
          <p:spPr bwMode="auto">
            <a:xfrm>
              <a:off x="576" y="1200"/>
              <a:ext cx="470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4" name="Line 12"/>
            <p:cNvSpPr>
              <a:spLocks noChangeShapeType="1"/>
            </p:cNvSpPr>
            <p:nvPr/>
          </p:nvSpPr>
          <p:spPr bwMode="auto">
            <a:xfrm>
              <a:off x="576" y="1909"/>
              <a:ext cx="47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5" name="Line 13"/>
            <p:cNvSpPr>
              <a:spLocks noChangeShapeType="1"/>
            </p:cNvSpPr>
            <p:nvPr/>
          </p:nvSpPr>
          <p:spPr bwMode="auto">
            <a:xfrm>
              <a:off x="576" y="2549"/>
              <a:ext cx="47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6" name="Line 14"/>
            <p:cNvSpPr>
              <a:spLocks noChangeShapeType="1"/>
            </p:cNvSpPr>
            <p:nvPr/>
          </p:nvSpPr>
          <p:spPr bwMode="auto">
            <a:xfrm>
              <a:off x="576" y="3258"/>
              <a:ext cx="47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7" name="Line 15"/>
            <p:cNvSpPr>
              <a:spLocks noChangeShapeType="1"/>
            </p:cNvSpPr>
            <p:nvPr/>
          </p:nvSpPr>
          <p:spPr bwMode="auto">
            <a:xfrm>
              <a:off x="576" y="3898"/>
              <a:ext cx="470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8" name="Line 16"/>
            <p:cNvSpPr>
              <a:spLocks noChangeShapeType="1"/>
            </p:cNvSpPr>
            <p:nvPr/>
          </p:nvSpPr>
          <p:spPr bwMode="auto">
            <a:xfrm>
              <a:off x="576" y="1200"/>
              <a:ext cx="0" cy="269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9" name="Line 17"/>
            <p:cNvSpPr>
              <a:spLocks noChangeShapeType="1"/>
            </p:cNvSpPr>
            <p:nvPr/>
          </p:nvSpPr>
          <p:spPr bwMode="auto">
            <a:xfrm>
              <a:off x="2064" y="1200"/>
              <a:ext cx="0" cy="269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0" name="Line 18"/>
            <p:cNvSpPr>
              <a:spLocks noChangeShapeType="1"/>
            </p:cNvSpPr>
            <p:nvPr/>
          </p:nvSpPr>
          <p:spPr bwMode="auto">
            <a:xfrm>
              <a:off x="5280" y="1200"/>
              <a:ext cx="0" cy="269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05" name="Rectangle 29"/>
          <p:cNvSpPr>
            <a:spLocks noChangeArrowheads="1"/>
          </p:cNvSpPr>
          <p:nvPr/>
        </p:nvSpPr>
        <p:spPr bwMode="auto">
          <a:xfrm>
            <a:off x="0" y="228600"/>
            <a:ext cx="9144000"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b"/>
          <a:lstStyle/>
          <a:p>
            <a:pPr algn="ctr" eaLnBrk="0" hangingPunct="0">
              <a:lnSpc>
                <a:spcPct val="80000"/>
              </a:lnSpc>
              <a:spcBef>
                <a:spcPct val="25000"/>
              </a:spcBef>
              <a:defRPr/>
            </a:pPr>
            <a:r>
              <a:rPr lang="en-US" altLang="en-US" sz="3400">
                <a:solidFill>
                  <a:schemeClr val="tx2"/>
                </a:solidFill>
                <a:effectLst>
                  <a:outerShdw blurRad="38100" dist="38100" dir="2700000" algn="tl">
                    <a:srgbClr val="000000"/>
                  </a:outerShdw>
                </a:effectLst>
                <a:latin typeface="Century Gothic" pitchFamily="34" charset="0"/>
              </a:rPr>
              <a:t>Examples of Partial Productivity Measures</a:t>
            </a:r>
          </a:p>
        </p:txBody>
      </p:sp>
    </p:spTree>
    <p:extLst>
      <p:ext uri="{BB962C8B-B14F-4D97-AF65-F5344CB8AC3E}">
        <p14:creationId xmlns:p14="http://schemas.microsoft.com/office/powerpoint/2010/main" val="2787095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Number Placeholder 104"/>
          <p:cNvSpPr>
            <a:spLocks noGrp="1"/>
          </p:cNvSpPr>
          <p:nvPr>
            <p:ph type="sldNum" sz="quarter" idx="10"/>
          </p:nvPr>
        </p:nvSpPr>
        <p:spPr/>
        <p:txBody>
          <a:bodyPr/>
          <a:lstStyle/>
          <a:p>
            <a:r>
              <a:rPr lang="en-US"/>
              <a:t>03 - </a:t>
            </a:r>
            <a:fld id="{4138E6B8-BF29-4BD2-B74B-4698E3650250}" type="slidenum">
              <a:rPr lang="en-US"/>
              <a:pPr/>
              <a:t>32</a:t>
            </a:fld>
            <a:endParaRPr lang="en-US"/>
          </a:p>
        </p:txBody>
      </p:sp>
      <p:sp>
        <p:nvSpPr>
          <p:cNvPr id="91971" name="Text Box 1859"/>
          <p:cNvSpPr txBox="1">
            <a:spLocks noChangeArrowheads="1"/>
          </p:cNvSpPr>
          <p:nvPr/>
        </p:nvSpPr>
        <p:spPr bwMode="auto">
          <a:xfrm>
            <a:off x="457200" y="1143000"/>
            <a:ext cx="7924800"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400" dirty="0">
                <a:solidFill>
                  <a:srgbClr val="006600"/>
                </a:solidFill>
                <a:latin typeface="Arial Narrow" pitchFamily="34" charset="0"/>
              </a:rPr>
              <a:t>Example </a:t>
            </a:r>
            <a:r>
              <a:rPr lang="en-US" sz="2400" dirty="0" smtClean="0">
                <a:solidFill>
                  <a:srgbClr val="006600"/>
                </a:solidFill>
                <a:latin typeface="Arial Narrow" pitchFamily="34" charset="0"/>
              </a:rPr>
              <a:t>1:  </a:t>
            </a:r>
            <a:r>
              <a:rPr lang="en-US" sz="2400" dirty="0">
                <a:solidFill>
                  <a:srgbClr val="006600"/>
                </a:solidFill>
                <a:latin typeface="Arial Narrow" pitchFamily="34" charset="0"/>
              </a:rPr>
              <a:t>Develop a productivity measure for 				a.  4 workers who install 720 yards of carpeting in 8 hours</a:t>
            </a:r>
          </a:p>
        </p:txBody>
      </p:sp>
      <p:sp>
        <p:nvSpPr>
          <p:cNvPr id="91975" name="Text Box 1863"/>
          <p:cNvSpPr txBox="1">
            <a:spLocks noChangeArrowheads="1"/>
          </p:cNvSpPr>
          <p:nvPr/>
        </p:nvSpPr>
        <p:spPr bwMode="auto">
          <a:xfrm>
            <a:off x="1447800" y="3048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660066"/>
                </a:solidFill>
                <a:latin typeface="Arial Narrow" pitchFamily="34" charset="0"/>
              </a:rPr>
              <a:t>Single Factor (Partial)Productivity Measures </a:t>
            </a:r>
          </a:p>
        </p:txBody>
      </p:sp>
      <p:graphicFrame>
        <p:nvGraphicFramePr>
          <p:cNvPr id="91976" name="Object 1864"/>
          <p:cNvGraphicFramePr>
            <a:graphicFrameLocks noChangeAspect="1"/>
          </p:cNvGraphicFramePr>
          <p:nvPr/>
        </p:nvGraphicFramePr>
        <p:xfrm>
          <a:off x="1524000" y="2286000"/>
          <a:ext cx="6375400" cy="711200"/>
        </p:xfrm>
        <a:graphic>
          <a:graphicData uri="http://schemas.openxmlformats.org/presentationml/2006/ole">
            <mc:AlternateContent xmlns:mc="http://schemas.openxmlformats.org/markup-compatibility/2006">
              <mc:Choice xmlns:v="urn:schemas-microsoft-com:vml" Requires="v">
                <p:oleObj spid="_x0000_s4098" name="Equation" r:id="rId3" imgW="6375240" imgH="711000" progId="Equation.3">
                  <p:embed/>
                </p:oleObj>
              </mc:Choice>
              <mc:Fallback>
                <p:oleObj name="Equation" r:id="rId3" imgW="6375240" imgH="71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0"/>
                        <a:ext cx="6375400"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977" name="Text Box 1865"/>
          <p:cNvSpPr txBox="1">
            <a:spLocks noChangeArrowheads="1"/>
          </p:cNvSpPr>
          <p:nvPr/>
        </p:nvSpPr>
        <p:spPr bwMode="auto">
          <a:xfrm>
            <a:off x="609600" y="3429000"/>
            <a:ext cx="7924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400">
                <a:solidFill>
                  <a:srgbClr val="006600"/>
                </a:solidFill>
                <a:latin typeface="Arial Narrow" pitchFamily="34" charset="0"/>
              </a:rPr>
              <a:t>	b.  1 machine produces 68 usable pieces in 2 hours</a:t>
            </a:r>
          </a:p>
        </p:txBody>
      </p:sp>
      <p:graphicFrame>
        <p:nvGraphicFramePr>
          <p:cNvPr id="91978" name="Object 1866"/>
          <p:cNvGraphicFramePr>
            <a:graphicFrameLocks noChangeAspect="1"/>
          </p:cNvGraphicFramePr>
          <p:nvPr/>
        </p:nvGraphicFramePr>
        <p:xfrm>
          <a:off x="1828800" y="4191000"/>
          <a:ext cx="5486400" cy="711200"/>
        </p:xfrm>
        <a:graphic>
          <a:graphicData uri="http://schemas.openxmlformats.org/presentationml/2006/ole">
            <mc:AlternateContent xmlns:mc="http://schemas.openxmlformats.org/markup-compatibility/2006">
              <mc:Choice xmlns:v="urn:schemas-microsoft-com:vml" Requires="v">
                <p:oleObj spid="_x0000_s4099" name="Equation" r:id="rId5" imgW="5587920" imgH="711000" progId="Equation.3">
                  <p:embed/>
                </p:oleObj>
              </mc:Choice>
              <mc:Fallback>
                <p:oleObj name="Equation" r:id="rId5" imgW="5587920" imgH="711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191000"/>
                        <a:ext cx="5486400"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1979" name="Group 1867"/>
          <p:cNvGrpSpPr>
            <a:grpSpLocks/>
          </p:cNvGrpSpPr>
          <p:nvPr/>
        </p:nvGrpSpPr>
        <p:grpSpPr bwMode="auto">
          <a:xfrm>
            <a:off x="5715000" y="4953000"/>
            <a:ext cx="3048000" cy="1460500"/>
            <a:chOff x="2631" y="328"/>
            <a:chExt cx="2667" cy="1352"/>
          </a:xfrm>
        </p:grpSpPr>
        <p:sp>
          <p:nvSpPr>
            <p:cNvPr id="91980" name="AutoShape 1868"/>
            <p:cNvSpPr>
              <a:spLocks noChangeArrowheads="1"/>
            </p:cNvSpPr>
            <p:nvPr/>
          </p:nvSpPr>
          <p:spPr bwMode="auto">
            <a:xfrm rot="-9960072" flipH="1" flipV="1">
              <a:off x="2631" y="1235"/>
              <a:ext cx="2074" cy="207"/>
            </a:xfrm>
            <a:prstGeom prst="parallelogram">
              <a:avLst>
                <a:gd name="adj" fmla="val 254240"/>
              </a:avLst>
            </a:prstGeom>
            <a:solidFill>
              <a:srgbClr val="73FDD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1981" name="Group 1869"/>
            <p:cNvGrpSpPr>
              <a:grpSpLocks noChangeAspect="1"/>
            </p:cNvGrpSpPr>
            <p:nvPr/>
          </p:nvGrpSpPr>
          <p:grpSpPr bwMode="auto">
            <a:xfrm rot="-3807045">
              <a:off x="4454" y="299"/>
              <a:ext cx="645" cy="1043"/>
              <a:chOff x="3016" y="1956"/>
              <a:chExt cx="352" cy="570"/>
            </a:xfrm>
          </p:grpSpPr>
          <p:sp>
            <p:nvSpPr>
              <p:cNvPr id="91982" name="Freeform 1870"/>
              <p:cNvSpPr>
                <a:spLocks noChangeAspect="1"/>
              </p:cNvSpPr>
              <p:nvPr/>
            </p:nvSpPr>
            <p:spPr bwMode="auto">
              <a:xfrm>
                <a:off x="3051" y="1963"/>
                <a:ext cx="74" cy="88"/>
              </a:xfrm>
              <a:custGeom>
                <a:avLst/>
                <a:gdLst>
                  <a:gd name="T0" fmla="*/ 244 w 292"/>
                  <a:gd name="T1" fmla="*/ 250 h 351"/>
                  <a:gd name="T2" fmla="*/ 216 w 292"/>
                  <a:gd name="T3" fmla="*/ 211 h 351"/>
                  <a:gd name="T4" fmla="*/ 222 w 292"/>
                  <a:gd name="T5" fmla="*/ 186 h 351"/>
                  <a:gd name="T6" fmla="*/ 228 w 292"/>
                  <a:gd name="T7" fmla="*/ 152 h 351"/>
                  <a:gd name="T8" fmla="*/ 219 w 292"/>
                  <a:gd name="T9" fmla="*/ 113 h 351"/>
                  <a:gd name="T10" fmla="*/ 192 w 292"/>
                  <a:gd name="T11" fmla="*/ 79 h 351"/>
                  <a:gd name="T12" fmla="*/ 145 w 292"/>
                  <a:gd name="T13" fmla="*/ 43 h 351"/>
                  <a:gd name="T14" fmla="*/ 107 w 292"/>
                  <a:gd name="T15" fmla="*/ 14 h 351"/>
                  <a:gd name="T16" fmla="*/ 75 w 292"/>
                  <a:gd name="T17" fmla="*/ 9 h 351"/>
                  <a:gd name="T18" fmla="*/ 91 w 292"/>
                  <a:gd name="T19" fmla="*/ 0 h 351"/>
                  <a:gd name="T20" fmla="*/ 73 w 292"/>
                  <a:gd name="T21" fmla="*/ 14 h 351"/>
                  <a:gd name="T22" fmla="*/ 67 w 292"/>
                  <a:gd name="T23" fmla="*/ 36 h 351"/>
                  <a:gd name="T24" fmla="*/ 73 w 292"/>
                  <a:gd name="T25" fmla="*/ 48 h 351"/>
                  <a:gd name="T26" fmla="*/ 109 w 292"/>
                  <a:gd name="T27" fmla="*/ 88 h 351"/>
                  <a:gd name="T28" fmla="*/ 134 w 292"/>
                  <a:gd name="T29" fmla="*/ 122 h 351"/>
                  <a:gd name="T30" fmla="*/ 85 w 292"/>
                  <a:gd name="T31" fmla="*/ 94 h 351"/>
                  <a:gd name="T32" fmla="*/ 52 w 292"/>
                  <a:gd name="T33" fmla="*/ 76 h 351"/>
                  <a:gd name="T34" fmla="*/ 14 w 292"/>
                  <a:gd name="T35" fmla="*/ 66 h 351"/>
                  <a:gd name="T36" fmla="*/ 0 w 292"/>
                  <a:gd name="T37" fmla="*/ 82 h 351"/>
                  <a:gd name="T38" fmla="*/ 12 w 292"/>
                  <a:gd name="T39" fmla="*/ 113 h 351"/>
                  <a:gd name="T40" fmla="*/ 73 w 292"/>
                  <a:gd name="T41" fmla="*/ 146 h 351"/>
                  <a:gd name="T42" fmla="*/ 100 w 292"/>
                  <a:gd name="T43" fmla="*/ 168 h 351"/>
                  <a:gd name="T44" fmla="*/ 95 w 292"/>
                  <a:gd name="T45" fmla="*/ 189 h 351"/>
                  <a:gd name="T46" fmla="*/ 67 w 292"/>
                  <a:gd name="T47" fmla="*/ 198 h 351"/>
                  <a:gd name="T48" fmla="*/ 55 w 292"/>
                  <a:gd name="T49" fmla="*/ 205 h 351"/>
                  <a:gd name="T50" fmla="*/ 36 w 292"/>
                  <a:gd name="T51" fmla="*/ 198 h 351"/>
                  <a:gd name="T52" fmla="*/ 21 w 292"/>
                  <a:gd name="T53" fmla="*/ 195 h 351"/>
                  <a:gd name="T54" fmla="*/ 9 w 292"/>
                  <a:gd name="T55" fmla="*/ 213 h 351"/>
                  <a:gd name="T56" fmla="*/ 12 w 292"/>
                  <a:gd name="T57" fmla="*/ 234 h 351"/>
                  <a:gd name="T58" fmla="*/ 27 w 292"/>
                  <a:gd name="T59" fmla="*/ 247 h 351"/>
                  <a:gd name="T60" fmla="*/ 61 w 292"/>
                  <a:gd name="T61" fmla="*/ 268 h 351"/>
                  <a:gd name="T62" fmla="*/ 91 w 292"/>
                  <a:gd name="T63" fmla="*/ 263 h 351"/>
                  <a:gd name="T64" fmla="*/ 134 w 292"/>
                  <a:gd name="T65" fmla="*/ 259 h 351"/>
                  <a:gd name="T66" fmla="*/ 143 w 292"/>
                  <a:gd name="T67" fmla="*/ 254 h 351"/>
                  <a:gd name="T68" fmla="*/ 152 w 292"/>
                  <a:gd name="T69" fmla="*/ 259 h 351"/>
                  <a:gd name="T70" fmla="*/ 177 w 292"/>
                  <a:gd name="T71" fmla="*/ 281 h 351"/>
                  <a:gd name="T72" fmla="*/ 213 w 292"/>
                  <a:gd name="T73" fmla="*/ 311 h 351"/>
                  <a:gd name="T74" fmla="*/ 262 w 292"/>
                  <a:gd name="T75" fmla="*/ 351 h 351"/>
                  <a:gd name="T76" fmla="*/ 292 w 292"/>
                  <a:gd name="T77" fmla="*/ 299 h 351"/>
                  <a:gd name="T78" fmla="*/ 244 w 292"/>
                  <a:gd name="T79" fmla="*/ 25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351">
                    <a:moveTo>
                      <a:pt x="244" y="250"/>
                    </a:moveTo>
                    <a:lnTo>
                      <a:pt x="216" y="211"/>
                    </a:lnTo>
                    <a:lnTo>
                      <a:pt x="222" y="186"/>
                    </a:lnTo>
                    <a:lnTo>
                      <a:pt x="228" y="152"/>
                    </a:lnTo>
                    <a:lnTo>
                      <a:pt x="219" y="113"/>
                    </a:lnTo>
                    <a:lnTo>
                      <a:pt x="192" y="79"/>
                    </a:lnTo>
                    <a:lnTo>
                      <a:pt x="145" y="43"/>
                    </a:lnTo>
                    <a:lnTo>
                      <a:pt x="107" y="14"/>
                    </a:lnTo>
                    <a:lnTo>
                      <a:pt x="75" y="9"/>
                    </a:lnTo>
                    <a:lnTo>
                      <a:pt x="91" y="0"/>
                    </a:lnTo>
                    <a:lnTo>
                      <a:pt x="73" y="14"/>
                    </a:lnTo>
                    <a:lnTo>
                      <a:pt x="67" y="36"/>
                    </a:lnTo>
                    <a:lnTo>
                      <a:pt x="73" y="48"/>
                    </a:lnTo>
                    <a:lnTo>
                      <a:pt x="109" y="88"/>
                    </a:lnTo>
                    <a:lnTo>
                      <a:pt x="134" y="122"/>
                    </a:lnTo>
                    <a:lnTo>
                      <a:pt x="85" y="94"/>
                    </a:lnTo>
                    <a:lnTo>
                      <a:pt x="52" y="76"/>
                    </a:lnTo>
                    <a:lnTo>
                      <a:pt x="14" y="66"/>
                    </a:lnTo>
                    <a:lnTo>
                      <a:pt x="0" y="82"/>
                    </a:lnTo>
                    <a:lnTo>
                      <a:pt x="12" y="113"/>
                    </a:lnTo>
                    <a:lnTo>
                      <a:pt x="73" y="146"/>
                    </a:lnTo>
                    <a:lnTo>
                      <a:pt x="100" y="168"/>
                    </a:lnTo>
                    <a:lnTo>
                      <a:pt x="95" y="189"/>
                    </a:lnTo>
                    <a:lnTo>
                      <a:pt x="67" y="198"/>
                    </a:lnTo>
                    <a:lnTo>
                      <a:pt x="55" y="205"/>
                    </a:lnTo>
                    <a:lnTo>
                      <a:pt x="36" y="198"/>
                    </a:lnTo>
                    <a:lnTo>
                      <a:pt x="21" y="195"/>
                    </a:lnTo>
                    <a:lnTo>
                      <a:pt x="9" y="213"/>
                    </a:lnTo>
                    <a:lnTo>
                      <a:pt x="12" y="234"/>
                    </a:lnTo>
                    <a:lnTo>
                      <a:pt x="27" y="247"/>
                    </a:lnTo>
                    <a:lnTo>
                      <a:pt x="61" y="268"/>
                    </a:lnTo>
                    <a:lnTo>
                      <a:pt x="91" y="263"/>
                    </a:lnTo>
                    <a:lnTo>
                      <a:pt x="134" y="259"/>
                    </a:lnTo>
                    <a:lnTo>
                      <a:pt x="143" y="254"/>
                    </a:lnTo>
                    <a:lnTo>
                      <a:pt x="152" y="259"/>
                    </a:lnTo>
                    <a:lnTo>
                      <a:pt x="177" y="281"/>
                    </a:lnTo>
                    <a:lnTo>
                      <a:pt x="213" y="311"/>
                    </a:lnTo>
                    <a:lnTo>
                      <a:pt x="262" y="351"/>
                    </a:lnTo>
                    <a:lnTo>
                      <a:pt x="292" y="299"/>
                    </a:lnTo>
                    <a:lnTo>
                      <a:pt x="244" y="250"/>
                    </a:lnTo>
                    <a:close/>
                  </a:path>
                </a:pathLst>
              </a:custGeom>
              <a:solidFill>
                <a:srgbClr val="FFE0C0"/>
              </a:solidFill>
              <a:ln w="3175">
                <a:solidFill>
                  <a:srgbClr val="000000"/>
                </a:solidFill>
                <a:prstDash val="solid"/>
                <a:round/>
                <a:headEnd/>
                <a:tailEnd/>
              </a:ln>
            </p:spPr>
            <p:txBody>
              <a:bodyPr/>
              <a:lstStyle/>
              <a:p>
                <a:endParaRPr lang="en-US"/>
              </a:p>
            </p:txBody>
          </p:sp>
          <p:sp>
            <p:nvSpPr>
              <p:cNvPr id="91983" name="Freeform 1871"/>
              <p:cNvSpPr>
                <a:spLocks noChangeAspect="1"/>
              </p:cNvSpPr>
              <p:nvPr/>
            </p:nvSpPr>
            <p:spPr bwMode="auto">
              <a:xfrm>
                <a:off x="3096" y="2021"/>
                <a:ext cx="110" cy="116"/>
              </a:xfrm>
              <a:custGeom>
                <a:avLst/>
                <a:gdLst>
                  <a:gd name="T0" fmla="*/ 71 w 440"/>
                  <a:gd name="T1" fmla="*/ 0 h 464"/>
                  <a:gd name="T2" fmla="*/ 185 w 440"/>
                  <a:gd name="T3" fmla="*/ 151 h 464"/>
                  <a:gd name="T4" fmla="*/ 298 w 440"/>
                  <a:gd name="T5" fmla="*/ 264 h 464"/>
                  <a:gd name="T6" fmla="*/ 379 w 440"/>
                  <a:gd name="T7" fmla="*/ 339 h 464"/>
                  <a:gd name="T8" fmla="*/ 440 w 440"/>
                  <a:gd name="T9" fmla="*/ 378 h 464"/>
                  <a:gd name="T10" fmla="*/ 424 w 440"/>
                  <a:gd name="T11" fmla="*/ 430 h 464"/>
                  <a:gd name="T12" fmla="*/ 367 w 440"/>
                  <a:gd name="T13" fmla="*/ 464 h 464"/>
                  <a:gd name="T14" fmla="*/ 267 w 440"/>
                  <a:gd name="T15" fmla="*/ 364 h 464"/>
                  <a:gd name="T16" fmla="*/ 183 w 440"/>
                  <a:gd name="T17" fmla="*/ 289 h 464"/>
                  <a:gd name="T18" fmla="*/ 90 w 440"/>
                  <a:gd name="T19" fmla="*/ 198 h 464"/>
                  <a:gd name="T20" fmla="*/ 19 w 440"/>
                  <a:gd name="T21" fmla="*/ 137 h 464"/>
                  <a:gd name="T22" fmla="*/ 0 w 440"/>
                  <a:gd name="T23" fmla="*/ 118 h 464"/>
                  <a:gd name="T24" fmla="*/ 28 w 440"/>
                  <a:gd name="T25" fmla="*/ 80 h 464"/>
                  <a:gd name="T26" fmla="*/ 71 w 440"/>
                  <a:gd name="T27"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0" h="464">
                    <a:moveTo>
                      <a:pt x="71" y="0"/>
                    </a:moveTo>
                    <a:lnTo>
                      <a:pt x="185" y="151"/>
                    </a:lnTo>
                    <a:lnTo>
                      <a:pt x="298" y="264"/>
                    </a:lnTo>
                    <a:lnTo>
                      <a:pt x="379" y="339"/>
                    </a:lnTo>
                    <a:lnTo>
                      <a:pt x="440" y="378"/>
                    </a:lnTo>
                    <a:lnTo>
                      <a:pt x="424" y="430"/>
                    </a:lnTo>
                    <a:lnTo>
                      <a:pt x="367" y="464"/>
                    </a:lnTo>
                    <a:lnTo>
                      <a:pt x="267" y="364"/>
                    </a:lnTo>
                    <a:lnTo>
                      <a:pt x="183" y="289"/>
                    </a:lnTo>
                    <a:lnTo>
                      <a:pt x="90" y="198"/>
                    </a:lnTo>
                    <a:lnTo>
                      <a:pt x="19" y="137"/>
                    </a:lnTo>
                    <a:lnTo>
                      <a:pt x="0" y="118"/>
                    </a:lnTo>
                    <a:lnTo>
                      <a:pt x="28" y="80"/>
                    </a:lnTo>
                    <a:lnTo>
                      <a:pt x="71" y="0"/>
                    </a:lnTo>
                    <a:close/>
                  </a:path>
                </a:pathLst>
              </a:custGeom>
              <a:solidFill>
                <a:srgbClr val="4040FF"/>
              </a:solidFill>
              <a:ln w="3175">
                <a:solidFill>
                  <a:srgbClr val="000000"/>
                </a:solidFill>
                <a:prstDash val="solid"/>
                <a:round/>
                <a:headEnd/>
                <a:tailEnd/>
              </a:ln>
            </p:spPr>
            <p:txBody>
              <a:bodyPr/>
              <a:lstStyle/>
              <a:p>
                <a:endParaRPr lang="en-US"/>
              </a:p>
            </p:txBody>
          </p:sp>
          <p:grpSp>
            <p:nvGrpSpPr>
              <p:cNvPr id="91984" name="Group 1872"/>
              <p:cNvGrpSpPr>
                <a:grpSpLocks noChangeAspect="1"/>
              </p:cNvGrpSpPr>
              <p:nvPr/>
            </p:nvGrpSpPr>
            <p:grpSpPr bwMode="auto">
              <a:xfrm>
                <a:off x="3016" y="1956"/>
                <a:ext cx="352" cy="570"/>
                <a:chOff x="3016" y="1956"/>
                <a:chExt cx="352" cy="570"/>
              </a:xfrm>
            </p:grpSpPr>
            <p:grpSp>
              <p:nvGrpSpPr>
                <p:cNvPr id="91985" name="Group 1873"/>
                <p:cNvGrpSpPr>
                  <a:grpSpLocks noChangeAspect="1"/>
                </p:cNvGrpSpPr>
                <p:nvPr/>
              </p:nvGrpSpPr>
              <p:grpSpPr bwMode="auto">
                <a:xfrm>
                  <a:off x="3091" y="2250"/>
                  <a:ext cx="168" cy="276"/>
                  <a:chOff x="3091" y="2250"/>
                  <a:chExt cx="168" cy="276"/>
                </a:xfrm>
              </p:grpSpPr>
              <p:sp>
                <p:nvSpPr>
                  <p:cNvPr id="91986" name="Freeform 1874"/>
                  <p:cNvSpPr>
                    <a:spLocks noChangeAspect="1"/>
                  </p:cNvSpPr>
                  <p:nvPr/>
                </p:nvSpPr>
                <p:spPr bwMode="auto">
                  <a:xfrm>
                    <a:off x="3126" y="2475"/>
                    <a:ext cx="131" cy="49"/>
                  </a:xfrm>
                  <a:custGeom>
                    <a:avLst/>
                    <a:gdLst>
                      <a:gd name="T0" fmla="*/ 293 w 523"/>
                      <a:gd name="T1" fmla="*/ 0 h 195"/>
                      <a:gd name="T2" fmla="*/ 242 w 523"/>
                      <a:gd name="T3" fmla="*/ 20 h 195"/>
                      <a:gd name="T4" fmla="*/ 188 w 523"/>
                      <a:gd name="T5" fmla="*/ 20 h 195"/>
                      <a:gd name="T6" fmla="*/ 127 w 523"/>
                      <a:gd name="T7" fmla="*/ 24 h 195"/>
                      <a:gd name="T8" fmla="*/ 47 w 523"/>
                      <a:gd name="T9" fmla="*/ 40 h 195"/>
                      <a:gd name="T10" fmla="*/ 23 w 523"/>
                      <a:gd name="T11" fmla="*/ 57 h 195"/>
                      <a:gd name="T12" fmla="*/ 0 w 523"/>
                      <a:gd name="T13" fmla="*/ 74 h 195"/>
                      <a:gd name="T14" fmla="*/ 0 w 523"/>
                      <a:gd name="T15" fmla="*/ 121 h 195"/>
                      <a:gd name="T16" fmla="*/ 23 w 523"/>
                      <a:gd name="T17" fmla="*/ 154 h 195"/>
                      <a:gd name="T18" fmla="*/ 70 w 523"/>
                      <a:gd name="T19" fmla="*/ 171 h 195"/>
                      <a:gd name="T20" fmla="*/ 141 w 523"/>
                      <a:gd name="T21" fmla="*/ 182 h 195"/>
                      <a:gd name="T22" fmla="*/ 205 w 523"/>
                      <a:gd name="T23" fmla="*/ 182 h 195"/>
                      <a:gd name="T24" fmla="*/ 269 w 523"/>
                      <a:gd name="T25" fmla="*/ 171 h 195"/>
                      <a:gd name="T26" fmla="*/ 329 w 523"/>
                      <a:gd name="T27" fmla="*/ 138 h 195"/>
                      <a:gd name="T28" fmla="*/ 333 w 523"/>
                      <a:gd name="T29" fmla="*/ 171 h 195"/>
                      <a:gd name="T30" fmla="*/ 380 w 523"/>
                      <a:gd name="T31" fmla="*/ 188 h 195"/>
                      <a:gd name="T32" fmla="*/ 431 w 523"/>
                      <a:gd name="T33" fmla="*/ 195 h 195"/>
                      <a:gd name="T34" fmla="*/ 467 w 523"/>
                      <a:gd name="T35" fmla="*/ 192 h 195"/>
                      <a:gd name="T36" fmla="*/ 517 w 523"/>
                      <a:gd name="T37" fmla="*/ 178 h 195"/>
                      <a:gd name="T38" fmla="*/ 523 w 523"/>
                      <a:gd name="T39" fmla="*/ 144 h 195"/>
                      <a:gd name="T40" fmla="*/ 517 w 523"/>
                      <a:gd name="T41" fmla="*/ 131 h 195"/>
                      <a:gd name="T42" fmla="*/ 521 w 523"/>
                      <a:gd name="T43" fmla="*/ 110 h 195"/>
                      <a:gd name="T44" fmla="*/ 517 w 523"/>
                      <a:gd name="T45" fmla="*/ 68 h 195"/>
                      <a:gd name="T46" fmla="*/ 511 w 523"/>
                      <a:gd name="T47" fmla="*/ 34 h 195"/>
                      <a:gd name="T48" fmla="*/ 477 w 523"/>
                      <a:gd name="T49" fmla="*/ 0 h 195"/>
                      <a:gd name="T50" fmla="*/ 370 w 523"/>
                      <a:gd name="T51" fmla="*/ 10 h 195"/>
                      <a:gd name="T52" fmla="*/ 293 w 523"/>
                      <a:gd name="T5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3" h="195">
                        <a:moveTo>
                          <a:pt x="293" y="0"/>
                        </a:moveTo>
                        <a:lnTo>
                          <a:pt x="242" y="20"/>
                        </a:lnTo>
                        <a:lnTo>
                          <a:pt x="188" y="20"/>
                        </a:lnTo>
                        <a:lnTo>
                          <a:pt x="127" y="24"/>
                        </a:lnTo>
                        <a:lnTo>
                          <a:pt x="47" y="40"/>
                        </a:lnTo>
                        <a:lnTo>
                          <a:pt x="23" y="57"/>
                        </a:lnTo>
                        <a:lnTo>
                          <a:pt x="0" y="74"/>
                        </a:lnTo>
                        <a:lnTo>
                          <a:pt x="0" y="121"/>
                        </a:lnTo>
                        <a:lnTo>
                          <a:pt x="23" y="154"/>
                        </a:lnTo>
                        <a:lnTo>
                          <a:pt x="70" y="171"/>
                        </a:lnTo>
                        <a:lnTo>
                          <a:pt x="141" y="182"/>
                        </a:lnTo>
                        <a:lnTo>
                          <a:pt x="205" y="182"/>
                        </a:lnTo>
                        <a:lnTo>
                          <a:pt x="269" y="171"/>
                        </a:lnTo>
                        <a:lnTo>
                          <a:pt x="329" y="138"/>
                        </a:lnTo>
                        <a:lnTo>
                          <a:pt x="333" y="171"/>
                        </a:lnTo>
                        <a:lnTo>
                          <a:pt x="380" y="188"/>
                        </a:lnTo>
                        <a:lnTo>
                          <a:pt x="431" y="195"/>
                        </a:lnTo>
                        <a:lnTo>
                          <a:pt x="467" y="192"/>
                        </a:lnTo>
                        <a:lnTo>
                          <a:pt x="517" y="178"/>
                        </a:lnTo>
                        <a:lnTo>
                          <a:pt x="523" y="144"/>
                        </a:lnTo>
                        <a:lnTo>
                          <a:pt x="517" y="131"/>
                        </a:lnTo>
                        <a:lnTo>
                          <a:pt x="521" y="110"/>
                        </a:lnTo>
                        <a:lnTo>
                          <a:pt x="517" y="68"/>
                        </a:lnTo>
                        <a:lnTo>
                          <a:pt x="511" y="34"/>
                        </a:lnTo>
                        <a:lnTo>
                          <a:pt x="477" y="0"/>
                        </a:lnTo>
                        <a:lnTo>
                          <a:pt x="370" y="10"/>
                        </a:lnTo>
                        <a:lnTo>
                          <a:pt x="293" y="0"/>
                        </a:lnTo>
                        <a:close/>
                      </a:path>
                    </a:pathLst>
                  </a:custGeom>
                  <a:solidFill>
                    <a:srgbClr val="402000"/>
                  </a:solidFill>
                  <a:ln w="3175">
                    <a:solidFill>
                      <a:srgbClr val="000000"/>
                    </a:solidFill>
                    <a:prstDash val="solid"/>
                    <a:round/>
                    <a:headEnd/>
                    <a:tailEnd/>
                  </a:ln>
                </p:spPr>
                <p:txBody>
                  <a:bodyPr/>
                  <a:lstStyle/>
                  <a:p>
                    <a:endParaRPr lang="en-US"/>
                  </a:p>
                </p:txBody>
              </p:sp>
              <p:sp>
                <p:nvSpPr>
                  <p:cNvPr id="91987" name="Freeform 1875"/>
                  <p:cNvSpPr>
                    <a:spLocks noChangeAspect="1"/>
                  </p:cNvSpPr>
                  <p:nvPr/>
                </p:nvSpPr>
                <p:spPr bwMode="auto">
                  <a:xfrm>
                    <a:off x="3091" y="2475"/>
                    <a:ext cx="139" cy="51"/>
                  </a:xfrm>
                  <a:custGeom>
                    <a:avLst/>
                    <a:gdLst>
                      <a:gd name="T0" fmla="*/ 309 w 554"/>
                      <a:gd name="T1" fmla="*/ 0 h 205"/>
                      <a:gd name="T2" fmla="*/ 256 w 554"/>
                      <a:gd name="T3" fmla="*/ 21 h 205"/>
                      <a:gd name="T4" fmla="*/ 200 w 554"/>
                      <a:gd name="T5" fmla="*/ 21 h 205"/>
                      <a:gd name="T6" fmla="*/ 135 w 554"/>
                      <a:gd name="T7" fmla="*/ 25 h 205"/>
                      <a:gd name="T8" fmla="*/ 50 w 554"/>
                      <a:gd name="T9" fmla="*/ 41 h 205"/>
                      <a:gd name="T10" fmla="*/ 25 w 554"/>
                      <a:gd name="T11" fmla="*/ 60 h 205"/>
                      <a:gd name="T12" fmla="*/ 0 w 554"/>
                      <a:gd name="T13" fmla="*/ 78 h 205"/>
                      <a:gd name="T14" fmla="*/ 0 w 554"/>
                      <a:gd name="T15" fmla="*/ 127 h 205"/>
                      <a:gd name="T16" fmla="*/ 25 w 554"/>
                      <a:gd name="T17" fmla="*/ 162 h 205"/>
                      <a:gd name="T18" fmla="*/ 74 w 554"/>
                      <a:gd name="T19" fmla="*/ 180 h 205"/>
                      <a:gd name="T20" fmla="*/ 150 w 554"/>
                      <a:gd name="T21" fmla="*/ 192 h 205"/>
                      <a:gd name="T22" fmla="*/ 217 w 554"/>
                      <a:gd name="T23" fmla="*/ 192 h 205"/>
                      <a:gd name="T24" fmla="*/ 284 w 554"/>
                      <a:gd name="T25" fmla="*/ 180 h 205"/>
                      <a:gd name="T26" fmla="*/ 349 w 554"/>
                      <a:gd name="T27" fmla="*/ 145 h 205"/>
                      <a:gd name="T28" fmla="*/ 352 w 554"/>
                      <a:gd name="T29" fmla="*/ 180 h 205"/>
                      <a:gd name="T30" fmla="*/ 402 w 554"/>
                      <a:gd name="T31" fmla="*/ 198 h 205"/>
                      <a:gd name="T32" fmla="*/ 455 w 554"/>
                      <a:gd name="T33" fmla="*/ 205 h 205"/>
                      <a:gd name="T34" fmla="*/ 494 w 554"/>
                      <a:gd name="T35" fmla="*/ 202 h 205"/>
                      <a:gd name="T36" fmla="*/ 547 w 554"/>
                      <a:gd name="T37" fmla="*/ 187 h 205"/>
                      <a:gd name="T38" fmla="*/ 554 w 554"/>
                      <a:gd name="T39" fmla="*/ 152 h 205"/>
                      <a:gd name="T40" fmla="*/ 547 w 554"/>
                      <a:gd name="T41" fmla="*/ 137 h 205"/>
                      <a:gd name="T42" fmla="*/ 551 w 554"/>
                      <a:gd name="T43" fmla="*/ 117 h 205"/>
                      <a:gd name="T44" fmla="*/ 547 w 554"/>
                      <a:gd name="T45" fmla="*/ 71 h 205"/>
                      <a:gd name="T46" fmla="*/ 541 w 554"/>
                      <a:gd name="T47" fmla="*/ 35 h 205"/>
                      <a:gd name="T48" fmla="*/ 504 w 554"/>
                      <a:gd name="T49" fmla="*/ 0 h 205"/>
                      <a:gd name="T50" fmla="*/ 390 w 554"/>
                      <a:gd name="T51" fmla="*/ 10 h 205"/>
                      <a:gd name="T52" fmla="*/ 309 w 554"/>
                      <a:gd name="T53"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4" h="205">
                        <a:moveTo>
                          <a:pt x="309" y="0"/>
                        </a:moveTo>
                        <a:lnTo>
                          <a:pt x="256" y="21"/>
                        </a:lnTo>
                        <a:lnTo>
                          <a:pt x="200" y="21"/>
                        </a:lnTo>
                        <a:lnTo>
                          <a:pt x="135" y="25"/>
                        </a:lnTo>
                        <a:lnTo>
                          <a:pt x="50" y="41"/>
                        </a:lnTo>
                        <a:lnTo>
                          <a:pt x="25" y="60"/>
                        </a:lnTo>
                        <a:lnTo>
                          <a:pt x="0" y="78"/>
                        </a:lnTo>
                        <a:lnTo>
                          <a:pt x="0" y="127"/>
                        </a:lnTo>
                        <a:lnTo>
                          <a:pt x="25" y="162"/>
                        </a:lnTo>
                        <a:lnTo>
                          <a:pt x="74" y="180"/>
                        </a:lnTo>
                        <a:lnTo>
                          <a:pt x="150" y="192"/>
                        </a:lnTo>
                        <a:lnTo>
                          <a:pt x="217" y="192"/>
                        </a:lnTo>
                        <a:lnTo>
                          <a:pt x="284" y="180"/>
                        </a:lnTo>
                        <a:lnTo>
                          <a:pt x="349" y="145"/>
                        </a:lnTo>
                        <a:lnTo>
                          <a:pt x="352" y="180"/>
                        </a:lnTo>
                        <a:lnTo>
                          <a:pt x="402" y="198"/>
                        </a:lnTo>
                        <a:lnTo>
                          <a:pt x="455" y="205"/>
                        </a:lnTo>
                        <a:lnTo>
                          <a:pt x="494" y="202"/>
                        </a:lnTo>
                        <a:lnTo>
                          <a:pt x="547" y="187"/>
                        </a:lnTo>
                        <a:lnTo>
                          <a:pt x="554" y="152"/>
                        </a:lnTo>
                        <a:lnTo>
                          <a:pt x="547" y="137"/>
                        </a:lnTo>
                        <a:lnTo>
                          <a:pt x="551" y="117"/>
                        </a:lnTo>
                        <a:lnTo>
                          <a:pt x="547" y="71"/>
                        </a:lnTo>
                        <a:lnTo>
                          <a:pt x="541" y="35"/>
                        </a:lnTo>
                        <a:lnTo>
                          <a:pt x="504" y="0"/>
                        </a:lnTo>
                        <a:lnTo>
                          <a:pt x="390" y="10"/>
                        </a:lnTo>
                        <a:lnTo>
                          <a:pt x="309" y="0"/>
                        </a:lnTo>
                        <a:close/>
                      </a:path>
                    </a:pathLst>
                  </a:custGeom>
                  <a:solidFill>
                    <a:srgbClr val="603000"/>
                  </a:solidFill>
                  <a:ln w="3175">
                    <a:solidFill>
                      <a:srgbClr val="000000"/>
                    </a:solidFill>
                    <a:prstDash val="solid"/>
                    <a:round/>
                    <a:headEnd/>
                    <a:tailEnd/>
                  </a:ln>
                </p:spPr>
                <p:txBody>
                  <a:bodyPr/>
                  <a:lstStyle/>
                  <a:p>
                    <a:endParaRPr lang="en-US"/>
                  </a:p>
                </p:txBody>
              </p:sp>
              <p:sp>
                <p:nvSpPr>
                  <p:cNvPr id="91988" name="Freeform 1876"/>
                  <p:cNvSpPr>
                    <a:spLocks noChangeAspect="1"/>
                  </p:cNvSpPr>
                  <p:nvPr/>
                </p:nvSpPr>
                <p:spPr bwMode="auto">
                  <a:xfrm>
                    <a:off x="3135" y="2254"/>
                    <a:ext cx="117" cy="227"/>
                  </a:xfrm>
                  <a:custGeom>
                    <a:avLst/>
                    <a:gdLst>
                      <a:gd name="T0" fmla="*/ 369 w 467"/>
                      <a:gd name="T1" fmla="*/ 217 h 905"/>
                      <a:gd name="T2" fmla="*/ 329 w 467"/>
                      <a:gd name="T3" fmla="*/ 313 h 905"/>
                      <a:gd name="T4" fmla="*/ 287 w 467"/>
                      <a:gd name="T5" fmla="*/ 409 h 905"/>
                      <a:gd name="T6" fmla="*/ 270 w 467"/>
                      <a:gd name="T7" fmla="*/ 476 h 905"/>
                      <a:gd name="T8" fmla="*/ 252 w 467"/>
                      <a:gd name="T9" fmla="*/ 519 h 905"/>
                      <a:gd name="T10" fmla="*/ 240 w 467"/>
                      <a:gd name="T11" fmla="*/ 544 h 905"/>
                      <a:gd name="T12" fmla="*/ 270 w 467"/>
                      <a:gd name="T13" fmla="*/ 599 h 905"/>
                      <a:gd name="T14" fmla="*/ 323 w 467"/>
                      <a:gd name="T15" fmla="*/ 675 h 905"/>
                      <a:gd name="T16" fmla="*/ 372 w 467"/>
                      <a:gd name="T17" fmla="*/ 766 h 905"/>
                      <a:gd name="T18" fmla="*/ 442 w 467"/>
                      <a:gd name="T19" fmla="*/ 852 h 905"/>
                      <a:gd name="T20" fmla="*/ 467 w 467"/>
                      <a:gd name="T21" fmla="*/ 892 h 905"/>
                      <a:gd name="T22" fmla="*/ 424 w 467"/>
                      <a:gd name="T23" fmla="*/ 898 h 905"/>
                      <a:gd name="T24" fmla="*/ 347 w 467"/>
                      <a:gd name="T25" fmla="*/ 898 h 905"/>
                      <a:gd name="T26" fmla="*/ 291 w 467"/>
                      <a:gd name="T27" fmla="*/ 902 h 905"/>
                      <a:gd name="T28" fmla="*/ 245 w 467"/>
                      <a:gd name="T29" fmla="*/ 905 h 905"/>
                      <a:gd name="T30" fmla="*/ 198 w 467"/>
                      <a:gd name="T31" fmla="*/ 905 h 905"/>
                      <a:gd name="T32" fmla="*/ 162 w 467"/>
                      <a:gd name="T33" fmla="*/ 884 h 905"/>
                      <a:gd name="T34" fmla="*/ 141 w 467"/>
                      <a:gd name="T35" fmla="*/ 841 h 905"/>
                      <a:gd name="T36" fmla="*/ 74 w 467"/>
                      <a:gd name="T37" fmla="*/ 713 h 905"/>
                      <a:gd name="T38" fmla="*/ 38 w 467"/>
                      <a:gd name="T39" fmla="*/ 596 h 905"/>
                      <a:gd name="T40" fmla="*/ 0 w 467"/>
                      <a:gd name="T41" fmla="*/ 494 h 905"/>
                      <a:gd name="T42" fmla="*/ 13 w 467"/>
                      <a:gd name="T43" fmla="*/ 402 h 905"/>
                      <a:gd name="T44" fmla="*/ 99 w 467"/>
                      <a:gd name="T45" fmla="*/ 299 h 905"/>
                      <a:gd name="T46" fmla="*/ 162 w 467"/>
                      <a:gd name="T47" fmla="*/ 207 h 905"/>
                      <a:gd name="T48" fmla="*/ 198 w 467"/>
                      <a:gd name="T49" fmla="*/ 129 h 905"/>
                      <a:gd name="T50" fmla="*/ 202 w 467"/>
                      <a:gd name="T51" fmla="*/ 33 h 905"/>
                      <a:gd name="T52" fmla="*/ 209 w 467"/>
                      <a:gd name="T53" fmla="*/ 0 h 905"/>
                      <a:gd name="T54" fmla="*/ 344 w 467"/>
                      <a:gd name="T55" fmla="*/ 0 h 905"/>
                      <a:gd name="T56" fmla="*/ 410 w 467"/>
                      <a:gd name="T57" fmla="*/ 0 h 905"/>
                      <a:gd name="T58" fmla="*/ 404 w 467"/>
                      <a:gd name="T59" fmla="*/ 142 h 905"/>
                      <a:gd name="T60" fmla="*/ 369 w 467"/>
                      <a:gd name="T61" fmla="*/ 21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7" h="905">
                        <a:moveTo>
                          <a:pt x="369" y="217"/>
                        </a:moveTo>
                        <a:lnTo>
                          <a:pt x="329" y="313"/>
                        </a:lnTo>
                        <a:lnTo>
                          <a:pt x="287" y="409"/>
                        </a:lnTo>
                        <a:lnTo>
                          <a:pt x="270" y="476"/>
                        </a:lnTo>
                        <a:lnTo>
                          <a:pt x="252" y="519"/>
                        </a:lnTo>
                        <a:lnTo>
                          <a:pt x="240" y="544"/>
                        </a:lnTo>
                        <a:lnTo>
                          <a:pt x="270" y="599"/>
                        </a:lnTo>
                        <a:lnTo>
                          <a:pt x="323" y="675"/>
                        </a:lnTo>
                        <a:lnTo>
                          <a:pt x="372" y="766"/>
                        </a:lnTo>
                        <a:lnTo>
                          <a:pt x="442" y="852"/>
                        </a:lnTo>
                        <a:lnTo>
                          <a:pt x="467" y="892"/>
                        </a:lnTo>
                        <a:lnTo>
                          <a:pt x="424" y="898"/>
                        </a:lnTo>
                        <a:lnTo>
                          <a:pt x="347" y="898"/>
                        </a:lnTo>
                        <a:lnTo>
                          <a:pt x="291" y="902"/>
                        </a:lnTo>
                        <a:lnTo>
                          <a:pt x="245" y="905"/>
                        </a:lnTo>
                        <a:lnTo>
                          <a:pt x="198" y="905"/>
                        </a:lnTo>
                        <a:lnTo>
                          <a:pt x="162" y="884"/>
                        </a:lnTo>
                        <a:lnTo>
                          <a:pt x="141" y="841"/>
                        </a:lnTo>
                        <a:lnTo>
                          <a:pt x="74" y="713"/>
                        </a:lnTo>
                        <a:lnTo>
                          <a:pt x="38" y="596"/>
                        </a:lnTo>
                        <a:lnTo>
                          <a:pt x="0" y="494"/>
                        </a:lnTo>
                        <a:lnTo>
                          <a:pt x="13" y="402"/>
                        </a:lnTo>
                        <a:lnTo>
                          <a:pt x="99" y="299"/>
                        </a:lnTo>
                        <a:lnTo>
                          <a:pt x="162" y="207"/>
                        </a:lnTo>
                        <a:lnTo>
                          <a:pt x="198" y="129"/>
                        </a:lnTo>
                        <a:lnTo>
                          <a:pt x="202" y="33"/>
                        </a:lnTo>
                        <a:lnTo>
                          <a:pt x="209" y="0"/>
                        </a:lnTo>
                        <a:lnTo>
                          <a:pt x="344" y="0"/>
                        </a:lnTo>
                        <a:lnTo>
                          <a:pt x="410" y="0"/>
                        </a:lnTo>
                        <a:lnTo>
                          <a:pt x="404" y="142"/>
                        </a:lnTo>
                        <a:lnTo>
                          <a:pt x="369" y="217"/>
                        </a:lnTo>
                        <a:close/>
                      </a:path>
                    </a:pathLst>
                  </a:custGeom>
                  <a:solidFill>
                    <a:srgbClr val="0000C4"/>
                  </a:solidFill>
                  <a:ln w="3175">
                    <a:solidFill>
                      <a:srgbClr val="000000"/>
                    </a:solidFill>
                    <a:prstDash val="solid"/>
                    <a:round/>
                    <a:headEnd/>
                    <a:tailEnd/>
                  </a:ln>
                </p:spPr>
                <p:txBody>
                  <a:bodyPr/>
                  <a:lstStyle/>
                  <a:p>
                    <a:endParaRPr lang="en-US"/>
                  </a:p>
                </p:txBody>
              </p:sp>
              <p:sp>
                <p:nvSpPr>
                  <p:cNvPr id="91989" name="Freeform 1877"/>
                  <p:cNvSpPr>
                    <a:spLocks noChangeAspect="1"/>
                  </p:cNvSpPr>
                  <p:nvPr/>
                </p:nvSpPr>
                <p:spPr bwMode="auto">
                  <a:xfrm>
                    <a:off x="3111" y="2250"/>
                    <a:ext cx="130" cy="236"/>
                  </a:xfrm>
                  <a:custGeom>
                    <a:avLst/>
                    <a:gdLst>
                      <a:gd name="T0" fmla="*/ 245 w 520"/>
                      <a:gd name="T1" fmla="*/ 0 h 944"/>
                      <a:gd name="T2" fmla="*/ 199 w 520"/>
                      <a:gd name="T3" fmla="*/ 124 h 944"/>
                      <a:gd name="T4" fmla="*/ 174 w 520"/>
                      <a:gd name="T5" fmla="*/ 199 h 944"/>
                      <a:gd name="T6" fmla="*/ 156 w 520"/>
                      <a:gd name="T7" fmla="*/ 234 h 944"/>
                      <a:gd name="T8" fmla="*/ 91 w 520"/>
                      <a:gd name="T9" fmla="*/ 313 h 944"/>
                      <a:gd name="T10" fmla="*/ 35 w 520"/>
                      <a:gd name="T11" fmla="*/ 412 h 944"/>
                      <a:gd name="T12" fmla="*/ 13 w 520"/>
                      <a:gd name="T13" fmla="*/ 483 h 944"/>
                      <a:gd name="T14" fmla="*/ 0 w 520"/>
                      <a:gd name="T15" fmla="*/ 546 h 944"/>
                      <a:gd name="T16" fmla="*/ 13 w 520"/>
                      <a:gd name="T17" fmla="*/ 604 h 944"/>
                      <a:gd name="T18" fmla="*/ 78 w 520"/>
                      <a:gd name="T19" fmla="*/ 692 h 944"/>
                      <a:gd name="T20" fmla="*/ 162 w 520"/>
                      <a:gd name="T21" fmla="*/ 816 h 944"/>
                      <a:gd name="T22" fmla="*/ 212 w 520"/>
                      <a:gd name="T23" fmla="*/ 909 h 944"/>
                      <a:gd name="T24" fmla="*/ 245 w 520"/>
                      <a:gd name="T25" fmla="*/ 926 h 944"/>
                      <a:gd name="T26" fmla="*/ 294 w 520"/>
                      <a:gd name="T27" fmla="*/ 940 h 944"/>
                      <a:gd name="T28" fmla="*/ 348 w 520"/>
                      <a:gd name="T29" fmla="*/ 944 h 944"/>
                      <a:gd name="T30" fmla="*/ 394 w 520"/>
                      <a:gd name="T31" fmla="*/ 940 h 944"/>
                      <a:gd name="T32" fmla="*/ 437 w 520"/>
                      <a:gd name="T33" fmla="*/ 937 h 944"/>
                      <a:gd name="T34" fmla="*/ 457 w 520"/>
                      <a:gd name="T35" fmla="*/ 919 h 944"/>
                      <a:gd name="T36" fmla="*/ 401 w 520"/>
                      <a:gd name="T37" fmla="*/ 848 h 944"/>
                      <a:gd name="T38" fmla="*/ 336 w 520"/>
                      <a:gd name="T39" fmla="*/ 748 h 944"/>
                      <a:gd name="T40" fmla="*/ 301 w 520"/>
                      <a:gd name="T41" fmla="*/ 674 h 944"/>
                      <a:gd name="T42" fmla="*/ 266 w 520"/>
                      <a:gd name="T43" fmla="*/ 621 h 944"/>
                      <a:gd name="T44" fmla="*/ 241 w 520"/>
                      <a:gd name="T45" fmla="*/ 558 h 944"/>
                      <a:gd name="T46" fmla="*/ 212 w 520"/>
                      <a:gd name="T47" fmla="*/ 518 h 944"/>
                      <a:gd name="T48" fmla="*/ 162 w 520"/>
                      <a:gd name="T49" fmla="*/ 497 h 944"/>
                      <a:gd name="T50" fmla="*/ 234 w 520"/>
                      <a:gd name="T51" fmla="*/ 522 h 944"/>
                      <a:gd name="T52" fmla="*/ 258 w 520"/>
                      <a:gd name="T53" fmla="*/ 469 h 944"/>
                      <a:gd name="T54" fmla="*/ 294 w 520"/>
                      <a:gd name="T55" fmla="*/ 409 h 944"/>
                      <a:gd name="T56" fmla="*/ 333 w 520"/>
                      <a:gd name="T57" fmla="*/ 338 h 944"/>
                      <a:gd name="T58" fmla="*/ 379 w 520"/>
                      <a:gd name="T59" fmla="*/ 288 h 944"/>
                      <a:gd name="T60" fmla="*/ 425 w 520"/>
                      <a:gd name="T61" fmla="*/ 277 h 944"/>
                      <a:gd name="T62" fmla="*/ 475 w 520"/>
                      <a:gd name="T63" fmla="*/ 252 h 944"/>
                      <a:gd name="T64" fmla="*/ 503 w 520"/>
                      <a:gd name="T65" fmla="*/ 206 h 944"/>
                      <a:gd name="T66" fmla="*/ 520 w 520"/>
                      <a:gd name="T67" fmla="*/ 118 h 944"/>
                      <a:gd name="T68" fmla="*/ 520 w 520"/>
                      <a:gd name="T69" fmla="*/ 39 h 944"/>
                      <a:gd name="T70" fmla="*/ 520 w 520"/>
                      <a:gd name="T71" fmla="*/ 4 h 944"/>
                      <a:gd name="T72" fmla="*/ 429 w 520"/>
                      <a:gd name="T73" fmla="*/ 7 h 944"/>
                      <a:gd name="T74" fmla="*/ 354 w 520"/>
                      <a:gd name="T75" fmla="*/ 7 h 944"/>
                      <a:gd name="T76" fmla="*/ 245 w 520"/>
                      <a:gd name="T77"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0" h="944">
                        <a:moveTo>
                          <a:pt x="245" y="0"/>
                        </a:moveTo>
                        <a:lnTo>
                          <a:pt x="199" y="124"/>
                        </a:lnTo>
                        <a:lnTo>
                          <a:pt x="174" y="199"/>
                        </a:lnTo>
                        <a:lnTo>
                          <a:pt x="156" y="234"/>
                        </a:lnTo>
                        <a:lnTo>
                          <a:pt x="91" y="313"/>
                        </a:lnTo>
                        <a:lnTo>
                          <a:pt x="35" y="412"/>
                        </a:lnTo>
                        <a:lnTo>
                          <a:pt x="13" y="483"/>
                        </a:lnTo>
                        <a:lnTo>
                          <a:pt x="0" y="546"/>
                        </a:lnTo>
                        <a:lnTo>
                          <a:pt x="13" y="604"/>
                        </a:lnTo>
                        <a:lnTo>
                          <a:pt x="78" y="692"/>
                        </a:lnTo>
                        <a:lnTo>
                          <a:pt x="162" y="816"/>
                        </a:lnTo>
                        <a:lnTo>
                          <a:pt x="212" y="909"/>
                        </a:lnTo>
                        <a:lnTo>
                          <a:pt x="245" y="926"/>
                        </a:lnTo>
                        <a:lnTo>
                          <a:pt x="294" y="940"/>
                        </a:lnTo>
                        <a:lnTo>
                          <a:pt x="348" y="944"/>
                        </a:lnTo>
                        <a:lnTo>
                          <a:pt x="394" y="940"/>
                        </a:lnTo>
                        <a:lnTo>
                          <a:pt x="437" y="937"/>
                        </a:lnTo>
                        <a:lnTo>
                          <a:pt x="457" y="919"/>
                        </a:lnTo>
                        <a:lnTo>
                          <a:pt x="401" y="848"/>
                        </a:lnTo>
                        <a:lnTo>
                          <a:pt x="336" y="748"/>
                        </a:lnTo>
                        <a:lnTo>
                          <a:pt x="301" y="674"/>
                        </a:lnTo>
                        <a:lnTo>
                          <a:pt x="266" y="621"/>
                        </a:lnTo>
                        <a:lnTo>
                          <a:pt x="241" y="558"/>
                        </a:lnTo>
                        <a:lnTo>
                          <a:pt x="212" y="518"/>
                        </a:lnTo>
                        <a:lnTo>
                          <a:pt x="162" y="497"/>
                        </a:lnTo>
                        <a:lnTo>
                          <a:pt x="234" y="522"/>
                        </a:lnTo>
                        <a:lnTo>
                          <a:pt x="258" y="469"/>
                        </a:lnTo>
                        <a:lnTo>
                          <a:pt x="294" y="409"/>
                        </a:lnTo>
                        <a:lnTo>
                          <a:pt x="333" y="338"/>
                        </a:lnTo>
                        <a:lnTo>
                          <a:pt x="379" y="288"/>
                        </a:lnTo>
                        <a:lnTo>
                          <a:pt x="425" y="277"/>
                        </a:lnTo>
                        <a:lnTo>
                          <a:pt x="475" y="252"/>
                        </a:lnTo>
                        <a:lnTo>
                          <a:pt x="503" y="206"/>
                        </a:lnTo>
                        <a:lnTo>
                          <a:pt x="520" y="118"/>
                        </a:lnTo>
                        <a:lnTo>
                          <a:pt x="520" y="39"/>
                        </a:lnTo>
                        <a:lnTo>
                          <a:pt x="520" y="4"/>
                        </a:lnTo>
                        <a:lnTo>
                          <a:pt x="429" y="7"/>
                        </a:lnTo>
                        <a:lnTo>
                          <a:pt x="354" y="7"/>
                        </a:lnTo>
                        <a:lnTo>
                          <a:pt x="245" y="0"/>
                        </a:lnTo>
                        <a:close/>
                      </a:path>
                    </a:pathLst>
                  </a:custGeom>
                  <a:solidFill>
                    <a:srgbClr val="0000E0"/>
                  </a:solidFill>
                  <a:ln w="3175">
                    <a:solidFill>
                      <a:srgbClr val="000000"/>
                    </a:solidFill>
                    <a:prstDash val="solid"/>
                    <a:round/>
                    <a:headEnd/>
                    <a:tailEnd/>
                  </a:ln>
                </p:spPr>
                <p:txBody>
                  <a:bodyPr/>
                  <a:lstStyle/>
                  <a:p>
                    <a:endParaRPr lang="en-US"/>
                  </a:p>
                </p:txBody>
              </p:sp>
              <p:grpSp>
                <p:nvGrpSpPr>
                  <p:cNvPr id="91990" name="Group 1878"/>
                  <p:cNvGrpSpPr>
                    <a:grpSpLocks noChangeAspect="1"/>
                  </p:cNvGrpSpPr>
                  <p:nvPr/>
                </p:nvGrpSpPr>
                <p:grpSpPr bwMode="auto">
                  <a:xfrm>
                    <a:off x="3227" y="2300"/>
                    <a:ext cx="32" cy="38"/>
                    <a:chOff x="3227" y="2300"/>
                    <a:chExt cx="32" cy="38"/>
                  </a:xfrm>
                </p:grpSpPr>
                <p:sp>
                  <p:nvSpPr>
                    <p:cNvPr id="91991" name="Freeform 1879"/>
                    <p:cNvSpPr>
                      <a:spLocks noChangeAspect="1"/>
                    </p:cNvSpPr>
                    <p:nvPr/>
                  </p:nvSpPr>
                  <p:spPr bwMode="auto">
                    <a:xfrm>
                      <a:off x="3227" y="2300"/>
                      <a:ext cx="24" cy="27"/>
                    </a:xfrm>
                    <a:custGeom>
                      <a:avLst/>
                      <a:gdLst>
                        <a:gd name="T0" fmla="*/ 98 w 98"/>
                        <a:gd name="T1" fmla="*/ 0 h 107"/>
                        <a:gd name="T2" fmla="*/ 84 w 98"/>
                        <a:gd name="T3" fmla="*/ 39 h 107"/>
                        <a:gd name="T4" fmla="*/ 63 w 98"/>
                        <a:gd name="T5" fmla="*/ 69 h 107"/>
                        <a:gd name="T6" fmla="*/ 38 w 98"/>
                        <a:gd name="T7" fmla="*/ 90 h 107"/>
                        <a:gd name="T8" fmla="*/ 0 w 98"/>
                        <a:gd name="T9" fmla="*/ 107 h 107"/>
                      </a:gdLst>
                      <a:ahLst/>
                      <a:cxnLst>
                        <a:cxn ang="0">
                          <a:pos x="T0" y="T1"/>
                        </a:cxn>
                        <a:cxn ang="0">
                          <a:pos x="T2" y="T3"/>
                        </a:cxn>
                        <a:cxn ang="0">
                          <a:pos x="T4" y="T5"/>
                        </a:cxn>
                        <a:cxn ang="0">
                          <a:pos x="T6" y="T7"/>
                        </a:cxn>
                        <a:cxn ang="0">
                          <a:pos x="T8" y="T9"/>
                        </a:cxn>
                      </a:cxnLst>
                      <a:rect l="0" t="0" r="r" b="b"/>
                      <a:pathLst>
                        <a:path w="98" h="107">
                          <a:moveTo>
                            <a:pt x="98" y="0"/>
                          </a:moveTo>
                          <a:lnTo>
                            <a:pt x="84" y="39"/>
                          </a:lnTo>
                          <a:lnTo>
                            <a:pt x="63" y="69"/>
                          </a:lnTo>
                          <a:lnTo>
                            <a:pt x="38" y="90"/>
                          </a:lnTo>
                          <a:lnTo>
                            <a:pt x="0" y="10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992" name="Freeform 1880"/>
                    <p:cNvSpPr>
                      <a:spLocks noChangeAspect="1"/>
                    </p:cNvSpPr>
                    <p:nvPr/>
                  </p:nvSpPr>
                  <p:spPr bwMode="auto">
                    <a:xfrm>
                      <a:off x="3233" y="2308"/>
                      <a:ext cx="26" cy="30"/>
                    </a:xfrm>
                    <a:custGeom>
                      <a:avLst/>
                      <a:gdLst>
                        <a:gd name="T0" fmla="*/ 108 w 108"/>
                        <a:gd name="T1" fmla="*/ 0 h 118"/>
                        <a:gd name="T2" fmla="*/ 94 w 108"/>
                        <a:gd name="T3" fmla="*/ 43 h 118"/>
                        <a:gd name="T4" fmla="*/ 70 w 108"/>
                        <a:gd name="T5" fmla="*/ 76 h 118"/>
                        <a:gd name="T6" fmla="*/ 41 w 108"/>
                        <a:gd name="T7" fmla="*/ 100 h 118"/>
                        <a:gd name="T8" fmla="*/ 0 w 108"/>
                        <a:gd name="T9" fmla="*/ 118 h 118"/>
                      </a:gdLst>
                      <a:ahLst/>
                      <a:cxnLst>
                        <a:cxn ang="0">
                          <a:pos x="T0" y="T1"/>
                        </a:cxn>
                        <a:cxn ang="0">
                          <a:pos x="T2" y="T3"/>
                        </a:cxn>
                        <a:cxn ang="0">
                          <a:pos x="T4" y="T5"/>
                        </a:cxn>
                        <a:cxn ang="0">
                          <a:pos x="T6" y="T7"/>
                        </a:cxn>
                        <a:cxn ang="0">
                          <a:pos x="T8" y="T9"/>
                        </a:cxn>
                      </a:cxnLst>
                      <a:rect l="0" t="0" r="r" b="b"/>
                      <a:pathLst>
                        <a:path w="108" h="118">
                          <a:moveTo>
                            <a:pt x="108" y="0"/>
                          </a:moveTo>
                          <a:lnTo>
                            <a:pt x="94" y="43"/>
                          </a:lnTo>
                          <a:lnTo>
                            <a:pt x="70" y="76"/>
                          </a:lnTo>
                          <a:lnTo>
                            <a:pt x="41" y="100"/>
                          </a:lnTo>
                          <a:lnTo>
                            <a:pt x="0" y="1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91993" name="Freeform 1881"/>
                <p:cNvSpPr>
                  <a:spLocks noChangeAspect="1"/>
                </p:cNvSpPr>
                <p:nvPr/>
              </p:nvSpPr>
              <p:spPr bwMode="auto">
                <a:xfrm>
                  <a:off x="3016" y="1989"/>
                  <a:ext cx="92" cy="87"/>
                </a:xfrm>
                <a:custGeom>
                  <a:avLst/>
                  <a:gdLst>
                    <a:gd name="T0" fmla="*/ 291 w 365"/>
                    <a:gd name="T1" fmla="*/ 349 h 349"/>
                    <a:gd name="T2" fmla="*/ 205 w 365"/>
                    <a:gd name="T3" fmla="*/ 281 h 349"/>
                    <a:gd name="T4" fmla="*/ 149 w 365"/>
                    <a:gd name="T5" fmla="*/ 271 h 349"/>
                    <a:gd name="T6" fmla="*/ 89 w 365"/>
                    <a:gd name="T7" fmla="*/ 253 h 349"/>
                    <a:gd name="T8" fmla="*/ 53 w 365"/>
                    <a:gd name="T9" fmla="*/ 217 h 349"/>
                    <a:gd name="T10" fmla="*/ 14 w 365"/>
                    <a:gd name="T11" fmla="*/ 164 h 349"/>
                    <a:gd name="T12" fmla="*/ 0 w 365"/>
                    <a:gd name="T13" fmla="*/ 154 h 349"/>
                    <a:gd name="T14" fmla="*/ 6 w 365"/>
                    <a:gd name="T15" fmla="*/ 114 h 349"/>
                    <a:gd name="T16" fmla="*/ 49 w 365"/>
                    <a:gd name="T17" fmla="*/ 139 h 349"/>
                    <a:gd name="T18" fmla="*/ 21 w 365"/>
                    <a:gd name="T19" fmla="*/ 104 h 349"/>
                    <a:gd name="T20" fmla="*/ 43 w 365"/>
                    <a:gd name="T21" fmla="*/ 83 h 349"/>
                    <a:gd name="T22" fmla="*/ 96 w 365"/>
                    <a:gd name="T23" fmla="*/ 114 h 349"/>
                    <a:gd name="T24" fmla="*/ 138 w 365"/>
                    <a:gd name="T25" fmla="*/ 149 h 349"/>
                    <a:gd name="T26" fmla="*/ 74 w 365"/>
                    <a:gd name="T27" fmla="*/ 79 h 349"/>
                    <a:gd name="T28" fmla="*/ 67 w 365"/>
                    <a:gd name="T29" fmla="*/ 47 h 349"/>
                    <a:gd name="T30" fmla="*/ 81 w 365"/>
                    <a:gd name="T31" fmla="*/ 25 h 349"/>
                    <a:gd name="T32" fmla="*/ 114 w 365"/>
                    <a:gd name="T33" fmla="*/ 43 h 349"/>
                    <a:gd name="T34" fmla="*/ 188 w 365"/>
                    <a:gd name="T35" fmla="*/ 96 h 349"/>
                    <a:gd name="T36" fmla="*/ 213 w 365"/>
                    <a:gd name="T37" fmla="*/ 129 h 349"/>
                    <a:gd name="T38" fmla="*/ 238 w 365"/>
                    <a:gd name="T39" fmla="*/ 100 h 349"/>
                    <a:gd name="T40" fmla="*/ 210 w 365"/>
                    <a:gd name="T41" fmla="*/ 43 h 349"/>
                    <a:gd name="T42" fmla="*/ 198 w 365"/>
                    <a:gd name="T43" fmla="*/ 18 h 349"/>
                    <a:gd name="T44" fmla="*/ 210 w 365"/>
                    <a:gd name="T45" fmla="*/ 0 h 349"/>
                    <a:gd name="T46" fmla="*/ 234 w 365"/>
                    <a:gd name="T47" fmla="*/ 8 h 349"/>
                    <a:gd name="T48" fmla="*/ 287 w 365"/>
                    <a:gd name="T49" fmla="*/ 47 h 349"/>
                    <a:gd name="T50" fmla="*/ 309 w 365"/>
                    <a:gd name="T51" fmla="*/ 104 h 349"/>
                    <a:gd name="T52" fmla="*/ 306 w 365"/>
                    <a:gd name="T53" fmla="*/ 146 h 349"/>
                    <a:gd name="T54" fmla="*/ 301 w 365"/>
                    <a:gd name="T55" fmla="*/ 185 h 349"/>
                    <a:gd name="T56" fmla="*/ 301 w 365"/>
                    <a:gd name="T57" fmla="*/ 238 h 349"/>
                    <a:gd name="T58" fmla="*/ 365 w 365"/>
                    <a:gd name="T59" fmla="*/ 281 h 349"/>
                    <a:gd name="T60" fmla="*/ 291 w 365"/>
                    <a:gd name="T61"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5" h="349">
                      <a:moveTo>
                        <a:pt x="291" y="349"/>
                      </a:moveTo>
                      <a:lnTo>
                        <a:pt x="205" y="281"/>
                      </a:lnTo>
                      <a:lnTo>
                        <a:pt x="149" y="271"/>
                      </a:lnTo>
                      <a:lnTo>
                        <a:pt x="89" y="253"/>
                      </a:lnTo>
                      <a:lnTo>
                        <a:pt x="53" y="217"/>
                      </a:lnTo>
                      <a:lnTo>
                        <a:pt x="14" y="164"/>
                      </a:lnTo>
                      <a:lnTo>
                        <a:pt x="0" y="154"/>
                      </a:lnTo>
                      <a:lnTo>
                        <a:pt x="6" y="114"/>
                      </a:lnTo>
                      <a:lnTo>
                        <a:pt x="49" y="139"/>
                      </a:lnTo>
                      <a:lnTo>
                        <a:pt x="21" y="104"/>
                      </a:lnTo>
                      <a:lnTo>
                        <a:pt x="43" y="83"/>
                      </a:lnTo>
                      <a:lnTo>
                        <a:pt x="96" y="114"/>
                      </a:lnTo>
                      <a:lnTo>
                        <a:pt x="138" y="149"/>
                      </a:lnTo>
                      <a:lnTo>
                        <a:pt x="74" y="79"/>
                      </a:lnTo>
                      <a:lnTo>
                        <a:pt x="67" y="47"/>
                      </a:lnTo>
                      <a:lnTo>
                        <a:pt x="81" y="25"/>
                      </a:lnTo>
                      <a:lnTo>
                        <a:pt x="114" y="43"/>
                      </a:lnTo>
                      <a:lnTo>
                        <a:pt x="188" y="96"/>
                      </a:lnTo>
                      <a:lnTo>
                        <a:pt x="213" y="129"/>
                      </a:lnTo>
                      <a:lnTo>
                        <a:pt x="238" y="100"/>
                      </a:lnTo>
                      <a:lnTo>
                        <a:pt x="210" y="43"/>
                      </a:lnTo>
                      <a:lnTo>
                        <a:pt x="198" y="18"/>
                      </a:lnTo>
                      <a:lnTo>
                        <a:pt x="210" y="0"/>
                      </a:lnTo>
                      <a:lnTo>
                        <a:pt x="234" y="8"/>
                      </a:lnTo>
                      <a:lnTo>
                        <a:pt x="287" y="47"/>
                      </a:lnTo>
                      <a:lnTo>
                        <a:pt x="309" y="104"/>
                      </a:lnTo>
                      <a:lnTo>
                        <a:pt x="306" y="146"/>
                      </a:lnTo>
                      <a:lnTo>
                        <a:pt x="301" y="185"/>
                      </a:lnTo>
                      <a:lnTo>
                        <a:pt x="301" y="238"/>
                      </a:lnTo>
                      <a:lnTo>
                        <a:pt x="365" y="281"/>
                      </a:lnTo>
                      <a:lnTo>
                        <a:pt x="291" y="349"/>
                      </a:lnTo>
                      <a:close/>
                    </a:path>
                  </a:pathLst>
                </a:custGeom>
                <a:solidFill>
                  <a:srgbClr val="FFE0C0"/>
                </a:solidFill>
                <a:ln w="3175">
                  <a:solidFill>
                    <a:srgbClr val="000000"/>
                  </a:solidFill>
                  <a:prstDash val="solid"/>
                  <a:round/>
                  <a:headEnd/>
                  <a:tailEnd/>
                </a:ln>
              </p:spPr>
              <p:txBody>
                <a:bodyPr/>
                <a:lstStyle/>
                <a:p>
                  <a:endParaRPr lang="en-US"/>
                </a:p>
              </p:txBody>
            </p:sp>
            <p:sp>
              <p:nvSpPr>
                <p:cNvPr id="91994" name="Freeform 1882"/>
                <p:cNvSpPr>
                  <a:spLocks noChangeAspect="1"/>
                </p:cNvSpPr>
                <p:nvPr/>
              </p:nvSpPr>
              <p:spPr bwMode="auto">
                <a:xfrm>
                  <a:off x="3067" y="2036"/>
                  <a:ext cx="197" cy="227"/>
                </a:xfrm>
                <a:custGeom>
                  <a:avLst/>
                  <a:gdLst>
                    <a:gd name="T0" fmla="*/ 719 w 786"/>
                    <a:gd name="T1" fmla="*/ 297 h 906"/>
                    <a:gd name="T2" fmla="*/ 681 w 786"/>
                    <a:gd name="T3" fmla="*/ 264 h 906"/>
                    <a:gd name="T4" fmla="*/ 649 w 786"/>
                    <a:gd name="T5" fmla="*/ 268 h 906"/>
                    <a:gd name="T6" fmla="*/ 550 w 786"/>
                    <a:gd name="T7" fmla="*/ 292 h 906"/>
                    <a:gd name="T8" fmla="*/ 507 w 786"/>
                    <a:gd name="T9" fmla="*/ 335 h 906"/>
                    <a:gd name="T10" fmla="*/ 459 w 786"/>
                    <a:gd name="T11" fmla="*/ 316 h 906"/>
                    <a:gd name="T12" fmla="*/ 394 w 786"/>
                    <a:gd name="T13" fmla="*/ 288 h 906"/>
                    <a:gd name="T14" fmla="*/ 365 w 786"/>
                    <a:gd name="T15" fmla="*/ 297 h 906"/>
                    <a:gd name="T16" fmla="*/ 346 w 786"/>
                    <a:gd name="T17" fmla="*/ 277 h 906"/>
                    <a:gd name="T18" fmla="*/ 317 w 786"/>
                    <a:gd name="T19" fmla="*/ 277 h 906"/>
                    <a:gd name="T20" fmla="*/ 256 w 786"/>
                    <a:gd name="T21" fmla="*/ 217 h 906"/>
                    <a:gd name="T22" fmla="*/ 170 w 786"/>
                    <a:gd name="T23" fmla="*/ 89 h 906"/>
                    <a:gd name="T24" fmla="*/ 105 w 786"/>
                    <a:gd name="T25" fmla="*/ 0 h 906"/>
                    <a:gd name="T26" fmla="*/ 0 w 786"/>
                    <a:gd name="T27" fmla="*/ 147 h 906"/>
                    <a:gd name="T28" fmla="*/ 105 w 786"/>
                    <a:gd name="T29" fmla="*/ 217 h 906"/>
                    <a:gd name="T30" fmla="*/ 209 w 786"/>
                    <a:gd name="T31" fmla="*/ 316 h 906"/>
                    <a:gd name="T32" fmla="*/ 275 w 786"/>
                    <a:gd name="T33" fmla="*/ 377 h 906"/>
                    <a:gd name="T34" fmla="*/ 265 w 786"/>
                    <a:gd name="T35" fmla="*/ 415 h 906"/>
                    <a:gd name="T36" fmla="*/ 313 w 786"/>
                    <a:gd name="T37" fmla="*/ 452 h 906"/>
                    <a:gd name="T38" fmla="*/ 360 w 786"/>
                    <a:gd name="T39" fmla="*/ 452 h 906"/>
                    <a:gd name="T40" fmla="*/ 412 w 786"/>
                    <a:gd name="T41" fmla="*/ 514 h 906"/>
                    <a:gd name="T42" fmla="*/ 446 w 786"/>
                    <a:gd name="T43" fmla="*/ 553 h 906"/>
                    <a:gd name="T44" fmla="*/ 431 w 786"/>
                    <a:gd name="T45" fmla="*/ 609 h 906"/>
                    <a:gd name="T46" fmla="*/ 418 w 786"/>
                    <a:gd name="T47" fmla="*/ 704 h 906"/>
                    <a:gd name="T48" fmla="*/ 403 w 786"/>
                    <a:gd name="T49" fmla="*/ 751 h 906"/>
                    <a:gd name="T50" fmla="*/ 398 w 786"/>
                    <a:gd name="T51" fmla="*/ 803 h 906"/>
                    <a:gd name="T52" fmla="*/ 412 w 786"/>
                    <a:gd name="T53" fmla="*/ 864 h 906"/>
                    <a:gd name="T54" fmla="*/ 441 w 786"/>
                    <a:gd name="T55" fmla="*/ 892 h 906"/>
                    <a:gd name="T56" fmla="*/ 493 w 786"/>
                    <a:gd name="T57" fmla="*/ 902 h 906"/>
                    <a:gd name="T58" fmla="*/ 578 w 786"/>
                    <a:gd name="T59" fmla="*/ 906 h 906"/>
                    <a:gd name="T60" fmla="*/ 659 w 786"/>
                    <a:gd name="T61" fmla="*/ 902 h 906"/>
                    <a:gd name="T62" fmla="*/ 710 w 786"/>
                    <a:gd name="T63" fmla="*/ 888 h 906"/>
                    <a:gd name="T64" fmla="*/ 752 w 786"/>
                    <a:gd name="T65" fmla="*/ 854 h 906"/>
                    <a:gd name="T66" fmla="*/ 762 w 786"/>
                    <a:gd name="T67" fmla="*/ 765 h 906"/>
                    <a:gd name="T68" fmla="*/ 757 w 786"/>
                    <a:gd name="T69" fmla="*/ 723 h 906"/>
                    <a:gd name="T70" fmla="*/ 771 w 786"/>
                    <a:gd name="T71" fmla="*/ 648 h 906"/>
                    <a:gd name="T72" fmla="*/ 757 w 786"/>
                    <a:gd name="T73" fmla="*/ 628 h 906"/>
                    <a:gd name="T74" fmla="*/ 757 w 786"/>
                    <a:gd name="T75" fmla="*/ 590 h 906"/>
                    <a:gd name="T76" fmla="*/ 771 w 786"/>
                    <a:gd name="T77" fmla="*/ 564 h 906"/>
                    <a:gd name="T78" fmla="*/ 781 w 786"/>
                    <a:gd name="T79" fmla="*/ 534 h 906"/>
                    <a:gd name="T80" fmla="*/ 786 w 786"/>
                    <a:gd name="T81" fmla="*/ 485 h 906"/>
                    <a:gd name="T82" fmla="*/ 781 w 786"/>
                    <a:gd name="T83" fmla="*/ 443 h 906"/>
                    <a:gd name="T84" fmla="*/ 774 w 786"/>
                    <a:gd name="T85" fmla="*/ 397 h 906"/>
                    <a:gd name="T86" fmla="*/ 762 w 786"/>
                    <a:gd name="T87" fmla="*/ 363 h 906"/>
                    <a:gd name="T88" fmla="*/ 746 w 786"/>
                    <a:gd name="T89" fmla="*/ 329 h 906"/>
                    <a:gd name="T90" fmla="*/ 719 w 786"/>
                    <a:gd name="T91" fmla="*/ 29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6" h="906">
                      <a:moveTo>
                        <a:pt x="719" y="297"/>
                      </a:moveTo>
                      <a:lnTo>
                        <a:pt x="681" y="264"/>
                      </a:lnTo>
                      <a:lnTo>
                        <a:pt x="649" y="268"/>
                      </a:lnTo>
                      <a:lnTo>
                        <a:pt x="550" y="292"/>
                      </a:lnTo>
                      <a:lnTo>
                        <a:pt x="507" y="335"/>
                      </a:lnTo>
                      <a:lnTo>
                        <a:pt x="459" y="316"/>
                      </a:lnTo>
                      <a:lnTo>
                        <a:pt x="394" y="288"/>
                      </a:lnTo>
                      <a:lnTo>
                        <a:pt x="365" y="297"/>
                      </a:lnTo>
                      <a:lnTo>
                        <a:pt x="346" y="277"/>
                      </a:lnTo>
                      <a:lnTo>
                        <a:pt x="317" y="277"/>
                      </a:lnTo>
                      <a:lnTo>
                        <a:pt x="256" y="217"/>
                      </a:lnTo>
                      <a:lnTo>
                        <a:pt x="170" y="89"/>
                      </a:lnTo>
                      <a:lnTo>
                        <a:pt x="105" y="0"/>
                      </a:lnTo>
                      <a:lnTo>
                        <a:pt x="0" y="147"/>
                      </a:lnTo>
                      <a:lnTo>
                        <a:pt x="105" y="217"/>
                      </a:lnTo>
                      <a:lnTo>
                        <a:pt x="209" y="316"/>
                      </a:lnTo>
                      <a:lnTo>
                        <a:pt x="275" y="377"/>
                      </a:lnTo>
                      <a:lnTo>
                        <a:pt x="265" y="415"/>
                      </a:lnTo>
                      <a:lnTo>
                        <a:pt x="313" y="452"/>
                      </a:lnTo>
                      <a:lnTo>
                        <a:pt x="360" y="452"/>
                      </a:lnTo>
                      <a:lnTo>
                        <a:pt x="412" y="514"/>
                      </a:lnTo>
                      <a:lnTo>
                        <a:pt x="446" y="553"/>
                      </a:lnTo>
                      <a:lnTo>
                        <a:pt x="431" y="609"/>
                      </a:lnTo>
                      <a:lnTo>
                        <a:pt x="418" y="704"/>
                      </a:lnTo>
                      <a:lnTo>
                        <a:pt x="403" y="751"/>
                      </a:lnTo>
                      <a:lnTo>
                        <a:pt x="398" y="803"/>
                      </a:lnTo>
                      <a:lnTo>
                        <a:pt x="412" y="864"/>
                      </a:lnTo>
                      <a:lnTo>
                        <a:pt x="441" y="892"/>
                      </a:lnTo>
                      <a:lnTo>
                        <a:pt x="493" y="902"/>
                      </a:lnTo>
                      <a:lnTo>
                        <a:pt x="578" y="906"/>
                      </a:lnTo>
                      <a:lnTo>
                        <a:pt x="659" y="902"/>
                      </a:lnTo>
                      <a:lnTo>
                        <a:pt x="710" y="888"/>
                      </a:lnTo>
                      <a:lnTo>
                        <a:pt x="752" y="854"/>
                      </a:lnTo>
                      <a:lnTo>
                        <a:pt x="762" y="765"/>
                      </a:lnTo>
                      <a:lnTo>
                        <a:pt x="757" y="723"/>
                      </a:lnTo>
                      <a:lnTo>
                        <a:pt x="771" y="648"/>
                      </a:lnTo>
                      <a:lnTo>
                        <a:pt x="757" y="628"/>
                      </a:lnTo>
                      <a:lnTo>
                        <a:pt x="757" y="590"/>
                      </a:lnTo>
                      <a:lnTo>
                        <a:pt x="771" y="564"/>
                      </a:lnTo>
                      <a:lnTo>
                        <a:pt x="781" y="534"/>
                      </a:lnTo>
                      <a:lnTo>
                        <a:pt x="786" y="485"/>
                      </a:lnTo>
                      <a:lnTo>
                        <a:pt x="781" y="443"/>
                      </a:lnTo>
                      <a:lnTo>
                        <a:pt x="774" y="397"/>
                      </a:lnTo>
                      <a:lnTo>
                        <a:pt x="762" y="363"/>
                      </a:lnTo>
                      <a:lnTo>
                        <a:pt x="746" y="329"/>
                      </a:lnTo>
                      <a:lnTo>
                        <a:pt x="719" y="297"/>
                      </a:lnTo>
                      <a:close/>
                    </a:path>
                  </a:pathLst>
                </a:custGeom>
                <a:solidFill>
                  <a:srgbClr val="4040FF"/>
                </a:solidFill>
                <a:ln w="3175">
                  <a:solidFill>
                    <a:srgbClr val="000000"/>
                  </a:solidFill>
                  <a:prstDash val="solid"/>
                  <a:round/>
                  <a:headEnd/>
                  <a:tailEnd/>
                </a:ln>
              </p:spPr>
              <p:txBody>
                <a:bodyPr/>
                <a:lstStyle/>
                <a:p>
                  <a:endParaRPr lang="en-US"/>
                </a:p>
              </p:txBody>
            </p:sp>
            <p:grpSp>
              <p:nvGrpSpPr>
                <p:cNvPr id="91995" name="Group 1883"/>
                <p:cNvGrpSpPr>
                  <a:grpSpLocks noChangeAspect="1"/>
                </p:cNvGrpSpPr>
                <p:nvPr/>
              </p:nvGrpSpPr>
              <p:grpSpPr bwMode="auto">
                <a:xfrm>
                  <a:off x="3179" y="2111"/>
                  <a:ext cx="76" cy="135"/>
                  <a:chOff x="3179" y="2111"/>
                  <a:chExt cx="76" cy="135"/>
                </a:xfrm>
              </p:grpSpPr>
              <p:grpSp>
                <p:nvGrpSpPr>
                  <p:cNvPr id="91996" name="Group 1884"/>
                  <p:cNvGrpSpPr>
                    <a:grpSpLocks noChangeAspect="1"/>
                  </p:cNvGrpSpPr>
                  <p:nvPr/>
                </p:nvGrpSpPr>
                <p:grpSpPr bwMode="auto">
                  <a:xfrm>
                    <a:off x="3191" y="2129"/>
                    <a:ext cx="64" cy="117"/>
                    <a:chOff x="3191" y="2129"/>
                    <a:chExt cx="64" cy="117"/>
                  </a:xfrm>
                </p:grpSpPr>
                <p:sp>
                  <p:nvSpPr>
                    <p:cNvPr id="91997" name="Freeform 1885"/>
                    <p:cNvSpPr>
                      <a:spLocks noChangeAspect="1"/>
                    </p:cNvSpPr>
                    <p:nvPr/>
                  </p:nvSpPr>
                  <p:spPr bwMode="auto">
                    <a:xfrm>
                      <a:off x="3213" y="2198"/>
                      <a:ext cx="42" cy="48"/>
                    </a:xfrm>
                    <a:custGeom>
                      <a:avLst/>
                      <a:gdLst>
                        <a:gd name="T0" fmla="*/ 163 w 167"/>
                        <a:gd name="T1" fmla="*/ 0 h 189"/>
                        <a:gd name="T2" fmla="*/ 123 w 167"/>
                        <a:gd name="T3" fmla="*/ 90 h 189"/>
                        <a:gd name="T4" fmla="*/ 87 w 167"/>
                        <a:gd name="T5" fmla="*/ 143 h 189"/>
                        <a:gd name="T6" fmla="*/ 39 w 167"/>
                        <a:gd name="T7" fmla="*/ 180 h 189"/>
                        <a:gd name="T8" fmla="*/ 0 w 167"/>
                        <a:gd name="T9" fmla="*/ 185 h 189"/>
                        <a:gd name="T10" fmla="*/ 64 w 167"/>
                        <a:gd name="T11" fmla="*/ 189 h 189"/>
                        <a:gd name="T12" fmla="*/ 130 w 167"/>
                        <a:gd name="T13" fmla="*/ 171 h 189"/>
                        <a:gd name="T14" fmla="*/ 158 w 167"/>
                        <a:gd name="T15" fmla="*/ 149 h 189"/>
                        <a:gd name="T16" fmla="*/ 158 w 167"/>
                        <a:gd name="T17" fmla="*/ 124 h 189"/>
                        <a:gd name="T18" fmla="*/ 167 w 167"/>
                        <a:gd name="T19" fmla="*/ 72 h 189"/>
                        <a:gd name="T20" fmla="*/ 163 w 167"/>
                        <a:gd name="T2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89">
                          <a:moveTo>
                            <a:pt x="163" y="0"/>
                          </a:moveTo>
                          <a:lnTo>
                            <a:pt x="123" y="90"/>
                          </a:lnTo>
                          <a:lnTo>
                            <a:pt x="87" y="143"/>
                          </a:lnTo>
                          <a:lnTo>
                            <a:pt x="39" y="180"/>
                          </a:lnTo>
                          <a:lnTo>
                            <a:pt x="0" y="185"/>
                          </a:lnTo>
                          <a:lnTo>
                            <a:pt x="64" y="189"/>
                          </a:lnTo>
                          <a:lnTo>
                            <a:pt x="130" y="171"/>
                          </a:lnTo>
                          <a:lnTo>
                            <a:pt x="158" y="149"/>
                          </a:lnTo>
                          <a:lnTo>
                            <a:pt x="158" y="124"/>
                          </a:lnTo>
                          <a:lnTo>
                            <a:pt x="167" y="72"/>
                          </a:lnTo>
                          <a:lnTo>
                            <a:pt x="163" y="0"/>
                          </a:lnTo>
                          <a:close/>
                        </a:path>
                      </a:pathLst>
                    </a:custGeom>
                    <a:solidFill>
                      <a:srgbClr val="00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998" name="Freeform 1886"/>
                    <p:cNvSpPr>
                      <a:spLocks noChangeAspect="1"/>
                    </p:cNvSpPr>
                    <p:nvPr/>
                  </p:nvSpPr>
                  <p:spPr bwMode="auto">
                    <a:xfrm>
                      <a:off x="3191" y="2129"/>
                      <a:ext cx="26" cy="49"/>
                    </a:xfrm>
                    <a:custGeom>
                      <a:avLst/>
                      <a:gdLst>
                        <a:gd name="T0" fmla="*/ 67 w 106"/>
                        <a:gd name="T1" fmla="*/ 0 h 197"/>
                        <a:gd name="T2" fmla="*/ 97 w 106"/>
                        <a:gd name="T3" fmla="*/ 59 h 197"/>
                        <a:gd name="T4" fmla="*/ 106 w 106"/>
                        <a:gd name="T5" fmla="*/ 139 h 197"/>
                        <a:gd name="T6" fmla="*/ 92 w 106"/>
                        <a:gd name="T7" fmla="*/ 183 h 197"/>
                        <a:gd name="T8" fmla="*/ 72 w 106"/>
                        <a:gd name="T9" fmla="*/ 115 h 197"/>
                        <a:gd name="T10" fmla="*/ 53 w 106"/>
                        <a:gd name="T11" fmla="*/ 159 h 197"/>
                        <a:gd name="T12" fmla="*/ 34 w 106"/>
                        <a:gd name="T13" fmla="*/ 183 h 197"/>
                        <a:gd name="T14" fmla="*/ 0 w 106"/>
                        <a:gd name="T15" fmla="*/ 197 h 197"/>
                        <a:gd name="T16" fmla="*/ 39 w 106"/>
                        <a:gd name="T17" fmla="*/ 149 h 197"/>
                        <a:gd name="T18" fmla="*/ 67 w 106"/>
                        <a:gd name="T19" fmla="*/ 87 h 197"/>
                        <a:gd name="T20" fmla="*/ 72 w 106"/>
                        <a:gd name="T21" fmla="*/ 39 h 197"/>
                        <a:gd name="T22" fmla="*/ 67 w 106"/>
                        <a:gd name="T2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97">
                          <a:moveTo>
                            <a:pt x="67" y="0"/>
                          </a:moveTo>
                          <a:lnTo>
                            <a:pt x="97" y="59"/>
                          </a:lnTo>
                          <a:lnTo>
                            <a:pt x="106" y="139"/>
                          </a:lnTo>
                          <a:lnTo>
                            <a:pt x="92" y="183"/>
                          </a:lnTo>
                          <a:lnTo>
                            <a:pt x="72" y="115"/>
                          </a:lnTo>
                          <a:lnTo>
                            <a:pt x="53" y="159"/>
                          </a:lnTo>
                          <a:lnTo>
                            <a:pt x="34" y="183"/>
                          </a:lnTo>
                          <a:lnTo>
                            <a:pt x="0" y="197"/>
                          </a:lnTo>
                          <a:lnTo>
                            <a:pt x="39" y="149"/>
                          </a:lnTo>
                          <a:lnTo>
                            <a:pt x="67" y="87"/>
                          </a:lnTo>
                          <a:lnTo>
                            <a:pt x="72" y="39"/>
                          </a:lnTo>
                          <a:lnTo>
                            <a:pt x="67" y="0"/>
                          </a:lnTo>
                          <a:close/>
                        </a:path>
                      </a:pathLst>
                    </a:custGeom>
                    <a:solidFill>
                      <a:srgbClr val="00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1999" name="Freeform 1887"/>
                  <p:cNvSpPr>
                    <a:spLocks noChangeAspect="1"/>
                  </p:cNvSpPr>
                  <p:nvPr/>
                </p:nvSpPr>
                <p:spPr bwMode="auto">
                  <a:xfrm>
                    <a:off x="3179" y="2172"/>
                    <a:ext cx="28" cy="28"/>
                  </a:xfrm>
                  <a:custGeom>
                    <a:avLst/>
                    <a:gdLst>
                      <a:gd name="T0" fmla="*/ 0 w 113"/>
                      <a:gd name="T1" fmla="*/ 0 h 114"/>
                      <a:gd name="T2" fmla="*/ 52 w 113"/>
                      <a:gd name="T3" fmla="*/ 43 h 114"/>
                      <a:gd name="T4" fmla="*/ 104 w 113"/>
                      <a:gd name="T5" fmla="*/ 75 h 114"/>
                      <a:gd name="T6" fmla="*/ 47 w 113"/>
                      <a:gd name="T7" fmla="*/ 71 h 114"/>
                      <a:gd name="T8" fmla="*/ 113 w 113"/>
                      <a:gd name="T9" fmla="*/ 114 h 114"/>
                    </a:gdLst>
                    <a:ahLst/>
                    <a:cxnLst>
                      <a:cxn ang="0">
                        <a:pos x="T0" y="T1"/>
                      </a:cxn>
                      <a:cxn ang="0">
                        <a:pos x="T2" y="T3"/>
                      </a:cxn>
                      <a:cxn ang="0">
                        <a:pos x="T4" y="T5"/>
                      </a:cxn>
                      <a:cxn ang="0">
                        <a:pos x="T6" y="T7"/>
                      </a:cxn>
                      <a:cxn ang="0">
                        <a:pos x="T8" y="T9"/>
                      </a:cxn>
                    </a:cxnLst>
                    <a:rect l="0" t="0" r="r" b="b"/>
                    <a:pathLst>
                      <a:path w="113" h="114">
                        <a:moveTo>
                          <a:pt x="0" y="0"/>
                        </a:moveTo>
                        <a:lnTo>
                          <a:pt x="52" y="43"/>
                        </a:lnTo>
                        <a:lnTo>
                          <a:pt x="104" y="75"/>
                        </a:lnTo>
                        <a:lnTo>
                          <a:pt x="47" y="71"/>
                        </a:lnTo>
                        <a:lnTo>
                          <a:pt x="113" y="1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00" name="Freeform 1888"/>
                  <p:cNvSpPr>
                    <a:spLocks noChangeAspect="1"/>
                  </p:cNvSpPr>
                  <p:nvPr/>
                </p:nvSpPr>
                <p:spPr bwMode="auto">
                  <a:xfrm>
                    <a:off x="3200" y="2111"/>
                    <a:ext cx="43" cy="14"/>
                  </a:xfrm>
                  <a:custGeom>
                    <a:avLst/>
                    <a:gdLst>
                      <a:gd name="T0" fmla="*/ 10 w 169"/>
                      <a:gd name="T1" fmla="*/ 2 h 56"/>
                      <a:gd name="T2" fmla="*/ 0 w 169"/>
                      <a:gd name="T3" fmla="*/ 56 h 56"/>
                      <a:gd name="T4" fmla="*/ 114 w 169"/>
                      <a:gd name="T5" fmla="*/ 28 h 56"/>
                      <a:gd name="T6" fmla="*/ 169 w 169"/>
                      <a:gd name="T7" fmla="*/ 0 h 56"/>
                    </a:gdLst>
                    <a:ahLst/>
                    <a:cxnLst>
                      <a:cxn ang="0">
                        <a:pos x="T0" y="T1"/>
                      </a:cxn>
                      <a:cxn ang="0">
                        <a:pos x="T2" y="T3"/>
                      </a:cxn>
                      <a:cxn ang="0">
                        <a:pos x="T4" y="T5"/>
                      </a:cxn>
                      <a:cxn ang="0">
                        <a:pos x="T6" y="T7"/>
                      </a:cxn>
                    </a:cxnLst>
                    <a:rect l="0" t="0" r="r" b="b"/>
                    <a:pathLst>
                      <a:path w="169" h="56">
                        <a:moveTo>
                          <a:pt x="10" y="2"/>
                        </a:moveTo>
                        <a:lnTo>
                          <a:pt x="0" y="56"/>
                        </a:lnTo>
                        <a:lnTo>
                          <a:pt x="114" y="28"/>
                        </a:lnTo>
                        <a:lnTo>
                          <a:pt x="16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2001" name="Group 1889"/>
                <p:cNvGrpSpPr>
                  <a:grpSpLocks noChangeAspect="1"/>
                </p:cNvGrpSpPr>
                <p:nvPr/>
              </p:nvGrpSpPr>
              <p:grpSpPr bwMode="auto">
                <a:xfrm>
                  <a:off x="3145" y="1956"/>
                  <a:ext cx="223" cy="157"/>
                  <a:chOff x="3145" y="1956"/>
                  <a:chExt cx="223" cy="157"/>
                </a:xfrm>
              </p:grpSpPr>
              <p:grpSp>
                <p:nvGrpSpPr>
                  <p:cNvPr id="92002" name="Group 1890"/>
                  <p:cNvGrpSpPr>
                    <a:grpSpLocks noChangeAspect="1"/>
                  </p:cNvGrpSpPr>
                  <p:nvPr/>
                </p:nvGrpSpPr>
                <p:grpSpPr bwMode="auto">
                  <a:xfrm>
                    <a:off x="3145" y="1967"/>
                    <a:ext cx="204" cy="146"/>
                    <a:chOff x="3145" y="1967"/>
                    <a:chExt cx="204" cy="146"/>
                  </a:xfrm>
                </p:grpSpPr>
                <p:sp>
                  <p:nvSpPr>
                    <p:cNvPr id="92003" name="Freeform 1891"/>
                    <p:cNvSpPr>
                      <a:spLocks noChangeAspect="1"/>
                    </p:cNvSpPr>
                    <p:nvPr/>
                  </p:nvSpPr>
                  <p:spPr bwMode="auto">
                    <a:xfrm>
                      <a:off x="3145" y="1967"/>
                      <a:ext cx="204" cy="146"/>
                    </a:xfrm>
                    <a:custGeom>
                      <a:avLst/>
                      <a:gdLst>
                        <a:gd name="T0" fmla="*/ 407 w 815"/>
                        <a:gd name="T1" fmla="*/ 32 h 582"/>
                        <a:gd name="T2" fmla="*/ 345 w 815"/>
                        <a:gd name="T3" fmla="*/ 70 h 582"/>
                        <a:gd name="T4" fmla="*/ 313 w 815"/>
                        <a:gd name="T5" fmla="*/ 34 h 582"/>
                        <a:gd name="T6" fmla="*/ 275 w 815"/>
                        <a:gd name="T7" fmla="*/ 17 h 582"/>
                        <a:gd name="T8" fmla="*/ 233 w 815"/>
                        <a:gd name="T9" fmla="*/ 9 h 582"/>
                        <a:gd name="T10" fmla="*/ 188 w 815"/>
                        <a:gd name="T11" fmla="*/ 16 h 582"/>
                        <a:gd name="T12" fmla="*/ 147 w 815"/>
                        <a:gd name="T13" fmla="*/ 39 h 582"/>
                        <a:gd name="T14" fmla="*/ 128 w 815"/>
                        <a:gd name="T15" fmla="*/ 69 h 582"/>
                        <a:gd name="T16" fmla="*/ 125 w 815"/>
                        <a:gd name="T17" fmla="*/ 120 h 582"/>
                        <a:gd name="T18" fmla="*/ 162 w 815"/>
                        <a:gd name="T19" fmla="*/ 160 h 582"/>
                        <a:gd name="T20" fmla="*/ 200 w 815"/>
                        <a:gd name="T21" fmla="*/ 175 h 582"/>
                        <a:gd name="T22" fmla="*/ 160 w 815"/>
                        <a:gd name="T23" fmla="*/ 198 h 582"/>
                        <a:gd name="T24" fmla="*/ 196 w 815"/>
                        <a:gd name="T25" fmla="*/ 269 h 582"/>
                        <a:gd name="T26" fmla="*/ 184 w 815"/>
                        <a:gd name="T27" fmla="*/ 337 h 582"/>
                        <a:gd name="T28" fmla="*/ 135 w 815"/>
                        <a:gd name="T29" fmla="*/ 354 h 582"/>
                        <a:gd name="T30" fmla="*/ 82 w 815"/>
                        <a:gd name="T31" fmla="*/ 315 h 582"/>
                        <a:gd name="T32" fmla="*/ 47 w 815"/>
                        <a:gd name="T33" fmla="*/ 287 h 582"/>
                        <a:gd name="T34" fmla="*/ 11 w 815"/>
                        <a:gd name="T35" fmla="*/ 304 h 582"/>
                        <a:gd name="T36" fmla="*/ 0 w 815"/>
                        <a:gd name="T37" fmla="*/ 347 h 582"/>
                        <a:gd name="T38" fmla="*/ 47 w 815"/>
                        <a:gd name="T39" fmla="*/ 448 h 582"/>
                        <a:gd name="T40" fmla="*/ 129 w 815"/>
                        <a:gd name="T41" fmla="*/ 529 h 582"/>
                        <a:gd name="T42" fmla="*/ 231 w 815"/>
                        <a:gd name="T43" fmla="*/ 581 h 582"/>
                        <a:gd name="T44" fmla="*/ 298 w 815"/>
                        <a:gd name="T45" fmla="*/ 578 h 582"/>
                        <a:gd name="T46" fmla="*/ 375 w 815"/>
                        <a:gd name="T47" fmla="*/ 559 h 582"/>
                        <a:gd name="T48" fmla="*/ 459 w 815"/>
                        <a:gd name="T49" fmla="*/ 512 h 582"/>
                        <a:gd name="T50" fmla="*/ 511 w 815"/>
                        <a:gd name="T51" fmla="*/ 517 h 582"/>
                        <a:gd name="T52" fmla="*/ 561 w 815"/>
                        <a:gd name="T53" fmla="*/ 504 h 582"/>
                        <a:gd name="T54" fmla="*/ 656 w 815"/>
                        <a:gd name="T55" fmla="*/ 456 h 582"/>
                        <a:gd name="T56" fmla="*/ 695 w 815"/>
                        <a:gd name="T57" fmla="*/ 428 h 582"/>
                        <a:gd name="T58" fmla="*/ 759 w 815"/>
                        <a:gd name="T59" fmla="*/ 375 h 582"/>
                        <a:gd name="T60" fmla="*/ 802 w 815"/>
                        <a:gd name="T61" fmla="*/ 307 h 582"/>
                        <a:gd name="T62" fmla="*/ 815 w 815"/>
                        <a:gd name="T63" fmla="*/ 227 h 582"/>
                        <a:gd name="T64" fmla="*/ 793 w 815"/>
                        <a:gd name="T65" fmla="*/ 116 h 582"/>
                        <a:gd name="T66" fmla="*/ 729 w 815"/>
                        <a:gd name="T67" fmla="*/ 39 h 582"/>
                        <a:gd name="T68" fmla="*/ 595 w 815"/>
                        <a:gd name="T69" fmla="*/ 0 h 582"/>
                        <a:gd name="T70" fmla="*/ 468 w 815"/>
                        <a:gd name="T71" fmla="*/ 1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5" h="582">
                          <a:moveTo>
                            <a:pt x="468" y="13"/>
                          </a:moveTo>
                          <a:lnTo>
                            <a:pt x="407" y="32"/>
                          </a:lnTo>
                          <a:lnTo>
                            <a:pt x="372" y="56"/>
                          </a:lnTo>
                          <a:lnTo>
                            <a:pt x="345" y="70"/>
                          </a:lnTo>
                          <a:lnTo>
                            <a:pt x="327" y="49"/>
                          </a:lnTo>
                          <a:lnTo>
                            <a:pt x="313" y="34"/>
                          </a:lnTo>
                          <a:lnTo>
                            <a:pt x="298" y="26"/>
                          </a:lnTo>
                          <a:lnTo>
                            <a:pt x="275" y="17"/>
                          </a:lnTo>
                          <a:lnTo>
                            <a:pt x="252" y="13"/>
                          </a:lnTo>
                          <a:lnTo>
                            <a:pt x="233" y="9"/>
                          </a:lnTo>
                          <a:lnTo>
                            <a:pt x="213" y="11"/>
                          </a:lnTo>
                          <a:lnTo>
                            <a:pt x="188" y="16"/>
                          </a:lnTo>
                          <a:lnTo>
                            <a:pt x="163" y="28"/>
                          </a:lnTo>
                          <a:lnTo>
                            <a:pt x="147" y="39"/>
                          </a:lnTo>
                          <a:lnTo>
                            <a:pt x="138" y="52"/>
                          </a:lnTo>
                          <a:lnTo>
                            <a:pt x="128" y="69"/>
                          </a:lnTo>
                          <a:lnTo>
                            <a:pt x="122" y="96"/>
                          </a:lnTo>
                          <a:lnTo>
                            <a:pt x="125" y="120"/>
                          </a:lnTo>
                          <a:lnTo>
                            <a:pt x="138" y="145"/>
                          </a:lnTo>
                          <a:lnTo>
                            <a:pt x="162" y="160"/>
                          </a:lnTo>
                          <a:lnTo>
                            <a:pt x="188" y="171"/>
                          </a:lnTo>
                          <a:lnTo>
                            <a:pt x="200" y="175"/>
                          </a:lnTo>
                          <a:lnTo>
                            <a:pt x="171" y="187"/>
                          </a:lnTo>
                          <a:lnTo>
                            <a:pt x="160" y="198"/>
                          </a:lnTo>
                          <a:lnTo>
                            <a:pt x="184" y="216"/>
                          </a:lnTo>
                          <a:lnTo>
                            <a:pt x="196" y="269"/>
                          </a:lnTo>
                          <a:lnTo>
                            <a:pt x="192" y="307"/>
                          </a:lnTo>
                          <a:lnTo>
                            <a:pt x="184" y="337"/>
                          </a:lnTo>
                          <a:lnTo>
                            <a:pt x="156" y="354"/>
                          </a:lnTo>
                          <a:lnTo>
                            <a:pt x="135" y="354"/>
                          </a:lnTo>
                          <a:lnTo>
                            <a:pt x="96" y="347"/>
                          </a:lnTo>
                          <a:lnTo>
                            <a:pt x="82" y="315"/>
                          </a:lnTo>
                          <a:lnTo>
                            <a:pt x="75" y="283"/>
                          </a:lnTo>
                          <a:lnTo>
                            <a:pt x="47" y="287"/>
                          </a:lnTo>
                          <a:lnTo>
                            <a:pt x="32" y="301"/>
                          </a:lnTo>
                          <a:lnTo>
                            <a:pt x="11" y="304"/>
                          </a:lnTo>
                          <a:lnTo>
                            <a:pt x="0" y="319"/>
                          </a:lnTo>
                          <a:lnTo>
                            <a:pt x="0" y="347"/>
                          </a:lnTo>
                          <a:lnTo>
                            <a:pt x="14" y="393"/>
                          </a:lnTo>
                          <a:lnTo>
                            <a:pt x="47" y="448"/>
                          </a:lnTo>
                          <a:lnTo>
                            <a:pt x="103" y="509"/>
                          </a:lnTo>
                          <a:lnTo>
                            <a:pt x="129" y="529"/>
                          </a:lnTo>
                          <a:lnTo>
                            <a:pt x="168" y="553"/>
                          </a:lnTo>
                          <a:lnTo>
                            <a:pt x="231" y="581"/>
                          </a:lnTo>
                          <a:lnTo>
                            <a:pt x="252" y="582"/>
                          </a:lnTo>
                          <a:lnTo>
                            <a:pt x="298" y="578"/>
                          </a:lnTo>
                          <a:lnTo>
                            <a:pt x="345" y="567"/>
                          </a:lnTo>
                          <a:lnTo>
                            <a:pt x="375" y="559"/>
                          </a:lnTo>
                          <a:lnTo>
                            <a:pt x="436" y="503"/>
                          </a:lnTo>
                          <a:lnTo>
                            <a:pt x="459" y="512"/>
                          </a:lnTo>
                          <a:lnTo>
                            <a:pt x="486" y="520"/>
                          </a:lnTo>
                          <a:lnTo>
                            <a:pt x="511" y="517"/>
                          </a:lnTo>
                          <a:lnTo>
                            <a:pt x="535" y="513"/>
                          </a:lnTo>
                          <a:lnTo>
                            <a:pt x="561" y="504"/>
                          </a:lnTo>
                          <a:lnTo>
                            <a:pt x="585" y="491"/>
                          </a:lnTo>
                          <a:lnTo>
                            <a:pt x="656" y="456"/>
                          </a:lnTo>
                          <a:lnTo>
                            <a:pt x="678" y="442"/>
                          </a:lnTo>
                          <a:lnTo>
                            <a:pt x="695" y="428"/>
                          </a:lnTo>
                          <a:lnTo>
                            <a:pt x="731" y="403"/>
                          </a:lnTo>
                          <a:lnTo>
                            <a:pt x="759" y="375"/>
                          </a:lnTo>
                          <a:lnTo>
                            <a:pt x="787" y="344"/>
                          </a:lnTo>
                          <a:lnTo>
                            <a:pt x="802" y="307"/>
                          </a:lnTo>
                          <a:lnTo>
                            <a:pt x="812" y="265"/>
                          </a:lnTo>
                          <a:lnTo>
                            <a:pt x="815" y="227"/>
                          </a:lnTo>
                          <a:lnTo>
                            <a:pt x="811" y="167"/>
                          </a:lnTo>
                          <a:lnTo>
                            <a:pt x="793" y="116"/>
                          </a:lnTo>
                          <a:lnTo>
                            <a:pt x="768" y="76"/>
                          </a:lnTo>
                          <a:lnTo>
                            <a:pt x="729" y="39"/>
                          </a:lnTo>
                          <a:lnTo>
                            <a:pt x="672" y="13"/>
                          </a:lnTo>
                          <a:lnTo>
                            <a:pt x="595" y="0"/>
                          </a:lnTo>
                          <a:lnTo>
                            <a:pt x="528" y="2"/>
                          </a:lnTo>
                          <a:lnTo>
                            <a:pt x="468" y="13"/>
                          </a:lnTo>
                          <a:close/>
                        </a:path>
                      </a:pathLst>
                    </a:custGeom>
                    <a:solidFill>
                      <a:srgbClr val="FFE0C0"/>
                    </a:solidFill>
                    <a:ln w="3175">
                      <a:solidFill>
                        <a:srgbClr val="000000"/>
                      </a:solidFill>
                      <a:prstDash val="solid"/>
                      <a:round/>
                      <a:headEnd/>
                      <a:tailEnd/>
                    </a:ln>
                  </p:spPr>
                  <p:txBody>
                    <a:bodyPr/>
                    <a:lstStyle/>
                    <a:p>
                      <a:endParaRPr lang="en-US"/>
                    </a:p>
                  </p:txBody>
                </p:sp>
                <p:grpSp>
                  <p:nvGrpSpPr>
                    <p:cNvPr id="92004" name="Group 1892"/>
                    <p:cNvGrpSpPr>
                      <a:grpSpLocks noChangeAspect="1"/>
                    </p:cNvGrpSpPr>
                    <p:nvPr/>
                  </p:nvGrpSpPr>
                  <p:grpSpPr bwMode="auto">
                    <a:xfrm>
                      <a:off x="3215" y="1984"/>
                      <a:ext cx="33" cy="27"/>
                      <a:chOff x="3215" y="1984"/>
                      <a:chExt cx="33" cy="27"/>
                    </a:xfrm>
                  </p:grpSpPr>
                  <p:sp>
                    <p:nvSpPr>
                      <p:cNvPr id="92005" name="Oval 1893"/>
                      <p:cNvSpPr>
                        <a:spLocks noChangeAspect="1" noChangeArrowheads="1"/>
                      </p:cNvSpPr>
                      <p:nvPr/>
                    </p:nvSpPr>
                    <p:spPr bwMode="auto">
                      <a:xfrm>
                        <a:off x="3215" y="1984"/>
                        <a:ext cx="33" cy="27"/>
                      </a:xfrm>
                      <a:prstGeom prst="ellipse">
                        <a:avLst/>
                      </a:prstGeom>
                      <a:solidFill>
                        <a:srgbClr val="FFFFFF"/>
                      </a:solidFill>
                      <a:ln w="3175">
                        <a:solidFill>
                          <a:srgbClr val="000000"/>
                        </a:solidFill>
                        <a:round/>
                        <a:headEnd/>
                        <a:tailEnd/>
                      </a:ln>
                    </p:spPr>
                    <p:txBody>
                      <a:bodyPr/>
                      <a:lstStyle/>
                      <a:p>
                        <a:endParaRPr lang="en-US"/>
                      </a:p>
                    </p:txBody>
                  </p:sp>
                  <p:sp>
                    <p:nvSpPr>
                      <p:cNvPr id="92006" name="Oval 1894"/>
                      <p:cNvSpPr>
                        <a:spLocks noChangeAspect="1" noChangeArrowheads="1"/>
                      </p:cNvSpPr>
                      <p:nvPr/>
                    </p:nvSpPr>
                    <p:spPr bwMode="auto">
                      <a:xfrm>
                        <a:off x="3225" y="1987"/>
                        <a:ext cx="15" cy="14"/>
                      </a:xfrm>
                      <a:prstGeom prst="ellipse">
                        <a:avLst/>
                      </a:prstGeom>
                      <a:solidFill>
                        <a:srgbClr val="4040FF"/>
                      </a:solidFill>
                      <a:ln w="3175">
                        <a:solidFill>
                          <a:srgbClr val="000000"/>
                        </a:solidFill>
                        <a:round/>
                        <a:headEnd/>
                        <a:tailEnd/>
                      </a:ln>
                    </p:spPr>
                    <p:txBody>
                      <a:bodyPr/>
                      <a:lstStyle/>
                      <a:p>
                        <a:endParaRPr lang="en-US"/>
                      </a:p>
                    </p:txBody>
                  </p:sp>
                  <p:sp>
                    <p:nvSpPr>
                      <p:cNvPr id="92007" name="Oval 1895"/>
                      <p:cNvSpPr>
                        <a:spLocks noChangeAspect="1" noChangeArrowheads="1"/>
                      </p:cNvSpPr>
                      <p:nvPr/>
                    </p:nvSpPr>
                    <p:spPr bwMode="auto">
                      <a:xfrm>
                        <a:off x="3227" y="1990"/>
                        <a:ext cx="6" cy="5"/>
                      </a:xfrm>
                      <a:prstGeom prst="ellipse">
                        <a:avLst/>
                      </a:prstGeom>
                      <a:solidFill>
                        <a:srgbClr val="E0E0E0"/>
                      </a:solidFill>
                      <a:ln w="3175">
                        <a:solidFill>
                          <a:srgbClr val="000000"/>
                        </a:solidFill>
                        <a:round/>
                        <a:headEnd/>
                        <a:tailEnd/>
                      </a:ln>
                    </p:spPr>
                    <p:txBody>
                      <a:bodyPr/>
                      <a:lstStyle/>
                      <a:p>
                        <a:endParaRPr lang="en-US"/>
                      </a:p>
                    </p:txBody>
                  </p:sp>
                </p:grpSp>
                <p:sp>
                  <p:nvSpPr>
                    <p:cNvPr id="92008" name="Freeform 1896"/>
                    <p:cNvSpPr>
                      <a:spLocks noChangeAspect="1"/>
                    </p:cNvSpPr>
                    <p:nvPr/>
                  </p:nvSpPr>
                  <p:spPr bwMode="auto">
                    <a:xfrm>
                      <a:off x="3239" y="2002"/>
                      <a:ext cx="97" cy="108"/>
                    </a:xfrm>
                    <a:custGeom>
                      <a:avLst/>
                      <a:gdLst>
                        <a:gd name="T0" fmla="*/ 211 w 392"/>
                        <a:gd name="T1" fmla="*/ 0 h 436"/>
                        <a:gd name="T2" fmla="*/ 166 w 392"/>
                        <a:gd name="T3" fmla="*/ 23 h 436"/>
                        <a:gd name="T4" fmla="*/ 149 w 392"/>
                        <a:gd name="T5" fmla="*/ 43 h 436"/>
                        <a:gd name="T6" fmla="*/ 147 w 392"/>
                        <a:gd name="T7" fmla="*/ 94 h 436"/>
                        <a:gd name="T8" fmla="*/ 115 w 392"/>
                        <a:gd name="T9" fmla="*/ 80 h 436"/>
                        <a:gd name="T10" fmla="*/ 90 w 392"/>
                        <a:gd name="T11" fmla="*/ 87 h 436"/>
                        <a:gd name="T12" fmla="*/ 37 w 392"/>
                        <a:gd name="T13" fmla="*/ 115 h 436"/>
                        <a:gd name="T14" fmla="*/ 58 w 392"/>
                        <a:gd name="T15" fmla="*/ 137 h 436"/>
                        <a:gd name="T16" fmla="*/ 17 w 392"/>
                        <a:gd name="T17" fmla="*/ 137 h 436"/>
                        <a:gd name="T18" fmla="*/ 8 w 392"/>
                        <a:gd name="T19" fmla="*/ 156 h 436"/>
                        <a:gd name="T20" fmla="*/ 0 w 392"/>
                        <a:gd name="T21" fmla="*/ 170 h 436"/>
                        <a:gd name="T22" fmla="*/ 38 w 392"/>
                        <a:gd name="T23" fmla="*/ 179 h 436"/>
                        <a:gd name="T24" fmla="*/ 23 w 392"/>
                        <a:gd name="T25" fmla="*/ 195 h 436"/>
                        <a:gd name="T26" fmla="*/ 62 w 392"/>
                        <a:gd name="T27" fmla="*/ 230 h 436"/>
                        <a:gd name="T28" fmla="*/ 99 w 392"/>
                        <a:gd name="T29" fmla="*/ 214 h 436"/>
                        <a:gd name="T30" fmla="*/ 125 w 392"/>
                        <a:gd name="T31" fmla="*/ 211 h 436"/>
                        <a:gd name="T32" fmla="*/ 163 w 392"/>
                        <a:gd name="T33" fmla="*/ 218 h 436"/>
                        <a:gd name="T34" fmla="*/ 190 w 392"/>
                        <a:gd name="T35" fmla="*/ 238 h 436"/>
                        <a:gd name="T36" fmla="*/ 208 w 392"/>
                        <a:gd name="T37" fmla="*/ 263 h 436"/>
                        <a:gd name="T38" fmla="*/ 216 w 392"/>
                        <a:gd name="T39" fmla="*/ 295 h 436"/>
                        <a:gd name="T40" fmla="*/ 209 w 392"/>
                        <a:gd name="T41" fmla="*/ 327 h 436"/>
                        <a:gd name="T42" fmla="*/ 196 w 392"/>
                        <a:gd name="T43" fmla="*/ 356 h 436"/>
                        <a:gd name="T44" fmla="*/ 168 w 392"/>
                        <a:gd name="T45" fmla="*/ 380 h 436"/>
                        <a:gd name="T46" fmla="*/ 137 w 392"/>
                        <a:gd name="T47" fmla="*/ 384 h 436"/>
                        <a:gd name="T48" fmla="*/ 134 w 392"/>
                        <a:gd name="T49" fmla="*/ 402 h 436"/>
                        <a:gd name="T50" fmla="*/ 140 w 392"/>
                        <a:gd name="T51" fmla="*/ 436 h 436"/>
                        <a:gd name="T52" fmla="*/ 174 w 392"/>
                        <a:gd name="T53" fmla="*/ 430 h 436"/>
                        <a:gd name="T54" fmla="*/ 196 w 392"/>
                        <a:gd name="T55" fmla="*/ 423 h 436"/>
                        <a:gd name="T56" fmla="*/ 215 w 392"/>
                        <a:gd name="T57" fmla="*/ 389 h 436"/>
                        <a:gd name="T58" fmla="*/ 233 w 392"/>
                        <a:gd name="T59" fmla="*/ 396 h 436"/>
                        <a:gd name="T60" fmla="*/ 264 w 392"/>
                        <a:gd name="T61" fmla="*/ 383 h 436"/>
                        <a:gd name="T62" fmla="*/ 279 w 392"/>
                        <a:gd name="T63" fmla="*/ 345 h 436"/>
                        <a:gd name="T64" fmla="*/ 305 w 392"/>
                        <a:gd name="T65" fmla="*/ 346 h 436"/>
                        <a:gd name="T66" fmla="*/ 323 w 392"/>
                        <a:gd name="T67" fmla="*/ 322 h 436"/>
                        <a:gd name="T68" fmla="*/ 330 w 392"/>
                        <a:gd name="T69" fmla="*/ 293 h 436"/>
                        <a:gd name="T70" fmla="*/ 336 w 392"/>
                        <a:gd name="T71" fmla="*/ 239 h 436"/>
                        <a:gd name="T72" fmla="*/ 392 w 392"/>
                        <a:gd name="T73" fmla="*/ 181 h 436"/>
                        <a:gd name="T74" fmla="*/ 385 w 392"/>
                        <a:gd name="T75" fmla="*/ 126 h 436"/>
                        <a:gd name="T76" fmla="*/ 336 w 392"/>
                        <a:gd name="T77" fmla="*/ 115 h 436"/>
                        <a:gd name="T78" fmla="*/ 335 w 392"/>
                        <a:gd name="T79" fmla="*/ 68 h 436"/>
                        <a:gd name="T80" fmla="*/ 296 w 392"/>
                        <a:gd name="T81" fmla="*/ 68 h 436"/>
                        <a:gd name="T82" fmla="*/ 292 w 392"/>
                        <a:gd name="T83" fmla="*/ 19 h 436"/>
                        <a:gd name="T84" fmla="*/ 252 w 392"/>
                        <a:gd name="T85" fmla="*/ 19 h 436"/>
                        <a:gd name="T86" fmla="*/ 211 w 392"/>
                        <a:gd name="T87"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2" h="436">
                          <a:moveTo>
                            <a:pt x="211" y="0"/>
                          </a:moveTo>
                          <a:lnTo>
                            <a:pt x="166" y="23"/>
                          </a:lnTo>
                          <a:lnTo>
                            <a:pt x="149" y="43"/>
                          </a:lnTo>
                          <a:lnTo>
                            <a:pt x="147" y="94"/>
                          </a:lnTo>
                          <a:lnTo>
                            <a:pt x="115" y="80"/>
                          </a:lnTo>
                          <a:lnTo>
                            <a:pt x="90" y="87"/>
                          </a:lnTo>
                          <a:lnTo>
                            <a:pt x="37" y="115"/>
                          </a:lnTo>
                          <a:lnTo>
                            <a:pt x="58" y="137"/>
                          </a:lnTo>
                          <a:lnTo>
                            <a:pt x="17" y="137"/>
                          </a:lnTo>
                          <a:lnTo>
                            <a:pt x="8" y="156"/>
                          </a:lnTo>
                          <a:lnTo>
                            <a:pt x="0" y="170"/>
                          </a:lnTo>
                          <a:lnTo>
                            <a:pt x="38" y="179"/>
                          </a:lnTo>
                          <a:lnTo>
                            <a:pt x="23" y="195"/>
                          </a:lnTo>
                          <a:lnTo>
                            <a:pt x="62" y="230"/>
                          </a:lnTo>
                          <a:lnTo>
                            <a:pt x="99" y="214"/>
                          </a:lnTo>
                          <a:lnTo>
                            <a:pt x="125" y="211"/>
                          </a:lnTo>
                          <a:lnTo>
                            <a:pt x="163" y="218"/>
                          </a:lnTo>
                          <a:lnTo>
                            <a:pt x="190" y="238"/>
                          </a:lnTo>
                          <a:lnTo>
                            <a:pt x="208" y="263"/>
                          </a:lnTo>
                          <a:lnTo>
                            <a:pt x="216" y="295"/>
                          </a:lnTo>
                          <a:lnTo>
                            <a:pt x="209" y="327"/>
                          </a:lnTo>
                          <a:lnTo>
                            <a:pt x="196" y="356"/>
                          </a:lnTo>
                          <a:lnTo>
                            <a:pt x="168" y="380"/>
                          </a:lnTo>
                          <a:lnTo>
                            <a:pt x="137" y="384"/>
                          </a:lnTo>
                          <a:lnTo>
                            <a:pt x="134" y="402"/>
                          </a:lnTo>
                          <a:lnTo>
                            <a:pt x="140" y="436"/>
                          </a:lnTo>
                          <a:lnTo>
                            <a:pt x="174" y="430"/>
                          </a:lnTo>
                          <a:lnTo>
                            <a:pt x="196" y="423"/>
                          </a:lnTo>
                          <a:lnTo>
                            <a:pt x="215" y="389"/>
                          </a:lnTo>
                          <a:lnTo>
                            <a:pt x="233" y="396"/>
                          </a:lnTo>
                          <a:lnTo>
                            <a:pt x="264" y="383"/>
                          </a:lnTo>
                          <a:lnTo>
                            <a:pt x="279" y="345"/>
                          </a:lnTo>
                          <a:lnTo>
                            <a:pt x="305" y="346"/>
                          </a:lnTo>
                          <a:lnTo>
                            <a:pt x="323" y="322"/>
                          </a:lnTo>
                          <a:lnTo>
                            <a:pt x="330" y="293"/>
                          </a:lnTo>
                          <a:lnTo>
                            <a:pt x="336" y="239"/>
                          </a:lnTo>
                          <a:lnTo>
                            <a:pt x="392" y="181"/>
                          </a:lnTo>
                          <a:lnTo>
                            <a:pt x="385" y="126"/>
                          </a:lnTo>
                          <a:lnTo>
                            <a:pt x="336" y="115"/>
                          </a:lnTo>
                          <a:lnTo>
                            <a:pt x="335" y="68"/>
                          </a:lnTo>
                          <a:lnTo>
                            <a:pt x="296" y="68"/>
                          </a:lnTo>
                          <a:lnTo>
                            <a:pt x="292" y="19"/>
                          </a:lnTo>
                          <a:lnTo>
                            <a:pt x="252" y="19"/>
                          </a:lnTo>
                          <a:lnTo>
                            <a:pt x="211" y="0"/>
                          </a:lnTo>
                          <a:close/>
                        </a:path>
                      </a:pathLst>
                    </a:custGeom>
                    <a:solidFill>
                      <a:srgbClr val="804000"/>
                    </a:solidFill>
                    <a:ln w="3175">
                      <a:solidFill>
                        <a:srgbClr val="000000"/>
                      </a:solidFill>
                      <a:prstDash val="solid"/>
                      <a:round/>
                      <a:headEnd/>
                      <a:tailEnd/>
                    </a:ln>
                  </p:spPr>
                  <p:txBody>
                    <a:bodyPr/>
                    <a:lstStyle/>
                    <a:p>
                      <a:endParaRPr lang="en-US"/>
                    </a:p>
                  </p:txBody>
                </p:sp>
                <p:grpSp>
                  <p:nvGrpSpPr>
                    <p:cNvPr id="92009" name="Group 1897"/>
                    <p:cNvGrpSpPr>
                      <a:grpSpLocks noChangeAspect="1"/>
                    </p:cNvGrpSpPr>
                    <p:nvPr/>
                  </p:nvGrpSpPr>
                  <p:grpSpPr bwMode="auto">
                    <a:xfrm>
                      <a:off x="3193" y="1979"/>
                      <a:ext cx="64" cy="41"/>
                      <a:chOff x="3193" y="1979"/>
                      <a:chExt cx="64" cy="41"/>
                    </a:xfrm>
                  </p:grpSpPr>
                  <p:sp>
                    <p:nvSpPr>
                      <p:cNvPr id="92010" name="Freeform 1898"/>
                      <p:cNvSpPr>
                        <a:spLocks noChangeAspect="1"/>
                      </p:cNvSpPr>
                      <p:nvPr/>
                    </p:nvSpPr>
                    <p:spPr bwMode="auto">
                      <a:xfrm>
                        <a:off x="3193" y="2008"/>
                        <a:ext cx="20" cy="8"/>
                      </a:xfrm>
                      <a:custGeom>
                        <a:avLst/>
                        <a:gdLst>
                          <a:gd name="T0" fmla="*/ 79 w 79"/>
                          <a:gd name="T1" fmla="*/ 0 h 34"/>
                          <a:gd name="T2" fmla="*/ 76 w 79"/>
                          <a:gd name="T3" fmla="*/ 18 h 34"/>
                          <a:gd name="T4" fmla="*/ 65 w 79"/>
                          <a:gd name="T5" fmla="*/ 30 h 34"/>
                          <a:gd name="T6" fmla="*/ 50 w 79"/>
                          <a:gd name="T7" fmla="*/ 34 h 34"/>
                          <a:gd name="T8" fmla="*/ 36 w 79"/>
                          <a:gd name="T9" fmla="*/ 30 h 34"/>
                          <a:gd name="T10" fmla="*/ 19 w 79"/>
                          <a:gd name="T11" fmla="*/ 25 h 34"/>
                          <a:gd name="T12" fmla="*/ 0 w 79"/>
                          <a:gd name="T13" fmla="*/ 12 h 34"/>
                        </a:gdLst>
                        <a:ahLst/>
                        <a:cxnLst>
                          <a:cxn ang="0">
                            <a:pos x="T0" y="T1"/>
                          </a:cxn>
                          <a:cxn ang="0">
                            <a:pos x="T2" y="T3"/>
                          </a:cxn>
                          <a:cxn ang="0">
                            <a:pos x="T4" y="T5"/>
                          </a:cxn>
                          <a:cxn ang="0">
                            <a:pos x="T6" y="T7"/>
                          </a:cxn>
                          <a:cxn ang="0">
                            <a:pos x="T8" y="T9"/>
                          </a:cxn>
                          <a:cxn ang="0">
                            <a:pos x="T10" y="T11"/>
                          </a:cxn>
                          <a:cxn ang="0">
                            <a:pos x="T12" y="T13"/>
                          </a:cxn>
                        </a:cxnLst>
                        <a:rect l="0" t="0" r="r" b="b"/>
                        <a:pathLst>
                          <a:path w="79" h="34">
                            <a:moveTo>
                              <a:pt x="79" y="0"/>
                            </a:moveTo>
                            <a:lnTo>
                              <a:pt x="76" y="18"/>
                            </a:lnTo>
                            <a:lnTo>
                              <a:pt x="65" y="30"/>
                            </a:lnTo>
                            <a:lnTo>
                              <a:pt x="50" y="34"/>
                            </a:lnTo>
                            <a:lnTo>
                              <a:pt x="36" y="30"/>
                            </a:lnTo>
                            <a:lnTo>
                              <a:pt x="19" y="25"/>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11" name="Freeform 1899"/>
                      <p:cNvSpPr>
                        <a:spLocks noChangeAspect="1"/>
                      </p:cNvSpPr>
                      <p:nvPr/>
                    </p:nvSpPr>
                    <p:spPr bwMode="auto">
                      <a:xfrm>
                        <a:off x="3225" y="2009"/>
                        <a:ext cx="17" cy="11"/>
                      </a:xfrm>
                      <a:custGeom>
                        <a:avLst/>
                        <a:gdLst>
                          <a:gd name="T0" fmla="*/ 70 w 70"/>
                          <a:gd name="T1" fmla="*/ 46 h 46"/>
                          <a:gd name="T2" fmla="*/ 0 w 70"/>
                          <a:gd name="T3" fmla="*/ 0 h 46"/>
                          <a:gd name="T4" fmla="*/ 31 w 70"/>
                          <a:gd name="T5" fmla="*/ 46 h 46"/>
                        </a:gdLst>
                        <a:ahLst/>
                        <a:cxnLst>
                          <a:cxn ang="0">
                            <a:pos x="T0" y="T1"/>
                          </a:cxn>
                          <a:cxn ang="0">
                            <a:pos x="T2" y="T3"/>
                          </a:cxn>
                          <a:cxn ang="0">
                            <a:pos x="T4" y="T5"/>
                          </a:cxn>
                        </a:cxnLst>
                        <a:rect l="0" t="0" r="r" b="b"/>
                        <a:pathLst>
                          <a:path w="70" h="46">
                            <a:moveTo>
                              <a:pt x="70" y="46"/>
                            </a:moveTo>
                            <a:lnTo>
                              <a:pt x="0" y="0"/>
                            </a:lnTo>
                            <a:lnTo>
                              <a:pt x="31" y="4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12" name="Freeform 1900"/>
                      <p:cNvSpPr>
                        <a:spLocks noChangeAspect="1"/>
                      </p:cNvSpPr>
                      <p:nvPr/>
                    </p:nvSpPr>
                    <p:spPr bwMode="auto">
                      <a:xfrm>
                        <a:off x="3246" y="1979"/>
                        <a:ext cx="11" cy="21"/>
                      </a:xfrm>
                      <a:custGeom>
                        <a:avLst/>
                        <a:gdLst>
                          <a:gd name="T0" fmla="*/ 39 w 43"/>
                          <a:gd name="T1" fmla="*/ 84 h 84"/>
                          <a:gd name="T2" fmla="*/ 43 w 43"/>
                          <a:gd name="T3" fmla="*/ 53 h 84"/>
                          <a:gd name="T4" fmla="*/ 29 w 43"/>
                          <a:gd name="T5" fmla="*/ 17 h 84"/>
                          <a:gd name="T6" fmla="*/ 11 w 43"/>
                          <a:gd name="T7" fmla="*/ 3 h 84"/>
                          <a:gd name="T8" fmla="*/ 0 w 43"/>
                          <a:gd name="T9" fmla="*/ 0 h 84"/>
                        </a:gdLst>
                        <a:ahLst/>
                        <a:cxnLst>
                          <a:cxn ang="0">
                            <a:pos x="T0" y="T1"/>
                          </a:cxn>
                          <a:cxn ang="0">
                            <a:pos x="T2" y="T3"/>
                          </a:cxn>
                          <a:cxn ang="0">
                            <a:pos x="T4" y="T5"/>
                          </a:cxn>
                          <a:cxn ang="0">
                            <a:pos x="T6" y="T7"/>
                          </a:cxn>
                          <a:cxn ang="0">
                            <a:pos x="T8" y="T9"/>
                          </a:cxn>
                        </a:cxnLst>
                        <a:rect l="0" t="0" r="r" b="b"/>
                        <a:pathLst>
                          <a:path w="43" h="84">
                            <a:moveTo>
                              <a:pt x="39" y="84"/>
                            </a:moveTo>
                            <a:lnTo>
                              <a:pt x="43" y="53"/>
                            </a:lnTo>
                            <a:lnTo>
                              <a:pt x="29" y="17"/>
                            </a:lnTo>
                            <a:lnTo>
                              <a:pt x="11"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013" name="Freeform 1901"/>
                    <p:cNvSpPr>
                      <a:spLocks noChangeAspect="1"/>
                    </p:cNvSpPr>
                    <p:nvPr/>
                  </p:nvSpPr>
                  <p:spPr bwMode="auto">
                    <a:xfrm>
                      <a:off x="3261" y="2067"/>
                      <a:ext cx="19" cy="17"/>
                    </a:xfrm>
                    <a:custGeom>
                      <a:avLst/>
                      <a:gdLst>
                        <a:gd name="T0" fmla="*/ 25 w 77"/>
                        <a:gd name="T1" fmla="*/ 0 h 67"/>
                        <a:gd name="T2" fmla="*/ 56 w 77"/>
                        <a:gd name="T3" fmla="*/ 0 h 67"/>
                        <a:gd name="T4" fmla="*/ 77 w 77"/>
                        <a:gd name="T5" fmla="*/ 25 h 67"/>
                        <a:gd name="T6" fmla="*/ 75 w 77"/>
                        <a:gd name="T7" fmla="*/ 53 h 67"/>
                        <a:gd name="T8" fmla="*/ 58 w 77"/>
                        <a:gd name="T9" fmla="*/ 67 h 67"/>
                        <a:gd name="T10" fmla="*/ 39 w 77"/>
                        <a:gd name="T11" fmla="*/ 67 h 67"/>
                        <a:gd name="T12" fmla="*/ 16 w 77"/>
                        <a:gd name="T13" fmla="*/ 67 h 67"/>
                        <a:gd name="T14" fmla="*/ 3 w 77"/>
                        <a:gd name="T15" fmla="*/ 59 h 67"/>
                        <a:gd name="T16" fmla="*/ 0 w 77"/>
                        <a:gd name="T17" fmla="*/ 42 h 67"/>
                        <a:gd name="T18" fmla="*/ 9 w 77"/>
                        <a:gd name="T19" fmla="*/ 30 h 67"/>
                        <a:gd name="T20" fmla="*/ 25 w 77"/>
                        <a:gd name="T21"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67">
                          <a:moveTo>
                            <a:pt x="25" y="0"/>
                          </a:moveTo>
                          <a:lnTo>
                            <a:pt x="56" y="0"/>
                          </a:lnTo>
                          <a:lnTo>
                            <a:pt x="77" y="25"/>
                          </a:lnTo>
                          <a:lnTo>
                            <a:pt x="75" y="53"/>
                          </a:lnTo>
                          <a:lnTo>
                            <a:pt x="58" y="67"/>
                          </a:lnTo>
                          <a:lnTo>
                            <a:pt x="39" y="67"/>
                          </a:lnTo>
                          <a:lnTo>
                            <a:pt x="16" y="67"/>
                          </a:lnTo>
                          <a:lnTo>
                            <a:pt x="3" y="59"/>
                          </a:lnTo>
                          <a:lnTo>
                            <a:pt x="0" y="42"/>
                          </a:lnTo>
                          <a:lnTo>
                            <a:pt x="9" y="30"/>
                          </a:lnTo>
                          <a:lnTo>
                            <a:pt x="25" y="3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2014" name="Group 1902"/>
                  <p:cNvGrpSpPr>
                    <a:grpSpLocks noChangeAspect="1"/>
                  </p:cNvGrpSpPr>
                  <p:nvPr/>
                </p:nvGrpSpPr>
                <p:grpSpPr bwMode="auto">
                  <a:xfrm>
                    <a:off x="3227" y="1956"/>
                    <a:ext cx="141" cy="129"/>
                    <a:chOff x="3227" y="1956"/>
                    <a:chExt cx="141" cy="129"/>
                  </a:xfrm>
                </p:grpSpPr>
                <p:sp>
                  <p:nvSpPr>
                    <p:cNvPr id="92015" name="Arc 1903"/>
                    <p:cNvSpPr>
                      <a:spLocks noChangeAspect="1"/>
                    </p:cNvSpPr>
                    <p:nvPr/>
                  </p:nvSpPr>
                  <p:spPr bwMode="auto">
                    <a:xfrm>
                      <a:off x="3261" y="1961"/>
                      <a:ext cx="107" cy="124"/>
                    </a:xfrm>
                    <a:custGeom>
                      <a:avLst/>
                      <a:gdLst>
                        <a:gd name="G0" fmla="+- 9304 0 0"/>
                        <a:gd name="G1" fmla="+- 21600 0 0"/>
                        <a:gd name="G2" fmla="+- 21600 0 0"/>
                        <a:gd name="T0" fmla="*/ 0 w 30904"/>
                        <a:gd name="T1" fmla="*/ 2107 h 41989"/>
                        <a:gd name="T2" fmla="*/ 16435 w 30904"/>
                        <a:gd name="T3" fmla="*/ 41989 h 41989"/>
                        <a:gd name="T4" fmla="*/ 9304 w 30904"/>
                        <a:gd name="T5" fmla="*/ 21600 h 41989"/>
                      </a:gdLst>
                      <a:ahLst/>
                      <a:cxnLst>
                        <a:cxn ang="0">
                          <a:pos x="T0" y="T1"/>
                        </a:cxn>
                        <a:cxn ang="0">
                          <a:pos x="T2" y="T3"/>
                        </a:cxn>
                        <a:cxn ang="0">
                          <a:pos x="T4" y="T5"/>
                        </a:cxn>
                      </a:cxnLst>
                      <a:rect l="0" t="0" r="r" b="b"/>
                      <a:pathLst>
                        <a:path w="30904" h="41989" fill="none" extrusionOk="0">
                          <a:moveTo>
                            <a:pt x="-1" y="2106"/>
                          </a:moveTo>
                          <a:cubicBezTo>
                            <a:pt x="2905" y="719"/>
                            <a:pt x="6084" y="-1"/>
                            <a:pt x="9304" y="0"/>
                          </a:cubicBezTo>
                          <a:cubicBezTo>
                            <a:pt x="21233" y="0"/>
                            <a:pt x="30904" y="9670"/>
                            <a:pt x="30904" y="21600"/>
                          </a:cubicBezTo>
                          <a:cubicBezTo>
                            <a:pt x="30904" y="30780"/>
                            <a:pt x="25100" y="38958"/>
                            <a:pt x="16434" y="41988"/>
                          </a:cubicBezTo>
                        </a:path>
                        <a:path w="30904" h="41989" stroke="0" extrusionOk="0">
                          <a:moveTo>
                            <a:pt x="-1" y="2106"/>
                          </a:moveTo>
                          <a:cubicBezTo>
                            <a:pt x="2905" y="719"/>
                            <a:pt x="6084" y="-1"/>
                            <a:pt x="9304" y="0"/>
                          </a:cubicBezTo>
                          <a:cubicBezTo>
                            <a:pt x="21233" y="0"/>
                            <a:pt x="30904" y="9670"/>
                            <a:pt x="30904" y="21600"/>
                          </a:cubicBezTo>
                          <a:cubicBezTo>
                            <a:pt x="30904" y="30780"/>
                            <a:pt x="25100" y="38958"/>
                            <a:pt x="16434" y="41988"/>
                          </a:cubicBezTo>
                          <a:lnTo>
                            <a:pt x="9304" y="21600"/>
                          </a:lnTo>
                          <a:close/>
                        </a:path>
                      </a:pathLst>
                    </a:custGeom>
                    <a:solidFill>
                      <a:srgbClr val="FFFF00"/>
                    </a:solidFill>
                    <a:ln w="3175">
                      <a:solidFill>
                        <a:srgbClr val="000000"/>
                      </a:solidFill>
                      <a:round/>
                      <a:headEnd/>
                      <a:tailEnd/>
                    </a:ln>
                  </p:spPr>
                  <p:txBody>
                    <a:bodyPr/>
                    <a:lstStyle/>
                    <a:p>
                      <a:endParaRPr lang="en-US"/>
                    </a:p>
                  </p:txBody>
                </p:sp>
                <p:sp>
                  <p:nvSpPr>
                    <p:cNvPr id="92016" name="Freeform 1904"/>
                    <p:cNvSpPr>
                      <a:spLocks noChangeAspect="1"/>
                    </p:cNvSpPr>
                    <p:nvPr/>
                  </p:nvSpPr>
                  <p:spPr bwMode="auto">
                    <a:xfrm>
                      <a:off x="3227" y="1956"/>
                      <a:ext cx="60" cy="59"/>
                    </a:xfrm>
                    <a:custGeom>
                      <a:avLst/>
                      <a:gdLst>
                        <a:gd name="T0" fmla="*/ 133 w 238"/>
                        <a:gd name="T1" fmla="*/ 38 h 237"/>
                        <a:gd name="T2" fmla="*/ 0 w 238"/>
                        <a:gd name="T3" fmla="*/ 0 h 237"/>
                        <a:gd name="T4" fmla="*/ 26 w 238"/>
                        <a:gd name="T5" fmla="*/ 40 h 237"/>
                        <a:gd name="T6" fmla="*/ 52 w 238"/>
                        <a:gd name="T7" fmla="*/ 77 h 237"/>
                        <a:gd name="T8" fmla="*/ 64 w 238"/>
                        <a:gd name="T9" fmla="*/ 92 h 237"/>
                        <a:gd name="T10" fmla="*/ 89 w 238"/>
                        <a:gd name="T11" fmla="*/ 123 h 237"/>
                        <a:gd name="T12" fmla="*/ 129 w 238"/>
                        <a:gd name="T13" fmla="*/ 155 h 237"/>
                        <a:gd name="T14" fmla="*/ 166 w 238"/>
                        <a:gd name="T15" fmla="*/ 185 h 237"/>
                        <a:gd name="T16" fmla="*/ 203 w 238"/>
                        <a:gd name="T17" fmla="*/ 214 h 237"/>
                        <a:gd name="T18" fmla="*/ 238 w 238"/>
                        <a:gd name="T19" fmla="*/ 237 h 237"/>
                        <a:gd name="T20" fmla="*/ 204 w 238"/>
                        <a:gd name="T21" fmla="*/ 171 h 237"/>
                        <a:gd name="T22" fmla="*/ 167 w 238"/>
                        <a:gd name="T23" fmla="*/ 105 h 237"/>
                        <a:gd name="T24" fmla="*/ 133 w 238"/>
                        <a:gd name="T25" fmla="*/ 3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37">
                          <a:moveTo>
                            <a:pt x="133" y="38"/>
                          </a:moveTo>
                          <a:lnTo>
                            <a:pt x="0" y="0"/>
                          </a:lnTo>
                          <a:lnTo>
                            <a:pt x="26" y="40"/>
                          </a:lnTo>
                          <a:lnTo>
                            <a:pt x="52" y="77"/>
                          </a:lnTo>
                          <a:lnTo>
                            <a:pt x="64" y="92"/>
                          </a:lnTo>
                          <a:lnTo>
                            <a:pt x="89" y="123"/>
                          </a:lnTo>
                          <a:lnTo>
                            <a:pt x="129" y="155"/>
                          </a:lnTo>
                          <a:lnTo>
                            <a:pt x="166" y="185"/>
                          </a:lnTo>
                          <a:lnTo>
                            <a:pt x="203" y="214"/>
                          </a:lnTo>
                          <a:lnTo>
                            <a:pt x="238" y="237"/>
                          </a:lnTo>
                          <a:lnTo>
                            <a:pt x="204" y="171"/>
                          </a:lnTo>
                          <a:lnTo>
                            <a:pt x="167" y="105"/>
                          </a:lnTo>
                          <a:lnTo>
                            <a:pt x="133" y="38"/>
                          </a:lnTo>
                          <a:close/>
                        </a:path>
                      </a:pathLst>
                    </a:custGeom>
                    <a:solidFill>
                      <a:srgbClr val="C0C000"/>
                    </a:solidFill>
                    <a:ln w="3175">
                      <a:solidFill>
                        <a:srgbClr val="000000"/>
                      </a:solidFill>
                      <a:prstDash val="solid"/>
                      <a:round/>
                      <a:headEnd/>
                      <a:tailEnd/>
                    </a:ln>
                  </p:spPr>
                  <p:txBody>
                    <a:bodyPr/>
                    <a:lstStyle/>
                    <a:p>
                      <a:endParaRPr lang="en-US"/>
                    </a:p>
                  </p:txBody>
                </p:sp>
                <p:sp>
                  <p:nvSpPr>
                    <p:cNvPr id="92017" name="Freeform 1905"/>
                    <p:cNvSpPr>
                      <a:spLocks noChangeAspect="1"/>
                    </p:cNvSpPr>
                    <p:nvPr/>
                  </p:nvSpPr>
                  <p:spPr bwMode="auto">
                    <a:xfrm>
                      <a:off x="3272" y="1977"/>
                      <a:ext cx="85" cy="19"/>
                    </a:xfrm>
                    <a:custGeom>
                      <a:avLst/>
                      <a:gdLst>
                        <a:gd name="T0" fmla="*/ 0 w 342"/>
                        <a:gd name="T1" fmla="*/ 22 h 74"/>
                        <a:gd name="T2" fmla="*/ 26 w 342"/>
                        <a:gd name="T3" fmla="*/ 12 h 74"/>
                        <a:gd name="T4" fmla="*/ 76 w 342"/>
                        <a:gd name="T5" fmla="*/ 3 h 74"/>
                        <a:gd name="T6" fmla="*/ 139 w 342"/>
                        <a:gd name="T7" fmla="*/ 0 h 74"/>
                        <a:gd name="T8" fmla="*/ 185 w 342"/>
                        <a:gd name="T9" fmla="*/ 5 h 74"/>
                        <a:gd name="T10" fmla="*/ 238 w 342"/>
                        <a:gd name="T11" fmla="*/ 20 h 74"/>
                        <a:gd name="T12" fmla="*/ 293 w 342"/>
                        <a:gd name="T13" fmla="*/ 40 h 74"/>
                        <a:gd name="T14" fmla="*/ 342 w 342"/>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74">
                          <a:moveTo>
                            <a:pt x="0" y="22"/>
                          </a:moveTo>
                          <a:lnTo>
                            <a:pt x="26" y="12"/>
                          </a:lnTo>
                          <a:lnTo>
                            <a:pt x="76" y="3"/>
                          </a:lnTo>
                          <a:lnTo>
                            <a:pt x="139" y="0"/>
                          </a:lnTo>
                          <a:lnTo>
                            <a:pt x="185" y="5"/>
                          </a:lnTo>
                          <a:lnTo>
                            <a:pt x="238" y="20"/>
                          </a:lnTo>
                          <a:lnTo>
                            <a:pt x="293" y="40"/>
                          </a:lnTo>
                          <a:lnTo>
                            <a:pt x="342" y="7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18" name="Freeform 1906"/>
                    <p:cNvSpPr>
                      <a:spLocks noChangeAspect="1"/>
                    </p:cNvSpPr>
                    <p:nvPr/>
                  </p:nvSpPr>
                  <p:spPr bwMode="auto">
                    <a:xfrm>
                      <a:off x="3310" y="2001"/>
                      <a:ext cx="46" cy="59"/>
                    </a:xfrm>
                    <a:custGeom>
                      <a:avLst/>
                      <a:gdLst>
                        <a:gd name="T0" fmla="*/ 183 w 183"/>
                        <a:gd name="T1" fmla="*/ 0 h 236"/>
                        <a:gd name="T2" fmla="*/ 178 w 183"/>
                        <a:gd name="T3" fmla="*/ 29 h 236"/>
                        <a:gd name="T4" fmla="*/ 167 w 183"/>
                        <a:gd name="T5" fmla="*/ 68 h 236"/>
                        <a:gd name="T6" fmla="*/ 150 w 183"/>
                        <a:gd name="T7" fmla="*/ 109 h 236"/>
                        <a:gd name="T8" fmla="*/ 126 w 183"/>
                        <a:gd name="T9" fmla="*/ 145 h 236"/>
                        <a:gd name="T10" fmla="*/ 113 w 183"/>
                        <a:gd name="T11" fmla="*/ 162 h 236"/>
                        <a:gd name="T12" fmla="*/ 96 w 183"/>
                        <a:gd name="T13" fmla="*/ 179 h 236"/>
                        <a:gd name="T14" fmla="*/ 64 w 183"/>
                        <a:gd name="T15" fmla="*/ 205 h 236"/>
                        <a:gd name="T16" fmla="*/ 33 w 183"/>
                        <a:gd name="T17" fmla="*/ 223 h 236"/>
                        <a:gd name="T18" fmla="*/ 0 w 183"/>
                        <a:gd name="T19"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236">
                          <a:moveTo>
                            <a:pt x="183" y="0"/>
                          </a:moveTo>
                          <a:lnTo>
                            <a:pt x="178" y="29"/>
                          </a:lnTo>
                          <a:lnTo>
                            <a:pt x="167" y="68"/>
                          </a:lnTo>
                          <a:lnTo>
                            <a:pt x="150" y="109"/>
                          </a:lnTo>
                          <a:lnTo>
                            <a:pt x="126" y="145"/>
                          </a:lnTo>
                          <a:lnTo>
                            <a:pt x="113" y="162"/>
                          </a:lnTo>
                          <a:lnTo>
                            <a:pt x="96" y="179"/>
                          </a:lnTo>
                          <a:lnTo>
                            <a:pt x="64" y="205"/>
                          </a:lnTo>
                          <a:lnTo>
                            <a:pt x="33" y="223"/>
                          </a:lnTo>
                          <a:lnTo>
                            <a:pt x="0" y="23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sp>
          <p:nvSpPr>
            <p:cNvPr id="92019" name="Oval 1907"/>
            <p:cNvSpPr>
              <a:spLocks noChangeAspect="1" noChangeArrowheads="1"/>
            </p:cNvSpPr>
            <p:nvPr/>
          </p:nvSpPr>
          <p:spPr bwMode="auto">
            <a:xfrm rot="-1160410">
              <a:off x="2902" y="578"/>
              <a:ext cx="615" cy="529"/>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20" name="Freeform 1908"/>
            <p:cNvSpPr>
              <a:spLocks noChangeAspect="1"/>
            </p:cNvSpPr>
            <p:nvPr/>
          </p:nvSpPr>
          <p:spPr bwMode="auto">
            <a:xfrm rot="-1160410">
              <a:off x="3097" y="355"/>
              <a:ext cx="1724" cy="1325"/>
            </a:xfrm>
            <a:custGeom>
              <a:avLst/>
              <a:gdLst>
                <a:gd name="T0" fmla="*/ 942 w 942"/>
                <a:gd name="T1" fmla="*/ 463 h 724"/>
                <a:gd name="T2" fmla="*/ 189 w 942"/>
                <a:gd name="T3" fmla="*/ 0 h 724"/>
                <a:gd name="T4" fmla="*/ 0 w 942"/>
                <a:gd name="T5" fmla="*/ 247 h 724"/>
                <a:gd name="T6" fmla="*/ 726 w 942"/>
                <a:gd name="T7" fmla="*/ 724 h 724"/>
                <a:gd name="T8" fmla="*/ 942 w 942"/>
                <a:gd name="T9" fmla="*/ 463 h 724"/>
              </a:gdLst>
              <a:ahLst/>
              <a:cxnLst>
                <a:cxn ang="0">
                  <a:pos x="T0" y="T1"/>
                </a:cxn>
                <a:cxn ang="0">
                  <a:pos x="T2" y="T3"/>
                </a:cxn>
                <a:cxn ang="0">
                  <a:pos x="T4" y="T5"/>
                </a:cxn>
                <a:cxn ang="0">
                  <a:pos x="T6" y="T7"/>
                </a:cxn>
                <a:cxn ang="0">
                  <a:pos x="T8" y="T9"/>
                </a:cxn>
              </a:cxnLst>
              <a:rect l="0" t="0" r="r" b="b"/>
              <a:pathLst>
                <a:path w="942" h="724">
                  <a:moveTo>
                    <a:pt x="942" y="463"/>
                  </a:moveTo>
                  <a:lnTo>
                    <a:pt x="189" y="0"/>
                  </a:lnTo>
                  <a:lnTo>
                    <a:pt x="0" y="247"/>
                  </a:lnTo>
                  <a:lnTo>
                    <a:pt x="726" y="724"/>
                  </a:lnTo>
                  <a:lnTo>
                    <a:pt x="942" y="463"/>
                  </a:lnTo>
                  <a:close/>
                </a:path>
              </a:pathLst>
            </a:custGeom>
            <a:solidFill>
              <a:schemeClr val="accent2"/>
            </a:solidFill>
            <a:ln w="317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021" name="Group 1909"/>
            <p:cNvGrpSpPr>
              <a:grpSpLocks noChangeAspect="1"/>
            </p:cNvGrpSpPr>
            <p:nvPr/>
          </p:nvGrpSpPr>
          <p:grpSpPr bwMode="auto">
            <a:xfrm rot="-1160410">
              <a:off x="4361" y="899"/>
              <a:ext cx="670" cy="582"/>
              <a:chOff x="2244" y="1945"/>
              <a:chExt cx="366" cy="318"/>
            </a:xfrm>
          </p:grpSpPr>
          <p:sp>
            <p:nvSpPr>
              <p:cNvPr id="92022" name="Oval 1910"/>
              <p:cNvSpPr>
                <a:spLocks noChangeAspect="1" noChangeArrowheads="1"/>
              </p:cNvSpPr>
              <p:nvPr/>
            </p:nvSpPr>
            <p:spPr bwMode="auto">
              <a:xfrm>
                <a:off x="2244" y="1945"/>
                <a:ext cx="366" cy="318"/>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23" name="Oval 1911"/>
              <p:cNvSpPr>
                <a:spLocks noChangeAspect="1" noChangeArrowheads="1"/>
              </p:cNvSpPr>
              <p:nvPr/>
            </p:nvSpPr>
            <p:spPr bwMode="auto">
              <a:xfrm>
                <a:off x="2253" y="1954"/>
                <a:ext cx="347" cy="301"/>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24" name="Oval 1912"/>
              <p:cNvSpPr>
                <a:spLocks noChangeAspect="1" noChangeArrowheads="1"/>
              </p:cNvSpPr>
              <p:nvPr/>
            </p:nvSpPr>
            <p:spPr bwMode="auto">
              <a:xfrm>
                <a:off x="2262" y="1962"/>
                <a:ext cx="329" cy="285"/>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25" name="Oval 1913"/>
              <p:cNvSpPr>
                <a:spLocks noChangeAspect="1" noChangeArrowheads="1"/>
              </p:cNvSpPr>
              <p:nvPr/>
            </p:nvSpPr>
            <p:spPr bwMode="auto">
              <a:xfrm>
                <a:off x="2270" y="1969"/>
                <a:ext cx="313" cy="271"/>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26" name="Oval 1914"/>
              <p:cNvSpPr>
                <a:spLocks noChangeAspect="1" noChangeArrowheads="1"/>
              </p:cNvSpPr>
              <p:nvPr/>
            </p:nvSpPr>
            <p:spPr bwMode="auto">
              <a:xfrm>
                <a:off x="2278" y="1976"/>
                <a:ext cx="297" cy="257"/>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27" name="Oval 1915"/>
              <p:cNvSpPr>
                <a:spLocks noChangeAspect="1" noChangeArrowheads="1"/>
              </p:cNvSpPr>
              <p:nvPr/>
            </p:nvSpPr>
            <p:spPr bwMode="auto">
              <a:xfrm>
                <a:off x="2286" y="1983"/>
                <a:ext cx="281" cy="243"/>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28" name="Oval 1916"/>
              <p:cNvSpPr>
                <a:spLocks noChangeAspect="1" noChangeArrowheads="1"/>
              </p:cNvSpPr>
              <p:nvPr/>
            </p:nvSpPr>
            <p:spPr bwMode="auto">
              <a:xfrm>
                <a:off x="2293" y="1988"/>
                <a:ext cx="268" cy="232"/>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29" name="Oval 1917"/>
              <p:cNvSpPr>
                <a:spLocks noChangeAspect="1" noChangeArrowheads="1"/>
              </p:cNvSpPr>
              <p:nvPr/>
            </p:nvSpPr>
            <p:spPr bwMode="auto">
              <a:xfrm>
                <a:off x="2300" y="1994"/>
                <a:ext cx="254" cy="220"/>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30" name="Oval 1918"/>
              <p:cNvSpPr>
                <a:spLocks noChangeAspect="1" noChangeArrowheads="1"/>
              </p:cNvSpPr>
              <p:nvPr/>
            </p:nvSpPr>
            <p:spPr bwMode="auto">
              <a:xfrm>
                <a:off x="2308" y="2001"/>
                <a:ext cx="238" cy="206"/>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31" name="Oval 1919"/>
              <p:cNvSpPr>
                <a:spLocks noChangeAspect="1" noChangeArrowheads="1"/>
              </p:cNvSpPr>
              <p:nvPr/>
            </p:nvSpPr>
            <p:spPr bwMode="auto">
              <a:xfrm>
                <a:off x="2316" y="2008"/>
                <a:ext cx="222" cy="192"/>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32" name="Oval 1920"/>
              <p:cNvSpPr>
                <a:spLocks noChangeAspect="1" noChangeArrowheads="1"/>
              </p:cNvSpPr>
              <p:nvPr/>
            </p:nvSpPr>
            <p:spPr bwMode="auto">
              <a:xfrm>
                <a:off x="2325" y="2016"/>
                <a:ext cx="204" cy="176"/>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33" name="Oval 1921"/>
              <p:cNvSpPr>
                <a:spLocks noChangeAspect="1" noChangeArrowheads="1"/>
              </p:cNvSpPr>
              <p:nvPr/>
            </p:nvSpPr>
            <p:spPr bwMode="auto">
              <a:xfrm>
                <a:off x="2334" y="2024"/>
                <a:ext cx="186" cy="160"/>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34" name="Oval 1922"/>
              <p:cNvSpPr>
                <a:spLocks noChangeAspect="1" noChangeArrowheads="1"/>
              </p:cNvSpPr>
              <p:nvPr/>
            </p:nvSpPr>
            <p:spPr bwMode="auto">
              <a:xfrm>
                <a:off x="2343" y="2032"/>
                <a:ext cx="168" cy="144"/>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35" name="Oval 1923"/>
              <p:cNvSpPr>
                <a:spLocks noChangeAspect="1" noChangeArrowheads="1"/>
              </p:cNvSpPr>
              <p:nvPr/>
            </p:nvSpPr>
            <p:spPr bwMode="auto">
              <a:xfrm>
                <a:off x="2352" y="2040"/>
                <a:ext cx="150" cy="128"/>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36" name="Oval 1924"/>
              <p:cNvSpPr>
                <a:spLocks noChangeAspect="1" noChangeArrowheads="1"/>
              </p:cNvSpPr>
              <p:nvPr/>
            </p:nvSpPr>
            <p:spPr bwMode="auto">
              <a:xfrm>
                <a:off x="2362" y="2048"/>
                <a:ext cx="131" cy="112"/>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37" name="Oval 1925"/>
              <p:cNvSpPr>
                <a:spLocks noChangeAspect="1" noChangeArrowheads="1"/>
              </p:cNvSpPr>
              <p:nvPr/>
            </p:nvSpPr>
            <p:spPr bwMode="auto">
              <a:xfrm>
                <a:off x="2369" y="2054"/>
                <a:ext cx="116" cy="100"/>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38" name="Oval 1926"/>
              <p:cNvSpPr>
                <a:spLocks noChangeAspect="1" noChangeArrowheads="1"/>
              </p:cNvSpPr>
              <p:nvPr/>
            </p:nvSpPr>
            <p:spPr bwMode="auto">
              <a:xfrm>
                <a:off x="2377" y="2061"/>
                <a:ext cx="100" cy="86"/>
              </a:xfrm>
              <a:prstGeom prst="ellipse">
                <a:avLst/>
              </a:prstGeom>
              <a:solidFill>
                <a:schemeClr val="accent2"/>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39" name="Oval 1927"/>
              <p:cNvSpPr>
                <a:spLocks noChangeAspect="1" noChangeArrowheads="1"/>
              </p:cNvSpPr>
              <p:nvPr/>
            </p:nvSpPr>
            <p:spPr bwMode="auto">
              <a:xfrm>
                <a:off x="2388" y="2070"/>
                <a:ext cx="79" cy="68"/>
              </a:xfrm>
              <a:prstGeom prst="ellipse">
                <a:avLst/>
              </a:prstGeom>
              <a:solidFill>
                <a:srgbClr val="996633"/>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040" name="Oval 1928"/>
            <p:cNvSpPr>
              <a:spLocks noChangeAspect="1" noChangeArrowheads="1"/>
            </p:cNvSpPr>
            <p:nvPr/>
          </p:nvSpPr>
          <p:spPr bwMode="auto">
            <a:xfrm rot="-1160410">
              <a:off x="2902" y="578"/>
              <a:ext cx="615" cy="529"/>
            </a:xfrm>
            <a:prstGeom prst="ellipse">
              <a:avLst/>
            </a:prstGeom>
            <a:solidFill>
              <a:schemeClr val="accent2"/>
            </a:solidFill>
            <a:ln>
              <a:noFill/>
            </a:ln>
            <a:effectLst/>
            <a:extLst>
              <a:ext uri="{91240B29-F687-4F45-9708-019B960494DF}">
                <a14:hiddenLine xmlns:a14="http://schemas.microsoft.com/office/drawing/2010/main" w="317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041" name="Group 1929"/>
            <p:cNvGrpSpPr>
              <a:grpSpLocks noChangeAspect="1"/>
            </p:cNvGrpSpPr>
            <p:nvPr/>
          </p:nvGrpSpPr>
          <p:grpSpPr bwMode="auto">
            <a:xfrm rot="1860811">
              <a:off x="2963" y="328"/>
              <a:ext cx="809" cy="981"/>
              <a:chOff x="2339" y="1936"/>
              <a:chExt cx="442" cy="536"/>
            </a:xfrm>
          </p:grpSpPr>
          <p:sp>
            <p:nvSpPr>
              <p:cNvPr id="92042" name="Freeform 1930"/>
              <p:cNvSpPr>
                <a:spLocks noChangeAspect="1"/>
              </p:cNvSpPr>
              <p:nvPr/>
            </p:nvSpPr>
            <p:spPr bwMode="auto">
              <a:xfrm>
                <a:off x="2515" y="2160"/>
                <a:ext cx="89" cy="162"/>
              </a:xfrm>
              <a:custGeom>
                <a:avLst/>
                <a:gdLst>
                  <a:gd name="T0" fmla="*/ 355 w 355"/>
                  <a:gd name="T1" fmla="*/ 30 h 647"/>
                  <a:gd name="T2" fmla="*/ 322 w 355"/>
                  <a:gd name="T3" fmla="*/ 303 h 647"/>
                  <a:gd name="T4" fmla="*/ 319 w 355"/>
                  <a:gd name="T5" fmla="*/ 441 h 647"/>
                  <a:gd name="T6" fmla="*/ 302 w 355"/>
                  <a:gd name="T7" fmla="*/ 521 h 647"/>
                  <a:gd name="T8" fmla="*/ 283 w 355"/>
                  <a:gd name="T9" fmla="*/ 647 h 647"/>
                  <a:gd name="T10" fmla="*/ 200 w 355"/>
                  <a:gd name="T11" fmla="*/ 624 h 647"/>
                  <a:gd name="T12" fmla="*/ 141 w 355"/>
                  <a:gd name="T13" fmla="*/ 594 h 647"/>
                  <a:gd name="T14" fmla="*/ 74 w 355"/>
                  <a:gd name="T15" fmla="*/ 532 h 647"/>
                  <a:gd name="T16" fmla="*/ 0 w 355"/>
                  <a:gd name="T17" fmla="*/ 445 h 647"/>
                  <a:gd name="T18" fmla="*/ 265 w 355"/>
                  <a:gd name="T19" fmla="*/ 0 h 647"/>
                  <a:gd name="T20" fmla="*/ 355 w 355"/>
                  <a:gd name="T21" fmla="*/ 3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 h="647">
                    <a:moveTo>
                      <a:pt x="355" y="30"/>
                    </a:moveTo>
                    <a:lnTo>
                      <a:pt x="322" y="303"/>
                    </a:lnTo>
                    <a:lnTo>
                      <a:pt x="319" y="441"/>
                    </a:lnTo>
                    <a:lnTo>
                      <a:pt x="302" y="521"/>
                    </a:lnTo>
                    <a:lnTo>
                      <a:pt x="283" y="647"/>
                    </a:lnTo>
                    <a:lnTo>
                      <a:pt x="200" y="624"/>
                    </a:lnTo>
                    <a:lnTo>
                      <a:pt x="141" y="594"/>
                    </a:lnTo>
                    <a:lnTo>
                      <a:pt x="74" y="532"/>
                    </a:lnTo>
                    <a:lnTo>
                      <a:pt x="0" y="445"/>
                    </a:lnTo>
                    <a:lnTo>
                      <a:pt x="265" y="0"/>
                    </a:lnTo>
                    <a:lnTo>
                      <a:pt x="355" y="30"/>
                    </a:lnTo>
                    <a:close/>
                  </a:path>
                </a:pathLst>
              </a:custGeom>
              <a:solidFill>
                <a:srgbClr val="0000E0"/>
              </a:solidFill>
              <a:ln w="3175">
                <a:solidFill>
                  <a:srgbClr val="000000"/>
                </a:solidFill>
                <a:prstDash val="solid"/>
                <a:round/>
                <a:headEnd/>
                <a:tailEnd/>
              </a:ln>
            </p:spPr>
            <p:txBody>
              <a:bodyPr/>
              <a:lstStyle/>
              <a:p>
                <a:endParaRPr lang="en-US"/>
              </a:p>
            </p:txBody>
          </p:sp>
          <p:grpSp>
            <p:nvGrpSpPr>
              <p:cNvPr id="92043" name="Group 1931"/>
              <p:cNvGrpSpPr>
                <a:grpSpLocks noChangeAspect="1"/>
              </p:cNvGrpSpPr>
              <p:nvPr/>
            </p:nvGrpSpPr>
            <p:grpSpPr bwMode="auto">
              <a:xfrm>
                <a:off x="2696" y="2042"/>
                <a:ext cx="78" cy="79"/>
                <a:chOff x="2696" y="2042"/>
                <a:chExt cx="78" cy="79"/>
              </a:xfrm>
            </p:grpSpPr>
            <p:sp>
              <p:nvSpPr>
                <p:cNvPr id="92044" name="Freeform 1932"/>
                <p:cNvSpPr>
                  <a:spLocks noChangeAspect="1"/>
                </p:cNvSpPr>
                <p:nvPr/>
              </p:nvSpPr>
              <p:spPr bwMode="auto">
                <a:xfrm>
                  <a:off x="2696" y="2042"/>
                  <a:ext cx="78" cy="79"/>
                </a:xfrm>
                <a:custGeom>
                  <a:avLst/>
                  <a:gdLst>
                    <a:gd name="T0" fmla="*/ 21 w 310"/>
                    <a:gd name="T1" fmla="*/ 206 h 318"/>
                    <a:gd name="T2" fmla="*/ 102 w 310"/>
                    <a:gd name="T3" fmla="*/ 183 h 318"/>
                    <a:gd name="T4" fmla="*/ 110 w 310"/>
                    <a:gd name="T5" fmla="*/ 173 h 318"/>
                    <a:gd name="T6" fmla="*/ 108 w 310"/>
                    <a:gd name="T7" fmla="*/ 139 h 318"/>
                    <a:gd name="T8" fmla="*/ 96 w 310"/>
                    <a:gd name="T9" fmla="*/ 94 h 318"/>
                    <a:gd name="T10" fmla="*/ 91 w 310"/>
                    <a:gd name="T11" fmla="*/ 56 h 318"/>
                    <a:gd name="T12" fmla="*/ 93 w 310"/>
                    <a:gd name="T13" fmla="*/ 42 h 318"/>
                    <a:gd name="T14" fmla="*/ 110 w 310"/>
                    <a:gd name="T15" fmla="*/ 32 h 318"/>
                    <a:gd name="T16" fmla="*/ 203 w 310"/>
                    <a:gd name="T17" fmla="*/ 11 h 318"/>
                    <a:gd name="T18" fmla="*/ 263 w 310"/>
                    <a:gd name="T19" fmla="*/ 0 h 318"/>
                    <a:gd name="T20" fmla="*/ 268 w 310"/>
                    <a:gd name="T21" fmla="*/ 2 h 318"/>
                    <a:gd name="T22" fmla="*/ 277 w 310"/>
                    <a:gd name="T23" fmla="*/ 16 h 318"/>
                    <a:gd name="T24" fmla="*/ 278 w 310"/>
                    <a:gd name="T25" fmla="*/ 31 h 318"/>
                    <a:gd name="T26" fmla="*/ 261 w 310"/>
                    <a:gd name="T27" fmla="*/ 40 h 318"/>
                    <a:gd name="T28" fmla="*/ 242 w 310"/>
                    <a:gd name="T29" fmla="*/ 48 h 318"/>
                    <a:gd name="T30" fmla="*/ 274 w 310"/>
                    <a:gd name="T31" fmla="*/ 42 h 318"/>
                    <a:gd name="T32" fmla="*/ 298 w 310"/>
                    <a:gd name="T33" fmla="*/ 44 h 318"/>
                    <a:gd name="T34" fmla="*/ 310 w 310"/>
                    <a:gd name="T35" fmla="*/ 50 h 318"/>
                    <a:gd name="T36" fmla="*/ 310 w 310"/>
                    <a:gd name="T37" fmla="*/ 64 h 318"/>
                    <a:gd name="T38" fmla="*/ 309 w 310"/>
                    <a:gd name="T39" fmla="*/ 72 h 318"/>
                    <a:gd name="T40" fmla="*/ 298 w 310"/>
                    <a:gd name="T41" fmla="*/ 79 h 318"/>
                    <a:gd name="T42" fmla="*/ 275 w 310"/>
                    <a:gd name="T43" fmla="*/ 88 h 318"/>
                    <a:gd name="T44" fmla="*/ 255 w 310"/>
                    <a:gd name="T45" fmla="*/ 92 h 318"/>
                    <a:gd name="T46" fmla="*/ 291 w 310"/>
                    <a:gd name="T47" fmla="*/ 97 h 318"/>
                    <a:gd name="T48" fmla="*/ 308 w 310"/>
                    <a:gd name="T49" fmla="*/ 104 h 318"/>
                    <a:gd name="T50" fmla="*/ 310 w 310"/>
                    <a:gd name="T51" fmla="*/ 119 h 318"/>
                    <a:gd name="T52" fmla="*/ 309 w 310"/>
                    <a:gd name="T53" fmla="*/ 131 h 318"/>
                    <a:gd name="T54" fmla="*/ 301 w 310"/>
                    <a:gd name="T55" fmla="*/ 137 h 318"/>
                    <a:gd name="T56" fmla="*/ 271 w 310"/>
                    <a:gd name="T57" fmla="*/ 143 h 318"/>
                    <a:gd name="T58" fmla="*/ 247 w 310"/>
                    <a:gd name="T59" fmla="*/ 143 h 318"/>
                    <a:gd name="T60" fmla="*/ 210 w 310"/>
                    <a:gd name="T61" fmla="*/ 147 h 318"/>
                    <a:gd name="T62" fmla="*/ 193 w 310"/>
                    <a:gd name="T63" fmla="*/ 158 h 318"/>
                    <a:gd name="T64" fmla="*/ 189 w 310"/>
                    <a:gd name="T65" fmla="*/ 170 h 318"/>
                    <a:gd name="T66" fmla="*/ 189 w 310"/>
                    <a:gd name="T67" fmla="*/ 202 h 318"/>
                    <a:gd name="T68" fmla="*/ 212 w 310"/>
                    <a:gd name="T69" fmla="*/ 249 h 318"/>
                    <a:gd name="T70" fmla="*/ 225 w 310"/>
                    <a:gd name="T71" fmla="*/ 293 h 318"/>
                    <a:gd name="T72" fmla="*/ 225 w 310"/>
                    <a:gd name="T73" fmla="*/ 314 h 318"/>
                    <a:gd name="T74" fmla="*/ 193 w 310"/>
                    <a:gd name="T75" fmla="*/ 318 h 318"/>
                    <a:gd name="T76" fmla="*/ 170 w 310"/>
                    <a:gd name="T77" fmla="*/ 308 h 318"/>
                    <a:gd name="T78" fmla="*/ 154 w 310"/>
                    <a:gd name="T79" fmla="*/ 295 h 318"/>
                    <a:gd name="T80" fmla="*/ 143 w 310"/>
                    <a:gd name="T81" fmla="*/ 266 h 318"/>
                    <a:gd name="T82" fmla="*/ 143 w 310"/>
                    <a:gd name="T83" fmla="*/ 259 h 318"/>
                    <a:gd name="T84" fmla="*/ 119 w 310"/>
                    <a:gd name="T85" fmla="*/ 262 h 318"/>
                    <a:gd name="T86" fmla="*/ 64 w 310"/>
                    <a:gd name="T87" fmla="*/ 278 h 318"/>
                    <a:gd name="T88" fmla="*/ 0 w 310"/>
                    <a:gd name="T89" fmla="*/ 295 h 318"/>
                    <a:gd name="T90" fmla="*/ 0 w 310"/>
                    <a:gd name="T91" fmla="*/ 211 h 318"/>
                    <a:gd name="T92" fmla="*/ 21 w 310"/>
                    <a:gd name="T93" fmla="*/ 2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18">
                      <a:moveTo>
                        <a:pt x="21" y="206"/>
                      </a:moveTo>
                      <a:lnTo>
                        <a:pt x="102" y="183"/>
                      </a:lnTo>
                      <a:lnTo>
                        <a:pt x="110" y="173"/>
                      </a:lnTo>
                      <a:lnTo>
                        <a:pt x="108" y="139"/>
                      </a:lnTo>
                      <a:lnTo>
                        <a:pt x="96" y="94"/>
                      </a:lnTo>
                      <a:lnTo>
                        <a:pt x="91" y="56"/>
                      </a:lnTo>
                      <a:lnTo>
                        <a:pt x="93" y="42"/>
                      </a:lnTo>
                      <a:lnTo>
                        <a:pt x="110" y="32"/>
                      </a:lnTo>
                      <a:lnTo>
                        <a:pt x="203" y="11"/>
                      </a:lnTo>
                      <a:lnTo>
                        <a:pt x="263" y="0"/>
                      </a:lnTo>
                      <a:lnTo>
                        <a:pt x="268" y="2"/>
                      </a:lnTo>
                      <a:lnTo>
                        <a:pt x="277" y="16"/>
                      </a:lnTo>
                      <a:lnTo>
                        <a:pt x="278" y="31"/>
                      </a:lnTo>
                      <a:lnTo>
                        <a:pt x="261" y="40"/>
                      </a:lnTo>
                      <a:lnTo>
                        <a:pt x="242" y="48"/>
                      </a:lnTo>
                      <a:lnTo>
                        <a:pt x="274" y="42"/>
                      </a:lnTo>
                      <a:lnTo>
                        <a:pt x="298" y="44"/>
                      </a:lnTo>
                      <a:lnTo>
                        <a:pt x="310" y="50"/>
                      </a:lnTo>
                      <a:lnTo>
                        <a:pt x="310" y="64"/>
                      </a:lnTo>
                      <a:lnTo>
                        <a:pt x="309" y="72"/>
                      </a:lnTo>
                      <a:lnTo>
                        <a:pt x="298" y="79"/>
                      </a:lnTo>
                      <a:lnTo>
                        <a:pt x="275" y="88"/>
                      </a:lnTo>
                      <a:lnTo>
                        <a:pt x="255" y="92"/>
                      </a:lnTo>
                      <a:lnTo>
                        <a:pt x="291" y="97"/>
                      </a:lnTo>
                      <a:lnTo>
                        <a:pt x="308" y="104"/>
                      </a:lnTo>
                      <a:lnTo>
                        <a:pt x="310" y="119"/>
                      </a:lnTo>
                      <a:lnTo>
                        <a:pt x="309" y="131"/>
                      </a:lnTo>
                      <a:lnTo>
                        <a:pt x="301" y="137"/>
                      </a:lnTo>
                      <a:lnTo>
                        <a:pt x="271" y="143"/>
                      </a:lnTo>
                      <a:lnTo>
                        <a:pt x="247" y="143"/>
                      </a:lnTo>
                      <a:lnTo>
                        <a:pt x="210" y="147"/>
                      </a:lnTo>
                      <a:lnTo>
                        <a:pt x="193" y="158"/>
                      </a:lnTo>
                      <a:lnTo>
                        <a:pt x="189" y="170"/>
                      </a:lnTo>
                      <a:lnTo>
                        <a:pt x="189" y="202"/>
                      </a:lnTo>
                      <a:lnTo>
                        <a:pt x="212" y="249"/>
                      </a:lnTo>
                      <a:lnTo>
                        <a:pt x="225" y="293"/>
                      </a:lnTo>
                      <a:lnTo>
                        <a:pt x="225" y="314"/>
                      </a:lnTo>
                      <a:lnTo>
                        <a:pt x="193" y="318"/>
                      </a:lnTo>
                      <a:lnTo>
                        <a:pt x="170" y="308"/>
                      </a:lnTo>
                      <a:lnTo>
                        <a:pt x="154" y="295"/>
                      </a:lnTo>
                      <a:lnTo>
                        <a:pt x="143" y="266"/>
                      </a:lnTo>
                      <a:lnTo>
                        <a:pt x="143" y="259"/>
                      </a:lnTo>
                      <a:lnTo>
                        <a:pt x="119" y="262"/>
                      </a:lnTo>
                      <a:lnTo>
                        <a:pt x="64" y="278"/>
                      </a:lnTo>
                      <a:lnTo>
                        <a:pt x="0" y="295"/>
                      </a:lnTo>
                      <a:lnTo>
                        <a:pt x="0" y="211"/>
                      </a:lnTo>
                      <a:lnTo>
                        <a:pt x="21" y="206"/>
                      </a:lnTo>
                      <a:close/>
                    </a:path>
                  </a:pathLst>
                </a:custGeom>
                <a:solidFill>
                  <a:srgbClr val="FFE0C0"/>
                </a:solidFill>
                <a:ln w="3175">
                  <a:solidFill>
                    <a:srgbClr val="000000"/>
                  </a:solidFill>
                  <a:prstDash val="solid"/>
                  <a:round/>
                  <a:headEnd/>
                  <a:tailEnd/>
                </a:ln>
              </p:spPr>
              <p:txBody>
                <a:bodyPr/>
                <a:lstStyle/>
                <a:p>
                  <a:endParaRPr lang="en-US"/>
                </a:p>
              </p:txBody>
            </p:sp>
            <p:sp>
              <p:nvSpPr>
                <p:cNvPr id="92045" name="Freeform 1933"/>
                <p:cNvSpPr>
                  <a:spLocks noChangeAspect="1"/>
                </p:cNvSpPr>
                <p:nvPr/>
              </p:nvSpPr>
              <p:spPr bwMode="auto">
                <a:xfrm>
                  <a:off x="2738" y="2054"/>
                  <a:ext cx="17" cy="3"/>
                </a:xfrm>
                <a:custGeom>
                  <a:avLst/>
                  <a:gdLst>
                    <a:gd name="T0" fmla="*/ 71 w 71"/>
                    <a:gd name="T1" fmla="*/ 0 h 11"/>
                    <a:gd name="T2" fmla="*/ 26 w 71"/>
                    <a:gd name="T3" fmla="*/ 5 h 11"/>
                    <a:gd name="T4" fmla="*/ 0 w 71"/>
                    <a:gd name="T5" fmla="*/ 11 h 11"/>
                  </a:gdLst>
                  <a:ahLst/>
                  <a:cxnLst>
                    <a:cxn ang="0">
                      <a:pos x="T0" y="T1"/>
                    </a:cxn>
                    <a:cxn ang="0">
                      <a:pos x="T2" y="T3"/>
                    </a:cxn>
                    <a:cxn ang="0">
                      <a:pos x="T4" y="T5"/>
                    </a:cxn>
                  </a:cxnLst>
                  <a:rect l="0" t="0" r="r" b="b"/>
                  <a:pathLst>
                    <a:path w="71" h="11">
                      <a:moveTo>
                        <a:pt x="71" y="0"/>
                      </a:moveTo>
                      <a:lnTo>
                        <a:pt x="26" y="5"/>
                      </a:lnTo>
                      <a:lnTo>
                        <a:pt x="0"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46" name="Freeform 1934"/>
                <p:cNvSpPr>
                  <a:spLocks noChangeAspect="1"/>
                </p:cNvSpPr>
                <p:nvPr/>
              </p:nvSpPr>
              <p:spPr bwMode="auto">
                <a:xfrm>
                  <a:off x="2741" y="2065"/>
                  <a:ext cx="19" cy="2"/>
                </a:xfrm>
                <a:custGeom>
                  <a:avLst/>
                  <a:gdLst>
                    <a:gd name="T0" fmla="*/ 77 w 77"/>
                    <a:gd name="T1" fmla="*/ 0 h 10"/>
                    <a:gd name="T2" fmla="*/ 53 w 77"/>
                    <a:gd name="T3" fmla="*/ 0 h 10"/>
                    <a:gd name="T4" fmla="*/ 32 w 77"/>
                    <a:gd name="T5" fmla="*/ 5 h 10"/>
                    <a:gd name="T6" fmla="*/ 0 w 77"/>
                    <a:gd name="T7" fmla="*/ 10 h 10"/>
                  </a:gdLst>
                  <a:ahLst/>
                  <a:cxnLst>
                    <a:cxn ang="0">
                      <a:pos x="T0" y="T1"/>
                    </a:cxn>
                    <a:cxn ang="0">
                      <a:pos x="T2" y="T3"/>
                    </a:cxn>
                    <a:cxn ang="0">
                      <a:pos x="T4" y="T5"/>
                    </a:cxn>
                    <a:cxn ang="0">
                      <a:pos x="T6" y="T7"/>
                    </a:cxn>
                  </a:cxnLst>
                  <a:rect l="0" t="0" r="r" b="b"/>
                  <a:pathLst>
                    <a:path w="77" h="10">
                      <a:moveTo>
                        <a:pt x="77" y="0"/>
                      </a:moveTo>
                      <a:lnTo>
                        <a:pt x="53" y="0"/>
                      </a:lnTo>
                      <a:lnTo>
                        <a:pt x="32" y="5"/>
                      </a:lnTo>
                      <a:lnTo>
                        <a:pt x="0"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2047" name="Group 1935"/>
              <p:cNvGrpSpPr>
                <a:grpSpLocks noChangeAspect="1"/>
              </p:cNvGrpSpPr>
              <p:nvPr/>
            </p:nvGrpSpPr>
            <p:grpSpPr bwMode="auto">
              <a:xfrm>
                <a:off x="2339" y="2240"/>
                <a:ext cx="213" cy="232"/>
                <a:chOff x="2339" y="2240"/>
                <a:chExt cx="213" cy="232"/>
              </a:xfrm>
            </p:grpSpPr>
            <p:grpSp>
              <p:nvGrpSpPr>
                <p:cNvPr id="92048" name="Group 1936"/>
                <p:cNvGrpSpPr>
                  <a:grpSpLocks noChangeAspect="1"/>
                </p:cNvGrpSpPr>
                <p:nvPr/>
              </p:nvGrpSpPr>
              <p:grpSpPr bwMode="auto">
                <a:xfrm>
                  <a:off x="2362" y="2244"/>
                  <a:ext cx="190" cy="221"/>
                  <a:chOff x="2362" y="2244"/>
                  <a:chExt cx="190" cy="221"/>
                </a:xfrm>
              </p:grpSpPr>
              <p:sp>
                <p:nvSpPr>
                  <p:cNvPr id="92049" name="Freeform 1937"/>
                  <p:cNvSpPr>
                    <a:spLocks noChangeAspect="1"/>
                  </p:cNvSpPr>
                  <p:nvPr/>
                </p:nvSpPr>
                <p:spPr bwMode="auto">
                  <a:xfrm>
                    <a:off x="2365" y="2244"/>
                    <a:ext cx="187" cy="194"/>
                  </a:xfrm>
                  <a:custGeom>
                    <a:avLst/>
                    <a:gdLst>
                      <a:gd name="T0" fmla="*/ 447 w 749"/>
                      <a:gd name="T1" fmla="*/ 61 h 775"/>
                      <a:gd name="T2" fmla="*/ 401 w 749"/>
                      <a:gd name="T3" fmla="*/ 122 h 775"/>
                      <a:gd name="T4" fmla="*/ 375 w 749"/>
                      <a:gd name="T5" fmla="*/ 194 h 775"/>
                      <a:gd name="T6" fmla="*/ 369 w 749"/>
                      <a:gd name="T7" fmla="*/ 245 h 775"/>
                      <a:gd name="T8" fmla="*/ 253 w 749"/>
                      <a:gd name="T9" fmla="*/ 363 h 775"/>
                      <a:gd name="T10" fmla="*/ 137 w 749"/>
                      <a:gd name="T11" fmla="*/ 491 h 775"/>
                      <a:gd name="T12" fmla="*/ 68 w 749"/>
                      <a:gd name="T13" fmla="*/ 603 h 775"/>
                      <a:gd name="T14" fmla="*/ 5 w 749"/>
                      <a:gd name="T15" fmla="*/ 668 h 775"/>
                      <a:gd name="T16" fmla="*/ 0 w 749"/>
                      <a:gd name="T17" fmla="*/ 710 h 775"/>
                      <a:gd name="T18" fmla="*/ 29 w 749"/>
                      <a:gd name="T19" fmla="*/ 760 h 775"/>
                      <a:gd name="T20" fmla="*/ 108 w 749"/>
                      <a:gd name="T21" fmla="*/ 767 h 775"/>
                      <a:gd name="T22" fmla="*/ 156 w 749"/>
                      <a:gd name="T23" fmla="*/ 775 h 775"/>
                      <a:gd name="T24" fmla="*/ 233 w 749"/>
                      <a:gd name="T25" fmla="*/ 756 h 775"/>
                      <a:gd name="T26" fmla="*/ 311 w 749"/>
                      <a:gd name="T27" fmla="*/ 663 h 775"/>
                      <a:gd name="T28" fmla="*/ 422 w 749"/>
                      <a:gd name="T29" fmla="*/ 553 h 775"/>
                      <a:gd name="T30" fmla="*/ 486 w 749"/>
                      <a:gd name="T31" fmla="*/ 531 h 775"/>
                      <a:gd name="T32" fmla="*/ 522 w 749"/>
                      <a:gd name="T33" fmla="*/ 424 h 775"/>
                      <a:gd name="T34" fmla="*/ 586 w 749"/>
                      <a:gd name="T35" fmla="*/ 338 h 775"/>
                      <a:gd name="T36" fmla="*/ 669 w 749"/>
                      <a:gd name="T37" fmla="*/ 263 h 775"/>
                      <a:gd name="T38" fmla="*/ 700 w 749"/>
                      <a:gd name="T39" fmla="*/ 208 h 775"/>
                      <a:gd name="T40" fmla="*/ 749 w 749"/>
                      <a:gd name="T41" fmla="*/ 123 h 775"/>
                      <a:gd name="T42" fmla="*/ 693 w 749"/>
                      <a:gd name="T43" fmla="*/ 78 h 775"/>
                      <a:gd name="T44" fmla="*/ 621 w 749"/>
                      <a:gd name="T45" fmla="*/ 55 h 775"/>
                      <a:gd name="T46" fmla="*/ 559 w 749"/>
                      <a:gd name="T47" fmla="*/ 30 h 775"/>
                      <a:gd name="T48" fmla="*/ 516 w 749"/>
                      <a:gd name="T49" fmla="*/ 0 h 775"/>
                      <a:gd name="T50" fmla="*/ 447 w 749"/>
                      <a:gd name="T51" fmla="*/ 6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9" h="775">
                        <a:moveTo>
                          <a:pt x="447" y="61"/>
                        </a:moveTo>
                        <a:lnTo>
                          <a:pt x="401" y="122"/>
                        </a:lnTo>
                        <a:lnTo>
                          <a:pt x="375" y="194"/>
                        </a:lnTo>
                        <a:lnTo>
                          <a:pt x="369" y="245"/>
                        </a:lnTo>
                        <a:lnTo>
                          <a:pt x="253" y="363"/>
                        </a:lnTo>
                        <a:lnTo>
                          <a:pt x="137" y="491"/>
                        </a:lnTo>
                        <a:lnTo>
                          <a:pt x="68" y="603"/>
                        </a:lnTo>
                        <a:lnTo>
                          <a:pt x="5" y="668"/>
                        </a:lnTo>
                        <a:lnTo>
                          <a:pt x="0" y="710"/>
                        </a:lnTo>
                        <a:lnTo>
                          <a:pt x="29" y="760"/>
                        </a:lnTo>
                        <a:lnTo>
                          <a:pt x="108" y="767"/>
                        </a:lnTo>
                        <a:lnTo>
                          <a:pt x="156" y="775"/>
                        </a:lnTo>
                        <a:lnTo>
                          <a:pt x="233" y="756"/>
                        </a:lnTo>
                        <a:lnTo>
                          <a:pt x="311" y="663"/>
                        </a:lnTo>
                        <a:lnTo>
                          <a:pt x="422" y="553"/>
                        </a:lnTo>
                        <a:lnTo>
                          <a:pt x="486" y="531"/>
                        </a:lnTo>
                        <a:lnTo>
                          <a:pt x="522" y="424"/>
                        </a:lnTo>
                        <a:lnTo>
                          <a:pt x="586" y="338"/>
                        </a:lnTo>
                        <a:lnTo>
                          <a:pt x="669" y="263"/>
                        </a:lnTo>
                        <a:lnTo>
                          <a:pt x="700" y="208"/>
                        </a:lnTo>
                        <a:lnTo>
                          <a:pt x="749" y="123"/>
                        </a:lnTo>
                        <a:lnTo>
                          <a:pt x="693" y="78"/>
                        </a:lnTo>
                        <a:lnTo>
                          <a:pt x="621" y="55"/>
                        </a:lnTo>
                        <a:lnTo>
                          <a:pt x="559" y="30"/>
                        </a:lnTo>
                        <a:lnTo>
                          <a:pt x="516" y="0"/>
                        </a:lnTo>
                        <a:lnTo>
                          <a:pt x="447" y="61"/>
                        </a:lnTo>
                        <a:close/>
                      </a:path>
                    </a:pathLst>
                  </a:custGeom>
                  <a:solidFill>
                    <a:srgbClr val="A0A0A0"/>
                  </a:solidFill>
                  <a:ln w="3175">
                    <a:solidFill>
                      <a:srgbClr val="000000"/>
                    </a:solidFill>
                    <a:prstDash val="solid"/>
                    <a:round/>
                    <a:headEnd/>
                    <a:tailEnd/>
                  </a:ln>
                </p:spPr>
                <p:txBody>
                  <a:bodyPr/>
                  <a:lstStyle/>
                  <a:p>
                    <a:endParaRPr lang="en-US"/>
                  </a:p>
                </p:txBody>
              </p:sp>
              <p:sp>
                <p:nvSpPr>
                  <p:cNvPr id="92050" name="Freeform 1938"/>
                  <p:cNvSpPr>
                    <a:spLocks noChangeAspect="1"/>
                  </p:cNvSpPr>
                  <p:nvPr/>
                </p:nvSpPr>
                <p:spPr bwMode="auto">
                  <a:xfrm>
                    <a:off x="2362" y="2411"/>
                    <a:ext cx="155" cy="54"/>
                  </a:xfrm>
                  <a:custGeom>
                    <a:avLst/>
                    <a:gdLst>
                      <a:gd name="T0" fmla="*/ 68 w 621"/>
                      <a:gd name="T1" fmla="*/ 0 h 215"/>
                      <a:gd name="T2" fmla="*/ 28 w 621"/>
                      <a:gd name="T3" fmla="*/ 42 h 215"/>
                      <a:gd name="T4" fmla="*/ 14 w 621"/>
                      <a:gd name="T5" fmla="*/ 90 h 215"/>
                      <a:gd name="T6" fmla="*/ 0 w 621"/>
                      <a:gd name="T7" fmla="*/ 147 h 215"/>
                      <a:gd name="T8" fmla="*/ 98 w 621"/>
                      <a:gd name="T9" fmla="*/ 177 h 215"/>
                      <a:gd name="T10" fmla="*/ 157 w 621"/>
                      <a:gd name="T11" fmla="*/ 167 h 215"/>
                      <a:gd name="T12" fmla="*/ 182 w 621"/>
                      <a:gd name="T13" fmla="*/ 139 h 215"/>
                      <a:gd name="T14" fmla="*/ 236 w 621"/>
                      <a:gd name="T15" fmla="*/ 172 h 215"/>
                      <a:gd name="T16" fmla="*/ 359 w 621"/>
                      <a:gd name="T17" fmla="*/ 196 h 215"/>
                      <a:gd name="T18" fmla="*/ 474 w 621"/>
                      <a:gd name="T19" fmla="*/ 211 h 215"/>
                      <a:gd name="T20" fmla="*/ 533 w 621"/>
                      <a:gd name="T21" fmla="*/ 215 h 215"/>
                      <a:gd name="T22" fmla="*/ 592 w 621"/>
                      <a:gd name="T23" fmla="*/ 196 h 215"/>
                      <a:gd name="T24" fmla="*/ 616 w 621"/>
                      <a:gd name="T25" fmla="*/ 172 h 215"/>
                      <a:gd name="T26" fmla="*/ 621 w 621"/>
                      <a:gd name="T27" fmla="*/ 129 h 215"/>
                      <a:gd name="T28" fmla="*/ 612 w 621"/>
                      <a:gd name="T29" fmla="*/ 86 h 215"/>
                      <a:gd name="T30" fmla="*/ 592 w 621"/>
                      <a:gd name="T31" fmla="*/ 67 h 215"/>
                      <a:gd name="T32" fmla="*/ 543 w 621"/>
                      <a:gd name="T33" fmla="*/ 42 h 215"/>
                      <a:gd name="T34" fmla="*/ 467 w 621"/>
                      <a:gd name="T35" fmla="*/ 38 h 215"/>
                      <a:gd name="T36" fmla="*/ 379 w 621"/>
                      <a:gd name="T37" fmla="*/ 38 h 215"/>
                      <a:gd name="T38" fmla="*/ 315 w 621"/>
                      <a:gd name="T39" fmla="*/ 47 h 215"/>
                      <a:gd name="T40" fmla="*/ 265 w 621"/>
                      <a:gd name="T41" fmla="*/ 47 h 215"/>
                      <a:gd name="T42" fmla="*/ 192 w 621"/>
                      <a:gd name="T43" fmla="*/ 38 h 215"/>
                      <a:gd name="T44" fmla="*/ 68 w 621"/>
                      <a:gd name="T4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1" h="215">
                        <a:moveTo>
                          <a:pt x="68" y="0"/>
                        </a:moveTo>
                        <a:lnTo>
                          <a:pt x="28" y="42"/>
                        </a:lnTo>
                        <a:lnTo>
                          <a:pt x="14" y="90"/>
                        </a:lnTo>
                        <a:lnTo>
                          <a:pt x="0" y="147"/>
                        </a:lnTo>
                        <a:lnTo>
                          <a:pt x="98" y="177"/>
                        </a:lnTo>
                        <a:lnTo>
                          <a:pt x="157" y="167"/>
                        </a:lnTo>
                        <a:lnTo>
                          <a:pt x="182" y="139"/>
                        </a:lnTo>
                        <a:lnTo>
                          <a:pt x="236" y="172"/>
                        </a:lnTo>
                        <a:lnTo>
                          <a:pt x="359" y="196"/>
                        </a:lnTo>
                        <a:lnTo>
                          <a:pt x="474" y="211"/>
                        </a:lnTo>
                        <a:lnTo>
                          <a:pt x="533" y="215"/>
                        </a:lnTo>
                        <a:lnTo>
                          <a:pt x="592" y="196"/>
                        </a:lnTo>
                        <a:lnTo>
                          <a:pt x="616" y="172"/>
                        </a:lnTo>
                        <a:lnTo>
                          <a:pt x="621" y="129"/>
                        </a:lnTo>
                        <a:lnTo>
                          <a:pt x="612" y="86"/>
                        </a:lnTo>
                        <a:lnTo>
                          <a:pt x="592" y="67"/>
                        </a:lnTo>
                        <a:lnTo>
                          <a:pt x="543" y="42"/>
                        </a:lnTo>
                        <a:lnTo>
                          <a:pt x="467" y="38"/>
                        </a:lnTo>
                        <a:lnTo>
                          <a:pt x="379" y="38"/>
                        </a:lnTo>
                        <a:lnTo>
                          <a:pt x="315" y="47"/>
                        </a:lnTo>
                        <a:lnTo>
                          <a:pt x="265" y="47"/>
                        </a:lnTo>
                        <a:lnTo>
                          <a:pt x="192" y="38"/>
                        </a:lnTo>
                        <a:lnTo>
                          <a:pt x="68" y="0"/>
                        </a:lnTo>
                        <a:close/>
                      </a:path>
                    </a:pathLst>
                  </a:custGeom>
                  <a:solidFill>
                    <a:srgbClr val="402000"/>
                  </a:solidFill>
                  <a:ln w="3175">
                    <a:solidFill>
                      <a:srgbClr val="000000"/>
                    </a:solidFill>
                    <a:prstDash val="solid"/>
                    <a:round/>
                    <a:headEnd/>
                    <a:tailEnd/>
                  </a:ln>
                </p:spPr>
                <p:txBody>
                  <a:bodyPr/>
                  <a:lstStyle/>
                  <a:p>
                    <a:endParaRPr lang="en-US"/>
                  </a:p>
                </p:txBody>
              </p:sp>
            </p:grpSp>
            <p:grpSp>
              <p:nvGrpSpPr>
                <p:cNvPr id="92051" name="Group 1939"/>
                <p:cNvGrpSpPr>
                  <a:grpSpLocks noChangeAspect="1"/>
                </p:cNvGrpSpPr>
                <p:nvPr/>
              </p:nvGrpSpPr>
              <p:grpSpPr bwMode="auto">
                <a:xfrm>
                  <a:off x="2339" y="2240"/>
                  <a:ext cx="210" cy="232"/>
                  <a:chOff x="2339" y="2240"/>
                  <a:chExt cx="210" cy="232"/>
                </a:xfrm>
              </p:grpSpPr>
              <p:sp>
                <p:nvSpPr>
                  <p:cNvPr id="92052" name="Freeform 1940"/>
                  <p:cNvSpPr>
                    <a:spLocks noChangeAspect="1"/>
                  </p:cNvSpPr>
                  <p:nvPr/>
                </p:nvSpPr>
                <p:spPr bwMode="auto">
                  <a:xfrm>
                    <a:off x="2354" y="2240"/>
                    <a:ext cx="195" cy="190"/>
                  </a:xfrm>
                  <a:custGeom>
                    <a:avLst/>
                    <a:gdLst>
                      <a:gd name="T0" fmla="*/ 449 w 780"/>
                      <a:gd name="T1" fmla="*/ 61 h 756"/>
                      <a:gd name="T2" fmla="*/ 401 w 780"/>
                      <a:gd name="T3" fmla="*/ 123 h 756"/>
                      <a:gd name="T4" fmla="*/ 375 w 780"/>
                      <a:gd name="T5" fmla="*/ 194 h 756"/>
                      <a:gd name="T6" fmla="*/ 370 w 780"/>
                      <a:gd name="T7" fmla="*/ 245 h 756"/>
                      <a:gd name="T8" fmla="*/ 254 w 780"/>
                      <a:gd name="T9" fmla="*/ 363 h 756"/>
                      <a:gd name="T10" fmla="*/ 137 w 780"/>
                      <a:gd name="T11" fmla="*/ 492 h 756"/>
                      <a:gd name="T12" fmla="*/ 69 w 780"/>
                      <a:gd name="T13" fmla="*/ 604 h 756"/>
                      <a:gd name="T14" fmla="*/ 6 w 780"/>
                      <a:gd name="T15" fmla="*/ 670 h 756"/>
                      <a:gd name="T16" fmla="*/ 0 w 780"/>
                      <a:gd name="T17" fmla="*/ 710 h 756"/>
                      <a:gd name="T18" fmla="*/ 111 w 780"/>
                      <a:gd name="T19" fmla="*/ 747 h 756"/>
                      <a:gd name="T20" fmla="*/ 233 w 780"/>
                      <a:gd name="T21" fmla="*/ 756 h 756"/>
                      <a:gd name="T22" fmla="*/ 312 w 780"/>
                      <a:gd name="T23" fmla="*/ 665 h 756"/>
                      <a:gd name="T24" fmla="*/ 423 w 780"/>
                      <a:gd name="T25" fmla="*/ 553 h 756"/>
                      <a:gd name="T26" fmla="*/ 486 w 780"/>
                      <a:gd name="T27" fmla="*/ 531 h 756"/>
                      <a:gd name="T28" fmla="*/ 523 w 780"/>
                      <a:gd name="T29" fmla="*/ 424 h 756"/>
                      <a:gd name="T30" fmla="*/ 586 w 780"/>
                      <a:gd name="T31" fmla="*/ 337 h 756"/>
                      <a:gd name="T32" fmla="*/ 700 w 780"/>
                      <a:gd name="T33" fmla="*/ 256 h 756"/>
                      <a:gd name="T34" fmla="*/ 780 w 780"/>
                      <a:gd name="T35" fmla="*/ 159 h 756"/>
                      <a:gd name="T36" fmla="*/ 681 w 780"/>
                      <a:gd name="T37" fmla="*/ 123 h 756"/>
                      <a:gd name="T38" fmla="*/ 602 w 780"/>
                      <a:gd name="T39" fmla="*/ 87 h 756"/>
                      <a:gd name="T40" fmla="*/ 559 w 780"/>
                      <a:gd name="T41" fmla="*/ 30 h 756"/>
                      <a:gd name="T42" fmla="*/ 517 w 780"/>
                      <a:gd name="T43" fmla="*/ 0 h 756"/>
                      <a:gd name="T44" fmla="*/ 449 w 780"/>
                      <a:gd name="T45" fmla="*/ 6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0" h="756">
                        <a:moveTo>
                          <a:pt x="449" y="61"/>
                        </a:moveTo>
                        <a:lnTo>
                          <a:pt x="401" y="123"/>
                        </a:lnTo>
                        <a:lnTo>
                          <a:pt x="375" y="194"/>
                        </a:lnTo>
                        <a:lnTo>
                          <a:pt x="370" y="245"/>
                        </a:lnTo>
                        <a:lnTo>
                          <a:pt x="254" y="363"/>
                        </a:lnTo>
                        <a:lnTo>
                          <a:pt x="137" y="492"/>
                        </a:lnTo>
                        <a:lnTo>
                          <a:pt x="69" y="604"/>
                        </a:lnTo>
                        <a:lnTo>
                          <a:pt x="6" y="670"/>
                        </a:lnTo>
                        <a:lnTo>
                          <a:pt x="0" y="710"/>
                        </a:lnTo>
                        <a:lnTo>
                          <a:pt x="111" y="747"/>
                        </a:lnTo>
                        <a:lnTo>
                          <a:pt x="233" y="756"/>
                        </a:lnTo>
                        <a:lnTo>
                          <a:pt x="312" y="665"/>
                        </a:lnTo>
                        <a:lnTo>
                          <a:pt x="423" y="553"/>
                        </a:lnTo>
                        <a:lnTo>
                          <a:pt x="486" y="531"/>
                        </a:lnTo>
                        <a:lnTo>
                          <a:pt x="523" y="424"/>
                        </a:lnTo>
                        <a:lnTo>
                          <a:pt x="586" y="337"/>
                        </a:lnTo>
                        <a:lnTo>
                          <a:pt x="700" y="256"/>
                        </a:lnTo>
                        <a:lnTo>
                          <a:pt x="780" y="159"/>
                        </a:lnTo>
                        <a:lnTo>
                          <a:pt x="681" y="123"/>
                        </a:lnTo>
                        <a:lnTo>
                          <a:pt x="602" y="87"/>
                        </a:lnTo>
                        <a:lnTo>
                          <a:pt x="559" y="30"/>
                        </a:lnTo>
                        <a:lnTo>
                          <a:pt x="517" y="0"/>
                        </a:lnTo>
                        <a:lnTo>
                          <a:pt x="449" y="61"/>
                        </a:lnTo>
                        <a:close/>
                      </a:path>
                    </a:pathLst>
                  </a:custGeom>
                  <a:solidFill>
                    <a:srgbClr val="A0A0A0"/>
                  </a:solidFill>
                  <a:ln w="3175">
                    <a:solidFill>
                      <a:srgbClr val="000000"/>
                    </a:solidFill>
                    <a:prstDash val="solid"/>
                    <a:round/>
                    <a:headEnd/>
                    <a:tailEnd/>
                  </a:ln>
                </p:spPr>
                <p:txBody>
                  <a:bodyPr/>
                  <a:lstStyle/>
                  <a:p>
                    <a:endParaRPr lang="en-US"/>
                  </a:p>
                </p:txBody>
              </p:sp>
              <p:sp>
                <p:nvSpPr>
                  <p:cNvPr id="92053" name="Freeform 1941"/>
                  <p:cNvSpPr>
                    <a:spLocks noChangeAspect="1"/>
                  </p:cNvSpPr>
                  <p:nvPr/>
                </p:nvSpPr>
                <p:spPr bwMode="auto">
                  <a:xfrm>
                    <a:off x="2339" y="2414"/>
                    <a:ext cx="167" cy="58"/>
                  </a:xfrm>
                  <a:custGeom>
                    <a:avLst/>
                    <a:gdLst>
                      <a:gd name="T0" fmla="*/ 73 w 665"/>
                      <a:gd name="T1" fmla="*/ 0 h 230"/>
                      <a:gd name="T2" fmla="*/ 30 w 665"/>
                      <a:gd name="T3" fmla="*/ 45 h 230"/>
                      <a:gd name="T4" fmla="*/ 16 w 665"/>
                      <a:gd name="T5" fmla="*/ 97 h 230"/>
                      <a:gd name="T6" fmla="*/ 0 w 665"/>
                      <a:gd name="T7" fmla="*/ 159 h 230"/>
                      <a:gd name="T8" fmla="*/ 105 w 665"/>
                      <a:gd name="T9" fmla="*/ 190 h 230"/>
                      <a:gd name="T10" fmla="*/ 168 w 665"/>
                      <a:gd name="T11" fmla="*/ 179 h 230"/>
                      <a:gd name="T12" fmla="*/ 194 w 665"/>
                      <a:gd name="T13" fmla="*/ 148 h 230"/>
                      <a:gd name="T14" fmla="*/ 254 w 665"/>
                      <a:gd name="T15" fmla="*/ 184 h 230"/>
                      <a:gd name="T16" fmla="*/ 384 w 665"/>
                      <a:gd name="T17" fmla="*/ 210 h 230"/>
                      <a:gd name="T18" fmla="*/ 506 w 665"/>
                      <a:gd name="T19" fmla="*/ 225 h 230"/>
                      <a:gd name="T20" fmla="*/ 569 w 665"/>
                      <a:gd name="T21" fmla="*/ 230 h 230"/>
                      <a:gd name="T22" fmla="*/ 633 w 665"/>
                      <a:gd name="T23" fmla="*/ 210 h 230"/>
                      <a:gd name="T24" fmla="*/ 659 w 665"/>
                      <a:gd name="T25" fmla="*/ 184 h 230"/>
                      <a:gd name="T26" fmla="*/ 665 w 665"/>
                      <a:gd name="T27" fmla="*/ 138 h 230"/>
                      <a:gd name="T28" fmla="*/ 653 w 665"/>
                      <a:gd name="T29" fmla="*/ 91 h 230"/>
                      <a:gd name="T30" fmla="*/ 633 w 665"/>
                      <a:gd name="T31" fmla="*/ 71 h 230"/>
                      <a:gd name="T32" fmla="*/ 580 w 665"/>
                      <a:gd name="T33" fmla="*/ 45 h 230"/>
                      <a:gd name="T34" fmla="*/ 501 w 665"/>
                      <a:gd name="T35" fmla="*/ 41 h 230"/>
                      <a:gd name="T36" fmla="*/ 405 w 665"/>
                      <a:gd name="T37" fmla="*/ 41 h 230"/>
                      <a:gd name="T38" fmla="*/ 337 w 665"/>
                      <a:gd name="T39" fmla="*/ 52 h 230"/>
                      <a:gd name="T40" fmla="*/ 284 w 665"/>
                      <a:gd name="T41" fmla="*/ 52 h 230"/>
                      <a:gd name="T42" fmla="*/ 205 w 665"/>
                      <a:gd name="T43" fmla="*/ 41 h 230"/>
                      <a:gd name="T44" fmla="*/ 73 w 665"/>
                      <a:gd name="T4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5" h="230">
                        <a:moveTo>
                          <a:pt x="73" y="0"/>
                        </a:moveTo>
                        <a:lnTo>
                          <a:pt x="30" y="45"/>
                        </a:lnTo>
                        <a:lnTo>
                          <a:pt x="16" y="97"/>
                        </a:lnTo>
                        <a:lnTo>
                          <a:pt x="0" y="159"/>
                        </a:lnTo>
                        <a:lnTo>
                          <a:pt x="105" y="190"/>
                        </a:lnTo>
                        <a:lnTo>
                          <a:pt x="168" y="179"/>
                        </a:lnTo>
                        <a:lnTo>
                          <a:pt x="194" y="148"/>
                        </a:lnTo>
                        <a:lnTo>
                          <a:pt x="254" y="184"/>
                        </a:lnTo>
                        <a:lnTo>
                          <a:pt x="384" y="210"/>
                        </a:lnTo>
                        <a:lnTo>
                          <a:pt x="506" y="225"/>
                        </a:lnTo>
                        <a:lnTo>
                          <a:pt x="569" y="230"/>
                        </a:lnTo>
                        <a:lnTo>
                          <a:pt x="633" y="210"/>
                        </a:lnTo>
                        <a:lnTo>
                          <a:pt x="659" y="184"/>
                        </a:lnTo>
                        <a:lnTo>
                          <a:pt x="665" y="138"/>
                        </a:lnTo>
                        <a:lnTo>
                          <a:pt x="653" y="91"/>
                        </a:lnTo>
                        <a:lnTo>
                          <a:pt x="633" y="71"/>
                        </a:lnTo>
                        <a:lnTo>
                          <a:pt x="580" y="45"/>
                        </a:lnTo>
                        <a:lnTo>
                          <a:pt x="501" y="41"/>
                        </a:lnTo>
                        <a:lnTo>
                          <a:pt x="405" y="41"/>
                        </a:lnTo>
                        <a:lnTo>
                          <a:pt x="337" y="52"/>
                        </a:lnTo>
                        <a:lnTo>
                          <a:pt x="284" y="52"/>
                        </a:lnTo>
                        <a:lnTo>
                          <a:pt x="205" y="41"/>
                        </a:lnTo>
                        <a:lnTo>
                          <a:pt x="73" y="0"/>
                        </a:lnTo>
                        <a:close/>
                      </a:path>
                    </a:pathLst>
                  </a:custGeom>
                  <a:solidFill>
                    <a:srgbClr val="603000"/>
                  </a:solidFill>
                  <a:ln w="3175">
                    <a:solidFill>
                      <a:srgbClr val="000000"/>
                    </a:solidFill>
                    <a:prstDash val="solid"/>
                    <a:round/>
                    <a:headEnd/>
                    <a:tailEnd/>
                  </a:ln>
                </p:spPr>
                <p:txBody>
                  <a:bodyPr/>
                  <a:lstStyle/>
                  <a:p>
                    <a:endParaRPr lang="en-US"/>
                  </a:p>
                </p:txBody>
              </p:sp>
            </p:grpSp>
          </p:grpSp>
          <p:sp>
            <p:nvSpPr>
              <p:cNvPr id="92054" name="Freeform 1942"/>
              <p:cNvSpPr>
                <a:spLocks noChangeAspect="1"/>
              </p:cNvSpPr>
              <p:nvPr/>
            </p:nvSpPr>
            <p:spPr bwMode="auto">
              <a:xfrm>
                <a:off x="2448" y="2087"/>
                <a:ext cx="268" cy="235"/>
              </a:xfrm>
              <a:custGeom>
                <a:avLst/>
                <a:gdLst>
                  <a:gd name="T0" fmla="*/ 271 w 1073"/>
                  <a:gd name="T1" fmla="*/ 300 h 940"/>
                  <a:gd name="T2" fmla="*/ 253 w 1073"/>
                  <a:gd name="T3" fmla="*/ 355 h 940"/>
                  <a:gd name="T4" fmla="*/ 228 w 1073"/>
                  <a:gd name="T5" fmla="*/ 394 h 940"/>
                  <a:gd name="T6" fmla="*/ 192 w 1073"/>
                  <a:gd name="T7" fmla="*/ 445 h 940"/>
                  <a:gd name="T8" fmla="*/ 129 w 1073"/>
                  <a:gd name="T9" fmla="*/ 491 h 940"/>
                  <a:gd name="T10" fmla="*/ 87 w 1073"/>
                  <a:gd name="T11" fmla="*/ 517 h 940"/>
                  <a:gd name="T12" fmla="*/ 0 w 1073"/>
                  <a:gd name="T13" fmla="*/ 561 h 940"/>
                  <a:gd name="T14" fmla="*/ 31 w 1073"/>
                  <a:gd name="T15" fmla="*/ 622 h 940"/>
                  <a:gd name="T16" fmla="*/ 103 w 1073"/>
                  <a:gd name="T17" fmla="*/ 667 h 940"/>
                  <a:gd name="T18" fmla="*/ 166 w 1073"/>
                  <a:gd name="T19" fmla="*/ 689 h 940"/>
                  <a:gd name="T20" fmla="*/ 206 w 1073"/>
                  <a:gd name="T21" fmla="*/ 744 h 940"/>
                  <a:gd name="T22" fmla="*/ 245 w 1073"/>
                  <a:gd name="T23" fmla="*/ 829 h 940"/>
                  <a:gd name="T24" fmla="*/ 269 w 1073"/>
                  <a:gd name="T25" fmla="*/ 882 h 940"/>
                  <a:gd name="T26" fmla="*/ 321 w 1073"/>
                  <a:gd name="T27" fmla="*/ 913 h 940"/>
                  <a:gd name="T28" fmla="*/ 380 w 1073"/>
                  <a:gd name="T29" fmla="*/ 940 h 940"/>
                  <a:gd name="T30" fmla="*/ 391 w 1073"/>
                  <a:gd name="T31" fmla="*/ 898 h 940"/>
                  <a:gd name="T32" fmla="*/ 426 w 1073"/>
                  <a:gd name="T33" fmla="*/ 770 h 940"/>
                  <a:gd name="T34" fmla="*/ 489 w 1073"/>
                  <a:gd name="T35" fmla="*/ 669 h 940"/>
                  <a:gd name="T36" fmla="*/ 530 w 1073"/>
                  <a:gd name="T37" fmla="*/ 570 h 940"/>
                  <a:gd name="T38" fmla="*/ 561 w 1073"/>
                  <a:gd name="T39" fmla="*/ 478 h 940"/>
                  <a:gd name="T40" fmla="*/ 576 w 1073"/>
                  <a:gd name="T41" fmla="*/ 379 h 940"/>
                  <a:gd name="T42" fmla="*/ 587 w 1073"/>
                  <a:gd name="T43" fmla="*/ 261 h 940"/>
                  <a:gd name="T44" fmla="*/ 666 w 1073"/>
                  <a:gd name="T45" fmla="*/ 235 h 940"/>
                  <a:gd name="T46" fmla="*/ 893 w 1073"/>
                  <a:gd name="T47" fmla="*/ 204 h 940"/>
                  <a:gd name="T48" fmla="*/ 1061 w 1073"/>
                  <a:gd name="T49" fmla="*/ 162 h 940"/>
                  <a:gd name="T50" fmla="*/ 1061 w 1073"/>
                  <a:gd name="T51" fmla="*/ 116 h 940"/>
                  <a:gd name="T52" fmla="*/ 1061 w 1073"/>
                  <a:gd name="T53" fmla="*/ 35 h 940"/>
                  <a:gd name="T54" fmla="*/ 1073 w 1073"/>
                  <a:gd name="T55" fmla="*/ 0 h 940"/>
                  <a:gd name="T56" fmla="*/ 1004 w 1073"/>
                  <a:gd name="T57" fmla="*/ 9 h 940"/>
                  <a:gd name="T58" fmla="*/ 936 w 1073"/>
                  <a:gd name="T59" fmla="*/ 35 h 940"/>
                  <a:gd name="T60" fmla="*/ 872 w 1073"/>
                  <a:gd name="T61" fmla="*/ 45 h 940"/>
                  <a:gd name="T62" fmla="*/ 809 w 1073"/>
                  <a:gd name="T63" fmla="*/ 55 h 940"/>
                  <a:gd name="T64" fmla="*/ 740 w 1073"/>
                  <a:gd name="T65" fmla="*/ 61 h 940"/>
                  <a:gd name="T66" fmla="*/ 619 w 1073"/>
                  <a:gd name="T67" fmla="*/ 91 h 940"/>
                  <a:gd name="T68" fmla="*/ 534 w 1073"/>
                  <a:gd name="T69" fmla="*/ 86 h 940"/>
                  <a:gd name="T70" fmla="*/ 444 w 1073"/>
                  <a:gd name="T71" fmla="*/ 102 h 940"/>
                  <a:gd name="T72" fmla="*/ 333 w 1073"/>
                  <a:gd name="T73" fmla="*/ 127 h 940"/>
                  <a:gd name="T74" fmla="*/ 271 w 1073"/>
                  <a:gd name="T75" fmla="*/ 173 h 940"/>
                  <a:gd name="T76" fmla="*/ 256 w 1073"/>
                  <a:gd name="T77" fmla="*/ 230 h 940"/>
                  <a:gd name="T78" fmla="*/ 271 w 1073"/>
                  <a:gd name="T79" fmla="*/ 30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940">
                    <a:moveTo>
                      <a:pt x="271" y="300"/>
                    </a:moveTo>
                    <a:lnTo>
                      <a:pt x="253" y="355"/>
                    </a:lnTo>
                    <a:lnTo>
                      <a:pt x="228" y="394"/>
                    </a:lnTo>
                    <a:lnTo>
                      <a:pt x="192" y="445"/>
                    </a:lnTo>
                    <a:lnTo>
                      <a:pt x="129" y="491"/>
                    </a:lnTo>
                    <a:lnTo>
                      <a:pt x="87" y="517"/>
                    </a:lnTo>
                    <a:lnTo>
                      <a:pt x="0" y="561"/>
                    </a:lnTo>
                    <a:lnTo>
                      <a:pt x="31" y="622"/>
                    </a:lnTo>
                    <a:lnTo>
                      <a:pt x="103" y="667"/>
                    </a:lnTo>
                    <a:lnTo>
                      <a:pt x="166" y="689"/>
                    </a:lnTo>
                    <a:lnTo>
                      <a:pt x="206" y="744"/>
                    </a:lnTo>
                    <a:lnTo>
                      <a:pt x="245" y="829"/>
                    </a:lnTo>
                    <a:lnTo>
                      <a:pt x="269" y="882"/>
                    </a:lnTo>
                    <a:lnTo>
                      <a:pt x="321" y="913"/>
                    </a:lnTo>
                    <a:lnTo>
                      <a:pt x="380" y="940"/>
                    </a:lnTo>
                    <a:lnTo>
                      <a:pt x="391" y="898"/>
                    </a:lnTo>
                    <a:lnTo>
                      <a:pt x="426" y="770"/>
                    </a:lnTo>
                    <a:lnTo>
                      <a:pt x="489" y="669"/>
                    </a:lnTo>
                    <a:lnTo>
                      <a:pt x="530" y="570"/>
                    </a:lnTo>
                    <a:lnTo>
                      <a:pt x="561" y="478"/>
                    </a:lnTo>
                    <a:lnTo>
                      <a:pt x="576" y="379"/>
                    </a:lnTo>
                    <a:lnTo>
                      <a:pt x="587" y="261"/>
                    </a:lnTo>
                    <a:lnTo>
                      <a:pt x="666" y="235"/>
                    </a:lnTo>
                    <a:lnTo>
                      <a:pt x="893" y="204"/>
                    </a:lnTo>
                    <a:lnTo>
                      <a:pt x="1061" y="162"/>
                    </a:lnTo>
                    <a:lnTo>
                      <a:pt x="1061" y="116"/>
                    </a:lnTo>
                    <a:lnTo>
                      <a:pt x="1061" y="35"/>
                    </a:lnTo>
                    <a:lnTo>
                      <a:pt x="1073" y="0"/>
                    </a:lnTo>
                    <a:lnTo>
                      <a:pt x="1004" y="9"/>
                    </a:lnTo>
                    <a:lnTo>
                      <a:pt x="936" y="35"/>
                    </a:lnTo>
                    <a:lnTo>
                      <a:pt x="872" y="45"/>
                    </a:lnTo>
                    <a:lnTo>
                      <a:pt x="809" y="55"/>
                    </a:lnTo>
                    <a:lnTo>
                      <a:pt x="740" y="61"/>
                    </a:lnTo>
                    <a:lnTo>
                      <a:pt x="619" y="91"/>
                    </a:lnTo>
                    <a:lnTo>
                      <a:pt x="534" y="86"/>
                    </a:lnTo>
                    <a:lnTo>
                      <a:pt x="444" y="102"/>
                    </a:lnTo>
                    <a:lnTo>
                      <a:pt x="333" y="127"/>
                    </a:lnTo>
                    <a:lnTo>
                      <a:pt x="271" y="173"/>
                    </a:lnTo>
                    <a:lnTo>
                      <a:pt x="256" y="230"/>
                    </a:lnTo>
                    <a:lnTo>
                      <a:pt x="271" y="300"/>
                    </a:lnTo>
                    <a:close/>
                  </a:path>
                </a:pathLst>
              </a:custGeom>
              <a:solidFill>
                <a:srgbClr val="0000FF"/>
              </a:solidFill>
              <a:ln w="3175">
                <a:solidFill>
                  <a:srgbClr val="000000"/>
                </a:solidFill>
                <a:prstDash val="solid"/>
                <a:round/>
                <a:headEnd/>
                <a:tailEnd/>
              </a:ln>
            </p:spPr>
            <p:txBody>
              <a:bodyPr/>
              <a:lstStyle/>
              <a:p>
                <a:endParaRPr lang="en-US"/>
              </a:p>
            </p:txBody>
          </p:sp>
          <p:grpSp>
            <p:nvGrpSpPr>
              <p:cNvPr id="92055" name="Group 1943"/>
              <p:cNvGrpSpPr>
                <a:grpSpLocks noChangeAspect="1"/>
              </p:cNvGrpSpPr>
              <p:nvPr/>
            </p:nvGrpSpPr>
            <p:grpSpPr bwMode="auto">
              <a:xfrm>
                <a:off x="2508" y="2055"/>
                <a:ext cx="273" cy="120"/>
                <a:chOff x="2508" y="2055"/>
                <a:chExt cx="273" cy="120"/>
              </a:xfrm>
            </p:grpSpPr>
            <p:grpSp>
              <p:nvGrpSpPr>
                <p:cNvPr id="92056" name="Group 1944"/>
                <p:cNvGrpSpPr>
                  <a:grpSpLocks noChangeAspect="1"/>
                </p:cNvGrpSpPr>
                <p:nvPr/>
              </p:nvGrpSpPr>
              <p:grpSpPr bwMode="auto">
                <a:xfrm>
                  <a:off x="2697" y="2055"/>
                  <a:ext cx="84" cy="84"/>
                  <a:chOff x="2697" y="2055"/>
                  <a:chExt cx="84" cy="84"/>
                </a:xfrm>
              </p:grpSpPr>
              <p:sp>
                <p:nvSpPr>
                  <p:cNvPr id="92057" name="Freeform 1945"/>
                  <p:cNvSpPr>
                    <a:spLocks noChangeAspect="1"/>
                  </p:cNvSpPr>
                  <p:nvPr/>
                </p:nvSpPr>
                <p:spPr bwMode="auto">
                  <a:xfrm>
                    <a:off x="2697" y="2055"/>
                    <a:ext cx="84" cy="84"/>
                  </a:xfrm>
                  <a:custGeom>
                    <a:avLst/>
                    <a:gdLst>
                      <a:gd name="T0" fmla="*/ 24 w 333"/>
                      <a:gd name="T1" fmla="*/ 220 h 339"/>
                      <a:gd name="T2" fmla="*/ 111 w 333"/>
                      <a:gd name="T3" fmla="*/ 195 h 339"/>
                      <a:gd name="T4" fmla="*/ 119 w 333"/>
                      <a:gd name="T5" fmla="*/ 185 h 339"/>
                      <a:gd name="T6" fmla="*/ 118 w 333"/>
                      <a:gd name="T7" fmla="*/ 149 h 339"/>
                      <a:gd name="T8" fmla="*/ 105 w 333"/>
                      <a:gd name="T9" fmla="*/ 99 h 339"/>
                      <a:gd name="T10" fmla="*/ 98 w 333"/>
                      <a:gd name="T11" fmla="*/ 60 h 339"/>
                      <a:gd name="T12" fmla="*/ 101 w 333"/>
                      <a:gd name="T13" fmla="*/ 46 h 339"/>
                      <a:gd name="T14" fmla="*/ 119 w 333"/>
                      <a:gd name="T15" fmla="*/ 35 h 339"/>
                      <a:gd name="T16" fmla="*/ 218 w 333"/>
                      <a:gd name="T17" fmla="*/ 13 h 339"/>
                      <a:gd name="T18" fmla="*/ 282 w 333"/>
                      <a:gd name="T19" fmla="*/ 0 h 339"/>
                      <a:gd name="T20" fmla="*/ 287 w 333"/>
                      <a:gd name="T21" fmla="*/ 2 h 339"/>
                      <a:gd name="T22" fmla="*/ 297 w 333"/>
                      <a:gd name="T23" fmla="*/ 17 h 339"/>
                      <a:gd name="T24" fmla="*/ 299 w 333"/>
                      <a:gd name="T25" fmla="*/ 33 h 339"/>
                      <a:gd name="T26" fmla="*/ 280 w 333"/>
                      <a:gd name="T27" fmla="*/ 43 h 339"/>
                      <a:gd name="T28" fmla="*/ 259 w 333"/>
                      <a:gd name="T29" fmla="*/ 50 h 339"/>
                      <a:gd name="T30" fmla="*/ 294 w 333"/>
                      <a:gd name="T31" fmla="*/ 46 h 339"/>
                      <a:gd name="T32" fmla="*/ 320 w 333"/>
                      <a:gd name="T33" fmla="*/ 49 h 339"/>
                      <a:gd name="T34" fmla="*/ 333 w 333"/>
                      <a:gd name="T35" fmla="*/ 53 h 339"/>
                      <a:gd name="T36" fmla="*/ 333 w 333"/>
                      <a:gd name="T37" fmla="*/ 67 h 339"/>
                      <a:gd name="T38" fmla="*/ 331 w 333"/>
                      <a:gd name="T39" fmla="*/ 77 h 339"/>
                      <a:gd name="T40" fmla="*/ 320 w 333"/>
                      <a:gd name="T41" fmla="*/ 84 h 339"/>
                      <a:gd name="T42" fmla="*/ 296 w 333"/>
                      <a:gd name="T43" fmla="*/ 93 h 339"/>
                      <a:gd name="T44" fmla="*/ 273 w 333"/>
                      <a:gd name="T45" fmla="*/ 96 h 339"/>
                      <a:gd name="T46" fmla="*/ 314 w 333"/>
                      <a:gd name="T47" fmla="*/ 103 h 339"/>
                      <a:gd name="T48" fmla="*/ 329 w 333"/>
                      <a:gd name="T49" fmla="*/ 110 h 339"/>
                      <a:gd name="T50" fmla="*/ 333 w 333"/>
                      <a:gd name="T51" fmla="*/ 125 h 339"/>
                      <a:gd name="T52" fmla="*/ 331 w 333"/>
                      <a:gd name="T53" fmla="*/ 139 h 339"/>
                      <a:gd name="T54" fmla="*/ 324 w 333"/>
                      <a:gd name="T55" fmla="*/ 146 h 339"/>
                      <a:gd name="T56" fmla="*/ 292 w 333"/>
                      <a:gd name="T57" fmla="*/ 153 h 339"/>
                      <a:gd name="T58" fmla="*/ 264 w 333"/>
                      <a:gd name="T59" fmla="*/ 153 h 339"/>
                      <a:gd name="T60" fmla="*/ 226 w 333"/>
                      <a:gd name="T61" fmla="*/ 158 h 339"/>
                      <a:gd name="T62" fmla="*/ 208 w 333"/>
                      <a:gd name="T63" fmla="*/ 169 h 339"/>
                      <a:gd name="T64" fmla="*/ 204 w 333"/>
                      <a:gd name="T65" fmla="*/ 182 h 339"/>
                      <a:gd name="T66" fmla="*/ 204 w 333"/>
                      <a:gd name="T67" fmla="*/ 216 h 339"/>
                      <a:gd name="T68" fmla="*/ 228 w 333"/>
                      <a:gd name="T69" fmla="*/ 267 h 339"/>
                      <a:gd name="T70" fmla="*/ 243 w 333"/>
                      <a:gd name="T71" fmla="*/ 313 h 339"/>
                      <a:gd name="T72" fmla="*/ 243 w 333"/>
                      <a:gd name="T73" fmla="*/ 335 h 339"/>
                      <a:gd name="T74" fmla="*/ 208 w 333"/>
                      <a:gd name="T75" fmla="*/ 339 h 339"/>
                      <a:gd name="T76" fmla="*/ 184 w 333"/>
                      <a:gd name="T77" fmla="*/ 330 h 339"/>
                      <a:gd name="T78" fmla="*/ 166 w 333"/>
                      <a:gd name="T79" fmla="*/ 314 h 339"/>
                      <a:gd name="T80" fmla="*/ 154 w 333"/>
                      <a:gd name="T81" fmla="*/ 283 h 339"/>
                      <a:gd name="T82" fmla="*/ 154 w 333"/>
                      <a:gd name="T83" fmla="*/ 276 h 339"/>
                      <a:gd name="T84" fmla="*/ 129 w 333"/>
                      <a:gd name="T85" fmla="*/ 279 h 339"/>
                      <a:gd name="T86" fmla="*/ 69 w 333"/>
                      <a:gd name="T87" fmla="*/ 297 h 339"/>
                      <a:gd name="T88" fmla="*/ 0 w 333"/>
                      <a:gd name="T89" fmla="*/ 314 h 339"/>
                      <a:gd name="T90" fmla="*/ 0 w 333"/>
                      <a:gd name="T91" fmla="*/ 226 h 339"/>
                      <a:gd name="T92" fmla="*/ 24 w 333"/>
                      <a:gd name="T93" fmla="*/ 22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3" h="339">
                        <a:moveTo>
                          <a:pt x="24" y="220"/>
                        </a:moveTo>
                        <a:lnTo>
                          <a:pt x="111" y="195"/>
                        </a:lnTo>
                        <a:lnTo>
                          <a:pt x="119" y="185"/>
                        </a:lnTo>
                        <a:lnTo>
                          <a:pt x="118" y="149"/>
                        </a:lnTo>
                        <a:lnTo>
                          <a:pt x="105" y="99"/>
                        </a:lnTo>
                        <a:lnTo>
                          <a:pt x="98" y="60"/>
                        </a:lnTo>
                        <a:lnTo>
                          <a:pt x="101" y="46"/>
                        </a:lnTo>
                        <a:lnTo>
                          <a:pt x="119" y="35"/>
                        </a:lnTo>
                        <a:lnTo>
                          <a:pt x="218" y="13"/>
                        </a:lnTo>
                        <a:lnTo>
                          <a:pt x="282" y="0"/>
                        </a:lnTo>
                        <a:lnTo>
                          <a:pt x="287" y="2"/>
                        </a:lnTo>
                        <a:lnTo>
                          <a:pt x="297" y="17"/>
                        </a:lnTo>
                        <a:lnTo>
                          <a:pt x="299" y="33"/>
                        </a:lnTo>
                        <a:lnTo>
                          <a:pt x="280" y="43"/>
                        </a:lnTo>
                        <a:lnTo>
                          <a:pt x="259" y="50"/>
                        </a:lnTo>
                        <a:lnTo>
                          <a:pt x="294" y="46"/>
                        </a:lnTo>
                        <a:lnTo>
                          <a:pt x="320" y="49"/>
                        </a:lnTo>
                        <a:lnTo>
                          <a:pt x="333" y="53"/>
                        </a:lnTo>
                        <a:lnTo>
                          <a:pt x="333" y="67"/>
                        </a:lnTo>
                        <a:lnTo>
                          <a:pt x="331" y="77"/>
                        </a:lnTo>
                        <a:lnTo>
                          <a:pt x="320" y="84"/>
                        </a:lnTo>
                        <a:lnTo>
                          <a:pt x="296" y="93"/>
                        </a:lnTo>
                        <a:lnTo>
                          <a:pt x="273" y="96"/>
                        </a:lnTo>
                        <a:lnTo>
                          <a:pt x="314" y="103"/>
                        </a:lnTo>
                        <a:lnTo>
                          <a:pt x="329" y="110"/>
                        </a:lnTo>
                        <a:lnTo>
                          <a:pt x="333" y="125"/>
                        </a:lnTo>
                        <a:lnTo>
                          <a:pt x="331" y="139"/>
                        </a:lnTo>
                        <a:lnTo>
                          <a:pt x="324" y="146"/>
                        </a:lnTo>
                        <a:lnTo>
                          <a:pt x="292" y="153"/>
                        </a:lnTo>
                        <a:lnTo>
                          <a:pt x="264" y="153"/>
                        </a:lnTo>
                        <a:lnTo>
                          <a:pt x="226" y="158"/>
                        </a:lnTo>
                        <a:lnTo>
                          <a:pt x="208" y="169"/>
                        </a:lnTo>
                        <a:lnTo>
                          <a:pt x="204" y="182"/>
                        </a:lnTo>
                        <a:lnTo>
                          <a:pt x="204" y="216"/>
                        </a:lnTo>
                        <a:lnTo>
                          <a:pt x="228" y="267"/>
                        </a:lnTo>
                        <a:lnTo>
                          <a:pt x="243" y="313"/>
                        </a:lnTo>
                        <a:lnTo>
                          <a:pt x="243" y="335"/>
                        </a:lnTo>
                        <a:lnTo>
                          <a:pt x="208" y="339"/>
                        </a:lnTo>
                        <a:lnTo>
                          <a:pt x="184" y="330"/>
                        </a:lnTo>
                        <a:lnTo>
                          <a:pt x="166" y="314"/>
                        </a:lnTo>
                        <a:lnTo>
                          <a:pt x="154" y="283"/>
                        </a:lnTo>
                        <a:lnTo>
                          <a:pt x="154" y="276"/>
                        </a:lnTo>
                        <a:lnTo>
                          <a:pt x="129" y="279"/>
                        </a:lnTo>
                        <a:lnTo>
                          <a:pt x="69" y="297"/>
                        </a:lnTo>
                        <a:lnTo>
                          <a:pt x="0" y="314"/>
                        </a:lnTo>
                        <a:lnTo>
                          <a:pt x="0" y="226"/>
                        </a:lnTo>
                        <a:lnTo>
                          <a:pt x="24" y="220"/>
                        </a:lnTo>
                        <a:close/>
                      </a:path>
                    </a:pathLst>
                  </a:custGeom>
                  <a:solidFill>
                    <a:srgbClr val="FFE0C0"/>
                  </a:solidFill>
                  <a:ln w="3175">
                    <a:solidFill>
                      <a:srgbClr val="000000"/>
                    </a:solidFill>
                    <a:prstDash val="solid"/>
                    <a:round/>
                    <a:headEnd/>
                    <a:tailEnd/>
                  </a:ln>
                </p:spPr>
                <p:txBody>
                  <a:bodyPr/>
                  <a:lstStyle/>
                  <a:p>
                    <a:endParaRPr lang="en-US"/>
                  </a:p>
                </p:txBody>
              </p:sp>
              <p:sp>
                <p:nvSpPr>
                  <p:cNvPr id="92058" name="Freeform 1946"/>
                  <p:cNvSpPr>
                    <a:spLocks noChangeAspect="1"/>
                  </p:cNvSpPr>
                  <p:nvPr/>
                </p:nvSpPr>
                <p:spPr bwMode="auto">
                  <a:xfrm>
                    <a:off x="2742" y="2067"/>
                    <a:ext cx="19" cy="3"/>
                  </a:xfrm>
                  <a:custGeom>
                    <a:avLst/>
                    <a:gdLst>
                      <a:gd name="T0" fmla="*/ 77 w 77"/>
                      <a:gd name="T1" fmla="*/ 0 h 13"/>
                      <a:gd name="T2" fmla="*/ 29 w 77"/>
                      <a:gd name="T3" fmla="*/ 8 h 13"/>
                      <a:gd name="T4" fmla="*/ 0 w 77"/>
                      <a:gd name="T5" fmla="*/ 13 h 13"/>
                    </a:gdLst>
                    <a:ahLst/>
                    <a:cxnLst>
                      <a:cxn ang="0">
                        <a:pos x="T0" y="T1"/>
                      </a:cxn>
                      <a:cxn ang="0">
                        <a:pos x="T2" y="T3"/>
                      </a:cxn>
                      <a:cxn ang="0">
                        <a:pos x="T4" y="T5"/>
                      </a:cxn>
                    </a:cxnLst>
                    <a:rect l="0" t="0" r="r" b="b"/>
                    <a:pathLst>
                      <a:path w="77" h="13">
                        <a:moveTo>
                          <a:pt x="77" y="0"/>
                        </a:moveTo>
                        <a:lnTo>
                          <a:pt x="29" y="8"/>
                        </a:lnTo>
                        <a:lnTo>
                          <a:pt x="0" y="1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59" name="Freeform 1947"/>
                  <p:cNvSpPr>
                    <a:spLocks noChangeAspect="1"/>
                  </p:cNvSpPr>
                  <p:nvPr/>
                </p:nvSpPr>
                <p:spPr bwMode="auto">
                  <a:xfrm>
                    <a:off x="2745" y="2079"/>
                    <a:ext cx="21" cy="3"/>
                  </a:xfrm>
                  <a:custGeom>
                    <a:avLst/>
                    <a:gdLst>
                      <a:gd name="T0" fmla="*/ 82 w 82"/>
                      <a:gd name="T1" fmla="*/ 0 h 13"/>
                      <a:gd name="T2" fmla="*/ 56 w 82"/>
                      <a:gd name="T3" fmla="*/ 0 h 13"/>
                      <a:gd name="T4" fmla="*/ 35 w 82"/>
                      <a:gd name="T5" fmla="*/ 7 h 13"/>
                      <a:gd name="T6" fmla="*/ 0 w 82"/>
                      <a:gd name="T7" fmla="*/ 13 h 13"/>
                    </a:gdLst>
                    <a:ahLst/>
                    <a:cxnLst>
                      <a:cxn ang="0">
                        <a:pos x="T0" y="T1"/>
                      </a:cxn>
                      <a:cxn ang="0">
                        <a:pos x="T2" y="T3"/>
                      </a:cxn>
                      <a:cxn ang="0">
                        <a:pos x="T4" y="T5"/>
                      </a:cxn>
                      <a:cxn ang="0">
                        <a:pos x="T6" y="T7"/>
                      </a:cxn>
                    </a:cxnLst>
                    <a:rect l="0" t="0" r="r" b="b"/>
                    <a:pathLst>
                      <a:path w="82" h="13">
                        <a:moveTo>
                          <a:pt x="82" y="0"/>
                        </a:moveTo>
                        <a:lnTo>
                          <a:pt x="56" y="0"/>
                        </a:lnTo>
                        <a:lnTo>
                          <a:pt x="35" y="7"/>
                        </a:lnTo>
                        <a:lnTo>
                          <a:pt x="0" y="1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060" name="Freeform 1948"/>
                <p:cNvSpPr>
                  <a:spLocks noChangeAspect="1"/>
                </p:cNvSpPr>
                <p:nvPr/>
              </p:nvSpPr>
              <p:spPr bwMode="auto">
                <a:xfrm>
                  <a:off x="2508" y="2102"/>
                  <a:ext cx="205" cy="73"/>
                </a:xfrm>
                <a:custGeom>
                  <a:avLst/>
                  <a:gdLst>
                    <a:gd name="T0" fmla="*/ 811 w 821"/>
                    <a:gd name="T1" fmla="*/ 0 h 291"/>
                    <a:gd name="T2" fmla="*/ 685 w 821"/>
                    <a:gd name="T3" fmla="*/ 20 h 291"/>
                    <a:gd name="T4" fmla="*/ 590 w 821"/>
                    <a:gd name="T5" fmla="*/ 41 h 291"/>
                    <a:gd name="T6" fmla="*/ 516 w 821"/>
                    <a:gd name="T7" fmla="*/ 61 h 291"/>
                    <a:gd name="T8" fmla="*/ 454 w 821"/>
                    <a:gd name="T9" fmla="*/ 61 h 291"/>
                    <a:gd name="T10" fmla="*/ 347 w 821"/>
                    <a:gd name="T11" fmla="*/ 71 h 291"/>
                    <a:gd name="T12" fmla="*/ 273 w 821"/>
                    <a:gd name="T13" fmla="*/ 77 h 291"/>
                    <a:gd name="T14" fmla="*/ 211 w 821"/>
                    <a:gd name="T15" fmla="*/ 77 h 291"/>
                    <a:gd name="T16" fmla="*/ 125 w 821"/>
                    <a:gd name="T17" fmla="*/ 77 h 291"/>
                    <a:gd name="T18" fmla="*/ 52 w 821"/>
                    <a:gd name="T19" fmla="*/ 92 h 291"/>
                    <a:gd name="T20" fmla="*/ 18 w 821"/>
                    <a:gd name="T21" fmla="*/ 112 h 291"/>
                    <a:gd name="T22" fmla="*/ 0 w 821"/>
                    <a:gd name="T23" fmla="*/ 153 h 291"/>
                    <a:gd name="T24" fmla="*/ 0 w 821"/>
                    <a:gd name="T25" fmla="*/ 204 h 291"/>
                    <a:gd name="T26" fmla="*/ 27 w 821"/>
                    <a:gd name="T27" fmla="*/ 261 h 291"/>
                    <a:gd name="T28" fmla="*/ 42 w 821"/>
                    <a:gd name="T29" fmla="*/ 276 h 291"/>
                    <a:gd name="T30" fmla="*/ 119 w 821"/>
                    <a:gd name="T31" fmla="*/ 291 h 291"/>
                    <a:gd name="T32" fmla="*/ 204 w 821"/>
                    <a:gd name="T33" fmla="*/ 291 h 291"/>
                    <a:gd name="T34" fmla="*/ 341 w 821"/>
                    <a:gd name="T35" fmla="*/ 270 h 291"/>
                    <a:gd name="T36" fmla="*/ 479 w 821"/>
                    <a:gd name="T37" fmla="*/ 214 h 291"/>
                    <a:gd name="T38" fmla="*/ 622 w 821"/>
                    <a:gd name="T39" fmla="*/ 184 h 291"/>
                    <a:gd name="T40" fmla="*/ 721 w 821"/>
                    <a:gd name="T41" fmla="*/ 169 h 291"/>
                    <a:gd name="T42" fmla="*/ 821 w 821"/>
                    <a:gd name="T43" fmla="*/ 148 h 291"/>
                    <a:gd name="T44" fmla="*/ 800 w 821"/>
                    <a:gd name="T45" fmla="*/ 92 h 291"/>
                    <a:gd name="T46" fmla="*/ 796 w 821"/>
                    <a:gd name="T47" fmla="*/ 51 h 291"/>
                    <a:gd name="T48" fmla="*/ 811 w 821"/>
                    <a:gd name="T4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1" h="291">
                      <a:moveTo>
                        <a:pt x="811" y="0"/>
                      </a:moveTo>
                      <a:lnTo>
                        <a:pt x="685" y="20"/>
                      </a:lnTo>
                      <a:lnTo>
                        <a:pt x="590" y="41"/>
                      </a:lnTo>
                      <a:lnTo>
                        <a:pt x="516" y="61"/>
                      </a:lnTo>
                      <a:lnTo>
                        <a:pt x="454" y="61"/>
                      </a:lnTo>
                      <a:lnTo>
                        <a:pt x="347" y="71"/>
                      </a:lnTo>
                      <a:lnTo>
                        <a:pt x="273" y="77"/>
                      </a:lnTo>
                      <a:lnTo>
                        <a:pt x="211" y="77"/>
                      </a:lnTo>
                      <a:lnTo>
                        <a:pt x="125" y="77"/>
                      </a:lnTo>
                      <a:lnTo>
                        <a:pt x="52" y="92"/>
                      </a:lnTo>
                      <a:lnTo>
                        <a:pt x="18" y="112"/>
                      </a:lnTo>
                      <a:lnTo>
                        <a:pt x="0" y="153"/>
                      </a:lnTo>
                      <a:lnTo>
                        <a:pt x="0" y="204"/>
                      </a:lnTo>
                      <a:lnTo>
                        <a:pt x="27" y="261"/>
                      </a:lnTo>
                      <a:lnTo>
                        <a:pt x="42" y="276"/>
                      </a:lnTo>
                      <a:lnTo>
                        <a:pt x="119" y="291"/>
                      </a:lnTo>
                      <a:lnTo>
                        <a:pt x="204" y="291"/>
                      </a:lnTo>
                      <a:lnTo>
                        <a:pt x="341" y="270"/>
                      </a:lnTo>
                      <a:lnTo>
                        <a:pt x="479" y="214"/>
                      </a:lnTo>
                      <a:lnTo>
                        <a:pt x="622" y="184"/>
                      </a:lnTo>
                      <a:lnTo>
                        <a:pt x="721" y="169"/>
                      </a:lnTo>
                      <a:lnTo>
                        <a:pt x="821" y="148"/>
                      </a:lnTo>
                      <a:lnTo>
                        <a:pt x="800" y="92"/>
                      </a:lnTo>
                      <a:lnTo>
                        <a:pt x="796" y="51"/>
                      </a:lnTo>
                      <a:lnTo>
                        <a:pt x="811" y="0"/>
                      </a:lnTo>
                      <a:close/>
                    </a:path>
                  </a:pathLst>
                </a:custGeom>
                <a:solidFill>
                  <a:srgbClr val="0000FF"/>
                </a:solidFill>
                <a:ln w="3175">
                  <a:solidFill>
                    <a:srgbClr val="000000"/>
                  </a:solidFill>
                  <a:prstDash val="solid"/>
                  <a:round/>
                  <a:headEnd/>
                  <a:tailEnd/>
                </a:ln>
              </p:spPr>
              <p:txBody>
                <a:bodyPr/>
                <a:lstStyle/>
                <a:p>
                  <a:endParaRPr lang="en-US"/>
                </a:p>
              </p:txBody>
            </p:sp>
          </p:grpSp>
          <p:grpSp>
            <p:nvGrpSpPr>
              <p:cNvPr id="92061" name="Group 1949"/>
              <p:cNvGrpSpPr>
                <a:grpSpLocks noChangeAspect="1"/>
              </p:cNvGrpSpPr>
              <p:nvPr/>
            </p:nvGrpSpPr>
            <p:grpSpPr bwMode="auto">
              <a:xfrm>
                <a:off x="2456" y="2217"/>
                <a:ext cx="89" cy="46"/>
                <a:chOff x="2456" y="2217"/>
                <a:chExt cx="89" cy="46"/>
              </a:xfrm>
            </p:grpSpPr>
            <p:sp>
              <p:nvSpPr>
                <p:cNvPr id="92062" name="Freeform 1950"/>
                <p:cNvSpPr>
                  <a:spLocks noChangeAspect="1"/>
                </p:cNvSpPr>
                <p:nvPr/>
              </p:nvSpPr>
              <p:spPr bwMode="auto">
                <a:xfrm>
                  <a:off x="2456" y="2217"/>
                  <a:ext cx="38" cy="27"/>
                </a:xfrm>
                <a:custGeom>
                  <a:avLst/>
                  <a:gdLst>
                    <a:gd name="T0" fmla="*/ 0 w 150"/>
                    <a:gd name="T1" fmla="*/ 103 h 110"/>
                    <a:gd name="T2" fmla="*/ 150 w 150"/>
                    <a:gd name="T3" fmla="*/ 0 h 110"/>
                    <a:gd name="T4" fmla="*/ 27 w 150"/>
                    <a:gd name="T5" fmla="*/ 110 h 110"/>
                  </a:gdLst>
                  <a:ahLst/>
                  <a:cxnLst>
                    <a:cxn ang="0">
                      <a:pos x="T0" y="T1"/>
                    </a:cxn>
                    <a:cxn ang="0">
                      <a:pos x="T2" y="T3"/>
                    </a:cxn>
                    <a:cxn ang="0">
                      <a:pos x="T4" y="T5"/>
                    </a:cxn>
                  </a:cxnLst>
                  <a:rect l="0" t="0" r="r" b="b"/>
                  <a:pathLst>
                    <a:path w="150" h="110">
                      <a:moveTo>
                        <a:pt x="0" y="103"/>
                      </a:moveTo>
                      <a:lnTo>
                        <a:pt x="150" y="0"/>
                      </a:lnTo>
                      <a:lnTo>
                        <a:pt x="27" y="1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63" name="Freeform 1951"/>
                <p:cNvSpPr>
                  <a:spLocks noChangeAspect="1"/>
                </p:cNvSpPr>
                <p:nvPr/>
              </p:nvSpPr>
              <p:spPr bwMode="auto">
                <a:xfrm>
                  <a:off x="2522" y="2236"/>
                  <a:ext cx="23" cy="27"/>
                </a:xfrm>
                <a:custGeom>
                  <a:avLst/>
                  <a:gdLst>
                    <a:gd name="T0" fmla="*/ 0 w 91"/>
                    <a:gd name="T1" fmla="*/ 0 h 109"/>
                    <a:gd name="T2" fmla="*/ 44 w 91"/>
                    <a:gd name="T3" fmla="*/ 26 h 109"/>
                    <a:gd name="T4" fmla="*/ 71 w 91"/>
                    <a:gd name="T5" fmla="*/ 60 h 109"/>
                    <a:gd name="T6" fmla="*/ 91 w 91"/>
                    <a:gd name="T7" fmla="*/ 109 h 109"/>
                  </a:gdLst>
                  <a:ahLst/>
                  <a:cxnLst>
                    <a:cxn ang="0">
                      <a:pos x="T0" y="T1"/>
                    </a:cxn>
                    <a:cxn ang="0">
                      <a:pos x="T2" y="T3"/>
                    </a:cxn>
                    <a:cxn ang="0">
                      <a:pos x="T4" y="T5"/>
                    </a:cxn>
                    <a:cxn ang="0">
                      <a:pos x="T6" y="T7"/>
                    </a:cxn>
                  </a:cxnLst>
                  <a:rect l="0" t="0" r="r" b="b"/>
                  <a:pathLst>
                    <a:path w="91" h="109">
                      <a:moveTo>
                        <a:pt x="0" y="0"/>
                      </a:moveTo>
                      <a:lnTo>
                        <a:pt x="44" y="26"/>
                      </a:lnTo>
                      <a:lnTo>
                        <a:pt x="71" y="60"/>
                      </a:lnTo>
                      <a:lnTo>
                        <a:pt x="91" y="10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2064" name="Group 1952"/>
              <p:cNvGrpSpPr>
                <a:grpSpLocks noChangeAspect="1"/>
              </p:cNvGrpSpPr>
              <p:nvPr/>
            </p:nvGrpSpPr>
            <p:grpSpPr bwMode="auto">
              <a:xfrm>
                <a:off x="2466" y="1936"/>
                <a:ext cx="190" cy="183"/>
                <a:chOff x="2466" y="1936"/>
                <a:chExt cx="190" cy="183"/>
              </a:xfrm>
            </p:grpSpPr>
            <p:sp>
              <p:nvSpPr>
                <p:cNvPr id="92065" name="Freeform 1953"/>
                <p:cNvSpPr>
                  <a:spLocks noChangeAspect="1"/>
                </p:cNvSpPr>
                <p:nvPr/>
              </p:nvSpPr>
              <p:spPr bwMode="auto">
                <a:xfrm>
                  <a:off x="2495" y="1948"/>
                  <a:ext cx="161" cy="171"/>
                </a:xfrm>
                <a:custGeom>
                  <a:avLst/>
                  <a:gdLst>
                    <a:gd name="T0" fmla="*/ 432 w 643"/>
                    <a:gd name="T1" fmla="*/ 92 h 685"/>
                    <a:gd name="T2" fmla="*/ 472 w 643"/>
                    <a:gd name="T3" fmla="*/ 170 h 685"/>
                    <a:gd name="T4" fmla="*/ 494 w 643"/>
                    <a:gd name="T5" fmla="*/ 202 h 685"/>
                    <a:gd name="T6" fmla="*/ 535 w 643"/>
                    <a:gd name="T7" fmla="*/ 188 h 685"/>
                    <a:gd name="T8" fmla="*/ 581 w 643"/>
                    <a:gd name="T9" fmla="*/ 186 h 685"/>
                    <a:gd name="T10" fmla="*/ 608 w 643"/>
                    <a:gd name="T11" fmla="*/ 199 h 685"/>
                    <a:gd name="T12" fmla="*/ 638 w 643"/>
                    <a:gd name="T13" fmla="*/ 240 h 685"/>
                    <a:gd name="T14" fmla="*/ 643 w 643"/>
                    <a:gd name="T15" fmla="*/ 282 h 685"/>
                    <a:gd name="T16" fmla="*/ 627 w 643"/>
                    <a:gd name="T17" fmla="*/ 322 h 685"/>
                    <a:gd name="T18" fmla="*/ 590 w 643"/>
                    <a:gd name="T19" fmla="*/ 336 h 685"/>
                    <a:gd name="T20" fmla="*/ 547 w 643"/>
                    <a:gd name="T21" fmla="*/ 335 h 685"/>
                    <a:gd name="T22" fmla="*/ 517 w 643"/>
                    <a:gd name="T23" fmla="*/ 319 h 685"/>
                    <a:gd name="T24" fmla="*/ 538 w 643"/>
                    <a:gd name="T25" fmla="*/ 400 h 685"/>
                    <a:gd name="T26" fmla="*/ 480 w 643"/>
                    <a:gd name="T27" fmla="*/ 388 h 685"/>
                    <a:gd name="T28" fmla="*/ 442 w 643"/>
                    <a:gd name="T29" fmla="*/ 395 h 685"/>
                    <a:gd name="T30" fmla="*/ 408 w 643"/>
                    <a:gd name="T31" fmla="*/ 411 h 685"/>
                    <a:gd name="T32" fmla="*/ 371 w 643"/>
                    <a:gd name="T33" fmla="*/ 447 h 685"/>
                    <a:gd name="T34" fmla="*/ 364 w 643"/>
                    <a:gd name="T35" fmla="*/ 493 h 685"/>
                    <a:gd name="T36" fmla="*/ 386 w 643"/>
                    <a:gd name="T37" fmla="*/ 517 h 685"/>
                    <a:gd name="T38" fmla="*/ 417 w 643"/>
                    <a:gd name="T39" fmla="*/ 522 h 685"/>
                    <a:gd name="T40" fmla="*/ 451 w 643"/>
                    <a:gd name="T41" fmla="*/ 514 h 685"/>
                    <a:gd name="T42" fmla="*/ 482 w 643"/>
                    <a:gd name="T43" fmla="*/ 502 h 685"/>
                    <a:gd name="T44" fmla="*/ 517 w 643"/>
                    <a:gd name="T45" fmla="*/ 476 h 685"/>
                    <a:gd name="T46" fmla="*/ 550 w 643"/>
                    <a:gd name="T47" fmla="*/ 490 h 685"/>
                    <a:gd name="T48" fmla="*/ 535 w 643"/>
                    <a:gd name="T49" fmla="*/ 511 h 685"/>
                    <a:gd name="T50" fmla="*/ 560 w 643"/>
                    <a:gd name="T51" fmla="*/ 559 h 685"/>
                    <a:gd name="T52" fmla="*/ 492 w 643"/>
                    <a:gd name="T53" fmla="*/ 606 h 685"/>
                    <a:gd name="T54" fmla="*/ 376 w 643"/>
                    <a:gd name="T55" fmla="*/ 627 h 685"/>
                    <a:gd name="T56" fmla="*/ 322 w 643"/>
                    <a:gd name="T57" fmla="*/ 627 h 685"/>
                    <a:gd name="T58" fmla="*/ 291 w 643"/>
                    <a:gd name="T59" fmla="*/ 680 h 685"/>
                    <a:gd name="T60" fmla="*/ 144 w 643"/>
                    <a:gd name="T61" fmla="*/ 655 h 685"/>
                    <a:gd name="T62" fmla="*/ 68 w 643"/>
                    <a:gd name="T63" fmla="*/ 584 h 685"/>
                    <a:gd name="T64" fmla="*/ 11 w 643"/>
                    <a:gd name="T65" fmla="*/ 440 h 685"/>
                    <a:gd name="T66" fmla="*/ 14 w 643"/>
                    <a:gd name="T67" fmla="*/ 234 h 685"/>
                    <a:gd name="T68" fmla="*/ 101 w 643"/>
                    <a:gd name="T69" fmla="*/ 78 h 685"/>
                    <a:gd name="T70" fmla="*/ 247 w 643"/>
                    <a:gd name="T71" fmla="*/ 7 h 685"/>
                    <a:gd name="T72" fmla="*/ 358 w 643"/>
                    <a:gd name="T73" fmla="*/ 3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3" h="685">
                      <a:moveTo>
                        <a:pt x="393" y="25"/>
                      </a:moveTo>
                      <a:lnTo>
                        <a:pt x="432" y="92"/>
                      </a:lnTo>
                      <a:lnTo>
                        <a:pt x="442" y="131"/>
                      </a:lnTo>
                      <a:lnTo>
                        <a:pt x="472" y="170"/>
                      </a:lnTo>
                      <a:lnTo>
                        <a:pt x="482" y="205"/>
                      </a:lnTo>
                      <a:lnTo>
                        <a:pt x="494" y="202"/>
                      </a:lnTo>
                      <a:lnTo>
                        <a:pt x="510" y="195"/>
                      </a:lnTo>
                      <a:lnTo>
                        <a:pt x="535" y="188"/>
                      </a:lnTo>
                      <a:lnTo>
                        <a:pt x="563" y="185"/>
                      </a:lnTo>
                      <a:lnTo>
                        <a:pt x="581" y="186"/>
                      </a:lnTo>
                      <a:lnTo>
                        <a:pt x="594" y="189"/>
                      </a:lnTo>
                      <a:lnTo>
                        <a:pt x="608" y="199"/>
                      </a:lnTo>
                      <a:lnTo>
                        <a:pt x="624" y="219"/>
                      </a:lnTo>
                      <a:lnTo>
                        <a:pt x="638" y="240"/>
                      </a:lnTo>
                      <a:lnTo>
                        <a:pt x="642" y="260"/>
                      </a:lnTo>
                      <a:lnTo>
                        <a:pt x="643" y="282"/>
                      </a:lnTo>
                      <a:lnTo>
                        <a:pt x="640" y="302"/>
                      </a:lnTo>
                      <a:lnTo>
                        <a:pt x="627" y="322"/>
                      </a:lnTo>
                      <a:lnTo>
                        <a:pt x="606" y="334"/>
                      </a:lnTo>
                      <a:lnTo>
                        <a:pt x="590" y="336"/>
                      </a:lnTo>
                      <a:lnTo>
                        <a:pt x="571" y="337"/>
                      </a:lnTo>
                      <a:lnTo>
                        <a:pt x="547" y="335"/>
                      </a:lnTo>
                      <a:lnTo>
                        <a:pt x="531" y="327"/>
                      </a:lnTo>
                      <a:lnTo>
                        <a:pt x="517" y="319"/>
                      </a:lnTo>
                      <a:lnTo>
                        <a:pt x="535" y="365"/>
                      </a:lnTo>
                      <a:lnTo>
                        <a:pt x="538" y="400"/>
                      </a:lnTo>
                      <a:lnTo>
                        <a:pt x="507" y="390"/>
                      </a:lnTo>
                      <a:lnTo>
                        <a:pt x="480" y="388"/>
                      </a:lnTo>
                      <a:lnTo>
                        <a:pt x="460" y="388"/>
                      </a:lnTo>
                      <a:lnTo>
                        <a:pt x="442" y="395"/>
                      </a:lnTo>
                      <a:lnTo>
                        <a:pt x="425" y="401"/>
                      </a:lnTo>
                      <a:lnTo>
                        <a:pt x="408" y="411"/>
                      </a:lnTo>
                      <a:lnTo>
                        <a:pt x="391" y="427"/>
                      </a:lnTo>
                      <a:lnTo>
                        <a:pt x="371" y="447"/>
                      </a:lnTo>
                      <a:lnTo>
                        <a:pt x="364" y="468"/>
                      </a:lnTo>
                      <a:lnTo>
                        <a:pt x="364" y="493"/>
                      </a:lnTo>
                      <a:lnTo>
                        <a:pt x="371" y="505"/>
                      </a:lnTo>
                      <a:lnTo>
                        <a:pt x="386" y="517"/>
                      </a:lnTo>
                      <a:lnTo>
                        <a:pt x="404" y="520"/>
                      </a:lnTo>
                      <a:lnTo>
                        <a:pt x="417" y="522"/>
                      </a:lnTo>
                      <a:lnTo>
                        <a:pt x="439" y="521"/>
                      </a:lnTo>
                      <a:lnTo>
                        <a:pt x="451" y="514"/>
                      </a:lnTo>
                      <a:lnTo>
                        <a:pt x="472" y="508"/>
                      </a:lnTo>
                      <a:lnTo>
                        <a:pt x="482" y="502"/>
                      </a:lnTo>
                      <a:lnTo>
                        <a:pt x="500" y="486"/>
                      </a:lnTo>
                      <a:lnTo>
                        <a:pt x="517" y="476"/>
                      </a:lnTo>
                      <a:lnTo>
                        <a:pt x="535" y="476"/>
                      </a:lnTo>
                      <a:lnTo>
                        <a:pt x="550" y="490"/>
                      </a:lnTo>
                      <a:lnTo>
                        <a:pt x="553" y="497"/>
                      </a:lnTo>
                      <a:lnTo>
                        <a:pt x="535" y="511"/>
                      </a:lnTo>
                      <a:lnTo>
                        <a:pt x="553" y="535"/>
                      </a:lnTo>
                      <a:lnTo>
                        <a:pt x="560" y="559"/>
                      </a:lnTo>
                      <a:lnTo>
                        <a:pt x="550" y="581"/>
                      </a:lnTo>
                      <a:lnTo>
                        <a:pt x="492" y="606"/>
                      </a:lnTo>
                      <a:lnTo>
                        <a:pt x="447" y="609"/>
                      </a:lnTo>
                      <a:lnTo>
                        <a:pt x="376" y="627"/>
                      </a:lnTo>
                      <a:lnTo>
                        <a:pt x="336" y="627"/>
                      </a:lnTo>
                      <a:lnTo>
                        <a:pt x="322" y="627"/>
                      </a:lnTo>
                      <a:lnTo>
                        <a:pt x="306" y="657"/>
                      </a:lnTo>
                      <a:lnTo>
                        <a:pt x="291" y="680"/>
                      </a:lnTo>
                      <a:lnTo>
                        <a:pt x="173" y="685"/>
                      </a:lnTo>
                      <a:lnTo>
                        <a:pt x="144" y="655"/>
                      </a:lnTo>
                      <a:lnTo>
                        <a:pt x="113" y="624"/>
                      </a:lnTo>
                      <a:lnTo>
                        <a:pt x="68" y="584"/>
                      </a:lnTo>
                      <a:lnTo>
                        <a:pt x="28" y="524"/>
                      </a:lnTo>
                      <a:lnTo>
                        <a:pt x="11" y="440"/>
                      </a:lnTo>
                      <a:lnTo>
                        <a:pt x="0" y="319"/>
                      </a:lnTo>
                      <a:lnTo>
                        <a:pt x="14" y="234"/>
                      </a:lnTo>
                      <a:lnTo>
                        <a:pt x="43" y="155"/>
                      </a:lnTo>
                      <a:lnTo>
                        <a:pt x="101" y="78"/>
                      </a:lnTo>
                      <a:lnTo>
                        <a:pt x="173" y="35"/>
                      </a:lnTo>
                      <a:lnTo>
                        <a:pt x="247" y="7"/>
                      </a:lnTo>
                      <a:lnTo>
                        <a:pt x="318" y="0"/>
                      </a:lnTo>
                      <a:lnTo>
                        <a:pt x="358" y="3"/>
                      </a:lnTo>
                      <a:lnTo>
                        <a:pt x="393" y="25"/>
                      </a:lnTo>
                      <a:close/>
                    </a:path>
                  </a:pathLst>
                </a:custGeom>
                <a:solidFill>
                  <a:srgbClr val="FFE0C0"/>
                </a:solidFill>
                <a:ln w="3175">
                  <a:solidFill>
                    <a:srgbClr val="000000"/>
                  </a:solidFill>
                  <a:prstDash val="solid"/>
                  <a:round/>
                  <a:headEnd/>
                  <a:tailEnd/>
                </a:ln>
              </p:spPr>
              <p:txBody>
                <a:bodyPr/>
                <a:lstStyle/>
                <a:p>
                  <a:endParaRPr lang="en-US"/>
                </a:p>
              </p:txBody>
            </p:sp>
            <p:sp>
              <p:nvSpPr>
                <p:cNvPr id="92066" name="Freeform 1954"/>
                <p:cNvSpPr>
                  <a:spLocks noChangeAspect="1"/>
                </p:cNvSpPr>
                <p:nvPr/>
              </p:nvSpPr>
              <p:spPr bwMode="auto">
                <a:xfrm>
                  <a:off x="2466" y="1936"/>
                  <a:ext cx="132" cy="161"/>
                </a:xfrm>
                <a:custGeom>
                  <a:avLst/>
                  <a:gdLst>
                    <a:gd name="T0" fmla="*/ 529 w 529"/>
                    <a:gd name="T1" fmla="*/ 106 h 646"/>
                    <a:gd name="T2" fmla="*/ 507 w 529"/>
                    <a:gd name="T3" fmla="*/ 68 h 646"/>
                    <a:gd name="T4" fmla="*/ 479 w 529"/>
                    <a:gd name="T5" fmla="*/ 38 h 646"/>
                    <a:gd name="T6" fmla="*/ 419 w 529"/>
                    <a:gd name="T7" fmla="*/ 10 h 646"/>
                    <a:gd name="T8" fmla="*/ 376 w 529"/>
                    <a:gd name="T9" fmla="*/ 0 h 646"/>
                    <a:gd name="T10" fmla="*/ 323 w 529"/>
                    <a:gd name="T11" fmla="*/ 43 h 646"/>
                    <a:gd name="T12" fmla="*/ 294 w 529"/>
                    <a:gd name="T13" fmla="*/ 18 h 646"/>
                    <a:gd name="T14" fmla="*/ 237 w 529"/>
                    <a:gd name="T15" fmla="*/ 81 h 646"/>
                    <a:gd name="T16" fmla="*/ 171 w 529"/>
                    <a:gd name="T17" fmla="*/ 121 h 646"/>
                    <a:gd name="T18" fmla="*/ 108 w 529"/>
                    <a:gd name="T19" fmla="*/ 159 h 646"/>
                    <a:gd name="T20" fmla="*/ 72 w 529"/>
                    <a:gd name="T21" fmla="*/ 205 h 646"/>
                    <a:gd name="T22" fmla="*/ 25 w 529"/>
                    <a:gd name="T23" fmla="*/ 184 h 646"/>
                    <a:gd name="T24" fmla="*/ 29 w 529"/>
                    <a:gd name="T25" fmla="*/ 245 h 646"/>
                    <a:gd name="T26" fmla="*/ 4 w 529"/>
                    <a:gd name="T27" fmla="*/ 295 h 646"/>
                    <a:gd name="T28" fmla="*/ 0 w 529"/>
                    <a:gd name="T29" fmla="*/ 359 h 646"/>
                    <a:gd name="T30" fmla="*/ 18 w 529"/>
                    <a:gd name="T31" fmla="*/ 433 h 646"/>
                    <a:gd name="T32" fmla="*/ 40 w 529"/>
                    <a:gd name="T33" fmla="*/ 490 h 646"/>
                    <a:gd name="T34" fmla="*/ 78 w 529"/>
                    <a:gd name="T35" fmla="*/ 554 h 646"/>
                    <a:gd name="T36" fmla="*/ 136 w 529"/>
                    <a:gd name="T37" fmla="*/ 609 h 646"/>
                    <a:gd name="T38" fmla="*/ 174 w 529"/>
                    <a:gd name="T39" fmla="*/ 638 h 646"/>
                    <a:gd name="T40" fmla="*/ 217 w 529"/>
                    <a:gd name="T41" fmla="*/ 646 h 646"/>
                    <a:gd name="T42" fmla="*/ 259 w 529"/>
                    <a:gd name="T43" fmla="*/ 631 h 646"/>
                    <a:gd name="T44" fmla="*/ 274 w 529"/>
                    <a:gd name="T45" fmla="*/ 621 h 646"/>
                    <a:gd name="T46" fmla="*/ 249 w 529"/>
                    <a:gd name="T47" fmla="*/ 591 h 646"/>
                    <a:gd name="T48" fmla="*/ 231 w 529"/>
                    <a:gd name="T49" fmla="*/ 570 h 646"/>
                    <a:gd name="T50" fmla="*/ 218 w 529"/>
                    <a:gd name="T51" fmla="*/ 536 h 646"/>
                    <a:gd name="T52" fmla="*/ 212 w 529"/>
                    <a:gd name="T53" fmla="*/ 500 h 646"/>
                    <a:gd name="T54" fmla="*/ 217 w 529"/>
                    <a:gd name="T55" fmla="*/ 470 h 646"/>
                    <a:gd name="T56" fmla="*/ 232 w 529"/>
                    <a:gd name="T57" fmla="*/ 447 h 646"/>
                    <a:gd name="T58" fmla="*/ 250 w 529"/>
                    <a:gd name="T59" fmla="*/ 432 h 646"/>
                    <a:gd name="T60" fmla="*/ 269 w 529"/>
                    <a:gd name="T61" fmla="*/ 427 h 646"/>
                    <a:gd name="T62" fmla="*/ 293 w 529"/>
                    <a:gd name="T63" fmla="*/ 423 h 646"/>
                    <a:gd name="T64" fmla="*/ 315 w 529"/>
                    <a:gd name="T65" fmla="*/ 430 h 646"/>
                    <a:gd name="T66" fmla="*/ 340 w 529"/>
                    <a:gd name="T67" fmla="*/ 437 h 646"/>
                    <a:gd name="T68" fmla="*/ 358 w 529"/>
                    <a:gd name="T69" fmla="*/ 440 h 646"/>
                    <a:gd name="T70" fmla="*/ 398 w 529"/>
                    <a:gd name="T71" fmla="*/ 405 h 646"/>
                    <a:gd name="T72" fmla="*/ 390 w 529"/>
                    <a:gd name="T73" fmla="*/ 362 h 646"/>
                    <a:gd name="T74" fmla="*/ 380 w 529"/>
                    <a:gd name="T75" fmla="*/ 316 h 646"/>
                    <a:gd name="T76" fmla="*/ 365 w 529"/>
                    <a:gd name="T77" fmla="*/ 295 h 646"/>
                    <a:gd name="T78" fmla="*/ 401 w 529"/>
                    <a:gd name="T79" fmla="*/ 263 h 646"/>
                    <a:gd name="T80" fmla="*/ 411 w 529"/>
                    <a:gd name="T81" fmla="*/ 217 h 646"/>
                    <a:gd name="T82" fmla="*/ 436 w 529"/>
                    <a:gd name="T83" fmla="*/ 167 h 646"/>
                    <a:gd name="T84" fmla="*/ 469 w 529"/>
                    <a:gd name="T85" fmla="*/ 146 h 646"/>
                    <a:gd name="T86" fmla="*/ 529 w 529"/>
                    <a:gd name="T87" fmla="*/ 10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9" h="646">
                      <a:moveTo>
                        <a:pt x="529" y="106"/>
                      </a:moveTo>
                      <a:lnTo>
                        <a:pt x="507" y="68"/>
                      </a:lnTo>
                      <a:lnTo>
                        <a:pt x="479" y="38"/>
                      </a:lnTo>
                      <a:lnTo>
                        <a:pt x="419" y="10"/>
                      </a:lnTo>
                      <a:lnTo>
                        <a:pt x="376" y="0"/>
                      </a:lnTo>
                      <a:lnTo>
                        <a:pt x="323" y="43"/>
                      </a:lnTo>
                      <a:lnTo>
                        <a:pt x="294" y="18"/>
                      </a:lnTo>
                      <a:lnTo>
                        <a:pt x="237" y="81"/>
                      </a:lnTo>
                      <a:lnTo>
                        <a:pt x="171" y="121"/>
                      </a:lnTo>
                      <a:lnTo>
                        <a:pt x="108" y="159"/>
                      </a:lnTo>
                      <a:lnTo>
                        <a:pt x="72" y="205"/>
                      </a:lnTo>
                      <a:lnTo>
                        <a:pt x="25" y="184"/>
                      </a:lnTo>
                      <a:lnTo>
                        <a:pt x="29" y="245"/>
                      </a:lnTo>
                      <a:lnTo>
                        <a:pt x="4" y="295"/>
                      </a:lnTo>
                      <a:lnTo>
                        <a:pt x="0" y="359"/>
                      </a:lnTo>
                      <a:lnTo>
                        <a:pt x="18" y="433"/>
                      </a:lnTo>
                      <a:lnTo>
                        <a:pt x="40" y="490"/>
                      </a:lnTo>
                      <a:lnTo>
                        <a:pt x="78" y="554"/>
                      </a:lnTo>
                      <a:lnTo>
                        <a:pt x="136" y="609"/>
                      </a:lnTo>
                      <a:lnTo>
                        <a:pt x="174" y="638"/>
                      </a:lnTo>
                      <a:lnTo>
                        <a:pt x="217" y="646"/>
                      </a:lnTo>
                      <a:lnTo>
                        <a:pt x="259" y="631"/>
                      </a:lnTo>
                      <a:lnTo>
                        <a:pt x="274" y="621"/>
                      </a:lnTo>
                      <a:lnTo>
                        <a:pt x="249" y="591"/>
                      </a:lnTo>
                      <a:lnTo>
                        <a:pt x="231" y="570"/>
                      </a:lnTo>
                      <a:lnTo>
                        <a:pt x="218" y="536"/>
                      </a:lnTo>
                      <a:lnTo>
                        <a:pt x="212" y="500"/>
                      </a:lnTo>
                      <a:lnTo>
                        <a:pt x="217" y="470"/>
                      </a:lnTo>
                      <a:lnTo>
                        <a:pt x="232" y="447"/>
                      </a:lnTo>
                      <a:lnTo>
                        <a:pt x="250" y="432"/>
                      </a:lnTo>
                      <a:lnTo>
                        <a:pt x="269" y="427"/>
                      </a:lnTo>
                      <a:lnTo>
                        <a:pt x="293" y="423"/>
                      </a:lnTo>
                      <a:lnTo>
                        <a:pt x="315" y="430"/>
                      </a:lnTo>
                      <a:lnTo>
                        <a:pt x="340" y="437"/>
                      </a:lnTo>
                      <a:lnTo>
                        <a:pt x="358" y="440"/>
                      </a:lnTo>
                      <a:lnTo>
                        <a:pt x="398" y="405"/>
                      </a:lnTo>
                      <a:lnTo>
                        <a:pt x="390" y="362"/>
                      </a:lnTo>
                      <a:lnTo>
                        <a:pt x="380" y="316"/>
                      </a:lnTo>
                      <a:lnTo>
                        <a:pt x="365" y="295"/>
                      </a:lnTo>
                      <a:lnTo>
                        <a:pt x="401" y="263"/>
                      </a:lnTo>
                      <a:lnTo>
                        <a:pt x="411" y="217"/>
                      </a:lnTo>
                      <a:lnTo>
                        <a:pt x="436" y="167"/>
                      </a:lnTo>
                      <a:lnTo>
                        <a:pt x="469" y="146"/>
                      </a:lnTo>
                      <a:lnTo>
                        <a:pt x="529" y="106"/>
                      </a:lnTo>
                      <a:close/>
                    </a:path>
                  </a:pathLst>
                </a:custGeom>
                <a:solidFill>
                  <a:srgbClr val="A05000"/>
                </a:solidFill>
                <a:ln w="3175">
                  <a:solidFill>
                    <a:srgbClr val="000000"/>
                  </a:solidFill>
                  <a:prstDash val="solid"/>
                  <a:round/>
                  <a:headEnd/>
                  <a:tailEnd/>
                </a:ln>
              </p:spPr>
              <p:txBody>
                <a:bodyPr/>
                <a:lstStyle/>
                <a:p>
                  <a:endParaRPr lang="en-US"/>
                </a:p>
              </p:txBody>
            </p:sp>
            <p:grpSp>
              <p:nvGrpSpPr>
                <p:cNvPr id="92067" name="Group 1955"/>
                <p:cNvGrpSpPr>
                  <a:grpSpLocks noChangeAspect="1"/>
                </p:cNvGrpSpPr>
                <p:nvPr/>
              </p:nvGrpSpPr>
              <p:grpSpPr bwMode="auto">
                <a:xfrm>
                  <a:off x="2589" y="1980"/>
                  <a:ext cx="26" cy="36"/>
                  <a:chOff x="2589" y="1980"/>
                  <a:chExt cx="26" cy="36"/>
                </a:xfrm>
              </p:grpSpPr>
              <p:sp>
                <p:nvSpPr>
                  <p:cNvPr id="92068" name="Oval 1956"/>
                  <p:cNvSpPr>
                    <a:spLocks noChangeAspect="1" noChangeArrowheads="1"/>
                  </p:cNvSpPr>
                  <p:nvPr/>
                </p:nvSpPr>
                <p:spPr bwMode="auto">
                  <a:xfrm>
                    <a:off x="2589" y="1980"/>
                    <a:ext cx="26" cy="36"/>
                  </a:xfrm>
                  <a:prstGeom prst="ellipse">
                    <a:avLst/>
                  </a:prstGeom>
                  <a:solidFill>
                    <a:srgbClr val="FFFFFF"/>
                  </a:solidFill>
                  <a:ln w="3175">
                    <a:solidFill>
                      <a:srgbClr val="000000"/>
                    </a:solidFill>
                    <a:round/>
                    <a:headEnd/>
                    <a:tailEnd/>
                  </a:ln>
                </p:spPr>
                <p:txBody>
                  <a:bodyPr/>
                  <a:lstStyle/>
                  <a:p>
                    <a:endParaRPr lang="en-US"/>
                  </a:p>
                </p:txBody>
              </p:sp>
              <p:sp>
                <p:nvSpPr>
                  <p:cNvPr id="92069" name="Oval 1957"/>
                  <p:cNvSpPr>
                    <a:spLocks noChangeAspect="1" noChangeArrowheads="1"/>
                  </p:cNvSpPr>
                  <p:nvPr/>
                </p:nvSpPr>
                <p:spPr bwMode="auto">
                  <a:xfrm>
                    <a:off x="2599" y="1988"/>
                    <a:ext cx="14" cy="18"/>
                  </a:xfrm>
                  <a:prstGeom prst="ellipse">
                    <a:avLst/>
                  </a:prstGeom>
                  <a:solidFill>
                    <a:srgbClr val="00A000"/>
                  </a:solidFill>
                  <a:ln w="3175">
                    <a:solidFill>
                      <a:srgbClr val="000000"/>
                    </a:solidFill>
                    <a:round/>
                    <a:headEnd/>
                    <a:tailEnd/>
                  </a:ln>
                </p:spPr>
                <p:txBody>
                  <a:bodyPr/>
                  <a:lstStyle/>
                  <a:p>
                    <a:endParaRPr lang="en-US"/>
                  </a:p>
                </p:txBody>
              </p:sp>
              <p:sp>
                <p:nvSpPr>
                  <p:cNvPr id="92070" name="Oval 1958"/>
                  <p:cNvSpPr>
                    <a:spLocks noChangeAspect="1" noChangeArrowheads="1"/>
                  </p:cNvSpPr>
                  <p:nvPr/>
                </p:nvSpPr>
                <p:spPr bwMode="auto">
                  <a:xfrm>
                    <a:off x="2603" y="1992"/>
                    <a:ext cx="5" cy="7"/>
                  </a:xfrm>
                  <a:prstGeom prst="ellipse">
                    <a:avLst/>
                  </a:prstGeom>
                  <a:solidFill>
                    <a:srgbClr val="C0FFC0"/>
                  </a:solidFill>
                  <a:ln w="3175">
                    <a:solidFill>
                      <a:srgbClr val="000000"/>
                    </a:solidFill>
                    <a:round/>
                    <a:headEnd/>
                    <a:tailEnd/>
                  </a:ln>
                </p:spPr>
                <p:txBody>
                  <a:bodyPr/>
                  <a:lstStyle/>
                  <a:p>
                    <a:endParaRPr lang="en-US"/>
                  </a:p>
                </p:txBody>
              </p:sp>
            </p:grpSp>
            <p:grpSp>
              <p:nvGrpSpPr>
                <p:cNvPr id="92071" name="Group 1959"/>
                <p:cNvGrpSpPr>
                  <a:grpSpLocks noChangeAspect="1"/>
                </p:cNvGrpSpPr>
                <p:nvPr/>
              </p:nvGrpSpPr>
              <p:grpSpPr bwMode="auto">
                <a:xfrm>
                  <a:off x="2577" y="1972"/>
                  <a:ext cx="18" cy="52"/>
                  <a:chOff x="2577" y="1972"/>
                  <a:chExt cx="18" cy="52"/>
                </a:xfrm>
              </p:grpSpPr>
              <p:sp>
                <p:nvSpPr>
                  <p:cNvPr id="92072" name="Freeform 1960"/>
                  <p:cNvSpPr>
                    <a:spLocks noChangeAspect="1"/>
                  </p:cNvSpPr>
                  <p:nvPr/>
                </p:nvSpPr>
                <p:spPr bwMode="auto">
                  <a:xfrm>
                    <a:off x="2580" y="2009"/>
                    <a:ext cx="12" cy="15"/>
                  </a:xfrm>
                  <a:custGeom>
                    <a:avLst/>
                    <a:gdLst>
                      <a:gd name="T0" fmla="*/ 0 w 50"/>
                      <a:gd name="T1" fmla="*/ 18 h 61"/>
                      <a:gd name="T2" fmla="*/ 50 w 50"/>
                      <a:gd name="T3" fmla="*/ 0 h 61"/>
                      <a:gd name="T4" fmla="*/ 35 w 50"/>
                      <a:gd name="T5" fmla="*/ 61 h 61"/>
                    </a:gdLst>
                    <a:ahLst/>
                    <a:cxnLst>
                      <a:cxn ang="0">
                        <a:pos x="T0" y="T1"/>
                      </a:cxn>
                      <a:cxn ang="0">
                        <a:pos x="T2" y="T3"/>
                      </a:cxn>
                      <a:cxn ang="0">
                        <a:pos x="T4" y="T5"/>
                      </a:cxn>
                    </a:cxnLst>
                    <a:rect l="0" t="0" r="r" b="b"/>
                    <a:pathLst>
                      <a:path w="50" h="61">
                        <a:moveTo>
                          <a:pt x="0" y="18"/>
                        </a:moveTo>
                        <a:lnTo>
                          <a:pt x="50" y="0"/>
                        </a:lnTo>
                        <a:lnTo>
                          <a:pt x="35" y="6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3" name="Freeform 1961"/>
                  <p:cNvSpPr>
                    <a:spLocks noChangeAspect="1"/>
                  </p:cNvSpPr>
                  <p:nvPr/>
                </p:nvSpPr>
                <p:spPr bwMode="auto">
                  <a:xfrm>
                    <a:off x="2577" y="1972"/>
                    <a:ext cx="18" cy="24"/>
                  </a:xfrm>
                  <a:custGeom>
                    <a:avLst/>
                    <a:gdLst>
                      <a:gd name="T0" fmla="*/ 75 w 75"/>
                      <a:gd name="T1" fmla="*/ 0 h 97"/>
                      <a:gd name="T2" fmla="*/ 45 w 75"/>
                      <a:gd name="T3" fmla="*/ 18 h 97"/>
                      <a:gd name="T4" fmla="*/ 20 w 75"/>
                      <a:gd name="T5" fmla="*/ 38 h 97"/>
                      <a:gd name="T6" fmla="*/ 5 w 75"/>
                      <a:gd name="T7" fmla="*/ 66 h 97"/>
                      <a:gd name="T8" fmla="*/ 0 w 75"/>
                      <a:gd name="T9" fmla="*/ 97 h 97"/>
                    </a:gdLst>
                    <a:ahLst/>
                    <a:cxnLst>
                      <a:cxn ang="0">
                        <a:pos x="T0" y="T1"/>
                      </a:cxn>
                      <a:cxn ang="0">
                        <a:pos x="T2" y="T3"/>
                      </a:cxn>
                      <a:cxn ang="0">
                        <a:pos x="T4" y="T5"/>
                      </a:cxn>
                      <a:cxn ang="0">
                        <a:pos x="T6" y="T7"/>
                      </a:cxn>
                      <a:cxn ang="0">
                        <a:pos x="T8" y="T9"/>
                      </a:cxn>
                    </a:cxnLst>
                    <a:rect l="0" t="0" r="r" b="b"/>
                    <a:pathLst>
                      <a:path w="75" h="97">
                        <a:moveTo>
                          <a:pt x="75" y="0"/>
                        </a:moveTo>
                        <a:lnTo>
                          <a:pt x="45" y="18"/>
                        </a:lnTo>
                        <a:lnTo>
                          <a:pt x="20" y="38"/>
                        </a:lnTo>
                        <a:lnTo>
                          <a:pt x="5" y="66"/>
                        </a:lnTo>
                        <a:lnTo>
                          <a:pt x="0" y="9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074" name="Freeform 1962"/>
                <p:cNvSpPr>
                  <a:spLocks noChangeAspect="1"/>
                </p:cNvSpPr>
                <p:nvPr/>
              </p:nvSpPr>
              <p:spPr bwMode="auto">
                <a:xfrm>
                  <a:off x="2526" y="2053"/>
                  <a:ext cx="19" cy="25"/>
                </a:xfrm>
                <a:custGeom>
                  <a:avLst/>
                  <a:gdLst>
                    <a:gd name="T0" fmla="*/ 45 w 78"/>
                    <a:gd name="T1" fmla="*/ 0 h 98"/>
                    <a:gd name="T2" fmla="*/ 21 w 78"/>
                    <a:gd name="T3" fmla="*/ 0 h 98"/>
                    <a:gd name="T4" fmla="*/ 10 w 78"/>
                    <a:gd name="T5" fmla="*/ 9 h 98"/>
                    <a:gd name="T6" fmla="*/ 0 w 78"/>
                    <a:gd name="T7" fmla="*/ 38 h 98"/>
                    <a:gd name="T8" fmla="*/ 4 w 78"/>
                    <a:gd name="T9" fmla="*/ 68 h 98"/>
                    <a:gd name="T10" fmla="*/ 17 w 78"/>
                    <a:gd name="T11" fmla="*/ 86 h 98"/>
                    <a:gd name="T12" fmla="*/ 34 w 78"/>
                    <a:gd name="T13" fmla="*/ 98 h 98"/>
                    <a:gd name="T14" fmla="*/ 54 w 78"/>
                    <a:gd name="T15" fmla="*/ 98 h 98"/>
                    <a:gd name="T16" fmla="*/ 71 w 78"/>
                    <a:gd name="T17" fmla="*/ 92 h 98"/>
                    <a:gd name="T18" fmla="*/ 78 w 78"/>
                    <a:gd name="T19" fmla="*/ 74 h 98"/>
                    <a:gd name="T20" fmla="*/ 78 w 78"/>
                    <a:gd name="T21" fmla="*/ 59 h 98"/>
                    <a:gd name="T22" fmla="*/ 73 w 78"/>
                    <a:gd name="T23" fmla="*/ 54 h 98"/>
                    <a:gd name="T24" fmla="*/ 64 w 78"/>
                    <a:gd name="T25" fmla="*/ 47 h 98"/>
                    <a:gd name="T26" fmla="*/ 47 w 78"/>
                    <a:gd name="T27" fmla="*/ 50 h 98"/>
                    <a:gd name="T28" fmla="*/ 47 w 78"/>
                    <a:gd name="T29" fmla="*/ 6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98">
                      <a:moveTo>
                        <a:pt x="45" y="0"/>
                      </a:moveTo>
                      <a:lnTo>
                        <a:pt x="21" y="0"/>
                      </a:lnTo>
                      <a:lnTo>
                        <a:pt x="10" y="9"/>
                      </a:lnTo>
                      <a:lnTo>
                        <a:pt x="0" y="38"/>
                      </a:lnTo>
                      <a:lnTo>
                        <a:pt x="4" y="68"/>
                      </a:lnTo>
                      <a:lnTo>
                        <a:pt x="17" y="86"/>
                      </a:lnTo>
                      <a:lnTo>
                        <a:pt x="34" y="98"/>
                      </a:lnTo>
                      <a:lnTo>
                        <a:pt x="54" y="98"/>
                      </a:lnTo>
                      <a:lnTo>
                        <a:pt x="71" y="92"/>
                      </a:lnTo>
                      <a:lnTo>
                        <a:pt x="78" y="74"/>
                      </a:lnTo>
                      <a:lnTo>
                        <a:pt x="78" y="59"/>
                      </a:lnTo>
                      <a:lnTo>
                        <a:pt x="73" y="54"/>
                      </a:lnTo>
                      <a:lnTo>
                        <a:pt x="64" y="47"/>
                      </a:lnTo>
                      <a:lnTo>
                        <a:pt x="47" y="50"/>
                      </a:lnTo>
                      <a:lnTo>
                        <a:pt x="47" y="6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075" name="Freeform 1963"/>
              <p:cNvSpPr>
                <a:spLocks noChangeAspect="1"/>
              </p:cNvSpPr>
              <p:nvPr/>
            </p:nvSpPr>
            <p:spPr bwMode="auto">
              <a:xfrm>
                <a:off x="2488" y="2130"/>
                <a:ext cx="9" cy="33"/>
              </a:xfrm>
              <a:custGeom>
                <a:avLst/>
                <a:gdLst>
                  <a:gd name="T0" fmla="*/ 34 w 34"/>
                  <a:gd name="T1" fmla="*/ 0 h 133"/>
                  <a:gd name="T2" fmla="*/ 8 w 34"/>
                  <a:gd name="T3" fmla="*/ 27 h 133"/>
                  <a:gd name="T4" fmla="*/ 0 w 34"/>
                  <a:gd name="T5" fmla="*/ 56 h 133"/>
                  <a:gd name="T6" fmla="*/ 4 w 34"/>
                  <a:gd name="T7" fmla="*/ 89 h 133"/>
                  <a:gd name="T8" fmla="*/ 19 w 34"/>
                  <a:gd name="T9" fmla="*/ 118 h 133"/>
                  <a:gd name="T10" fmla="*/ 30 w 34"/>
                  <a:gd name="T11" fmla="*/ 133 h 133"/>
                </a:gdLst>
                <a:ahLst/>
                <a:cxnLst>
                  <a:cxn ang="0">
                    <a:pos x="T0" y="T1"/>
                  </a:cxn>
                  <a:cxn ang="0">
                    <a:pos x="T2" y="T3"/>
                  </a:cxn>
                  <a:cxn ang="0">
                    <a:pos x="T4" y="T5"/>
                  </a:cxn>
                  <a:cxn ang="0">
                    <a:pos x="T6" y="T7"/>
                  </a:cxn>
                  <a:cxn ang="0">
                    <a:pos x="T8" y="T9"/>
                  </a:cxn>
                  <a:cxn ang="0">
                    <a:pos x="T10" y="T11"/>
                  </a:cxn>
                </a:cxnLst>
                <a:rect l="0" t="0" r="r" b="b"/>
                <a:pathLst>
                  <a:path w="34" h="133">
                    <a:moveTo>
                      <a:pt x="34" y="0"/>
                    </a:moveTo>
                    <a:lnTo>
                      <a:pt x="8" y="27"/>
                    </a:lnTo>
                    <a:lnTo>
                      <a:pt x="0" y="56"/>
                    </a:lnTo>
                    <a:lnTo>
                      <a:pt x="4" y="89"/>
                    </a:lnTo>
                    <a:lnTo>
                      <a:pt x="19" y="118"/>
                    </a:lnTo>
                    <a:lnTo>
                      <a:pt x="30" y="1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6" name="Freeform 1964"/>
              <p:cNvSpPr>
                <a:spLocks noChangeAspect="1"/>
              </p:cNvSpPr>
              <p:nvPr/>
            </p:nvSpPr>
            <p:spPr bwMode="auto">
              <a:xfrm>
                <a:off x="2468" y="2120"/>
                <a:ext cx="14" cy="49"/>
              </a:xfrm>
              <a:custGeom>
                <a:avLst/>
                <a:gdLst>
                  <a:gd name="T0" fmla="*/ 56 w 56"/>
                  <a:gd name="T1" fmla="*/ 0 h 194"/>
                  <a:gd name="T2" fmla="*/ 28 w 56"/>
                  <a:gd name="T3" fmla="*/ 35 h 194"/>
                  <a:gd name="T4" fmla="*/ 6 w 56"/>
                  <a:gd name="T5" fmla="*/ 71 h 194"/>
                  <a:gd name="T6" fmla="*/ 0 w 56"/>
                  <a:gd name="T7" fmla="*/ 96 h 194"/>
                  <a:gd name="T8" fmla="*/ 3 w 56"/>
                  <a:gd name="T9" fmla="*/ 128 h 194"/>
                  <a:gd name="T10" fmla="*/ 17 w 56"/>
                  <a:gd name="T11" fmla="*/ 158 h 194"/>
                  <a:gd name="T12" fmla="*/ 48 w 56"/>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56" h="194">
                    <a:moveTo>
                      <a:pt x="56" y="0"/>
                    </a:moveTo>
                    <a:lnTo>
                      <a:pt x="28" y="35"/>
                    </a:lnTo>
                    <a:lnTo>
                      <a:pt x="6" y="71"/>
                    </a:lnTo>
                    <a:lnTo>
                      <a:pt x="0" y="96"/>
                    </a:lnTo>
                    <a:lnTo>
                      <a:pt x="3" y="128"/>
                    </a:lnTo>
                    <a:lnTo>
                      <a:pt x="17" y="158"/>
                    </a:lnTo>
                    <a:lnTo>
                      <a:pt x="48" y="19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Tree>
    <p:extLst>
      <p:ext uri="{BB962C8B-B14F-4D97-AF65-F5344CB8AC3E}">
        <p14:creationId xmlns:p14="http://schemas.microsoft.com/office/powerpoint/2010/main" val="3116856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1976"/>
                                        </p:tgtEl>
                                        <p:attrNameLst>
                                          <p:attrName>style.visibility</p:attrName>
                                        </p:attrNameLst>
                                      </p:cBhvr>
                                      <p:to>
                                        <p:strVal val="visible"/>
                                      </p:to>
                                    </p:set>
                                    <p:animEffect transition="in" filter="box(out)">
                                      <p:cBhvr>
                                        <p:cTn id="7" dur="500"/>
                                        <p:tgtEl>
                                          <p:spTgt spid="919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1977">
                                            <p:txEl>
                                              <p:pRg st="0" end="0"/>
                                            </p:txEl>
                                          </p:spTgt>
                                        </p:tgtEl>
                                        <p:attrNameLst>
                                          <p:attrName>style.visibility</p:attrName>
                                        </p:attrNameLst>
                                      </p:cBhvr>
                                      <p:to>
                                        <p:strVal val="visible"/>
                                      </p:to>
                                    </p:set>
                                    <p:animEffect transition="in" filter="box(out)">
                                      <p:cBhvr>
                                        <p:cTn id="12" dur="500"/>
                                        <p:tgtEl>
                                          <p:spTgt spid="9197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1978"/>
                                        </p:tgtEl>
                                        <p:attrNameLst>
                                          <p:attrName>style.visibility</p:attrName>
                                        </p:attrNameLst>
                                      </p:cBhvr>
                                      <p:to>
                                        <p:strVal val="visible"/>
                                      </p:to>
                                    </p:set>
                                    <p:animEffect transition="in" filter="box(out)">
                                      <p:cBhvr>
                                        <p:cTn id="17" dur="500"/>
                                        <p:tgtEl>
                                          <p:spTgt spid="91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7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09600" y="1447800"/>
            <a:ext cx="18097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endParaRPr lang="en-US" sz="2800" b="1">
              <a:solidFill>
                <a:schemeClr val="tx2"/>
              </a:solidFill>
            </a:endParaRPr>
          </a:p>
        </p:txBody>
      </p:sp>
      <p:sp>
        <p:nvSpPr>
          <p:cNvPr id="256003" name="Rectangle 3"/>
          <p:cNvSpPr>
            <a:spLocks noChangeArrowheads="1"/>
          </p:cNvSpPr>
          <p:nvPr/>
        </p:nvSpPr>
        <p:spPr bwMode="auto">
          <a:xfrm>
            <a:off x="3048000" y="4495800"/>
            <a:ext cx="2532063" cy="1370013"/>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i="1">
                <a:solidFill>
                  <a:srgbClr val="303B2C"/>
                </a:solidFill>
              </a:rPr>
              <a:t>What is the </a:t>
            </a:r>
          </a:p>
          <a:p>
            <a:pPr eaLnBrk="0" hangingPunct="0"/>
            <a:r>
              <a:rPr lang="en-US" sz="2800" b="1" i="1">
                <a:solidFill>
                  <a:srgbClr val="303B2C"/>
                </a:solidFill>
              </a:rPr>
              <a:t>multifactor</a:t>
            </a:r>
            <a:br>
              <a:rPr lang="en-US" sz="2800" b="1" i="1">
                <a:solidFill>
                  <a:srgbClr val="303B2C"/>
                </a:solidFill>
              </a:rPr>
            </a:br>
            <a:r>
              <a:rPr lang="en-US" sz="2800" b="1" i="1">
                <a:solidFill>
                  <a:srgbClr val="303B2C"/>
                </a:solidFill>
              </a:rPr>
              <a:t>productivity?</a:t>
            </a:r>
            <a:r>
              <a:rPr lang="en-US" sz="2800" b="1" i="1">
                <a:solidFill>
                  <a:schemeClr val="hlink"/>
                </a:solidFill>
              </a:rPr>
              <a:t> </a:t>
            </a:r>
          </a:p>
        </p:txBody>
      </p:sp>
      <p:sp>
        <p:nvSpPr>
          <p:cNvPr id="40964" name="Rectangle 4"/>
          <p:cNvSpPr>
            <a:spLocks noGrp="1" noChangeArrowheads="1"/>
          </p:cNvSpPr>
          <p:nvPr>
            <p:ph type="title"/>
          </p:nvPr>
        </p:nvSpPr>
        <p:spPr/>
        <p:txBody>
          <a:bodyPr>
            <a:normAutofit fontScale="90000"/>
          </a:bodyPr>
          <a:lstStyle/>
          <a:p>
            <a:pPr fontAlgn="auto">
              <a:spcAft>
                <a:spcPts val="0"/>
              </a:spcAft>
              <a:defRPr/>
            </a:pPr>
            <a:r>
              <a:rPr lang="en-US" dirty="0" smtClean="0">
                <a:solidFill>
                  <a:schemeClr val="tx1">
                    <a:lumMod val="95000"/>
                    <a:lumOff val="5000"/>
                  </a:schemeClr>
                </a:solidFill>
              </a:rPr>
              <a:t>Multifactor </a:t>
            </a:r>
            <a:r>
              <a:rPr dirty="0" smtClean="0">
                <a:solidFill>
                  <a:schemeClr val="tx1">
                    <a:lumMod val="95000"/>
                    <a:lumOff val="5000"/>
                  </a:schemeClr>
                </a:solidFill>
              </a:rPr>
              <a:t>Productivity Calculation Example</a:t>
            </a:r>
          </a:p>
        </p:txBody>
      </p:sp>
      <p:sp>
        <p:nvSpPr>
          <p:cNvPr id="52229" name="Rectangle 5"/>
          <p:cNvSpPr>
            <a:spLocks noGrp="1" noChangeArrowheads="1"/>
          </p:cNvSpPr>
          <p:nvPr>
            <p:ph idx="1"/>
          </p:nvPr>
        </p:nvSpPr>
        <p:spPr/>
        <p:txBody>
          <a:bodyPr/>
          <a:lstStyle/>
          <a:p>
            <a:pPr>
              <a:spcBef>
                <a:spcPct val="0"/>
              </a:spcBef>
              <a:buClrTx/>
              <a:buFontTx/>
              <a:buNone/>
            </a:pPr>
            <a:r>
              <a:rPr lang="en-US" b="0" dirty="0" smtClean="0"/>
              <a:t>Units produced: 	5,000 </a:t>
            </a:r>
          </a:p>
          <a:p>
            <a:pPr>
              <a:spcBef>
                <a:spcPct val="0"/>
              </a:spcBef>
              <a:buClrTx/>
              <a:buFontTx/>
              <a:buNone/>
            </a:pPr>
            <a:r>
              <a:rPr lang="en-US" b="0" dirty="0" smtClean="0"/>
              <a:t>Standard price:	$30/unit</a:t>
            </a:r>
          </a:p>
          <a:p>
            <a:pPr>
              <a:spcBef>
                <a:spcPct val="0"/>
              </a:spcBef>
              <a:buClrTx/>
              <a:buFontTx/>
              <a:buNone/>
            </a:pPr>
            <a:r>
              <a:rPr lang="en-US" b="0" dirty="0" smtClean="0"/>
              <a:t>Labor input:  	500 hours</a:t>
            </a:r>
          </a:p>
          <a:p>
            <a:pPr>
              <a:spcBef>
                <a:spcPct val="0"/>
              </a:spcBef>
              <a:buClrTx/>
              <a:buFontTx/>
              <a:buNone/>
            </a:pPr>
            <a:r>
              <a:rPr lang="en-US" b="0" dirty="0" smtClean="0"/>
              <a:t>Cost of labor:	$25/hour</a:t>
            </a:r>
          </a:p>
          <a:p>
            <a:pPr>
              <a:spcBef>
                <a:spcPct val="0"/>
              </a:spcBef>
              <a:buClrTx/>
              <a:buFontTx/>
              <a:buNone/>
            </a:pPr>
            <a:r>
              <a:rPr lang="en-US" b="0" dirty="0" smtClean="0"/>
              <a:t>Cost of materials: 	$5,000</a:t>
            </a:r>
          </a:p>
          <a:p>
            <a:pPr>
              <a:spcBef>
                <a:spcPct val="0"/>
              </a:spcBef>
              <a:buClrTx/>
              <a:buFontTx/>
              <a:buNone/>
            </a:pPr>
            <a:r>
              <a:rPr lang="en-US" b="0" dirty="0" smtClean="0"/>
              <a:t>Cost of overhead: 	2x labor cost</a:t>
            </a:r>
          </a:p>
        </p:txBody>
      </p:sp>
      <p:sp>
        <p:nvSpPr>
          <p:cNvPr id="52231"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52233"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B2B1812B-BF4C-405C-AF43-AF0CF9B2013B}" type="slidenum">
              <a:rPr lang="en-US" sz="1600">
                <a:solidFill>
                  <a:schemeClr val="tx2"/>
                </a:solidFill>
              </a:rPr>
              <a:pPr algn="ctr" eaLnBrk="1" hangingPunct="1"/>
              <a:t>33</a:t>
            </a:fld>
            <a:endParaRPr lang="en-US" sz="16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03"/>
                                        </p:tgtEl>
                                        <p:attrNameLst>
                                          <p:attrName>style.visibility</p:attrName>
                                        </p:attrNameLst>
                                      </p:cBhvr>
                                      <p:to>
                                        <p:strVal val="visible"/>
                                      </p:to>
                                    </p:set>
                                    <p:anim calcmode="lin" valueType="num">
                                      <p:cBhvr additive="base">
                                        <p:cTn id="7" dur="500" fill="hold"/>
                                        <p:tgtEl>
                                          <p:spTgt spid="256003"/>
                                        </p:tgtEl>
                                        <p:attrNameLst>
                                          <p:attrName>ppt_x</p:attrName>
                                        </p:attrNameLst>
                                      </p:cBhvr>
                                      <p:tavLst>
                                        <p:tav tm="0">
                                          <p:val>
                                            <p:strVal val="0-#ppt_w/2"/>
                                          </p:val>
                                        </p:tav>
                                        <p:tav tm="100000">
                                          <p:val>
                                            <p:strVal val="#ppt_x"/>
                                          </p:val>
                                        </p:tav>
                                      </p:tavLst>
                                    </p:anim>
                                    <p:anim calcmode="lin" valueType="num">
                                      <p:cBhvr additive="base">
                                        <p:cTn id="8" dur="500" fill="hold"/>
                                        <p:tgtEl>
                                          <p:spTgt spid="256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457200" y="274638"/>
            <a:ext cx="8229600" cy="639762"/>
          </a:xfrm>
        </p:spPr>
        <p:txBody>
          <a:bodyPr lIns="90488" tIns="44450" rIns="90488" bIns="44450">
            <a:normAutofit fontScale="90000"/>
          </a:bodyPr>
          <a:lstStyle/>
          <a:p>
            <a:pPr fontAlgn="auto">
              <a:spcAft>
                <a:spcPts val="0"/>
              </a:spcAft>
              <a:defRPr/>
            </a:pPr>
            <a:r>
              <a:rPr dirty="0" smtClean="0">
                <a:solidFill>
                  <a:schemeClr val="tx1">
                    <a:lumMod val="95000"/>
                    <a:lumOff val="5000"/>
                  </a:schemeClr>
                </a:solidFill>
              </a:rPr>
              <a:t>Solution</a:t>
            </a:r>
            <a:endParaRPr sz="2100" dirty="0" smtClean="0">
              <a:solidFill>
                <a:schemeClr val="tx1">
                  <a:lumMod val="95000"/>
                  <a:lumOff val="5000"/>
                </a:schemeClr>
              </a:solidFill>
            </a:endParaRPr>
          </a:p>
        </p:txBody>
      </p:sp>
      <p:sp>
        <p:nvSpPr>
          <p:cNvPr id="2057"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graphicFrame>
        <p:nvGraphicFramePr>
          <p:cNvPr id="2050" name="Object 3"/>
          <p:cNvGraphicFramePr>
            <a:graphicFrameLocks noChangeAspect="1"/>
          </p:cNvGraphicFramePr>
          <p:nvPr/>
        </p:nvGraphicFramePr>
        <p:xfrm>
          <a:off x="457200" y="1676400"/>
          <a:ext cx="5440363" cy="584200"/>
        </p:xfrm>
        <a:graphic>
          <a:graphicData uri="http://schemas.openxmlformats.org/presentationml/2006/ole">
            <mc:AlternateContent xmlns:mc="http://schemas.openxmlformats.org/markup-compatibility/2006">
              <mc:Choice xmlns:v="urn:schemas-microsoft-com:vml" Requires="v">
                <p:oleObj spid="_x0000_s2088" name="Equation" r:id="rId4" imgW="3429000" imgH="368300" progId="Equation.3">
                  <p:embed/>
                </p:oleObj>
              </mc:Choice>
              <mc:Fallback>
                <p:oleObj name="Equation" r:id="rId4" imgW="3429000" imgH="3683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76400"/>
                        <a:ext cx="5440363" cy="584200"/>
                      </a:xfrm>
                      <a:prstGeom prst="rect">
                        <a:avLst/>
                      </a:prstGeom>
                      <a:noFill/>
                      <a:ln>
                        <a:noFill/>
                      </a:ln>
                      <a:effectLst/>
                      <a:extLst>
                        <a:ext uri="{909E8E84-426E-40DD-AFC4-6F175D3DCCD1}">
                          <a14:hiddenFill xmlns:a14="http://schemas.microsoft.com/office/drawing/2010/main">
                            <a:solidFill>
                              <a:srgbClr val="39796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4"/>
          <p:cNvGraphicFramePr>
            <a:graphicFrameLocks noChangeAspect="1"/>
          </p:cNvGraphicFramePr>
          <p:nvPr>
            <p:extLst>
              <p:ext uri="{D42A27DB-BD31-4B8C-83A1-F6EECF244321}">
                <p14:modId xmlns:p14="http://schemas.microsoft.com/office/powerpoint/2010/main" val="4020786876"/>
              </p:ext>
            </p:extLst>
          </p:nvPr>
        </p:nvGraphicFramePr>
        <p:xfrm>
          <a:off x="1676400" y="2514600"/>
          <a:ext cx="6003925" cy="663575"/>
        </p:xfrm>
        <a:graphic>
          <a:graphicData uri="http://schemas.openxmlformats.org/presentationml/2006/ole">
            <mc:AlternateContent xmlns:mc="http://schemas.openxmlformats.org/markup-compatibility/2006">
              <mc:Choice xmlns:v="urn:schemas-microsoft-com:vml" Requires="v">
                <p:oleObj spid="_x0000_s2089" name="Equation" r:id="rId6" imgW="3784320" imgH="419040" progId="Equation.3">
                  <p:embed/>
                </p:oleObj>
              </mc:Choice>
              <mc:Fallback>
                <p:oleObj name="Equation" r:id="rId6" imgW="3784320" imgH="4190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2514600"/>
                        <a:ext cx="6003925" cy="663575"/>
                      </a:xfrm>
                      <a:prstGeom prst="rect">
                        <a:avLst/>
                      </a:prstGeom>
                      <a:noFill/>
                      <a:ln>
                        <a:noFill/>
                      </a:ln>
                      <a:effectLst/>
                      <a:extLst>
                        <a:ext uri="{909E8E84-426E-40DD-AFC4-6F175D3DCCD1}">
                          <a14:hiddenFill xmlns:a14="http://schemas.microsoft.com/office/drawing/2010/main">
                            <a:solidFill>
                              <a:srgbClr val="39796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5"/>
          <p:cNvGraphicFramePr>
            <a:graphicFrameLocks noChangeAspect="1"/>
          </p:cNvGraphicFramePr>
          <p:nvPr>
            <p:extLst>
              <p:ext uri="{D42A27DB-BD31-4B8C-83A1-F6EECF244321}">
                <p14:modId xmlns:p14="http://schemas.microsoft.com/office/powerpoint/2010/main" val="1380890583"/>
              </p:ext>
            </p:extLst>
          </p:nvPr>
        </p:nvGraphicFramePr>
        <p:xfrm>
          <a:off x="1371600" y="4189413"/>
          <a:ext cx="928687" cy="282575"/>
        </p:xfrm>
        <a:graphic>
          <a:graphicData uri="http://schemas.openxmlformats.org/presentationml/2006/ole">
            <mc:AlternateContent xmlns:mc="http://schemas.openxmlformats.org/markup-compatibility/2006">
              <mc:Choice xmlns:v="urn:schemas-microsoft-com:vml" Requires="v">
                <p:oleObj spid="_x0000_s2090" name="Equation" r:id="rId8" imgW="583920" imgH="177480" progId="Equation.3">
                  <p:embed/>
                </p:oleObj>
              </mc:Choice>
              <mc:Fallback>
                <p:oleObj name="Equation" r:id="rId8" imgW="583920" imgH="17748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189413"/>
                        <a:ext cx="928687" cy="282575"/>
                      </a:xfrm>
                      <a:prstGeom prst="rect">
                        <a:avLst/>
                      </a:prstGeom>
                      <a:noFill/>
                      <a:ln>
                        <a:noFill/>
                      </a:ln>
                      <a:effectLst/>
                      <a:extLst>
                        <a:ext uri="{909E8E84-426E-40DD-AFC4-6F175D3DCCD1}">
                          <a14:hiddenFill xmlns:a14="http://schemas.microsoft.com/office/drawing/2010/main">
                            <a:solidFill>
                              <a:srgbClr val="39796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Text Box 6"/>
          <p:cNvSpPr txBox="1">
            <a:spLocks noChangeArrowheads="1"/>
          </p:cNvSpPr>
          <p:nvPr/>
        </p:nvSpPr>
        <p:spPr bwMode="auto">
          <a:xfrm>
            <a:off x="1676400" y="4510088"/>
            <a:ext cx="6557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What is the implication of an unitless measure of productivity?</a:t>
            </a:r>
          </a:p>
        </p:txBody>
      </p:sp>
      <p:graphicFrame>
        <p:nvGraphicFramePr>
          <p:cNvPr id="2" name="Object 7"/>
          <p:cNvGraphicFramePr>
            <a:graphicFrameLocks noChangeAspect="1"/>
          </p:cNvGraphicFramePr>
          <p:nvPr>
            <p:extLst>
              <p:ext uri="{D42A27DB-BD31-4B8C-83A1-F6EECF244321}">
                <p14:modId xmlns:p14="http://schemas.microsoft.com/office/powerpoint/2010/main" val="2405766916"/>
              </p:ext>
            </p:extLst>
          </p:nvPr>
        </p:nvGraphicFramePr>
        <p:xfrm>
          <a:off x="3505200" y="3429000"/>
          <a:ext cx="1208088" cy="665162"/>
        </p:xfrm>
        <a:graphic>
          <a:graphicData uri="http://schemas.openxmlformats.org/presentationml/2006/ole">
            <mc:AlternateContent xmlns:mc="http://schemas.openxmlformats.org/markup-compatibility/2006">
              <mc:Choice xmlns:v="urn:schemas-microsoft-com:vml" Requires="v">
                <p:oleObj spid="_x0000_s2091" name="Equation" r:id="rId10" imgW="761760" imgH="419040" progId="Equation.3">
                  <p:embed/>
                </p:oleObj>
              </mc:Choice>
              <mc:Fallback>
                <p:oleObj name="Equation" r:id="rId10" imgW="761760" imgH="41904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3429000"/>
                        <a:ext cx="1208088" cy="665162"/>
                      </a:xfrm>
                      <a:prstGeom prst="rect">
                        <a:avLst/>
                      </a:prstGeom>
                      <a:noFill/>
                      <a:ln>
                        <a:noFill/>
                      </a:ln>
                      <a:effectLst/>
                      <a:extLst>
                        <a:ext uri="{909E8E84-426E-40DD-AFC4-6F175D3DCCD1}">
                          <a14:hiddenFill xmlns:a14="http://schemas.microsoft.com/office/drawing/2010/main">
                            <a:solidFill>
                              <a:srgbClr val="39796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9"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6D0D9CE3-D798-406E-A23C-29A951DC6C65}" type="slidenum">
              <a:rPr lang="en-US" sz="1600">
                <a:solidFill>
                  <a:schemeClr val="tx2"/>
                </a:solidFill>
              </a:rPr>
              <a:pPr algn="ctr" eaLnBrk="1" hangingPunct="1"/>
              <a:t>34</a:t>
            </a:fld>
            <a:endParaRPr lang="en-US" sz="1600">
              <a:solidFill>
                <a:schemeClr val="tx2"/>
              </a:solidFill>
            </a:endParaRPr>
          </a:p>
        </p:txBody>
      </p:sp>
      <p:sp>
        <p:nvSpPr>
          <p:cNvPr id="3" name="Rectangle 2"/>
          <p:cNvSpPr/>
          <p:nvPr/>
        </p:nvSpPr>
        <p:spPr>
          <a:xfrm>
            <a:off x="990600" y="1122048"/>
            <a:ext cx="4185761" cy="341632"/>
          </a:xfrm>
          <a:prstGeom prst="rect">
            <a:avLst/>
          </a:prstGeom>
        </p:spPr>
        <p:txBody>
          <a:bodyPr wrap="none">
            <a:spAutoFit/>
          </a:bodyPr>
          <a:lstStyle/>
          <a:p>
            <a:pPr>
              <a:lnSpc>
                <a:spcPct val="90000"/>
              </a:lnSpc>
            </a:pPr>
            <a:r>
              <a:rPr lang="en-US" dirty="0"/>
              <a:t>Convert all inputs &amp; outputs to $ values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11150"/>
            <a:ext cx="9144000" cy="508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fontScale="90000"/>
          </a:bodyPr>
          <a:lstStyle/>
          <a:p>
            <a:pPr eaLnBrk="1" hangingPunct="1">
              <a:defRPr/>
            </a:pPr>
            <a:r>
              <a:rPr lang="en-US" altLang="en-US" dirty="0" smtClean="0"/>
              <a:t>Example 2</a:t>
            </a:r>
            <a:endParaRPr lang="en-US" altLang="en-US" sz="2100" dirty="0" smtClean="0">
              <a:solidFill>
                <a:srgbClr val="2D8BD8"/>
              </a:solidFill>
            </a:endParaRPr>
          </a:p>
        </p:txBody>
      </p:sp>
      <p:sp>
        <p:nvSpPr>
          <p:cNvPr id="12291" name="Rectangle 3"/>
          <p:cNvSpPr>
            <a:spLocks noChangeArrowheads="1"/>
          </p:cNvSpPr>
          <p:nvPr/>
        </p:nvSpPr>
        <p:spPr bwMode="auto">
          <a:xfrm>
            <a:off x="1143000" y="1733550"/>
            <a:ext cx="4300538" cy="39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chemeClr val="tx2"/>
                </a:solidFill>
              </a:rPr>
              <a:t>7040 Units Produced    </a:t>
            </a:r>
          </a:p>
          <a:p>
            <a:pPr eaLnBrk="0" hangingPunct="0"/>
            <a:endParaRPr lang="en-US" altLang="en-US" sz="2800" b="1">
              <a:solidFill>
                <a:schemeClr val="tx2"/>
              </a:solidFill>
            </a:endParaRPr>
          </a:p>
          <a:p>
            <a:pPr eaLnBrk="0" hangingPunct="0"/>
            <a:r>
              <a:rPr lang="en-US" altLang="en-US" sz="2800" b="1">
                <a:solidFill>
                  <a:schemeClr val="tx2"/>
                </a:solidFill>
              </a:rPr>
              <a:t>Sold for $1.10/unit</a:t>
            </a:r>
          </a:p>
          <a:p>
            <a:pPr eaLnBrk="0" hangingPunct="0"/>
            <a:endParaRPr lang="en-US" altLang="en-US" sz="2800" b="1">
              <a:solidFill>
                <a:schemeClr val="tx2"/>
              </a:solidFill>
            </a:endParaRPr>
          </a:p>
          <a:p>
            <a:pPr eaLnBrk="0" hangingPunct="0"/>
            <a:r>
              <a:rPr lang="en-US" altLang="en-US" sz="2800" b="1">
                <a:solidFill>
                  <a:schemeClr val="tx2"/>
                </a:solidFill>
              </a:rPr>
              <a:t>Cost of labor of $1,000</a:t>
            </a:r>
          </a:p>
          <a:p>
            <a:pPr eaLnBrk="0" hangingPunct="0"/>
            <a:endParaRPr lang="en-US" altLang="en-US" sz="2800" b="1">
              <a:solidFill>
                <a:schemeClr val="tx2"/>
              </a:solidFill>
            </a:endParaRPr>
          </a:p>
          <a:p>
            <a:pPr eaLnBrk="0" hangingPunct="0"/>
            <a:r>
              <a:rPr lang="en-US" altLang="en-US" sz="2800" b="1">
                <a:solidFill>
                  <a:schemeClr val="tx2"/>
                </a:solidFill>
              </a:rPr>
              <a:t>Cost of materials: $520</a:t>
            </a:r>
          </a:p>
          <a:p>
            <a:pPr eaLnBrk="0" hangingPunct="0"/>
            <a:endParaRPr lang="en-US" altLang="en-US" sz="2800" b="1">
              <a:solidFill>
                <a:schemeClr val="tx2"/>
              </a:solidFill>
            </a:endParaRPr>
          </a:p>
          <a:p>
            <a:pPr eaLnBrk="0" hangingPunct="0"/>
            <a:r>
              <a:rPr lang="en-US" altLang="en-US" sz="2800" b="1">
                <a:solidFill>
                  <a:schemeClr val="tx2"/>
                </a:solidFill>
              </a:rPr>
              <a:t>Cost of overhead: $2000</a:t>
            </a:r>
          </a:p>
        </p:txBody>
      </p:sp>
      <p:sp>
        <p:nvSpPr>
          <p:cNvPr id="12292" name="Rectangle 4"/>
          <p:cNvSpPr>
            <a:spLocks noChangeArrowheads="1"/>
          </p:cNvSpPr>
          <p:nvPr/>
        </p:nvSpPr>
        <p:spPr bwMode="auto">
          <a:xfrm>
            <a:off x="5813425" y="3522663"/>
            <a:ext cx="2535238"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chemeClr val="hlink"/>
                </a:solidFill>
              </a:rPr>
              <a:t>What is the </a:t>
            </a:r>
          </a:p>
          <a:p>
            <a:pPr eaLnBrk="0" hangingPunct="0"/>
            <a:r>
              <a:rPr lang="en-US" altLang="en-US" sz="2800" b="1" i="1">
                <a:solidFill>
                  <a:schemeClr val="hlink"/>
                </a:solidFill>
              </a:rPr>
              <a:t>multifactor</a:t>
            </a:r>
            <a:br>
              <a:rPr lang="en-US" altLang="en-US" sz="2800" b="1" i="1">
                <a:solidFill>
                  <a:schemeClr val="hlink"/>
                </a:solidFill>
              </a:rPr>
            </a:br>
            <a:r>
              <a:rPr lang="en-US" altLang="en-US" sz="2800" b="1" i="1">
                <a:solidFill>
                  <a:schemeClr val="hlink"/>
                </a:solidFill>
              </a:rPr>
              <a:t>productivity? </a:t>
            </a:r>
          </a:p>
        </p:txBody>
      </p:sp>
    </p:spTree>
    <p:extLst>
      <p:ext uri="{BB962C8B-B14F-4D97-AF65-F5344CB8AC3E}">
        <p14:creationId xmlns:p14="http://schemas.microsoft.com/office/powerpoint/2010/main" val="39454530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wipe(left)">
                                      <p:cBhvr>
                                        <p:cTn id="12" dur="5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wipe(left)">
                                      <p:cBhvr>
                                        <p:cTn id="17" dur="500"/>
                                        <p:tgtEl>
                                          <p:spTgt spid="1229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1">
                                            <p:txEl>
                                              <p:pRg st="6" end="6"/>
                                            </p:txEl>
                                          </p:spTgt>
                                        </p:tgtEl>
                                        <p:attrNameLst>
                                          <p:attrName>style.visibility</p:attrName>
                                        </p:attrNameLst>
                                      </p:cBhvr>
                                      <p:to>
                                        <p:strVal val="visible"/>
                                      </p:to>
                                    </p:set>
                                    <p:animEffect transition="in" filter="wipe(left)">
                                      <p:cBhvr>
                                        <p:cTn id="22" dur="500"/>
                                        <p:tgtEl>
                                          <p:spTgt spid="1229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animEffect transition="in" filter="wipe(left)">
                                      <p:cBhvr>
                                        <p:cTn id="27" dur="500"/>
                                        <p:tgtEl>
                                          <p:spTgt spid="12291">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2292"/>
                                        </p:tgtEl>
                                        <p:attrNameLst>
                                          <p:attrName>style.visibility</p:attrName>
                                        </p:attrNameLst>
                                      </p:cBhvr>
                                      <p:to>
                                        <p:strVal val="visible"/>
                                      </p:to>
                                    </p:set>
                                    <p:anim calcmode="lin" valueType="num">
                                      <p:cBhvr additive="base">
                                        <p:cTn id="32" dur="500" fill="hold"/>
                                        <p:tgtEl>
                                          <p:spTgt spid="12292"/>
                                        </p:tgtEl>
                                        <p:attrNameLst>
                                          <p:attrName>ppt_x</p:attrName>
                                        </p:attrNameLst>
                                      </p:cBhvr>
                                      <p:tavLst>
                                        <p:tav tm="0">
                                          <p:val>
                                            <p:strVal val="0-#ppt_w/2"/>
                                          </p:val>
                                        </p:tav>
                                        <p:tav tm="100000">
                                          <p:val>
                                            <p:strVal val="#ppt_x"/>
                                          </p:val>
                                        </p:tav>
                                      </p:tavLst>
                                    </p:anim>
                                    <p:anim calcmode="lin" valueType="num">
                                      <p:cBhvr additive="base">
                                        <p:cTn id="33"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1229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15913"/>
            <a:ext cx="9144000" cy="508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fontScale="90000"/>
          </a:bodyPr>
          <a:lstStyle/>
          <a:p>
            <a:pPr eaLnBrk="1" hangingPunct="1">
              <a:defRPr/>
            </a:pPr>
            <a:r>
              <a:rPr lang="en-US" altLang="en-US" smtClean="0"/>
              <a:t>Example 3  Solution</a:t>
            </a:r>
            <a:endParaRPr lang="en-US" altLang="en-US" sz="2100" b="1" smtClean="0"/>
          </a:p>
        </p:txBody>
      </p:sp>
      <p:sp>
        <p:nvSpPr>
          <p:cNvPr id="32771" name="Rectangle 3"/>
          <p:cNvSpPr>
            <a:spLocks noChangeArrowheads="1"/>
          </p:cNvSpPr>
          <p:nvPr/>
        </p:nvSpPr>
        <p:spPr bwMode="auto">
          <a:xfrm>
            <a:off x="981075" y="1600200"/>
            <a:ext cx="74009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a:solidFill>
                  <a:srgbClr val="0C6BAB"/>
                </a:solidFill>
              </a:rPr>
              <a:t>MFP =		Output</a:t>
            </a:r>
          </a:p>
          <a:p>
            <a:pPr eaLnBrk="0" hangingPunct="0"/>
            <a:r>
              <a:rPr lang="en-US" altLang="en-US" sz="3200">
                <a:solidFill>
                  <a:srgbClr val="0C6BAB"/>
                </a:solidFill>
              </a:rPr>
              <a:t>		Labor + Materials + Overhead</a:t>
            </a:r>
          </a:p>
        </p:txBody>
      </p:sp>
      <p:sp>
        <p:nvSpPr>
          <p:cNvPr id="32772" name="Rectangle 4"/>
          <p:cNvSpPr>
            <a:spLocks noChangeArrowheads="1"/>
          </p:cNvSpPr>
          <p:nvPr/>
        </p:nvSpPr>
        <p:spPr bwMode="auto">
          <a:xfrm>
            <a:off x="981075" y="3187700"/>
            <a:ext cx="60928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a:solidFill>
                  <a:srgbClr val="0C6BAB"/>
                </a:solidFill>
              </a:rPr>
              <a:t>MFP =	(7040 units)*($1.10)</a:t>
            </a:r>
          </a:p>
          <a:p>
            <a:pPr eaLnBrk="0" hangingPunct="0"/>
            <a:r>
              <a:rPr lang="en-US" altLang="en-US" sz="3200">
                <a:solidFill>
                  <a:srgbClr val="0C6BAB"/>
                </a:solidFill>
              </a:rPr>
              <a:t>		$1000 + $520 + $2000</a:t>
            </a:r>
          </a:p>
        </p:txBody>
      </p:sp>
      <p:sp>
        <p:nvSpPr>
          <p:cNvPr id="32773" name="Rectangle 5"/>
          <p:cNvSpPr>
            <a:spLocks noChangeArrowheads="1"/>
          </p:cNvSpPr>
          <p:nvPr/>
        </p:nvSpPr>
        <p:spPr bwMode="auto">
          <a:xfrm>
            <a:off x="981075" y="4597400"/>
            <a:ext cx="27987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97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a:solidFill>
                  <a:srgbClr val="0C6BAB"/>
                </a:solidFill>
              </a:rPr>
              <a:t>MFP =	</a:t>
            </a:r>
            <a:r>
              <a:rPr lang="en-US" altLang="en-US" sz="3200">
                <a:solidFill>
                  <a:srgbClr val="397968"/>
                </a:solidFill>
              </a:rPr>
              <a:t>2.20</a:t>
            </a:r>
            <a:endParaRPr lang="en-US" altLang="en-US" sz="3200">
              <a:solidFill>
                <a:schemeClr val="accent1"/>
              </a:solidFill>
            </a:endParaRPr>
          </a:p>
        </p:txBody>
      </p:sp>
      <p:sp>
        <p:nvSpPr>
          <p:cNvPr id="32774" name="Line 6"/>
          <p:cNvSpPr>
            <a:spLocks noChangeShapeType="1"/>
          </p:cNvSpPr>
          <p:nvPr/>
        </p:nvSpPr>
        <p:spPr bwMode="auto">
          <a:xfrm>
            <a:off x="2833688" y="2105025"/>
            <a:ext cx="54625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 name="Line 7"/>
          <p:cNvSpPr>
            <a:spLocks noChangeShapeType="1"/>
          </p:cNvSpPr>
          <p:nvPr/>
        </p:nvSpPr>
        <p:spPr bwMode="auto">
          <a:xfrm flipV="1">
            <a:off x="2909888" y="3733800"/>
            <a:ext cx="4243387"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8134246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Productivity Growth</a:t>
            </a:r>
          </a:p>
        </p:txBody>
      </p:sp>
      <p:sp>
        <p:nvSpPr>
          <p:cNvPr id="3079"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graphicFrame>
        <p:nvGraphicFramePr>
          <p:cNvPr id="3074" name="Object 4"/>
          <p:cNvGraphicFramePr>
            <a:graphicFrameLocks noChangeAspect="1"/>
          </p:cNvGraphicFramePr>
          <p:nvPr/>
        </p:nvGraphicFramePr>
        <p:xfrm>
          <a:off x="381000" y="2133600"/>
          <a:ext cx="8382000" cy="701675"/>
        </p:xfrm>
        <a:graphic>
          <a:graphicData uri="http://schemas.openxmlformats.org/presentationml/2006/ole">
            <mc:AlternateContent xmlns:mc="http://schemas.openxmlformats.org/markup-compatibility/2006">
              <mc:Choice xmlns:v="urn:schemas-microsoft-com:vml" Requires="v">
                <p:oleObj spid="_x0000_s3094" name="Equation" r:id="rId4" imgW="4711700" imgH="393700" progId="Equation.3">
                  <p:embed/>
                </p:oleObj>
              </mc:Choice>
              <mc:Fallback>
                <p:oleObj name="Equation" r:id="rId4" imgW="4711700" imgH="3937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133600"/>
                        <a:ext cx="8382000" cy="701675"/>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5"/>
          <p:cNvGraphicFramePr>
            <a:graphicFrameLocks noChangeAspect="1"/>
          </p:cNvGraphicFramePr>
          <p:nvPr>
            <p:extLst>
              <p:ext uri="{D42A27DB-BD31-4B8C-83A1-F6EECF244321}">
                <p14:modId xmlns:p14="http://schemas.microsoft.com/office/powerpoint/2010/main" val="1972662629"/>
              </p:ext>
            </p:extLst>
          </p:nvPr>
        </p:nvGraphicFramePr>
        <p:xfrm>
          <a:off x="2228849" y="5105400"/>
          <a:ext cx="5127625" cy="657225"/>
        </p:xfrm>
        <a:graphic>
          <a:graphicData uri="http://schemas.openxmlformats.org/presentationml/2006/ole">
            <mc:AlternateContent xmlns:mc="http://schemas.openxmlformats.org/markup-compatibility/2006">
              <mc:Choice xmlns:v="urn:schemas-microsoft-com:vml" Requires="v">
                <p:oleObj spid="_x0000_s3095" name="Equation" r:id="rId6" imgW="2882900" imgH="368300" progId="Equation.3">
                  <p:embed/>
                </p:oleObj>
              </mc:Choice>
              <mc:Fallback>
                <p:oleObj name="Equation" r:id="rId6" imgW="2882900" imgH="3683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8849" y="5105400"/>
                        <a:ext cx="5127625" cy="657225"/>
                      </a:xfrm>
                      <a:prstGeom prst="rect">
                        <a:avLst/>
                      </a:prstGeom>
                      <a:noFill/>
                      <a:ln>
                        <a:noFill/>
                      </a:ln>
                      <a:effectLst/>
                      <a:extLst>
                        <a:ext uri="{909E8E84-426E-40DD-AFC4-6F175D3DCCD1}">
                          <a14:hiddenFill xmlns:a14="http://schemas.microsoft.com/office/drawing/2010/main">
                            <a:solidFill>
                              <a:srgbClr val="39796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Text Box 6"/>
          <p:cNvSpPr txBox="1">
            <a:spLocks noChangeArrowheads="1"/>
          </p:cNvSpPr>
          <p:nvPr/>
        </p:nvSpPr>
        <p:spPr bwMode="auto">
          <a:xfrm>
            <a:off x="669925" y="3319463"/>
            <a:ext cx="82454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t>Example:  Labor productivity on the ABC assembly line was 25 units per hour in 2009.  In 2010, labor productivity was 23 units per hour.  What was the productivity growth from 2009 to 2010?</a:t>
            </a:r>
          </a:p>
        </p:txBody>
      </p:sp>
      <p:sp>
        <p:nvSpPr>
          <p:cNvPr id="3081"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88D1E603-ABC1-475B-9530-B04662EBEE43}" type="slidenum">
              <a:rPr lang="en-US" sz="1600">
                <a:solidFill>
                  <a:schemeClr val="tx2"/>
                </a:solidFill>
              </a:rPr>
              <a:pPr algn="ctr" eaLnBrk="1" hangingPunct="1"/>
              <a:t>37</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22263"/>
            <a:ext cx="9144000" cy="50641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fontScale="90000"/>
          </a:bodyPr>
          <a:lstStyle/>
          <a:p>
            <a:pPr eaLnBrk="1" hangingPunct="1">
              <a:defRPr/>
            </a:pPr>
            <a:r>
              <a:rPr lang="en-US" altLang="en-US" smtClean="0"/>
              <a:t>Factors Affecting Productivity</a:t>
            </a:r>
            <a:endParaRPr lang="en-US" altLang="en-US" sz="3700" b="1" smtClean="0">
              <a:solidFill>
                <a:srgbClr val="2D8BD8"/>
              </a:solidFill>
            </a:endParaRPr>
          </a:p>
        </p:txBody>
      </p:sp>
      <p:grpSp>
        <p:nvGrpSpPr>
          <p:cNvPr id="33795" name="Group 3"/>
          <p:cNvGrpSpPr>
            <a:grpSpLocks/>
          </p:cNvGrpSpPr>
          <p:nvPr/>
        </p:nvGrpSpPr>
        <p:grpSpPr bwMode="auto">
          <a:xfrm>
            <a:off x="914400" y="1752600"/>
            <a:ext cx="7286625" cy="3862388"/>
            <a:chOff x="845" y="1538"/>
            <a:chExt cx="4302" cy="2145"/>
          </a:xfrm>
        </p:grpSpPr>
        <p:grpSp>
          <p:nvGrpSpPr>
            <p:cNvPr id="33796" name="Group 4"/>
            <p:cNvGrpSpPr>
              <a:grpSpLocks/>
            </p:cNvGrpSpPr>
            <p:nvPr/>
          </p:nvGrpSpPr>
          <p:grpSpPr bwMode="auto">
            <a:xfrm>
              <a:off x="845" y="1538"/>
              <a:ext cx="4302" cy="2145"/>
              <a:chOff x="845" y="1538"/>
              <a:chExt cx="4302" cy="2145"/>
            </a:xfrm>
          </p:grpSpPr>
          <p:grpSp>
            <p:nvGrpSpPr>
              <p:cNvPr id="33801" name="Group 5"/>
              <p:cNvGrpSpPr>
                <a:grpSpLocks/>
              </p:cNvGrpSpPr>
              <p:nvPr/>
            </p:nvGrpSpPr>
            <p:grpSpPr bwMode="auto">
              <a:xfrm>
                <a:off x="845" y="1538"/>
                <a:ext cx="2152" cy="1074"/>
                <a:chOff x="845" y="1538"/>
                <a:chExt cx="2152" cy="1074"/>
              </a:xfrm>
            </p:grpSpPr>
            <p:sp>
              <p:nvSpPr>
                <p:cNvPr id="33814" name="Rectangle 6"/>
                <p:cNvSpPr>
                  <a:spLocks noChangeArrowheads="1"/>
                </p:cNvSpPr>
                <p:nvPr/>
              </p:nvSpPr>
              <p:spPr bwMode="auto">
                <a:xfrm>
                  <a:off x="845" y="1539"/>
                  <a:ext cx="1525" cy="601"/>
                </a:xfrm>
                <a:prstGeom prst="rect">
                  <a:avLst/>
                </a:prstGeom>
                <a:solidFill>
                  <a:srgbClr val="FF00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3815" name="Freeform 7"/>
                <p:cNvSpPr>
                  <a:spLocks/>
                </p:cNvSpPr>
                <p:nvPr/>
              </p:nvSpPr>
              <p:spPr bwMode="auto">
                <a:xfrm>
                  <a:off x="2381" y="1538"/>
                  <a:ext cx="616" cy="1074"/>
                </a:xfrm>
                <a:custGeom>
                  <a:avLst/>
                  <a:gdLst>
                    <a:gd name="T0" fmla="*/ 0 w 616"/>
                    <a:gd name="T1" fmla="*/ 0 h 1074"/>
                    <a:gd name="T2" fmla="*/ 615 w 616"/>
                    <a:gd name="T3" fmla="*/ 1073 h 1074"/>
                    <a:gd name="T4" fmla="*/ 0 w 616"/>
                    <a:gd name="T5" fmla="*/ 612 h 1074"/>
                    <a:gd name="T6" fmla="*/ 0 w 616"/>
                    <a:gd name="T7" fmla="*/ 0 h 10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6" h="1074">
                      <a:moveTo>
                        <a:pt x="0" y="0"/>
                      </a:moveTo>
                      <a:lnTo>
                        <a:pt x="615" y="1073"/>
                      </a:lnTo>
                      <a:lnTo>
                        <a:pt x="0" y="612"/>
                      </a:lnTo>
                      <a:lnTo>
                        <a:pt x="0" y="0"/>
                      </a:lnTo>
                    </a:path>
                  </a:pathLst>
                </a:custGeom>
                <a:solidFill>
                  <a:srgbClr val="8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6" name="Freeform 8"/>
                <p:cNvSpPr>
                  <a:spLocks/>
                </p:cNvSpPr>
                <p:nvPr/>
              </p:nvSpPr>
              <p:spPr bwMode="auto">
                <a:xfrm>
                  <a:off x="845" y="2150"/>
                  <a:ext cx="2152" cy="462"/>
                </a:xfrm>
                <a:custGeom>
                  <a:avLst/>
                  <a:gdLst>
                    <a:gd name="T0" fmla="*/ 0 w 2152"/>
                    <a:gd name="T1" fmla="*/ 0 h 462"/>
                    <a:gd name="T2" fmla="*/ 1536 w 2152"/>
                    <a:gd name="T3" fmla="*/ 0 h 462"/>
                    <a:gd name="T4" fmla="*/ 2151 w 2152"/>
                    <a:gd name="T5" fmla="*/ 461 h 462"/>
                    <a:gd name="T6" fmla="*/ 0 w 2152"/>
                    <a:gd name="T7" fmla="*/ 0 h 4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 h="462">
                      <a:moveTo>
                        <a:pt x="0" y="0"/>
                      </a:moveTo>
                      <a:lnTo>
                        <a:pt x="1536" y="0"/>
                      </a:lnTo>
                      <a:lnTo>
                        <a:pt x="2151" y="461"/>
                      </a:lnTo>
                      <a:lnTo>
                        <a:pt x="0" y="0"/>
                      </a:lnTo>
                    </a:path>
                  </a:pathLst>
                </a:custGeom>
                <a:solidFill>
                  <a:srgbClr val="4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02" name="Group 9"/>
              <p:cNvGrpSpPr>
                <a:grpSpLocks/>
              </p:cNvGrpSpPr>
              <p:nvPr/>
            </p:nvGrpSpPr>
            <p:grpSpPr bwMode="auto">
              <a:xfrm>
                <a:off x="845" y="2611"/>
                <a:ext cx="2152" cy="1072"/>
                <a:chOff x="845" y="2611"/>
                <a:chExt cx="2152" cy="1072"/>
              </a:xfrm>
            </p:grpSpPr>
            <p:sp>
              <p:nvSpPr>
                <p:cNvPr id="33811" name="Rectangle 10"/>
                <p:cNvSpPr>
                  <a:spLocks noChangeArrowheads="1"/>
                </p:cNvSpPr>
                <p:nvPr/>
              </p:nvSpPr>
              <p:spPr bwMode="auto">
                <a:xfrm>
                  <a:off x="845" y="3071"/>
                  <a:ext cx="1525" cy="599"/>
                </a:xfrm>
                <a:prstGeom prst="rect">
                  <a:avLst/>
                </a:prstGeom>
                <a:solidFill>
                  <a:srgbClr val="FF00FF"/>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3812" name="Freeform 11"/>
                <p:cNvSpPr>
                  <a:spLocks/>
                </p:cNvSpPr>
                <p:nvPr/>
              </p:nvSpPr>
              <p:spPr bwMode="auto">
                <a:xfrm>
                  <a:off x="845" y="2611"/>
                  <a:ext cx="2152" cy="458"/>
                </a:xfrm>
                <a:custGeom>
                  <a:avLst/>
                  <a:gdLst>
                    <a:gd name="T0" fmla="*/ 0 w 2152"/>
                    <a:gd name="T1" fmla="*/ 457 h 458"/>
                    <a:gd name="T2" fmla="*/ 2151 w 2152"/>
                    <a:gd name="T3" fmla="*/ 0 h 458"/>
                    <a:gd name="T4" fmla="*/ 1536 w 2152"/>
                    <a:gd name="T5" fmla="*/ 457 h 458"/>
                    <a:gd name="T6" fmla="*/ 0 w 2152"/>
                    <a:gd name="T7" fmla="*/ 457 h 4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 h="458">
                      <a:moveTo>
                        <a:pt x="0" y="457"/>
                      </a:moveTo>
                      <a:lnTo>
                        <a:pt x="2151" y="0"/>
                      </a:lnTo>
                      <a:lnTo>
                        <a:pt x="1536" y="457"/>
                      </a:lnTo>
                      <a:lnTo>
                        <a:pt x="0" y="457"/>
                      </a:lnTo>
                    </a:path>
                  </a:pathLst>
                </a:custGeom>
                <a:solidFill>
                  <a:srgbClr val="80008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3" name="Freeform 12"/>
                <p:cNvSpPr>
                  <a:spLocks/>
                </p:cNvSpPr>
                <p:nvPr/>
              </p:nvSpPr>
              <p:spPr bwMode="auto">
                <a:xfrm>
                  <a:off x="2381" y="2611"/>
                  <a:ext cx="616" cy="1072"/>
                </a:xfrm>
                <a:custGeom>
                  <a:avLst/>
                  <a:gdLst>
                    <a:gd name="T0" fmla="*/ 0 w 616"/>
                    <a:gd name="T1" fmla="*/ 1071 h 1072"/>
                    <a:gd name="T2" fmla="*/ 0 w 616"/>
                    <a:gd name="T3" fmla="*/ 459 h 1072"/>
                    <a:gd name="T4" fmla="*/ 615 w 616"/>
                    <a:gd name="T5" fmla="*/ 0 h 1072"/>
                    <a:gd name="T6" fmla="*/ 0 w 616"/>
                    <a:gd name="T7" fmla="*/ 1071 h 1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6" h="1072">
                      <a:moveTo>
                        <a:pt x="0" y="1071"/>
                      </a:moveTo>
                      <a:lnTo>
                        <a:pt x="0" y="459"/>
                      </a:lnTo>
                      <a:lnTo>
                        <a:pt x="615" y="0"/>
                      </a:lnTo>
                      <a:lnTo>
                        <a:pt x="0" y="1071"/>
                      </a:lnTo>
                    </a:path>
                  </a:pathLst>
                </a:custGeom>
                <a:solidFill>
                  <a:srgbClr val="C000C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03" name="Group 13"/>
              <p:cNvGrpSpPr>
                <a:grpSpLocks/>
              </p:cNvGrpSpPr>
              <p:nvPr/>
            </p:nvGrpSpPr>
            <p:grpSpPr bwMode="auto">
              <a:xfrm>
                <a:off x="2996" y="1538"/>
                <a:ext cx="2151" cy="1074"/>
                <a:chOff x="2996" y="1538"/>
                <a:chExt cx="2151" cy="1074"/>
              </a:xfrm>
            </p:grpSpPr>
            <p:sp>
              <p:nvSpPr>
                <p:cNvPr id="33808" name="Rectangle 14"/>
                <p:cNvSpPr>
                  <a:spLocks noChangeArrowheads="1"/>
                </p:cNvSpPr>
                <p:nvPr/>
              </p:nvSpPr>
              <p:spPr bwMode="auto">
                <a:xfrm>
                  <a:off x="3611" y="1539"/>
                  <a:ext cx="1526" cy="601"/>
                </a:xfrm>
                <a:prstGeom prst="rect">
                  <a:avLst/>
                </a:prstGeom>
                <a:solidFill>
                  <a:srgbClr val="FF80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3809" name="Freeform 15"/>
                <p:cNvSpPr>
                  <a:spLocks/>
                </p:cNvSpPr>
                <p:nvPr/>
              </p:nvSpPr>
              <p:spPr bwMode="auto">
                <a:xfrm>
                  <a:off x="2996" y="1538"/>
                  <a:ext cx="616" cy="1074"/>
                </a:xfrm>
                <a:custGeom>
                  <a:avLst/>
                  <a:gdLst>
                    <a:gd name="T0" fmla="*/ 615 w 616"/>
                    <a:gd name="T1" fmla="*/ 0 h 1074"/>
                    <a:gd name="T2" fmla="*/ 0 w 616"/>
                    <a:gd name="T3" fmla="*/ 1073 h 1074"/>
                    <a:gd name="T4" fmla="*/ 615 w 616"/>
                    <a:gd name="T5" fmla="*/ 612 h 1074"/>
                    <a:gd name="T6" fmla="*/ 615 w 616"/>
                    <a:gd name="T7" fmla="*/ 0 h 10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6" h="1074">
                      <a:moveTo>
                        <a:pt x="615" y="0"/>
                      </a:moveTo>
                      <a:lnTo>
                        <a:pt x="0" y="1073"/>
                      </a:lnTo>
                      <a:lnTo>
                        <a:pt x="615" y="612"/>
                      </a:lnTo>
                      <a:lnTo>
                        <a:pt x="615" y="0"/>
                      </a:lnTo>
                    </a:path>
                  </a:pathLst>
                </a:custGeom>
                <a:solidFill>
                  <a:srgbClr val="804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0" name="Freeform 16"/>
                <p:cNvSpPr>
                  <a:spLocks/>
                </p:cNvSpPr>
                <p:nvPr/>
              </p:nvSpPr>
              <p:spPr bwMode="auto">
                <a:xfrm>
                  <a:off x="2996" y="2150"/>
                  <a:ext cx="2151" cy="462"/>
                </a:xfrm>
                <a:custGeom>
                  <a:avLst/>
                  <a:gdLst>
                    <a:gd name="T0" fmla="*/ 2150 w 2151"/>
                    <a:gd name="T1" fmla="*/ 0 h 462"/>
                    <a:gd name="T2" fmla="*/ 614 w 2151"/>
                    <a:gd name="T3" fmla="*/ 0 h 462"/>
                    <a:gd name="T4" fmla="*/ 0 w 2151"/>
                    <a:gd name="T5" fmla="*/ 461 h 462"/>
                    <a:gd name="T6" fmla="*/ 2150 w 2151"/>
                    <a:gd name="T7" fmla="*/ 0 h 4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1" h="462">
                      <a:moveTo>
                        <a:pt x="2150" y="0"/>
                      </a:moveTo>
                      <a:lnTo>
                        <a:pt x="614" y="0"/>
                      </a:lnTo>
                      <a:lnTo>
                        <a:pt x="0" y="461"/>
                      </a:lnTo>
                      <a:lnTo>
                        <a:pt x="2150" y="0"/>
                      </a:lnTo>
                    </a:path>
                  </a:pathLst>
                </a:custGeom>
                <a:solidFill>
                  <a:srgbClr val="402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04" name="Group 17"/>
              <p:cNvGrpSpPr>
                <a:grpSpLocks/>
              </p:cNvGrpSpPr>
              <p:nvPr/>
            </p:nvGrpSpPr>
            <p:grpSpPr bwMode="auto">
              <a:xfrm>
                <a:off x="2996" y="2611"/>
                <a:ext cx="2151" cy="1072"/>
                <a:chOff x="2996" y="2611"/>
                <a:chExt cx="2151" cy="1072"/>
              </a:xfrm>
            </p:grpSpPr>
            <p:sp>
              <p:nvSpPr>
                <p:cNvPr id="33805" name="Rectangle 18"/>
                <p:cNvSpPr>
                  <a:spLocks noChangeArrowheads="1"/>
                </p:cNvSpPr>
                <p:nvPr/>
              </p:nvSpPr>
              <p:spPr bwMode="auto">
                <a:xfrm>
                  <a:off x="3611" y="3071"/>
                  <a:ext cx="1526" cy="599"/>
                </a:xfrm>
                <a:prstGeom prst="rect">
                  <a:avLst/>
                </a:prstGeom>
                <a:solidFill>
                  <a:srgbClr val="00FF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3806" name="Freeform 19"/>
                <p:cNvSpPr>
                  <a:spLocks/>
                </p:cNvSpPr>
                <p:nvPr/>
              </p:nvSpPr>
              <p:spPr bwMode="auto">
                <a:xfrm>
                  <a:off x="2996" y="2611"/>
                  <a:ext cx="2151" cy="458"/>
                </a:xfrm>
                <a:custGeom>
                  <a:avLst/>
                  <a:gdLst>
                    <a:gd name="T0" fmla="*/ 2150 w 2151"/>
                    <a:gd name="T1" fmla="*/ 457 h 458"/>
                    <a:gd name="T2" fmla="*/ 0 w 2151"/>
                    <a:gd name="T3" fmla="*/ 0 h 458"/>
                    <a:gd name="T4" fmla="*/ 614 w 2151"/>
                    <a:gd name="T5" fmla="*/ 457 h 458"/>
                    <a:gd name="T6" fmla="*/ 2150 w 2151"/>
                    <a:gd name="T7" fmla="*/ 457 h 4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1" h="458">
                      <a:moveTo>
                        <a:pt x="2150" y="457"/>
                      </a:moveTo>
                      <a:lnTo>
                        <a:pt x="0" y="0"/>
                      </a:lnTo>
                      <a:lnTo>
                        <a:pt x="614" y="457"/>
                      </a:lnTo>
                      <a:lnTo>
                        <a:pt x="2150" y="457"/>
                      </a:lnTo>
                    </a:path>
                  </a:pathLst>
                </a:custGeom>
                <a:solidFill>
                  <a:srgbClr val="006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7" name="Freeform 20"/>
                <p:cNvSpPr>
                  <a:spLocks/>
                </p:cNvSpPr>
                <p:nvPr/>
              </p:nvSpPr>
              <p:spPr bwMode="auto">
                <a:xfrm>
                  <a:off x="2996" y="2611"/>
                  <a:ext cx="616" cy="1072"/>
                </a:xfrm>
                <a:custGeom>
                  <a:avLst/>
                  <a:gdLst>
                    <a:gd name="T0" fmla="*/ 615 w 616"/>
                    <a:gd name="T1" fmla="*/ 1071 h 1072"/>
                    <a:gd name="T2" fmla="*/ 615 w 616"/>
                    <a:gd name="T3" fmla="*/ 459 h 1072"/>
                    <a:gd name="T4" fmla="*/ 0 w 616"/>
                    <a:gd name="T5" fmla="*/ 0 h 1072"/>
                    <a:gd name="T6" fmla="*/ 615 w 616"/>
                    <a:gd name="T7" fmla="*/ 1071 h 1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6" h="1072">
                      <a:moveTo>
                        <a:pt x="615" y="1071"/>
                      </a:moveTo>
                      <a:lnTo>
                        <a:pt x="615" y="459"/>
                      </a:lnTo>
                      <a:lnTo>
                        <a:pt x="0" y="0"/>
                      </a:lnTo>
                      <a:lnTo>
                        <a:pt x="615" y="1071"/>
                      </a:lnTo>
                    </a:path>
                  </a:pathLst>
                </a:custGeom>
                <a:solidFill>
                  <a:srgbClr val="00A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3797" name="Rectangle 21"/>
            <p:cNvSpPr>
              <a:spLocks noChangeArrowheads="1"/>
            </p:cNvSpPr>
            <p:nvPr/>
          </p:nvSpPr>
          <p:spPr bwMode="auto">
            <a:xfrm>
              <a:off x="1149" y="1672"/>
              <a:ext cx="801"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6038" rIns="87312" bIns="46038">
              <a:spAutoFit/>
            </a:bodyPr>
            <a:lstStyle/>
            <a:p>
              <a:pPr defTabSz="803275" eaLnBrk="0" hangingPunct="0"/>
              <a:r>
                <a:rPr lang="en-US" altLang="en-US" sz="3000"/>
                <a:t>Capital</a:t>
              </a:r>
            </a:p>
          </p:txBody>
        </p:sp>
        <p:sp>
          <p:nvSpPr>
            <p:cNvPr id="33798" name="Rectangle 22"/>
            <p:cNvSpPr>
              <a:spLocks noChangeArrowheads="1"/>
            </p:cNvSpPr>
            <p:nvPr/>
          </p:nvSpPr>
          <p:spPr bwMode="auto">
            <a:xfrm>
              <a:off x="3953" y="1672"/>
              <a:ext cx="802"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6038" rIns="87312" bIns="46038">
              <a:spAutoFit/>
            </a:bodyPr>
            <a:lstStyle/>
            <a:p>
              <a:pPr defTabSz="803275" eaLnBrk="0" hangingPunct="0"/>
              <a:r>
                <a:rPr lang="en-US" altLang="en-US" sz="3000"/>
                <a:t>Quality</a:t>
              </a:r>
            </a:p>
          </p:txBody>
        </p:sp>
        <p:sp>
          <p:nvSpPr>
            <p:cNvPr id="33799" name="Rectangle 23"/>
            <p:cNvSpPr>
              <a:spLocks noChangeArrowheads="1"/>
            </p:cNvSpPr>
            <p:nvPr/>
          </p:nvSpPr>
          <p:spPr bwMode="auto">
            <a:xfrm>
              <a:off x="938" y="3187"/>
              <a:ext cx="1263"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6038" rIns="87312" bIns="46038">
              <a:spAutoFit/>
            </a:bodyPr>
            <a:lstStyle/>
            <a:p>
              <a:pPr defTabSz="803275" eaLnBrk="0" hangingPunct="0"/>
              <a:r>
                <a:rPr lang="en-US" altLang="en-US" sz="3000"/>
                <a:t>Technology</a:t>
              </a:r>
            </a:p>
          </p:txBody>
        </p:sp>
        <p:sp>
          <p:nvSpPr>
            <p:cNvPr id="33800" name="Rectangle 24"/>
            <p:cNvSpPr>
              <a:spLocks noChangeArrowheads="1"/>
            </p:cNvSpPr>
            <p:nvPr/>
          </p:nvSpPr>
          <p:spPr bwMode="auto">
            <a:xfrm>
              <a:off x="3615" y="3187"/>
              <a:ext cx="1413"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6038" rIns="87312" bIns="46038">
              <a:spAutoFit/>
            </a:bodyPr>
            <a:lstStyle/>
            <a:p>
              <a:pPr defTabSz="803275" eaLnBrk="0" hangingPunct="0"/>
              <a:r>
                <a:rPr lang="en-US" altLang="en-US" sz="3000"/>
                <a:t>Management</a:t>
              </a:r>
            </a:p>
          </p:txBody>
        </p:sp>
      </p:grpSp>
    </p:spTree>
    <p:extLst>
      <p:ext uri="{BB962C8B-B14F-4D97-AF65-F5344CB8AC3E}">
        <p14:creationId xmlns:p14="http://schemas.microsoft.com/office/powerpoint/2010/main" val="1373263644"/>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lIns="90488" tIns="44450" rIns="90488" bIns="44450"/>
          <a:lstStyle/>
          <a:p>
            <a:pPr fontAlgn="auto">
              <a:spcAft>
                <a:spcPts val="0"/>
              </a:spcAft>
              <a:defRPr/>
            </a:pPr>
            <a:r>
              <a:rPr smtClean="0">
                <a:solidFill>
                  <a:schemeClr val="tx1">
                    <a:lumMod val="95000"/>
                    <a:lumOff val="5000"/>
                  </a:schemeClr>
                </a:solidFill>
              </a:rPr>
              <a:t>  Improving Productivity</a:t>
            </a:r>
            <a:endParaRPr sz="2100" smtClean="0">
              <a:solidFill>
                <a:srgbClr val="2D8BD8"/>
              </a:solidFill>
            </a:endParaRPr>
          </a:p>
        </p:txBody>
      </p:sp>
      <p:sp>
        <p:nvSpPr>
          <p:cNvPr id="20483" name="Rectangle 3"/>
          <p:cNvSpPr>
            <a:spLocks noGrp="1" noChangeArrowheads="1"/>
          </p:cNvSpPr>
          <p:nvPr>
            <p:ph idx="1"/>
          </p:nvPr>
        </p:nvSpPr>
        <p:spPr/>
        <p:txBody>
          <a:bodyPr lIns="90488" tIns="44450" rIns="90488" bIns="44450">
            <a:normAutofit/>
          </a:bodyPr>
          <a:lstStyle/>
          <a:p>
            <a:pPr marL="457200" indent="-457200">
              <a:lnSpc>
                <a:spcPct val="80000"/>
              </a:lnSpc>
              <a:spcBef>
                <a:spcPct val="40000"/>
              </a:spcBef>
              <a:spcAft>
                <a:spcPct val="40000"/>
              </a:spcAft>
              <a:buFontTx/>
              <a:buAutoNum type="arabicPeriod"/>
            </a:pPr>
            <a:r>
              <a:rPr lang="en-US" sz="2400" b="0" dirty="0" smtClean="0"/>
              <a:t>Develop productivity measures for all operations</a:t>
            </a:r>
          </a:p>
          <a:p>
            <a:pPr marL="457200" indent="-457200">
              <a:lnSpc>
                <a:spcPct val="80000"/>
              </a:lnSpc>
              <a:spcBef>
                <a:spcPct val="40000"/>
              </a:spcBef>
              <a:spcAft>
                <a:spcPct val="40000"/>
              </a:spcAft>
              <a:buFontTx/>
              <a:buAutoNum type="arabicPeriod"/>
            </a:pPr>
            <a:r>
              <a:rPr lang="en-US" sz="2400" b="0" dirty="0" smtClean="0"/>
              <a:t>Determine critical (bottleneck) operations</a:t>
            </a:r>
          </a:p>
          <a:p>
            <a:pPr marL="457200" indent="-457200">
              <a:lnSpc>
                <a:spcPct val="80000"/>
              </a:lnSpc>
              <a:spcBef>
                <a:spcPct val="40000"/>
              </a:spcBef>
              <a:spcAft>
                <a:spcPct val="40000"/>
              </a:spcAft>
              <a:buFontTx/>
              <a:buAutoNum type="arabicPeriod"/>
            </a:pPr>
            <a:r>
              <a:rPr lang="en-US" sz="2400" b="0" dirty="0" smtClean="0"/>
              <a:t>Develop methods for productivity improvements</a:t>
            </a:r>
          </a:p>
          <a:p>
            <a:pPr marL="457200" indent="-457200">
              <a:lnSpc>
                <a:spcPct val="80000"/>
              </a:lnSpc>
              <a:spcBef>
                <a:spcPct val="40000"/>
              </a:spcBef>
              <a:spcAft>
                <a:spcPct val="10000"/>
              </a:spcAft>
              <a:buFontTx/>
              <a:buAutoNum type="arabicPeriod"/>
            </a:pPr>
            <a:r>
              <a:rPr lang="en-US" sz="2400" b="0" dirty="0" smtClean="0"/>
              <a:t>Establish reasonable goals</a:t>
            </a:r>
          </a:p>
          <a:p>
            <a:pPr marL="457200" indent="-457200">
              <a:lnSpc>
                <a:spcPct val="80000"/>
              </a:lnSpc>
              <a:spcBef>
                <a:spcPct val="40000"/>
              </a:spcBef>
              <a:spcAft>
                <a:spcPct val="40000"/>
              </a:spcAft>
              <a:buFontTx/>
              <a:buAutoNum type="arabicPeriod"/>
            </a:pPr>
            <a:r>
              <a:rPr lang="en-US" sz="2400" b="0" dirty="0" smtClean="0"/>
              <a:t>Make it clear that management supports and encourages productivity improvement</a:t>
            </a:r>
          </a:p>
          <a:p>
            <a:pPr marL="457200" indent="-457200">
              <a:lnSpc>
                <a:spcPct val="80000"/>
              </a:lnSpc>
              <a:spcBef>
                <a:spcPct val="40000"/>
              </a:spcBef>
              <a:spcAft>
                <a:spcPct val="40000"/>
              </a:spcAft>
              <a:buFontTx/>
              <a:buAutoNum type="arabicPeriod"/>
            </a:pPr>
            <a:r>
              <a:rPr lang="en-US" sz="2400" b="0" dirty="0" smtClean="0"/>
              <a:t>Measure and publicize improvements</a:t>
            </a:r>
          </a:p>
          <a:p>
            <a:pPr marL="457200" indent="-457200">
              <a:lnSpc>
                <a:spcPct val="80000"/>
              </a:lnSpc>
              <a:spcBef>
                <a:spcPct val="40000"/>
              </a:spcBef>
              <a:spcAft>
                <a:spcPct val="40000"/>
              </a:spcAft>
              <a:buFontTx/>
              <a:buNone/>
            </a:pPr>
            <a:r>
              <a:rPr lang="en-US" sz="2400" b="0" dirty="0" smtClean="0"/>
              <a:t>	Don’t confuse </a:t>
            </a:r>
            <a:r>
              <a:rPr lang="en-US" sz="2400" b="0" i="1" dirty="0" smtClean="0"/>
              <a:t>productivity</a:t>
            </a:r>
            <a:r>
              <a:rPr lang="en-US" sz="2400" b="0" dirty="0" smtClean="0"/>
              <a:t> with </a:t>
            </a:r>
            <a:r>
              <a:rPr lang="en-US" sz="2400" b="0" i="1" dirty="0" smtClean="0"/>
              <a:t>efficiency</a:t>
            </a:r>
            <a:r>
              <a:rPr lang="en-US" sz="2400" b="0" dirty="0" smtClean="0"/>
              <a:t> </a:t>
            </a:r>
          </a:p>
        </p:txBody>
      </p:sp>
      <p:sp>
        <p:nvSpPr>
          <p:cNvPr id="563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56327"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19728602-7B22-42C2-9261-34304D6F8173}" type="slidenum">
              <a:rPr lang="en-US" sz="1600">
                <a:solidFill>
                  <a:schemeClr val="tx2"/>
                </a:solidFill>
              </a:rPr>
              <a:pPr algn="ctr" eaLnBrk="1" hangingPunct="1"/>
              <a:t>39</a:t>
            </a:fld>
            <a:endParaRPr lang="en-US" sz="16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left)">
                                      <p:cBhvr>
                                        <p:cTn id="22" dur="500"/>
                                        <p:tgtEl>
                                          <p:spTgt spid="204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wipe(left)">
                                      <p:cBhvr>
                                        <p:cTn id="27" dur="500"/>
                                        <p:tgtEl>
                                          <p:spTgt spid="204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wipe(left)">
                                      <p:cBhvr>
                                        <p:cTn id="32" dur="500"/>
                                        <p:tgtEl>
                                          <p:spTgt spid="204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wipe(left)">
                                      <p:cBhvr>
                                        <p:cTn id="37"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Marketing’s Influence</a:t>
            </a:r>
          </a:p>
        </p:txBody>
      </p:sp>
      <p:sp>
        <p:nvSpPr>
          <p:cNvPr id="2560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25603" name="Rectangle 3"/>
          <p:cNvSpPr>
            <a:spLocks noGrp="1" noChangeArrowheads="1"/>
          </p:cNvSpPr>
          <p:nvPr>
            <p:ph type="body" idx="4294967295"/>
          </p:nvPr>
        </p:nvSpPr>
        <p:spPr>
          <a:xfrm>
            <a:off x="0" y="1524000"/>
            <a:ext cx="8077200" cy="3657600"/>
          </a:xfrm>
        </p:spPr>
        <p:txBody>
          <a:bodyPr/>
          <a:lstStyle/>
          <a:p>
            <a:r>
              <a:rPr lang="en-US" b="0" dirty="0" smtClean="0"/>
              <a:t>What role does marketing play in organizations?</a:t>
            </a:r>
          </a:p>
          <a:p>
            <a:r>
              <a:rPr lang="en-US" dirty="0"/>
              <a:t>Identifying consumer wants and/or needs</a:t>
            </a:r>
          </a:p>
          <a:p>
            <a:r>
              <a:rPr lang="en-US" dirty="0"/>
              <a:t>Pricing</a:t>
            </a:r>
          </a:p>
          <a:p>
            <a:r>
              <a:rPr lang="en-US" dirty="0"/>
              <a:t>Advertising and promotion</a:t>
            </a:r>
          </a:p>
          <a:p>
            <a:endParaRPr lang="en-US" b="0" dirty="0" smtClean="0"/>
          </a:p>
          <a:p>
            <a:endParaRPr lang="en-US" b="0" dirty="0" smtClean="0"/>
          </a:p>
        </p:txBody>
      </p:sp>
      <p:pic>
        <p:nvPicPr>
          <p:cNvPr id="14341" name="Picture 5" descr="C:\Documents and Settings\David\Local Settings\Temporary Internet Files\Content.IE5\0G8J2ZXQ\MP900309312[1].jpg"/>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6400800" y="2895600"/>
            <a:ext cx="2414016" cy="3657600"/>
          </a:xfrm>
          <a:prstGeom prst="rect">
            <a:avLst/>
          </a:prstGeom>
          <a:noFill/>
          <a:effectLst>
            <a:softEdge rad="317500"/>
          </a:effectLst>
        </p:spPr>
      </p:pic>
      <p:sp>
        <p:nvSpPr>
          <p:cNvPr id="25608"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FA417F81-4B0D-44A1-A442-4BB99129A9D3}" type="slidenum">
              <a:rPr lang="en-US" sz="1600">
                <a:solidFill>
                  <a:schemeClr val="tx2"/>
                </a:solidFill>
              </a:rPr>
              <a:pPr algn="ctr" eaLnBrk="1" hangingPunct="1"/>
              <a:t>4</a:t>
            </a:fld>
            <a:endParaRPr lang="en-US" sz="16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020762"/>
          </a:xfrm>
        </p:spPr>
        <p:txBody>
          <a:bodyPr/>
          <a:lstStyle/>
          <a:p>
            <a:pPr fontAlgn="auto">
              <a:lnSpc>
                <a:spcPct val="80000"/>
              </a:lnSpc>
              <a:spcBef>
                <a:spcPct val="40000"/>
              </a:spcBef>
              <a:spcAft>
                <a:spcPts val="0"/>
              </a:spcAft>
              <a:defRPr/>
            </a:pPr>
            <a:r>
              <a:rPr sz="3400" b="1" dirty="0" smtClean="0">
                <a:solidFill>
                  <a:schemeClr val="tx1">
                    <a:lumMod val="95000"/>
                    <a:lumOff val="5000"/>
                  </a:schemeClr>
                </a:solidFill>
              </a:rPr>
              <a:t>Businesses Compete Using Operations</a:t>
            </a:r>
          </a:p>
        </p:txBody>
      </p:sp>
      <p:sp>
        <p:nvSpPr>
          <p:cNvPr id="2663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26627" name="Rectangle 3"/>
          <p:cNvSpPr>
            <a:spLocks noGrp="1" noChangeArrowheads="1"/>
          </p:cNvSpPr>
          <p:nvPr>
            <p:ph type="body" idx="4294967295"/>
          </p:nvPr>
        </p:nvSpPr>
        <p:spPr>
          <a:xfrm>
            <a:off x="533400" y="1612067"/>
            <a:ext cx="5943600" cy="4941887"/>
          </a:xfrm>
        </p:spPr>
        <p:txBody>
          <a:bodyPr/>
          <a:lstStyle/>
          <a:p>
            <a:pPr marL="533400" indent="-533400">
              <a:buFontTx/>
              <a:buAutoNum type="arabicPeriod"/>
            </a:pPr>
            <a:r>
              <a:rPr lang="en-US" sz="2400" b="0" dirty="0" smtClean="0">
                <a:latin typeface="Arial" pitchFamily="34" charset="0"/>
                <a:cs typeface="Arial" pitchFamily="34" charset="0"/>
              </a:rPr>
              <a:t>Product and service design</a:t>
            </a:r>
          </a:p>
          <a:p>
            <a:pPr marL="533400" indent="-533400">
              <a:buFontTx/>
              <a:buAutoNum type="arabicPeriod"/>
            </a:pPr>
            <a:r>
              <a:rPr lang="en-US" sz="2400" b="0" dirty="0" smtClean="0">
                <a:latin typeface="Arial" pitchFamily="34" charset="0"/>
                <a:cs typeface="Arial" pitchFamily="34" charset="0"/>
              </a:rPr>
              <a:t>Cost</a:t>
            </a:r>
          </a:p>
          <a:p>
            <a:pPr marL="533400" indent="-533400">
              <a:buFontTx/>
              <a:buAutoNum type="arabicPeriod"/>
            </a:pPr>
            <a:r>
              <a:rPr lang="en-US" sz="2400" b="0" dirty="0" smtClean="0">
                <a:latin typeface="Arial" pitchFamily="34" charset="0"/>
                <a:cs typeface="Arial" pitchFamily="34" charset="0"/>
              </a:rPr>
              <a:t>Location</a:t>
            </a:r>
          </a:p>
          <a:p>
            <a:pPr marL="533400" indent="-533400">
              <a:buFontTx/>
              <a:buAutoNum type="arabicPeriod"/>
            </a:pPr>
            <a:r>
              <a:rPr lang="en-US" sz="2400" b="0" dirty="0" smtClean="0">
                <a:latin typeface="Arial" pitchFamily="34" charset="0"/>
                <a:cs typeface="Arial" pitchFamily="34" charset="0"/>
              </a:rPr>
              <a:t>Quality</a:t>
            </a:r>
          </a:p>
          <a:p>
            <a:pPr marL="533400" indent="-533400">
              <a:buFontTx/>
              <a:buAutoNum type="arabicPeriod"/>
            </a:pPr>
            <a:r>
              <a:rPr lang="en-US" sz="2400" b="0" dirty="0" smtClean="0">
                <a:latin typeface="Arial" pitchFamily="34" charset="0"/>
                <a:cs typeface="Arial" pitchFamily="34" charset="0"/>
              </a:rPr>
              <a:t>Quick response</a:t>
            </a:r>
          </a:p>
          <a:p>
            <a:pPr marL="533400" indent="-533400">
              <a:buFontTx/>
              <a:buAutoNum type="arabicPeriod"/>
            </a:pPr>
            <a:r>
              <a:rPr lang="en-US" sz="2400" b="0" dirty="0" smtClean="0">
                <a:latin typeface="Arial" pitchFamily="34" charset="0"/>
                <a:cs typeface="Arial" pitchFamily="34" charset="0"/>
              </a:rPr>
              <a:t>Flexibility</a:t>
            </a:r>
          </a:p>
          <a:p>
            <a:pPr marL="533400" indent="-533400">
              <a:buFontTx/>
              <a:buAutoNum type="arabicPeriod"/>
            </a:pPr>
            <a:r>
              <a:rPr lang="en-US" sz="2400" b="0" dirty="0" smtClean="0">
                <a:latin typeface="Arial" pitchFamily="34" charset="0"/>
                <a:cs typeface="Arial" pitchFamily="34" charset="0"/>
              </a:rPr>
              <a:t>Inventory management</a:t>
            </a:r>
          </a:p>
          <a:p>
            <a:pPr marL="533400" indent="-533400">
              <a:buFontTx/>
              <a:buAutoNum type="arabicPeriod"/>
            </a:pPr>
            <a:r>
              <a:rPr lang="en-US" sz="2400" b="0" dirty="0" smtClean="0">
                <a:latin typeface="Arial" pitchFamily="34" charset="0"/>
                <a:cs typeface="Arial" pitchFamily="34" charset="0"/>
              </a:rPr>
              <a:t>Supply chain management</a:t>
            </a:r>
          </a:p>
          <a:p>
            <a:pPr marL="533400" indent="-533400">
              <a:buFontTx/>
              <a:buAutoNum type="arabicPeriod"/>
            </a:pPr>
            <a:r>
              <a:rPr lang="en-US" sz="2400" b="0" dirty="0" smtClean="0">
                <a:latin typeface="Arial" pitchFamily="34" charset="0"/>
                <a:cs typeface="Arial" pitchFamily="34" charset="0"/>
              </a:rPr>
              <a:t>Service</a:t>
            </a:r>
          </a:p>
          <a:p>
            <a:pPr marL="533400" indent="-533400">
              <a:buFontTx/>
              <a:buAutoNum type="arabicPeriod"/>
            </a:pPr>
            <a:r>
              <a:rPr lang="en-US" sz="2400" b="0" dirty="0" smtClean="0">
                <a:latin typeface="Arial" pitchFamily="34" charset="0"/>
                <a:cs typeface="Arial" pitchFamily="34" charset="0"/>
              </a:rPr>
              <a:t>Managers and workers</a:t>
            </a:r>
          </a:p>
        </p:txBody>
      </p:sp>
      <p:pic>
        <p:nvPicPr>
          <p:cNvPr id="15364" name="Picture 4" descr="C:\Documents and Settings\David\Local Settings\Temporary Internet Files\Content.IE5\F8PIJTGN\MC900090652[1].wmf"/>
          <p:cNvPicPr>
            <a:picLocks noChangeAspect="1" noChangeArrowheads="1"/>
          </p:cNvPicPr>
          <p:nvPr/>
        </p:nvPicPr>
        <p:blipFill>
          <a:blip r:embed="rId3"/>
          <a:srcRect/>
          <a:stretch>
            <a:fillRect/>
          </a:stretch>
        </p:blipFill>
        <p:spPr bwMode="auto">
          <a:xfrm>
            <a:off x="5943600" y="4495800"/>
            <a:ext cx="2992170" cy="2058154"/>
          </a:xfrm>
          <a:prstGeom prst="rect">
            <a:avLst/>
          </a:prstGeom>
          <a:noFill/>
          <a:effectLst>
            <a:softEdge rad="635000"/>
          </a:effectLst>
        </p:spPr>
      </p:pic>
      <p:sp>
        <p:nvSpPr>
          <p:cNvPr id="26632"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1405531B-34C0-40EB-AA79-64A8EC108B27}" type="slidenum">
              <a:rPr lang="en-US" sz="1600">
                <a:solidFill>
                  <a:schemeClr val="tx2"/>
                </a:solidFill>
              </a:rPr>
              <a:pPr algn="ctr" eaLnBrk="1" hangingPunct="1"/>
              <a:t>5</a:t>
            </a:fld>
            <a:endParaRPr lang="en-US" sz="1600">
              <a:solidFill>
                <a:schemeClr val="tx2"/>
              </a:solidFill>
            </a:endParaRPr>
          </a:p>
        </p:txBody>
      </p:sp>
      <p:sp>
        <p:nvSpPr>
          <p:cNvPr id="2" name="Rectangle 1"/>
          <p:cNvSpPr/>
          <p:nvPr/>
        </p:nvSpPr>
        <p:spPr>
          <a:xfrm>
            <a:off x="745310" y="1143000"/>
            <a:ext cx="5370381" cy="424732"/>
          </a:xfrm>
          <a:prstGeom prst="rect">
            <a:avLst/>
          </a:prstGeom>
        </p:spPr>
        <p:txBody>
          <a:bodyPr wrap="none">
            <a:spAutoFit/>
          </a:bodyPr>
          <a:lstStyle/>
          <a:p>
            <a:pPr>
              <a:lnSpc>
                <a:spcPct val="90000"/>
              </a:lnSpc>
            </a:pPr>
            <a:r>
              <a:rPr lang="en-US" sz="2400" dirty="0" smtClean="0"/>
              <a:t>Organizations compete with other on: </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Why Some Organizations Fail</a:t>
            </a: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27651" name="Rectangle 3"/>
          <p:cNvSpPr>
            <a:spLocks noGrp="1" noChangeArrowheads="1"/>
          </p:cNvSpPr>
          <p:nvPr>
            <p:ph type="body" idx="4294967295"/>
          </p:nvPr>
        </p:nvSpPr>
        <p:spPr>
          <a:xfrm>
            <a:off x="371475" y="1476375"/>
            <a:ext cx="8305800" cy="4933950"/>
          </a:xfrm>
        </p:spPr>
        <p:txBody>
          <a:bodyPr/>
          <a:lstStyle/>
          <a:p>
            <a:pPr marL="457200" indent="-457200">
              <a:lnSpc>
                <a:spcPct val="90000"/>
              </a:lnSpc>
              <a:spcBef>
                <a:spcPts val="600"/>
              </a:spcBef>
              <a:spcAft>
                <a:spcPts val="600"/>
              </a:spcAft>
              <a:buFont typeface="Constantia" pitchFamily="18" charset="0"/>
              <a:buAutoNum type="arabicPeriod"/>
            </a:pPr>
            <a:r>
              <a:rPr lang="en-US" sz="2400" b="0" dirty="0" smtClean="0">
                <a:latin typeface="Arial" pitchFamily="34" charset="0"/>
                <a:cs typeface="Arial" pitchFamily="34" charset="0"/>
              </a:rPr>
              <a:t>Neglecting operations strategy </a:t>
            </a:r>
          </a:p>
          <a:p>
            <a:pPr marL="457200" indent="-457200">
              <a:lnSpc>
                <a:spcPct val="90000"/>
              </a:lnSpc>
              <a:spcBef>
                <a:spcPts val="600"/>
              </a:spcBef>
              <a:spcAft>
                <a:spcPts val="600"/>
              </a:spcAft>
              <a:buFont typeface="Constantia" pitchFamily="18" charset="0"/>
              <a:buAutoNum type="arabicPeriod"/>
            </a:pPr>
            <a:r>
              <a:rPr lang="en-US" sz="2400" b="0" dirty="0" smtClean="0">
                <a:latin typeface="Arial" pitchFamily="34" charset="0"/>
                <a:cs typeface="Arial" pitchFamily="34" charset="0"/>
              </a:rPr>
              <a:t>Failing to take advantage of strengths and opportunities and/or failing to recognize competitive threats</a:t>
            </a:r>
          </a:p>
          <a:p>
            <a:pPr marL="457200" indent="-457200">
              <a:lnSpc>
                <a:spcPct val="90000"/>
              </a:lnSpc>
              <a:spcBef>
                <a:spcPts val="600"/>
              </a:spcBef>
              <a:spcAft>
                <a:spcPts val="600"/>
              </a:spcAft>
              <a:buFont typeface="Constantia" pitchFamily="18" charset="0"/>
              <a:buAutoNum type="arabicPeriod"/>
            </a:pPr>
            <a:r>
              <a:rPr lang="en-US" sz="2400" b="0" dirty="0" smtClean="0">
                <a:latin typeface="Arial" pitchFamily="34" charset="0"/>
                <a:cs typeface="Arial" pitchFamily="34" charset="0"/>
              </a:rPr>
              <a:t>Too much emphasis on short-term financial performance at the expense of R&amp;D</a:t>
            </a:r>
          </a:p>
          <a:p>
            <a:pPr marL="457200" indent="-457200">
              <a:lnSpc>
                <a:spcPct val="90000"/>
              </a:lnSpc>
              <a:spcBef>
                <a:spcPts val="600"/>
              </a:spcBef>
              <a:spcAft>
                <a:spcPts val="600"/>
              </a:spcAft>
              <a:buFont typeface="Constantia" pitchFamily="18" charset="0"/>
              <a:buAutoNum type="arabicPeriod"/>
            </a:pPr>
            <a:r>
              <a:rPr lang="en-US" sz="2400" b="0" dirty="0" smtClean="0">
                <a:latin typeface="Arial" pitchFamily="34" charset="0"/>
                <a:cs typeface="Arial" pitchFamily="34" charset="0"/>
              </a:rPr>
              <a:t>Too much emphasis in product and service design and not enough on process design and improvement</a:t>
            </a:r>
          </a:p>
          <a:p>
            <a:pPr marL="457200" indent="-457200">
              <a:lnSpc>
                <a:spcPct val="90000"/>
              </a:lnSpc>
              <a:spcBef>
                <a:spcPts val="600"/>
              </a:spcBef>
              <a:spcAft>
                <a:spcPts val="600"/>
              </a:spcAft>
              <a:buFont typeface="Constantia" pitchFamily="18" charset="0"/>
              <a:buAutoNum type="arabicPeriod"/>
            </a:pPr>
            <a:r>
              <a:rPr lang="en-US" sz="2400" b="0" dirty="0" smtClean="0">
                <a:latin typeface="Arial" pitchFamily="34" charset="0"/>
                <a:cs typeface="Arial" pitchFamily="34" charset="0"/>
              </a:rPr>
              <a:t>Neglecting investments in capital and human resources</a:t>
            </a:r>
          </a:p>
          <a:p>
            <a:pPr marL="457200" indent="-457200">
              <a:lnSpc>
                <a:spcPct val="90000"/>
              </a:lnSpc>
              <a:spcBef>
                <a:spcPts val="600"/>
              </a:spcBef>
              <a:spcAft>
                <a:spcPts val="600"/>
              </a:spcAft>
              <a:buFont typeface="Constantia" pitchFamily="18" charset="0"/>
              <a:buAutoNum type="arabicPeriod"/>
            </a:pPr>
            <a:r>
              <a:rPr lang="en-US" sz="2400" b="0" dirty="0" smtClean="0">
                <a:latin typeface="Arial" pitchFamily="34" charset="0"/>
                <a:cs typeface="Arial" pitchFamily="34" charset="0"/>
              </a:rPr>
              <a:t>Failing to establish good internal communications and cooperation</a:t>
            </a:r>
          </a:p>
          <a:p>
            <a:pPr marL="457200" indent="-457200">
              <a:lnSpc>
                <a:spcPct val="90000"/>
              </a:lnSpc>
              <a:spcBef>
                <a:spcPts val="600"/>
              </a:spcBef>
              <a:spcAft>
                <a:spcPts val="600"/>
              </a:spcAft>
              <a:buFont typeface="Constantia" pitchFamily="18" charset="0"/>
              <a:buAutoNum type="arabicPeriod"/>
            </a:pPr>
            <a:r>
              <a:rPr lang="en-US" sz="2400" b="0" dirty="0" smtClean="0">
                <a:latin typeface="Arial" pitchFamily="34" charset="0"/>
                <a:cs typeface="Arial" pitchFamily="34" charset="0"/>
              </a:rPr>
              <a:t>Failing to consider customer wants and needs</a:t>
            </a:r>
          </a:p>
        </p:txBody>
      </p:sp>
      <p:sp>
        <p:nvSpPr>
          <p:cNvPr id="27655"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00F9DB74-0602-43AF-9A94-B4979F541036}" type="slidenum">
              <a:rPr lang="en-US" sz="1600">
                <a:solidFill>
                  <a:schemeClr val="tx2"/>
                </a:solidFill>
              </a:rPr>
              <a:pPr algn="ctr" eaLnBrk="1" hangingPunct="1"/>
              <a:t>6</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219200"/>
          </a:xfrm>
        </p:spPr>
        <p:txBody>
          <a:bodyPr/>
          <a:lstStyle/>
          <a:p>
            <a:pPr fontAlgn="auto">
              <a:spcAft>
                <a:spcPts val="0"/>
              </a:spcAft>
              <a:defRPr/>
            </a:pPr>
            <a:r>
              <a:rPr smtClean="0">
                <a:solidFill>
                  <a:schemeClr val="tx1">
                    <a:lumMod val="95000"/>
                    <a:lumOff val="5000"/>
                  </a:schemeClr>
                </a:solidFill>
              </a:rPr>
              <a:t>Hierarchical Planning</a:t>
            </a:r>
          </a:p>
        </p:txBody>
      </p:sp>
      <p:sp>
        <p:nvSpPr>
          <p:cNvPr id="28677" name="Footer Placeholder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grpSp>
        <p:nvGrpSpPr>
          <p:cNvPr id="28675" name="Group 16"/>
          <p:cNvGrpSpPr>
            <a:grpSpLocks/>
          </p:cNvGrpSpPr>
          <p:nvPr/>
        </p:nvGrpSpPr>
        <p:grpSpPr bwMode="auto">
          <a:xfrm>
            <a:off x="381000" y="1509713"/>
            <a:ext cx="6224588" cy="4662487"/>
            <a:chOff x="1227" y="855"/>
            <a:chExt cx="3921" cy="2937"/>
          </a:xfrm>
        </p:grpSpPr>
        <p:pic>
          <p:nvPicPr>
            <p:cNvPr id="286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 y="1421"/>
              <a:ext cx="864"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 y="855"/>
              <a:ext cx="864"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 y="1996"/>
              <a:ext cx="864"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 y="3186"/>
              <a:ext cx="864"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9"/>
            <p:cNvSpPr txBox="1">
              <a:spLocks noChangeArrowheads="1"/>
            </p:cNvSpPr>
            <p:nvPr/>
          </p:nvSpPr>
          <p:spPr bwMode="auto">
            <a:xfrm>
              <a:off x="2235" y="999"/>
              <a:ext cx="11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dirty="0" smtClean="0">
                  <a:solidFill>
                    <a:srgbClr val="303B2C"/>
                  </a:solidFill>
                </a:rPr>
                <a:t>Mission??</a:t>
              </a:r>
              <a:endParaRPr lang="en-US" sz="2800" dirty="0">
                <a:solidFill>
                  <a:srgbClr val="303B2C"/>
                </a:solidFill>
              </a:endParaRPr>
            </a:p>
          </p:txBody>
        </p:sp>
        <p:sp>
          <p:nvSpPr>
            <p:cNvPr id="28683" name="Text Box 10"/>
            <p:cNvSpPr txBox="1">
              <a:spLocks noChangeArrowheads="1"/>
            </p:cNvSpPr>
            <p:nvPr/>
          </p:nvSpPr>
          <p:spPr bwMode="auto">
            <a:xfrm>
              <a:off x="2235" y="1584"/>
              <a:ext cx="96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dirty="0" smtClean="0">
                  <a:solidFill>
                    <a:srgbClr val="303B2C"/>
                  </a:solidFill>
                </a:rPr>
                <a:t>Goals??</a:t>
              </a:r>
              <a:endParaRPr lang="en-US" sz="2800" dirty="0">
                <a:solidFill>
                  <a:srgbClr val="303B2C"/>
                </a:solidFill>
              </a:endParaRPr>
            </a:p>
          </p:txBody>
        </p:sp>
        <p:sp>
          <p:nvSpPr>
            <p:cNvPr id="28684" name="Text Box 11"/>
            <p:cNvSpPr txBox="1">
              <a:spLocks noChangeArrowheads="1"/>
            </p:cNvSpPr>
            <p:nvPr/>
          </p:nvSpPr>
          <p:spPr bwMode="auto">
            <a:xfrm>
              <a:off x="2235" y="2169"/>
              <a:ext cx="291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dirty="0">
                  <a:solidFill>
                    <a:srgbClr val="303B2C"/>
                  </a:solidFill>
                </a:rPr>
                <a:t>Organizational </a:t>
              </a:r>
              <a:r>
                <a:rPr lang="en-US" sz="2800" dirty="0" smtClean="0">
                  <a:solidFill>
                    <a:srgbClr val="303B2C"/>
                  </a:solidFill>
                </a:rPr>
                <a:t>Strategies??</a:t>
              </a:r>
              <a:endParaRPr lang="en-US" sz="2800" dirty="0">
                <a:solidFill>
                  <a:srgbClr val="303B2C"/>
                </a:solidFill>
              </a:endParaRPr>
            </a:p>
          </p:txBody>
        </p:sp>
        <p:sp>
          <p:nvSpPr>
            <p:cNvPr id="28685" name="Text Box 12"/>
            <p:cNvSpPr txBox="1">
              <a:spLocks noChangeArrowheads="1"/>
            </p:cNvSpPr>
            <p:nvPr/>
          </p:nvSpPr>
          <p:spPr bwMode="auto">
            <a:xfrm>
              <a:off x="2235" y="3360"/>
              <a:ext cx="8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303B2C"/>
                  </a:solidFill>
                </a:rPr>
                <a:t>Tactics</a:t>
              </a:r>
            </a:p>
          </p:txBody>
        </p:sp>
        <p:pic>
          <p:nvPicPr>
            <p:cNvPr id="2868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 y="2592"/>
              <a:ext cx="864"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Text Box 15"/>
            <p:cNvSpPr txBox="1">
              <a:spLocks noChangeArrowheads="1"/>
            </p:cNvSpPr>
            <p:nvPr/>
          </p:nvSpPr>
          <p:spPr bwMode="auto">
            <a:xfrm>
              <a:off x="2235" y="2765"/>
              <a:ext cx="249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dirty="0">
                  <a:solidFill>
                    <a:srgbClr val="303B2C"/>
                  </a:solidFill>
                </a:rPr>
                <a:t>Functional </a:t>
              </a:r>
              <a:r>
                <a:rPr lang="en-US" sz="2800" dirty="0" smtClean="0">
                  <a:solidFill>
                    <a:srgbClr val="303B2C"/>
                  </a:solidFill>
                </a:rPr>
                <a:t>Strategies??</a:t>
              </a:r>
              <a:endParaRPr lang="en-US" sz="2800" dirty="0">
                <a:solidFill>
                  <a:srgbClr val="303B2C"/>
                </a:solidFill>
              </a:endParaRPr>
            </a:p>
          </p:txBody>
        </p:sp>
      </p:grpSp>
      <p:sp>
        <p:nvSpPr>
          <p:cNvPr id="28689"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13810DAD-57BE-4746-B5A1-3BC4C7161184}" type="slidenum">
              <a:rPr lang="en-US" sz="1600">
                <a:solidFill>
                  <a:schemeClr val="tx2"/>
                </a:solidFill>
              </a:rPr>
              <a:pPr algn="ctr" eaLnBrk="1" hangingPunct="1"/>
              <a:t>7</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Mission, Goals, and Strategy</a:t>
            </a:r>
          </a:p>
        </p:txBody>
      </p:sp>
      <p:sp>
        <p:nvSpPr>
          <p:cNvPr id="29698" name="Rectangle 3"/>
          <p:cNvSpPr>
            <a:spLocks noGrp="1" noChangeArrowheads="1"/>
          </p:cNvSpPr>
          <p:nvPr>
            <p:ph idx="1"/>
          </p:nvPr>
        </p:nvSpPr>
        <p:spPr/>
        <p:txBody>
          <a:bodyPr/>
          <a:lstStyle/>
          <a:p>
            <a:r>
              <a:rPr lang="en-US" sz="2400" smtClean="0"/>
              <a:t>Mission</a:t>
            </a:r>
          </a:p>
          <a:p>
            <a:pPr lvl="1"/>
            <a:r>
              <a:rPr lang="en-US" sz="2000" smtClean="0"/>
              <a:t>The reason for an organization’s existence</a:t>
            </a:r>
          </a:p>
          <a:p>
            <a:r>
              <a:rPr lang="en-US" sz="2400" smtClean="0"/>
              <a:t>Goals</a:t>
            </a:r>
          </a:p>
          <a:p>
            <a:pPr lvl="1"/>
            <a:r>
              <a:rPr lang="en-US" sz="2000" smtClean="0"/>
              <a:t>Provide detail and the scope of the mission</a:t>
            </a:r>
          </a:p>
          <a:p>
            <a:pPr lvl="2"/>
            <a:r>
              <a:rPr lang="en-US" sz="2000" smtClean="0"/>
              <a:t>Goals can be viewed as organizational destinations</a:t>
            </a:r>
          </a:p>
          <a:p>
            <a:pPr>
              <a:lnSpc>
                <a:spcPct val="90000"/>
              </a:lnSpc>
            </a:pPr>
            <a:r>
              <a:rPr lang="en-US" sz="2400" smtClean="0"/>
              <a:t>Strategy</a:t>
            </a:r>
          </a:p>
          <a:p>
            <a:pPr lvl="1">
              <a:lnSpc>
                <a:spcPct val="90000"/>
              </a:lnSpc>
            </a:pPr>
            <a:r>
              <a:rPr lang="en-US" sz="2000" smtClean="0"/>
              <a:t>A plan for achieving organizational goals</a:t>
            </a:r>
          </a:p>
          <a:p>
            <a:pPr lvl="2">
              <a:lnSpc>
                <a:spcPct val="90000"/>
              </a:lnSpc>
            </a:pPr>
            <a:r>
              <a:rPr lang="en-US" sz="2000" smtClean="0"/>
              <a:t>Serves as a roadmap for reaching the organizational destinations</a:t>
            </a:r>
          </a:p>
          <a:p>
            <a:endParaRPr lang="en-US" smtClean="0"/>
          </a:p>
          <a:p>
            <a:endParaRPr lang="en-US" smtClean="0"/>
          </a:p>
        </p:txBody>
      </p:sp>
      <p:sp>
        <p:nvSpPr>
          <p:cNvPr id="297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29703"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AE72A0D7-434E-4D27-BD01-22A6B00A476B}" type="slidenum">
              <a:rPr lang="en-US" sz="1600">
                <a:solidFill>
                  <a:schemeClr val="tx2"/>
                </a:solidFill>
              </a:rPr>
              <a:pPr algn="ctr" eaLnBrk="1" hangingPunct="1"/>
              <a:t>8</a:t>
            </a:fld>
            <a:endParaRPr lang="en-US" sz="160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fontAlgn="auto">
              <a:spcAft>
                <a:spcPts val="0"/>
              </a:spcAft>
              <a:defRPr/>
            </a:pPr>
            <a:r>
              <a:rPr smtClean="0">
                <a:solidFill>
                  <a:schemeClr val="tx1">
                    <a:lumMod val="95000"/>
                    <a:lumOff val="5000"/>
                  </a:schemeClr>
                </a:solidFill>
              </a:rPr>
              <a:t>Mission</a:t>
            </a:r>
          </a:p>
        </p:txBody>
      </p:sp>
      <p:sp>
        <p:nvSpPr>
          <p:cNvPr id="30723" name="Rectangle 3"/>
          <p:cNvSpPr>
            <a:spLocks noGrp="1" noChangeArrowheads="1"/>
          </p:cNvSpPr>
          <p:nvPr>
            <p:ph idx="1"/>
          </p:nvPr>
        </p:nvSpPr>
        <p:spPr/>
        <p:txBody>
          <a:bodyPr/>
          <a:lstStyle/>
          <a:p>
            <a:r>
              <a:rPr lang="en-US" smtClean="0"/>
              <a:t>Mission</a:t>
            </a:r>
          </a:p>
          <a:p>
            <a:pPr lvl="1"/>
            <a:r>
              <a:rPr lang="en-US" smtClean="0"/>
              <a:t>The reason for an organization’s existence</a:t>
            </a:r>
          </a:p>
          <a:p>
            <a:r>
              <a:rPr lang="en-US" smtClean="0"/>
              <a:t>Mission statement</a:t>
            </a:r>
          </a:p>
          <a:p>
            <a:pPr lvl="1"/>
            <a:r>
              <a:rPr lang="en-US" smtClean="0"/>
              <a:t>States the purpose of the organization</a:t>
            </a:r>
          </a:p>
          <a:p>
            <a:pPr lvl="1"/>
            <a:r>
              <a:rPr lang="en-US" smtClean="0"/>
              <a:t>The mission statement should answer the question of “What business are we in?”</a:t>
            </a:r>
          </a:p>
        </p:txBody>
      </p:sp>
      <p:sp>
        <p:nvSpPr>
          <p:cNvPr id="307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tx2"/>
                </a:solidFill>
              </a:rPr>
              <a:t>BUS 4795</a:t>
            </a:r>
            <a:endParaRPr lang="en-US">
              <a:solidFill>
                <a:schemeClr val="tx2"/>
              </a:solidFill>
            </a:endParaRPr>
          </a:p>
        </p:txBody>
      </p:sp>
      <p:sp>
        <p:nvSpPr>
          <p:cNvPr id="30727" name="Slide Number Placeholder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chemeClr val="tx2"/>
                </a:solidFill>
              </a:rPr>
              <a:t>2-</a:t>
            </a:r>
            <a:fld id="{C9FEC363-58E6-48D4-B3C4-EAB2E49D1218}" type="slidenum">
              <a:rPr lang="en-US" sz="1600">
                <a:solidFill>
                  <a:schemeClr val="tx2"/>
                </a:solidFill>
              </a:rPr>
              <a:pPr algn="ctr" eaLnBrk="1" hangingPunct="1"/>
              <a:t>9</a:t>
            </a:fld>
            <a:endParaRPr lang="en-US" sz="160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TotalTime>
  <Pages>1</Pages>
  <Words>1561</Words>
  <Application>Microsoft Office PowerPoint</Application>
  <PresentationFormat>On-screen Show (4:3)</PresentationFormat>
  <Paragraphs>404</Paragraphs>
  <Slides>39</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Equation</vt:lpstr>
      <vt:lpstr>Chapter 2</vt:lpstr>
      <vt:lpstr>A Cold Hard Fact</vt:lpstr>
      <vt:lpstr>Competitiveness</vt:lpstr>
      <vt:lpstr>Marketing’s Influence</vt:lpstr>
      <vt:lpstr>Businesses Compete Using Operations</vt:lpstr>
      <vt:lpstr>Why Some Organizations Fail</vt:lpstr>
      <vt:lpstr>Hierarchical Planning</vt:lpstr>
      <vt:lpstr>Mission, Goals, and Strategy</vt:lpstr>
      <vt:lpstr>Mission</vt:lpstr>
      <vt:lpstr>Fed Ex Mission Statement</vt:lpstr>
      <vt:lpstr>Goals</vt:lpstr>
      <vt:lpstr>Strategies</vt:lpstr>
      <vt:lpstr>Tactics and Operations</vt:lpstr>
      <vt:lpstr>Core Competencies</vt:lpstr>
      <vt:lpstr>Sample Operations Strategies</vt:lpstr>
      <vt:lpstr>Strategy Formulation</vt:lpstr>
      <vt:lpstr>Strategy Formulation</vt:lpstr>
      <vt:lpstr>Environmental Scanning</vt:lpstr>
      <vt:lpstr>Key External Factors</vt:lpstr>
      <vt:lpstr>Key Internal Factors</vt:lpstr>
      <vt:lpstr>Operations Strategy</vt:lpstr>
      <vt:lpstr>Quality-Based Strategies</vt:lpstr>
      <vt:lpstr>Time-Based Strategies</vt:lpstr>
      <vt:lpstr>Time-Based Strategies</vt:lpstr>
      <vt:lpstr>Agile Operations</vt:lpstr>
      <vt:lpstr>The Balanced Scorecard Approach</vt:lpstr>
      <vt:lpstr>The Balanced Scorecard</vt:lpstr>
      <vt:lpstr>Productivity</vt:lpstr>
      <vt:lpstr>Why Productivity Matters</vt:lpstr>
      <vt:lpstr>Productivity Measures</vt:lpstr>
      <vt:lpstr>PowerPoint Presentation</vt:lpstr>
      <vt:lpstr>PowerPoint Presentation</vt:lpstr>
      <vt:lpstr>Multifactor Productivity Calculation Example</vt:lpstr>
      <vt:lpstr>Solution</vt:lpstr>
      <vt:lpstr>Example 2</vt:lpstr>
      <vt:lpstr>Example 3  Solution</vt:lpstr>
      <vt:lpstr>Productivity Growth</vt:lpstr>
      <vt:lpstr>Factors Affecting Productivity</vt:lpstr>
      <vt:lpstr>  Improving Productivity</vt:lpstr>
    </vt:vector>
  </TitlesOfParts>
  <Company>David Cook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David Cook</dc:creator>
  <cp:lastModifiedBy>user 1</cp:lastModifiedBy>
  <cp:revision>42</cp:revision>
  <cp:lastPrinted>1998-04-06T20:15:10Z</cp:lastPrinted>
  <dcterms:created xsi:type="dcterms:W3CDTF">2008-06-30T20:03:26Z</dcterms:created>
  <dcterms:modified xsi:type="dcterms:W3CDTF">2014-01-22T04:47:56Z</dcterms:modified>
</cp:coreProperties>
</file>