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0" r:id="rId2"/>
    <p:sldMasterId id="2147483652" r:id="rId3"/>
    <p:sldMasterId id="2147483654" r:id="rId4"/>
  </p:sldMasterIdLst>
  <p:notesMasterIdLst>
    <p:notesMasterId r:id="rId70"/>
  </p:notesMasterIdLst>
  <p:handoutMasterIdLst>
    <p:handoutMasterId r:id="rId71"/>
  </p:handoutMasterIdLst>
  <p:sldIdLst>
    <p:sldId id="256" r:id="rId5"/>
    <p:sldId id="257" r:id="rId6"/>
    <p:sldId id="258" r:id="rId7"/>
    <p:sldId id="259" r:id="rId8"/>
    <p:sldId id="345" r:id="rId9"/>
    <p:sldId id="260" r:id="rId10"/>
    <p:sldId id="261" r:id="rId11"/>
    <p:sldId id="262" r:id="rId12"/>
    <p:sldId id="263" r:id="rId13"/>
    <p:sldId id="264" r:id="rId14"/>
    <p:sldId id="265" r:id="rId15"/>
    <p:sldId id="266" r:id="rId16"/>
    <p:sldId id="275" r:id="rId17"/>
    <p:sldId id="276" r:id="rId18"/>
    <p:sldId id="277" r:id="rId19"/>
    <p:sldId id="278" r:id="rId20"/>
    <p:sldId id="279" r:id="rId21"/>
    <p:sldId id="280" r:id="rId22"/>
    <p:sldId id="281" r:id="rId23"/>
    <p:sldId id="282" r:id="rId24"/>
    <p:sldId id="283" r:id="rId25"/>
    <p:sldId id="284" r:id="rId26"/>
    <p:sldId id="328" r:id="rId27"/>
    <p:sldId id="285" r:id="rId28"/>
    <p:sldId id="286" r:id="rId29"/>
    <p:sldId id="287" r:id="rId30"/>
    <p:sldId id="288" r:id="rId31"/>
    <p:sldId id="289" r:id="rId32"/>
    <p:sldId id="290" r:id="rId33"/>
    <p:sldId id="329" r:id="rId34"/>
    <p:sldId id="295" r:id="rId35"/>
    <p:sldId id="294" r:id="rId36"/>
    <p:sldId id="296" r:id="rId37"/>
    <p:sldId id="297" r:id="rId38"/>
    <p:sldId id="298" r:id="rId39"/>
    <p:sldId id="299" r:id="rId40"/>
    <p:sldId id="331" r:id="rId41"/>
    <p:sldId id="330" r:id="rId42"/>
    <p:sldId id="332" r:id="rId43"/>
    <p:sldId id="334" r:id="rId44"/>
    <p:sldId id="335" r:id="rId45"/>
    <p:sldId id="300" r:id="rId46"/>
    <p:sldId id="336" r:id="rId47"/>
    <p:sldId id="352" r:id="rId48"/>
    <p:sldId id="353" r:id="rId49"/>
    <p:sldId id="337" r:id="rId50"/>
    <p:sldId id="338" r:id="rId51"/>
    <p:sldId id="354" r:id="rId52"/>
    <p:sldId id="339" r:id="rId53"/>
    <p:sldId id="340" r:id="rId54"/>
    <p:sldId id="302" r:id="rId55"/>
    <p:sldId id="341" r:id="rId56"/>
    <p:sldId id="303" r:id="rId57"/>
    <p:sldId id="304" r:id="rId58"/>
    <p:sldId id="305" r:id="rId59"/>
    <p:sldId id="306" r:id="rId60"/>
    <p:sldId id="307" r:id="rId61"/>
    <p:sldId id="309" r:id="rId62"/>
    <p:sldId id="310" r:id="rId63"/>
    <p:sldId id="311" r:id="rId64"/>
    <p:sldId id="314" r:id="rId65"/>
    <p:sldId id="317" r:id="rId66"/>
    <p:sldId id="318" r:id="rId67"/>
    <p:sldId id="319" r:id="rId68"/>
    <p:sldId id="320" r:id="rId69"/>
  </p:sldIdLst>
  <p:sldSz cx="9144000" cy="6858000" type="screen4x3"/>
  <p:notesSz cx="6858000" cy="9144000"/>
  <p:custDataLst>
    <p:tags r:id="rId72"/>
  </p:custDataLst>
  <p:defaultTextStyle>
    <a:defPPr>
      <a:defRPr lang="en-GB"/>
    </a:defPPr>
    <a:lvl1pPr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AEA5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55" autoAdjust="0"/>
    <p:restoredTop sz="75325" autoAdjust="0"/>
  </p:normalViewPr>
  <p:slideViewPr>
    <p:cSldViewPr>
      <p:cViewPr varScale="1">
        <p:scale>
          <a:sx n="44" d="100"/>
          <a:sy n="44" d="100"/>
        </p:scale>
        <p:origin x="2128" y="32"/>
      </p:cViewPr>
      <p:guideLst>
        <p:guide orient="horz" pos="2160"/>
        <p:guide pos="2880"/>
      </p:guideLst>
    </p:cSldViewPr>
  </p:slideViewPr>
  <p:outlineViewPr>
    <p:cViewPr varScale="1">
      <p:scale>
        <a:sx n="170" d="200"/>
        <a:sy n="170" d="200"/>
      </p:scale>
      <p:origin x="0" y="875736"/>
    </p:cViewPr>
  </p:outlineViewPr>
  <p:notesTextViewPr>
    <p:cViewPr>
      <p:scale>
        <a:sx n="100" d="100"/>
        <a:sy n="100" d="100"/>
      </p:scale>
      <p:origin x="0" y="0"/>
    </p:cViewPr>
  </p:notesTextViewPr>
  <p:sorterViewPr>
    <p:cViewPr>
      <p:scale>
        <a:sx n="28" d="100"/>
        <a:sy n="28" d="100"/>
      </p:scale>
      <p:origin x="0" y="0"/>
    </p:cViewPr>
  </p:sorterViewPr>
  <p:notesViewPr>
    <p:cSldViewPr>
      <p:cViewPr varScale="1">
        <p:scale>
          <a:sx n="80" d="100"/>
          <a:sy n="80" d="100"/>
        </p:scale>
        <p:origin x="-141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EFAD00F-7D82-4EEA-BE34-E27CE8C3C2A0}" type="datetimeFigureOut">
              <a:rPr lang="en-US" smtClean="0"/>
              <a:pPr/>
              <a:t>12/3/2019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204BCF-98AD-40F4-A58E-5BDE83598ACB}" type="slidenum">
              <a:rPr lang="en-US" smtClean="0"/>
              <a:pPr/>
              <a:t>‹#›</a:t>
            </a:fld>
            <a:endParaRPr lang="en-US"/>
          </a:p>
        </p:txBody>
      </p:sp>
    </p:spTree>
    <p:extLst>
      <p:ext uri="{BB962C8B-B14F-4D97-AF65-F5344CB8AC3E}">
        <p14:creationId xmlns:p14="http://schemas.microsoft.com/office/powerpoint/2010/main" val="37822861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en-US">
              <a:ea typeface="+mn-ea"/>
            </a:endParaRPr>
          </a:p>
        </p:txBody>
      </p:sp>
      <p:sp>
        <p:nvSpPr>
          <p:cNvPr id="11266" name="Text Box 2"/>
          <p:cNvSpPr txBox="1">
            <a:spLocks noChangeArrowheads="1"/>
          </p:cNvSpPr>
          <p:nvPr/>
        </p:nvSpPr>
        <p:spPr bwMode="auto">
          <a:xfrm>
            <a:off x="0" y="0"/>
            <a:ext cx="2971800" cy="460375"/>
          </a:xfrm>
          <a:prstGeom prst="rect">
            <a:avLst/>
          </a:prstGeom>
          <a:noFill/>
          <a:ln w="9525">
            <a:noFill/>
            <a:round/>
            <a:headEnd/>
            <a:tailEnd/>
          </a:ln>
          <a:effectLst/>
        </p:spPr>
        <p:txBody>
          <a:bodyPr wrap="none" anchor="ctr"/>
          <a:lstStyle/>
          <a:p>
            <a:pPr>
              <a:defRPr/>
            </a:pPr>
            <a:endParaRPr lang="en-US">
              <a:ea typeface="+mn-ea"/>
            </a:endParaRPr>
          </a:p>
        </p:txBody>
      </p:sp>
      <p:sp>
        <p:nvSpPr>
          <p:cNvPr id="11267" name="Rectangle 3"/>
          <p:cNvSpPr>
            <a:spLocks noGrp="1" noChangeArrowheads="1"/>
          </p:cNvSpPr>
          <p:nvPr>
            <p:ph type="dt"/>
          </p:nvPr>
        </p:nvSpPr>
        <p:spPr bwMode="auto">
          <a:xfrm>
            <a:off x="3884613" y="0"/>
            <a:ext cx="2970212"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tabLst>
                <a:tab pos="723900" algn="l"/>
                <a:tab pos="1447800" algn="l"/>
                <a:tab pos="2171700" algn="l"/>
                <a:tab pos="2895600" algn="l"/>
              </a:tabLst>
              <a:defRPr sz="1200" smtClean="0">
                <a:solidFill>
                  <a:srgbClr val="000000"/>
                </a:solidFill>
                <a:latin typeface="Calibri" charset="0"/>
                <a:ea typeface="+mn-ea"/>
              </a:defRPr>
            </a:lvl1pPr>
          </a:lstStyle>
          <a:p>
            <a:pPr>
              <a:defRPr/>
            </a:pPr>
            <a:endParaRPr lang="en-US"/>
          </a:p>
        </p:txBody>
      </p:sp>
      <p:sp>
        <p:nvSpPr>
          <p:cNvPr id="80901" name="Rectangle 4"/>
          <p:cNvSpPr>
            <a:spLocks noGrp="1" noRot="1" noChangeAspect="1" noChangeArrowheads="1"/>
          </p:cNvSpPr>
          <p:nvPr>
            <p:ph type="sldImg"/>
          </p:nvPr>
        </p:nvSpPr>
        <p:spPr bwMode="auto">
          <a:xfrm>
            <a:off x="1143000" y="685800"/>
            <a:ext cx="4570413" cy="3427413"/>
          </a:xfrm>
          <a:prstGeom prst="rect">
            <a:avLst/>
          </a:prstGeom>
          <a:noFill/>
          <a:ln w="12600">
            <a:solidFill>
              <a:srgbClr val="000000"/>
            </a:solidFill>
            <a:miter lim="800000"/>
            <a:headEnd/>
            <a:tailEnd/>
          </a:ln>
        </p:spPr>
      </p:sp>
      <p:sp>
        <p:nvSpPr>
          <p:cNvPr id="11269" name="Rectangle 5"/>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en-US" noProof="0"/>
          </a:p>
        </p:txBody>
      </p:sp>
      <p:sp>
        <p:nvSpPr>
          <p:cNvPr id="11270" name="Text Box 6"/>
          <p:cNvSpPr txBox="1">
            <a:spLocks noChangeArrowheads="1"/>
          </p:cNvSpPr>
          <p:nvPr/>
        </p:nvSpPr>
        <p:spPr bwMode="auto">
          <a:xfrm>
            <a:off x="0" y="8683625"/>
            <a:ext cx="2971800" cy="460375"/>
          </a:xfrm>
          <a:prstGeom prst="rect">
            <a:avLst/>
          </a:prstGeom>
          <a:noFill/>
          <a:ln w="9525">
            <a:noFill/>
            <a:round/>
            <a:headEnd/>
            <a:tailEnd/>
          </a:ln>
          <a:effectLst/>
        </p:spPr>
        <p:txBody>
          <a:bodyPr wrap="none" anchor="ctr"/>
          <a:lstStyle/>
          <a:p>
            <a:pPr>
              <a:defRPr/>
            </a:pPr>
            <a:endParaRPr lang="en-US">
              <a:ea typeface="+mn-ea"/>
            </a:endParaRPr>
          </a:p>
        </p:txBody>
      </p:sp>
      <p:sp>
        <p:nvSpPr>
          <p:cNvPr id="11271" name="Rectangle 7"/>
          <p:cNvSpPr>
            <a:spLocks noGrp="1" noChangeArrowheads="1"/>
          </p:cNvSpPr>
          <p:nvPr>
            <p:ph type="sldNum"/>
          </p:nvPr>
        </p:nvSpPr>
        <p:spPr bwMode="auto">
          <a:xfrm>
            <a:off x="3884613" y="8685213"/>
            <a:ext cx="2970212"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tabLst>
                <a:tab pos="723900" algn="l"/>
                <a:tab pos="1447800" algn="l"/>
                <a:tab pos="2171700" algn="l"/>
                <a:tab pos="2895600" algn="l"/>
              </a:tabLst>
              <a:defRPr sz="1200" smtClean="0">
                <a:solidFill>
                  <a:srgbClr val="000000"/>
                </a:solidFill>
                <a:latin typeface="Calibri" charset="0"/>
                <a:ea typeface="+mn-ea"/>
              </a:defRPr>
            </a:lvl1pPr>
          </a:lstStyle>
          <a:p>
            <a:pPr>
              <a:defRPr/>
            </a:pPr>
            <a:fld id="{DE35E9AB-2222-4815-8589-6B2AED53F38D}" type="slidenum">
              <a:rPr lang="en-US"/>
              <a:pPr>
                <a:defRPr/>
              </a:pPr>
              <a:t>‹#›</a:t>
            </a:fld>
            <a:endParaRPr lang="en-US"/>
          </a:p>
        </p:txBody>
      </p:sp>
    </p:spTree>
    <p:extLst>
      <p:ext uri="{BB962C8B-B14F-4D97-AF65-F5344CB8AC3E}">
        <p14:creationId xmlns:p14="http://schemas.microsoft.com/office/powerpoint/2010/main" val="2168392731"/>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ＭＳ Ｐゴシック" charset="-128"/>
      </a:defRPr>
    </a:lvl1pPr>
    <a:lvl2pPr marL="742950" indent="-28575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2pPr>
    <a:lvl3pPr marL="11430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3pPr>
    <a:lvl4pPr marL="16002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4pPr>
    <a:lvl5pPr marL="2057400" indent="-228600" algn="l" defTabSz="44926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7"/>
          <p:cNvSpPr>
            <a:spLocks noGrp="1" noChangeArrowheads="1"/>
          </p:cNvSpPr>
          <p:nvPr>
            <p:ph type="sldNum" sz="quarter"/>
          </p:nvPr>
        </p:nvSpPr>
        <p:spPr>
          <a:noFill/>
        </p:spPr>
        <p:txBody>
          <a:bodyPr/>
          <a:lstStyle/>
          <a:p>
            <a:fld id="{6C203C53-5F2A-450D-AB51-68A5E80CF334}" type="slidenum">
              <a:rPr lang="en-US">
                <a:ea typeface="MS Gothic" pitchFamily="49" charset="-128"/>
              </a:rPr>
              <a:pPr/>
              <a:t>1</a:t>
            </a:fld>
            <a:endParaRPr lang="en-US" dirty="0">
              <a:ea typeface="MS Gothic" pitchFamily="49" charset="-128"/>
            </a:endParaRPr>
          </a:p>
        </p:txBody>
      </p:sp>
      <p:sp>
        <p:nvSpPr>
          <p:cNvPr id="819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dirty="0"/>
          </a:p>
        </p:txBody>
      </p:sp>
      <p:sp>
        <p:nvSpPr>
          <p:cNvPr id="81924" name="Text Box 2"/>
          <p:cNvSpPr>
            <a:spLocks noGrp="1" noChangeArrowheads="1"/>
          </p:cNvSpPr>
          <p:nvPr>
            <p:ph type="body"/>
          </p:nvPr>
        </p:nvSpPr>
        <p:spPr>
          <a:xfrm>
            <a:off x="685800" y="4343400"/>
            <a:ext cx="5486400" cy="4114800"/>
          </a:xfrm>
          <a:noFill/>
          <a:ln/>
        </p:spPr>
        <p:txBody>
          <a:bodyPr wrap="none" anchor="ct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946" name="Rectangle 7"/>
          <p:cNvSpPr>
            <a:spLocks noGrp="1" noChangeArrowheads="1"/>
          </p:cNvSpPr>
          <p:nvPr>
            <p:ph type="sldNum" sz="quarter"/>
          </p:nvPr>
        </p:nvSpPr>
        <p:spPr>
          <a:noFill/>
        </p:spPr>
        <p:txBody>
          <a:bodyPr/>
          <a:lstStyle/>
          <a:p>
            <a:fld id="{012B2E00-1792-4C8E-8322-D809AB31983E}" type="slidenum">
              <a:rPr lang="en-US">
                <a:ea typeface="MS Gothic" pitchFamily="49" charset="-128"/>
              </a:rPr>
              <a:pPr/>
              <a:t>2</a:t>
            </a:fld>
            <a:endParaRPr lang="en-US" dirty="0">
              <a:ea typeface="MS Gothic" pitchFamily="49" charset="-128"/>
            </a:endParaRPr>
          </a:p>
        </p:txBody>
      </p:sp>
      <p:sp>
        <p:nvSpPr>
          <p:cNvPr id="82947"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82948" name="Text Box 2"/>
          <p:cNvSpPr>
            <a:spLocks noGrp="1" noChangeArrowheads="1"/>
          </p:cNvSpPr>
          <p:nvPr>
            <p:ph type="body" idx="1"/>
          </p:nvPr>
        </p:nvSpPr>
        <p:spPr>
          <a:xfrm>
            <a:off x="685800" y="4343400"/>
            <a:ext cx="5486400" cy="4208463"/>
          </a:xfrm>
          <a:noFill/>
          <a:ln/>
        </p:spPr>
        <p:txBody>
          <a:bodyPr wrap="none" anchor="ct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3970" name="Rectangle 7"/>
          <p:cNvSpPr>
            <a:spLocks noGrp="1" noChangeArrowheads="1"/>
          </p:cNvSpPr>
          <p:nvPr>
            <p:ph type="sldNum" sz="quarter"/>
          </p:nvPr>
        </p:nvSpPr>
        <p:spPr>
          <a:noFill/>
        </p:spPr>
        <p:txBody>
          <a:bodyPr/>
          <a:lstStyle/>
          <a:p>
            <a:fld id="{1BF3D1F1-8648-41AF-A051-1D79800D7FCA}" type="slidenum">
              <a:rPr lang="en-US">
                <a:ea typeface="MS Gothic" pitchFamily="49" charset="-128"/>
              </a:rPr>
              <a:pPr/>
              <a:t>3</a:t>
            </a:fld>
            <a:endParaRPr lang="en-US">
              <a:ea typeface="MS Gothic" pitchFamily="49" charset="-128"/>
            </a:endParaRPr>
          </a:p>
        </p:txBody>
      </p:sp>
      <p:sp>
        <p:nvSpPr>
          <p:cNvPr id="83971"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83972"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7"/>
          <p:cNvSpPr>
            <a:spLocks noGrp="1" noChangeArrowheads="1"/>
          </p:cNvSpPr>
          <p:nvPr>
            <p:ph type="sldNum" sz="quarter"/>
          </p:nvPr>
        </p:nvSpPr>
        <p:spPr>
          <a:noFill/>
        </p:spPr>
        <p:txBody>
          <a:bodyPr/>
          <a:lstStyle/>
          <a:p>
            <a:fld id="{B73B2AB5-14F9-48A8-A18E-8326BA1D1ADE}" type="slidenum">
              <a:rPr lang="en-US">
                <a:ea typeface="MS Gothic" pitchFamily="49" charset="-128"/>
              </a:rPr>
              <a:pPr/>
              <a:t>4</a:t>
            </a:fld>
            <a:endParaRPr lang="en-US">
              <a:ea typeface="MS Gothic" pitchFamily="49" charset="-128"/>
            </a:endParaRPr>
          </a:p>
        </p:txBody>
      </p:sp>
      <p:sp>
        <p:nvSpPr>
          <p:cNvPr id="8499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4996"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How will biological communities respond to climate change? This is one of the great unknowns in environmental science today. Will northern regions that now support boreal (northern) forest, for example, shift to another biome—hardwood forest, open savannah, grassland, or something entirely different?  One approach is to use field tests in which mixtures of plants are grown in natural settings that include competition for resources, predator/prey interactions, natural climatic variations, and other ecological factors. Professor Peter Reich and his colleagues and student research assistants are now carrying out such a field study in a patch of boreal forest in Minnesota.  Calling this experiment B4Warmed, which stands for Boreal Forest Warming at an </a:t>
            </a:r>
            <a:r>
              <a:rPr lang="en-US" sz="1200" kern="1200" baseline="0" dirty="0" err="1">
                <a:solidFill>
                  <a:srgbClr val="000000"/>
                </a:solidFill>
                <a:latin typeface="Times New Roman" charset="0"/>
                <a:ea typeface="ＭＳ Ｐゴシック" charset="-128"/>
                <a:cs typeface="ＭＳ Ｐゴシック" charset="-128"/>
              </a:rPr>
              <a:t>Ecotone</a:t>
            </a:r>
            <a:r>
              <a:rPr lang="en-US" sz="1200" kern="1200" baseline="0" dirty="0">
                <a:solidFill>
                  <a:srgbClr val="000000"/>
                </a:solidFill>
                <a:latin typeface="Times New Roman" charset="0"/>
                <a:ea typeface="ＭＳ Ｐゴシック" charset="-128"/>
                <a:cs typeface="ＭＳ Ｐゴシック" charset="-128"/>
              </a:rPr>
              <a:t> in Danger, they are artificially raising ambient temperatures in a series of boreal forest plots, to emulate warming climate conditions.  </a:t>
            </a:r>
          </a:p>
          <a:p>
            <a:endParaRPr lang="en-US" sz="1200" kern="1200" baseline="0" dirty="0">
              <a:solidFill>
                <a:srgbClr val="000000"/>
              </a:solidFill>
              <a:latin typeface="Times New Roman" charset="0"/>
              <a:ea typeface="ＭＳ Ｐゴシック" charset="-128"/>
            </a:endParaRPr>
          </a:p>
          <a:p>
            <a:r>
              <a:rPr lang="en-US" sz="1200" kern="1200" baseline="0" dirty="0">
                <a:solidFill>
                  <a:srgbClr val="000000"/>
                </a:solidFill>
                <a:latin typeface="Times New Roman" charset="0"/>
                <a:ea typeface="ＭＳ Ｐゴシック" charset="-128"/>
                <a:cs typeface="ＭＳ Ｐゴシック" charset="-128"/>
              </a:rPr>
              <a:t>It’s too early to know exactly what the long-term effects of warming will be on the northern forest community.  It seems likely that species, such as aspen, spruce, and birch, that are now at the southern edge of their range in the study area won’t do as well under a warmer climate as the temperate maple-oak forests now growing farther south. This study attempts to understand how climate changes may affect a broad biological community, or biome, and the species that make it up. The careful, systematic approach demonstrated here is a hallmark of science and a way to reveal those connections.</a:t>
            </a:r>
          </a:p>
          <a:p>
            <a:endParaRPr lang="en-US" sz="1200" kern="1200" baseline="0" dirty="0">
              <a:solidFill>
                <a:srgbClr val="000000"/>
              </a:solidFill>
              <a:latin typeface="Times New Roman" charset="0"/>
              <a:ea typeface="ＭＳ Ｐゴシック" charset="-128"/>
              <a:cs typeface="ＭＳ Ｐゴシック" charset="-128"/>
            </a:endParaRPr>
          </a:p>
        </p:txBody>
      </p:sp>
      <p:sp>
        <p:nvSpPr>
          <p:cNvPr id="8499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236AB55-F2DA-43FD-B3AF-FA012294A6C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4</a:t>
            </a:fld>
            <a:endParaRPr lang="en-US" sz="1200">
              <a:solidFill>
                <a:srgbClr val="000000"/>
              </a:solidFill>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7"/>
          <p:cNvSpPr>
            <a:spLocks noGrp="1" noChangeArrowheads="1"/>
          </p:cNvSpPr>
          <p:nvPr>
            <p:ph type="sldNum" sz="quarter"/>
          </p:nvPr>
        </p:nvSpPr>
        <p:spPr>
          <a:noFill/>
        </p:spPr>
        <p:txBody>
          <a:bodyPr/>
          <a:lstStyle/>
          <a:p>
            <a:fld id="{B73B2AB5-14F9-48A8-A18E-8326BA1D1ADE}" type="slidenum">
              <a:rPr lang="en-US">
                <a:ea typeface="MS Gothic" pitchFamily="49" charset="-128"/>
              </a:rPr>
              <a:pPr/>
              <a:t>5</a:t>
            </a:fld>
            <a:endParaRPr lang="en-US">
              <a:ea typeface="MS Gothic" pitchFamily="49" charset="-128"/>
            </a:endParaRPr>
          </a:p>
        </p:txBody>
      </p:sp>
      <p:sp>
        <p:nvSpPr>
          <p:cNvPr id="8499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4996" name="Text Box 2"/>
          <p:cNvSpPr>
            <a:spLocks noGrp="1" noChangeArrowheads="1"/>
          </p:cNvSpPr>
          <p:nvPr>
            <p:ph type="body"/>
          </p:nvPr>
        </p:nvSpPr>
        <p:spPr>
          <a:xfrm>
            <a:off x="685800" y="4343400"/>
            <a:ext cx="5486400" cy="4114800"/>
          </a:xfrm>
          <a:noFill/>
          <a:ln/>
        </p:spPr>
        <p:txBody>
          <a:bodyPr/>
          <a:lstStyle/>
          <a:p>
            <a:r>
              <a:rPr lang="en-US" sz="1200" b="0" i="0" u="none" strike="noStrike" kern="1200" baseline="0" dirty="0">
                <a:solidFill>
                  <a:srgbClr val="000000"/>
                </a:solidFill>
                <a:latin typeface="Times New Roman" charset="0"/>
                <a:ea typeface="ＭＳ Ｐゴシック" charset="-128"/>
                <a:cs typeface="ＭＳ Ｐゴシック" charset="-128"/>
              </a:rPr>
              <a:t>Experimental design for B4Warmed study. </a:t>
            </a:r>
            <a:endParaRPr lang="en-US" sz="1200" kern="1200" baseline="0" dirty="0">
              <a:solidFill>
                <a:srgbClr val="000000"/>
              </a:solidFill>
              <a:latin typeface="Times New Roman" charset="0"/>
              <a:ea typeface="ＭＳ Ｐゴシック" charset="-128"/>
              <a:cs typeface="ＭＳ Ｐゴシック" charset="-128"/>
            </a:endParaRPr>
          </a:p>
        </p:txBody>
      </p:sp>
      <p:sp>
        <p:nvSpPr>
          <p:cNvPr id="8499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236AB55-F2DA-43FD-B3AF-FA012294A6C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a:t>
            </a:fld>
            <a:endParaRPr lang="en-US" sz="1200">
              <a:solidFill>
                <a:srgbClr val="000000"/>
              </a:solidFill>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018" name="Rectangle 7"/>
          <p:cNvSpPr>
            <a:spLocks noGrp="1" noChangeArrowheads="1"/>
          </p:cNvSpPr>
          <p:nvPr>
            <p:ph type="sldNum" sz="quarter"/>
          </p:nvPr>
        </p:nvSpPr>
        <p:spPr>
          <a:noFill/>
        </p:spPr>
        <p:txBody>
          <a:bodyPr/>
          <a:lstStyle/>
          <a:p>
            <a:fld id="{6A2C97E2-A803-46DC-ABB0-D30E40196EC2}" type="slidenum">
              <a:rPr lang="en-US">
                <a:ea typeface="MS Gothic" pitchFamily="49" charset="-128"/>
              </a:rPr>
              <a:pPr/>
              <a:t>6</a:t>
            </a:fld>
            <a:endParaRPr lang="en-US">
              <a:ea typeface="MS Gothic" pitchFamily="49" charset="-128"/>
            </a:endParaRPr>
          </a:p>
        </p:txBody>
      </p:sp>
      <p:sp>
        <p:nvSpPr>
          <p:cNvPr id="8601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602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As the B4Warmed study shows, the increasing temperatures and drier climate expected if we continue our current path toward global climate change are likely to bring dramatic transformations to the boreal forest along the Canadian border from Minnesota to Maine. To evaluate the potential effects of environmental changes, it’s useful to understand the patterns of plant and animal distribution that occur in various environmental conditions. We call large biological communities </a:t>
            </a:r>
            <a:r>
              <a:rPr lang="en-US" sz="1200" b="1" kern="1200" baseline="0" dirty="0">
                <a:solidFill>
                  <a:srgbClr val="000000"/>
                </a:solidFill>
                <a:latin typeface="Times New Roman" charset="0"/>
                <a:ea typeface="ＭＳ Ｐゴシック" charset="-128"/>
                <a:cs typeface="ＭＳ Ｐゴシック" charset="-128"/>
              </a:rPr>
              <a:t>biomes. </a:t>
            </a:r>
            <a:r>
              <a:rPr lang="en-US" sz="1200" b="0" kern="1200" baseline="0" dirty="0">
                <a:solidFill>
                  <a:srgbClr val="000000"/>
                </a:solidFill>
                <a:latin typeface="Times New Roman" charset="0"/>
                <a:ea typeface="ＭＳ Ｐゴシック" charset="-128"/>
                <a:cs typeface="ＭＳ Ｐゴシック" charset="-128"/>
              </a:rPr>
              <a:t>If we know the range of temperature </a:t>
            </a:r>
            <a:r>
              <a:rPr lang="en-US" sz="1200" kern="1200" baseline="0" dirty="0">
                <a:solidFill>
                  <a:srgbClr val="000000"/>
                </a:solidFill>
                <a:latin typeface="Times New Roman" charset="0"/>
                <a:ea typeface="ＭＳ Ｐゴシック" charset="-128"/>
                <a:cs typeface="ＭＳ Ｐゴシック" charset="-128"/>
              </a:rPr>
              <a:t>and precipitation in a particular place, we can generally predict what kind of biome is likely to occur there, in the absence of human disturbance (fig. 5.3). An important characteristic of each biome is its </a:t>
            </a:r>
            <a:r>
              <a:rPr lang="en-US" sz="1200" b="1" kern="1200" baseline="0" dirty="0">
                <a:solidFill>
                  <a:srgbClr val="000000"/>
                </a:solidFill>
                <a:latin typeface="Times New Roman" charset="0"/>
                <a:ea typeface="ＭＳ Ｐゴシック" charset="-128"/>
                <a:cs typeface="ＭＳ Ｐゴシック" charset="-128"/>
              </a:rPr>
              <a:t>biodiversity, </a:t>
            </a:r>
            <a:r>
              <a:rPr lang="en-US" sz="1200" b="0" kern="1200" baseline="0" dirty="0">
                <a:solidFill>
                  <a:srgbClr val="000000"/>
                </a:solidFill>
                <a:latin typeface="Times New Roman" charset="0"/>
                <a:ea typeface="ＭＳ Ｐゴシック" charset="-128"/>
                <a:cs typeface="ＭＳ Ｐゴシック" charset="-128"/>
              </a:rPr>
              <a:t>or the number and variety of different </a:t>
            </a:r>
            <a:r>
              <a:rPr lang="en-US" sz="1200" kern="1200" baseline="0" dirty="0">
                <a:solidFill>
                  <a:srgbClr val="000000"/>
                </a:solidFill>
                <a:latin typeface="Times New Roman" charset="0"/>
                <a:ea typeface="ＭＳ Ｐゴシック" charset="-128"/>
                <a:cs typeface="ＭＳ Ｐゴシック" charset="-128"/>
              </a:rPr>
              <a:t>biological species that live there.</a:t>
            </a:r>
            <a:endParaRPr lang="en-US" b="1" dirty="0">
              <a:latin typeface="Calibri" charset="0"/>
            </a:endParaRPr>
          </a:p>
        </p:txBody>
      </p:sp>
      <p:sp>
        <p:nvSpPr>
          <p:cNvPr id="8602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44A28B8-66F1-43FF-BE1C-CEF4D471994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a:t>
            </a:fld>
            <a:endParaRPr lang="en-US" sz="1200">
              <a:solidFill>
                <a:srgbClr val="000000"/>
              </a:solidFill>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7042" name="Rectangle 7"/>
          <p:cNvSpPr>
            <a:spLocks noGrp="1" noChangeArrowheads="1"/>
          </p:cNvSpPr>
          <p:nvPr>
            <p:ph type="sldNum" sz="quarter"/>
          </p:nvPr>
        </p:nvSpPr>
        <p:spPr>
          <a:noFill/>
        </p:spPr>
        <p:txBody>
          <a:bodyPr/>
          <a:lstStyle/>
          <a:p>
            <a:fld id="{5F771673-703A-44D3-8A7E-C99BB55EF627}" type="slidenum">
              <a:rPr lang="en-US">
                <a:ea typeface="MS Gothic" pitchFamily="49" charset="-128"/>
              </a:rPr>
              <a:pPr/>
              <a:t>7</a:t>
            </a:fld>
            <a:endParaRPr lang="en-US">
              <a:ea typeface="MS Gothic" pitchFamily="49" charset="-128"/>
            </a:endParaRPr>
          </a:p>
        </p:txBody>
      </p:sp>
      <p:sp>
        <p:nvSpPr>
          <p:cNvPr id="8704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704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Biomes most likely to occur in the absence of human disturbance or other disruptions, according to average annual temperature and precipitation. Note: This diagram does not consider soil type, topography, wind speed, or other important environmental factors. Still, it is a useful general guideline for biome location.</a:t>
            </a:r>
            <a:endParaRPr lang="en-US" dirty="0">
              <a:latin typeface="Calibri" charset="0"/>
            </a:endParaRPr>
          </a:p>
        </p:txBody>
      </p:sp>
      <p:sp>
        <p:nvSpPr>
          <p:cNvPr id="8704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E47A0E8-F17D-444F-9748-B73A41CF3824}"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7</a:t>
            </a:fld>
            <a:endParaRPr lang="en-US" sz="1200">
              <a:solidFill>
                <a:srgbClr val="000000"/>
              </a:solidFill>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066" name="Rectangle 7"/>
          <p:cNvSpPr>
            <a:spLocks noGrp="1" noChangeArrowheads="1"/>
          </p:cNvSpPr>
          <p:nvPr>
            <p:ph type="sldNum" sz="quarter"/>
          </p:nvPr>
        </p:nvSpPr>
        <p:spPr>
          <a:noFill/>
        </p:spPr>
        <p:txBody>
          <a:bodyPr/>
          <a:lstStyle/>
          <a:p>
            <a:fld id="{B3EBC0DA-1D13-45DF-B976-51F24ADDE2AD}" type="slidenum">
              <a:rPr lang="en-US">
                <a:ea typeface="MS Gothic" pitchFamily="49" charset="-128"/>
              </a:rPr>
              <a:pPr/>
              <a:t>8</a:t>
            </a:fld>
            <a:endParaRPr lang="en-US">
              <a:ea typeface="MS Gothic" pitchFamily="49" charset="-128"/>
            </a:endParaRPr>
          </a:p>
        </p:txBody>
      </p:sp>
      <p:sp>
        <p:nvSpPr>
          <p:cNvPr id="8806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806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Compare this map with figure 5.3 for generalized temperature and moisture conditions that control biome distribution.  Also compare it with the satellite image of biological productivity (fig. 5.15).</a:t>
            </a:r>
            <a:endParaRPr lang="en-US" dirty="0">
              <a:latin typeface="Calibri" charset="0"/>
            </a:endParaRPr>
          </a:p>
        </p:txBody>
      </p:sp>
      <p:sp>
        <p:nvSpPr>
          <p:cNvPr id="8806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79076FE-9BCA-4622-BAE0-BB307DE3077D}"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8</a:t>
            </a:fld>
            <a:endParaRPr lang="en-US" sz="1200">
              <a:solidFill>
                <a:srgbClr val="000000"/>
              </a:solidFill>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7"/>
          <p:cNvSpPr>
            <a:spLocks noGrp="1" noChangeArrowheads="1"/>
          </p:cNvSpPr>
          <p:nvPr>
            <p:ph type="sldNum" sz="quarter"/>
          </p:nvPr>
        </p:nvSpPr>
        <p:spPr>
          <a:noFill/>
        </p:spPr>
        <p:txBody>
          <a:bodyPr/>
          <a:lstStyle/>
          <a:p>
            <a:fld id="{D7F72F74-0DEF-4BCB-A13E-98127D64CEC3}" type="slidenum">
              <a:rPr lang="en-US">
                <a:ea typeface="MS Gothic" pitchFamily="49" charset="-128"/>
              </a:rPr>
              <a:pPr/>
              <a:t>9</a:t>
            </a:fld>
            <a:endParaRPr lang="en-US">
              <a:ea typeface="MS Gothic" pitchFamily="49" charset="-128"/>
            </a:endParaRPr>
          </a:p>
        </p:txBody>
      </p:sp>
      <p:sp>
        <p:nvSpPr>
          <p:cNvPr id="8909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8909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Some biomes are named for their latitudes:  tropical rainforests occur between the Tropic of Cancer (23° north) and the Tropic of Capricorn (23° south); arctic tundra lies near or above the Arctic Circle (66.6° north).</a:t>
            </a:r>
            <a:endParaRPr lang="en-US" dirty="0">
              <a:latin typeface="Calibri" charset="0"/>
            </a:endParaRPr>
          </a:p>
        </p:txBody>
      </p:sp>
      <p:sp>
        <p:nvSpPr>
          <p:cNvPr id="8909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6F1A001-6430-4B64-A6C8-817FE1DD34C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9</a:t>
            </a:fld>
            <a:endParaRPr lang="en-US" sz="1200">
              <a:solidFill>
                <a:srgbClr val="000000"/>
              </a:solidFill>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0114" name="Rectangle 7"/>
          <p:cNvSpPr>
            <a:spLocks noGrp="1" noChangeArrowheads="1"/>
          </p:cNvSpPr>
          <p:nvPr>
            <p:ph type="sldNum" sz="quarter"/>
          </p:nvPr>
        </p:nvSpPr>
        <p:spPr>
          <a:noFill/>
        </p:spPr>
        <p:txBody>
          <a:bodyPr/>
          <a:lstStyle/>
          <a:p>
            <a:fld id="{977D9D19-3612-424E-9356-60A1FAA5E061}" type="slidenum">
              <a:rPr lang="en-US">
                <a:ea typeface="MS Gothic" pitchFamily="49" charset="-128"/>
              </a:rPr>
              <a:pPr/>
              <a:t>10</a:t>
            </a:fld>
            <a:endParaRPr lang="en-US">
              <a:ea typeface="MS Gothic" pitchFamily="49" charset="-128"/>
            </a:endParaRPr>
          </a:p>
        </p:txBody>
      </p:sp>
      <p:sp>
        <p:nvSpPr>
          <p:cNvPr id="9011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0116"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A 100 km transect from California’s Central Valley up to Mount Whitney, for example, crosses as many vegetation zones as you would find on a journey from southern California to northern Canada (fig. 5.5).</a:t>
            </a:r>
          </a:p>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p:txBody>
      </p:sp>
      <p:sp>
        <p:nvSpPr>
          <p:cNvPr id="9011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6E113440-7E77-4D1D-AE80-0C1271D578EF}"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10</a:t>
            </a:fld>
            <a:endParaRPr lang="en-US" sz="1200">
              <a:solidFill>
                <a:srgbClr val="000000"/>
              </a:solidFill>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7"/>
          <p:cNvSpPr>
            <a:spLocks noGrp="1" noChangeArrowheads="1"/>
          </p:cNvSpPr>
          <p:nvPr>
            <p:ph type="sldNum" sz="quarter"/>
          </p:nvPr>
        </p:nvSpPr>
        <p:spPr>
          <a:noFill/>
        </p:spPr>
        <p:txBody>
          <a:bodyPr/>
          <a:lstStyle/>
          <a:p>
            <a:fld id="{ECEC7EC5-001D-40DC-AEA2-6ED1288DEC33}" type="slidenum">
              <a:rPr lang="en-US">
                <a:ea typeface="MS Gothic" pitchFamily="49" charset="-128"/>
              </a:rPr>
              <a:pPr/>
              <a:t>11</a:t>
            </a:fld>
            <a:endParaRPr lang="en-US">
              <a:ea typeface="MS Gothic" pitchFamily="49" charset="-128"/>
            </a:endParaRPr>
          </a:p>
        </p:txBody>
      </p:sp>
      <p:sp>
        <p:nvSpPr>
          <p:cNvPr id="9113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1140" name="Text Box 2"/>
          <p:cNvSpPr>
            <a:spLocks noGrp="1" noChangeArrowheads="1"/>
          </p:cNvSpPr>
          <p:nvPr>
            <p:ph type="body"/>
          </p:nvPr>
        </p:nvSpPr>
        <p:spPr>
          <a:xfrm>
            <a:off x="685800" y="4343400"/>
            <a:ext cx="5486400" cy="4114800"/>
          </a:xfrm>
          <a:noFill/>
          <a:ln/>
        </p:spPr>
        <p:txBody>
          <a:bodyPr/>
          <a:lstStyle/>
          <a:p>
            <a:pPr eaLnBrk="1" hangingPunct="1">
              <a:spcBef>
                <a:spcPct val="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Temperature and precipitation change with elevation as well as with latitude. In mountainous regions, temperatures are cooler and precipitation is usually greater at high elevations. Mountains are cooler and often wetter, than low elevations. </a:t>
            </a:r>
            <a:r>
              <a:rPr lang="en-US" b="1" dirty="0">
                <a:latin typeface="Calibri" charset="0"/>
              </a:rPr>
              <a:t>Vertical </a:t>
            </a:r>
            <a:r>
              <a:rPr lang="en-US" b="1" dirty="0" err="1">
                <a:latin typeface="Calibri" charset="0"/>
              </a:rPr>
              <a:t>zonation</a:t>
            </a:r>
            <a:r>
              <a:rPr lang="en-US" b="1" dirty="0">
                <a:latin typeface="Calibri" charset="0"/>
              </a:rPr>
              <a:t> </a:t>
            </a:r>
            <a:r>
              <a:rPr lang="en-US" dirty="0">
                <a:latin typeface="Calibri" charset="0"/>
              </a:rPr>
              <a:t>is a term applied to vegetation zones defined by altitude. A 100 km transect from California’s Central Valley up to Mount Whitney, for example, crosses as many vegetation zones as you would find on a journey from southern California to northern Canada (fig. 5.5).</a:t>
            </a:r>
          </a:p>
        </p:txBody>
      </p:sp>
      <p:sp>
        <p:nvSpPr>
          <p:cNvPr id="9114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9958452-BACB-44E9-8E62-1F49E3DC2A8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11</a:t>
            </a:fld>
            <a:endParaRPr lang="en-US" sz="1200">
              <a:solidFill>
                <a:srgbClr val="000000"/>
              </a:solidFill>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7"/>
          <p:cNvSpPr>
            <a:spLocks noGrp="1" noChangeArrowheads="1"/>
          </p:cNvSpPr>
          <p:nvPr>
            <p:ph type="sldNum" sz="quarter"/>
          </p:nvPr>
        </p:nvSpPr>
        <p:spPr>
          <a:noFill/>
        </p:spPr>
        <p:txBody>
          <a:bodyPr/>
          <a:lstStyle/>
          <a:p>
            <a:fld id="{C37D2E0B-6C60-4E08-8704-BB2A8A0D48B1}" type="slidenum">
              <a:rPr lang="en-US">
                <a:ea typeface="MS Gothic" pitchFamily="49" charset="-128"/>
              </a:rPr>
              <a:pPr/>
              <a:t>12</a:t>
            </a:fld>
            <a:endParaRPr lang="en-US">
              <a:ea typeface="MS Gothic" pitchFamily="49" charset="-128"/>
            </a:endParaRPr>
          </a:p>
        </p:txBody>
      </p:sp>
      <p:sp>
        <p:nvSpPr>
          <p:cNvPr id="9216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9216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Moisture availability depends on temperature as well as precipitation. The horizontal axis on these climate diagrams shows months of the year, vertical axes show temperature (left side) and precipitation (right). The number of dry months (shaded yellow) and wetter months (blue) varies with geographic location.  Year annual temperature (°C) and precipitation (mm) are shown at the top of each graph.</a:t>
            </a:r>
            <a:endParaRPr lang="en-US" dirty="0">
              <a:latin typeface="Calibri" charset="0"/>
            </a:endParaRPr>
          </a:p>
        </p:txBody>
      </p:sp>
      <p:sp>
        <p:nvSpPr>
          <p:cNvPr id="9216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6DDF438-6D8D-421F-A6A9-F24A7046E8C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12</a:t>
            </a:fld>
            <a:endParaRPr lang="en-US" sz="1200">
              <a:solidFill>
                <a:srgbClr val="000000"/>
              </a:solidFill>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1378" name="Rectangle 7"/>
          <p:cNvSpPr>
            <a:spLocks noGrp="1" noChangeArrowheads="1"/>
          </p:cNvSpPr>
          <p:nvPr>
            <p:ph type="sldNum" sz="quarter"/>
          </p:nvPr>
        </p:nvSpPr>
        <p:spPr>
          <a:noFill/>
        </p:spPr>
        <p:txBody>
          <a:bodyPr/>
          <a:lstStyle/>
          <a:p>
            <a:fld id="{87ED11D8-D3C3-48F7-8D48-0F84CB0D1E39}" type="slidenum">
              <a:rPr lang="en-US">
                <a:ea typeface="MS Gothic" pitchFamily="49" charset="-128"/>
              </a:rPr>
              <a:pPr/>
              <a:t>13</a:t>
            </a:fld>
            <a:endParaRPr lang="en-US">
              <a:ea typeface="MS Gothic" pitchFamily="49" charset="-128"/>
            </a:endParaRPr>
          </a:p>
        </p:txBody>
      </p:sp>
      <p:sp>
        <p:nvSpPr>
          <p:cNvPr id="10137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1380"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The biological communities in oceans and seas are poorly understood, but they are probably as diverse and as complex as terrestrial biomes. In this section, we will explore a few facets of these fascinating environments. Oceans cover nearly three-fourths of the earth’s surface, and they contribute in important, although often unrecognized, ways to terrestrial ecosystems. Ocean currents also contribute to the distribution of biological productivity, as they transport nutrients and phytoplankton far from shore (fig. 5.15).</a:t>
            </a:r>
          </a:p>
        </p:txBody>
      </p:sp>
      <p:sp>
        <p:nvSpPr>
          <p:cNvPr id="10138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5C32456-6018-4973-8EB9-95051F1F7C3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13</a:t>
            </a:fld>
            <a:endParaRPr lang="en-US" sz="1200">
              <a:solidFill>
                <a:srgbClr val="000000"/>
              </a:solidFill>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02" name="Rectangle 7"/>
          <p:cNvSpPr>
            <a:spLocks noGrp="1" noChangeArrowheads="1"/>
          </p:cNvSpPr>
          <p:nvPr>
            <p:ph type="sldNum" sz="quarter"/>
          </p:nvPr>
        </p:nvSpPr>
        <p:spPr>
          <a:noFill/>
        </p:spPr>
        <p:txBody>
          <a:bodyPr/>
          <a:lstStyle/>
          <a:p>
            <a:fld id="{E82128E9-8F0C-4E24-98BD-F3B9A7E5C44F}" type="slidenum">
              <a:rPr lang="en-US">
                <a:ea typeface="MS Gothic" pitchFamily="49" charset="-128"/>
              </a:rPr>
              <a:pPr/>
              <a:t>14</a:t>
            </a:fld>
            <a:endParaRPr lang="en-US">
              <a:ea typeface="MS Gothic" pitchFamily="49" charset="-128"/>
            </a:endParaRPr>
          </a:p>
        </p:txBody>
      </p:sp>
      <p:sp>
        <p:nvSpPr>
          <p:cNvPr id="102403"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02404"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ＭＳ Ｐゴシック" charset="-128"/>
              </a:rPr>
              <a:t>Satellite measurements of chlorophyll levels in the oceans and on land. Dark green to blue land areas have high biological productivity. Dark blue oceans have little chlorophyll and are biologically impoverished. Light green to yellow ocean zones are biologically rich.</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3426" name="Rectangle 7"/>
          <p:cNvSpPr>
            <a:spLocks noGrp="1" noChangeArrowheads="1"/>
          </p:cNvSpPr>
          <p:nvPr>
            <p:ph type="sldNum" sz="quarter"/>
          </p:nvPr>
        </p:nvSpPr>
        <p:spPr>
          <a:noFill/>
        </p:spPr>
        <p:txBody>
          <a:bodyPr/>
          <a:lstStyle/>
          <a:p>
            <a:fld id="{3936CE25-F447-4E55-BA63-1C1311960D56}" type="slidenum">
              <a:rPr lang="en-US">
                <a:ea typeface="MS Gothic" pitchFamily="49" charset="-128"/>
              </a:rPr>
              <a:pPr/>
              <a:t>15</a:t>
            </a:fld>
            <a:endParaRPr lang="en-US">
              <a:ea typeface="MS Gothic" pitchFamily="49" charset="-128"/>
            </a:endParaRPr>
          </a:p>
        </p:txBody>
      </p:sp>
      <p:sp>
        <p:nvSpPr>
          <p:cNvPr id="10342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3428"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p:txBody>
      </p:sp>
      <p:sp>
        <p:nvSpPr>
          <p:cNvPr id="10342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C4E6D29-209F-42EC-A8EF-4EB079691A7B}"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15</a:t>
            </a:fld>
            <a:endParaRPr lang="en-US" sz="1200">
              <a:solidFill>
                <a:srgbClr val="000000"/>
              </a:solidFill>
              <a:latin typeface="Calibri"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4450" name="Rectangle 7"/>
          <p:cNvSpPr>
            <a:spLocks noGrp="1" noChangeArrowheads="1"/>
          </p:cNvSpPr>
          <p:nvPr>
            <p:ph type="sldNum" sz="quarter"/>
          </p:nvPr>
        </p:nvSpPr>
        <p:spPr>
          <a:noFill/>
        </p:spPr>
        <p:txBody>
          <a:bodyPr/>
          <a:lstStyle/>
          <a:p>
            <a:fld id="{51F47A47-AF89-41D8-9574-0491D4A51937}" type="slidenum">
              <a:rPr lang="en-US">
                <a:ea typeface="MS Gothic" pitchFamily="49" charset="-128"/>
              </a:rPr>
              <a:pPr/>
              <a:t>16</a:t>
            </a:fld>
            <a:endParaRPr lang="en-US">
              <a:ea typeface="MS Gothic" pitchFamily="49" charset="-128"/>
            </a:endParaRPr>
          </a:p>
        </p:txBody>
      </p:sp>
      <p:sp>
        <p:nvSpPr>
          <p:cNvPr id="10445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4452" name="Text Box 2"/>
          <p:cNvSpPr>
            <a:spLocks noGrp="1" noChangeArrowheads="1"/>
          </p:cNvSpPr>
          <p:nvPr>
            <p:ph type="body"/>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ＭＳ Ｐゴシック" charset="-128"/>
              </a:rPr>
              <a:t>Light penetrates only the top 10–20 m of the ocean. Below this level, temperatures drop and pressure increases. </a:t>
            </a:r>
            <a:r>
              <a:rPr lang="en-US" sz="1200" kern="1200" baseline="0" dirty="0" err="1">
                <a:solidFill>
                  <a:srgbClr val="000000"/>
                </a:solidFill>
                <a:latin typeface="Times New Roman" charset="0"/>
                <a:ea typeface="ＭＳ Ｐゴシック" charset="-128"/>
                <a:cs typeface="ＭＳ Ｐゴシック" charset="-128"/>
              </a:rPr>
              <a:t>Nearshore</a:t>
            </a:r>
            <a:r>
              <a:rPr lang="en-US" sz="1200" kern="1200" baseline="0" dirty="0">
                <a:solidFill>
                  <a:srgbClr val="000000"/>
                </a:solidFill>
                <a:latin typeface="Times New Roman" charset="0"/>
                <a:ea typeface="ＭＳ Ｐゴシック" charset="-128"/>
                <a:cs typeface="ＭＳ Ｐゴシック" charset="-128"/>
              </a:rPr>
              <a:t> environments include the intertidal zone and estuaries.</a:t>
            </a:r>
            <a:endParaRPr lang="en-US" dirty="0"/>
          </a:p>
        </p:txBody>
      </p:sp>
      <p:sp>
        <p:nvSpPr>
          <p:cNvPr id="10445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3A1A6A8-32D0-4861-9FBE-1AF8B3D8FB0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16</a:t>
            </a:fld>
            <a:endParaRPr lang="en-US" sz="1200">
              <a:solidFill>
                <a:srgbClr val="000000"/>
              </a:solidFill>
              <a:latin typeface="Calibri"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7"/>
          <p:cNvSpPr>
            <a:spLocks noGrp="1" noChangeArrowheads="1"/>
          </p:cNvSpPr>
          <p:nvPr>
            <p:ph type="sldNum" sz="quarter"/>
          </p:nvPr>
        </p:nvSpPr>
        <p:spPr>
          <a:noFill/>
        </p:spPr>
        <p:txBody>
          <a:bodyPr/>
          <a:lstStyle/>
          <a:p>
            <a:fld id="{D51D3A97-0500-4C2B-872C-D6E19E40BF35}" type="slidenum">
              <a:rPr lang="en-US">
                <a:ea typeface="MS Gothic" pitchFamily="49" charset="-128"/>
              </a:rPr>
              <a:pPr/>
              <a:t>17</a:t>
            </a:fld>
            <a:endParaRPr lang="en-US">
              <a:ea typeface="MS Gothic" pitchFamily="49" charset="-128"/>
            </a:endParaRPr>
          </a:p>
        </p:txBody>
      </p:sp>
      <p:sp>
        <p:nvSpPr>
          <p:cNvPr id="105475"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05476"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ＭＳ Ｐゴシック" charset="-128"/>
              </a:rPr>
              <a:t>Deep-sea thermal vent communities are another remarkable type of marine system that was completely unknown until 1977, when the deep-sea submarine </a:t>
            </a:r>
            <a:r>
              <a:rPr lang="en-US" sz="1200" i="1" kern="1200" baseline="0" dirty="0">
                <a:solidFill>
                  <a:srgbClr val="000000"/>
                </a:solidFill>
                <a:latin typeface="Times New Roman" charset="0"/>
                <a:ea typeface="ＭＳ Ｐゴシック" charset="-128"/>
                <a:cs typeface="ＭＳ Ｐゴシック" charset="-128"/>
              </a:rPr>
              <a:t>Alvin </a:t>
            </a:r>
            <a:r>
              <a:rPr lang="en-US" sz="1200" i="0" kern="1200" baseline="0" dirty="0">
                <a:solidFill>
                  <a:srgbClr val="000000"/>
                </a:solidFill>
                <a:latin typeface="Times New Roman" charset="0"/>
                <a:ea typeface="ＭＳ Ｐゴシック" charset="-128"/>
                <a:cs typeface="ＭＳ Ｐゴシック" charset="-128"/>
              </a:rPr>
              <a:t>descended to the deep-ocean </a:t>
            </a:r>
            <a:r>
              <a:rPr lang="en-US" sz="1200" kern="1200" baseline="0" dirty="0">
                <a:solidFill>
                  <a:srgbClr val="000000"/>
                </a:solidFill>
                <a:latin typeface="Times New Roman" charset="0"/>
                <a:ea typeface="ＭＳ Ｐゴシック" charset="-128"/>
                <a:cs typeface="ＭＳ Ｐゴシック" charset="-128"/>
              </a:rPr>
              <a:t>floor. These communities are based on microbes that capture chemical energy, mainly from sulfur compounds released from thermal vents—jets of hot water and minerals on the ocean floor (fig. 5.17). Magma below the ocean crust heats these vents. Tube worms, mussels, and microbes on the vents are adapted to survive both extreme temperatures, often above 350°C (700°F), and intense water pressure at depths of 7,000 m (20,000 ft) or more. Oceanographers have discovered thousands of different types of organisms, most of them microscopic, in these communities. Some estimate that the total mass of microbes on the seafloor represents one-third of all biomass on the planet.</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6498" name="Rectangle 7"/>
          <p:cNvSpPr>
            <a:spLocks noGrp="1" noChangeArrowheads="1"/>
          </p:cNvSpPr>
          <p:nvPr>
            <p:ph type="sldNum" sz="quarter"/>
          </p:nvPr>
        </p:nvSpPr>
        <p:spPr>
          <a:noFill/>
        </p:spPr>
        <p:txBody>
          <a:bodyPr/>
          <a:lstStyle/>
          <a:p>
            <a:fld id="{4F2B1C4B-07A3-47DC-BC30-2518EFB14CC7}" type="slidenum">
              <a:rPr lang="en-US">
                <a:ea typeface="MS Gothic" pitchFamily="49" charset="-128"/>
              </a:rPr>
              <a:pPr/>
              <a:t>18</a:t>
            </a:fld>
            <a:endParaRPr lang="en-US">
              <a:ea typeface="MS Gothic" pitchFamily="49" charset="-128"/>
            </a:endParaRPr>
          </a:p>
        </p:txBody>
      </p:sp>
      <p:sp>
        <p:nvSpPr>
          <p:cNvPr id="10649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650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Reefs are colonies of minute, colonial animals (“coral polyps”) that live symbiotically with photosynthetic algae. Calcium-rich coral skeletons shelter the algae, and algae nourish the coral animals. The complex structure of a reef also shelters countless species of fish, worms, crustaceans, and other life-forms. Reefs occur where the water is shallow and clear enough for sunlight to reach the photosynthetic algae. They cannot tolerate abundant nutrients in the water, as nutrients support tiny floating plants and animals called plankton, which block sunlight. </a:t>
            </a:r>
          </a:p>
          <a:p>
            <a:endParaRPr lang="en-US" sz="1200" kern="1200" baseline="0" dirty="0">
              <a:solidFill>
                <a:srgbClr val="000000"/>
              </a:solidFill>
              <a:latin typeface="Times New Roman" charset="0"/>
              <a:ea typeface="ＭＳ Ｐゴシック" charset="-128"/>
              <a:cs typeface="ＭＳ Ｐゴシック" charset="-128"/>
            </a:endParaRPr>
          </a:p>
          <a:p>
            <a:r>
              <a:rPr lang="en-US" sz="1200" kern="1200" baseline="0" dirty="0">
                <a:solidFill>
                  <a:srgbClr val="000000"/>
                </a:solidFill>
                <a:latin typeface="Times New Roman" charset="0"/>
                <a:ea typeface="ＭＳ Ｐゴシック" charset="-128"/>
                <a:cs typeface="ＭＳ Ｐゴシック" charset="-128"/>
              </a:rPr>
              <a:t>Reefs are among the most endangered biological communities. Sediment from coastal development, farming, sewage, or other pollution can reduce water clarity and smother coral. Destructive fishing practices, including dynamite and cyanide poison, have destroyed many Asian reefs. Reefs can also be damaged or killed by changes in temperature, by invasive fish, and by diseases. </a:t>
            </a:r>
            <a:r>
              <a:rPr lang="en-US" sz="1200" b="1" kern="1200" baseline="0" dirty="0">
                <a:solidFill>
                  <a:srgbClr val="000000"/>
                </a:solidFill>
                <a:latin typeface="Times New Roman" charset="0"/>
                <a:ea typeface="ＭＳ Ｐゴシック" charset="-128"/>
                <a:cs typeface="ＭＳ Ｐゴシック" charset="-128"/>
              </a:rPr>
              <a:t>Coral bleaching, </a:t>
            </a:r>
            <a:r>
              <a:rPr lang="en-US" sz="1200" b="0" kern="1200" baseline="0" dirty="0">
                <a:solidFill>
                  <a:srgbClr val="000000"/>
                </a:solidFill>
                <a:latin typeface="Times New Roman" charset="0"/>
                <a:ea typeface="ＭＳ Ｐゴシック" charset="-128"/>
                <a:cs typeface="ＭＳ Ｐゴシック" charset="-128"/>
              </a:rPr>
              <a:t>the whitening of reefs due to stress, often followed </a:t>
            </a:r>
            <a:r>
              <a:rPr lang="en-US" sz="1200" kern="1200" baseline="0" dirty="0">
                <a:solidFill>
                  <a:srgbClr val="000000"/>
                </a:solidFill>
                <a:latin typeface="Times New Roman" charset="0"/>
                <a:ea typeface="ＭＳ Ｐゴシック" charset="-128"/>
                <a:cs typeface="ＭＳ Ｐゴシック" charset="-128"/>
              </a:rPr>
              <a:t>by coral death, is a growing and spreading problem that worries marine biologists (chapter 1).</a:t>
            </a:r>
            <a:endParaRPr lang="en-US" dirty="0">
              <a:latin typeface="Calibri" charset="0"/>
            </a:endParaRPr>
          </a:p>
        </p:txBody>
      </p:sp>
      <p:sp>
        <p:nvSpPr>
          <p:cNvPr id="10650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0F1F4E9-2C05-491E-92BD-09B43C3F9E5F}"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18</a:t>
            </a:fld>
            <a:endParaRPr lang="en-US" sz="1200">
              <a:solidFill>
                <a:srgbClr val="000000"/>
              </a:solidFill>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7522" name="Rectangle 7"/>
          <p:cNvSpPr>
            <a:spLocks noGrp="1" noChangeArrowheads="1"/>
          </p:cNvSpPr>
          <p:nvPr>
            <p:ph type="sldNum" sz="quarter"/>
          </p:nvPr>
        </p:nvSpPr>
        <p:spPr>
          <a:noFill/>
        </p:spPr>
        <p:txBody>
          <a:bodyPr/>
          <a:lstStyle/>
          <a:p>
            <a:fld id="{61464981-4805-4571-AFE3-F760333FF4E1}" type="slidenum">
              <a:rPr lang="en-US">
                <a:ea typeface="MS Gothic" pitchFamily="49" charset="-128"/>
              </a:rPr>
              <a:pPr/>
              <a:t>19</a:t>
            </a:fld>
            <a:endParaRPr lang="en-US">
              <a:ea typeface="MS Gothic" pitchFamily="49" charset="-128"/>
            </a:endParaRPr>
          </a:p>
        </p:txBody>
      </p:sp>
      <p:sp>
        <p:nvSpPr>
          <p:cNvPr id="1075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752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Growing in shallow, tidal mudflats, mangroves help stabilize shorelines, blunt the force of storms, and build land by trapping sediment and organic material. After the devastating Indonesian tsunami of 2004, studies showed that mangroves, where they still stood, helped reduce the speed, height, and turbulence of the tsunami waves.  Detritus, including fallen leaves, collects below mangroves and provides nutrients for a diverse community of animals and plants.  Both marine species (such as crabs and fish) and terrestrial species (such as birds and bats) rely on mangroves for shelter and food.  </a:t>
            </a:r>
            <a:endParaRPr lang="en-US" dirty="0">
              <a:latin typeface="Calibri" charset="0"/>
            </a:endParaRPr>
          </a:p>
        </p:txBody>
      </p:sp>
      <p:sp>
        <p:nvSpPr>
          <p:cNvPr id="10752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06F348B-063C-46B6-B6FC-1229100F08B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19</a:t>
            </a:fld>
            <a:endParaRPr lang="en-US" sz="1200">
              <a:solidFill>
                <a:srgbClr val="000000"/>
              </a:solidFill>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7"/>
          <p:cNvSpPr>
            <a:spLocks noGrp="1" noChangeArrowheads="1"/>
          </p:cNvSpPr>
          <p:nvPr>
            <p:ph type="sldNum" sz="quarter"/>
          </p:nvPr>
        </p:nvSpPr>
        <p:spPr>
          <a:noFill/>
        </p:spPr>
        <p:txBody>
          <a:bodyPr/>
          <a:lstStyle/>
          <a:p>
            <a:fld id="{4F35C212-4D83-48EC-B009-CDE7E0E8BF2C}" type="slidenum">
              <a:rPr lang="en-US">
                <a:ea typeface="MS Gothic" pitchFamily="49" charset="-128"/>
              </a:rPr>
              <a:pPr/>
              <a:t>20</a:t>
            </a:fld>
            <a:endParaRPr lang="en-US">
              <a:ea typeface="MS Gothic" pitchFamily="49" charset="-128"/>
            </a:endParaRPr>
          </a:p>
        </p:txBody>
      </p:sp>
      <p:sp>
        <p:nvSpPr>
          <p:cNvPr id="10854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854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Usually calm, warm, and nutrient rich, estuaries and salt marshes are biologically diverse and productive.  Rivers provide nutrients and sediments, and a muddy bottom supports emergent plants (whose leaves emerge above the water surface), as well as the young forms of crustaceans, such as crabs and shrimp, and mollusks, such as clams and oysters. Nearly two-thirds of all marine fish and shellfish rely on estuaries and saline wetlands for spawning and juvenile development. </a:t>
            </a:r>
            <a:endParaRPr lang="en-US" dirty="0">
              <a:latin typeface="Calibri" charset="0"/>
            </a:endParaRPr>
          </a:p>
        </p:txBody>
      </p:sp>
      <p:sp>
        <p:nvSpPr>
          <p:cNvPr id="10854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09F53CB-2B44-49F2-B8BF-C830634D7A18}"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20</a:t>
            </a:fld>
            <a:endParaRPr lang="en-US" sz="1200">
              <a:solidFill>
                <a:srgbClr val="000000"/>
              </a:solidFill>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7"/>
          <p:cNvSpPr>
            <a:spLocks noGrp="1" noChangeArrowheads="1"/>
          </p:cNvSpPr>
          <p:nvPr>
            <p:ph type="sldNum" sz="quarter"/>
          </p:nvPr>
        </p:nvSpPr>
        <p:spPr>
          <a:noFill/>
        </p:spPr>
        <p:txBody>
          <a:bodyPr/>
          <a:lstStyle/>
          <a:p>
            <a:fld id="{1CEDA572-0939-4AB4-9EA4-6632F2FF87CB}" type="slidenum">
              <a:rPr lang="en-US">
                <a:ea typeface="MS Gothic" pitchFamily="49" charset="-128"/>
              </a:rPr>
              <a:pPr/>
              <a:t>21</a:t>
            </a:fld>
            <a:endParaRPr lang="en-US">
              <a:ea typeface="MS Gothic" pitchFamily="49" charset="-128"/>
            </a:endParaRPr>
          </a:p>
        </p:txBody>
      </p:sp>
      <p:sp>
        <p:nvSpPr>
          <p:cNvPr id="10957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0957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These areas remain rocky where wave action prevents most plant growth or sediment (mud) accumulation.  Extreme conditions, with frigid flooding at high tide and hot, desiccating sunshine at low tide, make life impossible for most species.  But the specialized animals and plants that do occur in this rocky intertidal zone are astonishingly diverse and beautiful (fig. 5.18d).</a:t>
            </a:r>
            <a:endParaRPr lang="en-US" dirty="0">
              <a:latin typeface="Calibri" charset="0"/>
            </a:endParaRPr>
          </a:p>
        </p:txBody>
      </p:sp>
      <p:sp>
        <p:nvSpPr>
          <p:cNvPr id="10957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C0DFA44-6851-4C89-9488-3E51B09BCAD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21</a:t>
            </a:fld>
            <a:endParaRPr lang="en-US" sz="1200">
              <a:solidFill>
                <a:srgbClr val="000000"/>
              </a:solidFill>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7"/>
          <p:cNvSpPr>
            <a:spLocks noGrp="1" noChangeArrowheads="1"/>
          </p:cNvSpPr>
          <p:nvPr>
            <p:ph type="sldNum" sz="quarter"/>
          </p:nvPr>
        </p:nvSpPr>
        <p:spPr>
          <a:noFill/>
        </p:spPr>
        <p:txBody>
          <a:bodyPr/>
          <a:lstStyle/>
          <a:p>
            <a:fld id="{33ED9269-6987-49E0-8600-B5BD94BF9493}" type="slidenum">
              <a:rPr lang="en-US">
                <a:ea typeface="MS Gothic" pitchFamily="49" charset="-128"/>
              </a:rPr>
              <a:pPr/>
              <a:t>22</a:t>
            </a:fld>
            <a:endParaRPr lang="en-US">
              <a:ea typeface="MS Gothic" pitchFamily="49" charset="-128"/>
            </a:endParaRPr>
          </a:p>
        </p:txBody>
      </p:sp>
      <p:sp>
        <p:nvSpPr>
          <p:cNvPr id="110595"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10596"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Freshwater lakes, like marine environments, have distinct vertical zones (fig. 5.19). Near the surface a </a:t>
            </a:r>
            <a:r>
              <a:rPr lang="en-US" sz="1200" kern="1200" baseline="0" dirty="0" err="1">
                <a:solidFill>
                  <a:srgbClr val="000000"/>
                </a:solidFill>
                <a:latin typeface="Times New Roman" charset="0"/>
                <a:ea typeface="ＭＳ Ｐゴシック" charset="-128"/>
                <a:cs typeface="ＭＳ Ｐゴシック" charset="-128"/>
              </a:rPr>
              <a:t>subcommunity</a:t>
            </a:r>
            <a:r>
              <a:rPr lang="en-US" sz="1200" kern="1200" baseline="0" dirty="0">
                <a:solidFill>
                  <a:srgbClr val="000000"/>
                </a:solidFill>
                <a:latin typeface="Times New Roman" charset="0"/>
                <a:ea typeface="ＭＳ Ｐゴシック" charset="-128"/>
                <a:cs typeface="ＭＳ Ｐゴシック" charset="-128"/>
              </a:rPr>
              <a:t> of plankton, mainly microscopic plants, animals, and </a:t>
            </a:r>
            <a:r>
              <a:rPr lang="en-US" sz="1200" kern="1200" baseline="0" dirty="0" err="1">
                <a:solidFill>
                  <a:srgbClr val="000000"/>
                </a:solidFill>
                <a:latin typeface="Times New Roman" charset="0"/>
                <a:ea typeface="ＭＳ Ｐゴシック" charset="-128"/>
                <a:cs typeface="ＭＳ Ｐゴシック" charset="-128"/>
              </a:rPr>
              <a:t>protists</a:t>
            </a:r>
            <a:r>
              <a:rPr lang="en-US" sz="1200" kern="1200" baseline="0" dirty="0">
                <a:solidFill>
                  <a:srgbClr val="000000"/>
                </a:solidFill>
                <a:latin typeface="Times New Roman" charset="0"/>
                <a:ea typeface="ＭＳ Ｐゴシック" charset="-128"/>
                <a:cs typeface="ＭＳ Ｐゴシック" charset="-128"/>
              </a:rPr>
              <a:t> (single-celled organisms, such as amoebae), float freely in the water column.  Insects such as water striders and mosquitoes also live at the air–water interface. Fish move through the water column, sometimes near the surface and sometimes at depth.  Finally, the bottom, or </a:t>
            </a:r>
            <a:r>
              <a:rPr lang="en-US" sz="1200" i="1" kern="1200" baseline="0" dirty="0">
                <a:solidFill>
                  <a:srgbClr val="000000"/>
                </a:solidFill>
                <a:latin typeface="Times New Roman" charset="0"/>
                <a:ea typeface="ＭＳ Ｐゴシック" charset="-128"/>
                <a:cs typeface="ＭＳ Ｐゴシック" charset="-128"/>
              </a:rPr>
              <a:t>benthos</a:t>
            </a:r>
            <a:r>
              <a:rPr lang="en-US" sz="1200" i="0" kern="1200" baseline="0" dirty="0">
                <a:solidFill>
                  <a:srgbClr val="000000"/>
                </a:solidFill>
                <a:latin typeface="Times New Roman" charset="0"/>
                <a:ea typeface="ＭＳ Ｐゴシック" charset="-128"/>
                <a:cs typeface="ＭＳ Ｐゴシック" charset="-128"/>
              </a:rPr>
              <a:t>, is occupied by a variety of snails</a:t>
            </a:r>
            <a:r>
              <a:rPr lang="en-US" sz="1200" kern="1200" baseline="0" dirty="0">
                <a:solidFill>
                  <a:srgbClr val="000000"/>
                </a:solidFill>
                <a:latin typeface="Times New Roman" charset="0"/>
                <a:ea typeface="ＭＳ Ｐゴシック" charset="-128"/>
                <a:cs typeface="ＭＳ Ｐゴシック" charset="-128"/>
              </a:rPr>
              <a:t>, burrowing worms, fish, and other organisms. These make up the benthic community. Oxygen levels are lowest in the benthic environment, mainly because there is little mixing to introduce oxygen to this zone. Anaerobic (not using oxygen) bacteria may live in low-oxygen sediments. In the littoral zone, emergent plants,  Such as cattails and rushes, grow in the bottom sediment. These  plants create important functional links between layers of an aquatic ecosystem, and they may provide the greatest primary productivity to the system.</a:t>
            </a:r>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7"/>
          <p:cNvSpPr>
            <a:spLocks noGrp="1" noChangeArrowheads="1"/>
          </p:cNvSpPr>
          <p:nvPr>
            <p:ph type="sldNum" sz="quarter"/>
          </p:nvPr>
        </p:nvSpPr>
        <p:spPr>
          <a:noFill/>
        </p:spPr>
        <p:txBody>
          <a:bodyPr/>
          <a:lstStyle/>
          <a:p>
            <a:fld id="{5A1673C2-61F2-4E75-B0CA-F59085C4CD82}" type="slidenum">
              <a:rPr lang="en-US">
                <a:ea typeface="MS Gothic" pitchFamily="49" charset="-128"/>
              </a:rPr>
              <a:pPr/>
              <a:t>24</a:t>
            </a:fld>
            <a:endParaRPr lang="en-US">
              <a:ea typeface="MS Gothic" pitchFamily="49" charset="-128"/>
            </a:endParaRPr>
          </a:p>
        </p:txBody>
      </p:sp>
      <p:sp>
        <p:nvSpPr>
          <p:cNvPr id="11161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1620"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The layers of a deep lake are determined mainly by gradients of light, oxygen, and temperature. The </a:t>
            </a:r>
            <a:r>
              <a:rPr lang="en-US" sz="1200" b="1" kern="1200" baseline="0" dirty="0" err="1">
                <a:solidFill>
                  <a:srgbClr val="000000"/>
                </a:solidFill>
                <a:latin typeface="Times New Roman" charset="0"/>
                <a:ea typeface="ＭＳ Ｐゴシック" charset="-128"/>
                <a:cs typeface="ＭＳ Ｐゴシック" charset="-128"/>
              </a:rPr>
              <a:t>epilimnion</a:t>
            </a:r>
            <a:r>
              <a:rPr lang="en-US" sz="1200" kern="1200" baseline="0" dirty="0">
                <a:solidFill>
                  <a:srgbClr val="000000"/>
                </a:solidFill>
                <a:latin typeface="Times New Roman" charset="0"/>
                <a:ea typeface="ＭＳ Ｐゴシック" charset="-128"/>
                <a:cs typeface="ＭＳ Ｐゴシック" charset="-128"/>
              </a:rPr>
              <a:t> is affected by surface mixing from wind and thermal convections, while mixing between the </a:t>
            </a:r>
            <a:r>
              <a:rPr lang="en-US" sz="1200" b="1" kern="1200" baseline="0" dirty="0" err="1">
                <a:solidFill>
                  <a:srgbClr val="000000"/>
                </a:solidFill>
                <a:latin typeface="Times New Roman" charset="0"/>
                <a:ea typeface="ＭＳ Ｐゴシック" charset="-128"/>
                <a:cs typeface="ＭＳ Ｐゴシック" charset="-128"/>
              </a:rPr>
              <a:t>hypolimnion</a:t>
            </a:r>
            <a:r>
              <a:rPr lang="en-US" sz="1200" kern="1200" baseline="0" dirty="0">
                <a:solidFill>
                  <a:srgbClr val="000000"/>
                </a:solidFill>
                <a:latin typeface="Times New Roman" charset="0"/>
                <a:ea typeface="ＭＳ Ｐゴシック" charset="-128"/>
                <a:cs typeface="ＭＳ Ｐゴシック" charset="-128"/>
              </a:rPr>
              <a:t> and </a:t>
            </a:r>
            <a:r>
              <a:rPr lang="en-US" sz="1200" b="1" kern="1200" baseline="0" dirty="0" err="1">
                <a:solidFill>
                  <a:srgbClr val="000000"/>
                </a:solidFill>
                <a:latin typeface="Times New Roman" charset="0"/>
                <a:ea typeface="ＭＳ Ｐゴシック" charset="-128"/>
                <a:cs typeface="ＭＳ Ｐゴシック" charset="-128"/>
              </a:rPr>
              <a:t>epilimnion</a:t>
            </a:r>
            <a:r>
              <a:rPr lang="en-US" sz="1200" kern="1200" baseline="0" dirty="0">
                <a:solidFill>
                  <a:srgbClr val="000000"/>
                </a:solidFill>
                <a:latin typeface="Times New Roman" charset="0"/>
                <a:ea typeface="ＭＳ Ｐゴシック" charset="-128"/>
                <a:cs typeface="ＭＳ Ｐゴシック" charset="-128"/>
              </a:rPr>
              <a:t> is inhibited by a sharp temperature and density difference at the </a:t>
            </a:r>
            <a:r>
              <a:rPr lang="en-US" sz="1200" b="1" kern="1200" baseline="0" dirty="0" err="1">
                <a:solidFill>
                  <a:srgbClr val="000000"/>
                </a:solidFill>
                <a:latin typeface="Times New Roman" charset="0"/>
                <a:ea typeface="ＭＳ Ｐゴシック" charset="-128"/>
                <a:cs typeface="ＭＳ Ｐゴシック" charset="-128"/>
              </a:rPr>
              <a:t>thermocline</a:t>
            </a:r>
            <a:r>
              <a:rPr lang="en-US" sz="1200" kern="1200" baseline="0" dirty="0">
                <a:solidFill>
                  <a:srgbClr val="000000"/>
                </a:solidFill>
                <a:latin typeface="Times New Roman" charset="0"/>
                <a:ea typeface="ＭＳ Ｐゴシック" charset="-128"/>
                <a:cs typeface="ＭＳ Ｐゴシック" charset="-128"/>
              </a:rPr>
              <a:t>.</a:t>
            </a:r>
            <a:endParaRPr lang="en-US" sz="900" dirty="0">
              <a:latin typeface="Calibri" charset="0"/>
            </a:endParaRPr>
          </a:p>
        </p:txBody>
      </p:sp>
      <p:sp>
        <p:nvSpPr>
          <p:cNvPr id="11162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04B9BB4-D351-42CB-8928-FA693CD95EFF}"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24</a:t>
            </a:fld>
            <a:endParaRPr lang="en-US" sz="1200">
              <a:solidFill>
                <a:srgbClr val="000000"/>
              </a:solidFill>
              <a:latin typeface="Calibri"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42" name="Rectangle 7"/>
          <p:cNvSpPr>
            <a:spLocks noGrp="1" noChangeArrowheads="1"/>
          </p:cNvSpPr>
          <p:nvPr>
            <p:ph type="sldNum" sz="quarter"/>
          </p:nvPr>
        </p:nvSpPr>
        <p:spPr>
          <a:noFill/>
        </p:spPr>
        <p:txBody>
          <a:bodyPr/>
          <a:lstStyle/>
          <a:p>
            <a:fld id="{902A6896-5ADD-4735-9E02-0B78520C6459}" type="slidenum">
              <a:rPr lang="en-US">
                <a:ea typeface="MS Gothic" pitchFamily="49" charset="-128"/>
              </a:rPr>
              <a:pPr/>
              <a:t>25</a:t>
            </a:fld>
            <a:endParaRPr lang="en-US">
              <a:ea typeface="MS Gothic" pitchFamily="49" charset="-128"/>
            </a:endParaRPr>
          </a:p>
        </p:txBody>
      </p:sp>
      <p:sp>
        <p:nvSpPr>
          <p:cNvPr id="11264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2644" name="Text Box 2"/>
          <p:cNvSpPr>
            <a:spLocks noGrp="1" noChangeArrowheads="1"/>
          </p:cNvSpPr>
          <p:nvPr>
            <p:ph type="body"/>
          </p:nvPr>
        </p:nvSpPr>
        <p:spPr>
          <a:xfrm>
            <a:off x="685800" y="4343400"/>
            <a:ext cx="5486400" cy="4114800"/>
          </a:xfrm>
          <a:noFill/>
          <a:ln/>
        </p:spPr>
        <p:txBody>
          <a:bodyPr/>
          <a:lstStyle/>
          <a:p>
            <a:r>
              <a:rPr lang="en-US" sz="1200" b="1" kern="1200" baseline="0" dirty="0">
                <a:solidFill>
                  <a:srgbClr val="000000"/>
                </a:solidFill>
                <a:latin typeface="Times New Roman" charset="0"/>
                <a:ea typeface="ＭＳ Ｐゴシック" charset="-128"/>
                <a:cs typeface="ＭＳ Ｐゴシック" charset="-128"/>
              </a:rPr>
              <a:t>Wetlands </a:t>
            </a:r>
            <a:r>
              <a:rPr lang="en-US" sz="1200" b="0" kern="1200" baseline="0" dirty="0">
                <a:solidFill>
                  <a:srgbClr val="000000"/>
                </a:solidFill>
                <a:latin typeface="Times New Roman" charset="0"/>
                <a:ea typeface="ＭＳ Ｐゴシック" charset="-128"/>
                <a:cs typeface="ＭＳ Ｐゴシック" charset="-128"/>
              </a:rPr>
              <a:t>are shallow ecosystems in which the land surface is saturated </a:t>
            </a:r>
            <a:r>
              <a:rPr lang="en-US" sz="1200" kern="1200" baseline="0" dirty="0">
                <a:solidFill>
                  <a:srgbClr val="000000"/>
                </a:solidFill>
                <a:latin typeface="Times New Roman" charset="0"/>
                <a:ea typeface="ＭＳ Ｐゴシック" charset="-128"/>
                <a:cs typeface="ＭＳ Ｐゴシック" charset="-128"/>
              </a:rPr>
              <a:t>or submerged at least part of the year. Wetlands have vegetation that is adapted to grow under saturated conditions. These legal definitions are important because, although wetlands make up only a small part of most countries, they are disproportionately important in conservation debates and are the focus of continual  legal disputes in North America and elsewhere around the world.  Beyond these basic descriptions, defining wetlands is a matter of hot debate. How often must a wetland be saturated, and for how long? How large must it be to deserve legal protection? Answers can vary, depending on political, as well as ecological, concerns. </a:t>
            </a:r>
          </a:p>
          <a:p>
            <a:endParaRPr lang="en-US" sz="1200" kern="1200" baseline="0" dirty="0">
              <a:solidFill>
                <a:srgbClr val="000000"/>
              </a:solidFill>
              <a:latin typeface="Times New Roman" charset="0"/>
              <a:ea typeface="ＭＳ Ｐゴシック" charset="-128"/>
              <a:cs typeface="ＭＳ Ｐゴシック" charset="-128"/>
            </a:endParaRPr>
          </a:p>
          <a:p>
            <a:r>
              <a:rPr lang="en-US" sz="1200" kern="1200" baseline="0" dirty="0">
                <a:solidFill>
                  <a:srgbClr val="000000"/>
                </a:solidFill>
                <a:latin typeface="Times New Roman" charset="0"/>
                <a:ea typeface="ＭＳ Ｐゴシック" charset="-128"/>
                <a:cs typeface="ＭＳ Ｐゴシック" charset="-128"/>
              </a:rPr>
              <a:t>Although wetlands occupy less than 5 percent of the land in the United States, the Fish and Wildlife Service estimates that one-third of all endangered species spend at least part of their lives in wetlands.  Wetlands retain storm water and reduce flooding by slowing the rate at which rainfall reaches river systems. Floodwater storage is worth $3 billion to $4 billion per year in the United States. As water stands in wetlands, it also seeps into the ground, replenishing groundwater supplies. Wetlands filter, and even purify, urban and farm runoff, as bacteria and plants take up nutrients and contaminants in water. They are also in great demand for filling and development.  They are often near cities or farms, where land is valuable, and, once drained, wetlands are easily converted to more lucrative uses. At least half of all the wetlands that existed in the United States when Europeans first arrived have been drained, filled, or degraded. In some major farming states, losses have been even greater. Iowa, for example, has lost 99 percent of its original wetlands.</a:t>
            </a:r>
            <a:endParaRPr lang="en-US" dirty="0">
              <a:latin typeface="Calibri" charset="0"/>
            </a:endParaRPr>
          </a:p>
        </p:txBody>
      </p:sp>
      <p:sp>
        <p:nvSpPr>
          <p:cNvPr id="11264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F94B7F3-E31A-4A31-8A61-5C151A92D818}"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25</a:t>
            </a:fld>
            <a:endParaRPr lang="en-US" sz="1200">
              <a:solidFill>
                <a:srgbClr val="000000"/>
              </a:solidFill>
              <a:latin typeface="Calibri"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7"/>
          <p:cNvSpPr>
            <a:spLocks noGrp="1" noChangeArrowheads="1"/>
          </p:cNvSpPr>
          <p:nvPr>
            <p:ph type="sldNum" sz="quarter"/>
          </p:nvPr>
        </p:nvSpPr>
        <p:spPr>
          <a:noFill/>
        </p:spPr>
        <p:txBody>
          <a:bodyPr/>
          <a:lstStyle/>
          <a:p>
            <a:fld id="{80C075B2-50CC-44C0-B979-3E94D9E6B91E}" type="slidenum">
              <a:rPr lang="en-US">
                <a:ea typeface="MS Gothic" pitchFamily="49" charset="-128"/>
              </a:rPr>
              <a:pPr/>
              <a:t>26</a:t>
            </a:fld>
            <a:endParaRPr lang="en-US">
              <a:ea typeface="MS Gothic" pitchFamily="49" charset="-128"/>
            </a:endParaRPr>
          </a:p>
        </p:txBody>
      </p:sp>
      <p:sp>
        <p:nvSpPr>
          <p:cNvPr id="11366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366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Wetlands are described by their vegetation (fig. 5.20a–c). </a:t>
            </a:r>
            <a:r>
              <a:rPr lang="en-US" sz="1200" b="1" kern="1200" baseline="0" dirty="0">
                <a:solidFill>
                  <a:srgbClr val="000000"/>
                </a:solidFill>
                <a:latin typeface="Times New Roman" charset="0"/>
                <a:ea typeface="ＭＳ Ｐゴシック" charset="-128"/>
                <a:cs typeface="ＭＳ Ｐゴシック" charset="-128"/>
              </a:rPr>
              <a:t>Swamps, </a:t>
            </a:r>
            <a:r>
              <a:rPr lang="en-US" sz="1200" b="0" kern="1200" baseline="0" dirty="0">
                <a:solidFill>
                  <a:srgbClr val="000000"/>
                </a:solidFill>
                <a:latin typeface="Times New Roman" charset="0"/>
                <a:ea typeface="ＭＳ Ｐゴシック" charset="-128"/>
                <a:cs typeface="ＭＳ Ｐゴシック" charset="-128"/>
              </a:rPr>
              <a:t>also called forested wetlands, are wetlands with trees.  </a:t>
            </a:r>
            <a:r>
              <a:rPr lang="en-US" sz="1200" b="1" kern="1200" baseline="0" dirty="0">
                <a:solidFill>
                  <a:srgbClr val="000000"/>
                </a:solidFill>
                <a:latin typeface="Times New Roman" charset="0"/>
                <a:ea typeface="ＭＳ Ｐゴシック" charset="-128"/>
                <a:cs typeface="ＭＳ Ｐゴシック" charset="-128"/>
              </a:rPr>
              <a:t>Marshes </a:t>
            </a:r>
            <a:r>
              <a:rPr lang="en-US" sz="1200" b="0" kern="1200" baseline="0" dirty="0">
                <a:solidFill>
                  <a:srgbClr val="000000"/>
                </a:solidFill>
                <a:latin typeface="Times New Roman" charset="0"/>
                <a:ea typeface="ＭＳ Ｐゴシック" charset="-128"/>
                <a:cs typeface="ＭＳ Ｐゴシック" charset="-128"/>
              </a:rPr>
              <a:t>are wetlands without trees</a:t>
            </a:r>
            <a:r>
              <a:rPr lang="en-US" sz="1200" b="1" kern="1200" baseline="0" dirty="0">
                <a:solidFill>
                  <a:srgbClr val="000000"/>
                </a:solidFill>
                <a:latin typeface="Times New Roman" charset="0"/>
                <a:ea typeface="ＭＳ Ｐゴシック" charset="-128"/>
                <a:cs typeface="ＭＳ Ｐゴシック" charset="-128"/>
              </a:rPr>
              <a:t>. Bogs </a:t>
            </a:r>
            <a:r>
              <a:rPr lang="en-US" sz="1200" b="0" kern="1200" baseline="0" dirty="0">
                <a:solidFill>
                  <a:srgbClr val="000000"/>
                </a:solidFill>
                <a:latin typeface="Times New Roman" charset="0"/>
                <a:ea typeface="ＭＳ Ｐゴシック" charset="-128"/>
                <a:cs typeface="ＭＳ Ｐゴシック" charset="-128"/>
              </a:rPr>
              <a:t>are areas of water-saturated </a:t>
            </a:r>
            <a:r>
              <a:rPr lang="en-US" sz="1200" kern="1200" baseline="0" dirty="0">
                <a:solidFill>
                  <a:srgbClr val="000000"/>
                </a:solidFill>
                <a:latin typeface="Times New Roman" charset="0"/>
                <a:ea typeface="ＭＳ Ｐゴシック" charset="-128"/>
                <a:cs typeface="ＭＳ Ｐゴシック" charset="-128"/>
              </a:rPr>
              <a:t>ground, and usually the ground is composed of deep layers of accumulated, </a:t>
            </a:r>
            <a:r>
              <a:rPr lang="en-US" sz="1200" kern="1200" baseline="0" dirty="0" err="1">
                <a:solidFill>
                  <a:srgbClr val="000000"/>
                </a:solidFill>
                <a:latin typeface="Times New Roman" charset="0"/>
                <a:ea typeface="ＭＳ Ｐゴシック" charset="-128"/>
                <a:cs typeface="ＭＳ Ｐゴシック" charset="-128"/>
              </a:rPr>
              <a:t>undecayed</a:t>
            </a:r>
            <a:r>
              <a:rPr lang="en-US" sz="1200" kern="1200" baseline="0" dirty="0">
                <a:solidFill>
                  <a:srgbClr val="000000"/>
                </a:solidFill>
                <a:latin typeface="Times New Roman" charset="0"/>
                <a:ea typeface="ＭＳ Ｐゴシック" charset="-128"/>
                <a:cs typeface="ＭＳ Ｐゴシック" charset="-128"/>
              </a:rPr>
              <a:t> vegetation known as peat. </a:t>
            </a:r>
            <a:r>
              <a:rPr lang="en-US" sz="1200" b="1" kern="1200" baseline="0" dirty="0">
                <a:solidFill>
                  <a:srgbClr val="000000"/>
                </a:solidFill>
                <a:latin typeface="Times New Roman" charset="0"/>
                <a:ea typeface="ＭＳ Ｐゴシック" charset="-128"/>
                <a:cs typeface="ＭＳ Ｐゴシック" charset="-128"/>
              </a:rPr>
              <a:t>Fens </a:t>
            </a:r>
            <a:r>
              <a:rPr lang="en-US" sz="1200" kern="1200" baseline="0" dirty="0">
                <a:solidFill>
                  <a:srgbClr val="000000"/>
                </a:solidFill>
                <a:latin typeface="Times New Roman" charset="0"/>
                <a:ea typeface="ＭＳ Ｐゴシック" charset="-128"/>
                <a:cs typeface="ＭＳ Ｐゴシック" charset="-128"/>
              </a:rPr>
              <a:t>are similar to bogs except that they are mainly fed by groundwater, so that they have mineral-rich water and specially adapted plant species. Many bogs are fed mainly by precipitation. Swamps and marshes have high biological productivity. Bogs and fens, which are often nutrient-poor, have low biological productivity. They may have unusual and interesting species, though, such as sundews and pitcher plants, which are adapted to capture nutrients from insects rather than from soil.</a:t>
            </a:r>
          </a:p>
          <a:p>
            <a:endParaRPr lang="en-US" sz="1200" kern="1200" baseline="0" dirty="0">
              <a:solidFill>
                <a:srgbClr val="000000"/>
              </a:solidFill>
              <a:latin typeface="Times New Roman" charset="0"/>
              <a:ea typeface="ＭＳ Ｐゴシック" charset="-128"/>
              <a:cs typeface="ＭＳ Ｐゴシック" charset="-128"/>
            </a:endParaRPr>
          </a:p>
          <a:p>
            <a:r>
              <a:rPr lang="en-US" sz="1200" kern="1200" baseline="0" dirty="0">
                <a:solidFill>
                  <a:srgbClr val="000000"/>
                </a:solidFill>
                <a:latin typeface="Times New Roman" charset="0"/>
                <a:ea typeface="ＭＳ Ｐゴシック" charset="-128"/>
                <a:cs typeface="ＭＳ Ｐゴシック" charset="-128"/>
              </a:rPr>
              <a:t>The water in marshes and swamps usually is shallow enough to allow full penetration of sunlight and seasonal warming. These mild conditions favor great photosynthetic activity, resulting in high productivity at all </a:t>
            </a:r>
            <a:r>
              <a:rPr lang="en-US" sz="1200" kern="1200" baseline="0" dirty="0" err="1">
                <a:solidFill>
                  <a:srgbClr val="000000"/>
                </a:solidFill>
                <a:latin typeface="Times New Roman" charset="0"/>
                <a:ea typeface="ＭＳ Ｐゴシック" charset="-128"/>
                <a:cs typeface="ＭＳ Ｐゴシック" charset="-128"/>
              </a:rPr>
              <a:t>trophic</a:t>
            </a:r>
            <a:r>
              <a:rPr lang="en-US" sz="1200" kern="1200" baseline="0" dirty="0">
                <a:solidFill>
                  <a:srgbClr val="000000"/>
                </a:solidFill>
                <a:latin typeface="Times New Roman" charset="0"/>
                <a:ea typeface="ＭＳ Ｐゴシック" charset="-128"/>
                <a:cs typeface="ＭＳ Ｐゴシック" charset="-128"/>
              </a:rPr>
              <a:t> levels. In short, life is abundant and varied. Wetlands are major breeding, nesting, and migration staging areas for waterfowl and shorebirds.</a:t>
            </a:r>
            <a:endParaRPr lang="en-US" dirty="0">
              <a:latin typeface="Calibri" charset="0"/>
            </a:endParaRPr>
          </a:p>
        </p:txBody>
      </p:sp>
      <p:sp>
        <p:nvSpPr>
          <p:cNvPr id="11366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35C625E-88CF-4F88-9CFF-753043F41531}"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26</a:t>
            </a:fld>
            <a:endParaRPr lang="en-US" sz="1200">
              <a:solidFill>
                <a:srgbClr val="000000"/>
              </a:solidFill>
              <a:latin typeface="Calibri"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4690" name="Rectangle 7"/>
          <p:cNvSpPr>
            <a:spLocks noGrp="1" noChangeArrowheads="1"/>
          </p:cNvSpPr>
          <p:nvPr>
            <p:ph type="sldNum" sz="quarter"/>
          </p:nvPr>
        </p:nvSpPr>
        <p:spPr>
          <a:noFill/>
        </p:spPr>
        <p:txBody>
          <a:bodyPr/>
          <a:lstStyle/>
          <a:p>
            <a:fld id="{C98A027B-CABE-447D-814B-E2719462018F}" type="slidenum">
              <a:rPr lang="en-US">
                <a:ea typeface="MS Gothic" pitchFamily="49" charset="-128"/>
              </a:rPr>
              <a:pPr/>
              <a:t>27</a:t>
            </a:fld>
            <a:endParaRPr lang="en-US">
              <a:ea typeface="MS Gothic" pitchFamily="49" charset="-128"/>
            </a:endParaRPr>
          </a:p>
        </p:txBody>
      </p:sp>
      <p:sp>
        <p:nvSpPr>
          <p:cNvPr id="11469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469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Within small streams, ecologists distinguish areas of riffles, where water runs rapidly over a rocky substrate, and pools, which are deeper stretches of slowly moving current. Water tends to be well mixed and oxygenated in riffles; pools tend to collect silt and organic matter. If deep enough, pools can have vertical zones similar to those of lakes. As streams collect water and merge, they form rivers, although there isn’t a universal definition of when one turns into the other. Ecologists consider a river system to be a continuum of constantly changing environmental conditions and community inhabitants, from the headwaters to the mouth of a drainage or watershed. The biggest distinction between stream and lake ecosystems is that, in a stream, materials, including plants, animals, and water, are continually moved downstream by flowing currents. This downstream drift is offset by active movement of animals upstream, productivity in the stream itself, and input of materials from adjacent wetlands or uplands.</a:t>
            </a:r>
            <a:endParaRPr lang="en-US" dirty="0">
              <a:latin typeface="Calibri" charset="0"/>
            </a:endParaRPr>
          </a:p>
        </p:txBody>
      </p:sp>
      <p:sp>
        <p:nvSpPr>
          <p:cNvPr id="11469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61BBD31-547F-4205-A0B4-3DD3CE9F218B}"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27</a:t>
            </a:fld>
            <a:endParaRPr lang="en-US" sz="1200">
              <a:solidFill>
                <a:srgbClr val="000000"/>
              </a:solidFill>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7"/>
          <p:cNvSpPr>
            <a:spLocks noGrp="1" noChangeArrowheads="1"/>
          </p:cNvSpPr>
          <p:nvPr>
            <p:ph type="sldNum" sz="quarter"/>
          </p:nvPr>
        </p:nvSpPr>
        <p:spPr>
          <a:noFill/>
        </p:spPr>
        <p:txBody>
          <a:bodyPr/>
          <a:lstStyle/>
          <a:p>
            <a:fld id="{9253329F-C7DA-4E5C-9703-6F7CE3DB225D}" type="slidenum">
              <a:rPr lang="en-US">
                <a:ea typeface="MS Gothic" pitchFamily="49" charset="-128"/>
              </a:rPr>
              <a:pPr/>
              <a:t>28</a:t>
            </a:fld>
            <a:endParaRPr lang="en-US">
              <a:ea typeface="MS Gothic" pitchFamily="49" charset="-128"/>
            </a:endParaRPr>
          </a:p>
        </p:txBody>
      </p:sp>
      <p:sp>
        <p:nvSpPr>
          <p:cNvPr id="11571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15716" name="Text Box 2"/>
          <p:cNvSpPr>
            <a:spLocks noGrp="1" noChangeArrowheads="1"/>
          </p:cNvSpPr>
          <p:nvPr>
            <p:ph type="body"/>
          </p:nvPr>
        </p:nvSpPr>
        <p:spPr>
          <a:xfrm>
            <a:off x="685800" y="4343400"/>
            <a:ext cx="5486400" cy="4114800"/>
          </a:xfrm>
          <a:noFill/>
          <a:ln/>
        </p:spPr>
        <p:txBody>
          <a:bodyPr/>
          <a:lstStyle/>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i="1" dirty="0">
                <a:latin typeface="Calibri" charset="0"/>
              </a:rPr>
              <a:t>ecological diversity </a:t>
            </a:r>
            <a:r>
              <a:rPr lang="en-US" dirty="0">
                <a:latin typeface="Calibri" charset="0"/>
              </a:rPr>
              <a:t>means the richness and complexity of a biological community, including the number of niches, trophic levels, and ecological processes that capture energy, sustain food webs, and recycle materials within this system.</a:t>
            </a: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a:p>
            <a:pPr eaLnBrk="1" hangingPunct="1">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p:txBody>
      </p:sp>
      <p:sp>
        <p:nvSpPr>
          <p:cNvPr id="11571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D913304-021F-4B6C-ADC4-828C2C44EBFB}"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28</a:t>
            </a:fld>
            <a:endParaRPr lang="en-US" sz="1200">
              <a:solidFill>
                <a:srgbClr val="000000"/>
              </a:solidFill>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7"/>
          <p:cNvSpPr>
            <a:spLocks noGrp="1" noChangeArrowheads="1"/>
          </p:cNvSpPr>
          <p:nvPr>
            <p:ph type="sldNum" sz="quarter"/>
          </p:nvPr>
        </p:nvSpPr>
        <p:spPr>
          <a:noFill/>
        </p:spPr>
        <p:txBody>
          <a:bodyPr/>
          <a:lstStyle/>
          <a:p>
            <a:fld id="{A965B4A3-DE7C-4744-8AAA-C12B43AD999C}" type="slidenum">
              <a:rPr lang="en-US">
                <a:ea typeface="MS Gothic" pitchFamily="49" charset="-128"/>
              </a:rPr>
              <a:pPr/>
              <a:t>29</a:t>
            </a:fld>
            <a:endParaRPr lang="en-US">
              <a:ea typeface="MS Gothic" pitchFamily="49" charset="-128"/>
            </a:endParaRPr>
          </a:p>
        </p:txBody>
      </p:sp>
      <p:sp>
        <p:nvSpPr>
          <p:cNvPr id="11673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16740"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ＭＳ Ｐゴシック" charset="-128"/>
              </a:rPr>
              <a:t>Many species of insects and invertebrates, like this blue </a:t>
            </a:r>
            <a:r>
              <a:rPr lang="en-US" sz="1200" kern="1200" baseline="0" dirty="0" err="1">
                <a:solidFill>
                  <a:srgbClr val="000000"/>
                </a:solidFill>
                <a:latin typeface="Times New Roman" charset="0"/>
                <a:ea typeface="ＭＳ Ｐゴシック" charset="-128"/>
                <a:cs typeface="ＭＳ Ｐゴシック" charset="-128"/>
              </a:rPr>
              <a:t>morpho</a:t>
            </a:r>
            <a:r>
              <a:rPr lang="en-US" sz="1200" kern="1200" baseline="0" dirty="0">
                <a:solidFill>
                  <a:srgbClr val="000000"/>
                </a:solidFill>
                <a:latin typeface="Times New Roman" charset="0"/>
                <a:ea typeface="ＭＳ Ｐゴシック" charset="-128"/>
                <a:cs typeface="ＭＳ Ｐゴシック" charset="-128"/>
              </a:rPr>
              <a:t> butterfly, are beautiful as well as ecologically important.</a:t>
            </a:r>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The Malaysian Peninsula, for of flowering plants, while Britain, with an area twice as large, has only 1,400 species. There may be more botanists in Britain than there are species of higher plants. South America, on the other hand, has fewer than 100 botanists to study perhaps 200,000 species of plants. Madagascar, New Zealand, South Africa, and California are all mid-latitude areas isolated by barriers that prevent mixing with biological communities from other regions and produce rich, unusual collections of species.</a:t>
            </a:r>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58" name="Rectangle 7"/>
          <p:cNvSpPr>
            <a:spLocks noGrp="1" noChangeArrowheads="1"/>
          </p:cNvSpPr>
          <p:nvPr>
            <p:ph type="sldNum" sz="quarter"/>
          </p:nvPr>
        </p:nvSpPr>
        <p:spPr>
          <a:noFill/>
        </p:spPr>
        <p:txBody>
          <a:bodyPr/>
          <a:lstStyle/>
          <a:p>
            <a:fld id="{2917BDFD-1069-44BA-95A4-3CA13FC0AE2D}" type="slidenum">
              <a:rPr lang="en-US">
                <a:ea typeface="MS Gothic" pitchFamily="49" charset="-128"/>
              </a:rPr>
              <a:pPr/>
              <a:t>31</a:t>
            </a:fld>
            <a:endParaRPr lang="en-US">
              <a:ea typeface="MS Gothic" pitchFamily="49" charset="-128"/>
            </a:endParaRPr>
          </a:p>
        </p:txBody>
      </p:sp>
      <p:sp>
        <p:nvSpPr>
          <p:cNvPr id="12185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21860"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0834" name="Rectangle 7"/>
          <p:cNvSpPr>
            <a:spLocks noGrp="1" noChangeArrowheads="1"/>
          </p:cNvSpPr>
          <p:nvPr>
            <p:ph type="sldNum" sz="quarter"/>
          </p:nvPr>
        </p:nvSpPr>
        <p:spPr>
          <a:noFill/>
        </p:spPr>
        <p:txBody>
          <a:bodyPr/>
          <a:lstStyle/>
          <a:p>
            <a:fld id="{4976DBA0-23EE-4090-B6F6-C0E1B5B37827}" type="slidenum">
              <a:rPr lang="en-US">
                <a:ea typeface="MS Gothic" pitchFamily="49" charset="-128"/>
              </a:rPr>
              <a:pPr/>
              <a:t>32</a:t>
            </a:fld>
            <a:endParaRPr lang="en-US">
              <a:ea typeface="MS Gothic" pitchFamily="49" charset="-128"/>
            </a:endParaRPr>
          </a:p>
        </p:txBody>
      </p:sp>
      <p:sp>
        <p:nvSpPr>
          <p:cNvPr id="120835"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20836"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ＭＳ Ｐゴシック" charset="-128"/>
              </a:rPr>
              <a:t>Biodiversity “hot spots” identified by Conservation International tend to be in tropical or Mediterranean climates and on islands, coastlines, or mountains where many habitats exist and physical barriers encourage speciation. Numbers represent estimated endemic (locally unique) species in each area.</a:t>
            </a:r>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82" name="Rectangle 7"/>
          <p:cNvSpPr>
            <a:spLocks noGrp="1" noChangeArrowheads="1"/>
          </p:cNvSpPr>
          <p:nvPr>
            <p:ph type="sldNum" sz="quarter"/>
          </p:nvPr>
        </p:nvSpPr>
        <p:spPr>
          <a:noFill/>
        </p:spPr>
        <p:txBody>
          <a:bodyPr/>
          <a:lstStyle/>
          <a:p>
            <a:fld id="{505EE39C-B4C0-4991-A312-66A4E2C592FA}" type="slidenum">
              <a:rPr lang="en-US">
                <a:ea typeface="MS Gothic" pitchFamily="49" charset="-128"/>
              </a:rPr>
              <a:pPr/>
              <a:t>33</a:t>
            </a:fld>
            <a:endParaRPr lang="en-US">
              <a:ea typeface="MS Gothic" pitchFamily="49" charset="-128"/>
            </a:endParaRPr>
          </a:p>
        </p:txBody>
      </p:sp>
      <p:sp>
        <p:nvSpPr>
          <p:cNvPr id="12288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2288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Genetic material from wild plants has been used to improve domestic crops. Noted tropical ecologist Norman Myers estimates that as many as 80,000 edible wild plant species could be utilized by humans. Villagers in Indonesia, for instance, are thought to use some 4,000 native plant and animal species for food, medicine, and other products. Few of these species have been explored for possible domestication or more widespread cultivation. </a:t>
            </a:r>
            <a:endParaRPr lang="en-US" dirty="0">
              <a:latin typeface="Calibri" charset="0"/>
            </a:endParaRPr>
          </a:p>
        </p:txBody>
      </p:sp>
      <p:sp>
        <p:nvSpPr>
          <p:cNvPr id="12288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8702AE8-06BC-475F-A659-BE5A3865930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33</a:t>
            </a:fld>
            <a:endParaRPr lang="en-US" sz="1200">
              <a:solidFill>
                <a:srgbClr val="000000"/>
              </a:solidFill>
              <a:latin typeface="Calibri"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3906" name="Rectangle 7"/>
          <p:cNvSpPr>
            <a:spLocks noGrp="1" noChangeArrowheads="1"/>
          </p:cNvSpPr>
          <p:nvPr>
            <p:ph type="sldNum" sz="quarter"/>
          </p:nvPr>
        </p:nvSpPr>
        <p:spPr>
          <a:noFill/>
        </p:spPr>
        <p:txBody>
          <a:bodyPr/>
          <a:lstStyle/>
          <a:p>
            <a:fld id="{F09EA784-8F95-4053-B914-000511992056}" type="slidenum">
              <a:rPr lang="en-US">
                <a:ea typeface="MS Gothic" pitchFamily="49" charset="-128"/>
              </a:rPr>
              <a:pPr/>
              <a:t>34</a:t>
            </a:fld>
            <a:endParaRPr lang="en-US">
              <a:ea typeface="MS Gothic" pitchFamily="49" charset="-128"/>
            </a:endParaRPr>
          </a:p>
        </p:txBody>
      </p:sp>
      <p:sp>
        <p:nvSpPr>
          <p:cNvPr id="12390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23908"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High diversity may help biological communities withstand environmental stress better and recover more quickly than those with fewer species (see chapter 3). A reason may be that in a diverse community, some species survive disturbance, so ecological functions are maintained. Because we don’t fully understand the complex interrelationships among organisms, we often are surprised and dismayed at the effects of removing seemingly insignificant members of biological communities. For instance, it is estimated that 95 percent of the potential pests and disease-carrying organisms in the world are controlled by natural predators and competitors. Maintaining biodiversity can be essential for pest control and other ecological functions.</a:t>
            </a:r>
            <a:endParaRPr lang="en-US" dirty="0">
              <a:latin typeface="Calibri" charset="0"/>
            </a:endParaRPr>
          </a:p>
        </p:txBody>
      </p:sp>
      <p:sp>
        <p:nvSpPr>
          <p:cNvPr id="12390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2BC17EE-B822-4294-A57A-6870B5A6B3BF}"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34</a:t>
            </a:fld>
            <a:endParaRPr lang="en-US" sz="1200">
              <a:solidFill>
                <a:srgbClr val="000000"/>
              </a:solidFill>
              <a:latin typeface="Calibri"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4930" name="Rectangle 7"/>
          <p:cNvSpPr>
            <a:spLocks noGrp="1" noChangeArrowheads="1"/>
          </p:cNvSpPr>
          <p:nvPr>
            <p:ph type="sldNum" sz="quarter"/>
          </p:nvPr>
        </p:nvSpPr>
        <p:spPr>
          <a:noFill/>
        </p:spPr>
        <p:txBody>
          <a:bodyPr/>
          <a:lstStyle/>
          <a:p>
            <a:fld id="{348335A2-FAA8-4BCD-94EF-62AFFA4479F7}" type="slidenum">
              <a:rPr lang="en-US">
                <a:ea typeface="MS Gothic" pitchFamily="49" charset="-128"/>
              </a:rPr>
              <a:pPr/>
              <a:t>35</a:t>
            </a:fld>
            <a:endParaRPr lang="en-US">
              <a:ea typeface="MS Gothic" pitchFamily="49" charset="-128"/>
            </a:endParaRPr>
          </a:p>
        </p:txBody>
      </p:sp>
      <p:sp>
        <p:nvSpPr>
          <p:cNvPr id="12493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24932"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Often recreation is worth even more than the resources that can be extracted from an area. Fishing, hunting, camping, hiking, and other nature-based activities also have cultural value. These activities provide exercise, and contact with nature can be emotionally restorative. In many cultures, nature carries spiritual connotations and observing and protecting nature has religious or moral significance.  </a:t>
            </a:r>
            <a:endParaRPr lang="en-US" dirty="0">
              <a:latin typeface="Calibri" charset="0"/>
            </a:endParaRPr>
          </a:p>
        </p:txBody>
      </p:sp>
      <p:sp>
        <p:nvSpPr>
          <p:cNvPr id="124933"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F8DBE63-15EB-430A-A9DF-345CF6A235F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35</a:t>
            </a:fld>
            <a:endParaRPr lang="en-US" sz="1200">
              <a:solidFill>
                <a:srgbClr val="000000"/>
              </a:solidFill>
              <a:latin typeface="Calibri"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7"/>
          <p:cNvSpPr>
            <a:spLocks noGrp="1" noChangeArrowheads="1"/>
          </p:cNvSpPr>
          <p:nvPr>
            <p:ph type="sldNum" sz="quarter"/>
          </p:nvPr>
        </p:nvSpPr>
        <p:spPr>
          <a:noFill/>
        </p:spPr>
        <p:txBody>
          <a:bodyPr/>
          <a:lstStyle/>
          <a:p>
            <a:fld id="{04FE3D16-645E-427C-BF4F-7154034786B3}" type="slidenum">
              <a:rPr lang="en-US">
                <a:ea typeface="MS Gothic" pitchFamily="49" charset="-128"/>
              </a:rPr>
              <a:pPr/>
              <a:t>36</a:t>
            </a:fld>
            <a:endParaRPr lang="en-US">
              <a:ea typeface="MS Gothic" pitchFamily="49" charset="-128"/>
            </a:endParaRPr>
          </a:p>
        </p:txBody>
      </p:sp>
      <p:sp>
        <p:nvSpPr>
          <p:cNvPr id="12595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25956" name="Text Box 2"/>
          <p:cNvSpPr>
            <a:spLocks noGrp="1" noChangeArrowheads="1"/>
          </p:cNvSpPr>
          <p:nvPr>
            <p:ph type="body"/>
          </p:nvPr>
        </p:nvSpPr>
        <p:spPr>
          <a:xfrm>
            <a:off x="685800" y="4343400"/>
            <a:ext cx="5486400" cy="11537950"/>
          </a:xfrm>
          <a:noFill/>
          <a:ln/>
        </p:spPr>
        <p:txBody>
          <a:bodyPr/>
          <a:lstStyle/>
          <a:p>
            <a:pPr eaLnBrk="1" hangingPunct="1">
              <a:lnSpc>
                <a:spcPct val="9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100" dirty="0">
              <a:latin typeface="Calibri" charset="0"/>
            </a:endParaRPr>
          </a:p>
        </p:txBody>
      </p:sp>
      <p:sp>
        <p:nvSpPr>
          <p:cNvPr id="12595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72F62E9-C9C8-4823-A8B9-CA7E9819B3A4}"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36</a:t>
            </a:fld>
            <a:endParaRPr lang="en-US" sz="1200">
              <a:solidFill>
                <a:srgbClr val="000000"/>
              </a:solidFill>
              <a:latin typeface="Calibri"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Major mass extinctions through history. We may be in a sixth mass extinction now, caused by human activities.</a:t>
            </a:r>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The rate at which species are disappearing has increased dramatically over the past 150 years. Between A.D. 1600 and 1850, human activities appear to have eliminated two or three species per decade, about double the natural extinction rate. In the past 150 years, the extinction rate has increased to thousands per decade. Conservation biologists call this the sixth mass extinction, but note that this time it’s not asteroids or volcanoes but human impacts that are responsible.  E. O. Wilson summarizes human threats to biodiversity with the acronym </a:t>
            </a:r>
            <a:r>
              <a:rPr lang="en-US" sz="1200" b="1" kern="1200" baseline="0" dirty="0">
                <a:solidFill>
                  <a:srgbClr val="000000"/>
                </a:solidFill>
                <a:latin typeface="Times New Roman" charset="0"/>
                <a:ea typeface="ＭＳ Ｐゴシック" charset="-128"/>
                <a:cs typeface="ＭＳ Ｐゴシック" charset="-128"/>
              </a:rPr>
              <a:t>HIPPO, </a:t>
            </a:r>
            <a:r>
              <a:rPr lang="en-US" sz="1200" b="0" kern="1200" baseline="0" dirty="0">
                <a:solidFill>
                  <a:srgbClr val="000000"/>
                </a:solidFill>
                <a:latin typeface="Times New Roman" charset="0"/>
                <a:ea typeface="ＭＳ Ｐゴシック" charset="-128"/>
                <a:cs typeface="ＭＳ Ｐゴシック" charset="-128"/>
              </a:rPr>
              <a:t>which stands for </a:t>
            </a:r>
            <a:r>
              <a:rPr lang="en-US" sz="1200" b="0" i="1" kern="1200" baseline="0" dirty="0">
                <a:solidFill>
                  <a:srgbClr val="000000"/>
                </a:solidFill>
                <a:latin typeface="Times New Roman" charset="0"/>
                <a:ea typeface="ＭＳ Ｐゴシック" charset="-128"/>
                <a:cs typeface="ＭＳ Ｐゴシック" charset="-128"/>
              </a:rPr>
              <a:t>Habitat destruction, Invasive </a:t>
            </a:r>
            <a:r>
              <a:rPr lang="en-US" sz="1200" b="0" kern="1200" baseline="0" dirty="0">
                <a:solidFill>
                  <a:srgbClr val="000000"/>
                </a:solidFill>
                <a:latin typeface="Times New Roman" charset="0"/>
                <a:ea typeface="ＭＳ Ｐゴシック" charset="-128"/>
                <a:cs typeface="ＭＳ Ｐゴシック" charset="-128"/>
              </a:rPr>
              <a:t>species, </a:t>
            </a:r>
            <a:r>
              <a:rPr lang="en-US" sz="1200" b="0" i="1" kern="1200" baseline="0" dirty="0">
                <a:solidFill>
                  <a:srgbClr val="000000"/>
                </a:solidFill>
                <a:latin typeface="Times New Roman" charset="0"/>
                <a:ea typeface="ＭＳ Ｐゴシック" charset="-128"/>
                <a:cs typeface="ＭＳ Ｐゴシック" charset="-128"/>
              </a:rPr>
              <a:t>Pollution, Population of humans, and Overharvesting.   </a:t>
            </a:r>
            <a:r>
              <a:rPr lang="en-US" sz="1200" b="0" kern="1200" baseline="0" dirty="0">
                <a:solidFill>
                  <a:srgbClr val="000000"/>
                </a:solidFill>
                <a:latin typeface="Times New Roman" charset="0"/>
                <a:ea typeface="ＭＳ Ｐゴシック" charset="-128"/>
                <a:cs typeface="ＭＳ Ｐゴシック" charset="-128"/>
              </a:rPr>
              <a:t>Let’s look in more detail at each of these issues. </a:t>
            </a:r>
            <a:endParaRPr lang="en-US" b="0"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38</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Surface mining, for example, strips off the land covering along with everything growing on it. Waste from mining operations can bury valleys and poison streams with toxic material.  Dam-building floods vital stream habitat under deep reservoirs and eliminates food sources and breeding habitat for some aquatic species. Our current fishing methods are highly unsustainable.  One of the most destructive fishing techniques is bottom trawling, in which heavy nets are dragged across the ocean floor, scooping up every living thing and crushing the bottom structure to lifeless rubble. Marine biologist Jan </a:t>
            </a:r>
            <a:r>
              <a:rPr lang="en-US" sz="1200" kern="1200" baseline="0" dirty="0" err="1">
                <a:solidFill>
                  <a:srgbClr val="000000"/>
                </a:solidFill>
                <a:latin typeface="Times New Roman" charset="0"/>
                <a:ea typeface="ＭＳ Ｐゴシック" charset="-128"/>
                <a:cs typeface="ＭＳ Ｐゴシック" charset="-128"/>
              </a:rPr>
              <a:t>Lubechenco</a:t>
            </a:r>
            <a:r>
              <a:rPr lang="en-US" sz="1200" kern="1200" baseline="0" dirty="0">
                <a:solidFill>
                  <a:srgbClr val="000000"/>
                </a:solidFill>
                <a:latin typeface="Times New Roman" charset="0"/>
                <a:ea typeface="ＭＳ Ｐゴシック" charset="-128"/>
                <a:cs typeface="ＭＳ Ｐゴシック" charset="-128"/>
              </a:rPr>
              <a:t> says that trawling is “like collecting forest mushrooms with a bulldozer.”</a:t>
            </a:r>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39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In addition to the loss of total habitat area, the loss of large, contiguous areas is a serious problem. A general term for this is habitat </a:t>
            </a:r>
            <a:r>
              <a:rPr lang="en-US" sz="1200" b="1" kern="1200" baseline="0" dirty="0">
                <a:solidFill>
                  <a:srgbClr val="000000"/>
                </a:solidFill>
                <a:latin typeface="Times New Roman" charset="0"/>
                <a:ea typeface="ＭＳ Ｐゴシック" charset="-128"/>
                <a:cs typeface="ＭＳ Ｐゴシック" charset="-128"/>
              </a:rPr>
              <a:t>fragmentation— </a:t>
            </a:r>
            <a:r>
              <a:rPr lang="en-US" sz="1200" b="0" kern="1200" baseline="0" dirty="0">
                <a:solidFill>
                  <a:srgbClr val="000000"/>
                </a:solidFill>
                <a:latin typeface="Times New Roman" charset="0"/>
                <a:ea typeface="ＭＳ Ｐゴシック" charset="-128"/>
                <a:cs typeface="ＭＳ Ｐゴシック" charset="-128"/>
              </a:rPr>
              <a:t>the reduction of habitat into small, isolated </a:t>
            </a:r>
            <a:r>
              <a:rPr lang="en-US" sz="1200" kern="1200" baseline="0" dirty="0">
                <a:solidFill>
                  <a:srgbClr val="000000"/>
                </a:solidFill>
                <a:latin typeface="Times New Roman" charset="0"/>
                <a:ea typeface="ＭＳ Ｐゴシック" charset="-128"/>
                <a:cs typeface="ＭＳ Ｐゴシック" charset="-128"/>
              </a:rPr>
              <a:t>patches. </a:t>
            </a:r>
          </a:p>
          <a:p>
            <a:r>
              <a:rPr lang="en-US" sz="1200" kern="1200" baseline="0" dirty="0">
                <a:solidFill>
                  <a:srgbClr val="000000"/>
                </a:solidFill>
                <a:latin typeface="Times New Roman" charset="0"/>
                <a:ea typeface="ＭＳ Ｐゴシック" charset="-128"/>
                <a:cs typeface="ＭＳ Ｐゴシック" charset="-128"/>
              </a:rPr>
              <a:t>A very small population may not have enough breeding adults to be viable even under normal circumstances. An important question in conservation biology is what is the </a:t>
            </a:r>
            <a:r>
              <a:rPr lang="en-US" sz="1200" b="0" i="1" kern="1200" baseline="0" dirty="0">
                <a:solidFill>
                  <a:srgbClr val="000000"/>
                </a:solidFill>
                <a:latin typeface="Times New Roman" charset="0"/>
                <a:ea typeface="ＭＳ Ｐゴシック" charset="-128"/>
                <a:cs typeface="ＭＳ Ｐゴシック" charset="-128"/>
              </a:rPr>
              <a:t>minimum viable population size </a:t>
            </a:r>
            <a:r>
              <a:rPr lang="en-US" sz="1200" b="0" kern="1200" baseline="0" dirty="0">
                <a:solidFill>
                  <a:srgbClr val="000000"/>
                </a:solidFill>
                <a:latin typeface="Times New Roman" charset="0"/>
                <a:ea typeface="ＭＳ Ｐゴシック" charset="-128"/>
                <a:cs typeface="ＭＳ Ｐゴシック" charset="-128"/>
              </a:rPr>
              <a:t>for a species, and when dwindling populations</a:t>
            </a:r>
            <a:r>
              <a:rPr lang="en-US" sz="1200" b="1" kern="1200" baseline="0" dirty="0">
                <a:solidFill>
                  <a:srgbClr val="000000"/>
                </a:solidFill>
                <a:latin typeface="Times New Roman" charset="0"/>
                <a:ea typeface="ＭＳ Ｐゴシック" charset="-128"/>
                <a:cs typeface="ＭＳ Ｐゴシック" charset="-128"/>
              </a:rPr>
              <a:t> </a:t>
            </a:r>
            <a:r>
              <a:rPr lang="en-US" sz="1200" kern="1200" baseline="0" dirty="0">
                <a:solidFill>
                  <a:srgbClr val="000000"/>
                </a:solidFill>
                <a:latin typeface="Times New Roman" charset="0"/>
                <a:ea typeface="ＭＳ Ｐゴシック" charset="-128"/>
                <a:cs typeface="ＭＳ Ｐゴシック" charset="-128"/>
              </a:rPr>
              <a:t>have grown too small to survive.  </a:t>
            </a:r>
          </a:p>
          <a:p>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Some species are deliberately released because people believe they will be aesthetically pleasing or economically beneficial.  Some of the worst are pets released to the wild when owners tire of them. Many hitch a ride in ship ballast water, in the wood of packing crates, inside suitcases or shipping containers, or in the soil of potted plants (fig. 5.26). Sometimes we introduce invasive species into new habitats thinking that we’re being kind and compassionate without being aware of the ecological consequences.</a:t>
            </a:r>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7"/>
          <p:cNvSpPr>
            <a:spLocks noGrp="1" noChangeArrowheads="1"/>
          </p:cNvSpPr>
          <p:nvPr>
            <p:ph type="sldNum" sz="quarter"/>
          </p:nvPr>
        </p:nvSpPr>
        <p:spPr>
          <a:noFill/>
        </p:spPr>
        <p:txBody>
          <a:bodyPr/>
          <a:lstStyle/>
          <a:p>
            <a:fld id="{97CCEA58-0210-4E68-BBC5-D9AA1EA4C2BB}" type="slidenum">
              <a:rPr lang="en-US">
                <a:ea typeface="MS Gothic" pitchFamily="49" charset="-128"/>
              </a:rPr>
              <a:pPr/>
              <a:t>42</a:t>
            </a:fld>
            <a:endParaRPr lang="en-US">
              <a:ea typeface="MS Gothic" pitchFamily="49" charset="-128"/>
            </a:endParaRPr>
          </a:p>
        </p:txBody>
      </p:sp>
      <p:sp>
        <p:nvSpPr>
          <p:cNvPr id="12697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26980"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baseline="0" dirty="0">
              <a:solidFill>
                <a:srgbClr val="000000"/>
              </a:solidFill>
              <a:latin typeface="Times New Roman" charset="0"/>
              <a:ea typeface="ＭＳ Ｐゴシック" charset="-128"/>
              <a:cs typeface="ＭＳ Ｐゴシック" charset="-128"/>
            </a:endParaRPr>
          </a:p>
          <a:p>
            <a:r>
              <a:rPr lang="en-US" sz="1200" kern="1200" baseline="0" dirty="0">
                <a:solidFill>
                  <a:srgbClr val="000000"/>
                </a:solidFill>
                <a:latin typeface="Times New Roman" charset="0"/>
                <a:ea typeface="ＭＳ Ｐゴシック" charset="-128"/>
                <a:cs typeface="ＭＳ Ｐゴシック" charset="-128"/>
              </a:rPr>
              <a:t>Lead poisoning is another major cause of mortality for many species of wildlife. Bottom-feeding waterfowl, such as ducks, swans, and cranes, ingest spent shotgun pellets that fall into lakes and marshes. They store the pellets, instead of stones, in their gizzards and the lead slowly accumulates in their blood and other tissues. The U.S. Fish and Wildlife Service (USFWS) estimates that 3,000 metric tons of lead shot are deposited annually in wetlands and that between 2 and 3 million waterfowl die each year from lead poisoning (fig. 5.29).</a:t>
            </a:r>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43</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7"/>
          <p:cNvSpPr>
            <a:spLocks noGrp="1" noChangeArrowheads="1"/>
          </p:cNvSpPr>
          <p:nvPr>
            <p:ph type="sldNum" sz="quarter"/>
          </p:nvPr>
        </p:nvSpPr>
        <p:spPr>
          <a:noFill/>
        </p:spPr>
        <p:txBody>
          <a:bodyPr/>
          <a:lstStyle/>
          <a:p>
            <a:fld id="{97CCEA58-0210-4E68-BBC5-D9AA1EA4C2BB}" type="slidenum">
              <a:rPr lang="en-US">
                <a:ea typeface="MS Gothic" pitchFamily="49" charset="-128"/>
              </a:rPr>
              <a:pPr/>
              <a:t>44</a:t>
            </a:fld>
            <a:endParaRPr lang="en-US">
              <a:ea typeface="MS Gothic" pitchFamily="49" charset="-128"/>
            </a:endParaRPr>
          </a:p>
        </p:txBody>
      </p:sp>
      <p:sp>
        <p:nvSpPr>
          <p:cNvPr id="12697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26980" name="Text Box 2"/>
          <p:cNvSpPr>
            <a:spLocks noGrp="1" noChangeArrowheads="1"/>
          </p:cNvSpPr>
          <p:nvPr>
            <p:ph type="body" idx="1"/>
          </p:nvPr>
        </p:nvSpPr>
        <p:spPr>
          <a:xfrm>
            <a:off x="685800" y="4343400"/>
            <a:ext cx="5486400" cy="4208463"/>
          </a:xfrm>
          <a:noFill/>
          <a:ln/>
        </p:spPr>
        <p:txBody>
          <a:bodyPr wrap="none" anchor="ctr"/>
          <a:lstStyle/>
          <a:p>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7"/>
          <p:cNvSpPr>
            <a:spLocks noGrp="1" noChangeArrowheads="1"/>
          </p:cNvSpPr>
          <p:nvPr>
            <p:ph type="sldNum" sz="quarter"/>
          </p:nvPr>
        </p:nvSpPr>
        <p:spPr>
          <a:noFill/>
        </p:spPr>
        <p:txBody>
          <a:bodyPr/>
          <a:lstStyle/>
          <a:p>
            <a:fld id="{97CCEA58-0210-4E68-BBC5-D9AA1EA4C2BB}" type="slidenum">
              <a:rPr lang="en-US">
                <a:ea typeface="MS Gothic" pitchFamily="49" charset="-128"/>
              </a:rPr>
              <a:pPr/>
              <a:t>45</a:t>
            </a:fld>
            <a:endParaRPr lang="en-US">
              <a:ea typeface="MS Gothic" pitchFamily="49" charset="-128"/>
            </a:endParaRPr>
          </a:p>
        </p:txBody>
      </p:sp>
      <p:sp>
        <p:nvSpPr>
          <p:cNvPr id="12697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26980" name="Text Box 2"/>
          <p:cNvSpPr>
            <a:spLocks noGrp="1" noChangeArrowheads="1"/>
          </p:cNvSpPr>
          <p:nvPr>
            <p:ph type="body" idx="1"/>
          </p:nvPr>
        </p:nvSpPr>
        <p:spPr>
          <a:xfrm>
            <a:off x="685800" y="4343400"/>
            <a:ext cx="5486400" cy="4208463"/>
          </a:xfrm>
          <a:noFill/>
          <a:ln/>
        </p:spPr>
        <p:txBody>
          <a:bodyPr wrap="none" anchor="ctr"/>
          <a:lstStyle/>
          <a:p>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In that time, according to calculations of the Worldwide Fund for Nature (WWF), our consumption of global resources has grown from 60 percent of what the earth can support over the long term to 150 percent. At the same time, global wildlife populations have declined by more than a third because of expanding agriculture, urbanization, and other human activities.</a:t>
            </a:r>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46</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A classic example is the extermination of the American passenger pigeon (</a:t>
            </a:r>
            <a:r>
              <a:rPr lang="en-US" sz="1200" i="1" kern="1200" baseline="0" dirty="0" err="1">
                <a:solidFill>
                  <a:srgbClr val="000000"/>
                </a:solidFill>
                <a:latin typeface="Times New Roman" charset="0"/>
                <a:ea typeface="ＭＳ Ｐゴシック" charset="-128"/>
                <a:cs typeface="ＭＳ Ｐゴシック" charset="-128"/>
              </a:rPr>
              <a:t>Ectopistes</a:t>
            </a:r>
            <a:r>
              <a:rPr lang="en-US" sz="1200" i="1" kern="1200" baseline="0" dirty="0">
                <a:solidFill>
                  <a:srgbClr val="000000"/>
                </a:solidFill>
                <a:latin typeface="Times New Roman" charset="0"/>
                <a:ea typeface="ＭＳ Ｐゴシック" charset="-128"/>
                <a:cs typeface="ＭＳ Ｐゴシック" charset="-128"/>
              </a:rPr>
              <a:t> </a:t>
            </a:r>
            <a:r>
              <a:rPr lang="en-US" sz="1200" i="1" kern="1200" baseline="0" dirty="0" err="1">
                <a:solidFill>
                  <a:srgbClr val="000000"/>
                </a:solidFill>
                <a:latin typeface="Times New Roman" charset="0"/>
                <a:ea typeface="ＭＳ Ｐゴシック" charset="-128"/>
                <a:cs typeface="ＭＳ Ｐゴシック" charset="-128"/>
              </a:rPr>
              <a:t>migratorius</a:t>
            </a:r>
            <a:r>
              <a:rPr lang="en-US" sz="1200" i="1" kern="1200" baseline="0" dirty="0">
                <a:solidFill>
                  <a:srgbClr val="000000"/>
                </a:solidFill>
                <a:latin typeface="Times New Roman" charset="0"/>
                <a:ea typeface="ＭＳ Ｐゴシック" charset="-128"/>
                <a:cs typeface="ＭＳ Ｐゴシック" charset="-128"/>
              </a:rPr>
              <a:t>). </a:t>
            </a:r>
            <a:r>
              <a:rPr lang="en-US" sz="1200" i="0" kern="1200" baseline="0" dirty="0">
                <a:solidFill>
                  <a:srgbClr val="000000"/>
                </a:solidFill>
                <a:latin typeface="Times New Roman" charset="0"/>
                <a:ea typeface="ＭＳ Ｐゴシック" charset="-128"/>
                <a:cs typeface="ＭＳ Ｐゴシック" charset="-128"/>
              </a:rPr>
              <a:t>Even though </a:t>
            </a:r>
            <a:r>
              <a:rPr lang="en-US" sz="1200" kern="1200" baseline="0" dirty="0">
                <a:solidFill>
                  <a:srgbClr val="000000"/>
                </a:solidFill>
                <a:latin typeface="Times New Roman" charset="0"/>
                <a:ea typeface="ＭＳ Ｐゴシック" charset="-128"/>
                <a:cs typeface="ＭＳ Ｐゴシック" charset="-128"/>
              </a:rPr>
              <a:t>it inhabited only eastern North America, 200 years ago this was the world’s most abundant bird, with a population of 3 to 5 billion Animals. In spite of this vast abundance, market hunting and habitat destruction caused the entire population to crash in only about 20 years between 1870 and 1890. The last known wild bird was shot in 1900 and the last existing passenger pigeon, a female named Martha, died in 1914 in the Cincinnati Zoo.</a:t>
            </a:r>
          </a:p>
          <a:p>
            <a:endParaRPr lang="en-US" sz="1200" kern="1200" baseline="0" dirty="0">
              <a:solidFill>
                <a:srgbClr val="000000"/>
              </a:solidFill>
              <a:latin typeface="Times New Roman" charset="0"/>
              <a:ea typeface="ＭＳ Ｐゴシック" charset="-128"/>
              <a:cs typeface="ＭＳ Ｐゴシック" charset="-128"/>
            </a:endParaRPr>
          </a:p>
          <a:p>
            <a:r>
              <a:rPr lang="en-US" sz="1200" kern="1200" baseline="0" dirty="0">
                <a:solidFill>
                  <a:srgbClr val="000000"/>
                </a:solidFill>
                <a:latin typeface="Times New Roman" charset="0"/>
                <a:ea typeface="ＭＳ Ｐゴシック" charset="-128"/>
                <a:cs typeface="ＭＳ Ｐゴシック" charset="-128"/>
              </a:rPr>
              <a:t>Fish stocks have been seriously depleted by overharvesting  in many parts of the world. A huge increase in fishing fleet size and efficiency in recent years has led to a crash of many oceanic systems. populations. Worldwide, 13 of 17 principal fishing zones are now reported to be commercially exhausted or in steep decline. At least three-quarters of all commercial oceanic species are overharvested.  Canadian fisheries biologists estimate that only 10 percent of the top predators, such as swordfish, marlin, tuna, and shark, remain in the Atlantic Ocean. </a:t>
            </a:r>
            <a:r>
              <a:rPr lang="en-US" sz="1200" kern="1200" baseline="0" dirty="0" err="1">
                <a:solidFill>
                  <a:srgbClr val="000000"/>
                </a:solidFill>
                <a:latin typeface="Times New Roman" charset="0"/>
                <a:ea typeface="ＭＳ Ｐゴシック" charset="-128"/>
                <a:cs typeface="ＭＳ Ｐゴシック" charset="-128"/>
              </a:rPr>
              <a:t>Groundfish</a:t>
            </a:r>
            <a:r>
              <a:rPr lang="en-US" sz="1200" kern="1200" baseline="0" dirty="0">
                <a:solidFill>
                  <a:srgbClr val="000000"/>
                </a:solidFill>
                <a:latin typeface="Times New Roman" charset="0"/>
                <a:ea typeface="ＭＳ Ｐゴシック" charset="-128"/>
                <a:cs typeface="ＭＳ Ｐゴシック" charset="-128"/>
              </a:rPr>
              <a:t>, such as cod, flounder, halibut, and hake, also are severely depleted. You can avoid adding to this overharvest by eating only abundant, sustainably harvested varieties.</a:t>
            </a:r>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47</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6978" name="Rectangle 7"/>
          <p:cNvSpPr>
            <a:spLocks noGrp="1" noChangeArrowheads="1"/>
          </p:cNvSpPr>
          <p:nvPr>
            <p:ph type="sldNum" sz="quarter"/>
          </p:nvPr>
        </p:nvSpPr>
        <p:spPr>
          <a:noFill/>
        </p:spPr>
        <p:txBody>
          <a:bodyPr/>
          <a:lstStyle/>
          <a:p>
            <a:fld id="{97CCEA58-0210-4E68-BBC5-D9AA1EA4C2BB}" type="slidenum">
              <a:rPr lang="en-US">
                <a:ea typeface="MS Gothic" pitchFamily="49" charset="-128"/>
              </a:rPr>
              <a:pPr/>
              <a:t>48</a:t>
            </a:fld>
            <a:endParaRPr lang="en-US">
              <a:ea typeface="MS Gothic" pitchFamily="49" charset="-128"/>
            </a:endParaRPr>
          </a:p>
        </p:txBody>
      </p:sp>
      <p:sp>
        <p:nvSpPr>
          <p:cNvPr id="12697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26980" name="Text Box 2"/>
          <p:cNvSpPr>
            <a:spLocks noGrp="1" noChangeArrowheads="1"/>
          </p:cNvSpPr>
          <p:nvPr>
            <p:ph type="body" idx="1"/>
          </p:nvPr>
        </p:nvSpPr>
        <p:spPr>
          <a:xfrm>
            <a:off x="685800" y="4343400"/>
            <a:ext cx="5486400" cy="4208463"/>
          </a:xfrm>
          <a:noFill/>
          <a:ln/>
        </p:spPr>
        <p:txBody>
          <a:bodyPr wrap="none" anchor="ctr"/>
          <a:lstStyle/>
          <a:p>
            <a:r>
              <a:rPr lang="en-US" sz="1200" b="0" i="0" u="none" strike="noStrike" kern="1200" baseline="0" dirty="0">
                <a:solidFill>
                  <a:srgbClr val="000000"/>
                </a:solidFill>
                <a:latin typeface="Times New Roman" charset="0"/>
                <a:ea typeface="ＭＳ Ｐゴシック" charset="-128"/>
                <a:cs typeface="ＭＳ Ｐゴシック" charset="-128"/>
              </a:rPr>
              <a:t>A pair of stuffed passenger pigeons (</a:t>
            </a:r>
            <a:r>
              <a:rPr lang="en-US" sz="1200" b="0" i="1" u="none" strike="noStrike" kern="1200" baseline="0" dirty="0" err="1">
                <a:solidFill>
                  <a:srgbClr val="000000"/>
                </a:solidFill>
                <a:latin typeface="Times New Roman" charset="0"/>
                <a:ea typeface="ＭＳ Ｐゴシック" charset="-128"/>
                <a:cs typeface="ＭＳ Ｐゴシック" charset="-128"/>
              </a:rPr>
              <a:t>Ectopistes</a:t>
            </a:r>
            <a:r>
              <a:rPr lang="en-US" sz="1200" b="0" i="1" u="none" strike="noStrike" kern="1200" baseline="0" dirty="0">
                <a:solidFill>
                  <a:srgbClr val="000000"/>
                </a:solidFill>
                <a:latin typeface="Times New Roman" charset="0"/>
                <a:ea typeface="ＭＳ Ｐゴシック" charset="-128"/>
                <a:cs typeface="ＭＳ Ｐゴシック" charset="-128"/>
              </a:rPr>
              <a:t> </a:t>
            </a:r>
            <a:r>
              <a:rPr lang="en-US" sz="1200" b="0" i="1" u="none" strike="noStrike" kern="1200" baseline="0" dirty="0" err="1">
                <a:solidFill>
                  <a:srgbClr val="000000"/>
                </a:solidFill>
                <a:latin typeface="Times New Roman" charset="0"/>
                <a:ea typeface="ＭＳ Ｐゴシック" charset="-128"/>
                <a:cs typeface="ＭＳ Ｐゴシック" charset="-128"/>
              </a:rPr>
              <a:t>migratorius</a:t>
            </a:r>
            <a:r>
              <a:rPr lang="en-US" sz="1200" b="0" i="0" u="none" strike="noStrike" kern="1200" baseline="0" dirty="0">
                <a:solidFill>
                  <a:srgbClr val="000000"/>
                </a:solidFill>
                <a:latin typeface="Times New Roman" charset="0"/>
                <a:ea typeface="ＭＳ Ｐゴシック" charset="-128"/>
                <a:cs typeface="ＭＳ Ｐゴシック" charset="-128"/>
              </a:rPr>
              <a:t>). The last member of this species died in the Cincinnati Zoo in 1914. Courtesy of Bell Museum, University of Minnesota. </a:t>
            </a:r>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In addition to harvesting wild species for food, we also obtain a variety of valuable commercial products from nature. Much of this represents sustainable harvest, but some forms of commercial exploitation are highly destructive and a serious threat to certain rare species (fig. 5.31).</a:t>
            </a:r>
          </a:p>
          <a:p>
            <a:endParaRPr lang="en-US" sz="1200" kern="1200" baseline="0" dirty="0">
              <a:solidFill>
                <a:srgbClr val="000000"/>
              </a:solidFill>
              <a:latin typeface="Times New Roman" charset="0"/>
              <a:ea typeface="ＭＳ Ｐゴシック" charset="-128"/>
              <a:cs typeface="ＭＳ Ｐゴシック" charset="-128"/>
            </a:endParaRPr>
          </a:p>
          <a:p>
            <a:r>
              <a:rPr lang="en-US" sz="1200" kern="1200" baseline="0" dirty="0">
                <a:solidFill>
                  <a:srgbClr val="000000"/>
                </a:solidFill>
                <a:latin typeface="Times New Roman" charset="0"/>
                <a:ea typeface="ＭＳ Ｐゴシック" charset="-128"/>
                <a:cs typeface="ＭＳ Ｐゴシック" charset="-128"/>
              </a:rPr>
              <a:t>Tiger or leopard fur coats can bring $100,000 in Japan or Europe. The population of African black rhinos dropped from approximately 100,000 in the 1960s to about 3,000 in the 1980s because of a demand for their horns. In Asia, where it is prized for its supposed medicinal properties, powdered rhino horn fetches $28,000 per kilogram. The entire species is classified as critically endangered, and the western population is officially extinct.</a:t>
            </a:r>
          </a:p>
          <a:p>
            <a:endParaRPr lang="en-US" sz="1200" kern="1200" baseline="0" dirty="0">
              <a:solidFill>
                <a:srgbClr val="000000"/>
              </a:solidFill>
              <a:latin typeface="Times New Roman" charset="0"/>
              <a:ea typeface="ＭＳ Ｐゴシック" charset="-128"/>
              <a:cs typeface="ＭＳ Ｐゴシック" charset="-128"/>
            </a:endParaRPr>
          </a:p>
          <a:p>
            <a:r>
              <a:rPr lang="en-US" sz="1200" kern="1200" baseline="0" dirty="0">
                <a:solidFill>
                  <a:srgbClr val="000000"/>
                </a:solidFill>
                <a:latin typeface="Times New Roman" charset="0"/>
                <a:ea typeface="ＭＳ Ｐゴシック" charset="-128"/>
                <a:cs typeface="ＭＳ Ｐゴシック" charset="-128"/>
              </a:rPr>
              <a:t>Wild ginseng has been nearly eliminated in many areas because of the Asian demand for the roots, which are used as an aphrodisiac and folk medicine. Cactus “rustlers” steal cacti by the ton from the American Southwest and Mexico. With prices as high as $1,000 for rare specimens, it’s not surprising that many are now endangered.</a:t>
            </a:r>
            <a:endParaRPr lang="en-US" sz="1200" kern="1200" baseline="0" dirty="0">
              <a:solidFill>
                <a:srgbClr val="000000"/>
              </a:solidFill>
              <a:latin typeface="Times New Roman" charset="0"/>
              <a:ea typeface="ＭＳ Ｐゴシック" charset="-128"/>
            </a:endParaRPr>
          </a:p>
          <a:p>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49</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This animal control effort costs about $20 million in federal and state funds each year and kills some 700,000 birds and mammals, about 100,000 of which are coyotes. Defenders of wildlife regard this program as cruel, callous, and mostly ineffective in reducing livestock losses. Protecting flocks and herds with guard dogs or herders or keeping livestock out of areas that are the home range of wild species would be a better solution, they believe.  Ranchers, on the other hand, argue that without predator control western livestock ranching would be impossible.</a:t>
            </a:r>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50</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7"/>
          <p:cNvSpPr>
            <a:spLocks noGrp="1" noChangeArrowheads="1"/>
          </p:cNvSpPr>
          <p:nvPr>
            <p:ph type="sldNum" sz="quarter"/>
          </p:nvPr>
        </p:nvSpPr>
        <p:spPr>
          <a:noFill/>
        </p:spPr>
        <p:txBody>
          <a:bodyPr/>
          <a:lstStyle/>
          <a:p>
            <a:fld id="{F15492EA-1221-454F-8ACA-1196097AE723}" type="slidenum">
              <a:rPr lang="en-US">
                <a:ea typeface="MS Gothic" pitchFamily="49" charset="-128"/>
              </a:rPr>
              <a:pPr/>
              <a:t>51</a:t>
            </a:fld>
            <a:endParaRPr lang="en-US">
              <a:ea typeface="MS Gothic" pitchFamily="49" charset="-128"/>
            </a:endParaRPr>
          </a:p>
        </p:txBody>
      </p:sp>
      <p:sp>
        <p:nvSpPr>
          <p:cNvPr id="12902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29028" name="Text Box 2"/>
          <p:cNvSpPr>
            <a:spLocks noGrp="1" noChangeArrowheads="1"/>
          </p:cNvSpPr>
          <p:nvPr>
            <p:ph type="body"/>
          </p:nvPr>
        </p:nvSpPr>
        <p:spPr>
          <a:xfrm>
            <a:off x="685800" y="4343400"/>
            <a:ext cx="5486400" cy="5427663"/>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We have gradually become aware of our damage to biological resources and of reasons for conserving them There has been encouraging progress in this area, but much remains to be done.  In this section we examine legal protections for species in the United States, but keep in mind that this is only a small part of species protection measures worldwide. Most countries now have laws protecting endangered species (though many laws remain unenforced), and dozens of international treaties aim to reduce the decline of biodiversity worldwide. </a:t>
            </a:r>
            <a:endParaRPr lang="en-US" dirty="0">
              <a:latin typeface="Calibri" charset="0"/>
            </a:endParaRPr>
          </a:p>
        </p:txBody>
      </p:sp>
      <p:sp>
        <p:nvSpPr>
          <p:cNvPr id="12902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7B5BFE4-6BCB-493F-83D5-A16E815E5A5B}"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51</a:t>
            </a:fld>
            <a:endParaRPr lang="en-US" sz="1200">
              <a:solidFill>
                <a:srgbClr val="000000"/>
              </a:solidFill>
              <a:latin typeface="Calibri"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rgbClr val="000000"/>
                </a:solidFill>
                <a:latin typeface="Times New Roman" charset="0"/>
                <a:ea typeface="ＭＳ Ｐゴシック" charset="-128"/>
                <a:cs typeface="ＭＳ Ｐゴシック" charset="-128"/>
              </a:rPr>
              <a:t>In 1874 a bill was introduced in the U.S. Congress to protect the American bison, whose numbers were falling dramatically. This initiative failed, partly because most legislators could not imagine that wildlife that was so abundant and prolific could ever be depleted by human activity. By the end of the nineteenth century, bison numbers had plunged from some 60 million to only a few hundred animals. </a:t>
            </a:r>
          </a:p>
          <a:p>
            <a:endParaRPr lang="en-US" sz="1200" kern="1200" baseline="0" dirty="0">
              <a:solidFill>
                <a:srgbClr val="000000"/>
              </a:solidFill>
              <a:latin typeface="Times New Roman" charset="0"/>
              <a:ea typeface="ＭＳ Ｐゴシック" charset="-128"/>
              <a:cs typeface="ＭＳ Ｐゴシック" charset="-128"/>
            </a:endParaRPr>
          </a:p>
          <a:p>
            <a:r>
              <a:rPr lang="en-US" sz="1200" kern="1200" baseline="0" dirty="0">
                <a:solidFill>
                  <a:srgbClr val="000000"/>
                </a:solidFill>
                <a:latin typeface="Times New Roman" charset="0"/>
                <a:ea typeface="ＭＳ Ｐゴシック" charset="-128"/>
                <a:cs typeface="ＭＳ Ｐゴシック" charset="-128"/>
              </a:rPr>
              <a:t>A hundred years ago, there were an estimated half a million white-tailed deer in the United States; now there are some 14 million—more in some places than the environment can support. Wild turkeys and wood ducks were nearly gone 50 years ago. By restoring habitat, planting food crops, transplanting breeding stock, building shelters or houses, protecting these birds during breeding season, and using other conservation measures, we have restored populations of these beautiful and iconic birds to several million each.</a:t>
            </a:r>
            <a:endParaRPr lang="en-US" dirty="0"/>
          </a:p>
        </p:txBody>
      </p:sp>
      <p:sp>
        <p:nvSpPr>
          <p:cNvPr id="4" name="Slide Number Placeholder 3"/>
          <p:cNvSpPr>
            <a:spLocks noGrp="1"/>
          </p:cNvSpPr>
          <p:nvPr>
            <p:ph type="sldNum" idx="10"/>
          </p:nvPr>
        </p:nvSpPr>
        <p:spPr/>
        <p:txBody>
          <a:bodyPr/>
          <a:lstStyle/>
          <a:p>
            <a:pPr>
              <a:defRPr/>
            </a:pPr>
            <a:fld id="{DE35E9AB-2222-4815-8589-6B2AED53F38D}" type="slidenum">
              <a:rPr lang="en-US" smtClean="0"/>
              <a:pPr>
                <a:defRPr/>
              </a:pPr>
              <a:t>52</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7"/>
          <p:cNvSpPr>
            <a:spLocks noGrp="1" noChangeArrowheads="1"/>
          </p:cNvSpPr>
          <p:nvPr>
            <p:ph type="sldNum" sz="quarter"/>
          </p:nvPr>
        </p:nvSpPr>
        <p:spPr>
          <a:noFill/>
        </p:spPr>
        <p:txBody>
          <a:bodyPr/>
          <a:lstStyle/>
          <a:p>
            <a:fld id="{D79ABC74-0D83-4BE3-990E-FD1D3A296978}" type="slidenum">
              <a:rPr lang="en-US">
                <a:ea typeface="MS Gothic" pitchFamily="49" charset="-128"/>
              </a:rPr>
              <a:pPr/>
              <a:t>53</a:t>
            </a:fld>
            <a:endParaRPr lang="en-US">
              <a:ea typeface="MS Gothic" pitchFamily="49" charset="-128"/>
            </a:endParaRPr>
          </a:p>
        </p:txBody>
      </p:sp>
      <p:sp>
        <p:nvSpPr>
          <p:cNvPr id="130051"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30052"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1074" name="Rectangle 7"/>
          <p:cNvSpPr>
            <a:spLocks noGrp="1" noChangeArrowheads="1"/>
          </p:cNvSpPr>
          <p:nvPr>
            <p:ph type="sldNum" sz="quarter"/>
          </p:nvPr>
        </p:nvSpPr>
        <p:spPr>
          <a:noFill/>
        </p:spPr>
        <p:txBody>
          <a:bodyPr/>
          <a:lstStyle/>
          <a:p>
            <a:fld id="{914C1F8F-F364-4D00-A603-7F60AA554CF8}" type="slidenum">
              <a:rPr lang="en-US">
                <a:ea typeface="MS Gothic" pitchFamily="49" charset="-128"/>
              </a:rPr>
              <a:pPr/>
              <a:t>54</a:t>
            </a:fld>
            <a:endParaRPr lang="en-US">
              <a:ea typeface="MS Gothic" pitchFamily="49" charset="-128"/>
            </a:endParaRPr>
          </a:p>
        </p:txBody>
      </p:sp>
      <p:sp>
        <p:nvSpPr>
          <p:cNvPr id="131075"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31076"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ＭＳ Ｐゴシック" charset="-128"/>
              </a:rPr>
              <a:t>Vulnerable species are often candidates for future listing as endangered species. For vertebrates, a protected subspecies or a local race or ecotype can be listed, as well as an entire species. </a:t>
            </a:r>
            <a:endParaRPr lang="en-US"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2098" name="Rectangle 7"/>
          <p:cNvSpPr>
            <a:spLocks noGrp="1" noChangeArrowheads="1"/>
          </p:cNvSpPr>
          <p:nvPr>
            <p:ph type="sldNum" sz="quarter"/>
          </p:nvPr>
        </p:nvSpPr>
        <p:spPr>
          <a:noFill/>
        </p:spPr>
        <p:txBody>
          <a:bodyPr/>
          <a:lstStyle/>
          <a:p>
            <a:fld id="{44ACD839-E06B-4EC3-8A68-3C11922C4056}" type="slidenum">
              <a:rPr lang="en-US">
                <a:ea typeface="MS Gothic" pitchFamily="49" charset="-128"/>
              </a:rPr>
              <a:pPr/>
              <a:t>55</a:t>
            </a:fld>
            <a:endParaRPr lang="en-US">
              <a:ea typeface="MS Gothic" pitchFamily="49" charset="-128"/>
            </a:endParaRPr>
          </a:p>
        </p:txBody>
      </p:sp>
      <p:sp>
        <p:nvSpPr>
          <p:cNvPr id="132099"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32100" name="Text Box 2"/>
          <p:cNvSpPr>
            <a:spLocks noGrp="1" noChangeArrowheads="1"/>
          </p:cNvSpPr>
          <p:nvPr>
            <p:ph type="body" idx="1"/>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ＭＳ Ｐゴシック" charset="-128"/>
              </a:rPr>
              <a:t>The listed species include nearly one-fifth of mammals, nearly one third amphibians, reptiles, and fish, and most of the few mosses and flowering plants that have been evaluated (see table 5.1). </a:t>
            </a:r>
            <a:endParaRPr lang="en-US"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22" name="Rectangle 7"/>
          <p:cNvSpPr>
            <a:spLocks noGrp="1" noChangeArrowheads="1"/>
          </p:cNvSpPr>
          <p:nvPr>
            <p:ph type="sldNum" sz="quarter"/>
          </p:nvPr>
        </p:nvSpPr>
        <p:spPr>
          <a:noFill/>
        </p:spPr>
        <p:txBody>
          <a:bodyPr/>
          <a:lstStyle/>
          <a:p>
            <a:fld id="{616E85CF-8572-46D6-8E21-E5202D1D0720}" type="slidenum">
              <a:rPr lang="en-US">
                <a:ea typeface="MS Gothic" pitchFamily="49" charset="-128"/>
              </a:rPr>
              <a:pPr/>
              <a:t>56</a:t>
            </a:fld>
            <a:endParaRPr lang="en-US">
              <a:ea typeface="MS Gothic" pitchFamily="49" charset="-128"/>
            </a:endParaRPr>
          </a:p>
        </p:txBody>
      </p:sp>
      <p:sp>
        <p:nvSpPr>
          <p:cNvPr id="13312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33124" name="Text Box 2"/>
          <p:cNvSpPr>
            <a:spLocks noGrp="1" noChangeArrowheads="1"/>
          </p:cNvSpPr>
          <p:nvPr>
            <p:ph type="body"/>
          </p:nvPr>
        </p:nvSpPr>
        <p:spPr>
          <a:xfrm>
            <a:off x="685800" y="4343400"/>
            <a:ext cx="5486400" cy="4114800"/>
          </a:xfrm>
          <a:noFill/>
          <a:ln/>
        </p:spPr>
        <p:txBody>
          <a:bodyPr/>
          <a:lstStyle/>
          <a:p>
            <a:r>
              <a:rPr lang="en-US" sz="1200" kern="1200" baseline="0" dirty="0">
                <a:solidFill>
                  <a:srgbClr val="000000"/>
                </a:solidFill>
                <a:latin typeface="Times New Roman" charset="0"/>
                <a:ea typeface="ＭＳ Ｐゴシック" charset="-128"/>
                <a:cs typeface="ＭＳ Ｐゴシック" charset="-128"/>
              </a:rPr>
              <a:t>The FWS can then help landowners prepare Habitat Conservation Plans. These plans are specific management approaches  that identify steps to conserve particular pieces of critical habitat.  For example, the red-cockaded woodpecker is an endangered species that preys on insects in damaged pine forests from North Carolina to Texas. Few suitable forests remain on public lands, so much of the remaining population occurs on privately owned lands that are actively managed for timber production.</a:t>
            </a:r>
            <a:endParaRPr lang="en-US" dirty="0">
              <a:latin typeface="Calibri" charset="0"/>
            </a:endParaRPr>
          </a:p>
        </p:txBody>
      </p:sp>
      <p:sp>
        <p:nvSpPr>
          <p:cNvPr id="13312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F0E0E14-5371-4BCA-AE77-37957C34EDF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56</a:t>
            </a:fld>
            <a:endParaRPr lang="en-US" sz="1200">
              <a:solidFill>
                <a:srgbClr val="000000"/>
              </a:solidFill>
              <a:latin typeface="Calibri"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146" name="Rectangle 7"/>
          <p:cNvSpPr>
            <a:spLocks noGrp="1" noChangeArrowheads="1"/>
          </p:cNvSpPr>
          <p:nvPr>
            <p:ph type="sldNum" sz="quarter"/>
          </p:nvPr>
        </p:nvSpPr>
        <p:spPr>
          <a:noFill/>
        </p:spPr>
        <p:txBody>
          <a:bodyPr/>
          <a:lstStyle/>
          <a:p>
            <a:fld id="{FFBFE91D-E105-44D3-803F-75C412611FAF}" type="slidenum">
              <a:rPr lang="en-US">
                <a:ea typeface="MS Gothic" pitchFamily="49" charset="-128"/>
              </a:rPr>
              <a:pPr/>
              <a:t>57</a:t>
            </a:fld>
            <a:endParaRPr lang="en-US">
              <a:ea typeface="MS Gothic" pitchFamily="49" charset="-128"/>
            </a:endParaRPr>
          </a:p>
        </p:txBody>
      </p:sp>
      <p:sp>
        <p:nvSpPr>
          <p:cNvPr id="13414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34148" name="Text Box 2"/>
          <p:cNvSpPr>
            <a:spLocks noGrp="1" noChangeArrowheads="1"/>
          </p:cNvSpPr>
          <p:nvPr>
            <p:ph type="body"/>
          </p:nvPr>
        </p:nvSpPr>
        <p:spPr>
          <a:xfrm>
            <a:off x="685800" y="4343400"/>
            <a:ext cx="5486400" cy="4114800"/>
          </a:xfrm>
          <a:noFill/>
          <a:ln/>
        </p:spPr>
        <p:txBody>
          <a:bodyPr/>
          <a:lstStyle/>
          <a:p>
            <a:r>
              <a:rPr lang="en-US" sz="1200" i="1" kern="1200" baseline="0" dirty="0">
                <a:solidFill>
                  <a:srgbClr val="000000"/>
                </a:solidFill>
                <a:latin typeface="Times New Roman" charset="0"/>
                <a:ea typeface="ＭＳ Ｐゴシック" charset="-128"/>
                <a:cs typeface="ＭＳ Ｐゴシック" charset="-128"/>
              </a:rPr>
              <a:t>Keystone species </a:t>
            </a:r>
            <a:r>
              <a:rPr lang="en-US" sz="1200" kern="1200" baseline="0" dirty="0">
                <a:solidFill>
                  <a:srgbClr val="000000"/>
                </a:solidFill>
                <a:latin typeface="Times New Roman" charset="0"/>
                <a:ea typeface="ＭＳ Ｐゴシック" charset="-128"/>
                <a:cs typeface="ＭＳ Ｐゴシック" charset="-128"/>
              </a:rPr>
              <a:t>examples are prairie dogs (</a:t>
            </a:r>
            <a:r>
              <a:rPr lang="en-US" sz="1200" i="1" kern="1200" baseline="0" dirty="0" err="1">
                <a:solidFill>
                  <a:srgbClr val="000000"/>
                </a:solidFill>
                <a:latin typeface="Times New Roman" charset="0"/>
                <a:ea typeface="ＭＳ Ｐゴシック" charset="-128"/>
                <a:cs typeface="ＭＳ Ｐゴシック" charset="-128"/>
              </a:rPr>
              <a:t>Cynomys</a:t>
            </a:r>
            <a:r>
              <a:rPr lang="en-US" sz="1200" i="1" kern="1200" baseline="0" dirty="0">
                <a:solidFill>
                  <a:srgbClr val="000000"/>
                </a:solidFill>
                <a:latin typeface="Times New Roman" charset="0"/>
                <a:ea typeface="ＭＳ Ｐゴシック" charset="-128"/>
                <a:cs typeface="ＭＳ Ｐゴシック" charset="-128"/>
              </a:rPr>
              <a:t> </a:t>
            </a:r>
            <a:r>
              <a:rPr lang="en-US" sz="1200" i="1" kern="1200" baseline="0" dirty="0" err="1">
                <a:solidFill>
                  <a:srgbClr val="000000"/>
                </a:solidFill>
                <a:latin typeface="Times New Roman" charset="0"/>
                <a:ea typeface="ＭＳ Ｐゴシック" charset="-128"/>
                <a:cs typeface="ＭＳ Ｐゴシック" charset="-128"/>
              </a:rPr>
              <a:t>ludovicianus</a:t>
            </a:r>
            <a:r>
              <a:rPr lang="en-US" sz="1200" i="1" kern="1200" baseline="0" dirty="0">
                <a:solidFill>
                  <a:srgbClr val="000000"/>
                </a:solidFill>
                <a:latin typeface="Times New Roman" charset="0"/>
                <a:ea typeface="ＭＳ Ｐゴシック" charset="-128"/>
                <a:cs typeface="ＭＳ Ｐゴシック" charset="-128"/>
              </a:rPr>
              <a:t>) and bison (Bison bison).  </a:t>
            </a:r>
          </a:p>
          <a:p>
            <a:r>
              <a:rPr lang="en-US" sz="1200" kern="1200" baseline="0" dirty="0">
                <a:solidFill>
                  <a:srgbClr val="000000"/>
                </a:solidFill>
                <a:latin typeface="Times New Roman" charset="0"/>
                <a:ea typeface="ＭＳ Ｐゴシック" charset="-128"/>
                <a:cs typeface="ＭＳ Ｐゴシック" charset="-128"/>
              </a:rPr>
              <a:t>• </a:t>
            </a:r>
            <a:r>
              <a:rPr lang="en-US" sz="1200" i="1" kern="1200" baseline="0" dirty="0">
                <a:solidFill>
                  <a:srgbClr val="000000"/>
                </a:solidFill>
                <a:latin typeface="Times New Roman" charset="0"/>
                <a:ea typeface="ＭＳ Ｐゴシック" charset="-128"/>
                <a:cs typeface="ＭＳ Ｐゴシック" charset="-128"/>
              </a:rPr>
              <a:t>Indicator species </a:t>
            </a:r>
            <a:r>
              <a:rPr lang="en-US" sz="1200" kern="1200" baseline="0" dirty="0">
                <a:solidFill>
                  <a:srgbClr val="000000"/>
                </a:solidFill>
                <a:latin typeface="Times New Roman" charset="0"/>
                <a:ea typeface="ＭＳ Ｐゴシック" charset="-128"/>
                <a:cs typeface="ＭＳ Ｐゴシック" charset="-128"/>
              </a:rPr>
              <a:t>example is brook trout (</a:t>
            </a:r>
            <a:r>
              <a:rPr lang="en-US" sz="1200" i="1" kern="1200" baseline="0" dirty="0" err="1">
                <a:solidFill>
                  <a:srgbClr val="000000"/>
                </a:solidFill>
                <a:latin typeface="Times New Roman" charset="0"/>
                <a:ea typeface="ＭＳ Ｐゴシック" charset="-128"/>
                <a:cs typeface="ＭＳ Ｐゴシック" charset="-128"/>
              </a:rPr>
              <a:t>Salvelinus</a:t>
            </a:r>
            <a:r>
              <a:rPr lang="en-US" sz="1200" i="1" kern="1200" baseline="0" dirty="0">
                <a:solidFill>
                  <a:srgbClr val="000000"/>
                </a:solidFill>
                <a:latin typeface="Times New Roman" charset="0"/>
                <a:ea typeface="ＭＳ Ｐゴシック" charset="-128"/>
                <a:cs typeface="ＭＳ Ｐゴシック" charset="-128"/>
              </a:rPr>
              <a:t> </a:t>
            </a:r>
            <a:r>
              <a:rPr lang="en-US" sz="1200" i="1" kern="1200" baseline="0" dirty="0" err="1">
                <a:solidFill>
                  <a:srgbClr val="000000"/>
                </a:solidFill>
                <a:latin typeface="Times New Roman" charset="0"/>
                <a:ea typeface="ＭＳ Ｐゴシック" charset="-128"/>
                <a:cs typeface="ＭＳ Ｐゴシック" charset="-128"/>
              </a:rPr>
              <a:t>fontinalis</a:t>
            </a:r>
            <a:r>
              <a:rPr lang="en-US" sz="1200" i="1" kern="1200" baseline="0" dirty="0">
                <a:solidFill>
                  <a:srgbClr val="000000"/>
                </a:solidFill>
                <a:latin typeface="Times New Roman" charset="0"/>
                <a:ea typeface="ＭＳ Ｐゴシック" charset="-128"/>
                <a:cs typeface="ＭＳ Ｐゴシック" charset="-128"/>
              </a:rPr>
              <a:t>).</a:t>
            </a:r>
          </a:p>
          <a:p>
            <a:r>
              <a:rPr lang="en-US" sz="1200" kern="1200" baseline="0" dirty="0">
                <a:solidFill>
                  <a:srgbClr val="000000"/>
                </a:solidFill>
                <a:latin typeface="Times New Roman" charset="0"/>
                <a:ea typeface="ＭＳ Ｐゴシック" charset="-128"/>
                <a:cs typeface="ＭＳ Ｐゴシック" charset="-128"/>
              </a:rPr>
              <a:t>• </a:t>
            </a:r>
            <a:r>
              <a:rPr lang="en-US" sz="1200" i="1" kern="1200" baseline="0" dirty="0">
                <a:solidFill>
                  <a:srgbClr val="000000"/>
                </a:solidFill>
                <a:latin typeface="Times New Roman" charset="0"/>
                <a:ea typeface="ＭＳ Ｐゴシック" charset="-128"/>
                <a:cs typeface="ＭＳ Ｐゴシック" charset="-128"/>
              </a:rPr>
              <a:t>Umbrella species </a:t>
            </a:r>
            <a:r>
              <a:rPr lang="en-US" sz="1200" i="0" kern="1200" baseline="0" dirty="0">
                <a:solidFill>
                  <a:srgbClr val="000000"/>
                </a:solidFill>
                <a:latin typeface="Times New Roman" charset="0"/>
                <a:ea typeface="ＭＳ Ｐゴシック" charset="-128"/>
                <a:cs typeface="ＭＳ Ｐゴシック" charset="-128"/>
              </a:rPr>
              <a:t>e</a:t>
            </a:r>
            <a:r>
              <a:rPr lang="en-US" sz="1200" kern="1200" baseline="0" dirty="0">
                <a:solidFill>
                  <a:srgbClr val="000000"/>
                </a:solidFill>
                <a:latin typeface="Times New Roman" charset="0"/>
                <a:ea typeface="ＭＳ Ｐゴシック" charset="-128"/>
                <a:cs typeface="ＭＳ Ｐゴシック" charset="-128"/>
              </a:rPr>
              <a:t>xamples are the northern spotted owl (</a:t>
            </a:r>
            <a:r>
              <a:rPr lang="en-US" sz="1200" i="1" kern="1200" baseline="0" dirty="0" err="1">
                <a:solidFill>
                  <a:srgbClr val="000000"/>
                </a:solidFill>
                <a:latin typeface="Times New Roman" charset="0"/>
                <a:ea typeface="ＭＳ Ｐゴシック" charset="-128"/>
                <a:cs typeface="ＭＳ Ｐゴシック" charset="-128"/>
              </a:rPr>
              <a:t>Strix</a:t>
            </a:r>
            <a:r>
              <a:rPr lang="en-US" sz="1200" i="1" kern="1200" baseline="0" dirty="0">
                <a:solidFill>
                  <a:srgbClr val="000000"/>
                </a:solidFill>
                <a:latin typeface="Times New Roman" charset="0"/>
                <a:ea typeface="ＭＳ Ｐゴシック" charset="-128"/>
                <a:cs typeface="ＭＳ Ｐゴシック" charset="-128"/>
              </a:rPr>
              <a:t> </a:t>
            </a:r>
            <a:r>
              <a:rPr lang="en-US" sz="1200" i="1" kern="1200" baseline="0" dirty="0" err="1">
                <a:solidFill>
                  <a:srgbClr val="000000"/>
                </a:solidFill>
                <a:latin typeface="Times New Roman" charset="0"/>
                <a:ea typeface="ＭＳ Ｐゴシック" charset="-128"/>
                <a:cs typeface="ＭＳ Ｐゴシック" charset="-128"/>
              </a:rPr>
              <a:t>occidentalis</a:t>
            </a:r>
            <a:r>
              <a:rPr lang="en-US" sz="1200" i="1" kern="1200" baseline="0" dirty="0">
                <a:solidFill>
                  <a:srgbClr val="000000"/>
                </a:solidFill>
                <a:latin typeface="Times New Roman" charset="0"/>
                <a:ea typeface="ＭＳ Ｐゴシック" charset="-128"/>
                <a:cs typeface="ＭＳ Ｐゴシック" charset="-128"/>
              </a:rPr>
              <a:t> </a:t>
            </a:r>
            <a:r>
              <a:rPr lang="en-US" sz="1200" i="1" kern="1200" baseline="0" dirty="0" err="1">
                <a:solidFill>
                  <a:srgbClr val="000000"/>
                </a:solidFill>
                <a:latin typeface="Times New Roman" charset="0"/>
                <a:ea typeface="ＭＳ Ｐゴシック" charset="-128"/>
                <a:cs typeface="ＭＳ Ｐゴシック" charset="-128"/>
              </a:rPr>
              <a:t>caurina</a:t>
            </a:r>
            <a:r>
              <a:rPr lang="en-US" sz="1200" i="1" kern="1200" baseline="0" dirty="0">
                <a:solidFill>
                  <a:srgbClr val="000000"/>
                </a:solidFill>
                <a:latin typeface="Times New Roman" charset="0"/>
                <a:ea typeface="ＭＳ Ｐゴシック" charset="-128"/>
                <a:cs typeface="ＭＳ Ｐゴシック" charset="-128"/>
              </a:rPr>
              <a:t>), tiger </a:t>
            </a:r>
            <a:r>
              <a:rPr lang="en-US" sz="1200" kern="1200" baseline="0" dirty="0">
                <a:solidFill>
                  <a:srgbClr val="000000"/>
                </a:solidFill>
                <a:latin typeface="Times New Roman" charset="0"/>
                <a:ea typeface="ＭＳ Ｐゴシック" charset="-128"/>
                <a:cs typeface="ＭＳ Ｐゴシック" charset="-128"/>
              </a:rPr>
              <a:t>(</a:t>
            </a:r>
            <a:r>
              <a:rPr lang="en-US" sz="1200" i="1" kern="1200" baseline="0" dirty="0" err="1">
                <a:solidFill>
                  <a:srgbClr val="000000"/>
                </a:solidFill>
                <a:latin typeface="Times New Roman" charset="0"/>
                <a:ea typeface="ＭＳ Ｐゴシック" charset="-128"/>
                <a:cs typeface="ＭＳ Ｐゴシック" charset="-128"/>
              </a:rPr>
              <a:t>Panthera</a:t>
            </a:r>
            <a:r>
              <a:rPr lang="en-US" sz="1200" i="1" kern="1200" baseline="0" dirty="0">
                <a:solidFill>
                  <a:srgbClr val="000000"/>
                </a:solidFill>
                <a:latin typeface="Times New Roman" charset="0"/>
                <a:ea typeface="ＭＳ Ｐゴシック" charset="-128"/>
                <a:cs typeface="ＭＳ Ｐゴシック" charset="-128"/>
              </a:rPr>
              <a:t> </a:t>
            </a:r>
            <a:r>
              <a:rPr lang="en-US" sz="1200" i="1" kern="1200" baseline="0" dirty="0" err="1">
                <a:solidFill>
                  <a:srgbClr val="000000"/>
                </a:solidFill>
                <a:latin typeface="Times New Roman" charset="0"/>
                <a:ea typeface="ＭＳ Ｐゴシック" charset="-128"/>
                <a:cs typeface="ＭＳ Ｐゴシック" charset="-128"/>
              </a:rPr>
              <a:t>tigris</a:t>
            </a:r>
            <a:r>
              <a:rPr lang="en-US" sz="1200" i="1" kern="1200" baseline="0" dirty="0">
                <a:solidFill>
                  <a:srgbClr val="000000"/>
                </a:solidFill>
                <a:latin typeface="Times New Roman" charset="0"/>
                <a:ea typeface="ＭＳ Ｐゴシック" charset="-128"/>
                <a:cs typeface="ＭＳ Ｐゴシック" charset="-128"/>
              </a:rPr>
              <a:t>), and gray wolf (</a:t>
            </a:r>
            <a:r>
              <a:rPr lang="en-US" sz="1200" i="1" kern="1200" baseline="0" dirty="0" err="1">
                <a:solidFill>
                  <a:srgbClr val="000000"/>
                </a:solidFill>
                <a:latin typeface="Times New Roman" charset="0"/>
                <a:ea typeface="ＭＳ Ｐゴシック" charset="-128"/>
                <a:cs typeface="ＭＳ Ｐゴシック" charset="-128"/>
              </a:rPr>
              <a:t>Canis</a:t>
            </a:r>
            <a:r>
              <a:rPr lang="en-US" sz="1200" i="1" kern="1200" baseline="0" dirty="0">
                <a:solidFill>
                  <a:srgbClr val="000000"/>
                </a:solidFill>
                <a:latin typeface="Times New Roman" charset="0"/>
                <a:ea typeface="ＭＳ Ｐゴシック" charset="-128"/>
                <a:cs typeface="ＭＳ Ｐゴシック" charset="-128"/>
              </a:rPr>
              <a:t> lupus).</a:t>
            </a:r>
          </a:p>
          <a:p>
            <a:r>
              <a:rPr lang="en-US" sz="1200" kern="1200" baseline="0" dirty="0">
                <a:solidFill>
                  <a:srgbClr val="000000"/>
                </a:solidFill>
                <a:latin typeface="Times New Roman" charset="0"/>
                <a:ea typeface="ＭＳ Ｐゴシック" charset="-128"/>
                <a:cs typeface="ＭＳ Ｐゴシック" charset="-128"/>
              </a:rPr>
              <a:t>• </a:t>
            </a:r>
            <a:r>
              <a:rPr lang="en-US" sz="1200" i="1" kern="1200" baseline="0" dirty="0">
                <a:solidFill>
                  <a:srgbClr val="000000"/>
                </a:solidFill>
                <a:latin typeface="Times New Roman" charset="0"/>
                <a:ea typeface="ＭＳ Ｐゴシック" charset="-128"/>
                <a:cs typeface="ＭＳ Ｐゴシック" charset="-128"/>
              </a:rPr>
              <a:t>Flagship species </a:t>
            </a:r>
            <a:r>
              <a:rPr lang="en-US" sz="1200" kern="1200" baseline="0" dirty="0">
                <a:solidFill>
                  <a:srgbClr val="000000"/>
                </a:solidFill>
                <a:latin typeface="Times New Roman" charset="0"/>
                <a:ea typeface="ＭＳ Ｐゴシック" charset="-128"/>
                <a:cs typeface="ＭＳ Ｐゴシック" charset="-128"/>
              </a:rPr>
              <a:t>can motivate the public to preserve biodiversity and contribute to conservation; an example is the giant panda (</a:t>
            </a:r>
            <a:r>
              <a:rPr lang="en-US" sz="1200" i="1" kern="1200" baseline="0" dirty="0" err="1">
                <a:solidFill>
                  <a:srgbClr val="000000"/>
                </a:solidFill>
                <a:latin typeface="Times New Roman" charset="0"/>
                <a:ea typeface="ＭＳ Ｐゴシック" charset="-128"/>
                <a:cs typeface="ＭＳ Ｐゴシック" charset="-128"/>
              </a:rPr>
              <a:t>Ailuropoda</a:t>
            </a:r>
            <a:r>
              <a:rPr lang="en-US" sz="1200" i="1" kern="1200" baseline="0" dirty="0">
                <a:solidFill>
                  <a:srgbClr val="000000"/>
                </a:solidFill>
                <a:latin typeface="Times New Roman" charset="0"/>
                <a:ea typeface="ＭＳ Ｐゴシック" charset="-128"/>
                <a:cs typeface="ＭＳ Ｐゴシック" charset="-128"/>
              </a:rPr>
              <a:t> </a:t>
            </a:r>
            <a:r>
              <a:rPr lang="en-US" sz="1200" i="1" kern="1200" baseline="0" dirty="0" err="1">
                <a:solidFill>
                  <a:srgbClr val="000000"/>
                </a:solidFill>
                <a:latin typeface="Times New Roman" charset="0"/>
                <a:ea typeface="ＭＳ Ｐゴシック" charset="-128"/>
                <a:cs typeface="ＭＳ Ｐゴシック" charset="-128"/>
              </a:rPr>
              <a:t>melanoleuca</a:t>
            </a:r>
            <a:r>
              <a:rPr lang="en-US" sz="1200" i="1" kern="1200" baseline="0" dirty="0">
                <a:solidFill>
                  <a:srgbClr val="000000"/>
                </a:solidFill>
                <a:latin typeface="Times New Roman" charset="0"/>
                <a:ea typeface="ＭＳ Ｐゴシック" charset="-128"/>
                <a:cs typeface="ＭＳ Ｐゴシック" charset="-128"/>
              </a:rPr>
              <a:t>).</a:t>
            </a:r>
            <a:endParaRPr lang="en-US" i="1" dirty="0">
              <a:latin typeface="Calibri" charset="0"/>
            </a:endParaRPr>
          </a:p>
        </p:txBody>
      </p:sp>
      <p:sp>
        <p:nvSpPr>
          <p:cNvPr id="13414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1EE04BF-A922-4B09-AA5B-87E60B58DD70}"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57</a:t>
            </a:fld>
            <a:endParaRPr lang="en-US" sz="1200">
              <a:solidFill>
                <a:srgbClr val="000000"/>
              </a:solidFill>
              <a:latin typeface="Calibri"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6194" name="Rectangle 7"/>
          <p:cNvSpPr>
            <a:spLocks noGrp="1" noChangeArrowheads="1"/>
          </p:cNvSpPr>
          <p:nvPr>
            <p:ph type="sldNum" sz="quarter"/>
          </p:nvPr>
        </p:nvSpPr>
        <p:spPr>
          <a:noFill/>
        </p:spPr>
        <p:txBody>
          <a:bodyPr/>
          <a:lstStyle/>
          <a:p>
            <a:fld id="{3C66BC3A-E823-4F92-9527-EC207B87D102}" type="slidenum">
              <a:rPr lang="en-US">
                <a:ea typeface="MS Gothic" pitchFamily="49" charset="-128"/>
              </a:rPr>
              <a:pPr/>
              <a:t>58</a:t>
            </a:fld>
            <a:endParaRPr lang="en-US">
              <a:ea typeface="MS Gothic" pitchFamily="49" charset="-128"/>
            </a:endParaRPr>
          </a:p>
        </p:txBody>
      </p:sp>
      <p:sp>
        <p:nvSpPr>
          <p:cNvPr id="13619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36196" name="Text Box 2"/>
          <p:cNvSpPr>
            <a:spLocks noGrp="1" noChangeArrowheads="1"/>
          </p:cNvSpPr>
          <p:nvPr>
            <p:ph type="body"/>
          </p:nvPr>
        </p:nvSpPr>
        <p:spPr>
          <a:xfrm>
            <a:off x="685800" y="4343400"/>
            <a:ext cx="5486400" cy="4208463"/>
          </a:xfrm>
          <a:noFill/>
          <a:ln/>
        </p:spPr>
        <p:txBody>
          <a:bodyPr wrap="none" anchor="ctr"/>
          <a:lstStyle/>
          <a:p>
            <a:r>
              <a:rPr lang="en-US" sz="1200" kern="1200" baseline="0" dirty="0">
                <a:solidFill>
                  <a:srgbClr val="000000"/>
                </a:solidFill>
                <a:latin typeface="Times New Roman" charset="0"/>
                <a:ea typeface="ＭＳ Ｐゴシック" charset="-128"/>
                <a:cs typeface="ＭＳ Ｐゴシック" charset="-128"/>
              </a:rPr>
              <a:t>The Endangered Species Act seeks to restore populations of species, such as the bighorn sheep, which has been listed as endangered in much of its range. Charismatic species are easier to get listed than obscure ones.</a:t>
            </a:r>
            <a:endParaRPr lang="en-US" dirty="0"/>
          </a:p>
        </p:txBody>
      </p:sp>
      <p:sp>
        <p:nvSpPr>
          <p:cNvPr id="13619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7653C12-5E24-414E-B054-8053B224535E}"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58</a:t>
            </a:fld>
            <a:endParaRPr lang="en-US" sz="1200">
              <a:solidFill>
                <a:srgbClr val="000000"/>
              </a:solidFill>
              <a:latin typeface="Calibri"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7218" name="Rectangle 7"/>
          <p:cNvSpPr>
            <a:spLocks noGrp="1" noChangeArrowheads="1"/>
          </p:cNvSpPr>
          <p:nvPr>
            <p:ph type="sldNum" sz="quarter"/>
          </p:nvPr>
        </p:nvSpPr>
        <p:spPr>
          <a:noFill/>
        </p:spPr>
        <p:txBody>
          <a:bodyPr/>
          <a:lstStyle/>
          <a:p>
            <a:fld id="{A25D1BE7-4B92-45CB-8C1F-1F1A7C373CB4}" type="slidenum">
              <a:rPr lang="en-US">
                <a:ea typeface="MS Gothic" pitchFamily="49" charset="-128"/>
              </a:rPr>
              <a:pPr/>
              <a:t>59</a:t>
            </a:fld>
            <a:endParaRPr lang="en-US">
              <a:ea typeface="MS Gothic" pitchFamily="49" charset="-128"/>
            </a:endParaRPr>
          </a:p>
        </p:txBody>
      </p:sp>
      <p:sp>
        <p:nvSpPr>
          <p:cNvPr id="13721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37220" name="Text Box 2"/>
          <p:cNvSpPr>
            <a:spLocks noGrp="1" noChangeArrowheads="1"/>
          </p:cNvSpPr>
          <p:nvPr>
            <p:ph type="body"/>
          </p:nvPr>
        </p:nvSpPr>
        <p:spPr>
          <a:xfrm>
            <a:off x="685800" y="4343400"/>
            <a:ext cx="5486400" cy="4114800"/>
          </a:xfrm>
          <a:noFill/>
          <a:ln/>
        </p:spPr>
        <p:txBody>
          <a:bodyPr/>
          <a:lstStyle/>
          <a:p>
            <a:pPr>
              <a:lnSpc>
                <a:spcPct val="8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dirty="0">
                <a:latin typeface="Calibri" charset="0"/>
              </a:rPr>
              <a:t>A number of provisions protect landowners, as incentives to participate in developing habitat conservation plans. For example, permits can be issued to protect landowners from liability if a listed species is accidentally harmed during normal land use activities. In a Candidate Conservation Agreement, the FWS helps landowners reduce threats to a species, in an effort to avoid listing it at all. A Safe Harbor Agreement is a promise that, if land owners voluntarily implement conservation measures, the FWS will not require additional actions that could limit future management options. For example, suppose a landowner's efforts improve red-cockaded woodpecker habitat lead to population increases. A Safe Harbor agreement ensures that the land owners would not be required to do further management for additional woodpeckers attracted to the improved habitat.</a:t>
            </a:r>
          </a:p>
        </p:txBody>
      </p:sp>
      <p:sp>
        <p:nvSpPr>
          <p:cNvPr id="13722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A2A51EA-2E2C-4DB8-A6C8-1BD9746C132A}"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59</a:t>
            </a:fld>
            <a:endParaRPr lang="en-US" sz="1200">
              <a:solidFill>
                <a:srgbClr val="000000"/>
              </a:solidFill>
              <a:latin typeface="Calibri"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8242" name="Rectangle 7"/>
          <p:cNvSpPr>
            <a:spLocks noGrp="1" noChangeArrowheads="1"/>
          </p:cNvSpPr>
          <p:nvPr>
            <p:ph type="sldNum" sz="quarter"/>
          </p:nvPr>
        </p:nvSpPr>
        <p:spPr>
          <a:noFill/>
        </p:spPr>
        <p:txBody>
          <a:bodyPr/>
          <a:lstStyle/>
          <a:p>
            <a:fld id="{4F299527-8FC4-41EB-A6E1-BE51B662EACA}" type="slidenum">
              <a:rPr lang="en-US">
                <a:ea typeface="MS Gothic" pitchFamily="49" charset="-128"/>
              </a:rPr>
              <a:pPr/>
              <a:t>60</a:t>
            </a:fld>
            <a:endParaRPr lang="en-US">
              <a:ea typeface="MS Gothic" pitchFamily="49" charset="-128"/>
            </a:endParaRPr>
          </a:p>
        </p:txBody>
      </p:sp>
      <p:sp>
        <p:nvSpPr>
          <p:cNvPr id="13824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38244" name="Text Box 2"/>
          <p:cNvSpPr>
            <a:spLocks noGrp="1" noChangeArrowheads="1"/>
          </p:cNvSpPr>
          <p:nvPr>
            <p:ph type="body"/>
          </p:nvPr>
        </p:nvSpPr>
        <p:spPr>
          <a:xfrm>
            <a:off x="685800" y="4343400"/>
            <a:ext cx="5486400" cy="4519613"/>
          </a:xfrm>
          <a:noFill/>
          <a:ln/>
        </p:spPr>
        <p:txBody>
          <a:bodyPr/>
          <a:lstStyle/>
          <a:p>
            <a:pPr>
              <a:lnSpc>
                <a:spcPct val="9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dirty="0">
                <a:latin typeface="Calibri" charset="0"/>
              </a:rPr>
              <a:t>In 1967, before the ESA was passed, only about 800 bald eagles remained in the contiguous United States. DDT poisoning, which prevented the hatching of young eagles, was the main cause. By 1994, after the banning of DDT, the population rebounded to 8,000 birds; by 2007 the population was up to about 20,000, enough to ensure a stable breeding population. Similarly, peregrine falcons, which had been down to 39 breeding pairs in the 1970s, had rebounded to 1,650 pairs by 1999 and were taken off the list. The American alligator was listed as endangered in 1967 because hunting and habitat destruction had reduced populations to precarious levels. Protection has been so effective that the species is now plentiful throughout its entire southern range. Florida alone may have a population of 1 million or more.</a:t>
            </a:r>
          </a:p>
          <a:p>
            <a:pPr>
              <a:lnSpc>
                <a:spcPct val="9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100" dirty="0">
              <a:latin typeface="Calibri" charset="0"/>
            </a:endParaRPr>
          </a:p>
          <a:p>
            <a:pPr>
              <a:lnSpc>
                <a:spcPct val="90000"/>
              </a:lnSpc>
              <a:spcBef>
                <a:spcPts val="413"/>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100" dirty="0">
                <a:latin typeface="Calibri" charset="0"/>
              </a:rPr>
              <a:t>An important test of the ESA occurred in 1978 in Tennessee, when construction of the Tellico Dam threatened a tiny fish called the snail darter. The powerful Tennessee Valley Authority, which was building the dam, convinced the Supreme Court that the dam was more important than the fish. Another important debate over the economics of endangered species protection has been was that of the northern spotted owl.  Preserving this owl requires the conservation of expansive, undisturbed areas of old-growth temperate rainforest in the Pacific Northwest, where old-growth timber is extremely valuable and increasingly scarce (fig. 5.33). Timber industry economists calculated the cost of conserving a population of 1,600 to 2,400 owls at $33 billion. Ecologists countered that this number was highly inflated; and that forest conservation would preserve countless other species and ecosystem services, whose values are almost impossible to calculate.</a:t>
            </a:r>
          </a:p>
        </p:txBody>
      </p:sp>
      <p:sp>
        <p:nvSpPr>
          <p:cNvPr id="138245"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AA3E41A-8D42-4C9F-91F7-E45C95E15E8B}"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60</a:t>
            </a:fld>
            <a:endParaRPr lang="en-US" sz="1200">
              <a:solidFill>
                <a:srgbClr val="000000"/>
              </a:solidFill>
              <a:latin typeface="Calibri" charset="0"/>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Rectangle 7"/>
          <p:cNvSpPr>
            <a:spLocks noGrp="1" noChangeArrowheads="1"/>
          </p:cNvSpPr>
          <p:nvPr>
            <p:ph type="sldNum" sz="quarter"/>
          </p:nvPr>
        </p:nvSpPr>
        <p:spPr>
          <a:noFill/>
        </p:spPr>
        <p:txBody>
          <a:bodyPr/>
          <a:lstStyle/>
          <a:p>
            <a:fld id="{7D262696-A570-49FB-9E49-905A40BB8419}" type="slidenum">
              <a:rPr lang="en-US">
                <a:ea typeface="MS Gothic" pitchFamily="49" charset="-128"/>
              </a:rPr>
              <a:pPr/>
              <a:t>61</a:t>
            </a:fld>
            <a:endParaRPr lang="en-US">
              <a:ea typeface="MS Gothic" pitchFamily="49" charset="-128"/>
            </a:endParaRPr>
          </a:p>
        </p:txBody>
      </p:sp>
      <p:sp>
        <p:nvSpPr>
          <p:cNvPr id="14131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41316" name="Text Box 2"/>
          <p:cNvSpPr>
            <a:spLocks noGrp="1" noChangeArrowheads="1"/>
          </p:cNvSpPr>
          <p:nvPr>
            <p:ph type="body"/>
          </p:nvPr>
        </p:nvSpPr>
        <p:spPr>
          <a:xfrm>
            <a:off x="685800" y="4343400"/>
            <a:ext cx="5486400" cy="4114800"/>
          </a:xfrm>
          <a:noFill/>
          <a:ln/>
        </p:spPr>
        <p:txBody>
          <a:bodyPr/>
          <a:lstStyle/>
          <a:p>
            <a:pPr>
              <a:lnSpc>
                <a:spcPct val="90000"/>
              </a:lnSpc>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In the past 25 years or so, many countries have recognized the importance of legal protection for endangered species. Rules for listing and protecting endangered species are established by Canada’s Committee on the Status of Endangered Wildlife in Canada (COSEWIC) of 1977, the European Union’s Birds Directive (1979) and Habitat Directive (1991), and Australia’s Endangered Species Protection Act (1992). International agreements have also been developed, including the Convention on Biological Diversity (1992).</a:t>
            </a:r>
          </a:p>
          <a:p>
            <a:pPr>
              <a:lnSpc>
                <a:spcPct val="90000"/>
              </a:lnSpc>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a:p>
            <a:pPr>
              <a:lnSpc>
                <a:spcPct val="90000"/>
              </a:lnSpc>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dirty="0">
                <a:latin typeface="Calibri" charset="0"/>
              </a:rPr>
              <a:t>The Convention on International Trade in Endangered Species (CITES) of 1975 provides a critical conservation strategy by blocking the international sale of wildlife and their parts. The Convention makes it illegal to export or import elephant ivory, rhino horns, tiger skins, or live endangered birds, lizards, fish, and orchids. CITES enforcement has been far from perfect:  smugglers hide live animals in their clothing and luggage; the volume of international shipping makes it impossible to inspect transport containers and ships; documents may be falsified.</a:t>
            </a:r>
          </a:p>
          <a:p>
            <a:pPr>
              <a:lnSpc>
                <a:spcPct val="90000"/>
              </a:lnSpc>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a:latin typeface="Calibri" charset="0"/>
            </a:endParaRPr>
          </a:p>
        </p:txBody>
      </p:sp>
      <p:sp>
        <p:nvSpPr>
          <p:cNvPr id="141317"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ED67259-0F7D-4C64-8FA3-4DD9100F21D9}"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61</a:t>
            </a:fld>
            <a:endParaRPr lang="en-US" sz="1200">
              <a:solidFill>
                <a:srgbClr val="000000"/>
              </a:solidFill>
              <a:latin typeface="Calibri" charset="0"/>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4386" name="Rectangle 7"/>
          <p:cNvSpPr>
            <a:spLocks noGrp="1" noChangeArrowheads="1"/>
          </p:cNvSpPr>
          <p:nvPr>
            <p:ph type="sldNum" sz="quarter"/>
          </p:nvPr>
        </p:nvSpPr>
        <p:spPr>
          <a:noFill/>
        </p:spPr>
        <p:txBody>
          <a:bodyPr/>
          <a:lstStyle/>
          <a:p>
            <a:fld id="{206061F0-BA80-4A8A-BA41-5603437AC106}" type="slidenum">
              <a:rPr lang="en-US">
                <a:ea typeface="MS Gothic" pitchFamily="49" charset="-128"/>
              </a:rPr>
              <a:pPr/>
              <a:t>62</a:t>
            </a:fld>
            <a:endParaRPr lang="en-US">
              <a:ea typeface="MS Gothic" pitchFamily="49" charset="-128"/>
            </a:endParaRPr>
          </a:p>
        </p:txBody>
      </p:sp>
      <p:sp>
        <p:nvSpPr>
          <p:cNvPr id="14438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44388" name="Text Box 2"/>
          <p:cNvSpPr>
            <a:spLocks noGrp="1" noChangeArrowheads="1"/>
          </p:cNvSpPr>
          <p:nvPr>
            <p:ph type="body"/>
          </p:nvPr>
        </p:nvSpPr>
        <p:spPr>
          <a:xfrm>
            <a:off x="685800" y="4343400"/>
            <a:ext cx="5486400" cy="4114800"/>
          </a:xfrm>
          <a:noFill/>
          <a:ln/>
        </p:spPr>
        <p:txBody>
          <a:bodyPr/>
          <a:lstStyle/>
          <a:p>
            <a:pPr>
              <a:spcBef>
                <a:spcPts val="45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a:latin typeface="Calibri" charset="0"/>
              </a:rPr>
              <a:t>By concentrating on individual species, we spend millions of dollars to breed plants or animals in captivity that have no natural habitat where they can be released. While flagship species, such as mountain gorillas and Indian tigers, are reproducing well in zoos and wild animal parks, the ecosystems that they formerly inhabited have largely disappeared.</a:t>
            </a:r>
          </a:p>
        </p:txBody>
      </p:sp>
      <p:sp>
        <p:nvSpPr>
          <p:cNvPr id="144389"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98E1A15-CC9B-434E-B7CA-2103CE118796}"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62</a:t>
            </a:fld>
            <a:endParaRPr lang="en-US" sz="1200">
              <a:solidFill>
                <a:srgbClr val="000000"/>
              </a:solidFill>
              <a:latin typeface="Calibri" charset="0"/>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5410" name="Rectangle 7"/>
          <p:cNvSpPr>
            <a:spLocks noGrp="1" noChangeArrowheads="1"/>
          </p:cNvSpPr>
          <p:nvPr>
            <p:ph type="sldNum" sz="quarter"/>
          </p:nvPr>
        </p:nvSpPr>
        <p:spPr>
          <a:noFill/>
        </p:spPr>
        <p:txBody>
          <a:bodyPr/>
          <a:lstStyle/>
          <a:p>
            <a:fld id="{33CCEB23-3719-4CAE-9E97-28F766B0F39C}" type="slidenum">
              <a:rPr lang="en-US">
                <a:ea typeface="MS Gothic" pitchFamily="49" charset="-128"/>
              </a:rPr>
              <a:pPr/>
              <a:t>63</a:t>
            </a:fld>
            <a:endParaRPr lang="en-US">
              <a:ea typeface="MS Gothic" pitchFamily="49" charset="-128"/>
            </a:endParaRPr>
          </a:p>
        </p:txBody>
      </p:sp>
      <p:sp>
        <p:nvSpPr>
          <p:cNvPr id="145411"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45412"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6434" name="Rectangle 7"/>
          <p:cNvSpPr>
            <a:spLocks noGrp="1" noChangeArrowheads="1"/>
          </p:cNvSpPr>
          <p:nvPr>
            <p:ph type="sldNum" sz="quarter"/>
          </p:nvPr>
        </p:nvSpPr>
        <p:spPr>
          <a:noFill/>
        </p:spPr>
        <p:txBody>
          <a:bodyPr/>
          <a:lstStyle/>
          <a:p>
            <a:fld id="{6AB99610-BB30-454E-A89C-E65EE58ECF80}" type="slidenum">
              <a:rPr lang="en-US">
                <a:ea typeface="MS Gothic" pitchFamily="49" charset="-128"/>
              </a:rPr>
              <a:pPr/>
              <a:t>64</a:t>
            </a:fld>
            <a:endParaRPr lang="en-US">
              <a:ea typeface="MS Gothic" pitchFamily="49" charset="-128"/>
            </a:endParaRPr>
          </a:p>
        </p:txBody>
      </p:sp>
      <p:sp>
        <p:nvSpPr>
          <p:cNvPr id="146435" name="Text Box 1"/>
          <p:cNvSpPr>
            <a:spLocks noGrp="1" noRot="1" noChangeAspect="1" noChangeArrowheads="1" noTextEdit="1"/>
          </p:cNvSpPr>
          <p:nvPr>
            <p:ph type="sldImg"/>
          </p:nvPr>
        </p:nvSpPr>
        <p:spPr>
          <a:xfrm>
            <a:off x="1143000" y="685800"/>
            <a:ext cx="4572000" cy="3429000"/>
          </a:xfrm>
          <a:solidFill>
            <a:srgbClr val="FFFFFF"/>
          </a:solidFill>
          <a:ln/>
        </p:spPr>
      </p:sp>
      <p:sp>
        <p:nvSpPr>
          <p:cNvPr id="146436" name="Text Box 2"/>
          <p:cNvSpPr>
            <a:spLocks noGrp="1" noChangeArrowheads="1"/>
          </p:cNvSpPr>
          <p:nvPr>
            <p:ph type="body" idx="1"/>
          </p:nvPr>
        </p:nvSpPr>
        <p:spPr>
          <a:xfrm>
            <a:off x="685800" y="4343400"/>
            <a:ext cx="5486400" cy="4208463"/>
          </a:xfrm>
          <a:noFill/>
          <a:ln/>
        </p:spPr>
        <p:txBody>
          <a:bodyPr wrap="none" anchor="ct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7458" name="Rectangle 7"/>
          <p:cNvSpPr>
            <a:spLocks noGrp="1" noChangeArrowheads="1"/>
          </p:cNvSpPr>
          <p:nvPr>
            <p:ph type="sldNum" sz="quarter"/>
          </p:nvPr>
        </p:nvSpPr>
        <p:spPr>
          <a:noFill/>
        </p:spPr>
        <p:txBody>
          <a:bodyPr/>
          <a:lstStyle/>
          <a:p>
            <a:fld id="{762916FC-C62B-4A12-AF93-CA085A51CBF4}" type="slidenum">
              <a:rPr lang="en-US">
                <a:ea typeface="MS Gothic" pitchFamily="49" charset="-128"/>
              </a:rPr>
              <a:pPr/>
              <a:t>65</a:t>
            </a:fld>
            <a:endParaRPr lang="en-US">
              <a:ea typeface="MS Gothic" pitchFamily="49" charset="-128"/>
            </a:endParaRPr>
          </a:p>
        </p:txBody>
      </p:sp>
      <p:sp>
        <p:nvSpPr>
          <p:cNvPr id="14745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en-US"/>
          </a:p>
        </p:txBody>
      </p:sp>
      <p:sp>
        <p:nvSpPr>
          <p:cNvPr id="147460" name="Text Box 2"/>
          <p:cNvSpPr>
            <a:spLocks noGrp="1" noChangeArrowheads="1"/>
          </p:cNvSpPr>
          <p:nvPr>
            <p:ph type="body"/>
          </p:nvPr>
        </p:nvSpPr>
        <p:spPr>
          <a:xfrm>
            <a:off x="685800" y="4343400"/>
            <a:ext cx="5486400" cy="4208463"/>
          </a:xfrm>
          <a:noFill/>
          <a:ln/>
        </p:spPr>
        <p:txBody>
          <a:bodyPr wrap="none" anchor="ctr"/>
          <a:lstStyle/>
          <a:p>
            <a:endParaRPr lang="en-US"/>
          </a:p>
        </p:txBody>
      </p:sp>
      <p:sp>
        <p:nvSpPr>
          <p:cNvPr id="147461" name="Text Box 3"/>
          <p:cNvSpPr txBox="1">
            <a:spLocks noChangeArrowheads="1"/>
          </p:cNvSpPr>
          <p:nvPr/>
        </p:nvSpPr>
        <p:spPr bwMode="auto">
          <a:xfrm>
            <a:off x="3884613" y="8685213"/>
            <a:ext cx="2971800" cy="457200"/>
          </a:xfrm>
          <a:prstGeom prst="rect">
            <a:avLst/>
          </a:prstGeom>
          <a:noFill/>
          <a:ln w="9525">
            <a:noFill/>
            <a:round/>
            <a:headEnd/>
            <a:tailEnd/>
          </a:ln>
        </p:spPr>
        <p:txBody>
          <a:bodyPr lIns="90000" tIns="46800" rIns="90000" bIns="46800" anchor="b"/>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C046415-014F-4E9B-A5A3-9994F4685B67}" type="slidenum">
              <a:rPr lang="en-US" sz="1200">
                <a:solidFill>
                  <a:srgbClr val="000000"/>
                </a:solidFill>
                <a:latin typeface="Calibri" charset="0"/>
              </a:rPr>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t>65</a:t>
            </a:fld>
            <a:endParaRPr lang="en-US" sz="1200">
              <a:solidFill>
                <a:srgbClr val="000000"/>
              </a:solidFill>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5-</a:t>
            </a:r>
            <a:fld id="{DE769343-545C-43AA-AFFA-3E2B5F89A403}"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5-</a:t>
            </a:r>
            <a:fld id="{6591CE7E-EEED-4D0D-AFE3-95AFDC853C9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5-</a:t>
            </a:r>
            <a:fld id="{0A4034E5-0518-4762-B433-499E153CD39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5-</a:t>
            </a:r>
            <a:fld id="{416CCF31-253B-4894-9CFE-8E403E12FD9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r>
              <a:rPr lang="en-US"/>
              <a:t>5-</a:t>
            </a:r>
            <a:fld id="{FA817A15-16BD-4E56-91E0-6CC669442D8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r>
              <a:rPr lang="en-US"/>
              <a:t>5-</a:t>
            </a:r>
            <a:fld id="{804FA546-2ECC-4086-A6CE-B2C99AAC4B1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09/22/10</a:t>
            </a:r>
          </a:p>
        </p:txBody>
      </p:sp>
      <p:sp>
        <p:nvSpPr>
          <p:cNvPr id="3" name="Rectangle 5"/>
          <p:cNvSpPr>
            <a:spLocks noGrp="1" noChangeArrowheads="1"/>
          </p:cNvSpPr>
          <p:nvPr>
            <p:ph type="sldNum" idx="11"/>
          </p:nvPr>
        </p:nvSpPr>
        <p:spPr>
          <a:ln/>
        </p:spPr>
        <p:txBody>
          <a:bodyPr/>
          <a:lstStyle>
            <a:lvl1pPr>
              <a:defRPr/>
            </a:lvl1pPr>
          </a:lstStyle>
          <a:p>
            <a:pPr>
              <a:defRPr/>
            </a:pPr>
            <a:r>
              <a:rPr lang="en-US"/>
              <a:t>5-</a:t>
            </a:r>
            <a:fld id="{8018A548-5B22-4A71-864D-10145AAC86F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5-</a:t>
            </a:r>
            <a:fld id="{81815216-7BF7-46CD-8FB1-5510A57A576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r>
              <a:rPr lang="en-US"/>
              <a:t>5-</a:t>
            </a:r>
            <a:fld id="{128C1DBC-E1DD-4BC6-A6A1-73A08A322A4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5-</a:t>
            </a:r>
            <a:fld id="{282C1568-704A-474D-93F1-E491D59B60B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r>
              <a:rPr lang="en-US"/>
              <a:t>5-</a:t>
            </a:r>
            <a:fld id="{68D461C9-3891-46CE-AFF3-586D3FACC12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4065C3AB-0CA3-40E7-AA7A-CB1C278D560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92991145-7735-4EFA-8108-3621A5EB789E}" type="slidenum">
              <a:rPr lang="en-US"/>
              <a:pPr>
                <a:defRPr/>
              </a:pPr>
              <a:t>‹#›</a:t>
            </a:fld>
            <a:endParaRPr lang="en-US"/>
          </a:p>
        </p:txBody>
      </p:sp>
      <p:sp>
        <p:nvSpPr>
          <p:cNvPr id="6"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CCF45359-C408-416D-9935-E14485A743B6}"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FAE277BF-18D5-4A84-85E5-FAA872D7967B}"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fld id="{D2D0517B-1DA8-4564-BB80-25F5155C69A9}"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fld id="{E3231519-568C-49E7-A5EE-0571B8E2D543}" type="slidenum">
              <a:rPr lang="en-US"/>
              <a:pPr>
                <a:defRPr/>
              </a:pPr>
              <a:t>‹#›</a:t>
            </a:fld>
            <a:endParaRPr lang="en-US"/>
          </a:p>
        </p:txBody>
      </p:sp>
      <p:sp>
        <p:nvSpPr>
          <p:cNvPr id="5"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09/22/10</a:t>
            </a:r>
          </a:p>
        </p:txBody>
      </p:sp>
      <p:sp>
        <p:nvSpPr>
          <p:cNvPr id="3" name="Rectangle 5"/>
          <p:cNvSpPr>
            <a:spLocks noGrp="1" noChangeArrowheads="1"/>
          </p:cNvSpPr>
          <p:nvPr>
            <p:ph type="sldNum" idx="11"/>
          </p:nvPr>
        </p:nvSpPr>
        <p:spPr>
          <a:ln/>
        </p:spPr>
        <p:txBody>
          <a:bodyPr/>
          <a:lstStyle>
            <a:lvl1pPr>
              <a:defRPr/>
            </a:lvl1pPr>
          </a:lstStyle>
          <a:p>
            <a:pPr>
              <a:defRPr/>
            </a:pPr>
            <a:fld id="{1899F294-6CC3-4B77-806E-248E43B482ED}" type="slidenum">
              <a:rPr lang="en-US"/>
              <a:pPr>
                <a:defRPr/>
              </a:pPr>
              <a:t>‹#›</a:t>
            </a:fld>
            <a:endParaRPr lang="en-US"/>
          </a:p>
        </p:txBody>
      </p:sp>
      <p:sp>
        <p:nvSpPr>
          <p:cNvPr id="4"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423D789D-43AC-4590-841A-830AB4D76762}"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D0DA1091-652B-425B-8C0E-85745A5B8C6D}"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FCDD684E-E4DA-4C2B-8231-F9B8C4F87CD3}"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D4911842-13B0-4829-9ABA-EEEDEA0FFE82}"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1EBC1D6C-8BEA-4C28-8908-F980D7F83353}"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AE37CA0E-1D8D-4545-B38D-01BC14FD76C5}"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67DCCB45-5D55-4C1D-8045-D925B94E9A68}"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AC9CCE98-74A3-4A64-8443-2742F6D35425}"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fld id="{41E7825D-95DE-460A-8866-D9C4185FA96A}"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fld id="{D477E067-9B84-4120-A30E-20EFF4819678}"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09/22/10</a:t>
            </a:r>
          </a:p>
        </p:txBody>
      </p:sp>
      <p:sp>
        <p:nvSpPr>
          <p:cNvPr id="3" name="Rectangle 5"/>
          <p:cNvSpPr>
            <a:spLocks noGrp="1" noChangeArrowheads="1"/>
          </p:cNvSpPr>
          <p:nvPr>
            <p:ph type="sldNum" idx="11"/>
          </p:nvPr>
        </p:nvSpPr>
        <p:spPr>
          <a:ln/>
        </p:spPr>
        <p:txBody>
          <a:bodyPr/>
          <a:lstStyle>
            <a:lvl1pPr>
              <a:defRPr/>
            </a:lvl1pPr>
          </a:lstStyle>
          <a:p>
            <a:pPr>
              <a:defRPr/>
            </a:pPr>
            <a:fld id="{B7812907-599C-4D79-B877-95BE618624C3}" type="slidenum">
              <a:rPr lang="en-US"/>
              <a:pPr>
                <a:defRPr/>
              </a:pPr>
              <a:t>‹#›</a:t>
            </a:fld>
            <a:endParaRPr lang="en-US"/>
          </a:p>
        </p:txBody>
      </p:sp>
      <p:sp>
        <p:nvSpPr>
          <p:cNvPr id="4"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EC519429-3967-4B3C-B562-50875C5F5C92}"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D336FE5D-2477-44E1-A0FD-D1261F24E98E}"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1205BEC5-5A6C-4891-810F-26D28BEA4C4C}"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DE7D437F-AE16-4BB3-AE19-E905CE35E2D1}"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F250229B-476A-41E1-8DCB-71372BEFC17F}" type="slidenum">
              <a:rPr lang="en-US"/>
              <a:pPr>
                <a:defRPr/>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462450F7-1B1C-4A97-A5A4-B6942DD00102}" type="slidenum">
              <a:rPr lang="en-US"/>
              <a:pPr>
                <a:defRPr/>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6305A933-10C0-49CF-9E81-A68B43826B99}" type="slidenum">
              <a:rPr lang="en-US"/>
              <a:pPr>
                <a:defRPr/>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6613" y="1600200"/>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6A3490D6-F4D1-425D-9BE1-DA5D0BAD8980}"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idx="10"/>
          </p:nvPr>
        </p:nvSpPr>
        <p:spPr>
          <a:ln/>
        </p:spPr>
        <p:txBody>
          <a:bodyPr/>
          <a:lstStyle>
            <a:lvl1pPr>
              <a:defRPr/>
            </a:lvl1pPr>
          </a:lstStyle>
          <a:p>
            <a:pPr>
              <a:defRPr/>
            </a:pPr>
            <a:r>
              <a:rPr lang="en-US"/>
              <a:t>09/22/10</a:t>
            </a:r>
          </a:p>
        </p:txBody>
      </p:sp>
      <p:sp>
        <p:nvSpPr>
          <p:cNvPr id="8" name="Rectangle 5"/>
          <p:cNvSpPr>
            <a:spLocks noGrp="1" noChangeArrowheads="1"/>
          </p:cNvSpPr>
          <p:nvPr>
            <p:ph type="sldNum" idx="11"/>
          </p:nvPr>
        </p:nvSpPr>
        <p:spPr>
          <a:ln/>
        </p:spPr>
        <p:txBody>
          <a:bodyPr/>
          <a:lstStyle>
            <a:lvl1pPr>
              <a:defRPr/>
            </a:lvl1pPr>
          </a:lstStyle>
          <a:p>
            <a:pPr>
              <a:defRPr/>
            </a:pPr>
            <a:fld id="{7D92AB5A-D891-4D85-A852-CDF659772E00}"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idx="10"/>
          </p:nvPr>
        </p:nvSpPr>
        <p:spPr>
          <a:ln/>
        </p:spPr>
        <p:txBody>
          <a:bodyPr/>
          <a:lstStyle>
            <a:lvl1pPr>
              <a:defRPr/>
            </a:lvl1pPr>
          </a:lstStyle>
          <a:p>
            <a:pPr>
              <a:defRPr/>
            </a:pPr>
            <a:r>
              <a:rPr lang="en-US"/>
              <a:t>09/22/10</a:t>
            </a:r>
          </a:p>
        </p:txBody>
      </p:sp>
      <p:sp>
        <p:nvSpPr>
          <p:cNvPr id="4" name="Rectangle 5"/>
          <p:cNvSpPr>
            <a:spLocks noGrp="1" noChangeArrowheads="1"/>
          </p:cNvSpPr>
          <p:nvPr>
            <p:ph type="sldNum" idx="11"/>
          </p:nvPr>
        </p:nvSpPr>
        <p:spPr>
          <a:ln/>
        </p:spPr>
        <p:txBody>
          <a:bodyPr/>
          <a:lstStyle>
            <a:lvl1pPr>
              <a:defRPr/>
            </a:lvl1pPr>
          </a:lstStyle>
          <a:p>
            <a:pPr>
              <a:defRPr/>
            </a:pPr>
            <a:fld id="{E077440F-0DBD-4C3F-A058-16AB24EEE9B3}" type="slidenum">
              <a:rPr lang="en-US"/>
              <a:pPr>
                <a:defRPr/>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r>
              <a:rPr lang="en-US"/>
              <a:t>09/22/10</a:t>
            </a:r>
          </a:p>
        </p:txBody>
      </p:sp>
      <p:sp>
        <p:nvSpPr>
          <p:cNvPr id="3" name="Rectangle 5"/>
          <p:cNvSpPr>
            <a:spLocks noGrp="1" noChangeArrowheads="1"/>
          </p:cNvSpPr>
          <p:nvPr>
            <p:ph type="sldNum" idx="11"/>
          </p:nvPr>
        </p:nvSpPr>
        <p:spPr>
          <a:ln/>
        </p:spPr>
        <p:txBody>
          <a:bodyPr/>
          <a:lstStyle>
            <a:lvl1pPr>
              <a:defRPr/>
            </a:lvl1pPr>
          </a:lstStyle>
          <a:p>
            <a:pPr>
              <a:defRPr/>
            </a:pPr>
            <a:fld id="{FA421527-927C-47BC-83B8-256E0265161A}" type="slidenum">
              <a:rPr lang="en-US"/>
              <a:pPr>
                <a:defRPr/>
              </a:pPr>
              <a:t>‹#›</a:t>
            </a:fld>
            <a:endParaRPr lang="en-US"/>
          </a:p>
        </p:txBody>
      </p:sp>
      <p:sp>
        <p:nvSpPr>
          <p:cNvPr id="4"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4FFD51C2-5BDB-43AB-BC8D-C7FDFB5F1B7B}" type="slidenum">
              <a:rPr lang="en-US"/>
              <a:pPr>
                <a:defRPr/>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idx="10"/>
          </p:nvPr>
        </p:nvSpPr>
        <p:spPr>
          <a:ln/>
        </p:spPr>
        <p:txBody>
          <a:bodyPr/>
          <a:lstStyle>
            <a:lvl1pPr>
              <a:defRPr/>
            </a:lvl1pPr>
          </a:lstStyle>
          <a:p>
            <a:pPr>
              <a:defRPr/>
            </a:pPr>
            <a:r>
              <a:rPr lang="en-US"/>
              <a:t>09/22/10</a:t>
            </a:r>
          </a:p>
        </p:txBody>
      </p:sp>
      <p:sp>
        <p:nvSpPr>
          <p:cNvPr id="6" name="Rectangle 5"/>
          <p:cNvSpPr>
            <a:spLocks noGrp="1" noChangeArrowheads="1"/>
          </p:cNvSpPr>
          <p:nvPr>
            <p:ph type="sldNum" idx="11"/>
          </p:nvPr>
        </p:nvSpPr>
        <p:spPr>
          <a:ln/>
        </p:spPr>
        <p:txBody>
          <a:bodyPr/>
          <a:lstStyle>
            <a:lvl1pPr>
              <a:defRPr/>
            </a:lvl1pPr>
          </a:lstStyle>
          <a:p>
            <a:pPr>
              <a:defRPr/>
            </a:pPr>
            <a:fld id="{CA7D4591-01DB-4B09-A21C-CBECAD92ADEA}" type="slidenum">
              <a:rPr lang="en-US"/>
              <a:pPr>
                <a:defRPr/>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106F5CAD-13A0-40F8-8334-AF47B05A74A0}"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5813" cy="584993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499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idx="10"/>
          </p:nvPr>
        </p:nvSpPr>
        <p:spPr>
          <a:ln/>
        </p:spPr>
        <p:txBody>
          <a:bodyPr/>
          <a:lstStyle>
            <a:lvl1pPr>
              <a:defRPr/>
            </a:lvl1pPr>
          </a:lstStyle>
          <a:p>
            <a:pPr>
              <a:defRPr/>
            </a:pPr>
            <a:r>
              <a:rPr lang="en-US"/>
              <a:t>09/22/10</a:t>
            </a:r>
          </a:p>
        </p:txBody>
      </p:sp>
      <p:sp>
        <p:nvSpPr>
          <p:cNvPr id="5" name="Rectangle 5"/>
          <p:cNvSpPr>
            <a:spLocks noGrp="1" noChangeArrowheads="1"/>
          </p:cNvSpPr>
          <p:nvPr>
            <p:ph type="sldNum" idx="11"/>
          </p:nvPr>
        </p:nvSpPr>
        <p:spPr>
          <a:ln/>
        </p:spPr>
        <p:txBody>
          <a:bodyPr/>
          <a:lstStyle>
            <a:lvl1pPr>
              <a:defRPr/>
            </a:lvl1pPr>
          </a:lstStyle>
          <a:p>
            <a:pPr>
              <a:defRPr/>
            </a:pPr>
            <a:fld id="{84A23FE8-BF10-471D-A5C0-B3963A7E01D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274638"/>
            <a:ext cx="8228013" cy="1141412"/>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1027" name="Rectangle 2"/>
          <p:cNvSpPr>
            <a:spLocks noGrp="1" noChangeArrowheads="1"/>
          </p:cNvSpPr>
          <p:nvPr>
            <p:ph type="body" idx="1"/>
          </p:nvPr>
        </p:nvSpPr>
        <p:spPr bwMode="auto">
          <a:xfrm>
            <a:off x="457200" y="1600200"/>
            <a:ext cx="8228013" cy="45243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a:t>09/22/10</a:t>
            </a:r>
          </a:p>
        </p:txBody>
      </p:sp>
      <p:sp>
        <p:nvSpPr>
          <p:cNvPr id="1028" name="Text Box 4"/>
          <p:cNvSpPr txBox="1">
            <a:spLocks noChangeArrowheads="1"/>
          </p:cNvSpPr>
          <p:nvPr/>
        </p:nvSpPr>
        <p:spPr bwMode="auto">
          <a:xfrm>
            <a:off x="3124200" y="6308725"/>
            <a:ext cx="2895600" cy="460375"/>
          </a:xfrm>
          <a:prstGeom prst="rect">
            <a:avLst/>
          </a:prstGeom>
          <a:noFill/>
          <a:ln w="9525">
            <a:noFill/>
            <a:round/>
            <a:headEnd/>
            <a:tailEnd/>
          </a:ln>
          <a:effectLst/>
        </p:spPr>
        <p:txBody>
          <a:bodyPr wrap="none" anchor="ctr"/>
          <a:lstStyle/>
          <a:p>
            <a:pPr>
              <a:defRPr/>
            </a:pPr>
            <a:endParaRPr lang="en-US">
              <a:ea typeface="+mn-ea"/>
            </a:endParaRPr>
          </a:p>
        </p:txBody>
      </p:sp>
      <p:sp>
        <p:nvSpPr>
          <p:cNvPr id="1029" name="Rectangle 5"/>
          <p:cNvSpPr>
            <a:spLocks noGrp="1" noChangeArrowheads="1"/>
          </p:cNvSpPr>
          <p:nvPr>
            <p:ph type="sldNum"/>
          </p:nvPr>
        </p:nvSpPr>
        <p:spPr bwMode="auto">
          <a:xfrm>
            <a:off x="6553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r>
              <a:rPr lang="en-US"/>
              <a:t>5-</a:t>
            </a:r>
            <a:fld id="{668D0F4C-ACF1-4FCE-8F01-60B9B765D493}" type="slidenum">
              <a:rPr lang="en-US"/>
              <a:pPr>
                <a:defRPr/>
              </a:pPr>
              <a:t>‹#›</a:t>
            </a:fld>
            <a:endParaRPr lang="en-US"/>
          </a:p>
        </p:txBody>
      </p:sp>
      <p:sp>
        <p:nvSpPr>
          <p:cNvPr id="7" name="Text Box 3"/>
          <p:cNvSpPr txBox="1">
            <a:spLocks noChangeArrowheads="1"/>
          </p:cNvSpPr>
          <p:nvPr userDrawn="1"/>
        </p:nvSpPr>
        <p:spPr bwMode="auto">
          <a:xfrm>
            <a:off x="1456111" y="6590027"/>
            <a:ext cx="6231778" cy="264404"/>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defPPr>
              <a:defRPr lang="en-GB"/>
            </a:defPPr>
            <a:lvl1pPr algn="l" defTabSz="449263" rtl="0" fontAlgn="base">
              <a:spcBef>
                <a:spcPct val="0"/>
              </a:spcBef>
              <a:spcAft>
                <a:spcPct val="0"/>
              </a:spcAft>
              <a:buClr>
                <a:srgbClr val="000000"/>
              </a:buClr>
              <a:buSzPct val="100000"/>
              <a:buFont typeface="Times New Roman" charset="0"/>
              <a:defRPr sz="1200" kern="1200" smtClean="0">
                <a:solidFill>
                  <a:srgbClr val="898989"/>
                </a:solidFill>
                <a:latin typeface="Calibri" charset="0"/>
                <a:ea typeface="+mn-ea"/>
                <a:cs typeface="+mn-cs"/>
              </a:defRPr>
            </a:lvl1pPr>
            <a:lvl2pPr marL="742950" indent="-28575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2pPr>
            <a:lvl3pPr marL="11430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3pPr>
            <a:lvl4pPr marL="16002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4pPr>
            <a:lvl5pPr marL="2057400" indent="-228600" algn="l" defTabSz="449263" rtl="0" fontAlgn="base">
              <a:spcBef>
                <a:spcPct val="0"/>
              </a:spcBef>
              <a:spcAft>
                <a:spcPct val="0"/>
              </a:spcAft>
              <a:buClr>
                <a:srgbClr val="000000"/>
              </a:buClr>
              <a:buSzPct val="100000"/>
              <a:buFont typeface="Times New Roman" charset="0"/>
              <a:defRPr kern="1200">
                <a:solidFill>
                  <a:schemeClr val="bg1"/>
                </a:solidFill>
                <a:latin typeface="Arial" charset="0"/>
                <a:ea typeface="MS Gothic" pitchFamily="49" charset="-128"/>
                <a:cs typeface="+mn-cs"/>
              </a:defRPr>
            </a:lvl5pPr>
            <a:lvl6pPr marL="2286000" algn="l" defTabSz="914400" rtl="0" eaLnBrk="1" latinLnBrk="0" hangingPunct="1">
              <a:defRPr kern="1200">
                <a:solidFill>
                  <a:schemeClr val="bg1"/>
                </a:solidFill>
                <a:latin typeface="Arial" charset="0"/>
                <a:ea typeface="MS Gothic" pitchFamily="49" charset="-128"/>
                <a:cs typeface="+mn-cs"/>
              </a:defRPr>
            </a:lvl6pPr>
            <a:lvl7pPr marL="2743200" algn="l" defTabSz="914400" rtl="0" eaLnBrk="1" latinLnBrk="0" hangingPunct="1">
              <a:defRPr kern="1200">
                <a:solidFill>
                  <a:schemeClr val="bg1"/>
                </a:solidFill>
                <a:latin typeface="Arial" charset="0"/>
                <a:ea typeface="MS Gothic" pitchFamily="49" charset="-128"/>
                <a:cs typeface="+mn-cs"/>
              </a:defRPr>
            </a:lvl7pPr>
            <a:lvl8pPr marL="3200400" algn="l" defTabSz="914400" rtl="0" eaLnBrk="1" latinLnBrk="0" hangingPunct="1">
              <a:defRPr kern="1200">
                <a:solidFill>
                  <a:schemeClr val="bg1"/>
                </a:solidFill>
                <a:latin typeface="Arial" charset="0"/>
                <a:ea typeface="MS Gothic" pitchFamily="49" charset="-128"/>
                <a:cs typeface="+mn-cs"/>
              </a:defRPr>
            </a:lvl8pPr>
            <a:lvl9pPr marL="3657600" algn="l" defTabSz="914400" rtl="0" eaLnBrk="1" latinLnBrk="0" hangingPunct="1">
              <a:defRPr kern="1200">
                <a:solidFill>
                  <a:schemeClr val="bg1"/>
                </a:solidFill>
                <a:latin typeface="Arial" charset="0"/>
                <a:ea typeface="MS Gothic" pitchFamily="49" charset="-128"/>
                <a:cs typeface="+mn-cs"/>
              </a:defRPr>
            </a:lvl9pPr>
          </a:lstStyle>
          <a:p>
            <a:pPr algn="ctr">
              <a:spcBef>
                <a:spcPts val="625"/>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200" kern="1200" dirty="0">
                <a:solidFill>
                  <a:srgbClr val="898989"/>
                </a:solidFill>
                <a:latin typeface="Calibri" charset="0"/>
                <a:ea typeface="+mn-ea"/>
                <a:cs typeface="+mn-cs"/>
              </a:rPr>
              <a:t>Copyright © The McGraw-Hill Companies, Inc. Permission required for reproduction or display.</a:t>
            </a:r>
          </a:p>
        </p:txBody>
      </p:sp>
    </p:spTree>
  </p:cSld>
  <p:clrMap bg1="lt1" tx1="dk1" bg2="lt2" tx2="dk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 id="2147483660" r:id="rId9"/>
    <p:sldLayoutId id="2147483659" r:id="rId10"/>
    <p:sldLayoutId id="2147483658" r:id="rId11"/>
  </p:sldLayoutIdLst>
  <p:hf sldNum="0" hdr="0" ft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bwMode="auto">
          <a:xfrm>
            <a:off x="457200" y="274638"/>
            <a:ext cx="8228013" cy="1141412"/>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3075" name="Rectangle 2"/>
          <p:cNvSpPr>
            <a:spLocks noGrp="1" noChangeArrowheads="1"/>
          </p:cNvSpPr>
          <p:nvPr>
            <p:ph type="body" idx="1"/>
          </p:nvPr>
        </p:nvSpPr>
        <p:spPr bwMode="auto">
          <a:xfrm>
            <a:off x="457200" y="1600200"/>
            <a:ext cx="8228013" cy="45243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a:t>09/22/10</a:t>
            </a:r>
          </a:p>
        </p:txBody>
      </p:sp>
      <p:sp>
        <p:nvSpPr>
          <p:cNvPr id="3076" name="Text Box 4"/>
          <p:cNvSpPr txBox="1">
            <a:spLocks noChangeArrowheads="1"/>
          </p:cNvSpPr>
          <p:nvPr/>
        </p:nvSpPr>
        <p:spPr bwMode="auto">
          <a:xfrm>
            <a:off x="3124200" y="6308725"/>
            <a:ext cx="2895600" cy="460375"/>
          </a:xfrm>
          <a:prstGeom prst="rect">
            <a:avLst/>
          </a:prstGeom>
          <a:noFill/>
          <a:ln w="9525">
            <a:noFill/>
            <a:round/>
            <a:headEnd/>
            <a:tailEnd/>
          </a:ln>
          <a:effectLst/>
        </p:spPr>
        <p:txBody>
          <a:bodyPr wrap="none" anchor="ctr"/>
          <a:lstStyle/>
          <a:p>
            <a:pPr>
              <a:defRPr/>
            </a:pPr>
            <a:endParaRPr lang="en-US">
              <a:ea typeface="+mn-ea"/>
            </a:endParaRPr>
          </a:p>
        </p:txBody>
      </p:sp>
      <p:sp>
        <p:nvSpPr>
          <p:cNvPr id="3077" name="Rectangle 5"/>
          <p:cNvSpPr>
            <a:spLocks noGrp="1" noChangeArrowheads="1"/>
          </p:cNvSpPr>
          <p:nvPr>
            <p:ph type="sldNum"/>
          </p:nvPr>
        </p:nvSpPr>
        <p:spPr bwMode="auto">
          <a:xfrm>
            <a:off x="6553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fld id="{B19E353B-8267-4A79-B245-2332592D472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90" r:id="rId1"/>
    <p:sldLayoutId id="2147483689" r:id="rId2"/>
    <p:sldLayoutId id="2147483688" r:id="rId3"/>
    <p:sldLayoutId id="2147483687" r:id="rId4"/>
    <p:sldLayoutId id="2147483686" r:id="rId5"/>
    <p:sldLayoutId id="2147483685" r:id="rId6"/>
    <p:sldLayoutId id="2147483684" r:id="rId7"/>
    <p:sldLayoutId id="2147483683" r:id="rId8"/>
    <p:sldLayoutId id="2147483682" r:id="rId9"/>
    <p:sldLayoutId id="2147483681" r:id="rId10"/>
    <p:sldLayoutId id="2147483680" r:id="rId11"/>
  </p:sldLayoutIdLst>
  <p:hf sldNum="0" hdr="0" ft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bwMode="auto">
          <a:xfrm>
            <a:off x="457200" y="274638"/>
            <a:ext cx="8228013" cy="1141412"/>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5123" name="Rectangle 2"/>
          <p:cNvSpPr>
            <a:spLocks noGrp="1" noChangeArrowheads="1"/>
          </p:cNvSpPr>
          <p:nvPr>
            <p:ph type="body" idx="1"/>
          </p:nvPr>
        </p:nvSpPr>
        <p:spPr bwMode="auto">
          <a:xfrm>
            <a:off x="457200" y="1600200"/>
            <a:ext cx="8228013" cy="45243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a:t>09/22/10</a:t>
            </a:r>
          </a:p>
        </p:txBody>
      </p:sp>
      <p:sp>
        <p:nvSpPr>
          <p:cNvPr id="5124" name="Text Box 4"/>
          <p:cNvSpPr txBox="1">
            <a:spLocks noChangeArrowheads="1"/>
          </p:cNvSpPr>
          <p:nvPr/>
        </p:nvSpPr>
        <p:spPr bwMode="auto">
          <a:xfrm>
            <a:off x="3124200" y="6308725"/>
            <a:ext cx="2895600" cy="460375"/>
          </a:xfrm>
          <a:prstGeom prst="rect">
            <a:avLst/>
          </a:prstGeom>
          <a:noFill/>
          <a:ln w="9525">
            <a:noFill/>
            <a:round/>
            <a:headEnd/>
            <a:tailEnd/>
          </a:ln>
          <a:effectLst/>
        </p:spPr>
        <p:txBody>
          <a:bodyPr wrap="none" anchor="ctr"/>
          <a:lstStyle/>
          <a:p>
            <a:pPr>
              <a:defRPr/>
            </a:pPr>
            <a:endParaRPr lang="en-US">
              <a:ea typeface="+mn-ea"/>
            </a:endParaRPr>
          </a:p>
        </p:txBody>
      </p:sp>
      <p:sp>
        <p:nvSpPr>
          <p:cNvPr id="5125" name="Rectangle 5"/>
          <p:cNvSpPr>
            <a:spLocks noGrp="1" noChangeArrowheads="1"/>
          </p:cNvSpPr>
          <p:nvPr>
            <p:ph type="sldNum"/>
          </p:nvPr>
        </p:nvSpPr>
        <p:spPr bwMode="auto">
          <a:xfrm>
            <a:off x="6553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fld id="{794B6388-F77A-49D4-ADEE-DC26AF40448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12" r:id="rId1"/>
    <p:sldLayoutId id="2147483711" r:id="rId2"/>
    <p:sldLayoutId id="2147483710" r:id="rId3"/>
    <p:sldLayoutId id="2147483709" r:id="rId4"/>
    <p:sldLayoutId id="2147483708" r:id="rId5"/>
    <p:sldLayoutId id="2147483707" r:id="rId6"/>
    <p:sldLayoutId id="2147483706" r:id="rId7"/>
    <p:sldLayoutId id="2147483705" r:id="rId8"/>
    <p:sldLayoutId id="2147483704" r:id="rId9"/>
    <p:sldLayoutId id="2147483703" r:id="rId10"/>
    <p:sldLayoutId id="2147483702" r:id="rId11"/>
  </p:sldLayoutIdLst>
  <p:hf sldNum="0" hdr="0" ft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bwMode="auto">
          <a:xfrm>
            <a:off x="457200" y="274638"/>
            <a:ext cx="8228013" cy="1141412"/>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7171" name="Rectangle 2"/>
          <p:cNvSpPr>
            <a:spLocks noGrp="1" noChangeArrowheads="1"/>
          </p:cNvSpPr>
          <p:nvPr>
            <p:ph type="body" idx="1"/>
          </p:nvPr>
        </p:nvSpPr>
        <p:spPr bwMode="auto">
          <a:xfrm>
            <a:off x="457200" y="1600200"/>
            <a:ext cx="8228013" cy="4524375"/>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2" name="Rectangle 3"/>
          <p:cNvSpPr>
            <a:spLocks noGrp="1" noChangeArrowheads="1"/>
          </p:cNvSpPr>
          <p:nvPr>
            <p:ph type="dt"/>
          </p:nvPr>
        </p:nvSpPr>
        <p:spPr bwMode="auto">
          <a:xfrm>
            <a:off x="457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defRPr sz="1200" smtClean="0">
                <a:solidFill>
                  <a:srgbClr val="898989"/>
                </a:solidFill>
                <a:latin typeface="Calibri" charset="0"/>
                <a:ea typeface="+mn-ea"/>
              </a:defRPr>
            </a:lvl1pPr>
          </a:lstStyle>
          <a:p>
            <a:pPr>
              <a:defRPr/>
            </a:pPr>
            <a:r>
              <a:rPr lang="en-US"/>
              <a:t>09/22/10</a:t>
            </a:r>
          </a:p>
        </p:txBody>
      </p:sp>
      <p:sp>
        <p:nvSpPr>
          <p:cNvPr id="7172" name="Text Box 4"/>
          <p:cNvSpPr txBox="1">
            <a:spLocks noChangeArrowheads="1"/>
          </p:cNvSpPr>
          <p:nvPr/>
        </p:nvSpPr>
        <p:spPr bwMode="auto">
          <a:xfrm>
            <a:off x="3124200" y="6308725"/>
            <a:ext cx="2895600" cy="460375"/>
          </a:xfrm>
          <a:prstGeom prst="rect">
            <a:avLst/>
          </a:prstGeom>
          <a:noFill/>
          <a:ln w="9525">
            <a:noFill/>
            <a:round/>
            <a:headEnd/>
            <a:tailEnd/>
          </a:ln>
          <a:effectLst/>
        </p:spPr>
        <p:txBody>
          <a:bodyPr wrap="none" anchor="ctr"/>
          <a:lstStyle/>
          <a:p>
            <a:pPr>
              <a:defRPr/>
            </a:pPr>
            <a:endParaRPr lang="en-US">
              <a:ea typeface="+mn-ea"/>
            </a:endParaRPr>
          </a:p>
        </p:txBody>
      </p:sp>
      <p:sp>
        <p:nvSpPr>
          <p:cNvPr id="7173" name="Rectangle 5"/>
          <p:cNvSpPr>
            <a:spLocks noGrp="1" noChangeArrowheads="1"/>
          </p:cNvSpPr>
          <p:nvPr>
            <p:ph type="sldNum"/>
          </p:nvPr>
        </p:nvSpPr>
        <p:spPr bwMode="auto">
          <a:xfrm>
            <a:off x="6553200" y="6356350"/>
            <a:ext cx="2132013" cy="363538"/>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lgn="r">
              <a:defRPr sz="1200" smtClean="0">
                <a:solidFill>
                  <a:srgbClr val="898989"/>
                </a:solidFill>
                <a:latin typeface="Calibri" charset="0"/>
                <a:ea typeface="+mn-ea"/>
              </a:defRPr>
            </a:lvl1pPr>
          </a:lstStyle>
          <a:p>
            <a:pPr>
              <a:defRPr/>
            </a:pPr>
            <a:fld id="{184E43B2-4196-46B4-A500-28A0B844262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4" r:id="rId1"/>
    <p:sldLayoutId id="2147483733" r:id="rId2"/>
    <p:sldLayoutId id="2147483732" r:id="rId3"/>
    <p:sldLayoutId id="2147483731" r:id="rId4"/>
    <p:sldLayoutId id="2147483730" r:id="rId5"/>
    <p:sldLayoutId id="2147483729" r:id="rId6"/>
    <p:sldLayoutId id="2147483728" r:id="rId7"/>
    <p:sldLayoutId id="2147483727" r:id="rId8"/>
    <p:sldLayoutId id="2147483726" r:id="rId9"/>
    <p:sldLayoutId id="2147483725" r:id="rId10"/>
    <p:sldLayoutId id="2147483724" r:id="rId11"/>
  </p:sldLayoutIdLst>
  <p:hf sldNum="0" hdr="0" ftr="0"/>
  <p:txStyles>
    <p:titleStyle>
      <a:lvl1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2pPr>
      <a:lvl3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3pPr>
      <a:lvl4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4pPr>
      <a:lvl5pPr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5pPr>
      <a:lvl6pPr marL="25146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6pPr>
      <a:lvl7pPr marL="29718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7pPr>
      <a:lvl8pPr marL="34290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8pPr>
      <a:lvl9pPr marL="3886200" indent="-228600" algn="ctr" defTabSz="449263" rtl="0" eaLnBrk="0" fontAlgn="base" hangingPunct="0">
        <a:spcBef>
          <a:spcPct val="0"/>
        </a:spcBef>
        <a:spcAft>
          <a:spcPct val="0"/>
        </a:spcAft>
        <a:buClr>
          <a:srgbClr val="000000"/>
        </a:buClr>
        <a:buSzPct val="100000"/>
        <a:buFont typeface="Times New Roman" charset="0"/>
        <a:defRPr sz="4400">
          <a:solidFill>
            <a:srgbClr val="000000"/>
          </a:solidFill>
          <a:latin typeface="Calibri" charset="0"/>
          <a:ea typeface="MS Gothic" charset="0"/>
          <a:cs typeface="MS Gothic"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charset="0"/>
        <a:buChar char="•"/>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charset="0"/>
        <a:buChar char="–"/>
        <a:defRPr sz="2800">
          <a:solidFill>
            <a:srgbClr val="000000"/>
          </a:solidFill>
          <a:latin typeface="+mn-lt"/>
          <a:ea typeface="+mn-ea"/>
          <a:cs typeface="+mn-cs"/>
        </a:defRPr>
      </a:lvl2pPr>
      <a:lvl3pPr marL="1143000" indent="-228600" algn="l" defTabSz="449263" rtl="0" eaLnBrk="0" fontAlgn="base" hangingPunct="0">
        <a:spcBef>
          <a:spcPts val="600"/>
        </a:spcBef>
        <a:spcAft>
          <a:spcPct val="0"/>
        </a:spcAft>
        <a:buClr>
          <a:srgbClr val="000000"/>
        </a:buClr>
        <a:buSzPct val="100000"/>
        <a:buFont typeface="Times New Roman" charset="0"/>
        <a:buChar char="•"/>
        <a:defRPr sz="2400">
          <a:solidFill>
            <a:srgbClr val="000000"/>
          </a:solidFill>
          <a:latin typeface="+mn-lt"/>
          <a:ea typeface="+mn-ea"/>
          <a:cs typeface="+mn-cs"/>
        </a:defRPr>
      </a:lvl3pPr>
      <a:lvl4pPr marL="16002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4pPr>
      <a:lvl5pPr marL="2057400" indent="-228600" algn="l" defTabSz="449263" rtl="0" eaLnBrk="0" fontAlgn="base" hangingPunct="0">
        <a:spcBef>
          <a:spcPts val="500"/>
        </a:spcBef>
        <a:spcAft>
          <a:spcPct val="0"/>
        </a:spcAft>
        <a:buClr>
          <a:srgbClr val="000000"/>
        </a:buClr>
        <a:buSzPct val="100000"/>
        <a:buFont typeface="Times New Roman" charset="0"/>
        <a:buChar char="»"/>
        <a:defRPr sz="2000">
          <a:solidFill>
            <a:srgbClr val="000000"/>
          </a:solidFill>
          <a:latin typeface="+mn-lt"/>
          <a:ea typeface="+mn-ea"/>
          <a:cs typeface="+mn-cs"/>
        </a:defRPr>
      </a:lvl5pPr>
      <a:lvl6pPr marL="25146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6pPr>
      <a:lvl7pPr marL="29718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7pPr>
      <a:lvl8pPr marL="34290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8pPr>
      <a:lvl9pPr marL="3886200" indent="-228600" algn="l" defTabSz="449263" rtl="0" eaLnBrk="0" fontAlgn="base" hangingPunct="0">
        <a:spcBef>
          <a:spcPts val="500"/>
        </a:spcBef>
        <a:spcAft>
          <a:spcPct val="0"/>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34516" y="2358835"/>
            <a:ext cx="2883868" cy="2446718"/>
          </a:xfrm>
        </p:spPr>
        <p:txBody>
          <a:bodyPr/>
          <a:lstStyle/>
          <a:p>
            <a:pPr rtl="0" fontAlgn="base"/>
            <a:r>
              <a:rPr lang="en-US" sz="4800" b="1" kern="1200" dirty="0">
                <a:latin typeface="Times New Roman" charset="0"/>
                <a:ea typeface="MS Gothic" pitchFamily="49" charset="-128"/>
                <a:cs typeface="+mn-cs"/>
              </a:rPr>
              <a:t>Chapter 5</a:t>
            </a:r>
          </a:p>
          <a:p>
            <a:pPr rtl="0" fontAlgn="base"/>
            <a:r>
              <a:rPr lang="en-US" sz="4800" b="1" kern="1200" dirty="0">
                <a:latin typeface="Times New Roman" charset="0"/>
                <a:ea typeface="MS Gothic" pitchFamily="49" charset="-128"/>
                <a:cs typeface="+mn-cs"/>
              </a:rPr>
              <a:t>Lecture</a:t>
            </a:r>
          </a:p>
          <a:p>
            <a:pPr rtl="0" fontAlgn="base"/>
            <a:r>
              <a:rPr lang="en-US" sz="4800" b="1" kern="1200" dirty="0">
                <a:latin typeface="Times New Roman" charset="0"/>
                <a:ea typeface="MS Gothic" pitchFamily="49" charset="-128"/>
                <a:cs typeface="+mn-cs"/>
              </a:rPr>
              <a:t>Outline</a:t>
            </a:r>
          </a:p>
        </p:txBody>
      </p:sp>
      <p:pic>
        <p:nvPicPr>
          <p:cNvPr id="6" name="Picture 1"/>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95330" y="692696"/>
            <a:ext cx="4427548" cy="5334470"/>
          </a:xfrm>
          <a:prstGeom prst="rect">
            <a:avLst/>
          </a:prstGeom>
          <a:noFill/>
        </p:spPr>
      </p:pic>
      <p:pic>
        <p:nvPicPr>
          <p:cNvPr id="11269" name="Picture 6"/>
          <p:cNvPicPr>
            <a:picLocks noChangeAspect="1" noChangeArrowheads="1"/>
          </p:cNvPicPr>
          <p:nvPr/>
        </p:nvPicPr>
        <p:blipFill>
          <a:blip r:embed="rId4"/>
          <a:srcRect/>
          <a:stretch>
            <a:fillRect/>
          </a:stretch>
        </p:blipFill>
        <p:spPr bwMode="auto">
          <a:xfrm>
            <a:off x="179388" y="188913"/>
            <a:ext cx="1584325" cy="7874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7544" y="366564"/>
            <a:ext cx="7986029" cy="952748"/>
          </a:xfrm>
        </p:spPr>
        <p:txBody>
          <a:bodyPr/>
          <a:lstStyle/>
          <a:p>
            <a:pPr algn="l" rtl="0" fontAlgn="base"/>
            <a:r>
              <a:rPr lang="en-US" sz="3200" b="1" kern="1200" dirty="0">
                <a:solidFill>
                  <a:srgbClr val="A60000"/>
                </a:solidFill>
                <a:latin typeface="OfficinaSansStd-Bold" charset="0"/>
                <a:ea typeface="MS Gothic" pitchFamily="49" charset="-128"/>
                <a:cs typeface="+mn-cs"/>
              </a:rPr>
              <a:t>Learning Outcomes</a:t>
            </a:r>
            <a:br>
              <a:rPr lang="en-US" sz="2000" b="1" kern="1200" dirty="0">
                <a:solidFill>
                  <a:srgbClr val="A60000"/>
                </a:solidFill>
                <a:effectLst/>
                <a:latin typeface="OfficinaSansStd-Bold"/>
                <a:ea typeface="MS Gothic"/>
                <a:cs typeface="MS Gothic"/>
              </a:rPr>
            </a:br>
            <a:r>
              <a:rPr lang="en-US" sz="1800" b="1" i="1" kern="1200" dirty="0">
                <a:latin typeface="OfficinaSansStd-BoldItalic" charset="0"/>
                <a:ea typeface="MS Gothic" pitchFamily="49" charset="-128"/>
                <a:cs typeface="+mn-cs"/>
              </a:rPr>
              <a:t>After studying this chapter, you should be able to answer the following questions:</a:t>
            </a:r>
            <a:endParaRPr lang="en-US" dirty="0"/>
          </a:p>
        </p:txBody>
      </p:sp>
      <p:sp>
        <p:nvSpPr>
          <p:cNvPr id="3" name="Content Placeholder 2"/>
          <p:cNvSpPr>
            <a:spLocks noGrp="1"/>
          </p:cNvSpPr>
          <p:nvPr>
            <p:ph type="body" idx="4294967295"/>
          </p:nvPr>
        </p:nvSpPr>
        <p:spPr>
          <a:xfrm>
            <a:off x="467544" y="1412776"/>
            <a:ext cx="8146548" cy="5208793"/>
          </a:xfrm>
        </p:spPr>
        <p:txBody>
          <a:bodyPr/>
          <a:lstStyle/>
          <a:p>
            <a:pPr marL="283464" indent="-283464" rtl="0" fontAlgn="base">
              <a:spcBef>
                <a:spcPts val="0"/>
              </a:spcBef>
            </a:pPr>
            <a:r>
              <a:rPr lang="en-US" sz="2800" dirty="0">
                <a:solidFill>
                  <a:srgbClr val="000000"/>
                </a:solidFill>
                <a:effectLst/>
              </a:rPr>
              <a:t>What are nine major terrestrial biomes and what</a:t>
            </a:r>
            <a:endParaRPr lang="en-US" sz="2800" dirty="0">
              <a:effectLst/>
            </a:endParaRPr>
          </a:p>
          <a:p>
            <a:pPr marL="283464" indent="-283464" rtl="0" fontAlgn="base">
              <a:spcBef>
                <a:spcPts val="0"/>
              </a:spcBef>
            </a:pPr>
            <a:r>
              <a:rPr lang="en-US" sz="2800" dirty="0">
                <a:solidFill>
                  <a:srgbClr val="000000"/>
                </a:solidFill>
                <a:effectLst/>
              </a:rPr>
              <a:t>environmental conditions control their distribution?</a:t>
            </a:r>
            <a:endParaRPr lang="en-US" sz="2800" dirty="0">
              <a:effectLst/>
            </a:endParaRPr>
          </a:p>
          <a:p>
            <a:pPr marL="283464" indent="-283464" rtl="0" fontAlgn="base">
              <a:spcBef>
                <a:spcPts val="0"/>
              </a:spcBef>
            </a:pPr>
            <a:r>
              <a:rPr lang="en-US" sz="2800" dirty="0">
                <a:solidFill>
                  <a:srgbClr val="000000"/>
                </a:solidFill>
                <a:effectLst/>
              </a:rPr>
              <a:t>How does vertical stratification differentiate life zones in oceans?</a:t>
            </a:r>
            <a:endParaRPr lang="en-US" sz="2800" dirty="0">
              <a:effectLst/>
            </a:endParaRPr>
          </a:p>
          <a:p>
            <a:pPr marL="283464" indent="-283464" rtl="0" fontAlgn="base">
              <a:spcBef>
                <a:spcPts val="0"/>
              </a:spcBef>
            </a:pPr>
            <a:r>
              <a:rPr lang="en-US" sz="2800" dirty="0">
                <a:solidFill>
                  <a:srgbClr val="000000"/>
                </a:solidFill>
                <a:effectLst/>
              </a:rPr>
              <a:t>Why are coral reefs, mangroves, estuaries, and wetlands biologically important?</a:t>
            </a:r>
            <a:endParaRPr lang="en-US" sz="2800" dirty="0">
              <a:effectLst/>
            </a:endParaRPr>
          </a:p>
          <a:p>
            <a:pPr marL="283464" indent="-283464" rtl="0" fontAlgn="base">
              <a:spcBef>
                <a:spcPts val="0"/>
              </a:spcBef>
            </a:pPr>
            <a:r>
              <a:rPr lang="en-US" sz="2800" dirty="0">
                <a:solidFill>
                  <a:srgbClr val="000000"/>
                </a:solidFill>
                <a:effectLst/>
              </a:rPr>
              <a:t>What do we mean by biodiversity? List several regions of high biodiversity.</a:t>
            </a:r>
            <a:endParaRPr lang="en-US" sz="2800" dirty="0">
              <a:effectLst/>
            </a:endParaRPr>
          </a:p>
          <a:p>
            <a:pPr marL="283464" indent="-283464" rtl="0" fontAlgn="base">
              <a:spcBef>
                <a:spcPts val="0"/>
              </a:spcBef>
            </a:pPr>
            <a:r>
              <a:rPr lang="en-US" sz="2800" dirty="0">
                <a:solidFill>
                  <a:srgbClr val="000000"/>
                </a:solidFill>
                <a:effectLst/>
              </a:rPr>
              <a:t>What are major benefits of biodiversity?</a:t>
            </a:r>
            <a:endParaRPr lang="en-US" sz="2800" dirty="0">
              <a:effectLst/>
            </a:endParaRPr>
          </a:p>
          <a:p>
            <a:pPr marL="283464" indent="-283464" rtl="0" fontAlgn="base">
              <a:spcBef>
                <a:spcPts val="0"/>
              </a:spcBef>
            </a:pPr>
            <a:r>
              <a:rPr lang="en-US" sz="2800" dirty="0">
                <a:solidFill>
                  <a:srgbClr val="000000"/>
                </a:solidFill>
                <a:effectLst/>
              </a:rPr>
              <a:t>What are the major human-caused threats to biodiversity?</a:t>
            </a:r>
            <a:endParaRPr lang="en-US" sz="2800" dirty="0">
              <a:effectLst/>
            </a:endParaRPr>
          </a:p>
          <a:p>
            <a:pPr marL="283464" indent="-283464" rtl="0" fontAlgn="base">
              <a:spcBef>
                <a:spcPts val="0"/>
              </a:spcBef>
            </a:pPr>
            <a:r>
              <a:rPr lang="en-US" sz="2800" dirty="0">
                <a:solidFill>
                  <a:srgbClr val="000000"/>
                </a:solidFill>
                <a:effectLst/>
              </a:rPr>
              <a:t>How can we reduce these threats to biodiversity?</a:t>
            </a:r>
            <a:endParaRPr lang="en-US" sz="2800" dirty="0">
              <a:effectLst/>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48793" y="1796015"/>
            <a:ext cx="7986029" cy="2224289"/>
          </a:xfrm>
        </p:spPr>
        <p:txBody>
          <a:bodyPr lIns="0" tIns="0" rIns="0" bIns="0"/>
          <a:lstStyle/>
          <a:p>
            <a:pPr rtl="0" fontAlgn="base"/>
            <a:r>
              <a:rPr lang="en-US" sz="3200" b="1" i="1" kern="1200" dirty="0">
                <a:solidFill>
                  <a:srgbClr val="000000"/>
                </a:solidFill>
                <a:effectLst/>
                <a:ea typeface="MS Gothic"/>
                <a:cs typeface="MS Gothic"/>
              </a:rPr>
              <a:t>In the end, we conserve only what we love.</a:t>
            </a:r>
            <a:br>
              <a:rPr lang="en-US" sz="3200" b="1" i="1" kern="1200" dirty="0">
                <a:solidFill>
                  <a:srgbClr val="000000"/>
                </a:solidFill>
                <a:effectLst/>
                <a:ea typeface="MS Gothic"/>
                <a:cs typeface="MS Gothic"/>
              </a:rPr>
            </a:br>
            <a:r>
              <a:rPr lang="en-US" sz="3200" b="1" i="1" kern="1200" dirty="0">
                <a:solidFill>
                  <a:srgbClr val="000000"/>
                </a:solidFill>
                <a:effectLst/>
                <a:ea typeface="MS Gothic"/>
                <a:cs typeface="MS Gothic"/>
              </a:rPr>
              <a:t>We will love only what we understand.</a:t>
            </a:r>
            <a:br>
              <a:rPr lang="en-US" sz="3200" b="1" i="1" kern="1200" dirty="0">
                <a:solidFill>
                  <a:srgbClr val="000000"/>
                </a:solidFill>
                <a:effectLst/>
                <a:ea typeface="MS Gothic"/>
                <a:cs typeface="MS Gothic"/>
              </a:rPr>
            </a:br>
            <a:r>
              <a:rPr lang="en-US" sz="3200" b="1" i="1" kern="1200" dirty="0">
                <a:solidFill>
                  <a:srgbClr val="000000"/>
                </a:solidFill>
                <a:effectLst/>
                <a:ea typeface="MS Gothic"/>
                <a:cs typeface="MS Gothic"/>
              </a:rPr>
              <a:t>We will understand only what we are taught.</a:t>
            </a:r>
            <a:br>
              <a:rPr lang="en-US" sz="3200" b="1" i="1" kern="1200" dirty="0">
                <a:solidFill>
                  <a:srgbClr val="000000"/>
                </a:solidFill>
                <a:effectLst/>
                <a:ea typeface="MS Gothic"/>
                <a:cs typeface="MS Gothic"/>
              </a:rPr>
            </a:br>
            <a:endParaRPr lang="en-US" sz="3200" dirty="0">
              <a:effectLst/>
            </a:endParaRPr>
          </a:p>
          <a:p>
            <a:pPr algn="r" rtl="0" fontAlgn="base"/>
            <a:r>
              <a:rPr lang="en-US" sz="3200" b="1" kern="1200" dirty="0">
                <a:solidFill>
                  <a:srgbClr val="000000"/>
                </a:solidFill>
                <a:effectLst/>
                <a:ea typeface="MS Gothic"/>
                <a:cs typeface="MS Gothic"/>
              </a:rPr>
              <a:t>–Baba </a:t>
            </a:r>
            <a:r>
              <a:rPr lang="en-US" sz="3200" b="1" kern="1200" dirty="0" err="1">
                <a:solidFill>
                  <a:srgbClr val="000000"/>
                </a:solidFill>
                <a:effectLst/>
                <a:ea typeface="MS Gothic"/>
                <a:cs typeface="MS Gothic"/>
              </a:rPr>
              <a:t>Dioum</a:t>
            </a:r>
            <a:endParaRPr lang="en-US" sz="32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11138"/>
            <a:ext cx="8228013" cy="1141412"/>
          </a:xfrm>
        </p:spPr>
        <p:txBody>
          <a:bodyPr/>
          <a:lstStyle/>
          <a:p>
            <a:pPr rtl="0" fontAlgn="base"/>
            <a:r>
              <a:rPr lang="en-US" sz="4400" b="1" kern="1200" dirty="0">
                <a:solidFill>
                  <a:srgbClr val="000000"/>
                </a:solidFill>
                <a:effectLst/>
                <a:latin typeface="Calibri"/>
                <a:ea typeface="MS Gothic"/>
                <a:cs typeface="MS Gothic"/>
              </a:rPr>
              <a:t>Forest Responses to </a:t>
            </a:r>
            <a:endParaRPr lang="en-US" dirty="0">
              <a:effectLst/>
            </a:endParaRPr>
          </a:p>
          <a:p>
            <a:r>
              <a:rPr lang="en-US" sz="4400" b="1" kern="1200" dirty="0">
                <a:solidFill>
                  <a:srgbClr val="000000"/>
                </a:solidFill>
                <a:effectLst/>
                <a:latin typeface="Calibri"/>
                <a:ea typeface="MS Gothic"/>
                <a:cs typeface="MS Gothic"/>
              </a:rPr>
              <a:t>Global Warming</a:t>
            </a:r>
            <a:r>
              <a:rPr lang="en-US" sz="2000" b="1" kern="1200" dirty="0">
                <a:solidFill>
                  <a:srgbClr val="000000"/>
                </a:solidFill>
                <a:effectLst/>
                <a:latin typeface="Calibri"/>
                <a:ea typeface="MS Gothic"/>
                <a:cs typeface="MS Gothic"/>
              </a:rPr>
              <a:t> (1)</a:t>
            </a:r>
            <a:endParaRPr lang="en-US" sz="20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484784"/>
            <a:ext cx="6452567" cy="5081133"/>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457200" y="326521"/>
            <a:ext cx="8228013" cy="1037647"/>
          </a:xfrm>
        </p:spPr>
        <p:txBody>
          <a:bodyPr/>
          <a:lstStyle/>
          <a:p>
            <a:pPr rtl="0" fontAlgn="base"/>
            <a:r>
              <a:rPr lang="en-US" sz="4400" b="1" kern="1200" dirty="0">
                <a:solidFill>
                  <a:srgbClr val="000000"/>
                </a:solidFill>
                <a:effectLst/>
                <a:latin typeface="Calibri"/>
                <a:ea typeface="MS Gothic"/>
                <a:cs typeface="MS Gothic"/>
              </a:rPr>
              <a:t>Forest Responses to </a:t>
            </a:r>
            <a:endParaRPr lang="en-US" dirty="0">
              <a:effectLst/>
            </a:endParaRPr>
          </a:p>
          <a:p>
            <a:pPr rtl="0" fontAlgn="base"/>
            <a:r>
              <a:rPr lang="en-US" sz="4400" b="1" kern="1200" dirty="0">
                <a:solidFill>
                  <a:srgbClr val="000000"/>
                </a:solidFill>
                <a:effectLst/>
                <a:latin typeface="Calibri"/>
                <a:ea typeface="MS Gothic"/>
                <a:cs typeface="MS Gothic"/>
              </a:rPr>
              <a:t>Global Warming</a:t>
            </a:r>
            <a:r>
              <a:rPr lang="en-US" sz="2000" b="1" kern="1200" dirty="0">
                <a:solidFill>
                  <a:srgbClr val="000000"/>
                </a:solidFill>
                <a:effectLst/>
                <a:latin typeface="Calibri"/>
                <a:ea typeface="MS Gothic"/>
                <a:cs typeface="MS Gothic"/>
              </a:rPr>
              <a:t> (2)</a:t>
            </a:r>
            <a:endParaRPr lang="en-US" sz="2000" dirty="0">
              <a:effectLst/>
            </a:endParaRPr>
          </a:p>
        </p:txBody>
      </p:sp>
      <p:pic>
        <p:nvPicPr>
          <p:cNvPr id="2" name="Picture 1" descr="The diagram shows the experimental design for the B4Warmed study. The group established 96 circular experimental plots, each 3 meters (9.8 ft) in diameter. Each plot was planted with a mixture of tree species and annual understory plants. The plots were then randomly assigned to one of four treatments. Half the plots are in mature forest, and half are in forest openings. Half are kept 2°C above ambient temperatures, and half are kept 4°C higher than ambient temperatures, using infrared lamps placed around the plots, as well as buried heat cables. Control plots (with no temperature manipulations) are also maintained for comparison with treatment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382" y="1772816"/>
            <a:ext cx="8296082" cy="4608512"/>
          </a:xfrm>
          <a:prstGeom prst="rect">
            <a:avLst/>
          </a:prstGeom>
        </p:spPr>
      </p:pic>
    </p:spTree>
    <p:extLst>
      <p:ext uri="{BB962C8B-B14F-4D97-AF65-F5344CB8AC3E}">
        <p14:creationId xmlns:p14="http://schemas.microsoft.com/office/powerpoint/2010/main" val="1463426912"/>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02375" y="476672"/>
            <a:ext cx="6069509" cy="694762"/>
          </a:xfrm>
        </p:spPr>
        <p:txBody>
          <a:bodyPr/>
          <a:lstStyle/>
          <a:p>
            <a:pPr rtl="0" fontAlgn="base"/>
            <a:r>
              <a:rPr lang="en-US" sz="4400" b="1" kern="1200" dirty="0">
                <a:solidFill>
                  <a:srgbClr val="000000"/>
                </a:solidFill>
                <a:effectLst/>
                <a:latin typeface="Calibri"/>
                <a:ea typeface="MS Gothic"/>
                <a:cs typeface="MS Gothic"/>
              </a:rPr>
              <a:t>5.1 Terrestrial Biomes</a:t>
            </a:r>
            <a:r>
              <a:rPr lang="en-US" sz="2000" b="1" kern="1200" dirty="0">
                <a:solidFill>
                  <a:srgbClr val="000000"/>
                </a:solidFill>
                <a:effectLst/>
                <a:latin typeface="Calibri"/>
                <a:ea typeface="MS Gothic"/>
                <a:cs typeface="MS Gothic"/>
              </a:rPr>
              <a:t> (1)</a:t>
            </a:r>
            <a:endParaRPr lang="en-US" sz="2000" dirty="0">
              <a:effectLst/>
            </a:endParaRPr>
          </a:p>
        </p:txBody>
      </p:sp>
      <p:sp>
        <p:nvSpPr>
          <p:cNvPr id="6" name="Content Placeholder 2"/>
          <p:cNvSpPr>
            <a:spLocks noGrp="1"/>
          </p:cNvSpPr>
          <p:nvPr>
            <p:ph idx="1"/>
          </p:nvPr>
        </p:nvSpPr>
        <p:spPr/>
        <p:txBody>
          <a:bodyPr/>
          <a:lstStyle/>
          <a:p>
            <a:r>
              <a:rPr lang="en-US" sz="2800" dirty="0"/>
              <a:t>We call large biological communities </a:t>
            </a:r>
            <a:r>
              <a:rPr lang="en-US" sz="2800" b="1" dirty="0"/>
              <a:t>biomes. </a:t>
            </a:r>
          </a:p>
          <a:p>
            <a:r>
              <a:rPr lang="en-US" sz="2800" dirty="0"/>
              <a:t>If we know the range of temperature and precipitation in a particular place, we can generally predict what kind of biome is likely to occur there.</a:t>
            </a:r>
          </a:p>
          <a:p>
            <a:r>
              <a:rPr lang="en-US" sz="2800" dirty="0"/>
              <a:t>An important characteristic of each biome is its </a:t>
            </a:r>
            <a:r>
              <a:rPr lang="en-US" sz="2800" b="1" dirty="0"/>
              <a:t>biodiversity, </a:t>
            </a:r>
            <a:r>
              <a:rPr lang="en-US" sz="2800" dirty="0"/>
              <a:t>or the number and variety of different biological species that live there.</a:t>
            </a:r>
          </a:p>
          <a:p>
            <a:endParaRPr lang="en-US" sz="2800" dirty="0"/>
          </a:p>
          <a:p>
            <a:endParaRPr lang="en-US"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61284" y="46184"/>
            <a:ext cx="5619844" cy="532476"/>
          </a:xfrm>
        </p:spPr>
        <p:txBody>
          <a:bodyPr/>
          <a:lstStyle/>
          <a:p>
            <a:r>
              <a:rPr lang="en-US" sz="4400" b="1" kern="1200" dirty="0">
                <a:solidFill>
                  <a:srgbClr val="000000"/>
                </a:solidFill>
                <a:effectLst/>
                <a:latin typeface="Calibri"/>
                <a:ea typeface="MS Gothic"/>
                <a:cs typeface="MS Gothic"/>
              </a:rPr>
              <a:t>5.1 Terrestrial Biomes</a:t>
            </a:r>
            <a:r>
              <a:rPr lang="en-US" sz="2000" b="1" kern="1200" dirty="0">
                <a:solidFill>
                  <a:srgbClr val="000000"/>
                </a:solidFill>
                <a:effectLst/>
                <a:latin typeface="Calibri"/>
                <a:ea typeface="MS Gothic"/>
                <a:cs typeface="MS Gothic"/>
              </a:rPr>
              <a:t> (2)</a:t>
            </a:r>
            <a:endParaRPr lang="en-US" dirty="0"/>
          </a:p>
        </p:txBody>
      </p:sp>
      <p:sp>
        <p:nvSpPr>
          <p:cNvPr id="3" name="Content Placeholder 2"/>
          <p:cNvSpPr>
            <a:spLocks noGrp="1"/>
          </p:cNvSpPr>
          <p:nvPr>
            <p:ph type="body" idx="4294967295"/>
          </p:nvPr>
        </p:nvSpPr>
        <p:spPr>
          <a:xfrm>
            <a:off x="132012" y="656313"/>
            <a:ext cx="2732422" cy="2553893"/>
          </a:xfrm>
        </p:spPr>
        <p:txBody>
          <a:bodyPr/>
          <a:lstStyle/>
          <a:p>
            <a:pPr marL="0" marR="0" indent="0" algn="l" defTabSz="449263" rtl="0" eaLnBrk="0" fontAlgn="base" latinLnBrk="0" hangingPunct="0">
              <a:lnSpc>
                <a:spcPct val="100000"/>
              </a:lnSpc>
              <a:spcBef>
                <a:spcPts val="800"/>
              </a:spcBef>
              <a:spcAft>
                <a:spcPct val="0"/>
              </a:spcAft>
              <a:buClr>
                <a:srgbClr val="000000"/>
              </a:buClr>
              <a:buSzPct val="100000"/>
              <a:buNone/>
              <a:tabLst/>
              <a:defRPr/>
            </a:pPr>
            <a:r>
              <a:rPr lang="en-US" sz="2800" dirty="0">
                <a:solidFill>
                  <a:srgbClr val="000000"/>
                </a:solidFill>
                <a:effectLst/>
              </a:rPr>
              <a:t>Biome type can be predicted based on the </a:t>
            </a:r>
            <a:r>
              <a:rPr lang="en-US" sz="2800" i="1" dirty="0">
                <a:solidFill>
                  <a:srgbClr val="000000"/>
                </a:solidFill>
                <a:effectLst/>
              </a:rPr>
              <a:t>temperature</a:t>
            </a:r>
            <a:r>
              <a:rPr lang="en-US" sz="2800" dirty="0">
                <a:solidFill>
                  <a:srgbClr val="000000"/>
                </a:solidFill>
                <a:effectLst/>
              </a:rPr>
              <a:t> and </a:t>
            </a:r>
            <a:r>
              <a:rPr lang="en-US" sz="2800" i="1" dirty="0">
                <a:solidFill>
                  <a:srgbClr val="000000"/>
                </a:solidFill>
                <a:effectLst/>
              </a:rPr>
              <a:t>precipitation</a:t>
            </a:r>
            <a:r>
              <a:rPr lang="en-US" sz="2800" dirty="0">
                <a:solidFill>
                  <a:srgbClr val="000000"/>
                </a:solidFill>
                <a:effectLst/>
              </a:rPr>
              <a:t> found in an area.</a:t>
            </a:r>
            <a:endParaRPr lang="en-US" sz="2800" dirty="0"/>
          </a:p>
        </p:txBody>
      </p:sp>
      <p:pic>
        <p:nvPicPr>
          <p:cNvPr id="2050" name="Picture 2" descr="The diagram shows the biomes most likely to occur in the absence of human disturbance or other disruptions, according to average annual temperature and precipitation. Note: This diagram does not consider soil type, topography, wind speed, or other important environmental factors. Still, it is a useful general guideline for biome location. Biomes generally vary with temperature and/or preciptiation. For example, hot, humid environments produce rainforests, while drier, cooler climates tend to produce grasslan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3802" y="735769"/>
            <a:ext cx="5861187" cy="5832202"/>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332656"/>
            <a:ext cx="8228013" cy="585724"/>
          </a:xfrm>
        </p:spPr>
        <p:txBody>
          <a:bodyPr/>
          <a:lstStyle/>
          <a:p>
            <a:pPr rtl="0" fontAlgn="base"/>
            <a:r>
              <a:rPr lang="en-US" sz="4400" b="1" kern="1200" dirty="0">
                <a:solidFill>
                  <a:srgbClr val="000000"/>
                </a:solidFill>
                <a:effectLst/>
                <a:latin typeface="Calibri"/>
                <a:ea typeface="MS Gothic"/>
                <a:cs typeface="MS Gothic"/>
              </a:rPr>
              <a:t>Map of Major World Biomes</a:t>
            </a:r>
            <a:endParaRPr lang="en-US" dirty="0"/>
          </a:p>
        </p:txBody>
      </p:sp>
      <p:pic>
        <p:nvPicPr>
          <p:cNvPr id="3074" name="Picture 2" descr="The map shows the major world biomes. The map shows that tundra and taiga cover much of Canada and Siberia, while rainforests and deserts are distributed irregularly near the equator. Humid deciduous forests occur in eastern North America and China, as well as most of Euro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206" y="1268760"/>
            <a:ext cx="8172776" cy="5087590"/>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rtl="0" fontAlgn="base"/>
            <a:r>
              <a:rPr lang="en-US" sz="4400" b="1" kern="1200" dirty="0">
                <a:solidFill>
                  <a:srgbClr val="000000"/>
                </a:solidFill>
                <a:effectLst/>
                <a:latin typeface="Calibri"/>
                <a:ea typeface="MS Gothic"/>
                <a:cs typeface="MS Gothic"/>
              </a:rPr>
              <a:t>Biomes Vary with Latitude</a:t>
            </a:r>
            <a:endParaRPr lang="en-US" dirty="0">
              <a:effectLst/>
            </a:endParaRPr>
          </a:p>
        </p:txBody>
      </p:sp>
      <p:sp>
        <p:nvSpPr>
          <p:cNvPr id="3" name="Content Placeholder 2"/>
          <p:cNvSpPr>
            <a:spLocks noGrp="1"/>
          </p:cNvSpPr>
          <p:nvPr>
            <p:ph type="body" idx="4294967295"/>
          </p:nvPr>
        </p:nvSpPr>
        <p:spPr>
          <a:xfrm>
            <a:off x="461030" y="1595959"/>
            <a:ext cx="8310293" cy="4524375"/>
          </a:xfrm>
        </p:spPr>
        <p:txBody>
          <a:bodyPr/>
          <a:lstStyle/>
          <a:p>
            <a:pPr marL="338328" indent="-338328" rtl="0" fontAlgn="base">
              <a:spcBef>
                <a:spcPts val="700"/>
              </a:spcBef>
            </a:pPr>
            <a:r>
              <a:rPr lang="en-US" sz="2800" dirty="0">
                <a:solidFill>
                  <a:srgbClr val="000000"/>
                </a:solidFill>
                <a:effectLst/>
              </a:rPr>
              <a:t>Many temperature-controlled biomes occur in latitudinal bands. </a:t>
            </a:r>
            <a:endParaRPr lang="en-US" sz="2800" dirty="0">
              <a:effectLst/>
            </a:endParaRPr>
          </a:p>
          <a:p>
            <a:pPr marL="338328" indent="-338328" rtl="0" fontAlgn="base">
              <a:spcBef>
                <a:spcPts val="700"/>
              </a:spcBef>
            </a:pPr>
            <a:r>
              <a:rPr lang="en-US" sz="2800" dirty="0">
                <a:solidFill>
                  <a:srgbClr val="000000"/>
                </a:solidFill>
                <a:effectLst/>
              </a:rPr>
              <a:t>A band of boreal (northern) forest crosses Canada and Siberia.</a:t>
            </a:r>
            <a:endParaRPr lang="en-US" sz="2800" dirty="0">
              <a:effectLst/>
            </a:endParaRPr>
          </a:p>
          <a:p>
            <a:pPr marL="338328" indent="-338328" rtl="0" fontAlgn="base">
              <a:spcBef>
                <a:spcPts val="700"/>
              </a:spcBef>
            </a:pPr>
            <a:r>
              <a:rPr lang="en-US" sz="2800" dirty="0">
                <a:solidFill>
                  <a:srgbClr val="000000"/>
                </a:solidFill>
                <a:effectLst/>
              </a:rPr>
              <a:t>Tropical forests occur near the equator. </a:t>
            </a:r>
            <a:endParaRPr lang="en-US" sz="2800" dirty="0">
              <a:effectLst/>
            </a:endParaRPr>
          </a:p>
          <a:p>
            <a:pPr marL="338328" indent="-338328" rtl="0" fontAlgn="base">
              <a:spcBef>
                <a:spcPts val="700"/>
              </a:spcBef>
            </a:pPr>
            <a:r>
              <a:rPr lang="en-US" sz="2800" dirty="0">
                <a:solidFill>
                  <a:srgbClr val="000000"/>
                </a:solidFill>
                <a:effectLst/>
              </a:rPr>
              <a:t>Expansive grasslands lie near—or just beyond—the tropics.</a:t>
            </a:r>
            <a:endParaRPr lang="en-US" sz="2800" dirty="0">
              <a:effectLst/>
            </a:endParaRPr>
          </a:p>
          <a:p>
            <a:pPr marL="338328" indent="-338328" rtl="0" fontAlgn="base">
              <a:spcBef>
                <a:spcPts val="700"/>
              </a:spcBef>
            </a:pPr>
            <a:r>
              <a:rPr lang="en-US" sz="2800" dirty="0">
                <a:solidFill>
                  <a:srgbClr val="000000"/>
                </a:solidFill>
                <a:effectLst/>
              </a:rPr>
              <a:t>Many biomes are even named for their latitudes: like tropical rainforests or arctic tundra.</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14678"/>
            <a:ext cx="8228013" cy="1141412"/>
          </a:xfrm>
        </p:spPr>
        <p:txBody>
          <a:bodyPr/>
          <a:lstStyle/>
          <a:p>
            <a:r>
              <a:rPr lang="en-US" sz="4400" b="1" kern="1200" dirty="0">
                <a:solidFill>
                  <a:srgbClr val="000000"/>
                </a:solidFill>
                <a:effectLst/>
                <a:latin typeface="Calibri"/>
                <a:ea typeface="MS Gothic"/>
                <a:cs typeface="MS Gothic"/>
              </a:rPr>
              <a:t>Vertical Zonation</a:t>
            </a:r>
            <a:r>
              <a:rPr lang="en-US" sz="2000" b="1" kern="1200" dirty="0">
                <a:solidFill>
                  <a:srgbClr val="000000"/>
                </a:solidFill>
                <a:effectLst/>
                <a:latin typeface="Calibri"/>
                <a:ea typeface="MS Gothic"/>
                <a:cs typeface="MS Gothic"/>
              </a:rPr>
              <a:t> (1)</a:t>
            </a:r>
            <a:endParaRPr lang="en-US" sz="2000" dirty="0"/>
          </a:p>
        </p:txBody>
      </p:sp>
      <p:sp>
        <p:nvSpPr>
          <p:cNvPr id="3" name="Content Placeholder 2"/>
          <p:cNvSpPr>
            <a:spLocks noGrp="1"/>
          </p:cNvSpPr>
          <p:nvPr>
            <p:ph type="body" idx="4294967295"/>
          </p:nvPr>
        </p:nvSpPr>
        <p:spPr>
          <a:xfrm>
            <a:off x="485476" y="1598901"/>
            <a:ext cx="8310293" cy="4524375"/>
          </a:xfrm>
        </p:spPr>
        <p:txBody>
          <a:bodyPr/>
          <a:lstStyle/>
          <a:p>
            <a:pPr marL="338328" indent="-338328" rtl="0" fontAlgn="base"/>
            <a:r>
              <a:rPr lang="en-US" sz="2800" dirty="0">
                <a:solidFill>
                  <a:srgbClr val="000000"/>
                </a:solidFill>
                <a:effectLst/>
              </a:rPr>
              <a:t>Temperature and precipitation change with elevation as well as with latitude. </a:t>
            </a:r>
            <a:endParaRPr lang="en-US" sz="2800" dirty="0">
              <a:effectLst/>
            </a:endParaRPr>
          </a:p>
          <a:p>
            <a:pPr marL="338328" indent="-338328" rtl="0" fontAlgn="base"/>
            <a:r>
              <a:rPr lang="en-US" sz="2800" dirty="0">
                <a:solidFill>
                  <a:srgbClr val="000000"/>
                </a:solidFill>
                <a:effectLst/>
              </a:rPr>
              <a:t>In mountainous regions, temperatures are cooler and precipitation is usually greater at high elevations.</a:t>
            </a:r>
            <a:endParaRPr lang="en-US" sz="2800" dirty="0">
              <a:effectLst/>
            </a:endParaRPr>
          </a:p>
          <a:p>
            <a:pPr marL="338328" indent="-338328" rtl="0" fontAlgn="base"/>
            <a:r>
              <a:rPr lang="en-US" sz="2800" dirty="0">
                <a:solidFill>
                  <a:srgbClr val="000000"/>
                </a:solidFill>
                <a:effectLst/>
              </a:rPr>
              <a:t>Mountains are cooler and often wetter, than low elevations. </a:t>
            </a:r>
            <a:endParaRPr lang="en-US" sz="2800" dirty="0">
              <a:effectLst/>
            </a:endParaRPr>
          </a:p>
          <a:p>
            <a:pPr marL="338328" indent="-338328" rtl="0" fontAlgn="base"/>
            <a:r>
              <a:rPr lang="en-US" sz="2800" b="1" dirty="0">
                <a:solidFill>
                  <a:srgbClr val="000000"/>
                </a:solidFill>
                <a:effectLst/>
              </a:rPr>
              <a:t>Vertical zonation </a:t>
            </a:r>
            <a:r>
              <a:rPr lang="en-US" sz="2800" dirty="0">
                <a:solidFill>
                  <a:srgbClr val="000000"/>
                </a:solidFill>
                <a:effectLst/>
              </a:rPr>
              <a:t>is the term applied to vegetation zones which are defined by altitude.</a:t>
            </a:r>
            <a:endParaRPr lang="en-US" sz="2800" dirty="0">
              <a:effectLst/>
            </a:endParaRP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63947" y="260648"/>
            <a:ext cx="4644499" cy="519801"/>
          </a:xfrm>
        </p:spPr>
        <p:txBody>
          <a:bodyPr/>
          <a:lstStyle/>
          <a:p>
            <a:r>
              <a:rPr lang="en-US" sz="4400" b="1" kern="1200" dirty="0">
                <a:solidFill>
                  <a:srgbClr val="000000"/>
                </a:solidFill>
                <a:effectLst/>
                <a:latin typeface="Calibri"/>
                <a:ea typeface="MS Gothic"/>
                <a:cs typeface="MS Gothic"/>
              </a:rPr>
              <a:t>Vertical Zonation</a:t>
            </a:r>
            <a:r>
              <a:rPr lang="en-US" sz="2000" b="1" kern="1200" dirty="0">
                <a:solidFill>
                  <a:srgbClr val="000000"/>
                </a:solidFill>
                <a:effectLst/>
                <a:latin typeface="Calibri"/>
                <a:ea typeface="MS Gothic"/>
                <a:cs typeface="MS Gothic"/>
              </a:rPr>
              <a:t> (2)</a:t>
            </a:r>
            <a:endParaRPr lang="en-US" sz="2000" dirty="0"/>
          </a:p>
        </p:txBody>
      </p:sp>
      <p:pic>
        <p:nvPicPr>
          <p:cNvPr id="4098" name="Picture 2" descr="Vegetation changes with elevation because temperatures are lower and there is more precipitation high on a mountainside. A 100-km transect from Fresno, California, to Mt. Whitney (California’s highest point) crosses vegetation zones similar to about seven different biome typ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86719" y="854002"/>
            <a:ext cx="5770562" cy="5678487"/>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3600" b="1" kern="1200" dirty="0">
                <a:solidFill>
                  <a:srgbClr val="000000"/>
                </a:solidFill>
                <a:effectLst/>
                <a:latin typeface="Calibri"/>
                <a:ea typeface="MS Gothic"/>
                <a:cs typeface="MS Gothic"/>
              </a:rPr>
              <a:t>Annual Temperature and Precipitation Levels in Terrestrial Biomes</a:t>
            </a:r>
            <a:endParaRPr lang="en-US" dirty="0"/>
          </a:p>
        </p:txBody>
      </p:sp>
      <p:pic>
        <p:nvPicPr>
          <p:cNvPr id="5122" name="Picture 2" descr="Moisture availability depends on temperature as well as precipitation. The horizontal axis on these climate diagrams shows months of the year; vertical axes show temperature (left side) and precipitation (right). The number of dry months (shaded yellow) and wetter months (blue) varies with geographic location. Yearly annual temperature (°C) and precipitation (mm) are shown at the top of each graph. Each biome has a general pattern of precipitation and temperature over the course of a ye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62" y="1695450"/>
            <a:ext cx="8016875" cy="4660900"/>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5.2 Marine Ecosystems</a:t>
            </a:r>
            <a:endParaRPr lang="en-US" dirty="0"/>
          </a:p>
        </p:txBody>
      </p:sp>
      <p:sp>
        <p:nvSpPr>
          <p:cNvPr id="3" name="Content Placeholder 2"/>
          <p:cNvSpPr>
            <a:spLocks noGrp="1"/>
          </p:cNvSpPr>
          <p:nvPr>
            <p:ph type="body" idx="4294967295"/>
          </p:nvPr>
        </p:nvSpPr>
        <p:spPr>
          <a:xfrm>
            <a:off x="470486" y="1598901"/>
            <a:ext cx="8275519" cy="4524375"/>
          </a:xfrm>
        </p:spPr>
        <p:txBody>
          <a:bodyPr/>
          <a:lstStyle/>
          <a:p>
            <a:pPr marL="338328" indent="-338328" rtl="0" fontAlgn="base"/>
            <a:r>
              <a:rPr lang="en-US" sz="2800" dirty="0">
                <a:solidFill>
                  <a:srgbClr val="000000"/>
                </a:solidFill>
                <a:effectLst/>
              </a:rPr>
              <a:t>Most marine communities depend on photosynthetic organisms.</a:t>
            </a:r>
            <a:endParaRPr lang="en-US" sz="2800" dirty="0">
              <a:effectLst/>
            </a:endParaRPr>
          </a:p>
          <a:p>
            <a:pPr marL="338328" indent="-338328" rtl="0" fontAlgn="base"/>
            <a:r>
              <a:rPr lang="en-US" sz="2800" b="1" dirty="0">
                <a:solidFill>
                  <a:srgbClr val="000000"/>
                </a:solidFill>
                <a:effectLst/>
              </a:rPr>
              <a:t>Phytoplankton: </a:t>
            </a:r>
            <a:r>
              <a:rPr lang="en-US" sz="2800" dirty="0">
                <a:solidFill>
                  <a:srgbClr val="000000"/>
                </a:solidFill>
                <a:effectLst/>
              </a:rPr>
              <a:t>tiny, free-floating  photosynthetic algae often support a marine food web rather than trees or grasses.</a:t>
            </a:r>
            <a:endParaRPr lang="en-US" sz="2800" dirty="0">
              <a:effectLst/>
            </a:endParaRPr>
          </a:p>
          <a:p>
            <a:pPr marL="338328" indent="-338328"/>
            <a:r>
              <a:rPr lang="en-US" sz="2800" dirty="0">
                <a:solidFill>
                  <a:srgbClr val="000000"/>
                </a:solidFill>
                <a:effectLst/>
                <a:latin typeface="+mn-lt"/>
                <a:ea typeface="+mn-ea"/>
                <a:cs typeface="+mn-cs"/>
              </a:rPr>
              <a:t>In oceans, photosynthetic activity tends to be greatest near coastlines, where nitrogen, phosphorus, and other nutrients wash offshore and fertilize primary producers.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p:cNvSpPr>
            <a:spLocks noGrp="1"/>
          </p:cNvSpPr>
          <p:nvPr>
            <p:ph type="title" idx="4294967295"/>
          </p:nvPr>
        </p:nvSpPr>
        <p:spPr/>
        <p:txBody>
          <a:bodyPr/>
          <a:lstStyle/>
          <a:p>
            <a:r>
              <a:rPr lang="en-US" sz="3600" b="1" kern="1200" dirty="0">
                <a:solidFill>
                  <a:srgbClr val="000000"/>
                </a:solidFill>
                <a:effectLst/>
                <a:latin typeface="Calibri"/>
                <a:ea typeface="MS Gothic"/>
                <a:cs typeface="MS Gothic"/>
              </a:rPr>
              <a:t>Satellite Measurements of Primary Productivity in the Oceans</a:t>
            </a:r>
            <a:endParaRPr lang="en-US" dirty="0"/>
          </a:p>
        </p:txBody>
      </p:sp>
      <p:pic>
        <p:nvPicPr>
          <p:cNvPr id="2" name="Picture 2" descr="The world map shows that the highest biological productivity is int he temperate and tropical regions of the world. The major biologically rich ocean regions are the north Atlantic and north Pacific, the equatorial regions of the Atlantic and the Pacific and the Southern Oce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230" y="1720126"/>
            <a:ext cx="8883540" cy="4794523"/>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Open Ocean Communities Vary from Surface to </a:t>
            </a:r>
            <a:r>
              <a:rPr lang="en-US" sz="4400" b="1" kern="1200" dirty="0" err="1">
                <a:solidFill>
                  <a:srgbClr val="000000"/>
                </a:solidFill>
                <a:effectLst/>
                <a:latin typeface="Calibri"/>
                <a:ea typeface="MS Gothic"/>
                <a:cs typeface="MS Gothic"/>
              </a:rPr>
              <a:t>Hadal</a:t>
            </a:r>
            <a:r>
              <a:rPr lang="en-US" sz="4400" b="1" kern="1200" dirty="0">
                <a:solidFill>
                  <a:srgbClr val="000000"/>
                </a:solidFill>
                <a:effectLst/>
                <a:latin typeface="Calibri"/>
                <a:ea typeface="MS Gothic"/>
                <a:cs typeface="MS Gothic"/>
              </a:rPr>
              <a:t> Zone</a:t>
            </a:r>
            <a:endParaRPr lang="en-US" dirty="0"/>
          </a:p>
        </p:txBody>
      </p:sp>
      <p:sp>
        <p:nvSpPr>
          <p:cNvPr id="3" name="Content Placeholder 2"/>
          <p:cNvSpPr>
            <a:spLocks noGrp="1"/>
          </p:cNvSpPr>
          <p:nvPr>
            <p:ph type="body" idx="4294967295"/>
          </p:nvPr>
        </p:nvSpPr>
        <p:spPr>
          <a:xfrm>
            <a:off x="281500" y="1598708"/>
            <a:ext cx="8228013" cy="4782620"/>
          </a:xfrm>
        </p:spPr>
        <p:txBody>
          <a:bodyPr/>
          <a:lstStyle/>
          <a:p>
            <a:pPr marL="338328" indent="-338328" rtl="0" fontAlgn="base">
              <a:spcBef>
                <a:spcPts val="700"/>
              </a:spcBef>
            </a:pPr>
            <a:r>
              <a:rPr lang="en-US" sz="2800" dirty="0">
                <a:solidFill>
                  <a:srgbClr val="000000"/>
                </a:solidFill>
                <a:effectLst/>
              </a:rPr>
              <a:t>Ocean systems can be described by depth and proximity to shore:</a:t>
            </a:r>
            <a:endParaRPr lang="en-US" sz="2800" dirty="0">
              <a:effectLst/>
            </a:endParaRPr>
          </a:p>
          <a:p>
            <a:pPr marL="740664" indent="-283464" rtl="0" fontAlgn="base">
              <a:spcBef>
                <a:spcPts val="600"/>
              </a:spcBef>
              <a:buFont typeface="Calibri" pitchFamily="34" charset="0"/>
              <a:buChar char="–"/>
            </a:pPr>
            <a:r>
              <a:rPr lang="en-US" sz="2800" b="1" dirty="0">
                <a:solidFill>
                  <a:srgbClr val="000000"/>
                </a:solidFill>
                <a:effectLst/>
              </a:rPr>
              <a:t>Benthic </a:t>
            </a:r>
            <a:r>
              <a:rPr lang="en-US" sz="2800" dirty="0">
                <a:solidFill>
                  <a:srgbClr val="000000"/>
                </a:solidFill>
                <a:effectLst/>
              </a:rPr>
              <a:t>communities occur on the bottom.</a:t>
            </a:r>
            <a:endParaRPr lang="en-US" sz="2800" dirty="0">
              <a:effectLst/>
            </a:endParaRPr>
          </a:p>
          <a:p>
            <a:pPr marL="740664" indent="-283464" rtl="0" fontAlgn="base">
              <a:spcBef>
                <a:spcPts val="600"/>
              </a:spcBef>
              <a:buFont typeface="Calibri" pitchFamily="34" charset="0"/>
              <a:buChar char="–"/>
            </a:pPr>
            <a:r>
              <a:rPr lang="en-US" sz="2800" b="1" dirty="0">
                <a:solidFill>
                  <a:srgbClr val="000000"/>
                </a:solidFill>
                <a:effectLst/>
                <a:latin typeface="+mn-lt"/>
                <a:ea typeface="+mn-ea"/>
                <a:cs typeface="+mn-cs"/>
              </a:rPr>
              <a:t>Pelagic </a:t>
            </a:r>
            <a:r>
              <a:rPr lang="en-US" sz="2800" dirty="0">
                <a:solidFill>
                  <a:srgbClr val="000000"/>
                </a:solidFill>
                <a:effectLst/>
                <a:latin typeface="+mn-lt"/>
                <a:ea typeface="+mn-ea"/>
                <a:cs typeface="+mn-cs"/>
              </a:rPr>
              <a:t>zones are the water column. </a:t>
            </a:r>
            <a:endParaRPr lang="en-US" sz="2800" dirty="0">
              <a:effectLst/>
            </a:endParaRPr>
          </a:p>
          <a:p>
            <a:pPr marL="338328" indent="-338328" rtl="0" fontAlgn="base">
              <a:spcBef>
                <a:spcPts val="700"/>
              </a:spcBef>
            </a:pPr>
            <a:r>
              <a:rPr lang="en-US" sz="2800" dirty="0">
                <a:solidFill>
                  <a:srgbClr val="000000"/>
                </a:solidFill>
                <a:effectLst/>
                <a:latin typeface="+mn-lt"/>
                <a:ea typeface="+mn-ea"/>
                <a:cs typeface="+mn-cs"/>
              </a:rPr>
              <a:t>The </a:t>
            </a:r>
            <a:r>
              <a:rPr lang="en-US" sz="2800" b="1" dirty="0">
                <a:solidFill>
                  <a:srgbClr val="000000"/>
                </a:solidFill>
                <a:effectLst/>
                <a:latin typeface="+mn-lt"/>
                <a:ea typeface="+mn-ea"/>
                <a:cs typeface="+mn-cs"/>
              </a:rPr>
              <a:t>epipelagic zone </a:t>
            </a:r>
            <a:r>
              <a:rPr lang="en-US" sz="2800" dirty="0">
                <a:solidFill>
                  <a:srgbClr val="000000"/>
                </a:solidFill>
                <a:effectLst/>
                <a:latin typeface="+mn-lt"/>
                <a:ea typeface="+mn-ea"/>
                <a:cs typeface="+mn-cs"/>
              </a:rPr>
              <a:t>has photosynthetic organisms</a:t>
            </a:r>
            <a:r>
              <a:rPr lang="en-US" sz="2800" i="1" dirty="0">
                <a:solidFill>
                  <a:srgbClr val="000000"/>
                </a:solidFill>
                <a:effectLst/>
                <a:latin typeface="+mn-lt"/>
                <a:ea typeface="+mn-ea"/>
                <a:cs typeface="+mn-cs"/>
              </a:rPr>
              <a:t>. </a:t>
            </a:r>
            <a:endParaRPr lang="en-US" sz="2800" dirty="0">
              <a:effectLst/>
            </a:endParaRPr>
          </a:p>
          <a:p>
            <a:pPr marL="338328" indent="-338328" rtl="0" fontAlgn="base">
              <a:spcBef>
                <a:spcPts val="700"/>
              </a:spcBef>
            </a:pPr>
            <a:r>
              <a:rPr lang="en-US" sz="2800" dirty="0">
                <a:solidFill>
                  <a:srgbClr val="000000"/>
                </a:solidFill>
                <a:effectLst/>
                <a:latin typeface="+mn-lt"/>
                <a:ea typeface="+mn-ea"/>
                <a:cs typeface="+mn-cs"/>
              </a:rPr>
              <a:t>Below</a:t>
            </a:r>
            <a:r>
              <a:rPr lang="en-US" sz="2800" i="1" dirty="0">
                <a:solidFill>
                  <a:srgbClr val="000000"/>
                </a:solidFill>
                <a:effectLst/>
                <a:latin typeface="+mn-lt"/>
                <a:ea typeface="+mn-ea"/>
                <a:cs typeface="+mn-cs"/>
              </a:rPr>
              <a:t> </a:t>
            </a:r>
            <a:r>
              <a:rPr lang="en-US" sz="2800" dirty="0">
                <a:solidFill>
                  <a:srgbClr val="000000"/>
                </a:solidFill>
                <a:effectLst/>
                <a:latin typeface="+mn-lt"/>
                <a:ea typeface="+mn-ea"/>
                <a:cs typeface="+mn-cs"/>
              </a:rPr>
              <a:t>are the </a:t>
            </a:r>
            <a:r>
              <a:rPr lang="en-US" sz="2800" b="1" dirty="0">
                <a:solidFill>
                  <a:srgbClr val="000000"/>
                </a:solidFill>
                <a:effectLst/>
                <a:latin typeface="+mn-lt"/>
                <a:ea typeface="+mn-ea"/>
                <a:cs typeface="+mn-cs"/>
              </a:rPr>
              <a:t>mesopelagic</a:t>
            </a:r>
            <a:r>
              <a:rPr lang="en-US" sz="2800" dirty="0">
                <a:solidFill>
                  <a:srgbClr val="000000"/>
                </a:solidFill>
                <a:effectLst/>
                <a:latin typeface="+mn-lt"/>
                <a:ea typeface="+mn-ea"/>
                <a:cs typeface="+mn-cs"/>
              </a:rPr>
              <a:t> and </a:t>
            </a:r>
            <a:r>
              <a:rPr lang="en-US" sz="2800" b="1" dirty="0">
                <a:solidFill>
                  <a:srgbClr val="000000"/>
                </a:solidFill>
                <a:effectLst/>
                <a:latin typeface="+mn-lt"/>
                <a:ea typeface="+mn-ea"/>
                <a:cs typeface="+mn-cs"/>
              </a:rPr>
              <a:t>bathypelagic zones</a:t>
            </a:r>
            <a:r>
              <a:rPr lang="en-US" sz="2800" i="1" dirty="0">
                <a:solidFill>
                  <a:srgbClr val="000000"/>
                </a:solidFill>
                <a:effectLst/>
                <a:latin typeface="+mn-lt"/>
                <a:ea typeface="+mn-ea"/>
                <a:cs typeface="+mn-cs"/>
              </a:rPr>
              <a:t>. </a:t>
            </a:r>
            <a:endParaRPr lang="en-US" sz="2800" dirty="0">
              <a:effectLst/>
            </a:endParaRPr>
          </a:p>
          <a:p>
            <a:pPr marL="338328" indent="-338328" rtl="0" fontAlgn="base">
              <a:spcBef>
                <a:spcPts val="700"/>
              </a:spcBef>
            </a:pPr>
            <a:r>
              <a:rPr lang="en-US" sz="2800" dirty="0">
                <a:solidFill>
                  <a:srgbClr val="000000"/>
                </a:solidFill>
                <a:effectLst/>
                <a:latin typeface="+mn-lt"/>
                <a:ea typeface="+mn-ea"/>
                <a:cs typeface="+mn-cs"/>
              </a:rPr>
              <a:t>The</a:t>
            </a:r>
            <a:r>
              <a:rPr lang="en-US" sz="2800" i="1" dirty="0">
                <a:solidFill>
                  <a:srgbClr val="000000"/>
                </a:solidFill>
                <a:effectLst/>
                <a:latin typeface="+mn-lt"/>
                <a:ea typeface="+mn-ea"/>
                <a:cs typeface="+mn-cs"/>
              </a:rPr>
              <a:t> </a:t>
            </a:r>
            <a:r>
              <a:rPr lang="en-US" sz="2800" dirty="0">
                <a:solidFill>
                  <a:srgbClr val="000000"/>
                </a:solidFill>
                <a:effectLst/>
                <a:latin typeface="+mn-lt"/>
                <a:ea typeface="+mn-ea"/>
                <a:cs typeface="+mn-cs"/>
              </a:rPr>
              <a:t>deepest layers are the </a:t>
            </a:r>
            <a:r>
              <a:rPr lang="en-US" sz="2800" b="1" dirty="0">
                <a:solidFill>
                  <a:srgbClr val="000000"/>
                </a:solidFill>
                <a:effectLst/>
                <a:latin typeface="+mn-lt"/>
                <a:ea typeface="+mn-ea"/>
                <a:cs typeface="+mn-cs"/>
              </a:rPr>
              <a:t>abyssal zone </a:t>
            </a:r>
            <a:r>
              <a:rPr lang="en-US" sz="2800" dirty="0">
                <a:solidFill>
                  <a:srgbClr val="000000"/>
                </a:solidFill>
                <a:effectLst/>
                <a:latin typeface="+mn-lt"/>
                <a:ea typeface="+mn-ea"/>
                <a:cs typeface="+mn-cs"/>
              </a:rPr>
              <a:t>(to 4,000 m) and </a:t>
            </a:r>
            <a:r>
              <a:rPr lang="en-US" sz="2800" b="1" dirty="0" err="1">
                <a:solidFill>
                  <a:srgbClr val="000000"/>
                </a:solidFill>
                <a:effectLst/>
                <a:latin typeface="+mn-lt"/>
                <a:ea typeface="+mn-ea"/>
                <a:cs typeface="+mn-cs"/>
              </a:rPr>
              <a:t>hadal</a:t>
            </a:r>
            <a:r>
              <a:rPr lang="en-US" sz="2800" b="1" dirty="0">
                <a:solidFill>
                  <a:srgbClr val="000000"/>
                </a:solidFill>
                <a:effectLst/>
                <a:latin typeface="+mn-lt"/>
                <a:ea typeface="+mn-ea"/>
                <a:cs typeface="+mn-cs"/>
              </a:rPr>
              <a:t> zone </a:t>
            </a:r>
            <a:r>
              <a:rPr lang="en-US" sz="2800" dirty="0">
                <a:solidFill>
                  <a:srgbClr val="000000"/>
                </a:solidFill>
                <a:effectLst/>
                <a:latin typeface="+mn-lt"/>
                <a:ea typeface="+mn-ea"/>
                <a:cs typeface="+mn-cs"/>
              </a:rPr>
              <a:t>(deeper than 6,000 m). </a:t>
            </a:r>
            <a:endParaRPr lang="en-US" sz="2800" dirty="0">
              <a:effectLst/>
            </a:endParaRPr>
          </a:p>
          <a:p>
            <a:pPr marL="338328" indent="-338328">
              <a:spcBef>
                <a:spcPts val="700"/>
              </a:spcBef>
            </a:pPr>
            <a:r>
              <a:rPr lang="en-US" sz="2800" dirty="0">
                <a:solidFill>
                  <a:srgbClr val="000000"/>
                </a:solidFill>
                <a:effectLst/>
                <a:latin typeface="+mn-lt"/>
                <a:ea typeface="+mn-ea"/>
                <a:cs typeface="+mn-cs"/>
              </a:rPr>
              <a:t>Shorelines are known as </a:t>
            </a:r>
            <a:r>
              <a:rPr lang="en-US" sz="2800" b="1" dirty="0">
                <a:solidFill>
                  <a:srgbClr val="000000"/>
                </a:solidFill>
                <a:effectLst/>
                <a:latin typeface="+mn-lt"/>
                <a:ea typeface="+mn-ea"/>
                <a:cs typeface="+mn-cs"/>
              </a:rPr>
              <a:t>littoral zones</a:t>
            </a:r>
            <a:r>
              <a:rPr lang="en-US" sz="2800" dirty="0">
                <a:solidFill>
                  <a:srgbClr val="000000"/>
                </a:solidFill>
                <a:effectLst/>
                <a:latin typeface="+mn-lt"/>
                <a:ea typeface="+mn-ea"/>
                <a:cs typeface="+mn-cs"/>
              </a:rPr>
              <a:t>, and the area exposed by low tides is known as the </a:t>
            </a:r>
            <a:r>
              <a:rPr lang="en-US" sz="2800" b="1" dirty="0">
                <a:solidFill>
                  <a:srgbClr val="000000"/>
                </a:solidFill>
                <a:effectLst/>
                <a:latin typeface="+mn-lt"/>
                <a:ea typeface="+mn-ea"/>
                <a:cs typeface="+mn-cs"/>
              </a:rPr>
              <a:t>intertidal zone</a:t>
            </a:r>
            <a:r>
              <a:rPr lang="en-US" sz="2800" dirty="0">
                <a:solidFill>
                  <a:srgbClr val="000000"/>
                </a:solidFill>
                <a:effectLst/>
                <a:latin typeface="+mn-lt"/>
                <a:ea typeface="+mn-ea"/>
                <a:cs typeface="+mn-cs"/>
              </a:rPr>
              <a:t>.</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145050" y="1768555"/>
            <a:ext cx="3083778" cy="3224339"/>
          </a:xfrm>
        </p:spPr>
        <p:txBody>
          <a:bodyPr/>
          <a:lstStyle/>
          <a:p>
            <a:r>
              <a:rPr lang="en-US" sz="3600" b="1" kern="1200" dirty="0">
                <a:solidFill>
                  <a:srgbClr val="000000"/>
                </a:solidFill>
                <a:effectLst/>
                <a:latin typeface="Calibri"/>
                <a:ea typeface="MS Gothic"/>
                <a:cs typeface="MS Gothic"/>
              </a:rPr>
              <a:t>Vertical Stratification is a Key Feature of Aquatic Ecosystems</a:t>
            </a:r>
            <a:endParaRPr lang="en-US" dirty="0"/>
          </a:p>
        </p:txBody>
      </p:sp>
      <p:pic>
        <p:nvPicPr>
          <p:cNvPr id="2" name="Picture 2" descr="The intertidal zone is the coastal area that is underwater in high tide and exposed during low tide. The Epipelagic zone is the only ocean zone that receives sunlight. Below this the regions are the mesopelagic zone down to 1000 meters, the Bathypelagic zone from 1000 to 4000 meters, the Abyssal zone from 4000 to 6000 meters, and the Hadal zone below 6000 mete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6171" y="781050"/>
            <a:ext cx="5645150" cy="5757862"/>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457200" y="211138"/>
            <a:ext cx="8228013" cy="1141412"/>
          </a:xfrm>
        </p:spPr>
        <p:txBody>
          <a:bodyPr/>
          <a:lstStyle/>
          <a:p>
            <a:r>
              <a:rPr lang="en-US" sz="4400" b="1" kern="1200" dirty="0">
                <a:solidFill>
                  <a:srgbClr val="000000"/>
                </a:solidFill>
                <a:effectLst/>
                <a:latin typeface="Calibri"/>
                <a:ea typeface="MS Gothic"/>
                <a:cs typeface="MS Gothic"/>
              </a:rPr>
              <a:t>Deep-sea Thermal Vent Communities</a:t>
            </a:r>
            <a:endParaRPr lang="en-US" dirty="0"/>
          </a:p>
        </p:txBody>
      </p:sp>
      <p:sp>
        <p:nvSpPr>
          <p:cNvPr id="4" name="Content Placeholder 2"/>
          <p:cNvSpPr>
            <a:spLocks noGrp="1"/>
          </p:cNvSpPr>
          <p:nvPr>
            <p:ph type="body" idx="4294967295"/>
          </p:nvPr>
        </p:nvSpPr>
        <p:spPr>
          <a:xfrm>
            <a:off x="467544" y="1536700"/>
            <a:ext cx="3977570" cy="4524375"/>
          </a:xfrm>
        </p:spPr>
        <p:txBody>
          <a:bodyPr/>
          <a:lstStyle/>
          <a:p>
            <a:pPr marL="338328" indent="-338328" rtl="0" fontAlgn="base">
              <a:spcBef>
                <a:spcPts val="700"/>
              </a:spcBef>
            </a:pPr>
            <a:r>
              <a:rPr lang="en-US" sz="2800" dirty="0">
                <a:solidFill>
                  <a:srgbClr val="000000"/>
                </a:solidFill>
                <a:effectLst/>
              </a:rPr>
              <a:t>Deep-sea thermal vent communities are another remarkable type of marine system.</a:t>
            </a:r>
            <a:endParaRPr lang="en-US" sz="2800" dirty="0">
              <a:effectLst/>
            </a:endParaRPr>
          </a:p>
          <a:p>
            <a:pPr marL="338328" indent="-338328">
              <a:spcBef>
                <a:spcPts val="700"/>
              </a:spcBef>
            </a:pPr>
            <a:r>
              <a:rPr lang="en-US" sz="2800" dirty="0">
                <a:solidFill>
                  <a:srgbClr val="000000"/>
                </a:solidFill>
                <a:effectLst/>
              </a:rPr>
              <a:t>These communities are based on microbes that capture sulfur compounds released from thermal vents on the ocean floor. </a:t>
            </a:r>
            <a:endParaRPr lang="en-US" sz="2800"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5" y="1408727"/>
            <a:ext cx="3744416" cy="5204004"/>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Tidal Shores Support Rich,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Diverse Communities</a:t>
            </a:r>
            <a:endParaRPr lang="en-US" dirty="0"/>
          </a:p>
        </p:txBody>
      </p:sp>
      <p:pic>
        <p:nvPicPr>
          <p:cNvPr id="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674" r="50000" b="53956"/>
          <a:stretch/>
        </p:blipFill>
        <p:spPr bwMode="auto">
          <a:xfrm>
            <a:off x="2087724" y="1827888"/>
            <a:ext cx="4968552" cy="3217209"/>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
        <p:nvSpPr>
          <p:cNvPr id="4" name="Content Placeholder 2"/>
          <p:cNvSpPr>
            <a:spLocks noGrp="1"/>
          </p:cNvSpPr>
          <p:nvPr>
            <p:ph type="body" idx="4294967295"/>
          </p:nvPr>
        </p:nvSpPr>
        <p:spPr>
          <a:xfrm>
            <a:off x="457200" y="5267437"/>
            <a:ext cx="8228013" cy="1252183"/>
          </a:xfrm>
        </p:spPr>
        <p:txBody>
          <a:bodyPr/>
          <a:lstStyle/>
          <a:p>
            <a:pPr marL="0" indent="0">
              <a:buNone/>
            </a:pPr>
            <a:r>
              <a:rPr lang="en-US" sz="2800" b="1" dirty="0">
                <a:solidFill>
                  <a:srgbClr val="000000"/>
                </a:solidFill>
                <a:effectLst/>
                <a:latin typeface="+mn-lt"/>
                <a:ea typeface="+mn-ea"/>
                <a:cs typeface="+mn-cs"/>
              </a:rPr>
              <a:t>Coral reefs </a:t>
            </a:r>
            <a:r>
              <a:rPr lang="en-US" sz="2800" dirty="0">
                <a:solidFill>
                  <a:srgbClr val="000000"/>
                </a:solidFill>
                <a:effectLst/>
                <a:latin typeface="+mn-lt"/>
                <a:ea typeface="+mn-ea"/>
                <a:cs typeface="+mn-cs"/>
              </a:rPr>
              <a:t>are among the best-known marine systems, because of their extraordinary biological productivity and their diverse and beautiful organisms.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99" y="351186"/>
            <a:ext cx="9050814" cy="625350"/>
          </a:xfrm>
        </p:spPr>
        <p:txBody>
          <a:bodyPr/>
          <a:lstStyle/>
          <a:p>
            <a:r>
              <a:rPr lang="en-US" sz="4400" b="1" kern="1200" dirty="0">
                <a:solidFill>
                  <a:srgbClr val="000000"/>
                </a:solidFill>
                <a:effectLst/>
                <a:latin typeface="Calibri"/>
                <a:ea typeface="MS Gothic"/>
                <a:cs typeface="MS Gothic"/>
              </a:rPr>
              <a:t>Tidal Shores Continued:  Mangroves</a:t>
            </a:r>
            <a:endParaRPr lang="en-US" dirty="0"/>
          </a:p>
        </p:txBody>
      </p:sp>
      <p:sp>
        <p:nvSpPr>
          <p:cNvPr id="3" name="Content Placeholder 2"/>
          <p:cNvSpPr>
            <a:spLocks noGrp="1"/>
          </p:cNvSpPr>
          <p:nvPr>
            <p:ph type="body" idx="4294967295"/>
          </p:nvPr>
        </p:nvSpPr>
        <p:spPr>
          <a:xfrm>
            <a:off x="467544" y="5298277"/>
            <a:ext cx="8065889" cy="1318117"/>
          </a:xfrm>
        </p:spPr>
        <p:txBody>
          <a:bodyPr/>
          <a:lstStyle/>
          <a:p>
            <a:pPr marL="0" indent="0">
              <a:buNone/>
            </a:pPr>
            <a:r>
              <a:rPr lang="en-US" sz="2800" b="1" dirty="0">
                <a:solidFill>
                  <a:srgbClr val="000000"/>
                </a:solidFill>
                <a:effectLst/>
                <a:latin typeface="+mn-lt"/>
                <a:ea typeface="+mn-ea"/>
                <a:cs typeface="+mn-cs"/>
              </a:rPr>
              <a:t>Mangroves </a:t>
            </a:r>
            <a:r>
              <a:rPr lang="en-US" sz="2800" dirty="0">
                <a:solidFill>
                  <a:srgbClr val="000000"/>
                </a:solidFill>
                <a:effectLst/>
                <a:latin typeface="+mn-lt"/>
                <a:ea typeface="+mn-ea"/>
                <a:cs typeface="+mn-cs"/>
              </a:rPr>
              <a:t>are a diverse group of salt-tolerant trees that grow along warm, calm marine coasts around the world. </a:t>
            </a:r>
            <a:endParaRPr lang="en-US" sz="2800"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50267"/>
            <a:ext cx="8077200" cy="4004617"/>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78532"/>
            <a:ext cx="8228013" cy="1141412"/>
          </a:xfrm>
        </p:spPr>
        <p:txBody>
          <a:bodyPr/>
          <a:lstStyle/>
          <a:p>
            <a:r>
              <a:rPr lang="en-US" sz="4400" b="1" kern="1200" dirty="0">
                <a:solidFill>
                  <a:srgbClr val="000000"/>
                </a:solidFill>
                <a:effectLst/>
                <a:latin typeface="Calibri"/>
                <a:ea typeface="MS Gothic"/>
                <a:cs typeface="MS Gothic"/>
              </a:rPr>
              <a:t>Tidal Shores Continued: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Estuaries &amp; Salt Marshes</a:t>
            </a:r>
            <a:endParaRPr lang="en-US" dirty="0"/>
          </a:p>
        </p:txBody>
      </p:sp>
      <p:sp>
        <p:nvSpPr>
          <p:cNvPr id="3" name="Content Placeholder 2"/>
          <p:cNvSpPr>
            <a:spLocks noGrp="1"/>
          </p:cNvSpPr>
          <p:nvPr>
            <p:ph type="body" idx="4294967295"/>
          </p:nvPr>
        </p:nvSpPr>
        <p:spPr>
          <a:xfrm>
            <a:off x="206550" y="5149072"/>
            <a:ext cx="8734201" cy="1441605"/>
          </a:xfrm>
        </p:spPr>
        <p:txBody>
          <a:bodyPr/>
          <a:lstStyle/>
          <a:p>
            <a:pPr marL="0" indent="0">
              <a:spcBef>
                <a:spcPts val="600"/>
              </a:spcBef>
              <a:buNone/>
            </a:pPr>
            <a:r>
              <a:rPr lang="en-US" sz="2400" b="1" dirty="0">
                <a:solidFill>
                  <a:srgbClr val="000000"/>
                </a:solidFill>
                <a:effectLst/>
              </a:rPr>
              <a:t>Estuaries </a:t>
            </a:r>
            <a:r>
              <a:rPr lang="en-US" sz="2400" dirty="0">
                <a:solidFill>
                  <a:srgbClr val="000000"/>
                </a:solidFill>
                <a:effectLst/>
              </a:rPr>
              <a:t>are bays where rivers empty into the sea, mixing fresh water with salt water. </a:t>
            </a:r>
            <a:r>
              <a:rPr lang="en-US" sz="2400" b="1" dirty="0">
                <a:solidFill>
                  <a:srgbClr val="000000"/>
                </a:solidFill>
                <a:effectLst/>
              </a:rPr>
              <a:t>Salt marshes, </a:t>
            </a:r>
            <a:r>
              <a:rPr lang="en-US" sz="2400" dirty="0">
                <a:solidFill>
                  <a:srgbClr val="000000"/>
                </a:solidFill>
                <a:effectLst/>
              </a:rPr>
              <a:t>shallow wetlands flooded regularly or occasionally with seawater, occur on shallow coastlines, including estuaries.</a:t>
            </a:r>
            <a:endParaRPr lang="en-US" sz="2400" dirty="0"/>
          </a:p>
        </p:txBody>
      </p:sp>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354907"/>
            <a:ext cx="8229600" cy="3788593"/>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265437" y="404664"/>
            <a:ext cx="8611539" cy="585724"/>
          </a:xfrm>
        </p:spPr>
        <p:txBody>
          <a:bodyPr/>
          <a:lstStyle/>
          <a:p>
            <a:r>
              <a:rPr lang="en-US" sz="4400" b="1" kern="1200" dirty="0">
                <a:solidFill>
                  <a:srgbClr val="000000"/>
                </a:solidFill>
                <a:effectLst/>
                <a:latin typeface="Calibri"/>
                <a:ea typeface="MS Gothic"/>
                <a:cs typeface="MS Gothic"/>
              </a:rPr>
              <a:t>Tidal Shores Continued:  Tide Pools</a:t>
            </a:r>
            <a:endParaRPr lang="en-US" dirty="0"/>
          </a:p>
        </p:txBody>
      </p:sp>
      <p:sp>
        <p:nvSpPr>
          <p:cNvPr id="4" name="Content Placeholder 2"/>
          <p:cNvSpPr>
            <a:spLocks noGrp="1"/>
          </p:cNvSpPr>
          <p:nvPr>
            <p:ph type="body" idx="4294967295"/>
          </p:nvPr>
        </p:nvSpPr>
        <p:spPr>
          <a:xfrm>
            <a:off x="395536" y="5612049"/>
            <a:ext cx="8228013" cy="877485"/>
          </a:xfrm>
        </p:spPr>
        <p:txBody>
          <a:bodyPr/>
          <a:lstStyle/>
          <a:p>
            <a:pPr marL="0" indent="0">
              <a:spcBef>
                <a:spcPts val="600"/>
              </a:spcBef>
              <a:buNone/>
            </a:pPr>
            <a:r>
              <a:rPr lang="en-US" sz="2800" b="1" dirty="0">
                <a:solidFill>
                  <a:srgbClr val="000000"/>
                </a:solidFill>
                <a:effectLst/>
                <a:latin typeface="+mn-lt"/>
                <a:ea typeface="+mn-ea"/>
                <a:cs typeface="+mn-cs"/>
              </a:rPr>
              <a:t>Tide pools </a:t>
            </a:r>
            <a:r>
              <a:rPr lang="en-US" sz="2800" dirty="0">
                <a:solidFill>
                  <a:srgbClr val="000000"/>
                </a:solidFill>
                <a:effectLst/>
                <a:latin typeface="+mn-lt"/>
                <a:ea typeface="+mn-ea"/>
                <a:cs typeface="+mn-cs"/>
              </a:rPr>
              <a:t>are depressions in a rocky shoreline that are flooded at high tide, but retain some water at low tide.</a:t>
            </a:r>
            <a:endParaRPr lang="en-US" sz="2800"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0612" t="49590"/>
          <a:stretch/>
        </p:blipFill>
        <p:spPr>
          <a:xfrm>
            <a:off x="1547664" y="1073944"/>
            <a:ext cx="5976664" cy="4554099"/>
          </a:xfrm>
          <a:prstGeom prst="rect">
            <a:avLst/>
          </a:prstGeom>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47951" y="523196"/>
            <a:ext cx="7046510" cy="644296"/>
          </a:xfrm>
        </p:spPr>
        <p:txBody>
          <a:bodyPr/>
          <a:lstStyle/>
          <a:p>
            <a:r>
              <a:rPr lang="en-US" sz="4400" b="1" kern="1200" dirty="0">
                <a:solidFill>
                  <a:srgbClr val="000000"/>
                </a:solidFill>
                <a:effectLst/>
                <a:latin typeface="Calibri"/>
                <a:ea typeface="MS Gothic"/>
                <a:cs typeface="MS Gothic"/>
              </a:rPr>
              <a:t>5.3 Freshwater Ecosystems</a:t>
            </a:r>
            <a:endParaRPr lang="en-US" dirty="0"/>
          </a:p>
        </p:txBody>
      </p:sp>
      <p:sp>
        <p:nvSpPr>
          <p:cNvPr id="3" name="Content Placeholder 2"/>
          <p:cNvSpPr>
            <a:spLocks noGrp="1"/>
          </p:cNvSpPr>
          <p:nvPr>
            <p:ph type="body" idx="4294967295"/>
          </p:nvPr>
        </p:nvSpPr>
        <p:spPr>
          <a:xfrm>
            <a:off x="442210" y="1600200"/>
            <a:ext cx="8228013" cy="4524375"/>
          </a:xfrm>
        </p:spPr>
        <p:txBody>
          <a:bodyPr/>
          <a:lstStyle/>
          <a:p>
            <a:pPr marL="338328" indent="-338328" rtl="0" fontAlgn="base"/>
            <a:r>
              <a:rPr lang="en-US" sz="3200" dirty="0">
                <a:solidFill>
                  <a:srgbClr val="000000"/>
                </a:solidFill>
                <a:effectLst/>
                <a:latin typeface="+mn-lt"/>
                <a:ea typeface="+mn-ea"/>
                <a:cs typeface="+mn-cs"/>
              </a:rPr>
              <a:t>Freshwater environments are far less extensive than marine environments, but they are centers of biodiversity. </a:t>
            </a:r>
            <a:endParaRPr lang="en-US" sz="3200" dirty="0">
              <a:effectLst/>
            </a:endParaRPr>
          </a:p>
          <a:p>
            <a:pPr marL="338328" indent="-338328" rtl="0" fontAlgn="base"/>
            <a:r>
              <a:rPr lang="en-US" sz="3200" dirty="0">
                <a:solidFill>
                  <a:srgbClr val="000000"/>
                </a:solidFill>
                <a:effectLst/>
                <a:latin typeface="+mn-lt"/>
                <a:ea typeface="+mn-ea"/>
                <a:cs typeface="+mn-cs"/>
              </a:rPr>
              <a:t>Most terrestrial communities rely, to some extent, on freshwater environments. </a:t>
            </a:r>
            <a:endParaRPr lang="en-US" dirty="0">
              <a:effectLst/>
            </a:endParaRPr>
          </a:p>
          <a:p>
            <a:pPr marL="338328" indent="-338328"/>
            <a:r>
              <a:rPr lang="en-US" sz="3200" dirty="0">
                <a:solidFill>
                  <a:srgbClr val="000000"/>
                </a:solidFill>
                <a:effectLst/>
                <a:latin typeface="+mn-lt"/>
                <a:ea typeface="+mn-ea"/>
                <a:cs typeface="+mn-cs"/>
              </a:rPr>
              <a:t>In deserts, isolated pools, streams, and even underground water systems support astonishing biodiversity as well as provide water to land animals.</a:t>
            </a:r>
            <a:endParaRPr lang="en-US"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b="1" dirty="0">
                <a:latin typeface="Calibri" charset="0"/>
              </a:rPr>
              <a:t>Lakes Have Extensive Open Water</a:t>
            </a:r>
            <a:endParaRPr lang="en-US" dirty="0"/>
          </a:p>
        </p:txBody>
      </p:sp>
      <p:sp>
        <p:nvSpPr>
          <p:cNvPr id="4" name="Content Placeholder 2"/>
          <p:cNvSpPr>
            <a:spLocks noGrp="1"/>
          </p:cNvSpPr>
          <p:nvPr>
            <p:ph idx="1"/>
          </p:nvPr>
        </p:nvSpPr>
        <p:spPr/>
        <p:txBody>
          <a:bodyPr/>
          <a:lstStyle/>
          <a:p>
            <a:r>
              <a:rPr lang="en-US" sz="2800" kern="1200" dirty="0">
                <a:ea typeface="ＭＳ Ｐゴシック" charset="-128"/>
                <a:cs typeface="ＭＳ Ｐゴシック" charset="-128"/>
              </a:rPr>
              <a:t>Freshwater lakes, like marine environments, have distinct vertical zones.</a:t>
            </a:r>
          </a:p>
          <a:p>
            <a:r>
              <a:rPr lang="en-US" sz="2800" kern="1200" dirty="0">
                <a:ea typeface="ＭＳ Ｐゴシック" charset="-128"/>
                <a:cs typeface="ＭＳ Ｐゴシック" charset="-128"/>
              </a:rPr>
              <a:t>Near the surface is a </a:t>
            </a:r>
            <a:r>
              <a:rPr lang="en-US" sz="2800" kern="1200" dirty="0" err="1">
                <a:ea typeface="ＭＳ Ｐゴシック" charset="-128"/>
                <a:cs typeface="ＭＳ Ｐゴシック" charset="-128"/>
              </a:rPr>
              <a:t>subcommunity</a:t>
            </a:r>
            <a:r>
              <a:rPr lang="en-US" sz="2800" kern="1200" dirty="0">
                <a:ea typeface="ＭＳ Ｐゴシック" charset="-128"/>
                <a:cs typeface="ＭＳ Ｐゴシック" charset="-128"/>
              </a:rPr>
              <a:t> of plankton, mainly microscopic plants, animals, and </a:t>
            </a:r>
            <a:r>
              <a:rPr lang="en-US" sz="2800" kern="1200" dirty="0" err="1">
                <a:ea typeface="ＭＳ Ｐゴシック" charset="-128"/>
                <a:cs typeface="ＭＳ Ｐゴシック" charset="-128"/>
              </a:rPr>
              <a:t>protists</a:t>
            </a:r>
            <a:r>
              <a:rPr lang="en-US" sz="2800" kern="1200" dirty="0">
                <a:ea typeface="ＭＳ Ｐゴシック" charset="-128"/>
                <a:cs typeface="ＭＳ Ｐゴシック" charset="-128"/>
              </a:rPr>
              <a:t>.</a:t>
            </a:r>
          </a:p>
          <a:p>
            <a:r>
              <a:rPr lang="en-US" sz="2800" kern="1200" dirty="0">
                <a:ea typeface="ＭＳ Ｐゴシック" charset="-128"/>
                <a:cs typeface="ＭＳ Ｐゴシック" charset="-128"/>
              </a:rPr>
              <a:t>Fish move through the water column, sometimes near the surface and sometimes at depth.</a:t>
            </a:r>
          </a:p>
          <a:p>
            <a:r>
              <a:rPr lang="en-US" sz="2800" kern="1200" dirty="0">
                <a:ea typeface="ＭＳ Ｐゴシック" charset="-128"/>
                <a:cs typeface="ＭＳ Ｐゴシック" charset="-128"/>
              </a:rPr>
              <a:t>Finally, the bottom, or </a:t>
            </a:r>
            <a:r>
              <a:rPr lang="en-US" sz="2800" i="1" kern="1200" dirty="0">
                <a:ea typeface="ＭＳ Ｐゴシック" charset="-128"/>
                <a:cs typeface="ＭＳ Ｐゴシック" charset="-128"/>
              </a:rPr>
              <a:t>benthos</a:t>
            </a:r>
            <a:r>
              <a:rPr lang="en-US" sz="2800" kern="1200" dirty="0">
                <a:ea typeface="ＭＳ Ｐゴシック" charset="-128"/>
                <a:cs typeface="ＭＳ Ｐゴシック" charset="-128"/>
              </a:rPr>
              <a:t>, is occupied by a variety of snails, burrowing worms, fish, and other organisms</a:t>
            </a:r>
          </a:p>
          <a:p>
            <a:endParaRPr lang="en-US" sz="2800" kern="1200" dirty="0">
              <a:latin typeface="Times New Roman" charset="0"/>
              <a:ea typeface="ＭＳ Ｐゴシック" charset="-128"/>
              <a:cs typeface="ＭＳ Ｐゴシック" charset="-128"/>
            </a:endParaRPr>
          </a:p>
          <a:p>
            <a:endParaRPr lang="en-US" sz="2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sz="3600" b="1" dirty="0"/>
              <a:t>Layers of a Deep Lake</a:t>
            </a:r>
          </a:p>
        </p:txBody>
      </p:sp>
      <p:pic>
        <p:nvPicPr>
          <p:cNvPr id="18434" name="Picture 2" descr="A deep lake has four zones in open water. The Epilimnion is the top followed by the thermocline, the hypolimnion, and the benthos. As you go down there is less oxygen and ligh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6349" y="1417638"/>
            <a:ext cx="8471301" cy="4694088"/>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rtl="0" fontAlgn="base"/>
            <a:r>
              <a:rPr lang="en-US" sz="4400" b="1" kern="1200" dirty="0">
                <a:solidFill>
                  <a:srgbClr val="000000"/>
                </a:solidFill>
                <a:effectLst/>
                <a:latin typeface="Calibri"/>
                <a:ea typeface="MS Gothic"/>
                <a:cs typeface="MS Gothic"/>
              </a:rPr>
              <a:t>Wetlands are Shallow </a:t>
            </a:r>
            <a:endParaRPr lang="en-US" dirty="0">
              <a:effectLst/>
            </a:endParaRPr>
          </a:p>
          <a:p>
            <a:r>
              <a:rPr lang="en-US" sz="4400" b="1" kern="1200" dirty="0">
                <a:solidFill>
                  <a:srgbClr val="000000"/>
                </a:solidFill>
                <a:effectLst/>
                <a:latin typeface="Calibri"/>
                <a:ea typeface="MS Gothic"/>
                <a:cs typeface="MS Gothic"/>
              </a:rPr>
              <a:t>and Productive</a:t>
            </a:r>
            <a:endParaRPr lang="en-US" dirty="0"/>
          </a:p>
        </p:txBody>
      </p:sp>
      <p:sp>
        <p:nvSpPr>
          <p:cNvPr id="3" name="Content Placeholder 2"/>
          <p:cNvSpPr>
            <a:spLocks noGrp="1"/>
          </p:cNvSpPr>
          <p:nvPr>
            <p:ph type="body" idx="4294967295"/>
          </p:nvPr>
        </p:nvSpPr>
        <p:spPr>
          <a:xfrm>
            <a:off x="457200" y="1595959"/>
            <a:ext cx="8228013" cy="4524375"/>
          </a:xfrm>
        </p:spPr>
        <p:txBody>
          <a:bodyPr/>
          <a:lstStyle/>
          <a:p>
            <a:pPr marL="338328" indent="-338328" rtl="0" fontAlgn="base"/>
            <a:r>
              <a:rPr lang="en-US" sz="2800" dirty="0">
                <a:solidFill>
                  <a:srgbClr val="000000"/>
                </a:solidFill>
                <a:effectLst/>
              </a:rPr>
              <a:t>Wetlands are shallow ecosystems in which the land surface is saturated or submerged at least part of the year. </a:t>
            </a:r>
            <a:endParaRPr lang="en-US" sz="2800" dirty="0">
              <a:effectLst/>
            </a:endParaRPr>
          </a:p>
          <a:p>
            <a:pPr marL="338328" indent="-338328" rtl="0" fontAlgn="base"/>
            <a:r>
              <a:rPr lang="en-US" sz="2800" dirty="0">
                <a:solidFill>
                  <a:srgbClr val="000000"/>
                </a:solidFill>
                <a:effectLst/>
              </a:rPr>
              <a:t>Wetlands have vegetation that is adapted to grow under saturated conditions. </a:t>
            </a:r>
            <a:endParaRPr lang="en-US" sz="2800" dirty="0">
              <a:effectLst/>
            </a:endParaRPr>
          </a:p>
          <a:p>
            <a:pPr marL="338328" indent="-338328" rtl="0" fontAlgn="base"/>
            <a:r>
              <a:rPr lang="en-US" sz="2800" dirty="0">
                <a:solidFill>
                  <a:srgbClr val="000000"/>
                </a:solidFill>
                <a:effectLst/>
                <a:latin typeface="+mn-lt"/>
                <a:ea typeface="+mn-ea"/>
                <a:cs typeface="+mn-cs"/>
              </a:rPr>
              <a:t>These relatively small systems support rich biodiversity and are essential for both breeding and migrating birds.</a:t>
            </a:r>
            <a:endParaRPr lang="en-US" sz="2800" dirty="0">
              <a:effectLst/>
            </a:endParaRPr>
          </a:p>
          <a:p>
            <a:pPr marL="338328" indent="-338328"/>
            <a:r>
              <a:rPr lang="en-US" sz="2800" dirty="0">
                <a:solidFill>
                  <a:srgbClr val="000000"/>
                </a:solidFill>
                <a:effectLst/>
                <a:latin typeface="+mn-lt"/>
                <a:ea typeface="+mn-ea"/>
                <a:cs typeface="+mn-cs"/>
              </a:rPr>
              <a:t>As water stands in wetlands, it also seeps into the ground, replenishing groundwater supplies.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30497" y="273873"/>
            <a:ext cx="5249935" cy="1096875"/>
          </a:xfrm>
        </p:spPr>
        <p:txBody>
          <a:bodyPr/>
          <a:lstStyle/>
          <a:p>
            <a:r>
              <a:rPr lang="en-US" sz="4000" b="1" kern="1200" dirty="0">
                <a:solidFill>
                  <a:srgbClr val="000000"/>
                </a:solidFill>
                <a:effectLst/>
                <a:latin typeface="Calibri"/>
                <a:ea typeface="MS Gothic"/>
                <a:cs typeface="MS Gothic"/>
              </a:rPr>
              <a:t>Wetlands are Described by Their Vegetation</a:t>
            </a:r>
            <a:endParaRPr lang="en-US" dirty="0"/>
          </a:p>
        </p:txBody>
      </p:sp>
      <p:sp>
        <p:nvSpPr>
          <p:cNvPr id="3" name="Content Placeholder 2"/>
          <p:cNvSpPr>
            <a:spLocks noGrp="1"/>
          </p:cNvSpPr>
          <p:nvPr>
            <p:ph type="body" idx="4294967295"/>
          </p:nvPr>
        </p:nvSpPr>
        <p:spPr>
          <a:xfrm>
            <a:off x="3583755" y="1600200"/>
            <a:ext cx="5263755" cy="4524375"/>
          </a:xfrm>
        </p:spPr>
        <p:txBody>
          <a:bodyPr/>
          <a:lstStyle/>
          <a:p>
            <a:pPr rtl="0" fontAlgn="base"/>
            <a:r>
              <a:rPr lang="en-US" sz="3200" b="1" dirty="0">
                <a:solidFill>
                  <a:srgbClr val="000000"/>
                </a:solidFill>
                <a:effectLst/>
                <a:latin typeface="+mn-lt"/>
                <a:ea typeface="+mn-ea"/>
                <a:cs typeface="+mn-cs"/>
              </a:rPr>
              <a:t>Swamps </a:t>
            </a:r>
            <a:r>
              <a:rPr lang="en-US" sz="3200" dirty="0">
                <a:solidFill>
                  <a:srgbClr val="000000"/>
                </a:solidFill>
                <a:effectLst/>
                <a:latin typeface="+mn-lt"/>
                <a:ea typeface="+mn-ea"/>
                <a:cs typeface="+mn-cs"/>
              </a:rPr>
              <a:t>are wetlands with trees. </a:t>
            </a:r>
            <a:endParaRPr lang="en-US" sz="3200" dirty="0">
              <a:effectLst/>
            </a:endParaRPr>
          </a:p>
          <a:p>
            <a:pPr rtl="0" fontAlgn="base"/>
            <a:r>
              <a:rPr lang="en-US" sz="3200" b="1" dirty="0">
                <a:solidFill>
                  <a:srgbClr val="000000"/>
                </a:solidFill>
                <a:effectLst/>
                <a:latin typeface="+mn-lt"/>
                <a:ea typeface="+mn-ea"/>
                <a:cs typeface="+mn-cs"/>
              </a:rPr>
              <a:t>Marshes </a:t>
            </a:r>
            <a:r>
              <a:rPr lang="en-US" sz="3200" dirty="0">
                <a:solidFill>
                  <a:srgbClr val="000000"/>
                </a:solidFill>
                <a:effectLst/>
                <a:latin typeface="+mn-lt"/>
                <a:ea typeface="+mn-ea"/>
                <a:cs typeface="+mn-cs"/>
              </a:rPr>
              <a:t>are wetlands without trees. </a:t>
            </a:r>
            <a:endParaRPr lang="en-US" dirty="0">
              <a:effectLst/>
            </a:endParaRPr>
          </a:p>
          <a:p>
            <a:r>
              <a:rPr lang="en-US" sz="3200" b="1" dirty="0">
                <a:solidFill>
                  <a:srgbClr val="000000"/>
                </a:solidFill>
                <a:effectLst/>
                <a:latin typeface="+mn-lt"/>
                <a:ea typeface="+mn-ea"/>
                <a:cs typeface="+mn-cs"/>
              </a:rPr>
              <a:t>Bogs </a:t>
            </a:r>
            <a:r>
              <a:rPr lang="en-US" sz="3200" dirty="0">
                <a:solidFill>
                  <a:srgbClr val="000000"/>
                </a:solidFill>
                <a:effectLst/>
                <a:latin typeface="+mn-lt"/>
                <a:ea typeface="+mn-ea"/>
                <a:cs typeface="+mn-cs"/>
              </a:rPr>
              <a:t>are areas of water- saturated ground usually composed of deep layers of </a:t>
            </a:r>
            <a:r>
              <a:rPr lang="en-US" sz="3200" dirty="0" err="1">
                <a:solidFill>
                  <a:srgbClr val="000000"/>
                </a:solidFill>
                <a:effectLst/>
                <a:latin typeface="+mn-lt"/>
                <a:ea typeface="+mn-ea"/>
                <a:cs typeface="+mn-cs"/>
              </a:rPr>
              <a:t>undecayed</a:t>
            </a:r>
            <a:r>
              <a:rPr lang="en-US" sz="3200" dirty="0">
                <a:solidFill>
                  <a:srgbClr val="000000"/>
                </a:solidFill>
                <a:effectLst/>
                <a:latin typeface="+mn-lt"/>
                <a:ea typeface="+mn-ea"/>
                <a:cs typeface="+mn-cs"/>
              </a:rPr>
              <a:t> vegetation known as peat.</a:t>
            </a:r>
            <a:endParaRPr lang="en-US" dirty="0"/>
          </a:p>
        </p:txBody>
      </p:sp>
      <p:pic>
        <p:nvPicPr>
          <p:cNvPr id="1945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050" y="95586"/>
            <a:ext cx="3009207" cy="6485621"/>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42210" y="274638"/>
            <a:ext cx="8228013" cy="1141412"/>
          </a:xfrm>
        </p:spPr>
        <p:txBody>
          <a:bodyPr/>
          <a:lstStyle/>
          <a:p>
            <a:r>
              <a:rPr lang="en-US" sz="4400" b="1" kern="1200" dirty="0">
                <a:solidFill>
                  <a:srgbClr val="000000"/>
                </a:solidFill>
                <a:effectLst/>
                <a:latin typeface="Calibri"/>
                <a:ea typeface="MS Gothic"/>
                <a:cs typeface="MS Gothic"/>
              </a:rPr>
              <a:t>Streams and Rivers are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Open Systems</a:t>
            </a:r>
            <a:endParaRPr lang="en-US" dirty="0"/>
          </a:p>
        </p:txBody>
      </p:sp>
      <p:sp>
        <p:nvSpPr>
          <p:cNvPr id="3" name="Content Placeholder 2"/>
          <p:cNvSpPr>
            <a:spLocks noGrp="1"/>
          </p:cNvSpPr>
          <p:nvPr>
            <p:ph type="body" idx="4294967295"/>
          </p:nvPr>
        </p:nvSpPr>
        <p:spPr>
          <a:xfrm>
            <a:off x="457056" y="1697947"/>
            <a:ext cx="8393396" cy="4524375"/>
          </a:xfrm>
        </p:spPr>
        <p:txBody>
          <a:bodyPr/>
          <a:lstStyle/>
          <a:p>
            <a:pPr rtl="0" fontAlgn="base"/>
            <a:r>
              <a:rPr lang="en-US" sz="2800" dirty="0">
                <a:solidFill>
                  <a:srgbClr val="000000"/>
                </a:solidFill>
                <a:effectLst/>
              </a:rPr>
              <a:t>Streams form wherever precipitation exceeds evaporation and surplus water drains from the land.</a:t>
            </a:r>
            <a:endParaRPr lang="en-US" sz="2800" dirty="0">
              <a:effectLst/>
            </a:endParaRPr>
          </a:p>
          <a:p>
            <a:r>
              <a:rPr lang="en-US" sz="2800" dirty="0">
                <a:solidFill>
                  <a:srgbClr val="000000"/>
                </a:solidFill>
                <a:effectLst/>
              </a:rPr>
              <a:t>As streams collect water and merge, they form rivers. Ecologists consider a river system to be a continuum of constantly changing environmental conditions and community inhabitants from the headwaters to the mouth of a drainage or watershed.</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2394"/>
            <a:ext cx="8228013" cy="1141412"/>
          </a:xfrm>
        </p:spPr>
        <p:txBody>
          <a:bodyPr/>
          <a:lstStyle/>
          <a:p>
            <a:r>
              <a:rPr lang="en-US" sz="4400" b="1" kern="1200" dirty="0">
                <a:solidFill>
                  <a:srgbClr val="000000"/>
                </a:solidFill>
                <a:effectLst/>
                <a:latin typeface="Calibri"/>
                <a:ea typeface="MS Gothic"/>
                <a:cs typeface="MS Gothic"/>
              </a:rPr>
              <a:t>5.4 Biodiversity</a:t>
            </a:r>
            <a:endParaRPr lang="en-US" dirty="0"/>
          </a:p>
        </p:txBody>
      </p:sp>
      <p:sp>
        <p:nvSpPr>
          <p:cNvPr id="3" name="Content Placeholder 2"/>
          <p:cNvSpPr>
            <a:spLocks noGrp="1"/>
          </p:cNvSpPr>
          <p:nvPr>
            <p:ph type="body" idx="4294967295"/>
          </p:nvPr>
        </p:nvSpPr>
        <p:spPr>
          <a:xfrm>
            <a:off x="285573" y="1295798"/>
            <a:ext cx="8647724" cy="4976813"/>
          </a:xfrm>
        </p:spPr>
        <p:txBody>
          <a:bodyPr/>
          <a:lstStyle/>
          <a:p>
            <a:pPr marL="338328" indent="-338328" rtl="0" fontAlgn="base">
              <a:spcBef>
                <a:spcPts val="700"/>
              </a:spcBef>
            </a:pPr>
            <a:r>
              <a:rPr lang="en-US" sz="2800" b="1" dirty="0">
                <a:solidFill>
                  <a:srgbClr val="000000"/>
                </a:solidFill>
                <a:effectLst/>
              </a:rPr>
              <a:t>Biodiversity, </a:t>
            </a:r>
            <a:r>
              <a:rPr lang="en-US" sz="2800" dirty="0">
                <a:solidFill>
                  <a:srgbClr val="000000"/>
                </a:solidFill>
                <a:effectLst/>
              </a:rPr>
              <a:t>the variety of living things. </a:t>
            </a:r>
            <a:endParaRPr lang="en-US" sz="2800" dirty="0">
              <a:effectLst/>
            </a:endParaRPr>
          </a:p>
          <a:p>
            <a:pPr marL="338328" indent="-338328" rtl="0" fontAlgn="base">
              <a:spcBef>
                <a:spcPts val="700"/>
              </a:spcBef>
            </a:pPr>
            <a:r>
              <a:rPr lang="en-US" sz="2800" dirty="0">
                <a:solidFill>
                  <a:srgbClr val="000000"/>
                </a:solidFill>
                <a:effectLst/>
              </a:rPr>
              <a:t>Three kinds of biodiversity are essential to preserve ecological systems and functions:</a:t>
            </a:r>
            <a:endParaRPr lang="en-US" sz="2800" dirty="0">
              <a:effectLst/>
            </a:endParaRPr>
          </a:p>
          <a:p>
            <a:pPr marL="740664" indent="-283464" rtl="0" fontAlgn="base">
              <a:spcBef>
                <a:spcPts val="700"/>
              </a:spcBef>
              <a:buFont typeface="Calibri" pitchFamily="34" charset="0"/>
              <a:buChar char="–"/>
            </a:pPr>
            <a:r>
              <a:rPr lang="en-US" sz="2800" b="1" dirty="0">
                <a:solidFill>
                  <a:srgbClr val="000000"/>
                </a:solidFill>
                <a:effectLst/>
                <a:latin typeface="+mn-lt"/>
                <a:ea typeface="+mn-ea"/>
                <a:cs typeface="+mn-cs"/>
              </a:rPr>
              <a:t>genetic diversity </a:t>
            </a:r>
            <a:r>
              <a:rPr lang="en-US" sz="2800" dirty="0">
                <a:solidFill>
                  <a:srgbClr val="000000"/>
                </a:solidFill>
                <a:effectLst/>
                <a:latin typeface="+mn-lt"/>
                <a:ea typeface="+mn-ea"/>
                <a:cs typeface="+mn-cs"/>
              </a:rPr>
              <a:t>is a measure of the variety of versions of the same genes within individual species.</a:t>
            </a:r>
            <a:endParaRPr lang="en-US" sz="2800" dirty="0">
              <a:effectLst/>
            </a:endParaRPr>
          </a:p>
          <a:p>
            <a:pPr marL="740664" indent="-283464" rtl="0" fontAlgn="base">
              <a:spcBef>
                <a:spcPts val="700"/>
              </a:spcBef>
              <a:buFont typeface="Calibri" pitchFamily="34" charset="0"/>
              <a:buChar char="–"/>
            </a:pPr>
            <a:r>
              <a:rPr lang="en-US" sz="2800" b="1" dirty="0">
                <a:solidFill>
                  <a:srgbClr val="000000"/>
                </a:solidFill>
                <a:effectLst/>
                <a:latin typeface="+mn-lt"/>
                <a:ea typeface="+mn-ea"/>
                <a:cs typeface="+mn-cs"/>
              </a:rPr>
              <a:t>species diversity </a:t>
            </a:r>
            <a:r>
              <a:rPr lang="en-US" sz="2800" dirty="0">
                <a:solidFill>
                  <a:srgbClr val="000000"/>
                </a:solidFill>
                <a:effectLst/>
                <a:latin typeface="+mn-lt"/>
                <a:ea typeface="+mn-ea"/>
                <a:cs typeface="+mn-cs"/>
              </a:rPr>
              <a:t>describes the number of different kinds of organisms within a community or ecosystem.</a:t>
            </a:r>
            <a:endParaRPr lang="en-US" sz="2800" dirty="0">
              <a:effectLst/>
            </a:endParaRPr>
          </a:p>
          <a:p>
            <a:pPr marL="740664" indent="-283464">
              <a:spcBef>
                <a:spcPts val="700"/>
              </a:spcBef>
              <a:buFont typeface="Calibri" pitchFamily="34" charset="0"/>
              <a:buChar char="–"/>
            </a:pPr>
            <a:r>
              <a:rPr lang="en-US" sz="2800" b="1" dirty="0">
                <a:solidFill>
                  <a:srgbClr val="000000"/>
                </a:solidFill>
                <a:effectLst/>
                <a:latin typeface="+mn-lt"/>
                <a:ea typeface="+mn-ea"/>
                <a:cs typeface="+mn-cs"/>
              </a:rPr>
              <a:t>ecological diversity </a:t>
            </a:r>
            <a:r>
              <a:rPr lang="en-US" sz="2800" dirty="0">
                <a:solidFill>
                  <a:srgbClr val="000000"/>
                </a:solidFill>
                <a:effectLst/>
                <a:latin typeface="+mn-lt"/>
                <a:ea typeface="+mn-ea"/>
                <a:cs typeface="+mn-cs"/>
              </a:rPr>
              <a:t>refers to the richness and complexity of a biological community.</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47638"/>
            <a:ext cx="8228013" cy="1141412"/>
          </a:xfrm>
        </p:spPr>
        <p:txBody>
          <a:bodyPr/>
          <a:lstStyle/>
          <a:p>
            <a:r>
              <a:rPr lang="en-US" sz="3600" b="1" kern="1200" dirty="0">
                <a:solidFill>
                  <a:srgbClr val="000000"/>
                </a:solidFill>
                <a:effectLst/>
                <a:latin typeface="Calibri"/>
                <a:ea typeface="MS Gothic"/>
                <a:cs typeface="MS Gothic"/>
              </a:rPr>
              <a:t>Insects and Invertebrates Make Up </a:t>
            </a:r>
            <a:br>
              <a:rPr lang="en-US" sz="3600" b="1" kern="1200" dirty="0">
                <a:solidFill>
                  <a:srgbClr val="000000"/>
                </a:solidFill>
                <a:effectLst/>
                <a:latin typeface="Calibri"/>
                <a:ea typeface="MS Gothic"/>
                <a:cs typeface="MS Gothic"/>
              </a:rPr>
            </a:br>
            <a:r>
              <a:rPr lang="en-US" sz="3600" b="1" kern="1200" dirty="0">
                <a:solidFill>
                  <a:srgbClr val="000000"/>
                </a:solidFill>
                <a:effectLst/>
                <a:latin typeface="Calibri"/>
                <a:ea typeface="MS Gothic"/>
                <a:cs typeface="MS Gothic"/>
              </a:rPr>
              <a:t>Half of All Known Species</a:t>
            </a:r>
            <a:endParaRPr lang="en-US" dirty="0"/>
          </a:p>
        </p:txBody>
      </p:sp>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1429792"/>
            <a:ext cx="6417682" cy="5155153"/>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sz="3600" b="1" dirty="0"/>
              <a:t>Biodiversity Hot Spots are </a:t>
            </a:r>
            <a:br>
              <a:rPr lang="en-US" sz="3600" b="1" dirty="0"/>
            </a:br>
            <a:r>
              <a:rPr lang="en-US" sz="3600" b="1" dirty="0"/>
              <a:t>Rich and Threatened</a:t>
            </a:r>
          </a:p>
        </p:txBody>
      </p:sp>
      <p:sp>
        <p:nvSpPr>
          <p:cNvPr id="4" name="Content Placeholder 2"/>
          <p:cNvSpPr>
            <a:spLocks noGrp="1"/>
          </p:cNvSpPr>
          <p:nvPr>
            <p:ph idx="1"/>
          </p:nvPr>
        </p:nvSpPr>
        <p:spPr/>
        <p:txBody>
          <a:bodyPr/>
          <a:lstStyle/>
          <a:p>
            <a:r>
              <a:rPr lang="en-US" sz="2800" dirty="0"/>
              <a:t>Most of the world’s biodiversity concentrations are near the equator, especially tropical rainforests and coral reefs. </a:t>
            </a:r>
          </a:p>
          <a:p>
            <a:r>
              <a:rPr lang="en-US" sz="2800" dirty="0"/>
              <a:t>Of all the world’s species, only 10 to 15 percent live in North America and Europe. Many of the organisms in </a:t>
            </a:r>
            <a:r>
              <a:rPr lang="en-US" sz="2800" dirty="0" err="1"/>
              <a:t>megadiversity</a:t>
            </a:r>
            <a:r>
              <a:rPr lang="en-US" sz="2800" dirty="0"/>
              <a:t> countries have never been studied by scientists.</a:t>
            </a:r>
          </a:p>
          <a:p>
            <a:r>
              <a:rPr lang="en-US" sz="2800" dirty="0"/>
              <a:t>Areas isolated by water, deserts, or mountains can also have high concentrations of unique species and biodiversity.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5.5 Benefits of Biodiversity</a:t>
            </a:r>
            <a:endParaRPr lang="en-US" dirty="0"/>
          </a:p>
        </p:txBody>
      </p:sp>
      <p:sp>
        <p:nvSpPr>
          <p:cNvPr id="3" name="Content Placeholder 2"/>
          <p:cNvSpPr>
            <a:spLocks noGrp="1"/>
          </p:cNvSpPr>
          <p:nvPr>
            <p:ph type="body" idx="4294967295"/>
          </p:nvPr>
        </p:nvSpPr>
        <p:spPr>
          <a:xfrm>
            <a:off x="442210" y="1600200"/>
            <a:ext cx="8228013" cy="4524375"/>
          </a:xfrm>
        </p:spPr>
        <p:txBody>
          <a:bodyPr/>
          <a:lstStyle/>
          <a:p>
            <a:pPr rtl="0" fontAlgn="base"/>
            <a:r>
              <a:rPr lang="en-US" sz="3200" dirty="0">
                <a:solidFill>
                  <a:srgbClr val="000000"/>
                </a:solidFill>
                <a:effectLst/>
                <a:latin typeface="+mn-lt"/>
                <a:ea typeface="+mn-ea"/>
                <a:cs typeface="+mn-cs"/>
              </a:rPr>
              <a:t>We benefit from other organisms in many ways, some of which we don’t appreciate until a particular species or community disappears.</a:t>
            </a:r>
            <a:endParaRPr lang="en-US" sz="3200" dirty="0">
              <a:effectLst/>
            </a:endParaRPr>
          </a:p>
          <a:p>
            <a:r>
              <a:rPr lang="en-US" sz="3200" dirty="0">
                <a:solidFill>
                  <a:srgbClr val="000000"/>
                </a:solidFill>
                <a:effectLst/>
                <a:latin typeface="+mn-lt"/>
                <a:ea typeface="+mn-ea"/>
                <a:cs typeface="+mn-cs"/>
              </a:rPr>
              <a:t>Even seemingly obscure and insignificant organisms can play irreplaceable roles in ecological systems or be the source of genes or drugs that someday may be indispensable.</a:t>
            </a:r>
            <a:endParaRPr lang="en-US"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Map of Biodiversity Hot Spots</a:t>
            </a:r>
            <a:endParaRPr lang="en-US" dirty="0"/>
          </a:p>
        </p:txBody>
      </p:sp>
      <p:pic>
        <p:nvPicPr>
          <p:cNvPr id="21506" name="Picture 2" descr="Biodiversity hotspots show on the map include the Caribbean Islands, the Mediterranean Basin, the Brazilian Cerrado, the countries in Southeast Asia, and the Pacific Islands. These biodiversity hotspots of have thousands of species that are endemic to the are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6174" y="1916832"/>
            <a:ext cx="8531651" cy="3935462"/>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Biodiversity Provides Food and Medicines</a:t>
            </a:r>
            <a:endParaRPr lang="en-US" dirty="0"/>
          </a:p>
        </p:txBody>
      </p:sp>
      <p:sp>
        <p:nvSpPr>
          <p:cNvPr id="3" name="Content Placeholder 2"/>
          <p:cNvSpPr>
            <a:spLocks noGrp="1"/>
          </p:cNvSpPr>
          <p:nvPr>
            <p:ph type="body" idx="4294967295"/>
          </p:nvPr>
        </p:nvSpPr>
        <p:spPr>
          <a:xfrm>
            <a:off x="461030" y="1585210"/>
            <a:ext cx="8310293" cy="4524375"/>
          </a:xfrm>
        </p:spPr>
        <p:txBody>
          <a:bodyPr/>
          <a:lstStyle/>
          <a:p>
            <a:pPr rtl="0" fontAlgn="base"/>
            <a:r>
              <a:rPr lang="en-US" sz="2800" dirty="0">
                <a:solidFill>
                  <a:srgbClr val="000000"/>
                </a:solidFill>
                <a:effectLst/>
              </a:rPr>
              <a:t>Wild plant species could make important contributions to human food supplies. Genetic material from wild plants has been used to improve domestic crops.</a:t>
            </a:r>
            <a:endParaRPr lang="en-US" sz="2800" dirty="0">
              <a:effectLst/>
            </a:endParaRPr>
          </a:p>
          <a:p>
            <a:pPr rtl="0" fontAlgn="base"/>
            <a:r>
              <a:rPr lang="en-US" sz="2800" dirty="0">
                <a:solidFill>
                  <a:srgbClr val="000000"/>
                </a:solidFill>
                <a:effectLst/>
              </a:rPr>
              <a:t>Wild bees, moths, bats, and other organisms provide pollination for most of the world's agricultural crops. </a:t>
            </a:r>
            <a:endParaRPr lang="en-US" sz="2800" dirty="0">
              <a:effectLst/>
            </a:endParaRPr>
          </a:p>
          <a:p>
            <a:r>
              <a:rPr lang="en-US" sz="2800" dirty="0">
                <a:solidFill>
                  <a:srgbClr val="000000"/>
                </a:solidFill>
                <a:effectLst/>
                <a:latin typeface="+mn-lt"/>
                <a:ea typeface="+mn-ea"/>
                <a:cs typeface="+mn-cs"/>
              </a:rPr>
              <a:t>Pharmaceutical products derived from developing world plants, animals, and microbes bring in more than $30 billion per year.</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pPr rtl="0" fontAlgn="base"/>
            <a:r>
              <a:rPr lang="en-US" sz="4400" b="1" kern="1200" dirty="0">
                <a:solidFill>
                  <a:srgbClr val="000000"/>
                </a:solidFill>
                <a:effectLst/>
                <a:latin typeface="Calibri"/>
                <a:ea typeface="MS Gothic"/>
                <a:cs typeface="MS Gothic"/>
              </a:rPr>
              <a:t>Biodiversity Can Aid </a:t>
            </a:r>
            <a:endParaRPr lang="en-US" dirty="0">
              <a:effectLst/>
            </a:endParaRPr>
          </a:p>
          <a:p>
            <a:r>
              <a:rPr lang="en-US" sz="4400" b="1" kern="1200" dirty="0">
                <a:solidFill>
                  <a:srgbClr val="000000"/>
                </a:solidFill>
                <a:effectLst/>
                <a:latin typeface="Calibri"/>
                <a:ea typeface="MS Gothic"/>
                <a:cs typeface="MS Gothic"/>
              </a:rPr>
              <a:t>Ecosystem Stability</a:t>
            </a:r>
            <a:endParaRPr lang="en-US" dirty="0"/>
          </a:p>
        </p:txBody>
      </p:sp>
      <p:sp>
        <p:nvSpPr>
          <p:cNvPr id="3" name="Content Placeholder 2"/>
          <p:cNvSpPr>
            <a:spLocks noGrp="1"/>
          </p:cNvSpPr>
          <p:nvPr>
            <p:ph type="body" idx="4294967295"/>
          </p:nvPr>
        </p:nvSpPr>
        <p:spPr>
          <a:xfrm>
            <a:off x="457200" y="1600200"/>
            <a:ext cx="8228013" cy="4524375"/>
          </a:xfrm>
        </p:spPr>
        <p:txBody>
          <a:bodyPr/>
          <a:lstStyle/>
          <a:p>
            <a:pPr rtl="0" fontAlgn="base"/>
            <a:r>
              <a:rPr lang="en-US" sz="2800" dirty="0">
                <a:solidFill>
                  <a:srgbClr val="000000"/>
                </a:solidFill>
                <a:effectLst/>
              </a:rPr>
              <a:t>High diversity may help biological communities withstand environmental stress better and recover more quickly than those with fewer species.</a:t>
            </a:r>
            <a:endParaRPr lang="en-US" sz="2800" dirty="0">
              <a:effectLst/>
            </a:endParaRPr>
          </a:p>
          <a:p>
            <a:pPr rtl="0" fontAlgn="base"/>
            <a:r>
              <a:rPr lang="en-US" sz="2800" dirty="0">
                <a:solidFill>
                  <a:srgbClr val="000000"/>
                </a:solidFill>
                <a:effectLst/>
              </a:rPr>
              <a:t>Because we don’t fully understand the complex interrelationships between organisms, we often are surprised and dismayed at the effects of removing seemingly insignificant members of biological communities. </a:t>
            </a:r>
            <a:endParaRPr lang="en-US" sz="2800" dirty="0">
              <a:effectLst/>
            </a:endParaRPr>
          </a:p>
          <a:p>
            <a:r>
              <a:rPr lang="en-US" sz="2800" dirty="0">
                <a:solidFill>
                  <a:srgbClr val="000000"/>
                </a:solidFill>
                <a:effectLst/>
              </a:rPr>
              <a:t>Maintaining biodiversity is essential to preserving ecological services.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Aesthetic and Existence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Values are Important</a:t>
            </a:r>
            <a:endParaRPr lang="en-US" dirty="0"/>
          </a:p>
        </p:txBody>
      </p:sp>
      <p:sp>
        <p:nvSpPr>
          <p:cNvPr id="3" name="Content Placeholder 2"/>
          <p:cNvSpPr>
            <a:spLocks noGrp="1"/>
          </p:cNvSpPr>
          <p:nvPr>
            <p:ph type="body" idx="4294967295"/>
          </p:nvPr>
        </p:nvSpPr>
        <p:spPr>
          <a:xfrm>
            <a:off x="457200" y="1600200"/>
            <a:ext cx="8228013" cy="4524375"/>
          </a:xfrm>
        </p:spPr>
        <p:txBody>
          <a:bodyPr/>
          <a:lstStyle/>
          <a:p>
            <a:pPr rtl="0" fontAlgn="base"/>
            <a:r>
              <a:rPr lang="en-US" sz="2800" dirty="0">
                <a:solidFill>
                  <a:srgbClr val="000000"/>
                </a:solidFill>
                <a:effectLst/>
              </a:rPr>
              <a:t>Nature appreciation is economically important. The U.S. Fish and Wildlife Service estimates that Americans spend $104 billion every year on wildlife-related recreation. This is 25 percent more than the $81 billion spent each year on new automobiles.</a:t>
            </a:r>
            <a:endParaRPr lang="en-US" sz="2800" dirty="0">
              <a:effectLst/>
            </a:endParaRPr>
          </a:p>
          <a:p>
            <a:r>
              <a:rPr lang="en-US" sz="2800" dirty="0">
                <a:solidFill>
                  <a:srgbClr val="000000"/>
                </a:solidFill>
                <a:effectLst/>
              </a:rPr>
              <a:t>For many people, just the idea that wildlife exists has value. This idea is termed </a:t>
            </a:r>
            <a:r>
              <a:rPr lang="en-US" sz="2800" b="1" dirty="0">
                <a:solidFill>
                  <a:srgbClr val="000000"/>
                </a:solidFill>
                <a:effectLst/>
              </a:rPr>
              <a:t>existence value</a:t>
            </a:r>
            <a:r>
              <a:rPr lang="en-US" sz="2800" dirty="0">
                <a:solidFill>
                  <a:srgbClr val="000000"/>
                </a:solidFill>
                <a:effectLst/>
              </a:rPr>
              <a:t>. Even if they will never see a tiger or a blue whale, many find it gratifying to know they exist.</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97932" y="457622"/>
            <a:ext cx="8146548" cy="532476"/>
          </a:xfrm>
        </p:spPr>
        <p:txBody>
          <a:bodyPr/>
          <a:lstStyle/>
          <a:p>
            <a:r>
              <a:rPr lang="en-US" sz="4400" b="1" kern="1200" dirty="0">
                <a:solidFill>
                  <a:srgbClr val="000000"/>
                </a:solidFill>
                <a:effectLst/>
                <a:latin typeface="Calibri"/>
                <a:ea typeface="MS Gothic"/>
                <a:cs typeface="MS Gothic"/>
              </a:rPr>
              <a:t>5.6 What Threatens Biodiversity?</a:t>
            </a:r>
            <a:endParaRPr lang="en-US" dirty="0"/>
          </a:p>
        </p:txBody>
      </p:sp>
      <p:sp>
        <p:nvSpPr>
          <p:cNvPr id="3" name="Content Placeholder 2"/>
          <p:cNvSpPr>
            <a:spLocks noGrp="1"/>
          </p:cNvSpPr>
          <p:nvPr>
            <p:ph type="body" idx="4294967295"/>
          </p:nvPr>
        </p:nvSpPr>
        <p:spPr>
          <a:xfrm>
            <a:off x="467544" y="1113590"/>
            <a:ext cx="8228013" cy="5076847"/>
          </a:xfrm>
        </p:spPr>
        <p:txBody>
          <a:bodyPr/>
          <a:lstStyle/>
          <a:p>
            <a:pPr rtl="0" fontAlgn="base"/>
            <a:r>
              <a:rPr lang="en-US" sz="2800" b="1" dirty="0">
                <a:solidFill>
                  <a:srgbClr val="000000"/>
                </a:solidFill>
                <a:effectLst/>
              </a:rPr>
              <a:t>Extinction, </a:t>
            </a:r>
            <a:r>
              <a:rPr lang="en-US" sz="2800" dirty="0">
                <a:solidFill>
                  <a:srgbClr val="000000"/>
                </a:solidFill>
                <a:effectLst/>
              </a:rPr>
              <a:t>the elimination of a species, is a normal process of the natural world; however, human impacts have accelerated that rate recently.</a:t>
            </a:r>
            <a:endParaRPr lang="en-US" sz="2800" dirty="0">
              <a:effectLst/>
            </a:endParaRPr>
          </a:p>
          <a:p>
            <a:pPr rtl="0" fontAlgn="base"/>
            <a:r>
              <a:rPr lang="en-US" sz="2800" dirty="0">
                <a:solidFill>
                  <a:srgbClr val="000000"/>
                </a:solidFill>
                <a:effectLst/>
              </a:rPr>
              <a:t>In geologic history, extinctions are common. Studies of the fossil record suggest that more than 99 percent of all species that ever existed are now extinct. </a:t>
            </a:r>
            <a:endParaRPr lang="en-US" sz="2800" dirty="0">
              <a:effectLst/>
            </a:endParaRPr>
          </a:p>
          <a:p>
            <a:pPr rtl="0" fontAlgn="base"/>
            <a:r>
              <a:rPr lang="en-US" sz="2800" dirty="0">
                <a:solidFill>
                  <a:srgbClr val="000000"/>
                </a:solidFill>
                <a:effectLst/>
                <a:latin typeface="+mn-lt"/>
                <a:ea typeface="+mn-ea"/>
                <a:cs typeface="+mn-cs"/>
              </a:rPr>
              <a:t>Most of those species were gone long before humans came on the scene. </a:t>
            </a:r>
            <a:endParaRPr lang="en-US" sz="2800" dirty="0">
              <a:effectLst/>
            </a:endParaRPr>
          </a:p>
          <a:p>
            <a:r>
              <a:rPr lang="en-US" sz="2800" dirty="0">
                <a:solidFill>
                  <a:srgbClr val="000000"/>
                </a:solidFill>
                <a:effectLst/>
                <a:latin typeface="+mn-lt"/>
                <a:ea typeface="+mn-ea"/>
                <a:cs typeface="+mn-cs"/>
              </a:rPr>
              <a:t>Periodically, mass extinctions have wiped out vast numbers of species and even whole families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a:xfrm>
            <a:off x="457200" y="122238"/>
            <a:ext cx="8228013" cy="1141412"/>
          </a:xfrm>
        </p:spPr>
        <p:txBody>
          <a:bodyPr/>
          <a:lstStyle/>
          <a:p>
            <a:r>
              <a:rPr lang="en-US" b="1" dirty="0"/>
              <a:t>Major Mass Extinctions </a:t>
            </a:r>
            <a:br>
              <a:rPr lang="en-US" b="1" dirty="0"/>
            </a:br>
            <a:r>
              <a:rPr lang="en-US" b="1" dirty="0"/>
              <a:t>Through Geological History</a:t>
            </a:r>
          </a:p>
        </p:txBody>
      </p:sp>
      <p:pic>
        <p:nvPicPr>
          <p:cNvPr id="22530" name="Picture 2" descr="A line graph shows the extinction rate for five major extinctions in the last 500 million years. The last occurred about 100 million years ago possibly caused by a meteorite.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620416"/>
            <a:ext cx="7992888" cy="4988818"/>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b="1" dirty="0"/>
              <a:t>HIPPO Summarizes </a:t>
            </a:r>
            <a:br>
              <a:rPr lang="en-US" b="1" dirty="0"/>
            </a:br>
            <a:r>
              <a:rPr lang="en-US" b="1" dirty="0"/>
              <a:t>Human Impacts</a:t>
            </a:r>
          </a:p>
        </p:txBody>
      </p:sp>
      <p:sp>
        <p:nvSpPr>
          <p:cNvPr id="4" name="Content Placeholder 2"/>
          <p:cNvSpPr>
            <a:spLocks noGrp="1"/>
          </p:cNvSpPr>
          <p:nvPr>
            <p:ph idx="1"/>
          </p:nvPr>
        </p:nvSpPr>
        <p:spPr/>
        <p:txBody>
          <a:bodyPr/>
          <a:lstStyle/>
          <a:p>
            <a:r>
              <a:rPr lang="en-US" sz="2800" dirty="0"/>
              <a:t>Between A.D. 1600 and 1850, human activities appear to have eliminated two or three species per decade.</a:t>
            </a:r>
          </a:p>
          <a:p>
            <a:r>
              <a:rPr lang="en-US" sz="2800" dirty="0"/>
              <a:t>In the past 150 years the extinction rate has increased to  thousands per decade.</a:t>
            </a:r>
          </a:p>
          <a:p>
            <a:r>
              <a:rPr lang="en-US" sz="2800" kern="1200" dirty="0">
                <a:latin typeface="Times New Roman" charset="0"/>
                <a:ea typeface="ＭＳ Ｐゴシック" charset="-128"/>
                <a:cs typeface="ＭＳ Ｐゴシック" charset="-128"/>
              </a:rPr>
              <a:t>E. O. Wilson summarizes human threats to biodiversity with the acronym </a:t>
            </a:r>
            <a:r>
              <a:rPr lang="en-US" sz="2800" b="1" kern="1200" dirty="0">
                <a:latin typeface="Times New Roman" charset="0"/>
                <a:ea typeface="ＭＳ Ｐゴシック" charset="-128"/>
                <a:cs typeface="ＭＳ Ｐゴシック" charset="-128"/>
              </a:rPr>
              <a:t>HIPPO</a:t>
            </a:r>
            <a:r>
              <a:rPr lang="en-US" sz="2800" kern="1200" dirty="0">
                <a:latin typeface="Times New Roman" charset="0"/>
                <a:ea typeface="ＭＳ Ｐゴシック" charset="-128"/>
                <a:cs typeface="ＭＳ Ｐゴシック" charset="-128"/>
              </a:rPr>
              <a:t>, which stands for </a:t>
            </a:r>
            <a:r>
              <a:rPr lang="en-US" sz="2800" b="1" i="1" kern="1200" dirty="0">
                <a:latin typeface="Times New Roman" charset="0"/>
                <a:ea typeface="ＭＳ Ｐゴシック" charset="-128"/>
                <a:cs typeface="ＭＳ Ｐゴシック" charset="-128"/>
              </a:rPr>
              <a:t>H</a:t>
            </a:r>
            <a:r>
              <a:rPr lang="en-US" sz="2800" i="1" kern="1200" dirty="0">
                <a:latin typeface="Times New Roman" charset="0"/>
                <a:ea typeface="ＭＳ Ｐゴシック" charset="-128"/>
                <a:cs typeface="ＭＳ Ｐゴシック" charset="-128"/>
              </a:rPr>
              <a:t>abitat destruction, </a:t>
            </a:r>
            <a:r>
              <a:rPr lang="en-US" sz="2800" b="1" i="1" kern="1200" dirty="0">
                <a:latin typeface="Times New Roman" charset="0"/>
                <a:ea typeface="ＭＳ Ｐゴシック" charset="-128"/>
                <a:cs typeface="ＭＳ Ｐゴシック" charset="-128"/>
              </a:rPr>
              <a:t>I</a:t>
            </a:r>
            <a:r>
              <a:rPr lang="en-US" sz="2800" i="1" kern="1200" dirty="0">
                <a:latin typeface="Times New Roman" charset="0"/>
                <a:ea typeface="ＭＳ Ｐゴシック" charset="-128"/>
                <a:cs typeface="ＭＳ Ｐゴシック" charset="-128"/>
              </a:rPr>
              <a:t>nvasive </a:t>
            </a:r>
            <a:r>
              <a:rPr lang="en-US" sz="2800" kern="1200" dirty="0">
                <a:latin typeface="Times New Roman" charset="0"/>
                <a:ea typeface="ＭＳ Ｐゴシック" charset="-128"/>
                <a:cs typeface="ＭＳ Ｐゴシック" charset="-128"/>
              </a:rPr>
              <a:t>species, </a:t>
            </a:r>
            <a:r>
              <a:rPr lang="en-US" sz="2800" b="1" i="1" kern="1200" dirty="0">
                <a:latin typeface="Times New Roman" charset="0"/>
                <a:ea typeface="ＭＳ Ｐゴシック" charset="-128"/>
                <a:cs typeface="ＭＳ Ｐゴシック" charset="-128"/>
              </a:rPr>
              <a:t>P</a:t>
            </a:r>
            <a:r>
              <a:rPr lang="en-US" sz="2800" i="1" kern="1200" dirty="0">
                <a:latin typeface="Times New Roman" charset="0"/>
                <a:ea typeface="ＭＳ Ｐゴシック" charset="-128"/>
                <a:cs typeface="ＭＳ Ｐゴシック" charset="-128"/>
              </a:rPr>
              <a:t>ollution, </a:t>
            </a:r>
            <a:r>
              <a:rPr lang="en-US" sz="2800" b="1" i="1" kern="1200" dirty="0">
                <a:latin typeface="Times New Roman" charset="0"/>
                <a:ea typeface="ＭＳ Ｐゴシック" charset="-128"/>
                <a:cs typeface="ＭＳ Ｐゴシック" charset="-128"/>
              </a:rPr>
              <a:t>P</a:t>
            </a:r>
            <a:r>
              <a:rPr lang="en-US" sz="2800" i="1" kern="1200" dirty="0">
                <a:latin typeface="Times New Roman" charset="0"/>
                <a:ea typeface="ＭＳ Ｐゴシック" charset="-128"/>
                <a:cs typeface="ＭＳ Ｐゴシック" charset="-128"/>
              </a:rPr>
              <a:t>opulation of humans, and </a:t>
            </a:r>
            <a:r>
              <a:rPr lang="en-US" sz="2800" b="1" i="1" kern="1200" dirty="0">
                <a:latin typeface="Times New Roman" charset="0"/>
                <a:ea typeface="ＭＳ Ｐゴシック" charset="-128"/>
                <a:cs typeface="ＭＳ Ｐゴシック" charset="-128"/>
              </a:rPr>
              <a:t>O</a:t>
            </a:r>
            <a:r>
              <a:rPr lang="en-US" sz="2800" i="1" kern="1200" dirty="0">
                <a:latin typeface="Times New Roman" charset="0"/>
                <a:ea typeface="ＭＳ Ｐゴシック" charset="-128"/>
                <a:cs typeface="ＭＳ Ｐゴシック" charset="-128"/>
              </a:rPr>
              <a:t>verharvesting.</a:t>
            </a:r>
            <a:endParaRPr lang="en-US" sz="2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mn-lt"/>
              </a:rPr>
              <a:t>Habitat Destruction is </a:t>
            </a:r>
            <a:br>
              <a:rPr lang="en-US" b="1" dirty="0">
                <a:latin typeface="+mn-lt"/>
              </a:rPr>
            </a:br>
            <a:r>
              <a:rPr lang="en-US" b="1" dirty="0">
                <a:latin typeface="+mn-lt"/>
              </a:rPr>
              <a:t>Usually the Main Threat</a:t>
            </a:r>
          </a:p>
        </p:txBody>
      </p:sp>
      <p:sp>
        <p:nvSpPr>
          <p:cNvPr id="3" name="Content Placeholder 2"/>
          <p:cNvSpPr>
            <a:spLocks noGrp="1"/>
          </p:cNvSpPr>
          <p:nvPr>
            <p:ph idx="1"/>
          </p:nvPr>
        </p:nvSpPr>
        <p:spPr/>
        <p:txBody>
          <a:bodyPr/>
          <a:lstStyle/>
          <a:p>
            <a:r>
              <a:rPr lang="en-US" sz="2800" dirty="0"/>
              <a:t>The most important extinction threat for most species—especially terrestrial ones—is habitat loss. </a:t>
            </a:r>
          </a:p>
          <a:p>
            <a:r>
              <a:rPr lang="en-US" sz="2800" dirty="0"/>
              <a:t>Over the past 10,000 years, humans have transformed billions of hectares of former forests and grasslands to croplands, cities, roads, and other uses.</a:t>
            </a:r>
          </a:p>
          <a:p>
            <a:r>
              <a:rPr lang="en-US" sz="2800" dirty="0"/>
              <a:t>Sometimes we destroy habitat as a side effect of resource extraction, such as mining, dam-building, and indiscriminate fishing methods.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Fragmentation Reduces </a:t>
            </a:r>
            <a:br>
              <a:rPr lang="en-US" b="1" dirty="0"/>
            </a:br>
            <a:r>
              <a:rPr lang="en-US" b="1" dirty="0"/>
              <a:t>Habitat to Small, Isolated Areas</a:t>
            </a:r>
          </a:p>
        </p:txBody>
      </p:sp>
      <p:sp>
        <p:nvSpPr>
          <p:cNvPr id="3" name="Content Placeholder 2"/>
          <p:cNvSpPr>
            <a:spLocks noGrp="1"/>
          </p:cNvSpPr>
          <p:nvPr>
            <p:ph idx="1"/>
          </p:nvPr>
        </p:nvSpPr>
        <p:spPr/>
        <p:txBody>
          <a:bodyPr/>
          <a:lstStyle/>
          <a:p>
            <a:r>
              <a:rPr lang="en-US" sz="2800" b="1" dirty="0"/>
              <a:t>Habitat fragmentation</a:t>
            </a:r>
            <a:r>
              <a:rPr lang="en-US" sz="2800" dirty="0"/>
              <a:t> is the reduction of habitat into small, isolated</a:t>
            </a:r>
            <a:r>
              <a:rPr lang="en-US" sz="2800" b="1" dirty="0"/>
              <a:t> </a:t>
            </a:r>
            <a:r>
              <a:rPr lang="en-US" sz="2800" dirty="0"/>
              <a:t>patches. </a:t>
            </a:r>
          </a:p>
          <a:p>
            <a:r>
              <a:rPr lang="en-US" sz="2800" dirty="0"/>
              <a:t>Breaking up habitat reduces biodiversity because many species, such as bears and large cats, require large territories to subsist. </a:t>
            </a:r>
          </a:p>
          <a:p>
            <a:r>
              <a:rPr lang="en-US" sz="2800" dirty="0"/>
              <a:t>Other species, such as forest interior birds, reproduce successfully only in deep forest far from edges and human settlement.</a:t>
            </a:r>
          </a:p>
          <a:p>
            <a:r>
              <a:rPr lang="en-US" sz="2800" dirty="0"/>
              <a:t>It can also divide populations into isolated groups, making them much more vulnerable to catastrophes.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Invasive Species are a </a:t>
            </a:r>
            <a:br>
              <a:rPr lang="en-US" b="1" dirty="0"/>
            </a:br>
            <a:r>
              <a:rPr lang="en-US" b="1" dirty="0"/>
              <a:t>Growing Threat</a:t>
            </a:r>
          </a:p>
        </p:txBody>
      </p:sp>
      <p:sp>
        <p:nvSpPr>
          <p:cNvPr id="3" name="Content Placeholder 2"/>
          <p:cNvSpPr>
            <a:spLocks noGrp="1"/>
          </p:cNvSpPr>
          <p:nvPr>
            <p:ph idx="1"/>
          </p:nvPr>
        </p:nvSpPr>
        <p:spPr/>
        <p:txBody>
          <a:bodyPr/>
          <a:lstStyle/>
          <a:p>
            <a:r>
              <a:rPr lang="en-US" sz="2800" dirty="0"/>
              <a:t>A major threat to native biodiversity in many places is from accidentally or deliberately introduced species. </a:t>
            </a:r>
          </a:p>
          <a:p>
            <a:r>
              <a:rPr lang="en-US" sz="2800" b="1" dirty="0"/>
              <a:t>I</a:t>
            </a:r>
            <a:r>
              <a:rPr lang="fr-FR" sz="2800" b="1" dirty="0" err="1"/>
              <a:t>nvasive</a:t>
            </a:r>
            <a:r>
              <a:rPr lang="fr-FR" sz="2800" b="1" dirty="0"/>
              <a:t> </a:t>
            </a:r>
            <a:r>
              <a:rPr lang="en-US" sz="2800" b="1" dirty="0"/>
              <a:t>species </a:t>
            </a:r>
            <a:r>
              <a:rPr lang="en-US" sz="2800" dirty="0"/>
              <a:t>are organisms that thrive in new territory where they are free of predators, diseases, or resource limitations.</a:t>
            </a:r>
          </a:p>
          <a:p>
            <a:r>
              <a:rPr lang="en-US" sz="2800" dirty="0"/>
              <a:t>Humans have always transported organisms into new habitats, but the rate of movement has risen sharply in recent years with the huge increase in speed and volume of travel by air, water, and land.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38262" y="229564"/>
            <a:ext cx="8065889" cy="603472"/>
          </a:xfrm>
        </p:spPr>
        <p:txBody>
          <a:bodyPr/>
          <a:lstStyle/>
          <a:p>
            <a:r>
              <a:rPr lang="en-US" sz="4400" b="1" kern="1200" dirty="0">
                <a:solidFill>
                  <a:srgbClr val="000000"/>
                </a:solidFill>
                <a:effectLst/>
                <a:latin typeface="Calibri"/>
                <a:ea typeface="MS Gothic"/>
                <a:cs typeface="MS Gothic"/>
              </a:rPr>
              <a:t>Invasive Species in North America</a:t>
            </a:r>
            <a:endParaRPr lang="en-US" dirty="0"/>
          </a:p>
        </p:txBody>
      </p:sp>
      <p:pic>
        <p:nvPicPr>
          <p:cNvPr id="24578" name="Picture 2" descr="Some invasive species in the United States include plants, animals, and insects. For example, kudzu, asian tiger mosquito, zebra mussel, water hyacinth, purple loosetrife, and gypsy mo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13" y="956669"/>
            <a:ext cx="9065174" cy="5496667"/>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b="1" dirty="0"/>
              <a:t>Pollution Poses Many Types of Risk</a:t>
            </a:r>
            <a:r>
              <a:rPr lang="en-US" sz="2000" b="1" dirty="0"/>
              <a:t> (1)</a:t>
            </a:r>
          </a:p>
        </p:txBody>
      </p:sp>
      <p:sp>
        <p:nvSpPr>
          <p:cNvPr id="4" name="Content Placeholder 2"/>
          <p:cNvSpPr>
            <a:spLocks noGrp="1"/>
          </p:cNvSpPr>
          <p:nvPr>
            <p:ph idx="1"/>
          </p:nvPr>
        </p:nvSpPr>
        <p:spPr/>
        <p:txBody>
          <a:bodyPr/>
          <a:lstStyle/>
          <a:p>
            <a:r>
              <a:rPr lang="en-US" sz="2800" dirty="0"/>
              <a:t>We have long known that toxic pollutants can have disastrous effects on local populations of organisms. </a:t>
            </a:r>
          </a:p>
          <a:p>
            <a:r>
              <a:rPr lang="en-US" sz="2800" dirty="0"/>
              <a:t>The links between pesticides and the declines of fish-eating birds were well documented in the 1970s (fig. 5.28). </a:t>
            </a:r>
          </a:p>
          <a:p>
            <a:r>
              <a:rPr lang="en-US" sz="2800" dirty="0"/>
              <a:t>Population declines are especially likely in species high in the food chain, such as marine mammals, alligators, fish, and fish-eating birds.</a:t>
            </a:r>
          </a:p>
          <a:p>
            <a:r>
              <a:rPr lang="en-US" sz="2800" dirty="0"/>
              <a:t>Accumulation of DDT, PCBs, dioxins and lead in the food chain are a major cause of mortality.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8145" y="351563"/>
            <a:ext cx="8697654" cy="516816"/>
          </a:xfrm>
        </p:spPr>
        <p:txBody>
          <a:bodyPr/>
          <a:lstStyle/>
          <a:p>
            <a:r>
              <a:rPr lang="en-US" sz="4400" b="1" kern="1200" dirty="0">
                <a:solidFill>
                  <a:srgbClr val="000000"/>
                </a:solidFill>
                <a:effectLst/>
                <a:latin typeface="Calibri"/>
                <a:ea typeface="MS Gothic"/>
                <a:cs typeface="MS Gothic"/>
              </a:rPr>
              <a:t>Pollution Poses Many Types of Risk</a:t>
            </a:r>
            <a:r>
              <a:rPr lang="en-US" sz="2000" b="1" dirty="0"/>
              <a:t> (2)</a:t>
            </a:r>
            <a:endParaRPr lang="en-US" sz="2000" dirty="0"/>
          </a:p>
        </p:txBody>
      </p:sp>
      <p:sp>
        <p:nvSpPr>
          <p:cNvPr id="3" name="Content Placeholder 2"/>
          <p:cNvSpPr>
            <a:spLocks noGrp="1"/>
          </p:cNvSpPr>
          <p:nvPr>
            <p:ph type="body" idx="4294967295"/>
          </p:nvPr>
        </p:nvSpPr>
        <p:spPr>
          <a:xfrm>
            <a:off x="335580" y="1257537"/>
            <a:ext cx="3725542" cy="4948243"/>
          </a:xfrm>
        </p:spPr>
        <p:txBody>
          <a:bodyPr/>
          <a:lstStyle/>
          <a:p>
            <a:pPr rtl="0" fontAlgn="base">
              <a:spcBef>
                <a:spcPts val="0"/>
              </a:spcBef>
            </a:pPr>
            <a:r>
              <a:rPr lang="en-US" sz="2600" dirty="0">
                <a:solidFill>
                  <a:srgbClr val="000000"/>
                </a:solidFill>
                <a:effectLst/>
              </a:rPr>
              <a:t>Bald eagles, and other bird species at the top of the food chain, were decimated by DDT in the 1960s. </a:t>
            </a:r>
            <a:endParaRPr lang="en-US" sz="2600" dirty="0">
              <a:effectLst/>
            </a:endParaRPr>
          </a:p>
          <a:p>
            <a:pPr>
              <a:spcBef>
                <a:spcPts val="0"/>
              </a:spcBef>
            </a:pPr>
            <a:r>
              <a:rPr lang="en-US" sz="2600" dirty="0">
                <a:solidFill>
                  <a:srgbClr val="000000"/>
                </a:solidFill>
                <a:effectLst/>
              </a:rPr>
              <a:t>Many such species have recovered since DDT was banned in the United States, and because of protection under the Endangered Species Act.</a:t>
            </a:r>
            <a:endParaRPr lang="en-US" sz="2600" dirty="0"/>
          </a:p>
        </p:txBody>
      </p:sp>
      <p:pic>
        <p:nvPicPr>
          <p:cNvPr id="266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983919"/>
            <a:ext cx="4009404" cy="5173303"/>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5376009"/>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1"/>
          <p:cNvSpPr>
            <a:spLocks noGrp="1"/>
          </p:cNvSpPr>
          <p:nvPr>
            <p:ph type="title" idx="4294967295"/>
          </p:nvPr>
        </p:nvSpPr>
        <p:spPr>
          <a:xfrm>
            <a:off x="256342" y="373132"/>
            <a:ext cx="8661260" cy="458649"/>
          </a:xfrm>
        </p:spPr>
        <p:txBody>
          <a:bodyPr/>
          <a:lstStyle/>
          <a:p>
            <a:r>
              <a:rPr lang="en-US" sz="4400" b="1" kern="1200" dirty="0">
                <a:solidFill>
                  <a:srgbClr val="000000"/>
                </a:solidFill>
                <a:effectLst/>
                <a:latin typeface="Calibri"/>
                <a:ea typeface="MS Gothic"/>
                <a:cs typeface="MS Gothic"/>
              </a:rPr>
              <a:t>Pollution Poses Many Types of Risk</a:t>
            </a:r>
            <a:r>
              <a:rPr lang="en-US" sz="2000" b="1" kern="1200" dirty="0">
                <a:solidFill>
                  <a:srgbClr val="000000"/>
                </a:solidFill>
                <a:effectLst/>
                <a:latin typeface="Calibri"/>
                <a:ea typeface="MS Gothic"/>
                <a:cs typeface="MS Gothic"/>
              </a:rPr>
              <a:t> (3)</a:t>
            </a:r>
            <a:endParaRPr lang="en-US" sz="2000" dirty="0"/>
          </a:p>
        </p:txBody>
      </p:sp>
      <p:sp>
        <p:nvSpPr>
          <p:cNvPr id="5" name="Content Placeholder 2"/>
          <p:cNvSpPr>
            <a:spLocks noGrp="1"/>
          </p:cNvSpPr>
          <p:nvPr>
            <p:ph type="body" idx="4294967295"/>
          </p:nvPr>
        </p:nvSpPr>
        <p:spPr>
          <a:xfrm>
            <a:off x="523786" y="1263102"/>
            <a:ext cx="3489481" cy="4661468"/>
          </a:xfrm>
        </p:spPr>
        <p:txBody>
          <a:bodyPr/>
          <a:lstStyle/>
          <a:p>
            <a:pPr marL="338328" indent="-338328" rtl="0" fontAlgn="base">
              <a:spcBef>
                <a:spcPts val="0"/>
              </a:spcBef>
            </a:pPr>
            <a:r>
              <a:rPr lang="en-US" sz="2800" dirty="0">
                <a:solidFill>
                  <a:srgbClr val="000000"/>
                </a:solidFill>
                <a:effectLst/>
              </a:rPr>
              <a:t>Lead shot shown in the stomach of a bald eagle, consumed along with its prey.</a:t>
            </a:r>
            <a:endParaRPr lang="en-US" sz="2800" dirty="0">
              <a:effectLst/>
            </a:endParaRPr>
          </a:p>
          <a:p>
            <a:pPr marL="338328" indent="-338328">
              <a:spcBef>
                <a:spcPts val="0"/>
              </a:spcBef>
            </a:pPr>
            <a:r>
              <a:rPr lang="en-US" sz="2800" dirty="0">
                <a:solidFill>
                  <a:srgbClr val="000000"/>
                </a:solidFill>
                <a:effectLst/>
              </a:rPr>
              <a:t>Fishing weights and shot remain a major cause of lead poisoning in aquatic and fish-eating birds. </a:t>
            </a:r>
            <a:endParaRPr lang="en-US" sz="2800" dirty="0"/>
          </a:p>
        </p:txBody>
      </p:sp>
      <p:pic>
        <p:nvPicPr>
          <p:cNvPr id="2" name="Picture 1" descr="The X-ray image of a bald eagle shows lead shot in its stomach."/>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27984" y="1052736"/>
            <a:ext cx="4224528" cy="5309616"/>
          </a:xfrm>
          <a:prstGeom prst="rect">
            <a:avLst/>
          </a:prstGeom>
        </p:spPr>
      </p:pic>
    </p:spTree>
    <p:extLst>
      <p:ext uri="{BB962C8B-B14F-4D97-AF65-F5344CB8AC3E}">
        <p14:creationId xmlns:p14="http://schemas.microsoft.com/office/powerpoint/2010/main" val="475658371"/>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Population Growth Consumes </a:t>
            </a:r>
            <a:br>
              <a:rPr lang="en-US" b="1" dirty="0"/>
            </a:br>
            <a:r>
              <a:rPr lang="en-US" b="1" dirty="0"/>
              <a:t>Space, Resources</a:t>
            </a:r>
          </a:p>
        </p:txBody>
      </p:sp>
      <p:sp>
        <p:nvSpPr>
          <p:cNvPr id="3" name="Content Placeholder 2"/>
          <p:cNvSpPr>
            <a:spLocks noGrp="1"/>
          </p:cNvSpPr>
          <p:nvPr>
            <p:ph idx="1"/>
          </p:nvPr>
        </p:nvSpPr>
        <p:spPr/>
        <p:txBody>
          <a:bodyPr/>
          <a:lstStyle/>
          <a:p>
            <a:r>
              <a:rPr lang="en-US" sz="2800" dirty="0"/>
              <a:t>In the past 40 years, the global population has doubled from about 3.5 billion to about 7 billion. </a:t>
            </a:r>
          </a:p>
          <a:p>
            <a:r>
              <a:rPr lang="en-US" sz="2800" dirty="0"/>
              <a:t>Even if per capita consumption patterns remain constant, more people will require more timber harvesting, fishing, farmland, and extraction of fossil fuels and minerals.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Overharvesting Depletes or </a:t>
            </a:r>
            <a:br>
              <a:rPr lang="en-US" b="1" dirty="0"/>
            </a:br>
            <a:r>
              <a:rPr lang="en-US" b="1" dirty="0"/>
              <a:t>Eliminates Species</a:t>
            </a:r>
          </a:p>
        </p:txBody>
      </p:sp>
      <p:sp>
        <p:nvSpPr>
          <p:cNvPr id="3" name="Content Placeholder 2"/>
          <p:cNvSpPr>
            <a:spLocks noGrp="1"/>
          </p:cNvSpPr>
          <p:nvPr>
            <p:ph idx="1"/>
          </p:nvPr>
        </p:nvSpPr>
        <p:spPr/>
        <p:txBody>
          <a:bodyPr/>
          <a:lstStyle/>
          <a:p>
            <a:r>
              <a:rPr lang="en-US" sz="2800" b="1" dirty="0"/>
              <a:t>Overharvesting </a:t>
            </a:r>
            <a:r>
              <a:rPr lang="en-US" sz="2800" dirty="0"/>
              <a:t>involves taking more individuals than reproduction can replace. </a:t>
            </a:r>
          </a:p>
          <a:p>
            <a:r>
              <a:rPr lang="en-US" sz="2800" dirty="0"/>
              <a:t>A classic example is the extermination of the American passenger pigeon and the near extermination of the American Bison.</a:t>
            </a:r>
          </a:p>
          <a:p>
            <a:r>
              <a:rPr lang="en-US" sz="2800" dirty="0"/>
              <a:t>Fish stocks have been seriously depleted by overharvesting in many parts of the world. At least three-quarters of all commercial oceanic species are overharvested.</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6060" y="16675"/>
            <a:ext cx="8310293" cy="1152826"/>
          </a:xfrm>
        </p:spPr>
        <p:txBody>
          <a:bodyPr/>
          <a:lstStyle/>
          <a:p>
            <a:r>
              <a:rPr lang="en-US" sz="4000" b="1" kern="1200" dirty="0">
                <a:solidFill>
                  <a:srgbClr val="000000"/>
                </a:solidFill>
                <a:effectLst/>
                <a:latin typeface="Calibri"/>
                <a:ea typeface="MS Gothic"/>
                <a:cs typeface="MS Gothic"/>
              </a:rPr>
              <a:t>Overharvesting Depletes or Eliminates Species</a:t>
            </a:r>
            <a:endParaRPr lang="en-US" dirty="0"/>
          </a:p>
        </p:txBody>
      </p:sp>
      <p:sp>
        <p:nvSpPr>
          <p:cNvPr id="5" name="Content Placeholder 2"/>
          <p:cNvSpPr>
            <a:spLocks noGrp="1"/>
          </p:cNvSpPr>
          <p:nvPr>
            <p:ph type="body" idx="4294967295"/>
          </p:nvPr>
        </p:nvSpPr>
        <p:spPr>
          <a:xfrm>
            <a:off x="107504" y="1225391"/>
            <a:ext cx="4198033" cy="5575804"/>
          </a:xfrm>
        </p:spPr>
        <p:txBody>
          <a:bodyPr/>
          <a:lstStyle/>
          <a:p>
            <a:pPr rtl="0" fontAlgn="base">
              <a:spcBef>
                <a:spcPts val="0"/>
              </a:spcBef>
            </a:pPr>
            <a:r>
              <a:rPr lang="en-US" sz="2600" b="1" dirty="0">
                <a:solidFill>
                  <a:srgbClr val="000000"/>
                </a:solidFill>
                <a:effectLst/>
              </a:rPr>
              <a:t>Overharvesting </a:t>
            </a:r>
            <a:r>
              <a:rPr lang="en-US" sz="2600" dirty="0">
                <a:solidFill>
                  <a:srgbClr val="000000"/>
                </a:solidFill>
                <a:effectLst/>
              </a:rPr>
              <a:t>involves taking more individuals than reproduction can replace.</a:t>
            </a:r>
            <a:endParaRPr lang="en-US" sz="2600" dirty="0">
              <a:effectLst/>
            </a:endParaRPr>
          </a:p>
          <a:p>
            <a:pPr rtl="0" fontAlgn="base">
              <a:spcBef>
                <a:spcPts val="0"/>
              </a:spcBef>
            </a:pPr>
            <a:r>
              <a:rPr lang="en-US" sz="2600" dirty="0">
                <a:solidFill>
                  <a:srgbClr val="000000"/>
                </a:solidFill>
                <a:effectLst/>
              </a:rPr>
              <a:t>A classic example is the extermination of the American passenger pigeon. </a:t>
            </a:r>
            <a:endParaRPr lang="en-US" sz="2600" dirty="0">
              <a:effectLst/>
            </a:endParaRPr>
          </a:p>
          <a:p>
            <a:pPr>
              <a:spcBef>
                <a:spcPts val="0"/>
              </a:spcBef>
            </a:pPr>
            <a:r>
              <a:rPr lang="en-US" sz="2600" dirty="0">
                <a:solidFill>
                  <a:srgbClr val="000000"/>
                </a:solidFill>
                <a:effectLst/>
              </a:rPr>
              <a:t>It inhabited only eastern North America, 200 years ago this was the world’s most abundant bird, with a population of 3 to 5 billion animals</a:t>
            </a:r>
            <a:endParaRPr lang="en-US" sz="26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6016" y="1268760"/>
            <a:ext cx="3918905" cy="5274300"/>
          </a:xfrm>
          <a:prstGeom prst="rect">
            <a:avLst/>
          </a:prstGeom>
        </p:spPr>
      </p:pic>
    </p:spTree>
    <p:extLst>
      <p:ext uri="{BB962C8B-B14F-4D97-AF65-F5344CB8AC3E}">
        <p14:creationId xmlns:p14="http://schemas.microsoft.com/office/powerpoint/2010/main" val="1481885257"/>
      </p:ext>
    </p:extLst>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Collectors Serve Medicinal </a:t>
            </a:r>
            <a:br>
              <a:rPr lang="en-US" b="1" dirty="0"/>
            </a:br>
            <a:r>
              <a:rPr lang="en-US" b="1" dirty="0"/>
              <a:t>and Pet Trades</a:t>
            </a:r>
          </a:p>
        </p:txBody>
      </p:sp>
      <p:sp>
        <p:nvSpPr>
          <p:cNvPr id="3" name="Content Placeholder 2"/>
          <p:cNvSpPr>
            <a:spLocks noGrp="1"/>
          </p:cNvSpPr>
          <p:nvPr>
            <p:ph idx="1"/>
          </p:nvPr>
        </p:nvSpPr>
        <p:spPr/>
        <p:txBody>
          <a:bodyPr/>
          <a:lstStyle/>
          <a:p>
            <a:r>
              <a:rPr lang="en-US" sz="2800" dirty="0"/>
              <a:t>Despite international bans on trade in products from endangered species, smuggling of furs, hides, horns, live specimens, and folk medicines amounts to millions of dollars each year.</a:t>
            </a:r>
          </a:p>
          <a:p>
            <a:r>
              <a:rPr lang="en-US" sz="2800" dirty="0"/>
              <a:t>The profits to be made in wildlife smuggling are enormous.</a:t>
            </a:r>
          </a:p>
          <a:p>
            <a:r>
              <a:rPr lang="en-US" sz="2800" dirty="0"/>
              <a:t>Plants also are threatened by overharvesting for use in landscaping or as aphrodisiacs.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Predator and Pest Control Is Expensive But Widely Practiced</a:t>
            </a:r>
          </a:p>
        </p:txBody>
      </p:sp>
      <p:sp>
        <p:nvSpPr>
          <p:cNvPr id="3" name="Content Placeholder 2"/>
          <p:cNvSpPr>
            <a:spLocks noGrp="1"/>
          </p:cNvSpPr>
          <p:nvPr>
            <p:ph idx="1"/>
          </p:nvPr>
        </p:nvSpPr>
        <p:spPr/>
        <p:txBody>
          <a:bodyPr/>
          <a:lstStyle/>
          <a:p>
            <a:r>
              <a:rPr lang="en-US" sz="2800" dirty="0"/>
              <a:t>Some animal populations have been greatly reduced, or even deliberately exterminated, because they are regarded as dangerous to humans or livestock or because they compete with our use of resources. </a:t>
            </a:r>
          </a:p>
          <a:p>
            <a:r>
              <a:rPr lang="en-US" sz="2800" dirty="0"/>
              <a:t>Every year, U.S. government animal control agents trap, poison, or shoot thousands of coyotes, bobcats, prairie dogs, and other species considered threats to people,  domestic livestock, or crops.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kern="1200" dirty="0">
                <a:solidFill>
                  <a:srgbClr val="000000"/>
                </a:solidFill>
                <a:effectLst/>
                <a:latin typeface="Calibri"/>
                <a:ea typeface="MS Gothic"/>
                <a:cs typeface="MS Gothic"/>
              </a:rPr>
              <a:t>5.7 Biodiversity Protection</a:t>
            </a:r>
            <a:endParaRPr lang="en-US" dirty="0"/>
          </a:p>
        </p:txBody>
      </p:sp>
      <p:sp>
        <p:nvSpPr>
          <p:cNvPr id="6" name="Content Placeholder 2"/>
          <p:cNvSpPr>
            <a:spLocks noGrp="1"/>
          </p:cNvSpPr>
          <p:nvPr>
            <p:ph idx="1"/>
          </p:nvPr>
        </p:nvSpPr>
        <p:spPr/>
        <p:txBody>
          <a:bodyPr/>
          <a:lstStyle/>
          <a:p>
            <a:r>
              <a:rPr lang="en-US" sz="2800" dirty="0"/>
              <a:t>Slowly, we are adopting national legislation and international treaties to protect our biological resources.  </a:t>
            </a:r>
          </a:p>
          <a:p>
            <a:r>
              <a:rPr lang="en-US" sz="2800" dirty="0"/>
              <a:t>Parks, wildlife refuges, nature preserves, zoos, and restoration programs have been established to protect nature and rebuild depleted populations. </a:t>
            </a:r>
          </a:p>
          <a:p>
            <a:r>
              <a:rPr lang="en-US" sz="2800" dirty="0"/>
              <a:t>Most countries now have laws protecting endangered species and dozens of international treaties aim to reduce the decline of biodiversity worldwide.</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Hunting and Fishing Laws </a:t>
            </a:r>
            <a:br>
              <a:rPr lang="en-US" b="1" dirty="0"/>
            </a:br>
            <a:r>
              <a:rPr lang="en-US" b="1" dirty="0"/>
              <a:t>Protect Useful Species</a:t>
            </a:r>
          </a:p>
        </p:txBody>
      </p:sp>
      <p:sp>
        <p:nvSpPr>
          <p:cNvPr id="3" name="Content Placeholder 2"/>
          <p:cNvSpPr>
            <a:spLocks noGrp="1"/>
          </p:cNvSpPr>
          <p:nvPr>
            <p:ph idx="1"/>
          </p:nvPr>
        </p:nvSpPr>
        <p:spPr/>
        <p:txBody>
          <a:bodyPr/>
          <a:lstStyle/>
          <a:p>
            <a:r>
              <a:rPr lang="en-US" sz="2800" dirty="0"/>
              <a:t>By the 1890s, though, most states had enacted some hunting and fishing restrictions.</a:t>
            </a:r>
          </a:p>
          <a:p>
            <a:r>
              <a:rPr lang="en-US" sz="2800" dirty="0"/>
              <a:t>The general idea behind these laws was to conserve these resources for future human use rather than to preserve wildlife for its own sake. </a:t>
            </a:r>
          </a:p>
          <a:p>
            <a:r>
              <a:rPr lang="en-US" sz="2800" dirty="0"/>
              <a:t>The wildlife regulations and refuges established since that time have been remarkably successful for many species.</a:t>
            </a:r>
          </a:p>
          <a:p>
            <a:endParaRPr lang="en-US" sz="2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416532"/>
            <a:ext cx="8228013" cy="1141412"/>
          </a:xfrm>
        </p:spPr>
        <p:txBody>
          <a:bodyPr/>
          <a:lstStyle/>
          <a:p>
            <a:pPr rtl="0" fontAlgn="base"/>
            <a:r>
              <a:rPr lang="en-US" sz="4000" b="1" kern="1200" dirty="0">
                <a:solidFill>
                  <a:srgbClr val="000000"/>
                </a:solidFill>
                <a:effectLst/>
                <a:latin typeface="Calibri"/>
                <a:ea typeface="MS Gothic"/>
                <a:cs typeface="MS Gothic"/>
              </a:rPr>
              <a:t>The Endangered Species Act Protects</a:t>
            </a:r>
            <a:endParaRPr lang="en-US" dirty="0">
              <a:effectLst/>
            </a:endParaRPr>
          </a:p>
          <a:p>
            <a:r>
              <a:rPr lang="en-US" sz="4000" b="1" kern="1200" dirty="0">
                <a:solidFill>
                  <a:srgbClr val="000000"/>
                </a:solidFill>
                <a:effectLst/>
                <a:latin typeface="Calibri"/>
                <a:ea typeface="MS Gothic"/>
                <a:cs typeface="MS Gothic"/>
              </a:rPr>
              <a:t>Habitat and Species</a:t>
            </a:r>
            <a:endParaRPr lang="en-US" dirty="0"/>
          </a:p>
        </p:txBody>
      </p:sp>
      <p:sp>
        <p:nvSpPr>
          <p:cNvPr id="3" name="Content Placeholder 2"/>
          <p:cNvSpPr>
            <a:spLocks noGrp="1"/>
          </p:cNvSpPr>
          <p:nvPr>
            <p:ph type="body" idx="4294967295"/>
          </p:nvPr>
        </p:nvSpPr>
        <p:spPr>
          <a:xfrm>
            <a:off x="602470" y="1597268"/>
            <a:ext cx="8065889" cy="4524375"/>
          </a:xfrm>
        </p:spPr>
        <p:txBody>
          <a:bodyPr/>
          <a:lstStyle/>
          <a:p>
            <a:pPr marL="0" indent="0" rtl="0" fontAlgn="base">
              <a:buNone/>
            </a:pPr>
            <a:r>
              <a:rPr lang="en-US" sz="3200" dirty="0">
                <a:solidFill>
                  <a:srgbClr val="000000"/>
                </a:solidFill>
                <a:effectLst/>
                <a:latin typeface="+mn-lt"/>
                <a:ea typeface="+mn-ea"/>
                <a:cs typeface="+mn-cs"/>
              </a:rPr>
              <a:t>What does the ESA do?  It provides:</a:t>
            </a:r>
            <a:endParaRPr lang="en-US" dirty="0">
              <a:effectLst/>
            </a:endParaRPr>
          </a:p>
          <a:p>
            <a:pPr marL="740664" indent="-557784" rtl="0" fontAlgn="base">
              <a:buNone/>
            </a:pPr>
            <a:r>
              <a:rPr lang="en-US" kern="1200" dirty="0">
                <a:latin typeface="Calibri" charset="0"/>
              </a:rPr>
              <a:t>(1) criteria for identifying species at risk,</a:t>
            </a:r>
          </a:p>
          <a:p>
            <a:pPr marL="740664" indent="-557784" rtl="0" fontAlgn="base">
              <a:buNone/>
            </a:pPr>
            <a:r>
              <a:rPr lang="en-US" kern="1200" dirty="0">
                <a:latin typeface="Calibri" charset="0"/>
              </a:rPr>
              <a:t>(2) directions for planning for their recovery,</a:t>
            </a:r>
          </a:p>
          <a:p>
            <a:pPr marL="740664" indent="-557784" rtl="0" fontAlgn="base">
              <a:buNone/>
            </a:pPr>
            <a:r>
              <a:rPr lang="en-US" kern="1200" dirty="0">
                <a:latin typeface="Calibri" charset="0"/>
              </a:rPr>
              <a:t>(3) assistance to land owners to help them find ways to meet both economic needs and the needs of a rare species, and</a:t>
            </a:r>
          </a:p>
          <a:p>
            <a:pPr marL="740664" indent="-557784">
              <a:buNone/>
            </a:pPr>
            <a:r>
              <a:rPr lang="en-US" kern="1200" dirty="0">
                <a:latin typeface="Calibri" charset="0"/>
              </a:rPr>
              <a:t>(4) enforcement of measures for protecting species and their habitat.</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88340" y="561873"/>
            <a:ext cx="8734201" cy="562871"/>
          </a:xfrm>
        </p:spPr>
        <p:txBody>
          <a:bodyPr/>
          <a:lstStyle/>
          <a:p>
            <a:r>
              <a:rPr lang="en-US" sz="4400" b="1" kern="1200" dirty="0">
                <a:solidFill>
                  <a:srgbClr val="000000"/>
                </a:solidFill>
                <a:effectLst/>
                <a:latin typeface="Calibri"/>
                <a:ea typeface="MS Gothic"/>
                <a:cs typeface="MS Gothic"/>
              </a:rPr>
              <a:t>Endangered Species Act Terminology</a:t>
            </a:r>
            <a:endParaRPr lang="en-US" dirty="0"/>
          </a:p>
        </p:txBody>
      </p:sp>
      <p:sp>
        <p:nvSpPr>
          <p:cNvPr id="3" name="Content Placeholder 2"/>
          <p:cNvSpPr>
            <a:spLocks noGrp="1"/>
          </p:cNvSpPr>
          <p:nvPr>
            <p:ph type="body" idx="4294967295"/>
          </p:nvPr>
        </p:nvSpPr>
        <p:spPr>
          <a:xfrm>
            <a:off x="463545" y="1579190"/>
            <a:ext cx="8310293" cy="4479579"/>
          </a:xfrm>
        </p:spPr>
        <p:txBody>
          <a:bodyPr/>
          <a:lstStyle/>
          <a:p>
            <a:pPr marL="338328" indent="-338328" rtl="0" fontAlgn="base"/>
            <a:r>
              <a:rPr lang="en-US" sz="3200" dirty="0">
                <a:solidFill>
                  <a:srgbClr val="000000"/>
                </a:solidFill>
                <a:effectLst/>
                <a:latin typeface="+mn-lt"/>
                <a:ea typeface="+mn-ea"/>
                <a:cs typeface="+mn-cs"/>
              </a:rPr>
              <a:t>The ESA identifies three levels of risk:</a:t>
            </a:r>
            <a:endParaRPr lang="en-US" sz="3200" dirty="0">
              <a:effectLst/>
            </a:endParaRPr>
          </a:p>
          <a:p>
            <a:pPr marL="740664" indent="-283464" rtl="0" fontAlgn="base">
              <a:spcBef>
                <a:spcPts val="700"/>
              </a:spcBef>
              <a:buFont typeface="Calibri" pitchFamily="34" charset="0"/>
              <a:buChar char="–"/>
            </a:pPr>
            <a:r>
              <a:rPr lang="en-US" sz="2800" b="1" dirty="0">
                <a:solidFill>
                  <a:srgbClr val="000000"/>
                </a:solidFill>
                <a:effectLst/>
              </a:rPr>
              <a:t>Endangered species </a:t>
            </a:r>
            <a:r>
              <a:rPr lang="en-US" sz="2800" dirty="0">
                <a:solidFill>
                  <a:srgbClr val="000000"/>
                </a:solidFill>
                <a:effectLst/>
              </a:rPr>
              <a:t>are those considered in imminent danger of extinction.</a:t>
            </a:r>
            <a:endParaRPr lang="en-US" sz="2800" dirty="0">
              <a:effectLst/>
            </a:endParaRPr>
          </a:p>
          <a:p>
            <a:pPr marL="740664" indent="-283464" rtl="0" fontAlgn="base">
              <a:spcBef>
                <a:spcPts val="700"/>
              </a:spcBef>
              <a:buFont typeface="Calibri" pitchFamily="34" charset="0"/>
              <a:buChar char="–"/>
            </a:pPr>
            <a:r>
              <a:rPr lang="en-US" sz="2800" b="1" dirty="0">
                <a:solidFill>
                  <a:srgbClr val="000000"/>
                </a:solidFill>
                <a:effectLst/>
              </a:rPr>
              <a:t>Threatened species </a:t>
            </a:r>
            <a:r>
              <a:rPr lang="en-US" sz="2800" dirty="0">
                <a:solidFill>
                  <a:srgbClr val="000000"/>
                </a:solidFill>
                <a:effectLst/>
              </a:rPr>
              <a:t>are likely to become endangered, at least locally, within the foreseeable future. </a:t>
            </a:r>
            <a:endParaRPr lang="en-US" sz="2800" dirty="0">
              <a:effectLst/>
            </a:endParaRPr>
          </a:p>
          <a:p>
            <a:pPr marL="740664" indent="-283464">
              <a:spcBef>
                <a:spcPts val="700"/>
              </a:spcBef>
              <a:buFont typeface="Calibri" pitchFamily="34" charset="0"/>
              <a:buChar char="–"/>
            </a:pPr>
            <a:r>
              <a:rPr lang="en-US" sz="2800" b="1" dirty="0">
                <a:solidFill>
                  <a:srgbClr val="000000"/>
                </a:solidFill>
                <a:effectLst/>
              </a:rPr>
              <a:t>Vulnerable species </a:t>
            </a:r>
            <a:r>
              <a:rPr lang="en-US" sz="2800" dirty="0">
                <a:solidFill>
                  <a:srgbClr val="000000"/>
                </a:solidFill>
                <a:effectLst/>
              </a:rPr>
              <a:t>are naturally rare or have been locally depleted by human activities to a level that puts them at risk.</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kern="1200" dirty="0">
                <a:solidFill>
                  <a:srgbClr val="000000"/>
                </a:solidFill>
                <a:effectLst/>
                <a:latin typeface="Calibri"/>
                <a:ea typeface="MS Gothic"/>
                <a:cs typeface="MS Gothic"/>
              </a:rPr>
              <a:t>IUCN Lists Species Internationally</a:t>
            </a:r>
            <a:endParaRPr lang="en-US" dirty="0"/>
          </a:p>
        </p:txBody>
      </p:sp>
      <p:sp>
        <p:nvSpPr>
          <p:cNvPr id="6" name="Content Placeholder 2"/>
          <p:cNvSpPr>
            <a:spLocks noGrp="1"/>
          </p:cNvSpPr>
          <p:nvPr>
            <p:ph idx="1"/>
          </p:nvPr>
        </p:nvSpPr>
        <p:spPr/>
        <p:txBody>
          <a:bodyPr/>
          <a:lstStyle/>
          <a:p>
            <a:r>
              <a:rPr lang="en-US" dirty="0"/>
              <a:t>Worldwide, the International Union for Conservation of Nature and Natural Resources (IUCN) lists 17,741 endangered and  threatened species. </a:t>
            </a:r>
          </a:p>
          <a:p>
            <a:r>
              <a:rPr lang="en-US" dirty="0"/>
              <a:t>IUCN has no direct jurisdiction for slowing the loss of those species.</a:t>
            </a:r>
          </a:p>
          <a:p>
            <a:r>
              <a:rPr lang="en-US" dirty="0"/>
              <a:t>Within the United States, the ESA provides mechanisms for reducing species losses.</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Recovery Plans Aim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to Rebuild Populations</a:t>
            </a:r>
            <a:endParaRPr lang="en-US" dirty="0"/>
          </a:p>
        </p:txBody>
      </p:sp>
      <p:sp>
        <p:nvSpPr>
          <p:cNvPr id="3" name="Content Placeholder 2"/>
          <p:cNvSpPr>
            <a:spLocks noGrp="1"/>
          </p:cNvSpPr>
          <p:nvPr>
            <p:ph type="body" idx="4294967295"/>
          </p:nvPr>
        </p:nvSpPr>
        <p:spPr>
          <a:xfrm>
            <a:off x="457200" y="1584434"/>
            <a:ext cx="8228013" cy="4524375"/>
          </a:xfrm>
        </p:spPr>
        <p:txBody>
          <a:bodyPr/>
          <a:lstStyle/>
          <a:p>
            <a:pPr rtl="0" fontAlgn="base"/>
            <a:r>
              <a:rPr lang="en-US" sz="2800" dirty="0">
                <a:solidFill>
                  <a:srgbClr val="000000"/>
                </a:solidFill>
                <a:effectLst/>
              </a:rPr>
              <a:t>Once a species is listed, the Fish and Wildlife Service (FWS) is given the task of preparing a recovery plan. </a:t>
            </a:r>
            <a:endParaRPr lang="en-US" sz="2800" dirty="0">
              <a:effectLst/>
            </a:endParaRPr>
          </a:p>
          <a:p>
            <a:pPr rtl="0" fontAlgn="base"/>
            <a:r>
              <a:rPr lang="en-US" sz="2800" dirty="0">
                <a:solidFill>
                  <a:srgbClr val="000000"/>
                </a:solidFill>
                <a:effectLst/>
              </a:rPr>
              <a:t>This plan details how populations will be stabilized or rebuilt to sustainable levels. </a:t>
            </a:r>
            <a:endParaRPr lang="en-US" sz="2800" dirty="0">
              <a:effectLst/>
            </a:endParaRPr>
          </a:p>
          <a:p>
            <a:r>
              <a:rPr lang="en-US" sz="2800" dirty="0">
                <a:solidFill>
                  <a:srgbClr val="000000"/>
                </a:solidFill>
                <a:effectLst/>
              </a:rPr>
              <a:t>A recovery plan could include many different kinds of strategies, such as buying habitat areas, restoring habitat, reintroducing a species to its historic ranges, captive breeding programs, and plans for negotiating the needs of a species and the people who live in an area.</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ESA Species Terminology</a:t>
            </a:r>
            <a:endParaRPr lang="en-US" dirty="0"/>
          </a:p>
        </p:txBody>
      </p:sp>
      <p:sp>
        <p:nvSpPr>
          <p:cNvPr id="3" name="Content Placeholder 2"/>
          <p:cNvSpPr>
            <a:spLocks noGrp="1"/>
          </p:cNvSpPr>
          <p:nvPr>
            <p:ph type="body" idx="4294967295"/>
          </p:nvPr>
        </p:nvSpPr>
        <p:spPr>
          <a:xfrm>
            <a:off x="457200" y="1412776"/>
            <a:ext cx="8228013" cy="5047702"/>
          </a:xfrm>
        </p:spPr>
        <p:txBody>
          <a:bodyPr/>
          <a:lstStyle/>
          <a:p>
            <a:pPr rtl="0" fontAlgn="base"/>
            <a:r>
              <a:rPr lang="en-US" sz="2800" b="1" dirty="0">
                <a:solidFill>
                  <a:srgbClr val="000000"/>
                </a:solidFill>
                <a:effectLst/>
              </a:rPr>
              <a:t>Keystone species </a:t>
            </a:r>
            <a:r>
              <a:rPr lang="en-US" sz="2800" dirty="0">
                <a:solidFill>
                  <a:srgbClr val="000000"/>
                </a:solidFill>
                <a:effectLst/>
              </a:rPr>
              <a:t>are those whose elimination would affect many other members of the biological community.</a:t>
            </a:r>
            <a:endParaRPr lang="en-US" sz="2800" dirty="0">
              <a:effectLst/>
            </a:endParaRPr>
          </a:p>
          <a:p>
            <a:pPr rtl="0" fontAlgn="base"/>
            <a:r>
              <a:rPr lang="en-US" sz="2800" b="1" dirty="0">
                <a:solidFill>
                  <a:srgbClr val="000000"/>
                </a:solidFill>
                <a:effectLst/>
              </a:rPr>
              <a:t>Indicator species</a:t>
            </a:r>
            <a:r>
              <a:rPr lang="en-US" sz="2800" i="1" dirty="0">
                <a:solidFill>
                  <a:srgbClr val="000000"/>
                </a:solidFill>
                <a:effectLst/>
              </a:rPr>
              <a:t> </a:t>
            </a:r>
            <a:r>
              <a:rPr lang="en-US" sz="2800" dirty="0">
                <a:solidFill>
                  <a:srgbClr val="000000"/>
                </a:solidFill>
                <a:effectLst/>
              </a:rPr>
              <a:t>are those tied to specific biotic communities, successional stages, or environmental conditions.</a:t>
            </a:r>
            <a:endParaRPr lang="en-US" sz="2800" dirty="0">
              <a:effectLst/>
            </a:endParaRPr>
          </a:p>
          <a:p>
            <a:pPr rtl="0" fontAlgn="base"/>
            <a:r>
              <a:rPr lang="en-US" sz="2800" b="1" dirty="0">
                <a:solidFill>
                  <a:srgbClr val="000000"/>
                </a:solidFill>
                <a:effectLst/>
              </a:rPr>
              <a:t>Umbrella species </a:t>
            </a:r>
            <a:r>
              <a:rPr lang="en-US" sz="2800" dirty="0">
                <a:solidFill>
                  <a:srgbClr val="000000"/>
                </a:solidFill>
                <a:effectLst/>
              </a:rPr>
              <a:t>require large blocks of relatively undisturbed habitat to maintain viable populations.  </a:t>
            </a:r>
            <a:endParaRPr lang="en-US" sz="2800" dirty="0">
              <a:effectLst/>
            </a:endParaRPr>
          </a:p>
          <a:p>
            <a:r>
              <a:rPr lang="en-US" sz="2800" b="1" dirty="0">
                <a:solidFill>
                  <a:srgbClr val="000000"/>
                </a:solidFill>
                <a:effectLst/>
              </a:rPr>
              <a:t>Flagship species </a:t>
            </a:r>
            <a:r>
              <a:rPr lang="en-US" sz="2800" dirty="0">
                <a:solidFill>
                  <a:srgbClr val="000000"/>
                </a:solidFill>
                <a:effectLst/>
              </a:rPr>
              <a:t>are especially interesting or attractive organisms to which people react emotionally.</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8891" y="256913"/>
            <a:ext cx="8784631" cy="1075262"/>
          </a:xfrm>
        </p:spPr>
        <p:txBody>
          <a:bodyPr/>
          <a:lstStyle/>
          <a:p>
            <a:r>
              <a:rPr lang="en-US" sz="3600" b="1" kern="1200" dirty="0">
                <a:solidFill>
                  <a:srgbClr val="000000"/>
                </a:solidFill>
                <a:effectLst/>
                <a:latin typeface="Calibri"/>
                <a:ea typeface="MS Gothic"/>
                <a:cs typeface="MS Gothic"/>
              </a:rPr>
              <a:t>The Bighorn Sheep is a Charismatic Species That Has Been Listed as Endangered</a:t>
            </a:r>
            <a:endParaRPr lang="en-US" dirty="0"/>
          </a:p>
        </p:txBody>
      </p:sp>
      <p:pic>
        <p:nvPicPr>
          <p:cNvPr id="296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1425286"/>
            <a:ext cx="7510188" cy="5164807"/>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Landowner Collaboration is Key</a:t>
            </a:r>
            <a:endParaRPr lang="en-US" dirty="0"/>
          </a:p>
        </p:txBody>
      </p:sp>
      <p:sp>
        <p:nvSpPr>
          <p:cNvPr id="3" name="Content Placeholder 2"/>
          <p:cNvSpPr>
            <a:spLocks noGrp="1"/>
          </p:cNvSpPr>
          <p:nvPr>
            <p:ph type="body" idx="4294967295"/>
          </p:nvPr>
        </p:nvSpPr>
        <p:spPr>
          <a:xfrm>
            <a:off x="467544" y="1600200"/>
            <a:ext cx="8477330" cy="4524375"/>
          </a:xfrm>
        </p:spPr>
        <p:txBody>
          <a:bodyPr/>
          <a:lstStyle/>
          <a:p>
            <a:pPr rtl="0" fontAlgn="base"/>
            <a:r>
              <a:rPr lang="en-US" sz="2800" dirty="0">
                <a:solidFill>
                  <a:srgbClr val="000000"/>
                </a:solidFill>
                <a:effectLst/>
              </a:rPr>
              <a:t>Two-thirds of listed species occur on privately owned lands, so cooperation between federal, state, and local agencies as well as private and tribal land owners is critical for progress. </a:t>
            </a:r>
            <a:endParaRPr lang="en-US" sz="2800" dirty="0">
              <a:effectLst/>
            </a:endParaRPr>
          </a:p>
          <a:p>
            <a:pPr rtl="0" fontAlgn="base"/>
            <a:r>
              <a:rPr lang="en-US" sz="2800" dirty="0">
                <a:solidFill>
                  <a:srgbClr val="000000"/>
                </a:solidFill>
                <a:effectLst/>
              </a:rPr>
              <a:t>Often the ESA is controversial because it can require that landowners change their plans for their land. </a:t>
            </a:r>
            <a:endParaRPr lang="en-US" sz="2800" dirty="0">
              <a:effectLst/>
            </a:endParaRPr>
          </a:p>
          <a:p>
            <a:pPr rtl="0" fontAlgn="base"/>
            <a:r>
              <a:rPr lang="en-US" sz="2800" dirty="0">
                <a:solidFill>
                  <a:srgbClr val="000000"/>
                </a:solidFill>
                <a:effectLst/>
              </a:rPr>
              <a:t>On the other hand, many land owners and communities appreciate the value of biodiversity on their land and like the idea of preserving species. </a:t>
            </a:r>
            <a:endParaRPr lang="en-US" sz="2800" dirty="0">
              <a:effectLst/>
            </a:endParaRPr>
          </a:p>
          <a:p>
            <a:r>
              <a:rPr lang="en-US" sz="2800" dirty="0">
                <a:solidFill>
                  <a:srgbClr val="000000"/>
                </a:solidFill>
                <a:effectLst/>
              </a:rPr>
              <a:t>A number of provisions in the ESA protect landowners.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The ESA has Seen Successes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and Controversies</a:t>
            </a:r>
            <a:r>
              <a:rPr lang="en-US" sz="2000" b="1" kern="1200" dirty="0">
                <a:solidFill>
                  <a:srgbClr val="000000"/>
                </a:solidFill>
                <a:effectLst/>
                <a:latin typeface="Calibri"/>
                <a:ea typeface="MS Gothic"/>
                <a:cs typeface="MS Gothic"/>
              </a:rPr>
              <a:t> (1)</a:t>
            </a:r>
            <a:endParaRPr lang="en-US" sz="2000" dirty="0"/>
          </a:p>
        </p:txBody>
      </p:sp>
      <p:sp>
        <p:nvSpPr>
          <p:cNvPr id="3" name="Content Placeholder 2"/>
          <p:cNvSpPr>
            <a:spLocks noGrp="1"/>
          </p:cNvSpPr>
          <p:nvPr>
            <p:ph type="body" idx="4294967295"/>
          </p:nvPr>
        </p:nvSpPr>
        <p:spPr>
          <a:xfrm>
            <a:off x="458856" y="1588324"/>
            <a:ext cx="8477330" cy="4524375"/>
          </a:xfrm>
        </p:spPr>
        <p:txBody>
          <a:bodyPr/>
          <a:lstStyle/>
          <a:p>
            <a:pPr marL="338328" indent="-338328" rtl="0" fontAlgn="base"/>
            <a:r>
              <a:rPr lang="en-US" sz="2800" dirty="0">
                <a:solidFill>
                  <a:srgbClr val="000000"/>
                </a:solidFill>
                <a:effectLst/>
              </a:rPr>
              <a:t>The ESA has held off the extinction of hundreds of species. Some have recovered and been delisted, including the brown pelican, the peregrine falcon, the American alligator and the bald eagle.</a:t>
            </a:r>
            <a:endParaRPr lang="en-US" sz="2800" dirty="0">
              <a:effectLst/>
            </a:endParaRPr>
          </a:p>
          <a:p>
            <a:pPr marL="338328" indent="-338328" rtl="0" fontAlgn="base"/>
            <a:r>
              <a:rPr lang="en-US" sz="2800" dirty="0">
                <a:solidFill>
                  <a:srgbClr val="000000"/>
                </a:solidFill>
                <a:effectLst/>
              </a:rPr>
              <a:t>However, political and legal debates can drag on over protecting a species for several years. </a:t>
            </a:r>
            <a:endParaRPr lang="en-US" sz="2800" dirty="0">
              <a:effectLst/>
            </a:endParaRPr>
          </a:p>
          <a:p>
            <a:pPr marL="338328" indent="-338328" rtl="0" fontAlgn="base"/>
            <a:r>
              <a:rPr lang="en-US" sz="2800" dirty="0">
                <a:solidFill>
                  <a:srgbClr val="000000"/>
                </a:solidFill>
                <a:effectLst/>
              </a:rPr>
              <a:t>Several famous controversies have occurred:</a:t>
            </a:r>
            <a:r>
              <a:rPr lang="en-US" sz="3200" dirty="0">
                <a:solidFill>
                  <a:srgbClr val="000000"/>
                </a:solidFill>
                <a:effectLst/>
                <a:latin typeface="+mn-lt"/>
                <a:ea typeface="+mn-ea"/>
                <a:cs typeface="+mn-cs"/>
              </a:rPr>
              <a:t> </a:t>
            </a:r>
            <a:endParaRPr lang="en-US" dirty="0">
              <a:effectLst/>
            </a:endParaRPr>
          </a:p>
          <a:p>
            <a:pPr marL="740664" indent="-338328" rtl="0" fontAlgn="base">
              <a:spcBef>
                <a:spcPts val="600"/>
              </a:spcBef>
              <a:buFont typeface="Calibri" pitchFamily="34" charset="0"/>
              <a:buChar char="–"/>
            </a:pPr>
            <a:r>
              <a:rPr lang="en-US" sz="2400" dirty="0">
                <a:solidFill>
                  <a:srgbClr val="000000"/>
                </a:solidFill>
                <a:effectLst/>
              </a:rPr>
              <a:t>The Tennessee Valley Authority fought over protecting a fish called the snail darter from a proposed dam construction. </a:t>
            </a:r>
            <a:endParaRPr lang="en-US" sz="2400" dirty="0">
              <a:effectLst/>
            </a:endParaRPr>
          </a:p>
          <a:p>
            <a:pPr marL="740664" indent="-338328">
              <a:spcBef>
                <a:spcPts val="600"/>
              </a:spcBef>
              <a:buFont typeface="Calibri" pitchFamily="34" charset="0"/>
              <a:buChar char="–"/>
            </a:pPr>
            <a:r>
              <a:rPr lang="en-US" sz="2400" dirty="0">
                <a:solidFill>
                  <a:srgbClr val="000000"/>
                </a:solidFill>
                <a:effectLst/>
              </a:rPr>
              <a:t>The timber industry fought over protecting the spotted owl.</a:t>
            </a:r>
            <a:endParaRPr lang="en-US" sz="24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Many Countries Have </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Species Protection Laws</a:t>
            </a:r>
            <a:endParaRPr lang="en-US" dirty="0"/>
          </a:p>
        </p:txBody>
      </p:sp>
      <p:sp>
        <p:nvSpPr>
          <p:cNvPr id="3" name="Content Placeholder 2"/>
          <p:cNvSpPr>
            <a:spLocks noGrp="1"/>
          </p:cNvSpPr>
          <p:nvPr>
            <p:ph type="body" idx="4294967295"/>
          </p:nvPr>
        </p:nvSpPr>
        <p:spPr>
          <a:xfrm>
            <a:off x="447592" y="1592207"/>
            <a:ext cx="8310293" cy="5149161"/>
          </a:xfrm>
        </p:spPr>
        <p:txBody>
          <a:bodyPr/>
          <a:lstStyle/>
          <a:p>
            <a:pPr rtl="0" fontAlgn="base"/>
            <a:r>
              <a:rPr lang="en-US" sz="2800" dirty="0">
                <a:solidFill>
                  <a:srgbClr val="000000"/>
                </a:solidFill>
                <a:effectLst/>
              </a:rPr>
              <a:t>Canada’s Committee on the Status of Endangered Wildlife in Canada (COSEWIC) of 1977 establishes rules for listing and protecting endangered species. </a:t>
            </a:r>
            <a:endParaRPr lang="en-US" sz="2800" dirty="0">
              <a:effectLst/>
            </a:endParaRPr>
          </a:p>
          <a:p>
            <a:pPr rtl="0" fontAlgn="base"/>
            <a:r>
              <a:rPr lang="en-US" sz="2800" dirty="0">
                <a:solidFill>
                  <a:srgbClr val="000000"/>
                </a:solidFill>
                <a:effectLst/>
              </a:rPr>
              <a:t>The European Union’s Birds Directive (1979) and Habitat Directive (1991).</a:t>
            </a:r>
            <a:endParaRPr lang="en-US" sz="2800" dirty="0">
              <a:effectLst/>
            </a:endParaRPr>
          </a:p>
          <a:p>
            <a:pPr rtl="0" fontAlgn="base"/>
            <a:r>
              <a:rPr lang="en-US" sz="2800" dirty="0">
                <a:solidFill>
                  <a:srgbClr val="000000"/>
                </a:solidFill>
                <a:effectLst/>
              </a:rPr>
              <a:t>Australia’s Endangered Species Protection Act (1992).</a:t>
            </a:r>
            <a:endParaRPr lang="en-US" sz="2800" dirty="0">
              <a:effectLst/>
            </a:endParaRPr>
          </a:p>
          <a:p>
            <a:pPr rtl="0" fontAlgn="base"/>
            <a:r>
              <a:rPr lang="en-US" sz="2800" dirty="0">
                <a:solidFill>
                  <a:srgbClr val="000000"/>
                </a:solidFill>
                <a:effectLst/>
              </a:rPr>
              <a:t>The Convention on Biological Diversity (1992) is an International agreement.</a:t>
            </a:r>
            <a:endParaRPr lang="en-US" sz="2800" dirty="0">
              <a:effectLst/>
            </a:endParaRPr>
          </a:p>
          <a:p>
            <a:r>
              <a:rPr lang="en-US" sz="2800" dirty="0">
                <a:solidFill>
                  <a:srgbClr val="000000"/>
                </a:solidFill>
                <a:effectLst/>
              </a:rPr>
              <a:t>The Convention on International Trade in Endangered Species (CITES) of 1975.</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lstStyle/>
          <a:p>
            <a:r>
              <a:rPr lang="en-US" sz="4400" b="1" kern="1200" dirty="0">
                <a:solidFill>
                  <a:srgbClr val="000000"/>
                </a:solidFill>
                <a:effectLst/>
                <a:latin typeface="Calibri"/>
                <a:ea typeface="MS Gothic"/>
                <a:cs typeface="MS Gothic"/>
              </a:rPr>
              <a:t>Habitat Protection May Be</a:t>
            </a:r>
            <a:br>
              <a:rPr lang="en-US" sz="4400" b="1" kern="1200" dirty="0">
                <a:solidFill>
                  <a:srgbClr val="000000"/>
                </a:solidFill>
                <a:effectLst/>
                <a:latin typeface="Calibri"/>
                <a:ea typeface="MS Gothic"/>
                <a:cs typeface="MS Gothic"/>
              </a:rPr>
            </a:br>
            <a:r>
              <a:rPr lang="en-US" sz="4400" b="1" kern="1200" dirty="0">
                <a:solidFill>
                  <a:srgbClr val="000000"/>
                </a:solidFill>
                <a:effectLst/>
                <a:latin typeface="Calibri"/>
                <a:ea typeface="MS Gothic"/>
                <a:cs typeface="MS Gothic"/>
              </a:rPr>
              <a:t>Better than Species Protection</a:t>
            </a:r>
            <a:endParaRPr lang="en-US" dirty="0"/>
          </a:p>
        </p:txBody>
      </p:sp>
      <p:sp>
        <p:nvSpPr>
          <p:cNvPr id="3" name="Content Placeholder 2"/>
          <p:cNvSpPr>
            <a:spLocks noGrp="1"/>
          </p:cNvSpPr>
          <p:nvPr>
            <p:ph type="body" idx="4294967295"/>
          </p:nvPr>
        </p:nvSpPr>
        <p:spPr>
          <a:xfrm>
            <a:off x="451778" y="1757050"/>
            <a:ext cx="7906959" cy="3095045"/>
          </a:xfrm>
        </p:spPr>
        <p:txBody>
          <a:bodyPr/>
          <a:lstStyle/>
          <a:p>
            <a:pPr rtl="0" fontAlgn="base"/>
            <a:r>
              <a:rPr lang="en-US" sz="2800" dirty="0">
                <a:solidFill>
                  <a:srgbClr val="000000"/>
                </a:solidFill>
                <a:effectLst/>
              </a:rPr>
              <a:t>Growing numbers of scientists, land managers, policymakers, and developers are arguing that we need a rational, continent-wide preservation of ecosystems that supports maximum biological diversity.</a:t>
            </a:r>
            <a:endParaRPr lang="en-US" sz="2800" dirty="0">
              <a:effectLst/>
            </a:endParaRPr>
          </a:p>
          <a:p>
            <a:r>
              <a:rPr lang="en-US" sz="2800" dirty="0">
                <a:solidFill>
                  <a:srgbClr val="000000"/>
                </a:solidFill>
                <a:effectLst/>
              </a:rPr>
              <a:t>They argue that this would be more effective than species-by-species battles for desperate cases.</a:t>
            </a:r>
            <a:endParaRPr lang="en-US" sz="28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28903" y="49586"/>
            <a:ext cx="8821543" cy="1141412"/>
          </a:xfrm>
        </p:spPr>
        <p:txBody>
          <a:bodyPr/>
          <a:lstStyle/>
          <a:p>
            <a:r>
              <a:rPr lang="en-US" sz="4400" b="1" kern="1200" dirty="0">
                <a:solidFill>
                  <a:srgbClr val="000000"/>
                </a:solidFill>
                <a:effectLst/>
                <a:latin typeface="Calibri"/>
                <a:ea typeface="MS Gothic"/>
                <a:cs typeface="MS Gothic"/>
              </a:rPr>
              <a:t>Sometimes Protected Lands Do Not Contain the Highest Species Diversity</a:t>
            </a:r>
            <a:endParaRPr lang="en-US" dirty="0"/>
          </a:p>
        </p:txBody>
      </p:sp>
      <p:pic>
        <p:nvPicPr>
          <p:cNvPr id="31746" name="Picture 2" descr="The map of the big island of Hawai'I shows that areas with endangered species are not within the land area protected in preserv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7402" y="1323752"/>
            <a:ext cx="5297293" cy="5252416"/>
          </a:xfrm>
          <a:prstGeom prst="rect">
            <a:avLst/>
          </a:prstGeom>
          <a:noFill/>
          <a:ln>
            <a:noFill/>
          </a:ln>
          <a:effectLst/>
          <a:extLst>
            <a:ext uri="{909E8E84-426E-40dd-AFC4-6F175D3DCCD1}">
              <a14:hiddenFill xmlns="" xmlns:a14="http://schemas.microsoft.com/office/drawing/2010/main" xmlns:mv="urn:schemas-microsoft-com:mac:vml" xmlns:mc="http://schemas.openxmlformats.org/markup-compatibility/2006">
                <a:solidFill>
                  <a:schemeClr val="accent1"/>
                </a:solidFill>
              </a14:hiddenFill>
            </a:ext>
            <a:ext uri="{91240B29-F687-4f45-9708-019B960494DF}">
              <a14:hiddenLine xmlns=""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1687" y="100866"/>
            <a:ext cx="8562103" cy="1273436"/>
          </a:xfrm>
        </p:spPr>
        <p:txBody>
          <a:bodyPr/>
          <a:lstStyle/>
          <a:p>
            <a:r>
              <a:rPr lang="en-US" sz="4400" b="1" kern="1200" dirty="0">
                <a:solidFill>
                  <a:srgbClr val="000000"/>
                </a:solidFill>
                <a:effectLst/>
                <a:latin typeface="Calibri"/>
                <a:ea typeface="MS Gothic"/>
                <a:cs typeface="MS Gothic"/>
              </a:rPr>
              <a:t>Management Principles for Protecting Biodiversity in the Future</a:t>
            </a:r>
            <a:endParaRPr lang="en-US" dirty="0"/>
          </a:p>
        </p:txBody>
      </p:sp>
      <p:sp>
        <p:nvSpPr>
          <p:cNvPr id="3" name="Content Placeholder 2"/>
          <p:cNvSpPr>
            <a:spLocks noGrp="1"/>
          </p:cNvSpPr>
          <p:nvPr>
            <p:ph type="body" idx="4294967295"/>
          </p:nvPr>
        </p:nvSpPr>
        <p:spPr>
          <a:xfrm>
            <a:off x="457200" y="1600200"/>
            <a:ext cx="8228013" cy="4524375"/>
          </a:xfrm>
        </p:spPr>
        <p:txBody>
          <a:bodyPr/>
          <a:lstStyle/>
          <a:p>
            <a:pPr marL="0" indent="0" rtl="0" fontAlgn="base">
              <a:spcBef>
                <a:spcPts val="700"/>
              </a:spcBef>
              <a:buNone/>
            </a:pPr>
            <a:r>
              <a:rPr lang="en-US" sz="2800" dirty="0">
                <a:solidFill>
                  <a:srgbClr val="000000"/>
                </a:solidFill>
                <a:effectLst/>
              </a:rPr>
              <a:t>Conservation biologist R. E. </a:t>
            </a:r>
            <a:r>
              <a:rPr lang="en-US" sz="2800" dirty="0" err="1">
                <a:solidFill>
                  <a:srgbClr val="000000"/>
                </a:solidFill>
                <a:effectLst/>
              </a:rPr>
              <a:t>Grumbine</a:t>
            </a:r>
            <a:r>
              <a:rPr lang="en-US" sz="2800" dirty="0">
                <a:solidFill>
                  <a:srgbClr val="000000"/>
                </a:solidFill>
                <a:effectLst/>
              </a:rPr>
              <a:t> suggests 4 principles for protecting biodiversity in a large-scale, long-range approach:</a:t>
            </a:r>
            <a:endParaRPr lang="en-US" sz="2800" dirty="0">
              <a:effectLst/>
            </a:endParaRPr>
          </a:p>
          <a:p>
            <a:pPr marL="457200" indent="0" rtl="0" fontAlgn="base">
              <a:spcBef>
                <a:spcPts val="700"/>
              </a:spcBef>
              <a:buNone/>
            </a:pPr>
            <a:r>
              <a:rPr lang="en-US" sz="2400" dirty="0">
                <a:solidFill>
                  <a:srgbClr val="000000"/>
                </a:solidFill>
                <a:effectLst/>
              </a:rPr>
              <a:t>1. Protect enough habitat for viable populations of all native species in a given region.</a:t>
            </a:r>
            <a:endParaRPr lang="en-US" sz="2400" dirty="0">
              <a:effectLst/>
            </a:endParaRPr>
          </a:p>
          <a:p>
            <a:pPr marL="457200" indent="0" rtl="0" fontAlgn="base">
              <a:spcBef>
                <a:spcPts val="700"/>
              </a:spcBef>
              <a:buNone/>
            </a:pPr>
            <a:r>
              <a:rPr lang="en-US" sz="2400" dirty="0">
                <a:solidFill>
                  <a:srgbClr val="000000"/>
                </a:solidFill>
                <a:effectLst/>
              </a:rPr>
              <a:t>2. Manage at regional scales large enough to accommodate natural disturbances.</a:t>
            </a:r>
            <a:endParaRPr lang="en-US" sz="2400" dirty="0">
              <a:effectLst/>
            </a:endParaRPr>
          </a:p>
          <a:p>
            <a:pPr marL="457200" indent="0" rtl="0" fontAlgn="base">
              <a:spcBef>
                <a:spcPts val="700"/>
              </a:spcBef>
              <a:buNone/>
            </a:pPr>
            <a:r>
              <a:rPr lang="en-US" sz="2400" dirty="0">
                <a:solidFill>
                  <a:srgbClr val="000000"/>
                </a:solidFill>
                <a:effectLst/>
              </a:rPr>
              <a:t>3. Plan over a period of centuries, so that species and ecosystems can continue to evolve.</a:t>
            </a:r>
            <a:endParaRPr lang="en-US" sz="2400" dirty="0">
              <a:effectLst/>
            </a:endParaRPr>
          </a:p>
          <a:p>
            <a:pPr marL="457200" indent="0">
              <a:spcBef>
                <a:spcPts val="700"/>
              </a:spcBef>
              <a:buNone/>
            </a:pPr>
            <a:r>
              <a:rPr lang="en-US" sz="2400" dirty="0">
                <a:solidFill>
                  <a:srgbClr val="000000"/>
                </a:solidFill>
                <a:effectLst/>
              </a:rPr>
              <a:t>4. Allow for human use and occupancy at levels that do not result in significant ecological degradation.</a:t>
            </a:r>
            <a:endParaRPr lang="en-US" sz="2400" dirty="0"/>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671042" y="332656"/>
            <a:ext cx="3838429" cy="585724"/>
          </a:xfrm>
        </p:spPr>
        <p:txBody>
          <a:bodyPr/>
          <a:lstStyle/>
          <a:p>
            <a:r>
              <a:rPr lang="en-US" sz="4400" b="1" kern="1200" dirty="0">
                <a:solidFill>
                  <a:srgbClr val="000000"/>
                </a:solidFill>
                <a:effectLst/>
                <a:latin typeface="Calibri"/>
                <a:ea typeface="MS Gothic"/>
                <a:cs typeface="MS Gothic"/>
              </a:rPr>
              <a:t>Conclusion</a:t>
            </a:r>
            <a:endParaRPr lang="en-US" dirty="0"/>
          </a:p>
        </p:txBody>
      </p:sp>
      <p:sp>
        <p:nvSpPr>
          <p:cNvPr id="7" name="Content Placeholder 2"/>
          <p:cNvSpPr>
            <a:spLocks noGrp="1"/>
          </p:cNvSpPr>
          <p:nvPr>
            <p:ph idx="1"/>
          </p:nvPr>
        </p:nvSpPr>
        <p:spPr/>
        <p:txBody>
          <a:bodyPr/>
          <a:lstStyle/>
          <a:p>
            <a:r>
              <a:rPr lang="en-US" sz="2800" dirty="0"/>
              <a:t>Biodiversity can be understood in terms of the environmental conditions where different organisms live, in terms of biomes, and in terms of habitat types. </a:t>
            </a:r>
          </a:p>
          <a:p>
            <a:r>
              <a:rPr lang="en-US" sz="2800" dirty="0"/>
              <a:t>Of the world’s species, many are threatened or endangered.</a:t>
            </a:r>
          </a:p>
          <a:p>
            <a:r>
              <a:rPr lang="en-US" sz="2800" dirty="0"/>
              <a:t>Biodiversity is important to us because it aids in ecosystem stability  but many factors threaten biodiversity today. HIPPO describes these threats.</a:t>
            </a:r>
          </a:p>
        </p:txBody>
      </p:sp>
    </p:spTree>
  </p:cSld>
  <p:clrMapOvr>
    <a:masterClrMapping/>
  </p:clrMapOvr>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57&quot;/&gt;&lt;/object&gt;&lt;object type=&quot;3&quot; unique_id=&quot;10006&quot;&gt;&lt;property id=&quot;20148&quot; value=&quot;5&quot;/&gt;&lt;property id=&quot;20300&quot; value=&quot;Slide 3&quot;/&gt;&lt;property id=&quot;20307&quot; value=&quot;258&quot;/&gt;&lt;/object&gt;&lt;object type=&quot;3&quot; unique_id=&quot;10007&quot;&gt;&lt;property id=&quot;20148&quot; value=&quot;5&quot;/&gt;&lt;property id=&quot;20300&quot; value=&quot;Slide 4&quot;/&gt;&lt;property id=&quot;20307&quot; value=&quot;259&quot;/&gt;&lt;/object&gt;&lt;object type=&quot;3&quot; unique_id=&quot;10008&quot;&gt;&lt;property id=&quot;20148&quot; value=&quot;5&quot;/&gt;&lt;property id=&quot;20300&quot; value=&quot;Slide 5&quot;/&gt;&lt;property id=&quot;20307&quot; value=&quot;260&quot;/&gt;&lt;/object&gt;&lt;object type=&quot;3&quot; unique_id=&quot;10009&quot;&gt;&lt;property id=&quot;20148&quot; value=&quot;5&quot;/&gt;&lt;property id=&quot;20300&quot; value=&quot;Slide 6&quot;/&gt;&lt;property id=&quot;20307&quot; value=&quot;261&quot;/&gt;&lt;/object&gt;&lt;object type=&quot;3&quot; unique_id=&quot;10010&quot;&gt;&lt;property id=&quot;20148&quot; value=&quot;5&quot;/&gt;&lt;property id=&quot;20300&quot; value=&quot;Slide 7&quot;/&gt;&lt;property id=&quot;20307&quot; value=&quot;262&quot;/&gt;&lt;/object&gt;&lt;object type=&quot;3&quot; unique_id=&quot;10011&quot;&gt;&lt;property id=&quot;20148&quot; value=&quot;5&quot;/&gt;&lt;property id=&quot;20300&quot; value=&quot;Slide 8&quot;/&gt;&lt;property id=&quot;20307&quot; value=&quot;263&quot;/&gt;&lt;/object&gt;&lt;object type=&quot;3&quot; unique_id=&quot;10012&quot;&gt;&lt;property id=&quot;20148&quot; value=&quot;5&quot;/&gt;&lt;property id=&quot;20300&quot; value=&quot;Slide 9&quot;/&gt;&lt;property id=&quot;20307&quot; value=&quot;264&quot;/&gt;&lt;/object&gt;&lt;object type=&quot;3&quot; unique_id=&quot;10013&quot;&gt;&lt;property id=&quot;20148&quot; value=&quot;5&quot;/&gt;&lt;property id=&quot;20300&quot; value=&quot;Slide 10&quot;/&gt;&lt;property id=&quot;20307&quot; value=&quot;265&quot;/&gt;&lt;/object&gt;&lt;object type=&quot;3&quot; unique_id=&quot;10014&quot;&gt;&lt;property id=&quot;20148&quot; value=&quot;5&quot;/&gt;&lt;property id=&quot;20300&quot; value=&quot;Slide 11&quot;/&gt;&lt;property id=&quot;20307&quot; value=&quot;266&quot;/&gt;&lt;/object&gt;&lt;object type=&quot;3&quot; unique_id=&quot;10015&quot;&gt;&lt;property id=&quot;20148&quot; value=&quot;5&quot;/&gt;&lt;property id=&quot;20300&quot; value=&quot;Slide 12&quot;/&gt;&lt;property id=&quot;20307&quot; value=&quot;267&quot;/&gt;&lt;/object&gt;&lt;object type=&quot;3&quot; unique_id=&quot;10016&quot;&gt;&lt;property id=&quot;20148&quot; value=&quot;5&quot;/&gt;&lt;property id=&quot;20300&quot; value=&quot;Slide 13&quot;/&gt;&lt;property id=&quot;20307&quot; value=&quot;268&quot;/&gt;&lt;/object&gt;&lt;object type=&quot;3&quot; unique_id=&quot;10017&quot;&gt;&lt;property id=&quot;20148&quot; value=&quot;5&quot;/&gt;&lt;property id=&quot;20300&quot; value=&quot;Slide 14&quot;/&gt;&lt;property id=&quot;20307&quot; value=&quot;269&quot;/&gt;&lt;/object&gt;&lt;object type=&quot;3&quot; unique_id=&quot;10018&quot;&gt;&lt;property id=&quot;20148&quot; value=&quot;5&quot;/&gt;&lt;property id=&quot;20300&quot; value=&quot;Slide 15&quot;/&gt;&lt;property id=&quot;20307&quot; value=&quot;270&quot;/&gt;&lt;/object&gt;&lt;object type=&quot;3&quot; unique_id=&quot;10019&quot;&gt;&lt;property id=&quot;20148&quot; value=&quot;5&quot;/&gt;&lt;property id=&quot;20300&quot; value=&quot;Slide 16&quot;/&gt;&lt;property id=&quot;20307&quot; value=&quot;271&quot;/&gt;&lt;/object&gt;&lt;object type=&quot;3&quot; unique_id=&quot;10020&quot;&gt;&lt;property id=&quot;20148&quot; value=&quot;5&quot;/&gt;&lt;property id=&quot;20300&quot; value=&quot;Slide 17&quot;/&gt;&lt;property id=&quot;20307&quot; value=&quot;272&quot;/&gt;&lt;/object&gt;&lt;object type=&quot;3&quot; unique_id=&quot;10021&quot;&gt;&lt;property id=&quot;20148&quot; value=&quot;5&quot;/&gt;&lt;property id=&quot;20300&quot; value=&quot;Slide 18&quot;/&gt;&lt;property id=&quot;20307&quot; value=&quot;273&quot;/&gt;&lt;/object&gt;&lt;object type=&quot;3&quot; unique_id=&quot;10022&quot;&gt;&lt;property id=&quot;20148&quot; value=&quot;5&quot;/&gt;&lt;property id=&quot;20300&quot; value=&quot;Slide 19&quot;/&gt;&lt;property id=&quot;20307&quot; value=&quot;274&quot;/&gt;&lt;/object&gt;&lt;object type=&quot;3&quot; unique_id=&quot;10023&quot;&gt;&lt;property id=&quot;20148&quot; value=&quot;5&quot;/&gt;&lt;property id=&quot;20300&quot; value=&quot;Slide 20&quot;/&gt;&lt;property id=&quot;20307&quot; value=&quot;275&quot;/&gt;&lt;/object&gt;&lt;object type=&quot;3&quot; unique_id=&quot;10024&quot;&gt;&lt;property id=&quot;20148&quot; value=&quot;5&quot;/&gt;&lt;property id=&quot;20300&quot; value=&quot;Slide 21&quot;/&gt;&lt;property id=&quot;20307&quot; value=&quot;276&quot;/&gt;&lt;/object&gt;&lt;object type=&quot;3&quot; unique_id=&quot;10025&quot;&gt;&lt;property id=&quot;20148&quot; value=&quot;5&quot;/&gt;&lt;property id=&quot;20300&quot; value=&quot;Slide 22&quot;/&gt;&lt;property id=&quot;20307&quot; value=&quot;277&quot;/&gt;&lt;/object&gt;&lt;object type=&quot;3&quot; unique_id=&quot;10026&quot;&gt;&lt;property id=&quot;20148&quot; value=&quot;5&quot;/&gt;&lt;property id=&quot;20300&quot; value=&quot;Slide 23&quot;/&gt;&lt;property id=&quot;20307&quot; value=&quot;278&quot;/&gt;&lt;/object&gt;&lt;object type=&quot;3&quot; unique_id=&quot;10027&quot;&gt;&lt;property id=&quot;20148&quot; value=&quot;5&quot;/&gt;&lt;property id=&quot;20300&quot; value=&quot;Slide 24&quot;/&gt;&lt;property id=&quot;20307&quot; value=&quot;279&quot;/&gt;&lt;/object&gt;&lt;object type=&quot;3&quot; unique_id=&quot;10028&quot;&gt;&lt;property id=&quot;20148&quot; value=&quot;5&quot;/&gt;&lt;property id=&quot;20300&quot; value=&quot;Slide 25&quot;/&gt;&lt;property id=&quot;20307&quot; value=&quot;280&quot;/&gt;&lt;/object&gt;&lt;object type=&quot;3&quot; unique_id=&quot;10029&quot;&gt;&lt;property id=&quot;20148&quot; value=&quot;5&quot;/&gt;&lt;property id=&quot;20300&quot; value=&quot;Slide 26&quot;/&gt;&lt;property id=&quot;20307&quot; value=&quot;281&quot;/&gt;&lt;/object&gt;&lt;object type=&quot;3&quot; unique_id=&quot;10030&quot;&gt;&lt;property id=&quot;20148&quot; value=&quot;5&quot;/&gt;&lt;property id=&quot;20300&quot; value=&quot;Slide 27&quot;/&gt;&lt;property id=&quot;20307&quot; value=&quot;282&quot;/&gt;&lt;/object&gt;&lt;object type=&quot;3&quot; unique_id=&quot;10031&quot;&gt;&lt;property id=&quot;20148&quot; value=&quot;5&quot;/&gt;&lt;property id=&quot;20300&quot; value=&quot;Slide 28&quot;/&gt;&lt;property id=&quot;20307&quot; value=&quot;283&quot;/&gt;&lt;/object&gt;&lt;object type=&quot;3&quot; unique_id=&quot;10032&quot;&gt;&lt;property id=&quot;20148&quot; value=&quot;5&quot;/&gt;&lt;property id=&quot;20300&quot; value=&quot;Slide 29&quot;/&gt;&lt;property id=&quot;20307&quot; value=&quot;284&quot;/&gt;&lt;/object&gt;&lt;object type=&quot;3&quot; unique_id=&quot;10033&quot;&gt;&lt;property id=&quot;20148&quot; value=&quot;5&quot;/&gt;&lt;property id=&quot;20300&quot; value=&quot;Slide 30&quot;/&gt;&lt;property id=&quot;20307&quot; value=&quot;285&quot;/&gt;&lt;/object&gt;&lt;object type=&quot;3&quot; unique_id=&quot;10034&quot;&gt;&lt;property id=&quot;20148&quot; value=&quot;5&quot;/&gt;&lt;property id=&quot;20300&quot; value=&quot;Slide 31&quot;/&gt;&lt;property id=&quot;20307&quot; value=&quot;286&quot;/&gt;&lt;/object&gt;&lt;object type=&quot;3&quot; unique_id=&quot;10035&quot;&gt;&lt;property id=&quot;20148&quot; value=&quot;5&quot;/&gt;&lt;property id=&quot;20300&quot; value=&quot;Slide 32&quot;/&gt;&lt;property id=&quot;20307&quot; value=&quot;287&quot;/&gt;&lt;/object&gt;&lt;object type=&quot;3&quot; unique_id=&quot;10036&quot;&gt;&lt;property id=&quot;20148&quot; value=&quot;5&quot;/&gt;&lt;property id=&quot;20300&quot; value=&quot;Slide 33&quot;/&gt;&lt;property id=&quot;20307&quot; value=&quot;288&quot;/&gt;&lt;/object&gt;&lt;object type=&quot;3&quot; unique_id=&quot;10037&quot;&gt;&lt;property id=&quot;20148&quot; value=&quot;5&quot;/&gt;&lt;property id=&quot;20300&quot; value=&quot;Slide 34&quot;/&gt;&lt;property id=&quot;20307&quot; value=&quot;289&quot;/&gt;&lt;/object&gt;&lt;object type=&quot;3&quot; unique_id=&quot;10038&quot;&gt;&lt;property id=&quot;20148&quot; value=&quot;5&quot;/&gt;&lt;property id=&quot;20300&quot; value=&quot;Slide 35&quot;/&gt;&lt;property id=&quot;20307&quot; value=&quot;290&quot;/&gt;&lt;/object&gt;&lt;object type=&quot;3&quot; unique_id=&quot;10039&quot;&gt;&lt;property id=&quot;20148&quot; value=&quot;5&quot;/&gt;&lt;property id=&quot;20300&quot; value=&quot;Slide 36&quot;/&gt;&lt;property id=&quot;20307&quot; value=&quot;291&quot;/&gt;&lt;/object&gt;&lt;object type=&quot;3&quot; unique_id=&quot;10040&quot;&gt;&lt;property id=&quot;20148&quot; value=&quot;5&quot;/&gt;&lt;property id=&quot;20300&quot; value=&quot;Slide 37&quot;/&gt;&lt;property id=&quot;20307&quot; value=&quot;292&quot;/&gt;&lt;/object&gt;&lt;object type=&quot;3&quot; unique_id=&quot;10041&quot;&gt;&lt;property id=&quot;20148&quot; value=&quot;5&quot;/&gt;&lt;property id=&quot;20300&quot; value=&quot;Slide 38&quot;/&gt;&lt;property id=&quot;20307&quot; value=&quot;293&quot;/&gt;&lt;/object&gt;&lt;object type=&quot;3&quot; unique_id=&quot;10042&quot;&gt;&lt;property id=&quot;20148&quot; value=&quot;5&quot;/&gt;&lt;property id=&quot;20300&quot; value=&quot;Slide 39&quot;/&gt;&lt;property id=&quot;20307&quot; value=&quot;294&quot;/&gt;&lt;/object&gt;&lt;object type=&quot;3&quot; unique_id=&quot;10043&quot;&gt;&lt;property id=&quot;20148&quot; value=&quot;5&quot;/&gt;&lt;property id=&quot;20300&quot; value=&quot;Slide 40&quot;/&gt;&lt;property id=&quot;20307&quot; value=&quot;295&quot;/&gt;&lt;/object&gt;&lt;object type=&quot;3&quot; unique_id=&quot;10044&quot;&gt;&lt;property id=&quot;20148&quot; value=&quot;5&quot;/&gt;&lt;property id=&quot;20300&quot; value=&quot;Slide 41&quot;/&gt;&lt;property id=&quot;20307&quot; value=&quot;296&quot;/&gt;&lt;/object&gt;&lt;object type=&quot;3&quot; unique_id=&quot;10045&quot;&gt;&lt;property id=&quot;20148&quot; value=&quot;5&quot;/&gt;&lt;property id=&quot;20300&quot; value=&quot;Slide 42&quot;/&gt;&lt;property id=&quot;20307&quot; value=&quot;297&quot;/&gt;&lt;/object&gt;&lt;object type=&quot;3&quot; unique_id=&quot;10046&quot;&gt;&lt;property id=&quot;20148&quot; value=&quot;5&quot;/&gt;&lt;property id=&quot;20300&quot; value=&quot;Slide 43&quot;/&gt;&lt;property id=&quot;20307&quot; value=&quot;298&quot;/&gt;&lt;/object&gt;&lt;object type=&quot;3&quot; unique_id=&quot;10047&quot;&gt;&lt;property id=&quot;20148&quot; value=&quot;5&quot;/&gt;&lt;property id=&quot;20300&quot; value=&quot;Slide 44&quot;/&gt;&lt;property id=&quot;20307&quot; value=&quot;299&quot;/&gt;&lt;/object&gt;&lt;object type=&quot;3&quot; unique_id=&quot;10048&quot;&gt;&lt;property id=&quot;20148&quot; value=&quot;5&quot;/&gt;&lt;property id=&quot;20300&quot; value=&quot;Slide 45&quot;/&gt;&lt;property id=&quot;20307&quot; value=&quot;300&quot;/&gt;&lt;/object&gt;&lt;object type=&quot;3&quot; unique_id=&quot;10049&quot;&gt;&lt;property id=&quot;20148&quot; value=&quot;5&quot;/&gt;&lt;property id=&quot;20300&quot; value=&quot;Slide 46&quot;/&gt;&lt;property id=&quot;20307&quot; value=&quot;301&quot;/&gt;&lt;/object&gt;&lt;object type=&quot;3&quot; unique_id=&quot;10050&quot;&gt;&lt;property id=&quot;20148&quot; value=&quot;5&quot;/&gt;&lt;property id=&quot;20300&quot; value=&quot;Slide 47&quot;/&gt;&lt;property id=&quot;20307&quot; value=&quot;302&quot;/&gt;&lt;/object&gt;&lt;object type=&quot;3&quot; unique_id=&quot;10051&quot;&gt;&lt;property id=&quot;20148&quot; value=&quot;5&quot;/&gt;&lt;property id=&quot;20300&quot; value=&quot;Slide 48&quot;/&gt;&lt;property id=&quot;20307&quot; value=&quot;303&quot;/&gt;&lt;/object&gt;&lt;object type=&quot;3&quot; unique_id=&quot;10052&quot;&gt;&lt;property id=&quot;20148&quot; value=&quot;5&quot;/&gt;&lt;property id=&quot;20300&quot; value=&quot;Slide 49&quot;/&gt;&lt;property id=&quot;20307&quot; value=&quot;304&quot;/&gt;&lt;/object&gt;&lt;object type=&quot;3&quot; unique_id=&quot;10053&quot;&gt;&lt;property id=&quot;20148&quot; value=&quot;5&quot;/&gt;&lt;property id=&quot;20300&quot; value=&quot;Slide 50&quot;/&gt;&lt;property id=&quot;20307&quot; value=&quot;305&quot;/&gt;&lt;/object&gt;&lt;object type=&quot;3&quot; unique_id=&quot;10054&quot;&gt;&lt;property id=&quot;20148&quot; value=&quot;5&quot;/&gt;&lt;property id=&quot;20300&quot; value=&quot;Slide 51&quot;/&gt;&lt;property id=&quot;20307&quot; value=&quot;306&quot;/&gt;&lt;/object&gt;&lt;object type=&quot;3&quot; unique_id=&quot;10055&quot;&gt;&lt;property id=&quot;20148&quot; value=&quot;5&quot;/&gt;&lt;property id=&quot;20300&quot; value=&quot;Slide 52&quot;/&gt;&lt;property id=&quot;20307&quot; value=&quot;307&quot;/&gt;&lt;/object&gt;&lt;object type=&quot;3&quot; unique_id=&quot;10056&quot;&gt;&lt;property id=&quot;20148&quot; value=&quot;5&quot;/&gt;&lt;property id=&quot;20300&quot; value=&quot;Slide 53&quot;/&gt;&lt;property id=&quot;20307&quot; value=&quot;308&quot;/&gt;&lt;/object&gt;&lt;object type=&quot;3&quot; unique_id=&quot;10057&quot;&gt;&lt;property id=&quot;20148&quot; value=&quot;5&quot;/&gt;&lt;property id=&quot;20300&quot; value=&quot;Slide 54&quot;/&gt;&lt;property id=&quot;20307&quot; value=&quot;309&quot;/&gt;&lt;/object&gt;&lt;object type=&quot;3&quot; unique_id=&quot;10058&quot;&gt;&lt;property id=&quot;20148&quot; value=&quot;5&quot;/&gt;&lt;property id=&quot;20300&quot; value=&quot;Slide 55&quot;/&gt;&lt;property id=&quot;20307&quot; value=&quot;310&quot;/&gt;&lt;/object&gt;&lt;object type=&quot;3&quot; unique_id=&quot;10059&quot;&gt;&lt;property id=&quot;20148&quot; value=&quot;5&quot;/&gt;&lt;property id=&quot;20300&quot; value=&quot;Slide 56&quot;/&gt;&lt;property id=&quot;20307&quot; value=&quot;311&quot;/&gt;&lt;/object&gt;&lt;object type=&quot;3&quot; unique_id=&quot;10060&quot;&gt;&lt;property id=&quot;20148&quot; value=&quot;5&quot;/&gt;&lt;property id=&quot;20300&quot; value=&quot;Slide 57&quot;/&gt;&lt;property id=&quot;20307&quot; value=&quot;312&quot;/&gt;&lt;/object&gt;&lt;object type=&quot;3&quot; unique_id=&quot;10061&quot;&gt;&lt;property id=&quot;20148&quot; value=&quot;5&quot;/&gt;&lt;property id=&quot;20300&quot; value=&quot;Slide 58&quot;/&gt;&lt;property id=&quot;20307&quot; value=&quot;313&quot;/&gt;&lt;/object&gt;&lt;object type=&quot;3&quot; unique_id=&quot;10062&quot;&gt;&lt;property id=&quot;20148&quot; value=&quot;5&quot;/&gt;&lt;property id=&quot;20300&quot; value=&quot;Slide 59&quot;/&gt;&lt;property id=&quot;20307&quot; value=&quot;314&quot;/&gt;&lt;/object&gt;&lt;object type=&quot;3&quot; unique_id=&quot;10063&quot;&gt;&lt;property id=&quot;20148&quot; value=&quot;5&quot;/&gt;&lt;property id=&quot;20300&quot; value=&quot;Slide 60&quot;/&gt;&lt;property id=&quot;20307&quot; value=&quot;315&quot;/&gt;&lt;/object&gt;&lt;object type=&quot;3&quot; unique_id=&quot;10064&quot;&gt;&lt;property id=&quot;20148&quot; value=&quot;5&quot;/&gt;&lt;property id=&quot;20300&quot; value=&quot;Slide 61&quot;/&gt;&lt;property id=&quot;20307&quot; value=&quot;316&quot;/&gt;&lt;/object&gt;&lt;object type=&quot;3&quot; unique_id=&quot;10065&quot;&gt;&lt;property id=&quot;20148&quot; value=&quot;5&quot;/&gt;&lt;property id=&quot;20300&quot; value=&quot;Slide 62&quot;/&gt;&lt;property id=&quot;20307&quot; value=&quot;317&quot;/&gt;&lt;/object&gt;&lt;object type=&quot;3&quot; unique_id=&quot;10066&quot;&gt;&lt;property id=&quot;20148&quot; value=&quot;5&quot;/&gt;&lt;property id=&quot;20300&quot; value=&quot;Slide 63&quot;/&gt;&lt;property id=&quot;20307&quot; value=&quot;318&quot;/&gt;&lt;/object&gt;&lt;object type=&quot;3&quot; unique_id=&quot;10067&quot;&gt;&lt;property id=&quot;20148&quot; value=&quot;5&quot;/&gt;&lt;property id=&quot;20300&quot; value=&quot;Slide 64&quot;/&gt;&lt;property id=&quot;20307&quot; value=&quot;319&quot;/&gt;&lt;/object&gt;&lt;object type=&quot;3&quot; unique_id=&quot;10068&quot;&gt;&lt;property id=&quot;20148&quot; value=&quot;5&quot;/&gt;&lt;property id=&quot;20300&quot; value=&quot;Slide 65&quot;/&gt;&lt;property id=&quot;20307&quot; value=&quot;320&quot;/&gt;&lt;/object&gt;&lt;object type=&quot;3&quot; unique_id=&quot;10069&quot;&gt;&lt;property id=&quot;20148&quot; value=&quot;5&quot;/&gt;&lt;property id=&quot;20300&quot; value=&quot;Slide 66&quot;/&gt;&lt;property id=&quot;20307&quot; value=&quot;321&quot;/&gt;&lt;/object&gt;&lt;object type=&quot;3&quot; unique_id=&quot;10070&quot;&gt;&lt;property id=&quot;20148&quot; value=&quot;5&quot;/&gt;&lt;property id=&quot;20300&quot; value=&quot;Slide 67&quot;/&gt;&lt;property id=&quot;20307&quot; value=&quot;322&quot;/&gt;&lt;/object&gt;&lt;object type=&quot;3&quot; unique_id=&quot;10071&quot;&gt;&lt;property id=&quot;20148&quot; value=&quot;5&quot;/&gt;&lt;property id=&quot;20300&quot; value=&quot;Slide 68&quot;/&gt;&lt;property id=&quot;20307&quot; value=&quot;323&quot;/&gt;&lt;/object&gt;&lt;/object&gt;&lt;/object&gt;&lt;/database&gt;"/>
</p:tagLst>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6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MS Gothic"/>
        <a:cs typeface="MS Gothic"/>
      </a:majorFont>
      <a:minorFont>
        <a:latin typeface="Calibri"/>
        <a:ea typeface="MS Gothic"/>
        <a:cs typeface="MS 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charset="0"/>
          <a:buNone/>
          <a:tabLst/>
          <a:defRPr kumimoji="0" lang="en-GB" sz="1800" b="0" i="0" u="none" strike="noStrike" cap="none" normalizeH="0" baseline="0">
            <a:ln>
              <a:noFill/>
            </a:ln>
            <a:solidFill>
              <a:schemeClr val="bg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9759</TotalTime>
  <Words>8819</Words>
  <Application>Microsoft Office PowerPoint</Application>
  <PresentationFormat>On-screen Show (4:3)</PresentationFormat>
  <Paragraphs>406</Paragraphs>
  <Slides>65</Slides>
  <Notes>65</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65</vt:i4>
      </vt:variant>
    </vt:vector>
  </HeadingPairs>
  <TitlesOfParts>
    <vt:vector size="74" baseType="lpstr">
      <vt:lpstr>Arial</vt:lpstr>
      <vt:lpstr>Calibri</vt:lpstr>
      <vt:lpstr>OfficinaSansStd-Bold</vt:lpstr>
      <vt:lpstr>OfficinaSansStd-BoldItalic</vt:lpstr>
      <vt:lpstr>Times New Roman</vt:lpstr>
      <vt:lpstr>Office Theme</vt:lpstr>
      <vt:lpstr>2_Office Theme</vt:lpstr>
      <vt:lpstr>4_Office Theme</vt:lpstr>
      <vt:lpstr>6_Office Theme</vt:lpstr>
      <vt:lpstr>Chapter 5 Lecture Outline</vt:lpstr>
      <vt:lpstr>Learning Outcomes After studying this chapter, you should be able to answer the following questions:</vt:lpstr>
      <vt:lpstr>In the end, we conserve only what we love. We will love only what we understand. We will understand only what we are taught.  –Baba Dioum</vt:lpstr>
      <vt:lpstr>Forest Responses to  Global Warming (1)</vt:lpstr>
      <vt:lpstr>Forest Responses to  Global Warming (2)</vt:lpstr>
      <vt:lpstr>5.1 Terrestrial Biomes (1)</vt:lpstr>
      <vt:lpstr>5.1 Terrestrial Biomes (2)</vt:lpstr>
      <vt:lpstr>Map of Major World Biomes</vt:lpstr>
      <vt:lpstr>Biomes Vary with Latitude</vt:lpstr>
      <vt:lpstr>Vertical Zonation (1)</vt:lpstr>
      <vt:lpstr>Vertical Zonation (2)</vt:lpstr>
      <vt:lpstr>Annual Temperature and Precipitation Levels in Terrestrial Biomes</vt:lpstr>
      <vt:lpstr>5.2 Marine Ecosystems</vt:lpstr>
      <vt:lpstr>Satellite Measurements of Primary Productivity in the Oceans</vt:lpstr>
      <vt:lpstr>Open Ocean Communities Vary from Surface to Hadal Zone</vt:lpstr>
      <vt:lpstr>Vertical Stratification is a Key Feature of Aquatic Ecosystems</vt:lpstr>
      <vt:lpstr>Deep-sea Thermal Vent Communities</vt:lpstr>
      <vt:lpstr>Tidal Shores Support Rich,  Diverse Communities</vt:lpstr>
      <vt:lpstr>Tidal Shores Continued:  Mangroves</vt:lpstr>
      <vt:lpstr>Tidal Shores Continued:   Estuaries &amp; Salt Marshes</vt:lpstr>
      <vt:lpstr>Tidal Shores Continued:  Tide Pools</vt:lpstr>
      <vt:lpstr>5.3 Freshwater Ecosystems</vt:lpstr>
      <vt:lpstr>Lakes Have Extensive Open Water</vt:lpstr>
      <vt:lpstr>Layers of a Deep Lake</vt:lpstr>
      <vt:lpstr>Wetlands are Shallow  and Productive</vt:lpstr>
      <vt:lpstr>Wetlands are Described by Their Vegetation</vt:lpstr>
      <vt:lpstr>Streams and Rivers are  Open Systems</vt:lpstr>
      <vt:lpstr>5.4 Biodiversity</vt:lpstr>
      <vt:lpstr>Insects and Invertebrates Make Up  Half of All Known Species</vt:lpstr>
      <vt:lpstr>Biodiversity Hot Spots are  Rich and Threatened</vt:lpstr>
      <vt:lpstr>5.5 Benefits of Biodiversity</vt:lpstr>
      <vt:lpstr>Map of Biodiversity Hot Spots</vt:lpstr>
      <vt:lpstr>Biodiversity Provides Food and Medicines</vt:lpstr>
      <vt:lpstr>Biodiversity Can Aid  Ecosystem Stability</vt:lpstr>
      <vt:lpstr>Aesthetic and Existence  Values are Important</vt:lpstr>
      <vt:lpstr>5.6 What Threatens Biodiversity?</vt:lpstr>
      <vt:lpstr>Major Mass Extinctions  Through Geological History</vt:lpstr>
      <vt:lpstr>HIPPO Summarizes  Human Impacts</vt:lpstr>
      <vt:lpstr>Habitat Destruction is  Usually the Main Threat</vt:lpstr>
      <vt:lpstr>Fragmentation Reduces  Habitat to Small, Isolated Areas</vt:lpstr>
      <vt:lpstr>Invasive Species are a  Growing Threat</vt:lpstr>
      <vt:lpstr>Invasive Species in North America</vt:lpstr>
      <vt:lpstr>Pollution Poses Many Types of Risk (1)</vt:lpstr>
      <vt:lpstr>Pollution Poses Many Types of Risk (2)</vt:lpstr>
      <vt:lpstr>Pollution Poses Many Types of Risk (3)</vt:lpstr>
      <vt:lpstr>Population Growth Consumes  Space, Resources</vt:lpstr>
      <vt:lpstr>Overharvesting Depletes or  Eliminates Species</vt:lpstr>
      <vt:lpstr>Overharvesting Depletes or Eliminates Species</vt:lpstr>
      <vt:lpstr>Collectors Serve Medicinal  and Pet Trades</vt:lpstr>
      <vt:lpstr>Predator and Pest Control Is Expensive But Widely Practiced</vt:lpstr>
      <vt:lpstr>5.7 Biodiversity Protection</vt:lpstr>
      <vt:lpstr>Hunting and Fishing Laws  Protect Useful Species</vt:lpstr>
      <vt:lpstr>The Endangered Species Act Protects Habitat and Species</vt:lpstr>
      <vt:lpstr>Endangered Species Act Terminology</vt:lpstr>
      <vt:lpstr>IUCN Lists Species Internationally</vt:lpstr>
      <vt:lpstr>Recovery Plans Aim  to Rebuild Populations</vt:lpstr>
      <vt:lpstr>ESA Species Terminology</vt:lpstr>
      <vt:lpstr>The Bighorn Sheep is a Charismatic Species That Has Been Listed as Endangered</vt:lpstr>
      <vt:lpstr>Landowner Collaboration is Key</vt:lpstr>
      <vt:lpstr>The ESA has Seen Successes  and Controversies (1)</vt:lpstr>
      <vt:lpstr>Many Countries Have  Species Protection Laws</vt:lpstr>
      <vt:lpstr>Habitat Protection May Be Better than Species Protection</vt:lpstr>
      <vt:lpstr>Sometimes Protected Lands Do Not Contain the Highest Species Diversity</vt:lpstr>
      <vt:lpstr>Management Principles for Protecting Biodiversity in the Future</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dc:creator>
  <cp:lastModifiedBy>areej ameen</cp:lastModifiedBy>
  <cp:revision>707</cp:revision>
  <cp:lastPrinted>1601-01-01T00:00:00Z</cp:lastPrinted>
  <dcterms:created xsi:type="dcterms:W3CDTF">2016-08-10T18:01:06Z</dcterms:created>
  <dcterms:modified xsi:type="dcterms:W3CDTF">2019-12-03T10:35:18Z</dcterms:modified>
</cp:coreProperties>
</file>