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3"/>
  </p:notesMasterIdLst>
  <p:sldIdLst>
    <p:sldId id="256" r:id="rId2"/>
    <p:sldId id="257" r:id="rId3"/>
    <p:sldId id="30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3" r:id="rId26"/>
    <p:sldId id="309" r:id="rId27"/>
    <p:sldId id="284" r:id="rId28"/>
    <p:sldId id="285" r:id="rId29"/>
    <p:sldId id="286" r:id="rId30"/>
    <p:sldId id="287" r:id="rId31"/>
    <p:sldId id="288" r:id="rId32"/>
    <p:sldId id="289" r:id="rId33"/>
    <p:sldId id="290" r:id="rId34"/>
    <p:sldId id="291" r:id="rId35"/>
    <p:sldId id="310" r:id="rId36"/>
    <p:sldId id="292" r:id="rId37"/>
    <p:sldId id="311" r:id="rId38"/>
    <p:sldId id="293" r:id="rId39"/>
    <p:sldId id="294" r:id="rId40"/>
    <p:sldId id="295" r:id="rId41"/>
    <p:sldId id="296" r:id="rId42"/>
    <p:sldId id="298" r:id="rId43"/>
    <p:sldId id="297" r:id="rId44"/>
    <p:sldId id="313" r:id="rId45"/>
    <p:sldId id="299" r:id="rId46"/>
    <p:sldId id="300" r:id="rId47"/>
    <p:sldId id="302" r:id="rId48"/>
    <p:sldId id="303" r:id="rId49"/>
    <p:sldId id="304" r:id="rId50"/>
    <p:sldId id="305" r:id="rId51"/>
    <p:sldId id="307" r:id="rId52"/>
  </p:sldIdLst>
  <p:sldSz cx="9144000" cy="6858000" type="screen4x3"/>
  <p:notesSz cx="6858000" cy="9144000"/>
  <p:custDataLst>
    <p:tags r:id="rId54"/>
  </p:custDataLst>
  <p:defaultTextStyle>
    <a:defPPr>
      <a:defRPr lang="en-GB"/>
    </a:defPPr>
    <a:lvl1pPr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DAA4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1" autoAdjust="0"/>
    <p:restoredTop sz="79221" autoAdjust="0"/>
  </p:normalViewPr>
  <p:slideViewPr>
    <p:cSldViewPr>
      <p:cViewPr varScale="1">
        <p:scale>
          <a:sx n="46" d="100"/>
          <a:sy n="46" d="100"/>
        </p:scale>
        <p:origin x="1948" y="40"/>
      </p:cViewPr>
      <p:guideLst>
        <p:guide orient="horz" pos="2160"/>
        <p:guide pos="2880"/>
      </p:guideLst>
    </p:cSldViewPr>
  </p:slideViewPr>
  <p:outlineViewPr>
    <p:cViewPr varScale="1">
      <p:scale>
        <a:sx n="170" d="200"/>
        <a:sy n="170" d="200"/>
      </p:scale>
      <p:origin x="0" y="385668"/>
    </p:cViewPr>
  </p:outlineViewPr>
  <p:notesTextViewPr>
    <p:cViewPr>
      <p:scale>
        <a:sx n="100" d="100"/>
        <a:sy n="100" d="100"/>
      </p:scale>
      <p:origin x="0" y="0"/>
    </p:cViewPr>
  </p:notesTextViewPr>
  <p:sorterViewPr>
    <p:cViewPr>
      <p:scale>
        <a:sx n="20" d="100"/>
        <a:sy n="2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1"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ea typeface="+mn-ea"/>
            </a:endParaRPr>
          </a:p>
        </p:txBody>
      </p:sp>
      <p:sp>
        <p:nvSpPr>
          <p:cNvPr id="10242" name="Text Box 2"/>
          <p:cNvSpPr txBox="1">
            <a:spLocks noChangeArrowheads="1"/>
          </p:cNvSpPr>
          <p:nvPr/>
        </p:nvSpPr>
        <p:spPr bwMode="auto">
          <a:xfrm>
            <a:off x="0" y="0"/>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0243" name="Rectangle 3"/>
          <p:cNvSpPr>
            <a:spLocks noGrp="1" noChangeArrowheads="1"/>
          </p:cNvSpPr>
          <p:nvPr>
            <p:ph type="dt"/>
          </p:nvPr>
        </p:nvSpPr>
        <p:spPr bwMode="auto">
          <a:xfrm>
            <a:off x="3884613" y="0"/>
            <a:ext cx="2970212"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smtClean="0">
                <a:solidFill>
                  <a:srgbClr val="000000"/>
                </a:solidFill>
                <a:latin typeface="Calibri" charset="0"/>
                <a:ea typeface="+mn-ea"/>
              </a:defRPr>
            </a:lvl1pPr>
          </a:lstStyle>
          <a:p>
            <a:pPr>
              <a:defRPr/>
            </a:pPr>
            <a:endParaRPr lang="en-US"/>
          </a:p>
        </p:txBody>
      </p:sp>
      <p:sp>
        <p:nvSpPr>
          <p:cNvPr id="63493" name="Rectangle 4"/>
          <p:cNvSpPr>
            <a:spLocks noGrp="1" noRot="1" noChangeAspect="1" noChangeArrowheads="1"/>
          </p:cNvSpPr>
          <p:nvPr>
            <p:ph type="sldImg"/>
          </p:nvPr>
        </p:nvSpPr>
        <p:spPr bwMode="auto">
          <a:xfrm>
            <a:off x="1143000" y="685800"/>
            <a:ext cx="4570413" cy="3427413"/>
          </a:xfrm>
          <a:prstGeom prst="rect">
            <a:avLst/>
          </a:prstGeom>
          <a:noFill/>
          <a:ln w="12600">
            <a:solidFill>
              <a:srgbClr val="000000"/>
            </a:solidFill>
            <a:miter lim="800000"/>
            <a:headEnd/>
            <a:tailEnd/>
          </a:ln>
        </p:spPr>
      </p:sp>
      <p:sp>
        <p:nvSpPr>
          <p:cNvPr id="10245" name="Rectangle 5"/>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10246" name="Text Box 6"/>
          <p:cNvSpPr txBox="1">
            <a:spLocks noChangeArrowheads="1"/>
          </p:cNvSpPr>
          <p:nvPr/>
        </p:nvSpPr>
        <p:spPr bwMode="auto">
          <a:xfrm>
            <a:off x="0" y="8683625"/>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0247" name="Rectangle 7"/>
          <p:cNvSpPr>
            <a:spLocks noGrp="1" noChangeArrowheads="1"/>
          </p:cNvSpPr>
          <p:nvPr>
            <p:ph type="sldNum"/>
          </p:nvPr>
        </p:nvSpPr>
        <p:spPr bwMode="auto">
          <a:xfrm>
            <a:off x="3884613" y="8685213"/>
            <a:ext cx="2970212"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smtClean="0">
                <a:solidFill>
                  <a:srgbClr val="000000"/>
                </a:solidFill>
                <a:latin typeface="Calibri" charset="0"/>
                <a:ea typeface="+mn-ea"/>
              </a:defRPr>
            </a:lvl1pPr>
          </a:lstStyle>
          <a:p>
            <a:pPr>
              <a:defRPr/>
            </a:pPr>
            <a:fld id="{BED5E6E6-D992-47C7-8937-17CE22D09D38}" type="slidenum">
              <a:rPr lang="en-US"/>
              <a:pPr>
                <a:defRPr/>
              </a:pPr>
              <a:t>‹#›</a:t>
            </a:fld>
            <a:endParaRPr lang="en-US"/>
          </a:p>
        </p:txBody>
      </p:sp>
    </p:spTree>
    <p:extLst>
      <p:ext uri="{BB962C8B-B14F-4D97-AF65-F5344CB8AC3E}">
        <p14:creationId xmlns:p14="http://schemas.microsoft.com/office/powerpoint/2010/main" val="3853949649"/>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p:spPr>
        <p:txBody>
          <a:bodyPr/>
          <a:lstStyle/>
          <a:p>
            <a:fld id="{949A3E4E-86CA-4DB8-A73B-ED2EB33219F7}" type="slidenum">
              <a:rPr lang="en-US">
                <a:ea typeface="MS Gothic" pitchFamily="49" charset="-128"/>
              </a:rPr>
              <a:pPr/>
              <a:t>1</a:t>
            </a:fld>
            <a:endParaRPr lang="en-US">
              <a:ea typeface="MS Gothic" pitchFamily="49" charset="-128"/>
            </a:endParaRPr>
          </a:p>
        </p:txBody>
      </p:sp>
      <p:sp>
        <p:nvSpPr>
          <p:cNvPr id="645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64516" name="Text Box 2"/>
          <p:cNvSpPr>
            <a:spLocks noGrp="1" noChangeArrowheads="1"/>
          </p:cNvSpPr>
          <p:nvPr>
            <p:ph type="body"/>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p:nvPr>
        </p:nvSpPr>
        <p:spPr>
          <a:noFill/>
        </p:spPr>
        <p:txBody>
          <a:bodyPr/>
          <a:lstStyle/>
          <a:p>
            <a:fld id="{5D5584D2-80CC-40FE-BF0F-4C4948013580}" type="slidenum">
              <a:rPr lang="en-US">
                <a:ea typeface="MS Gothic" pitchFamily="49" charset="-128"/>
              </a:rPr>
              <a:pPr/>
              <a:t>2</a:t>
            </a:fld>
            <a:endParaRPr lang="en-US">
              <a:ea typeface="MS Gothic" pitchFamily="49" charset="-128"/>
            </a:endParaRPr>
          </a:p>
        </p:txBody>
      </p:sp>
      <p:sp>
        <p:nvSpPr>
          <p:cNvPr id="6553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65540"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err="1">
                <a:solidFill>
                  <a:srgbClr val="000000"/>
                </a:solidFill>
                <a:latin typeface="Times New Roman" charset="0"/>
                <a:ea typeface="ＭＳ Ｐゴシック" charset="-128"/>
                <a:cs typeface="+mn-cs"/>
              </a:rPr>
              <a:t>Bisphenol</a:t>
            </a:r>
            <a:r>
              <a:rPr lang="en-US" sz="1200" kern="1200" baseline="0" dirty="0">
                <a:solidFill>
                  <a:srgbClr val="000000"/>
                </a:solidFill>
                <a:latin typeface="Times New Roman" charset="0"/>
                <a:ea typeface="ＭＳ Ｐゴシック" charset="-128"/>
                <a:cs typeface="+mn-cs"/>
              </a:rPr>
              <a:t> A (BPA), a key ingredient of both polycarbonate plastics and epoxy resins, is one of the world’s most widely used chemical compounds. In 2011, total global production was about 3 million metric tons, and the chemical industry expects use to double by 2015 as China and other developing countries manufacture increasing amounts of plastic or plastic-coated wares. BPA is used in items ranging from baby bottles, automobile headlights, eyeglass lenses, CDs, DVDs, water pipes, the linings of cans and bottles, and tooth-protecting sealants.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Traces of BPA are found in humans nearly everywhere. In one study of several thousand ordinary American adults, 95 percent had measurable amounts of this chemical in their bodies. The most likely source of contamination is from food and beverage containers.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How dangerous is BPA? In recent years dozens of scientists around the world have linked BPA to myriad health effects in rodents, including mammary and prostate cancer, genital defects in males, early onset of puberty in females, obesity, and even behavior problems such as attention-deficit hyperactivity disorder.  Furthermore, epidemiological studies in humans show a correlation between urine concentrations of BPA and cardiovascular disease, type 2 diabetes, and liver-enzyme abnormalities. Scientists find that BPA, like phthalates, dioxins, and PCBs acts as an endocrine hormone disrupter.</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But rodents, especially those raised in laboratory conditions, may not be accurate models for how humans react in the real world. Cross-sectional or retrospective studies of human populations show only correlations, not causality.  BPA can leach into food from many sources. Canada, Japan, and most European countries have restricted use of this chemical in most consumer applications. In 2012, the United States Food and Drug Administration banned BPA in baby bottles and children’s drinking cups, but didn’t extend the ruling to other food and beverage containers. Not surprisingly, industry representatives emphasize scientific uncertainty and the need for further research, while most scientists and consumer groups demand a more comprehensive ban now.  This case study introduces a number of important themes for this chapter. How dangerous are low-level but widespread exposures to a variety of environmental toxins? What are the effects of disruption of endocrine systems by synthetic (or natural) compounds?  And how should we test and evaluate toxic substances?</a:t>
            </a:r>
            <a:endParaRPr lang="en-US" dirty="0"/>
          </a:p>
        </p:txBody>
      </p:sp>
      <p:sp>
        <p:nvSpPr>
          <p:cNvPr id="4" name="Slide Number Placeholder 3"/>
          <p:cNvSpPr>
            <a:spLocks noGrp="1"/>
          </p:cNvSpPr>
          <p:nvPr>
            <p:ph type="sldNum" idx="10"/>
          </p:nvPr>
        </p:nvSpPr>
        <p:spPr/>
        <p:txBody>
          <a:bodyPr/>
          <a:lstStyle/>
          <a:p>
            <a:pPr>
              <a:defRPr/>
            </a:pPr>
            <a:fld id="{BED5E6E6-D992-47C7-8937-17CE22D09D38}"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p:spPr>
        <p:txBody>
          <a:bodyPr/>
          <a:lstStyle/>
          <a:p>
            <a:fld id="{1DEBD559-6CDD-4ADD-BA7D-426D90168E37}" type="slidenum">
              <a:rPr lang="en-US">
                <a:ea typeface="MS Gothic" pitchFamily="49" charset="-128"/>
              </a:rPr>
              <a:pPr/>
              <a:t>4</a:t>
            </a:fld>
            <a:endParaRPr lang="en-US">
              <a:ea typeface="MS Gothic" pitchFamily="49" charset="-128"/>
            </a:endParaRPr>
          </a:p>
        </p:txBody>
      </p:sp>
      <p:sp>
        <p:nvSpPr>
          <p:cNvPr id="6861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68612" name="Text Box 2"/>
          <p:cNvSpPr>
            <a:spLocks noGrp="1" noChangeArrowheads="1"/>
          </p:cNvSpPr>
          <p:nvPr>
            <p:ph type="body"/>
          </p:nvPr>
        </p:nvSpPr>
        <p:spPr>
          <a:xfrm>
            <a:off x="685800" y="4343400"/>
            <a:ext cx="5486400" cy="4114800"/>
          </a:xfrm>
          <a:noFill/>
          <a:ln/>
        </p:spPr>
        <p:txBody>
          <a:bodyPr/>
          <a:lstStyle/>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By definition, we all are ill to some extent. Likewise, we all can improve our health to live happier, longer, more productive, and more satisfying lives if we think about what we do.  </a:t>
            </a: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Diet and nutrition, infectious agents, toxic substances, genetics, trauma, and stress all play roles in </a:t>
            </a:r>
            <a:r>
              <a:rPr lang="en-US" b="1" dirty="0">
                <a:latin typeface="Calibri" charset="0"/>
              </a:rPr>
              <a:t>morbidity </a:t>
            </a:r>
            <a:r>
              <a:rPr lang="en-US" dirty="0">
                <a:latin typeface="Calibri" charset="0"/>
              </a:rPr>
              <a:t>and </a:t>
            </a:r>
            <a:r>
              <a:rPr lang="en-US" b="1" dirty="0">
                <a:latin typeface="Calibri" charset="0"/>
              </a:rPr>
              <a:t>mortality.</a:t>
            </a: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b="1"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The World Health Organization (WHO) estimates that 24 percent of all global disease burden and 23 percent of premature mortality are due to environmental factors. Among children (0 to 14 years) deaths attributable to environmental factors may be as high as 36 percent.</a:t>
            </a: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b="1"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6861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4EB25BA-987D-45D6-ADBF-01E7137C656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a:t>
            </a:fld>
            <a:endParaRPr lang="en-US" sz="1200">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p:nvPr>
        </p:nvSpPr>
        <p:spPr>
          <a:noFill/>
        </p:spPr>
        <p:txBody>
          <a:bodyPr/>
          <a:lstStyle/>
          <a:p>
            <a:fld id="{8A11F76C-A2B6-483E-BD8B-694E423826C1}" type="slidenum">
              <a:rPr lang="en-US">
                <a:ea typeface="MS Gothic" pitchFamily="49" charset="-128"/>
              </a:rPr>
              <a:pPr/>
              <a:t>5</a:t>
            </a:fld>
            <a:endParaRPr lang="en-US">
              <a:ea typeface="MS Gothic" pitchFamily="49" charset="-128"/>
            </a:endParaRPr>
          </a:p>
        </p:txBody>
      </p:sp>
      <p:sp>
        <p:nvSpPr>
          <p:cNvPr id="6963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69636" name="Text Box 2"/>
          <p:cNvSpPr>
            <a:spLocks noGrp="1" noChangeArrowheads="1"/>
          </p:cNvSpPr>
          <p:nvPr>
            <p:ph type="body"/>
          </p:nvPr>
        </p:nvSpPr>
        <p:spPr>
          <a:xfrm>
            <a:off x="685800" y="4343400"/>
            <a:ext cx="5486400" cy="4208463"/>
          </a:xfrm>
          <a:noFill/>
          <a:ln/>
        </p:spPr>
        <p:txBody>
          <a:bodyPr wrap="none" anchor="ctr"/>
          <a:lstStyle/>
          <a:p>
            <a:endParaRPr lang="en-US" dirty="0"/>
          </a:p>
        </p:txBody>
      </p:sp>
      <p:sp>
        <p:nvSpPr>
          <p:cNvPr id="6963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59F7E72-4BFD-4D75-AF7E-61D31A30618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a:t>
            </a:fld>
            <a:endParaRPr lang="en-US" sz="1200">
              <a:solidFill>
                <a:srgbClr val="000000"/>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sldNum" sz="quarter"/>
          </p:nvPr>
        </p:nvSpPr>
        <p:spPr>
          <a:noFill/>
        </p:spPr>
        <p:txBody>
          <a:bodyPr/>
          <a:lstStyle/>
          <a:p>
            <a:fld id="{E4BFA599-B737-449B-A906-BD9F3778563A}" type="slidenum">
              <a:rPr lang="en-US">
                <a:ea typeface="MS Gothic" pitchFamily="49" charset="-128"/>
              </a:rPr>
              <a:pPr/>
              <a:t>6</a:t>
            </a:fld>
            <a:endParaRPr lang="en-US">
              <a:ea typeface="MS Gothic" pitchFamily="49" charset="-128"/>
            </a:endParaRPr>
          </a:p>
        </p:txBody>
      </p:sp>
      <p:sp>
        <p:nvSpPr>
          <p:cNvPr id="706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066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the past, health organizations have focused on the leading causes of death as the best summary of world health. Mortality data, however, fail to capture the impacts of nonfatal outcomes of disease and injury, such as dementia or blindness, on human well-being. When people are ill, work isn’t done, crops aren’t planted or harvested, meals aren’t cooked, and children can’t study and learn. Health agencies now calculate </a:t>
            </a:r>
            <a:r>
              <a:rPr lang="en-US" sz="1200" b="1" kern="1200" baseline="0" dirty="0">
                <a:solidFill>
                  <a:srgbClr val="000000"/>
                </a:solidFill>
                <a:latin typeface="Times New Roman" charset="0"/>
                <a:ea typeface="ＭＳ Ｐゴシック" charset="-128"/>
                <a:cs typeface="+mn-cs"/>
              </a:rPr>
              <a:t>disability-adjusted life years (DALYs</a:t>
            </a:r>
            <a:r>
              <a:rPr lang="en-US" sz="1200" b="0" kern="1200" baseline="0" dirty="0">
                <a:solidFill>
                  <a:srgbClr val="000000"/>
                </a:solidFill>
                <a:latin typeface="Times New Roman" charset="0"/>
                <a:ea typeface="ＭＳ Ｐゴシック" charset="-128"/>
                <a:cs typeface="+mn-cs"/>
              </a:rPr>
              <a:t>) as a measure </a:t>
            </a:r>
            <a:r>
              <a:rPr lang="en-US" sz="1200" kern="1200" baseline="0" dirty="0">
                <a:solidFill>
                  <a:srgbClr val="000000"/>
                </a:solidFill>
                <a:latin typeface="Times New Roman" charset="0"/>
                <a:ea typeface="ＭＳ Ｐゴシック" charset="-128"/>
                <a:cs typeface="+mn-cs"/>
              </a:rPr>
              <a:t>of disease burden. DALYs combine premature deaths and loss of a healthy life resulting from illness or disability. This is an attempt to evaluate the total cost of disease, not simply how many people die. The world is now undergoing a dramatic epidemiological transition. Chronic conditions, such as cardiovascular disease and cancer, no longer afflict only wealthy people. Marvelous progress in eliminating communicable diseases, such as smallpox, polio, and malaria, is allowing people nearly everywhere to live longer. As chapter 6 points out, over the past century the average life expectancy worldwide has risen by about two-thirds. In some poorer countries, such as India, life expectancies nearly tripled in the twentieth century. Although the traditional killers in developing countries—infections, maternal and </a:t>
            </a:r>
            <a:r>
              <a:rPr lang="en-US" sz="1200" kern="1200" baseline="0" dirty="0" err="1">
                <a:solidFill>
                  <a:srgbClr val="000000"/>
                </a:solidFill>
                <a:latin typeface="Times New Roman" charset="0"/>
                <a:ea typeface="ＭＳ Ｐゴシック" charset="-128"/>
                <a:cs typeface="+mn-cs"/>
              </a:rPr>
              <a:t>perinatal</a:t>
            </a:r>
            <a:r>
              <a:rPr lang="en-US" sz="1200" kern="1200" baseline="0" dirty="0">
                <a:solidFill>
                  <a:srgbClr val="000000"/>
                </a:solidFill>
                <a:latin typeface="Times New Roman" charset="0"/>
                <a:ea typeface="ＭＳ Ｐゴシック" charset="-128"/>
                <a:cs typeface="+mn-cs"/>
              </a:rPr>
              <a:t> (birth) complications, and nutritional deficiencies—still take a terrible toll, diseases such as depression and heart attacks that once were thought to occur only in rich countries are rapidly becoming the leading causes of disability and premature death everywhere.</a:t>
            </a:r>
            <a:endParaRPr lang="en-US" dirty="0">
              <a:latin typeface="Calibri" charset="0"/>
            </a:endParaRPr>
          </a:p>
        </p:txBody>
      </p:sp>
      <p:sp>
        <p:nvSpPr>
          <p:cNvPr id="7066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32569D3-0881-41FC-89E4-25C36462958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a:t>
            </a:fld>
            <a:endParaRPr lang="en-US" sz="1200">
              <a:solidFill>
                <a:srgbClr val="000000"/>
              </a:solidFill>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p:nvPr>
        </p:nvSpPr>
        <p:spPr>
          <a:noFill/>
        </p:spPr>
        <p:txBody>
          <a:bodyPr/>
          <a:lstStyle/>
          <a:p>
            <a:fld id="{29CE4715-8D7F-4C76-BFF8-3EEFF0DF456A}" type="slidenum">
              <a:rPr lang="en-US">
                <a:ea typeface="MS Gothic" pitchFamily="49" charset="-128"/>
              </a:rPr>
              <a:pPr/>
              <a:t>7</a:t>
            </a:fld>
            <a:endParaRPr lang="en-US">
              <a:ea typeface="MS Gothic" pitchFamily="49" charset="-128"/>
            </a:endParaRPr>
          </a:p>
        </p:txBody>
      </p:sp>
      <p:sp>
        <p:nvSpPr>
          <p:cNvPr id="716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1684" name="Text Box 2"/>
          <p:cNvSpPr>
            <a:spLocks noGrp="1" noChangeArrowheads="1"/>
          </p:cNvSpPr>
          <p:nvPr>
            <p:ph type="body"/>
          </p:nvPr>
        </p:nvSpPr>
        <p:spPr>
          <a:xfrm>
            <a:off x="685800" y="4343400"/>
            <a:ext cx="5486400" cy="4114800"/>
          </a:xfrm>
          <a:noFill/>
          <a:ln/>
        </p:spPr>
        <p:txBody>
          <a:bodyPr/>
          <a:lstStyle/>
          <a:p>
            <a:endParaRPr lang="en-US" sz="900" dirty="0">
              <a:latin typeface="Calibri" charset="0"/>
            </a:endParaRPr>
          </a:p>
        </p:txBody>
      </p:sp>
      <p:sp>
        <p:nvSpPr>
          <p:cNvPr id="716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9797036-8E2C-498C-ACF4-0EB2215A7A12}"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7</a:t>
            </a:fld>
            <a:endParaRPr lang="en-US" sz="1200">
              <a:solidFill>
                <a:srgbClr val="000000"/>
              </a:solidFill>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p:spPr>
        <p:txBody>
          <a:bodyPr/>
          <a:lstStyle/>
          <a:p>
            <a:fld id="{A7C65732-4480-454F-B2DE-9E9C0737A54A}" type="slidenum">
              <a:rPr lang="en-US">
                <a:ea typeface="MS Gothic" pitchFamily="49" charset="-128"/>
              </a:rPr>
              <a:pPr/>
              <a:t>8</a:t>
            </a:fld>
            <a:endParaRPr lang="en-US">
              <a:ea typeface="MS Gothic" pitchFamily="49" charset="-128"/>
            </a:endParaRPr>
          </a:p>
        </p:txBody>
      </p:sp>
      <p:sp>
        <p:nvSpPr>
          <p:cNvPr id="72707"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72708"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p:nvPr>
        </p:nvSpPr>
        <p:spPr>
          <a:noFill/>
        </p:spPr>
        <p:txBody>
          <a:bodyPr/>
          <a:lstStyle/>
          <a:p>
            <a:fld id="{20E7A3AB-762A-4EA8-97EE-C7FD2F9D85BD}" type="slidenum">
              <a:rPr lang="en-US">
                <a:ea typeface="MS Gothic" pitchFamily="49" charset="-128"/>
              </a:rPr>
              <a:pPr/>
              <a:t>9</a:t>
            </a:fld>
            <a:endParaRPr lang="en-US">
              <a:ea typeface="MS Gothic" pitchFamily="49" charset="-128"/>
            </a:endParaRPr>
          </a:p>
        </p:txBody>
      </p:sp>
      <p:sp>
        <p:nvSpPr>
          <p:cNvPr id="737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37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At least 3 million children die every year from easily preventable diseases. This billboard in Guatemala encourages parents to have their children vaccinated against polio, diphtheria, TB, tetanus, pertussis (whooping cough), and scarlet fever.</a:t>
            </a:r>
            <a:endParaRPr lang="en-US" dirty="0">
              <a:latin typeface="Calibri" charset="0"/>
            </a:endParaRPr>
          </a:p>
        </p:txBody>
      </p:sp>
      <p:sp>
        <p:nvSpPr>
          <p:cNvPr id="737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BBEAA20-4A8D-4E23-8384-DC019BD36C1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9</a:t>
            </a:fld>
            <a:endParaRPr lang="en-US" sz="1200">
              <a:solidFill>
                <a:srgbClr val="000000"/>
              </a:solidFill>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p:spPr>
        <p:txBody>
          <a:bodyPr/>
          <a:lstStyle/>
          <a:p>
            <a:fld id="{9EEDAB52-9C84-463C-9D66-237BAAF90071}" type="slidenum">
              <a:rPr lang="en-US">
                <a:ea typeface="MS Gothic" pitchFamily="49" charset="-128"/>
              </a:rPr>
              <a:pPr/>
              <a:t>10</a:t>
            </a:fld>
            <a:endParaRPr lang="en-US">
              <a:ea typeface="MS Gothic" pitchFamily="49" charset="-128"/>
            </a:endParaRPr>
          </a:p>
        </p:txBody>
      </p:sp>
      <p:sp>
        <p:nvSpPr>
          <p:cNvPr id="7475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4756" name="Text Box 2"/>
          <p:cNvSpPr>
            <a:spLocks noGrp="1" noChangeArrowheads="1"/>
          </p:cNvSpPr>
          <p:nvPr>
            <p:ph type="body"/>
          </p:nvPr>
        </p:nvSpPr>
        <p:spPr>
          <a:xfrm>
            <a:off x="685800" y="4343400"/>
            <a:ext cx="5486400" cy="4252913"/>
          </a:xfrm>
          <a:noFill/>
          <a:ln/>
        </p:spPr>
        <p:txBody>
          <a:bodyPr/>
          <a:lstStyle/>
          <a:p>
            <a:r>
              <a:rPr lang="en-US" sz="1200" kern="1200" baseline="0" dirty="0">
                <a:solidFill>
                  <a:srgbClr val="000000"/>
                </a:solidFill>
                <a:latin typeface="Times New Roman" charset="0"/>
                <a:ea typeface="ＭＳ Ｐゴシック" charset="-128"/>
                <a:cs typeface="+mn-cs"/>
              </a:rPr>
              <a:t>Epidemiologists now estimate that at least one-third of all humans living at the time were infected, and that between 50 to 100 million died. Businesses, schools, churches, and sport and entertainment events were shut down for months. There were worries that the H1N1 pandemic that spread around the world in 2009 might sicken 2 billion people, kill up to 150 million, and bring the world economy to a standstill. Fortunately, it hasn’t been nearly as bad—so far—as the 1918 strain. Influenza is caused by a family of viruses (fig. 8.4a) that mutate rapidly and move from wild and domestic animals to humans, making control of this disease very difficult.</a:t>
            </a:r>
            <a:endParaRPr lang="en-US" dirty="0">
              <a:latin typeface="Calibri" charset="0"/>
            </a:endParaRPr>
          </a:p>
        </p:txBody>
      </p:sp>
      <p:sp>
        <p:nvSpPr>
          <p:cNvPr id="747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057C626-0350-4CF5-8CA8-63D8D95AB89E}"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en-US" sz="1200">
              <a:solidFill>
                <a:srgbClr val="000000"/>
              </a:solidFill>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p:nvPr>
        </p:nvSpPr>
        <p:spPr>
          <a:noFill/>
        </p:spPr>
        <p:txBody>
          <a:bodyPr/>
          <a:lstStyle/>
          <a:p>
            <a:fld id="{44FBB8F2-5570-481A-B698-A0DE820D198E}" type="slidenum">
              <a:rPr lang="en-US">
                <a:ea typeface="MS Gothic" pitchFamily="49" charset="-128"/>
              </a:rPr>
              <a:pPr/>
              <a:t>11</a:t>
            </a:fld>
            <a:endParaRPr lang="en-US">
              <a:ea typeface="MS Gothic" pitchFamily="49" charset="-128"/>
            </a:endParaRPr>
          </a:p>
        </p:txBody>
      </p:sp>
      <p:sp>
        <p:nvSpPr>
          <p:cNvPr id="7577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578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Similarly, cholera, which had been absent from South America for more than a century, reemerged in Peru in 1992 (fig. 8.5). Some other examples include a new drug-resistant form of tuberculosis, now spreading in South Africa; dengue fever, which is spreading through Southeast Asia and the Caribbean; and a new human </a:t>
            </a:r>
            <a:r>
              <a:rPr lang="en-US" sz="1200" kern="1200" baseline="0" dirty="0" err="1">
                <a:solidFill>
                  <a:srgbClr val="000000"/>
                </a:solidFill>
                <a:latin typeface="Times New Roman" charset="0"/>
                <a:ea typeface="ＭＳ Ｐゴシック" charset="-128"/>
                <a:cs typeface="+mn-cs"/>
              </a:rPr>
              <a:t>lymphotropic</a:t>
            </a:r>
            <a:r>
              <a:rPr lang="en-US" sz="1200" kern="1200" baseline="0" dirty="0">
                <a:solidFill>
                  <a:srgbClr val="000000"/>
                </a:solidFill>
                <a:latin typeface="Times New Roman" charset="0"/>
                <a:ea typeface="ＭＳ Ｐゴシック" charset="-128"/>
                <a:cs typeface="+mn-cs"/>
              </a:rPr>
              <a:t> virus (HTLV), which is thought to have jumped from monkeys into people in Cameroon who handled or ate </a:t>
            </a:r>
            <a:r>
              <a:rPr lang="en-US" sz="1200" kern="1200" baseline="0" dirty="0" err="1">
                <a:solidFill>
                  <a:srgbClr val="000000"/>
                </a:solidFill>
                <a:latin typeface="Times New Roman" charset="0"/>
                <a:ea typeface="ＭＳ Ｐゴシック" charset="-128"/>
                <a:cs typeface="+mn-cs"/>
              </a:rPr>
              <a:t>bushmeat</a:t>
            </a:r>
            <a:r>
              <a:rPr lang="en-US" sz="1200" kern="1200" baseline="0" dirty="0">
                <a:solidFill>
                  <a:srgbClr val="000000"/>
                </a:solidFill>
                <a:latin typeface="Times New Roman" charset="0"/>
                <a:ea typeface="ＭＳ Ｐゴシック" charset="-128"/>
                <a:cs typeface="+mn-cs"/>
              </a:rPr>
              <a:t>. These HTLV strains are now thought to infect 25 million people.</a:t>
            </a:r>
          </a:p>
          <a:p>
            <a:endParaRPr lang="en-US" sz="1200" kern="1200" baseline="0" dirty="0">
              <a:solidFill>
                <a:srgbClr val="000000"/>
              </a:solidFill>
              <a:latin typeface="Times New Roman" charset="0"/>
              <a:ea typeface="ＭＳ Ｐゴシック" charset="-128"/>
              <a:cs typeface="+mn-cs"/>
            </a:endParaRPr>
          </a:p>
          <a:p>
            <a:endParaRPr lang="en-US" dirty="0">
              <a:latin typeface="Calibri" charset="0"/>
            </a:endParaRPr>
          </a:p>
        </p:txBody>
      </p:sp>
      <p:sp>
        <p:nvSpPr>
          <p:cNvPr id="757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13F409-9608-48E7-A5D0-1591A539C82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en-US" sz="1200">
              <a:solidFill>
                <a:srgbClr val="000000"/>
              </a:solidFill>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7"/>
          <p:cNvSpPr>
            <a:spLocks noGrp="1" noChangeArrowheads="1"/>
          </p:cNvSpPr>
          <p:nvPr>
            <p:ph type="sldNum" sz="quarter"/>
          </p:nvPr>
        </p:nvSpPr>
        <p:spPr>
          <a:noFill/>
        </p:spPr>
        <p:txBody>
          <a:bodyPr/>
          <a:lstStyle/>
          <a:p>
            <a:fld id="{88E0C861-47BB-43EA-9CA7-8608B770E322}" type="slidenum">
              <a:rPr lang="en-US">
                <a:ea typeface="MS Gothic" pitchFamily="49" charset="-128"/>
              </a:rPr>
              <a:pPr/>
              <a:t>12</a:t>
            </a:fld>
            <a:endParaRPr lang="en-US">
              <a:ea typeface="MS Gothic" pitchFamily="49" charset="-128"/>
            </a:endParaRPr>
          </a:p>
        </p:txBody>
      </p:sp>
      <p:sp>
        <p:nvSpPr>
          <p:cNvPr id="7680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6804" name="Text Box 2"/>
          <p:cNvSpPr>
            <a:spLocks noGrp="1" noChangeArrowheads="1"/>
          </p:cNvSpPr>
          <p:nvPr>
            <p:ph type="body"/>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Some recent outbreaks of highly lethal infectious diseases. Why are </a:t>
            </a:r>
            <a:r>
              <a:rPr lang="en-US" sz="1200" kern="1200" baseline="0" dirty="0" err="1">
                <a:solidFill>
                  <a:srgbClr val="000000"/>
                </a:solidFill>
                <a:latin typeface="Times New Roman" charset="0"/>
                <a:ea typeface="ＭＳ Ｐゴシック" charset="-128"/>
                <a:cs typeface="+mn-cs"/>
              </a:rPr>
              <a:t>supercontagious</a:t>
            </a:r>
            <a:r>
              <a:rPr lang="en-US" sz="1200" kern="1200" baseline="0" dirty="0">
                <a:solidFill>
                  <a:srgbClr val="000000"/>
                </a:solidFill>
                <a:latin typeface="Times New Roman" charset="0"/>
                <a:ea typeface="ＭＳ Ｐゴシック" charset="-128"/>
                <a:cs typeface="+mn-cs"/>
              </a:rPr>
              <a:t> organisms emerging in so many different places?</a:t>
            </a:r>
            <a:endParaRPr lang="en-US" dirty="0"/>
          </a:p>
        </p:txBody>
      </p:sp>
      <p:sp>
        <p:nvSpPr>
          <p:cNvPr id="7680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4183618-8E62-4FBF-87B0-D86C631D894E}"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en-US" sz="1200">
              <a:solidFill>
                <a:srgbClr val="000000"/>
              </a:solidFill>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p:cNvSpPr>
            <a:spLocks noGrp="1" noChangeArrowheads="1"/>
          </p:cNvSpPr>
          <p:nvPr>
            <p:ph type="sldNum" sz="quarter"/>
          </p:nvPr>
        </p:nvSpPr>
        <p:spPr>
          <a:noFill/>
        </p:spPr>
        <p:txBody>
          <a:bodyPr/>
          <a:lstStyle/>
          <a:p>
            <a:fld id="{31B7DA2F-EA7B-4DAF-91E2-2CE4188E44D8}" type="slidenum">
              <a:rPr lang="en-US">
                <a:ea typeface="MS Gothic" pitchFamily="49" charset="-128"/>
              </a:rPr>
              <a:pPr/>
              <a:t>13</a:t>
            </a:fld>
            <a:endParaRPr lang="en-US">
              <a:ea typeface="MS Gothic" pitchFamily="49" charset="-128"/>
            </a:endParaRPr>
          </a:p>
        </p:txBody>
      </p:sp>
      <p:sp>
        <p:nvSpPr>
          <p:cNvPr id="7782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782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West Nile belongs to a family of mosquito-transmitted viruses that cause encephalitis (brain inflammation). Although recognized in Africa in 1937, the West Nile virus was absent from North America until 1999, when it apparently was introduced by an imported bird or mosquito. The disease spread rapidly from New York, where it was first reported, throughout the eastern United States in only two years (fig. 8.6). Within five years, it was found almost everywhere in the lower 48 states. The virus infects at least 250 bird species and 18 mammalian species. In 2007, about 4,000 people contracted West Nile and about 100 died.</a:t>
            </a:r>
            <a:endParaRPr lang="en-US" dirty="0">
              <a:latin typeface="Calibri" charset="0"/>
            </a:endParaRPr>
          </a:p>
        </p:txBody>
      </p:sp>
      <p:sp>
        <p:nvSpPr>
          <p:cNvPr id="778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F04289-BE7F-4B06-B5B4-37E979DE168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en-US" sz="1200">
              <a:solidFill>
                <a:srgbClr val="000000"/>
              </a:solidFill>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7"/>
          <p:cNvSpPr>
            <a:spLocks noGrp="1" noChangeArrowheads="1"/>
          </p:cNvSpPr>
          <p:nvPr>
            <p:ph type="sldNum" sz="quarter"/>
          </p:nvPr>
        </p:nvSpPr>
        <p:spPr>
          <a:noFill/>
        </p:spPr>
        <p:txBody>
          <a:bodyPr/>
          <a:lstStyle/>
          <a:p>
            <a:fld id="{25040EF8-EF1E-48D9-B382-A2DBF60CC48F}" type="slidenum">
              <a:rPr lang="en-US">
                <a:ea typeface="MS Gothic" pitchFamily="49" charset="-128"/>
              </a:rPr>
              <a:pPr/>
              <a:t>14</a:t>
            </a:fld>
            <a:endParaRPr lang="en-US">
              <a:ea typeface="MS Gothic" pitchFamily="49" charset="-128"/>
            </a:endParaRPr>
          </a:p>
        </p:txBody>
      </p:sp>
      <p:sp>
        <p:nvSpPr>
          <p:cNvPr id="7885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7885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Humans aren’t the only ones to suffer from new and devastating diseases. Domestic animals and wildlife also experience sudden and widespread epidemics, which are sometimes called ecological diseases. We are coming to recognize that the delicate ecological balances that we value so highly—and disrupt so frequently—are</a:t>
            </a:r>
          </a:p>
          <a:p>
            <a:r>
              <a:rPr lang="en-US" sz="1200" kern="1200" baseline="0" dirty="0">
                <a:solidFill>
                  <a:srgbClr val="000000"/>
                </a:solidFill>
                <a:latin typeface="Times New Roman" charset="0"/>
                <a:ea typeface="ＭＳ Ｐゴシック" charset="-128"/>
                <a:cs typeface="+mn-cs"/>
              </a:rPr>
              <a:t>important to our own health. </a:t>
            </a:r>
            <a:r>
              <a:rPr lang="en-US" sz="1200" b="1" kern="1200" baseline="0" dirty="0">
                <a:solidFill>
                  <a:srgbClr val="000000"/>
                </a:solidFill>
                <a:latin typeface="Times New Roman" charset="0"/>
                <a:ea typeface="ＭＳ Ｐゴシック" charset="-128"/>
                <a:cs typeface="+mn-cs"/>
              </a:rPr>
              <a:t>Conservation medicine </a:t>
            </a:r>
            <a:r>
              <a:rPr lang="en-US" sz="1200" b="0" kern="1200" baseline="0" dirty="0">
                <a:solidFill>
                  <a:srgbClr val="000000"/>
                </a:solidFill>
                <a:latin typeface="Times New Roman" charset="0"/>
                <a:ea typeface="ＭＳ Ｐゴシック" charset="-128"/>
                <a:cs typeface="+mn-cs"/>
              </a:rPr>
              <a:t>is an emerging </a:t>
            </a:r>
            <a:r>
              <a:rPr lang="en-US" sz="1200" kern="1200" baseline="0" dirty="0">
                <a:solidFill>
                  <a:srgbClr val="000000"/>
                </a:solidFill>
                <a:latin typeface="Times New Roman" charset="0"/>
                <a:ea typeface="ＭＳ Ｐゴシック" charset="-128"/>
                <a:cs typeface="+mn-cs"/>
              </a:rPr>
              <a:t>discipline that attempts to understand how our environmental changes threaten our own health as well as that of the natural communities on which we depend for ecological services. Although it is still small, this new field is gaining recognition from mainstream funding sources such as the World Bank, the World Health Organization, and the U.S. National Institutes of Health.</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Ebola hemorrhagic fever, for example, is one of the most virulent viruses ever known, killing up to 90 percent of its victims. In 2002 an outbreak of Ebola fever began killing humans along the Gabon-Congo border. A few months later, researchers found that 221 of the 235 western lowland gorillas they had been studying in this area disappeared in just a few months. Many chimpanzees also died. Although the study team could find only a few of the dead gorillas, 75 percent of those tested positive for Ebola. Altogether, researchers estimate that 5,000 gorillas died in this small area of the Congo. Extrapolating to all of central Africa, it’s possible that Ebola has killed one-quarter of all the gorillas in the world. It’s thought that the spread of this disease in humans resulted from the practice of hunting and eating primates.</a:t>
            </a:r>
            <a:endParaRPr lang="en-US" sz="1100" dirty="0">
              <a:latin typeface="Calibri" charset="0"/>
            </a:endParaRPr>
          </a:p>
        </p:txBody>
      </p:sp>
      <p:sp>
        <p:nvSpPr>
          <p:cNvPr id="7885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66668F3-CDD7-4C79-925F-16471859ABE8}"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14</a:t>
            </a:fld>
            <a:endParaRPr lang="en-US" sz="1200">
              <a:solidFill>
                <a:srgbClr val="000000"/>
              </a:solidFill>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9874" name="Rectangle 7"/>
          <p:cNvSpPr>
            <a:spLocks noGrp="1" noChangeArrowheads="1"/>
          </p:cNvSpPr>
          <p:nvPr>
            <p:ph type="sldNum" sz="quarter"/>
          </p:nvPr>
        </p:nvSpPr>
        <p:spPr>
          <a:noFill/>
        </p:spPr>
        <p:txBody>
          <a:bodyPr/>
          <a:lstStyle/>
          <a:p>
            <a:fld id="{C9A17CCF-0BA7-494D-ACF1-37CF7E19408F}" type="slidenum">
              <a:rPr lang="en-US">
                <a:ea typeface="MS Gothic" pitchFamily="49" charset="-128"/>
              </a:rPr>
              <a:pPr/>
              <a:t>15</a:t>
            </a:fld>
            <a:endParaRPr lang="en-US">
              <a:ea typeface="MS Gothic" pitchFamily="49" charset="-128"/>
            </a:endParaRPr>
          </a:p>
        </p:txBody>
      </p:sp>
      <p:sp>
        <p:nvSpPr>
          <p:cNvPr id="7987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79876"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An even more widespread epidemic is currently sweeping through amphibians worldwide. A disease called </a:t>
            </a:r>
            <a:r>
              <a:rPr lang="en-US" sz="1200" kern="1200" baseline="0" dirty="0" err="1">
                <a:solidFill>
                  <a:srgbClr val="000000"/>
                </a:solidFill>
                <a:latin typeface="Times New Roman" charset="0"/>
                <a:ea typeface="ＭＳ Ｐゴシック" charset="-128"/>
                <a:cs typeface="+mn-cs"/>
              </a:rPr>
              <a:t>Chytridiomycosis</a:t>
            </a:r>
            <a:r>
              <a:rPr lang="en-US" sz="1200" kern="1200" baseline="0" dirty="0">
                <a:solidFill>
                  <a:srgbClr val="000000"/>
                </a:solidFill>
                <a:latin typeface="Times New Roman" charset="0"/>
                <a:ea typeface="ＭＳ Ｐゴシック" charset="-128"/>
                <a:cs typeface="+mn-cs"/>
              </a:rPr>
              <a:t> is causing dramatic losses or even extinctions of frogs and toads throughout the world (fig. 8.7). A fungus called </a:t>
            </a:r>
            <a:r>
              <a:rPr lang="en-US" sz="1200" i="1" kern="1200" baseline="0" dirty="0" err="1">
                <a:solidFill>
                  <a:srgbClr val="000000"/>
                </a:solidFill>
                <a:latin typeface="Times New Roman" charset="0"/>
                <a:ea typeface="ＭＳ Ｐゴシック" charset="-128"/>
                <a:cs typeface="+mn-cs"/>
              </a:rPr>
              <a:t>Batrachochytrium</a:t>
            </a:r>
            <a:r>
              <a:rPr lang="en-US" sz="1200" i="1" kern="1200" baseline="0" dirty="0">
                <a:solidFill>
                  <a:srgbClr val="000000"/>
                </a:solidFill>
                <a:latin typeface="Times New Roman" charset="0"/>
                <a:ea typeface="ＭＳ Ｐゴシック" charset="-128"/>
                <a:cs typeface="+mn-cs"/>
              </a:rPr>
              <a:t> </a:t>
            </a:r>
            <a:r>
              <a:rPr lang="en-US" sz="1200" i="1" kern="1200" baseline="0" dirty="0" err="1">
                <a:solidFill>
                  <a:srgbClr val="000000"/>
                </a:solidFill>
                <a:latin typeface="Times New Roman" charset="0"/>
                <a:ea typeface="ＭＳ Ｐゴシック" charset="-128"/>
                <a:cs typeface="+mn-cs"/>
              </a:rPr>
              <a:t>dendrobatidis</a:t>
            </a:r>
            <a:r>
              <a:rPr lang="en-US" sz="1200" i="1" kern="1200" baseline="0" dirty="0">
                <a:solidFill>
                  <a:srgbClr val="000000"/>
                </a:solidFill>
                <a:latin typeface="Times New Roman" charset="0"/>
                <a:ea typeface="ＭＳ Ｐゴシック" charset="-128"/>
                <a:cs typeface="+mn-cs"/>
              </a:rPr>
              <a:t> </a:t>
            </a:r>
            <a:r>
              <a:rPr lang="en-US" sz="1200" i="0" kern="1200" baseline="0" dirty="0">
                <a:solidFill>
                  <a:srgbClr val="000000"/>
                </a:solidFill>
                <a:latin typeface="Times New Roman" charset="0"/>
                <a:ea typeface="ＭＳ Ｐゴシック" charset="-128"/>
                <a:cs typeface="+mn-cs"/>
              </a:rPr>
              <a:t>causes the disease. It was first recognized in</a:t>
            </a:r>
          </a:p>
          <a:p>
            <a:r>
              <a:rPr lang="en-US" sz="1200" kern="1200" baseline="0" dirty="0">
                <a:solidFill>
                  <a:srgbClr val="000000"/>
                </a:solidFill>
                <a:latin typeface="Times New Roman" charset="0"/>
                <a:ea typeface="ＭＳ Ｐゴシック" charset="-128"/>
                <a:cs typeface="+mn-cs"/>
              </a:rPr>
              <a:t>1993 in dead and dying frogs in Queensland, Australia, and now is spreading rapidly, perhaps because the fungus has become more virulent or amphibians are more susceptible due to environmental change. Most of the world’s approximately 6,000 amphibian species appear to be susceptible to the disease, and around 2,000 species have declined or even become extinct in their native habitats as part of this global epidemic.</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p:spPr>
        <p:txBody>
          <a:bodyPr/>
          <a:lstStyle/>
          <a:p>
            <a:fld id="{E2CB2B1A-F3B5-4084-86C7-2DF925A2AD3D}" type="slidenum">
              <a:rPr lang="en-US">
                <a:ea typeface="MS Gothic" pitchFamily="49" charset="-128"/>
              </a:rPr>
              <a:pPr/>
              <a:t>16</a:t>
            </a:fld>
            <a:endParaRPr lang="en-US">
              <a:ea typeface="MS Gothic" pitchFamily="49" charset="-128"/>
            </a:endParaRPr>
          </a:p>
        </p:txBody>
      </p:sp>
      <p:sp>
        <p:nvSpPr>
          <p:cNvPr id="8089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0900" name="Text Box 2"/>
          <p:cNvSpPr>
            <a:spLocks noGrp="1" noChangeArrowheads="1"/>
          </p:cNvSpPr>
          <p:nvPr>
            <p:ph type="body"/>
          </p:nvPr>
        </p:nvSpPr>
        <p:spPr>
          <a:xfrm>
            <a:off x="685800" y="4343400"/>
            <a:ext cx="5486400" cy="4114800"/>
          </a:xfrm>
          <a:noFill/>
          <a:ln/>
        </p:spPr>
        <p:txBody>
          <a:bodyPr/>
          <a:lstStyle/>
          <a:p>
            <a:r>
              <a:rPr lang="en-US" sz="1200" i="1" kern="1200" baseline="0" dirty="0">
                <a:solidFill>
                  <a:srgbClr val="000000"/>
                </a:solidFill>
                <a:latin typeface="Times New Roman" charset="0"/>
                <a:ea typeface="ＭＳ Ｐゴシック" charset="-128"/>
                <a:cs typeface="+mn-cs"/>
              </a:rPr>
              <a:t>Staphylococcus </a:t>
            </a:r>
            <a:r>
              <a:rPr lang="en-US" sz="1200" kern="1200" baseline="0" dirty="0">
                <a:solidFill>
                  <a:srgbClr val="000000"/>
                </a:solidFill>
                <a:latin typeface="Times New Roman" charset="0"/>
                <a:ea typeface="ＭＳ Ｐゴシック" charset="-128"/>
                <a:cs typeface="+mn-cs"/>
              </a:rPr>
              <a:t>(or staph) is very common. Most people have at least some of these bacteria. They are a common cause of sore throats and skin infections, but are usually easily controlled. This new strain, however, is resistant to penicillin and related antibiotics, and can cause deadly infections, especially in people with weak immune systems. MRSA is most frequent in hospitals, nursing homes, correctional facilities, and other places where people are in close contact. It’s generally spread through direct skin contact. School locker rooms, gymnasiums, and contact sports also are sources of infections. Several states have closed schools as a result of MRSA contamination. In 2006 the U. S. Centers for Disease Control and Prevention estimated that at least 100,000 MRSA infections in the United States resulted in about 19,000 deaths.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Why have vectors, such as mosquitoes, and pathogens, such as bacteria or the malaria parasite, become resistant to pesticides and antibiotics? Part of the answer is natural selection and the ability of many organisms to evolve rapidly. Another factor is the human tendency to use control measures carelessly. Many doctors prescribe penicillin and other antibiotics just in case they might do some good. Similarly, when we discovered that DDT and other insecticides could control mosquito populations, we spread them everywhere. This not only harmed wildlife and beneficial insects but also created perfect conditions for natural selection.</a:t>
            </a:r>
            <a:endParaRPr lang="en-US" sz="1100" dirty="0">
              <a:latin typeface="Calibri" charset="0"/>
            </a:endParaRPr>
          </a:p>
        </p:txBody>
      </p:sp>
      <p:sp>
        <p:nvSpPr>
          <p:cNvPr id="809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CABC9C4-8B45-4929-B3CE-22EC25DCBEC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en-US" sz="1200">
              <a:solidFill>
                <a:srgbClr val="000000"/>
              </a:solidFill>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7"/>
          <p:cNvSpPr>
            <a:spLocks noGrp="1" noChangeArrowheads="1"/>
          </p:cNvSpPr>
          <p:nvPr>
            <p:ph type="sldNum" sz="quarter"/>
          </p:nvPr>
        </p:nvSpPr>
        <p:spPr>
          <a:noFill/>
        </p:spPr>
        <p:txBody>
          <a:bodyPr/>
          <a:lstStyle/>
          <a:p>
            <a:fld id="{2CF2EE52-C644-497C-8B6B-272D51E03467}" type="slidenum">
              <a:rPr lang="en-US">
                <a:ea typeface="MS Gothic" pitchFamily="49" charset="-128"/>
              </a:rPr>
              <a:pPr/>
              <a:t>17</a:t>
            </a:fld>
            <a:endParaRPr lang="en-US">
              <a:ea typeface="MS Gothic" pitchFamily="49" charset="-128"/>
            </a:endParaRPr>
          </a:p>
        </p:txBody>
      </p:sp>
      <p:sp>
        <p:nvSpPr>
          <p:cNvPr id="819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192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 Random mutations make a few cells resistant. When challenged by antibiotics, only those cells survive to give rise to a resistant colony. (b) Sexual reproduction (conjugation) or plasmid transfer moves genes from one strain or species to another.</a:t>
            </a:r>
            <a:endParaRPr lang="en-US" sz="1000" dirty="0">
              <a:latin typeface="Calibri" charset="0"/>
            </a:endParaRPr>
          </a:p>
        </p:txBody>
      </p:sp>
      <p:sp>
        <p:nvSpPr>
          <p:cNvPr id="819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4DA3FA3-3262-4B2D-9AC7-C3843EA5304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17</a:t>
            </a:fld>
            <a:endParaRPr lang="en-US" sz="1200">
              <a:solidFill>
                <a:srgbClr val="000000"/>
              </a:solidFill>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7"/>
          <p:cNvSpPr>
            <a:spLocks noGrp="1" noChangeArrowheads="1"/>
          </p:cNvSpPr>
          <p:nvPr>
            <p:ph type="sldNum" sz="quarter"/>
          </p:nvPr>
        </p:nvSpPr>
        <p:spPr>
          <a:noFill/>
        </p:spPr>
        <p:txBody>
          <a:bodyPr/>
          <a:lstStyle/>
          <a:p>
            <a:fld id="{0509170C-6FAC-4881-9E84-3E46A407B4D5}" type="slidenum">
              <a:rPr lang="en-US">
                <a:ea typeface="MS Gothic" pitchFamily="49" charset="-128"/>
              </a:rPr>
              <a:pPr/>
              <a:t>18</a:t>
            </a:fld>
            <a:endParaRPr lang="en-US">
              <a:ea typeface="MS Gothic" pitchFamily="49" charset="-128"/>
            </a:endParaRPr>
          </a:p>
        </p:txBody>
      </p:sp>
      <p:sp>
        <p:nvSpPr>
          <p:cNvPr id="8294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294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WHO estimates that 90 percent of all disease burden occurs in developing countries, where less than one-tenth of all health care dollars is spent. The group </a:t>
            </a:r>
            <a:r>
              <a:rPr lang="en-US" sz="1200" kern="1200" baseline="0" dirty="0" err="1">
                <a:solidFill>
                  <a:srgbClr val="000000"/>
                </a:solidFill>
                <a:latin typeface="Times New Roman" charset="0"/>
                <a:ea typeface="ＭＳ Ｐゴシック" charset="-128"/>
                <a:cs typeface="+mn-cs"/>
              </a:rPr>
              <a:t>Médecins</a:t>
            </a:r>
            <a:r>
              <a:rPr lang="en-US" sz="1200" kern="1200" baseline="0" dirty="0">
                <a:solidFill>
                  <a:srgbClr val="000000"/>
                </a:solidFill>
                <a:latin typeface="Times New Roman" charset="0"/>
                <a:ea typeface="ＭＳ Ｐゴシック" charset="-128"/>
                <a:cs typeface="+mn-cs"/>
              </a:rPr>
              <a:t> Sans </a:t>
            </a:r>
            <a:r>
              <a:rPr lang="en-US" sz="1200" kern="1200" baseline="0" dirty="0" err="1">
                <a:solidFill>
                  <a:srgbClr val="000000"/>
                </a:solidFill>
                <a:latin typeface="Times New Roman" charset="0"/>
                <a:ea typeface="ＭＳ Ｐゴシック" charset="-128"/>
                <a:cs typeface="+mn-cs"/>
              </a:rPr>
              <a:t>Frontières</a:t>
            </a:r>
            <a:r>
              <a:rPr lang="en-US" sz="1200" kern="1200" baseline="0" dirty="0">
                <a:solidFill>
                  <a:srgbClr val="000000"/>
                </a:solidFill>
                <a:latin typeface="Times New Roman" charset="0"/>
                <a:ea typeface="ＭＳ Ｐゴシック" charset="-128"/>
                <a:cs typeface="+mn-cs"/>
              </a:rPr>
              <a:t> (MSF, or Doctors without Borders) calls this the 10/90 gap.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Dr. Jeffrey Sachs of the Columbia University Earth Institute says that disease is as much a cause as a consequence of poverty and political unrest.  More charities in wealthy countries such as the Gates Foundation need to step up and help eradicate diseases in developing countries.</a:t>
            </a:r>
            <a:endParaRPr lang="en-US" sz="1100" dirty="0">
              <a:latin typeface="Calibri" charset="0"/>
            </a:endParaRPr>
          </a:p>
        </p:txBody>
      </p:sp>
      <p:sp>
        <p:nvSpPr>
          <p:cNvPr id="8294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DA375E1-39B5-423C-A5EF-66D9B8DAF002}"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18</a:t>
            </a:fld>
            <a:endParaRPr lang="en-US" sz="1200">
              <a:solidFill>
                <a:srgbClr val="000000"/>
              </a:solidFill>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p:spPr>
        <p:txBody>
          <a:bodyPr/>
          <a:lstStyle/>
          <a:p>
            <a:fld id="{E9ACD29B-1749-4045-9558-806D7610D818}" type="slidenum">
              <a:rPr lang="en-US">
                <a:ea typeface="MS Gothic" pitchFamily="49" charset="-128"/>
              </a:rPr>
              <a:pPr/>
              <a:t>19</a:t>
            </a:fld>
            <a:endParaRPr lang="en-US">
              <a:ea typeface="MS Gothic" pitchFamily="49" charset="-128"/>
            </a:endParaRPr>
          </a:p>
        </p:txBody>
      </p:sp>
      <p:sp>
        <p:nvSpPr>
          <p:cNvPr id="8397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83972" name="Text Box 2"/>
          <p:cNvSpPr>
            <a:spLocks noGrp="1" noChangeArrowheads="1"/>
          </p:cNvSpPr>
          <p:nvPr>
            <p:ph type="body" idx="1"/>
          </p:nvPr>
        </p:nvSpPr>
        <p:spPr>
          <a:xfrm>
            <a:off x="685800" y="4343400"/>
            <a:ext cx="5486400" cy="4208463"/>
          </a:xfrm>
          <a:noFill/>
          <a:ln/>
        </p:spPr>
        <p:txBody>
          <a:bodyPr wrap="none" anchor="ctr"/>
          <a:lstStyle/>
          <a:p>
            <a:r>
              <a:rPr lang="en-US" sz="1200" b="1" kern="1200" baseline="0" dirty="0">
                <a:solidFill>
                  <a:srgbClr val="000000"/>
                </a:solidFill>
                <a:latin typeface="Times New Roman" charset="0"/>
                <a:ea typeface="ＭＳ Ｐゴシック" charset="-128"/>
                <a:cs typeface="+mn-cs"/>
              </a:rPr>
              <a:t>Toxic </a:t>
            </a:r>
            <a:r>
              <a:rPr lang="en-US" sz="1200" b="0" kern="1200" baseline="0" dirty="0">
                <a:solidFill>
                  <a:srgbClr val="000000"/>
                </a:solidFill>
                <a:latin typeface="Times New Roman" charset="0"/>
                <a:ea typeface="ＭＳ Ｐゴシック" charset="-128"/>
                <a:cs typeface="+mn-cs"/>
              </a:rPr>
              <a:t>means poisonous</a:t>
            </a:r>
            <a:r>
              <a:rPr lang="en-US" sz="1200" b="1" kern="1200" baseline="0" dirty="0">
                <a:solidFill>
                  <a:srgbClr val="000000"/>
                </a:solidFill>
                <a:latin typeface="Times New Roman" charset="0"/>
                <a:ea typeface="ＭＳ Ｐゴシック" charset="-128"/>
                <a:cs typeface="+mn-cs"/>
              </a:rPr>
              <a:t>. </a:t>
            </a:r>
            <a:r>
              <a:rPr lang="en-US" sz="1200" kern="1200" baseline="0" dirty="0">
                <a:solidFill>
                  <a:srgbClr val="000000"/>
                </a:solidFill>
                <a:latin typeface="Times New Roman" charset="0"/>
                <a:ea typeface="ＭＳ Ｐゴシック" charset="-128"/>
                <a:cs typeface="+mn-cs"/>
              </a:rPr>
              <a:t>In addition to studying agents that cause toxicity, scientists in this field are concerned with movement and fate of poisons in the environment, routes of entry into the body, and effects of exposure to these agents. Toxic substances damage or kill living organisms because they react with cellular components to disrupt metabolic functions. Toxins often are harmful even in extremely dilute concentrations. In some cases, billionths, or even trillionths, of a gram can cause irreversible damage.</a:t>
            </a:r>
          </a:p>
          <a:p>
            <a:endParaRPr lang="en-US" sz="1200" kern="1200" baseline="0" dirty="0">
              <a:solidFill>
                <a:srgbClr val="000000"/>
              </a:solidFill>
              <a:latin typeface="Times New Roman" charset="0"/>
              <a:ea typeface="ＭＳ Ｐゴシック" charset="-128"/>
              <a:cs typeface="+mn-cs"/>
            </a:endParaRPr>
          </a:p>
          <a:p>
            <a:r>
              <a:rPr lang="en-US" sz="1200" b="1" kern="1200" baseline="0" dirty="0">
                <a:solidFill>
                  <a:srgbClr val="000000"/>
                </a:solidFill>
                <a:latin typeface="Times New Roman" charset="0"/>
                <a:ea typeface="ＭＳ Ｐゴシック" charset="-128"/>
                <a:cs typeface="+mn-cs"/>
              </a:rPr>
              <a:t>Environmental toxicology</a:t>
            </a:r>
            <a:r>
              <a:rPr lang="en-US" sz="1200" kern="1200" baseline="0" dirty="0">
                <a:solidFill>
                  <a:srgbClr val="000000"/>
                </a:solidFill>
                <a:latin typeface="Times New Roman" charset="0"/>
                <a:ea typeface="ＭＳ Ｐゴシック" charset="-128"/>
                <a:cs typeface="+mn-cs"/>
              </a:rPr>
              <a:t>, or </a:t>
            </a:r>
            <a:r>
              <a:rPr lang="en-US" sz="1200" kern="1200" baseline="0" dirty="0" err="1">
                <a:solidFill>
                  <a:srgbClr val="000000"/>
                </a:solidFill>
                <a:latin typeface="Times New Roman" charset="0"/>
                <a:ea typeface="ＭＳ Ｐゴシック" charset="-128"/>
                <a:cs typeface="+mn-cs"/>
              </a:rPr>
              <a:t>ecotoxicology</a:t>
            </a:r>
            <a:r>
              <a:rPr lang="en-US" sz="1200" kern="1200" baseline="0" dirty="0">
                <a:solidFill>
                  <a:srgbClr val="000000"/>
                </a:solidFill>
                <a:latin typeface="Times New Roman" charset="0"/>
                <a:ea typeface="ＭＳ Ｐゴシック" charset="-128"/>
                <a:cs typeface="+mn-cs"/>
              </a:rPr>
              <a:t>, specifically deals with the interactions, transformation, fate, and effects of toxic materials in the biosphere, including individual organisms, populations, and whole ecosystems. In aquatic systems the fate of the pollutants is primarily studied in relation to mechanisms and processes at interfaces of the ecosystem components. Special attention is devoted to the sediment/water, water/organisms, and water/air interfaces. In terrestrial environments, the emphasis tends to be on effects of metals on soil fauna community and population characteristics.</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sldNum" sz="quarter"/>
          </p:nvPr>
        </p:nvSpPr>
        <p:spPr>
          <a:noFill/>
        </p:spPr>
        <p:txBody>
          <a:bodyPr/>
          <a:lstStyle/>
          <a:p>
            <a:fld id="{B1187945-13D9-477E-BC6E-7E6F8EB7B430}" type="slidenum">
              <a:rPr lang="en-US">
                <a:ea typeface="MS Gothic" pitchFamily="49" charset="-128"/>
              </a:rPr>
              <a:pPr/>
              <a:t>20</a:t>
            </a:fld>
            <a:endParaRPr lang="en-US">
              <a:ea typeface="MS Gothic" pitchFamily="49" charset="-128"/>
            </a:endParaRPr>
          </a:p>
        </p:txBody>
      </p:sp>
      <p:sp>
        <p:nvSpPr>
          <p:cNvPr id="849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499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Table 8.2 is a list of the top 20 toxic and hazardous substances considered the highest risk by the U.S. Environmental Protection Agency. Compiled from the 275 substances regulated by the Comprehensive Environmental Response, Compensation, and Liability Act (CERCLA), commonly known as the Superfund Act, these</a:t>
            </a:r>
          </a:p>
          <a:p>
            <a:r>
              <a:rPr lang="en-US" sz="1200" kern="1200" baseline="0" dirty="0">
                <a:solidFill>
                  <a:srgbClr val="000000"/>
                </a:solidFill>
                <a:latin typeface="Times New Roman" charset="0"/>
                <a:ea typeface="ＭＳ Ｐゴシック" charset="-128"/>
                <a:cs typeface="+mn-cs"/>
              </a:rPr>
              <a:t>materials are listed in order of assessed importance in terms of human and environmental health.</a:t>
            </a:r>
            <a:endParaRPr lang="en-US" dirty="0">
              <a:latin typeface="Calibri" charset="0"/>
            </a:endParaRPr>
          </a:p>
        </p:txBody>
      </p:sp>
      <p:sp>
        <p:nvSpPr>
          <p:cNvPr id="849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B2D3FC3-C0E1-4692-94FD-B1045115971E}"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20</a:t>
            </a:fld>
            <a:endParaRPr lang="en-US" sz="1200">
              <a:solidFill>
                <a:srgbClr val="000000"/>
              </a:solidFill>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7"/>
          <p:cNvSpPr>
            <a:spLocks noGrp="1" noChangeArrowheads="1"/>
          </p:cNvSpPr>
          <p:nvPr>
            <p:ph type="sldNum" sz="quarter"/>
          </p:nvPr>
        </p:nvSpPr>
        <p:spPr>
          <a:noFill/>
        </p:spPr>
        <p:txBody>
          <a:bodyPr/>
          <a:lstStyle/>
          <a:p>
            <a:fld id="{7C1C65B2-7449-4523-BD00-E14198FCEDFC}" type="slidenum">
              <a:rPr lang="en-US">
                <a:ea typeface="MS Gothic" pitchFamily="49" charset="-128"/>
              </a:rPr>
              <a:pPr/>
              <a:t>21</a:t>
            </a:fld>
            <a:endParaRPr lang="en-US">
              <a:ea typeface="MS Gothic" pitchFamily="49" charset="-128"/>
            </a:endParaRPr>
          </a:p>
        </p:txBody>
      </p:sp>
      <p:sp>
        <p:nvSpPr>
          <p:cNvPr id="860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6020" name="Text Box 2"/>
          <p:cNvSpPr>
            <a:spLocks noGrp="1" noChangeArrowheads="1"/>
          </p:cNvSpPr>
          <p:nvPr>
            <p:ph type="body"/>
          </p:nvPr>
        </p:nvSpPr>
        <p:spPr>
          <a:xfrm>
            <a:off x="685800" y="4343400"/>
            <a:ext cx="5486400" cy="4114800"/>
          </a:xfrm>
          <a:noFill/>
          <a:ln/>
        </p:spPr>
        <p:txBody>
          <a:bodyPr/>
          <a:lstStyle/>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860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763ACFC-78AE-488D-ACF6-FAEBF0330C0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21</a:t>
            </a:fld>
            <a:endParaRPr lang="en-US" sz="1200">
              <a:solidFill>
                <a:srgbClr val="000000"/>
              </a:solidFill>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7"/>
          <p:cNvSpPr>
            <a:spLocks noGrp="1" noChangeArrowheads="1"/>
          </p:cNvSpPr>
          <p:nvPr>
            <p:ph type="sldNum" sz="quarter"/>
          </p:nvPr>
        </p:nvSpPr>
        <p:spPr>
          <a:noFill/>
        </p:spPr>
        <p:txBody>
          <a:bodyPr/>
          <a:lstStyle/>
          <a:p>
            <a:fld id="{F8684A3D-054B-4A4A-8124-8F798F62C1A5}" type="slidenum">
              <a:rPr lang="en-US">
                <a:ea typeface="MS Gothic" pitchFamily="49" charset="-128"/>
              </a:rPr>
              <a:pPr/>
              <a:t>22</a:t>
            </a:fld>
            <a:endParaRPr lang="en-US">
              <a:ea typeface="MS Gothic" pitchFamily="49" charset="-128"/>
            </a:endParaRPr>
          </a:p>
        </p:txBody>
      </p:sp>
      <p:sp>
        <p:nvSpPr>
          <p:cNvPr id="870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704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Some people suffer from what is called </a:t>
            </a:r>
            <a:r>
              <a:rPr lang="en-US" sz="1200" b="1" kern="1200" baseline="0" dirty="0">
                <a:solidFill>
                  <a:srgbClr val="000000"/>
                </a:solidFill>
                <a:latin typeface="Times New Roman" charset="0"/>
                <a:ea typeface="ＭＳ Ｐゴシック" charset="-128"/>
                <a:cs typeface="+mn-cs"/>
              </a:rPr>
              <a:t>sick building syndrome: </a:t>
            </a:r>
            <a:r>
              <a:rPr lang="en-US" sz="1200" kern="1200" baseline="0" dirty="0">
                <a:solidFill>
                  <a:srgbClr val="000000"/>
                </a:solidFill>
                <a:latin typeface="Times New Roman" charset="0"/>
                <a:ea typeface="ＭＳ Ｐゴシック" charset="-128"/>
                <a:cs typeface="+mn-cs"/>
              </a:rPr>
              <a:t>headaches, allergies, and chronic fatigue caused by poorly vented indoor air contaminated by molds, carbon monoxide, nitrogen oxides, formaldehyde, and other toxic chemicals released by carpets, insulation, plastics, building materials, and other sources.</a:t>
            </a:r>
          </a:p>
          <a:p>
            <a:r>
              <a:rPr lang="en-US" sz="1200" kern="1200" baseline="0" dirty="0">
                <a:solidFill>
                  <a:srgbClr val="000000"/>
                </a:solidFill>
                <a:latin typeface="Times New Roman" charset="0"/>
                <a:ea typeface="ＭＳ Ｐゴシック" charset="-128"/>
                <a:cs typeface="+mn-cs"/>
              </a:rPr>
              <a:t>The Environmental Protection Agency estimates that poor indoor air quality may cost the nation $60 billion a year in absenteeism and reduced productivity (see Key Concepts, p. 190).</a:t>
            </a:r>
            <a:endParaRPr lang="en-US" sz="600" dirty="0">
              <a:latin typeface="Calibri" charset="0"/>
            </a:endParaRPr>
          </a:p>
        </p:txBody>
      </p:sp>
      <p:sp>
        <p:nvSpPr>
          <p:cNvPr id="870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4FC91E6-2136-4ECC-9BFD-758F6CCDA74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22</a:t>
            </a:fld>
            <a:endParaRPr lang="en-US" sz="1200">
              <a:solidFill>
                <a:srgbClr val="000000"/>
              </a:solidFill>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p:nvPr>
        </p:nvSpPr>
        <p:spPr>
          <a:noFill/>
        </p:spPr>
        <p:txBody>
          <a:bodyPr/>
          <a:lstStyle/>
          <a:p>
            <a:fld id="{2C39E0DE-1B83-4FC5-BB7A-36C14CFFEE51}" type="slidenum">
              <a:rPr lang="en-US">
                <a:ea typeface="MS Gothic" pitchFamily="49" charset="-128"/>
              </a:rPr>
              <a:pPr/>
              <a:t>23</a:t>
            </a:fld>
            <a:endParaRPr lang="en-US">
              <a:ea typeface="MS Gothic" pitchFamily="49" charset="-128"/>
            </a:endParaRPr>
          </a:p>
        </p:txBody>
      </p:sp>
      <p:sp>
        <p:nvSpPr>
          <p:cNvPr id="880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8068" name="Text Box 2"/>
          <p:cNvSpPr>
            <a:spLocks noGrp="1" noChangeArrowheads="1"/>
          </p:cNvSpPr>
          <p:nvPr>
            <p:ph type="body"/>
          </p:nvPr>
        </p:nvSpPr>
        <p:spPr>
          <a:xfrm>
            <a:off x="685800" y="4343400"/>
            <a:ext cx="5486400" cy="6389688"/>
          </a:xfrm>
          <a:noFill/>
          <a:ln/>
        </p:spPr>
        <p:txBody>
          <a:bodyPr/>
          <a:lstStyle/>
          <a:p>
            <a:r>
              <a:rPr lang="en-US" sz="1200" b="1" kern="1200" baseline="0" dirty="0">
                <a:solidFill>
                  <a:srgbClr val="000000"/>
                </a:solidFill>
                <a:latin typeface="Times New Roman" charset="0"/>
                <a:ea typeface="ＭＳ Ｐゴシック" charset="-128"/>
                <a:cs typeface="+mn-cs"/>
              </a:rPr>
              <a:t>Neurotoxins </a:t>
            </a:r>
            <a:r>
              <a:rPr lang="en-US" sz="1200" b="0" kern="1200" baseline="0" dirty="0">
                <a:solidFill>
                  <a:srgbClr val="000000"/>
                </a:solidFill>
                <a:latin typeface="Times New Roman" charset="0"/>
                <a:ea typeface="ＭＳ Ｐゴシック" charset="-128"/>
                <a:cs typeface="+mn-cs"/>
              </a:rPr>
              <a:t>are a special class of metabolic poisons that </a:t>
            </a:r>
            <a:r>
              <a:rPr lang="en-US" sz="1200" kern="1200" baseline="0" dirty="0">
                <a:solidFill>
                  <a:srgbClr val="000000"/>
                </a:solidFill>
                <a:latin typeface="Times New Roman" charset="0"/>
                <a:ea typeface="ＭＳ Ｐゴシック" charset="-128"/>
                <a:cs typeface="+mn-cs"/>
              </a:rPr>
              <a:t>specifically attack nerve cells (neurons). The nervous system is so important in regulating body activities that disruption of its activities is especially fast-acting and devastating. Different types of </a:t>
            </a:r>
            <a:r>
              <a:rPr lang="en-US" sz="1200" kern="1200" baseline="0" dirty="0" err="1">
                <a:solidFill>
                  <a:srgbClr val="000000"/>
                </a:solidFill>
                <a:latin typeface="Times New Roman" charset="0"/>
                <a:ea typeface="ＭＳ Ｐゴシック" charset="-128"/>
                <a:cs typeface="+mn-cs"/>
              </a:rPr>
              <a:t>neurotoxics</a:t>
            </a:r>
            <a:r>
              <a:rPr lang="en-US" sz="1200" kern="1200" baseline="0" dirty="0">
                <a:solidFill>
                  <a:srgbClr val="000000"/>
                </a:solidFill>
                <a:latin typeface="Times New Roman" charset="0"/>
                <a:ea typeface="ＭＳ Ｐゴシック" charset="-128"/>
                <a:cs typeface="+mn-cs"/>
              </a:rPr>
              <a:t> act in different ways. Heavy metals, such as lead and</a:t>
            </a:r>
          </a:p>
          <a:p>
            <a:r>
              <a:rPr lang="en-US" sz="1200" kern="1200" baseline="0" dirty="0">
                <a:solidFill>
                  <a:srgbClr val="000000"/>
                </a:solidFill>
                <a:latin typeface="Times New Roman" charset="0"/>
                <a:ea typeface="ＭＳ Ｐゴシック" charset="-128"/>
                <a:cs typeface="+mn-cs"/>
              </a:rPr>
              <a:t>mercury, kill nerve cells and cause permanent neurological damage.  Anesthetics (ether, chloroform, halothane, etc.) and chlorinated hydrocarbons (DDT, </a:t>
            </a:r>
            <a:r>
              <a:rPr lang="en-US" sz="1200" kern="1200" baseline="0" dirty="0" err="1">
                <a:solidFill>
                  <a:srgbClr val="000000"/>
                </a:solidFill>
                <a:latin typeface="Times New Roman" charset="0"/>
                <a:ea typeface="ＭＳ Ｐゴシック" charset="-128"/>
                <a:cs typeface="+mn-cs"/>
              </a:rPr>
              <a:t>Dieldrin</a:t>
            </a:r>
            <a:r>
              <a:rPr lang="en-US" sz="1200"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Aldrin</a:t>
            </a:r>
            <a:r>
              <a:rPr lang="en-US" sz="1200" kern="1200" baseline="0" dirty="0">
                <a:solidFill>
                  <a:srgbClr val="000000"/>
                </a:solidFill>
                <a:latin typeface="Times New Roman" charset="0"/>
                <a:ea typeface="ＭＳ Ｐゴシック" charset="-128"/>
                <a:cs typeface="+mn-cs"/>
              </a:rPr>
              <a:t>) disrupt nerve cell membranes  necessary for nerve action. Organophosphates (</a:t>
            </a:r>
            <a:r>
              <a:rPr lang="en-US" sz="1200" kern="1200" baseline="0" dirty="0" err="1">
                <a:solidFill>
                  <a:srgbClr val="000000"/>
                </a:solidFill>
                <a:latin typeface="Times New Roman" charset="0"/>
                <a:ea typeface="ＭＳ Ｐゴシック" charset="-128"/>
                <a:cs typeface="+mn-cs"/>
              </a:rPr>
              <a:t>Malathion</a:t>
            </a:r>
            <a:r>
              <a:rPr lang="en-US" sz="1200" kern="1200" baseline="0" dirty="0">
                <a:solidFill>
                  <a:srgbClr val="000000"/>
                </a:solidFill>
                <a:latin typeface="Times New Roman" charset="0"/>
                <a:ea typeface="ＭＳ Ｐゴシック" charset="-128"/>
                <a:cs typeface="+mn-cs"/>
              </a:rPr>
              <a:t>, Parathion) and </a:t>
            </a:r>
            <a:r>
              <a:rPr lang="en-US" sz="1200" kern="1200" baseline="0" dirty="0" err="1">
                <a:solidFill>
                  <a:srgbClr val="000000"/>
                </a:solidFill>
                <a:latin typeface="Times New Roman" charset="0"/>
                <a:ea typeface="ＭＳ Ｐゴシック" charset="-128"/>
                <a:cs typeface="+mn-cs"/>
              </a:rPr>
              <a:t>carbamates</a:t>
            </a:r>
            <a:r>
              <a:rPr lang="en-US" sz="1200"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carbaryl</a:t>
            </a:r>
            <a:r>
              <a:rPr lang="en-US" sz="1200"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zeneb</a:t>
            </a:r>
            <a:r>
              <a:rPr lang="en-US" sz="1200"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maneb</a:t>
            </a:r>
            <a:r>
              <a:rPr lang="en-US" sz="1200" kern="1200" baseline="0" dirty="0">
                <a:solidFill>
                  <a:srgbClr val="000000"/>
                </a:solidFill>
                <a:latin typeface="Times New Roman" charset="0"/>
                <a:ea typeface="ＭＳ Ｐゴシック" charset="-128"/>
                <a:cs typeface="+mn-cs"/>
              </a:rPr>
              <a:t>) inhibit </a:t>
            </a:r>
            <a:r>
              <a:rPr lang="en-US" sz="1200" kern="1200" baseline="0" dirty="0" err="1">
                <a:solidFill>
                  <a:srgbClr val="000000"/>
                </a:solidFill>
                <a:latin typeface="Times New Roman" charset="0"/>
                <a:ea typeface="ＭＳ Ｐゴシック" charset="-128"/>
                <a:cs typeface="+mn-cs"/>
              </a:rPr>
              <a:t>acetylcholinesterase</a:t>
            </a:r>
            <a:r>
              <a:rPr lang="en-US" sz="1200" kern="1200" baseline="0" dirty="0">
                <a:solidFill>
                  <a:srgbClr val="000000"/>
                </a:solidFill>
                <a:latin typeface="Times New Roman" charset="0"/>
                <a:ea typeface="ＭＳ Ｐゴシック" charset="-128"/>
                <a:cs typeface="+mn-cs"/>
              </a:rPr>
              <a:t>, an enzyme that regulates signal transmission between nerve cells and the tissues or organs they innervate (for example, muscle). Most </a:t>
            </a:r>
            <a:r>
              <a:rPr lang="en-US" sz="1200" kern="1200" baseline="0" dirty="0" err="1">
                <a:solidFill>
                  <a:srgbClr val="000000"/>
                </a:solidFill>
                <a:latin typeface="Times New Roman" charset="0"/>
                <a:ea typeface="ＭＳ Ｐゴシック" charset="-128"/>
                <a:cs typeface="+mn-cs"/>
              </a:rPr>
              <a:t>neurotoxics</a:t>
            </a:r>
            <a:r>
              <a:rPr lang="en-US" sz="1200" kern="1200" baseline="0" dirty="0">
                <a:solidFill>
                  <a:srgbClr val="000000"/>
                </a:solidFill>
                <a:latin typeface="Times New Roman" charset="0"/>
                <a:ea typeface="ＭＳ Ｐゴシック" charset="-128"/>
                <a:cs typeface="+mn-cs"/>
              </a:rPr>
              <a:t> are both acute and extremely toxic. More than 850 compounds are now recognized as </a:t>
            </a:r>
            <a:r>
              <a:rPr lang="en-US" sz="1200" kern="1200" baseline="0" dirty="0" err="1">
                <a:solidFill>
                  <a:srgbClr val="000000"/>
                </a:solidFill>
                <a:latin typeface="Times New Roman" charset="0"/>
                <a:ea typeface="ＭＳ Ｐゴシック" charset="-128"/>
                <a:cs typeface="+mn-cs"/>
              </a:rPr>
              <a:t>neurotoxics</a:t>
            </a:r>
            <a:r>
              <a:rPr lang="en-US" sz="1200" kern="1200" baseline="0" dirty="0">
                <a:solidFill>
                  <a:srgbClr val="000000"/>
                </a:solidFill>
                <a:latin typeface="Times New Roman" charset="0"/>
                <a:ea typeface="ＭＳ Ｐゴシック" charset="-128"/>
                <a:cs typeface="+mn-cs"/>
              </a:rPr>
              <a:t>.</a:t>
            </a:r>
          </a:p>
          <a:p>
            <a:endParaRPr lang="en-US" sz="1200" kern="1200" baseline="0" dirty="0">
              <a:solidFill>
                <a:srgbClr val="000000"/>
              </a:solidFill>
              <a:latin typeface="Times New Roman" charset="0"/>
              <a:ea typeface="ＭＳ Ｐゴシック" charset="-128"/>
              <a:cs typeface="+mn-cs"/>
            </a:endParaRPr>
          </a:p>
          <a:p>
            <a:r>
              <a:rPr lang="en-US" sz="1200" b="1" kern="1200" baseline="0" dirty="0">
                <a:solidFill>
                  <a:srgbClr val="000000"/>
                </a:solidFill>
                <a:latin typeface="Times New Roman" charset="0"/>
                <a:ea typeface="ＭＳ Ｐゴシック" charset="-128"/>
                <a:cs typeface="+mn-cs"/>
              </a:rPr>
              <a:t>Mutagens </a:t>
            </a:r>
            <a:r>
              <a:rPr lang="en-US" sz="1200" b="0" kern="1200" baseline="0" dirty="0">
                <a:solidFill>
                  <a:srgbClr val="000000"/>
                </a:solidFill>
                <a:latin typeface="Times New Roman" charset="0"/>
                <a:ea typeface="ＭＳ Ｐゴシック" charset="-128"/>
                <a:cs typeface="+mn-cs"/>
              </a:rPr>
              <a:t>are agents, such as chemicals and radiation, that </a:t>
            </a:r>
            <a:r>
              <a:rPr lang="en-US" sz="1200" kern="1200" baseline="0" dirty="0">
                <a:solidFill>
                  <a:srgbClr val="000000"/>
                </a:solidFill>
                <a:latin typeface="Times New Roman" charset="0"/>
                <a:ea typeface="ＭＳ Ｐゴシック" charset="-128"/>
                <a:cs typeface="+mn-cs"/>
              </a:rPr>
              <a:t>damage or alter genetic material (DNA) in cells. This can lead to birth defects if the damage occurs during embryonic or fetal growth.  Later in life, genetic damage may trigger </a:t>
            </a:r>
            <a:r>
              <a:rPr lang="en-US" sz="1200" kern="1200" baseline="0" dirty="0" err="1">
                <a:solidFill>
                  <a:srgbClr val="000000"/>
                </a:solidFill>
                <a:latin typeface="Times New Roman" charset="0"/>
                <a:ea typeface="ＭＳ Ｐゴシック" charset="-128"/>
                <a:cs typeface="+mn-cs"/>
              </a:rPr>
              <a:t>neoplastic</a:t>
            </a:r>
            <a:r>
              <a:rPr lang="en-US" sz="1200" kern="1200" baseline="0" dirty="0">
                <a:solidFill>
                  <a:srgbClr val="000000"/>
                </a:solidFill>
                <a:latin typeface="Times New Roman" charset="0"/>
                <a:ea typeface="ＭＳ Ｐゴシック" charset="-128"/>
                <a:cs typeface="+mn-cs"/>
              </a:rPr>
              <a:t> (tumor) growth.  When damage occurs in reproductive cells, the results can be passed on to future generations. Cells have repair mechanisms to detect and  restore damaged genetic material, but some changes may be hidden, and the repair process itself can be flawed. It is generally accepted that there is no “safe” threshold for exposure to mutagens. Any exposure has some possibility of causing damage.  </a:t>
            </a:r>
          </a:p>
          <a:p>
            <a:endParaRPr lang="en-US" sz="1200" b="1" kern="1200" baseline="0" dirty="0">
              <a:solidFill>
                <a:srgbClr val="000000"/>
              </a:solidFill>
              <a:latin typeface="Times New Roman" charset="0"/>
              <a:ea typeface="ＭＳ Ｐゴシック" charset="-128"/>
              <a:cs typeface="+mn-cs"/>
            </a:endParaRPr>
          </a:p>
          <a:p>
            <a:r>
              <a:rPr lang="en-US" sz="1200" b="1" kern="1200" baseline="0" dirty="0" err="1">
                <a:solidFill>
                  <a:srgbClr val="000000"/>
                </a:solidFill>
                <a:latin typeface="Times New Roman" charset="0"/>
                <a:ea typeface="ＭＳ Ｐゴシック" charset="-128"/>
                <a:cs typeface="+mn-cs"/>
              </a:rPr>
              <a:t>Teratogens</a:t>
            </a:r>
            <a:r>
              <a:rPr lang="en-US" sz="1200" b="1" kern="1200" baseline="0" dirty="0">
                <a:solidFill>
                  <a:srgbClr val="000000"/>
                </a:solidFill>
                <a:latin typeface="Times New Roman" charset="0"/>
                <a:ea typeface="ＭＳ Ｐゴシック" charset="-128"/>
                <a:cs typeface="+mn-cs"/>
              </a:rPr>
              <a:t> </a:t>
            </a:r>
            <a:r>
              <a:rPr lang="en-US" sz="1200" b="0" kern="1200" baseline="0" dirty="0">
                <a:solidFill>
                  <a:srgbClr val="000000"/>
                </a:solidFill>
                <a:latin typeface="Times New Roman" charset="0"/>
                <a:ea typeface="ＭＳ Ｐゴシック" charset="-128"/>
                <a:cs typeface="+mn-cs"/>
              </a:rPr>
              <a:t>are chemicals or other factors that specifically</a:t>
            </a:r>
            <a:r>
              <a:rPr lang="en-US" sz="1200" b="1" kern="1200" baseline="0" dirty="0">
                <a:solidFill>
                  <a:srgbClr val="000000"/>
                </a:solidFill>
                <a:latin typeface="Times New Roman" charset="0"/>
                <a:ea typeface="ＭＳ Ｐゴシック" charset="-128"/>
                <a:cs typeface="+mn-cs"/>
              </a:rPr>
              <a:t> </a:t>
            </a:r>
            <a:r>
              <a:rPr lang="en-US" sz="1200" kern="1200" baseline="0" dirty="0">
                <a:solidFill>
                  <a:srgbClr val="000000"/>
                </a:solidFill>
                <a:latin typeface="Times New Roman" charset="0"/>
                <a:ea typeface="ＭＳ Ｐゴシック" charset="-128"/>
                <a:cs typeface="+mn-cs"/>
              </a:rPr>
              <a:t>cause abnormalities during embryonic growth and development.  Some compounds that are not otherwise harmful can cause tragic problems in these sensitive stages of life. Perhaps the most prevalent </a:t>
            </a:r>
            <a:r>
              <a:rPr lang="en-US" sz="1200" kern="1200" baseline="0" dirty="0" err="1">
                <a:solidFill>
                  <a:srgbClr val="000000"/>
                </a:solidFill>
                <a:latin typeface="Times New Roman" charset="0"/>
                <a:ea typeface="ＭＳ Ｐゴシック" charset="-128"/>
                <a:cs typeface="+mn-cs"/>
              </a:rPr>
              <a:t>teratogen</a:t>
            </a:r>
            <a:r>
              <a:rPr lang="en-US" sz="1200" kern="1200" baseline="0" dirty="0">
                <a:solidFill>
                  <a:srgbClr val="000000"/>
                </a:solidFill>
                <a:latin typeface="Times New Roman" charset="0"/>
                <a:ea typeface="ＭＳ Ｐゴシック" charset="-128"/>
                <a:cs typeface="+mn-cs"/>
              </a:rPr>
              <a:t> in the world is alcohol. Drinking during pregnancy can lead to </a:t>
            </a:r>
            <a:r>
              <a:rPr lang="en-US" sz="1200" b="1" kern="1200" baseline="0" dirty="0">
                <a:solidFill>
                  <a:srgbClr val="000000"/>
                </a:solidFill>
                <a:latin typeface="Times New Roman" charset="0"/>
                <a:ea typeface="ＭＳ Ｐゴシック" charset="-128"/>
                <a:cs typeface="+mn-cs"/>
              </a:rPr>
              <a:t>fetal alcohol syndrome— </a:t>
            </a:r>
            <a:r>
              <a:rPr lang="en-US" sz="1200" b="0" kern="1200" baseline="0" dirty="0">
                <a:solidFill>
                  <a:srgbClr val="000000"/>
                </a:solidFill>
                <a:latin typeface="Times New Roman" charset="0"/>
                <a:ea typeface="ＭＳ Ｐゴシック" charset="-128"/>
                <a:cs typeface="+mn-cs"/>
              </a:rPr>
              <a:t>a cluster of symptoms including </a:t>
            </a:r>
            <a:r>
              <a:rPr lang="en-US" sz="1200" kern="1200" baseline="0" dirty="0">
                <a:solidFill>
                  <a:srgbClr val="000000"/>
                </a:solidFill>
                <a:latin typeface="Times New Roman" charset="0"/>
                <a:ea typeface="ＭＳ Ｐゴシック" charset="-128"/>
                <a:cs typeface="+mn-cs"/>
              </a:rPr>
              <a:t>craniofacial abnormalities, developmental delays, behavioral problems, and mental defects, that last throughout a child’s life. Even one alcoholic drink a day during pregnancy has been associated with decreased birth weight.</a:t>
            </a:r>
          </a:p>
          <a:p>
            <a:endParaRPr lang="en-US" sz="1200" kern="1200" baseline="0" dirty="0">
              <a:solidFill>
                <a:srgbClr val="000000"/>
              </a:solidFill>
              <a:latin typeface="Times New Roman" charset="0"/>
              <a:ea typeface="ＭＳ Ｐゴシック" charset="-128"/>
              <a:cs typeface="+mn-cs"/>
            </a:endParaRPr>
          </a:p>
          <a:p>
            <a:r>
              <a:rPr lang="en-US" sz="1200" b="1" kern="1200" baseline="0" dirty="0">
                <a:solidFill>
                  <a:srgbClr val="000000"/>
                </a:solidFill>
                <a:latin typeface="Times New Roman" charset="0"/>
                <a:ea typeface="ＭＳ Ｐゴシック" charset="-128"/>
                <a:cs typeface="+mn-cs"/>
              </a:rPr>
              <a:t>Carcinogens </a:t>
            </a:r>
            <a:r>
              <a:rPr lang="en-US" sz="1200" b="0" kern="1200" baseline="0" dirty="0">
                <a:solidFill>
                  <a:srgbClr val="000000"/>
                </a:solidFill>
                <a:latin typeface="Times New Roman" charset="0"/>
                <a:ea typeface="ＭＳ Ｐゴシック" charset="-128"/>
                <a:cs typeface="+mn-cs"/>
              </a:rPr>
              <a:t>are substances that cause cancer—invasive</a:t>
            </a:r>
            <a:r>
              <a:rPr lang="en-US" sz="1200" b="1" kern="1200" baseline="0" dirty="0">
                <a:solidFill>
                  <a:srgbClr val="000000"/>
                </a:solidFill>
                <a:latin typeface="Times New Roman" charset="0"/>
                <a:ea typeface="ＭＳ Ｐゴシック" charset="-128"/>
                <a:cs typeface="+mn-cs"/>
              </a:rPr>
              <a:t>, </a:t>
            </a:r>
            <a:r>
              <a:rPr lang="en-US" sz="1200" kern="1200" baseline="0" dirty="0">
                <a:solidFill>
                  <a:srgbClr val="000000"/>
                </a:solidFill>
                <a:latin typeface="Times New Roman" charset="0"/>
                <a:ea typeface="ＭＳ Ｐゴシック" charset="-128"/>
                <a:cs typeface="+mn-cs"/>
              </a:rPr>
              <a:t>out-of-control cell growth that results in malignant tumors. Cancer rates rose in most industrialized countries during the twentieth century, and cancer is now the second leading cause of death in the United States, killing about a half a million people per year.</a:t>
            </a:r>
          </a:p>
          <a:p>
            <a:r>
              <a:rPr lang="en-US" sz="1200" kern="1200" baseline="0" dirty="0">
                <a:solidFill>
                  <a:srgbClr val="000000"/>
                </a:solidFill>
                <a:latin typeface="Times New Roman" charset="0"/>
                <a:ea typeface="ＭＳ Ｐゴシック" charset="-128"/>
                <a:cs typeface="+mn-cs"/>
              </a:rPr>
              <a:t>Sixteen of the 20 compounds listed by the U.S. EPA as the greatest risk to human health are probable or possible human carcinogens.</a:t>
            </a:r>
            <a:endParaRPr lang="en-US" sz="1100" dirty="0">
              <a:latin typeface="Calibri" charset="0"/>
            </a:endParaRPr>
          </a:p>
        </p:txBody>
      </p:sp>
      <p:sp>
        <p:nvSpPr>
          <p:cNvPr id="880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768149F-894B-4C13-B5F9-8779D3CFAA2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23</a:t>
            </a:fld>
            <a:endParaRPr lang="en-US" sz="1200">
              <a:solidFill>
                <a:srgbClr val="000000"/>
              </a:solidFill>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p:nvPr>
        </p:nvSpPr>
        <p:spPr>
          <a:noFill/>
        </p:spPr>
        <p:txBody>
          <a:bodyPr/>
          <a:lstStyle/>
          <a:p>
            <a:fld id="{3617E87E-1C2A-4C9E-8120-2168BD1B9C86}" type="slidenum">
              <a:rPr lang="en-US">
                <a:ea typeface="MS Gothic" pitchFamily="49" charset="-128"/>
              </a:rPr>
              <a:pPr/>
              <a:t>24</a:t>
            </a:fld>
            <a:endParaRPr lang="en-US">
              <a:ea typeface="MS Gothic" pitchFamily="49" charset="-128"/>
            </a:endParaRPr>
          </a:p>
        </p:txBody>
      </p:sp>
      <p:sp>
        <p:nvSpPr>
          <p:cNvPr id="901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011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One of the most recently recognized environmental health threats are </a:t>
            </a:r>
            <a:r>
              <a:rPr lang="en-US" sz="1200" b="1" kern="1200" baseline="0" dirty="0">
                <a:solidFill>
                  <a:srgbClr val="000000"/>
                </a:solidFill>
                <a:latin typeface="Times New Roman" charset="0"/>
                <a:ea typeface="ＭＳ Ｐゴシック" charset="-128"/>
                <a:cs typeface="+mn-cs"/>
              </a:rPr>
              <a:t>endocrine hormone disrupters, </a:t>
            </a:r>
            <a:r>
              <a:rPr lang="en-US" sz="1200" b="0" kern="1200" baseline="0" dirty="0">
                <a:solidFill>
                  <a:srgbClr val="000000"/>
                </a:solidFill>
                <a:latin typeface="Times New Roman" charset="0"/>
                <a:ea typeface="ＭＳ Ｐゴシック" charset="-128"/>
                <a:cs typeface="+mn-cs"/>
              </a:rPr>
              <a:t>chemicals that interrupt the normal </a:t>
            </a:r>
            <a:r>
              <a:rPr lang="en-US" sz="1200" kern="1200" baseline="0" dirty="0">
                <a:solidFill>
                  <a:srgbClr val="000000"/>
                </a:solidFill>
                <a:latin typeface="Times New Roman" charset="0"/>
                <a:ea typeface="ＭＳ Ｐゴシック" charset="-128"/>
                <a:cs typeface="+mn-cs"/>
              </a:rPr>
              <a:t>endocrine hormone functions. Hormones are chemicals released into the bloodstream by glands in one part of the body to regulate the development and function of tissues and organs elsewhere in the body (fig. 8.9). You undoubtedly have heard about sex hormones and their powerful effects on how we look and behave, but these are only one example of the many regulatory hormones that rule our lives.  We now know that some of the most insidious effects of persistent chemicals, such as BPA, DDT and PCBs, are that they interfere with the normal growth, development, and physiology of a variety of animals—-presumably including humans—at very low doses. In some cases, </a:t>
            </a:r>
            <a:r>
              <a:rPr lang="en-US" sz="1200" kern="1200" baseline="0" dirty="0" err="1">
                <a:solidFill>
                  <a:srgbClr val="000000"/>
                </a:solidFill>
                <a:latin typeface="Times New Roman" charset="0"/>
                <a:ea typeface="ＭＳ Ｐゴシック" charset="-128"/>
                <a:cs typeface="+mn-cs"/>
              </a:rPr>
              <a:t>picogram</a:t>
            </a:r>
            <a:r>
              <a:rPr lang="en-US" sz="1200" kern="1200" baseline="0" dirty="0">
                <a:solidFill>
                  <a:srgbClr val="000000"/>
                </a:solidFill>
                <a:latin typeface="Times New Roman" charset="0"/>
                <a:ea typeface="ＭＳ Ｐゴシック" charset="-128"/>
                <a:cs typeface="+mn-cs"/>
              </a:rPr>
              <a:t> concentrations (trillionths of a gram per liter) may be enough to cause developmental abnormalities in sensitive organisms. These chemicals are sometimes called environmental estrogens or androgens, because they often cause sexual dysfunction (reproductive health problems in females or feminization of males, for example). They are just as likely, however, to disrupt thyroxin functions or those of other important regulatory molecules as they are to obstruct sex hormones.</a:t>
            </a:r>
            <a:endParaRPr lang="en-US" sz="1100" dirty="0">
              <a:latin typeface="Calibri" charset="0"/>
            </a:endParaRPr>
          </a:p>
        </p:txBody>
      </p:sp>
      <p:sp>
        <p:nvSpPr>
          <p:cNvPr id="9011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DFC47B0-B474-4E42-9E9E-C862D075ABC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24</a:t>
            </a:fld>
            <a:endParaRPr lang="en-US" sz="1200">
              <a:solidFill>
                <a:srgbClr val="000000"/>
              </a:solidFill>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7"/>
          <p:cNvSpPr>
            <a:spLocks noGrp="1" noChangeArrowheads="1"/>
          </p:cNvSpPr>
          <p:nvPr>
            <p:ph type="sldNum" sz="quarter"/>
          </p:nvPr>
        </p:nvSpPr>
        <p:spPr>
          <a:noFill/>
        </p:spPr>
        <p:txBody>
          <a:bodyPr/>
          <a:lstStyle/>
          <a:p>
            <a:fld id="{5BDE89A4-92AC-40EE-AAD8-5DE98868DD69}" type="slidenum">
              <a:rPr lang="en-US">
                <a:ea typeface="MS Gothic" pitchFamily="49" charset="-128"/>
              </a:rPr>
              <a:pPr/>
              <a:t>25</a:t>
            </a:fld>
            <a:endParaRPr lang="en-US">
              <a:ea typeface="MS Gothic" pitchFamily="49" charset="-128"/>
            </a:endParaRPr>
          </a:p>
        </p:txBody>
      </p:sp>
      <p:sp>
        <p:nvSpPr>
          <p:cNvPr id="9216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216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dose (amount), route of entry, timing of exposure, and sensitivity of the organism all play important roles in determining toxicity. In this section, we will consider some of these characteristics and how they affect environmental health.</a:t>
            </a:r>
            <a:endParaRPr lang="en-US" dirty="0">
              <a:latin typeface="Calibri" charset="0"/>
            </a:endParaRPr>
          </a:p>
        </p:txBody>
      </p:sp>
      <p:sp>
        <p:nvSpPr>
          <p:cNvPr id="9216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52F28DC-E65B-4C81-95E1-F14A992E3A7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en-US" sz="1200">
              <a:solidFill>
                <a:srgbClr val="000000"/>
              </a:solidFill>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sldNum" sz="quarter"/>
          </p:nvPr>
        </p:nvSpPr>
        <p:spPr>
          <a:noFill/>
        </p:spPr>
        <p:txBody>
          <a:bodyPr/>
          <a:lstStyle/>
          <a:p>
            <a:fld id="{06446346-0EBE-48BA-833F-816AF278DF4E}" type="slidenum">
              <a:rPr lang="en-US">
                <a:ea typeface="MS Gothic" pitchFamily="49" charset="-128"/>
              </a:rPr>
              <a:pPr/>
              <a:t>27</a:t>
            </a:fld>
            <a:endParaRPr lang="en-US">
              <a:ea typeface="MS Gothic" pitchFamily="49" charset="-128"/>
            </a:endParaRPr>
          </a:p>
        </p:txBody>
      </p:sp>
      <p:sp>
        <p:nvSpPr>
          <p:cNvPr id="9318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318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Water-soluble compounds also tend to have ready access to most cells in the body because aqueous solutions bathe all our cells.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Once inside the body, however, oil-soluble toxics penetrate readily into tissues and cells because the membranes that enclose cells are themselves made of similar oil-soluble chemicals. Once inside cells, oil-soluble materials are likely to accumulate and to be stored in lipid deposits, where they may be protected from metabolic breakdown and persist for many years.</a:t>
            </a:r>
            <a:endParaRPr lang="en-US" dirty="0">
              <a:latin typeface="Calibri" charset="0"/>
            </a:endParaRPr>
          </a:p>
        </p:txBody>
      </p:sp>
      <p:sp>
        <p:nvSpPr>
          <p:cNvPr id="9318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2F1555-472D-445E-8D50-D90997CF92C0}"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27</a:t>
            </a:fld>
            <a:endParaRPr lang="en-US" sz="1200">
              <a:solidFill>
                <a:srgbClr val="000000"/>
              </a:solidFill>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7"/>
          <p:cNvSpPr>
            <a:spLocks noGrp="1" noChangeArrowheads="1"/>
          </p:cNvSpPr>
          <p:nvPr>
            <p:ph type="sldNum" sz="quarter"/>
          </p:nvPr>
        </p:nvSpPr>
        <p:spPr>
          <a:noFill/>
        </p:spPr>
        <p:txBody>
          <a:bodyPr/>
          <a:lstStyle/>
          <a:p>
            <a:fld id="{A5A2D193-BA37-4F64-BB42-54B2FFA202CE}" type="slidenum">
              <a:rPr lang="en-US">
                <a:ea typeface="MS Gothic" pitchFamily="49" charset="-128"/>
              </a:rPr>
              <a:pPr/>
              <a:t>28</a:t>
            </a:fld>
            <a:endParaRPr lang="en-US">
              <a:ea typeface="MS Gothic" pitchFamily="49" charset="-128"/>
            </a:endParaRPr>
          </a:p>
        </p:txBody>
      </p:sp>
      <p:sp>
        <p:nvSpPr>
          <p:cNvPr id="9421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4212" name="Text Box 2"/>
          <p:cNvSpPr>
            <a:spLocks noGrp="1" noChangeArrowheads="1"/>
          </p:cNvSpPr>
          <p:nvPr>
            <p:ph type="body"/>
          </p:nvPr>
        </p:nvSpPr>
        <p:spPr>
          <a:xfrm>
            <a:off x="685800" y="4343400"/>
            <a:ext cx="5486400" cy="4114800"/>
          </a:xfrm>
          <a:noFill/>
          <a:ln/>
        </p:spPr>
        <p:txBody>
          <a:bodyPr/>
          <a:lstStyle/>
          <a:p>
            <a:pPr>
              <a:lnSpc>
                <a:spcPct val="8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dirty="0">
                <a:latin typeface="Calibri" charset="0"/>
              </a:rPr>
              <a:t>Condition of the organism and timing of exposure also have strong influences on toxicity. Healthy adults, for example, may be relatively insensitive to doses that are very dangerous to young children or to someone already weakened by other diseases. Pound for pound, children drink more water, eat more food, and breathe more air than do adults. Putting fingers, toys, and other objects into their mouths increases children’s exposure to toxics in dust or soil.</a:t>
            </a:r>
          </a:p>
          <a:p>
            <a:pPr>
              <a:lnSpc>
                <a:spcPct val="8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800" dirty="0">
              <a:latin typeface="Calibri" charset="0"/>
            </a:endParaRPr>
          </a:p>
          <a:p>
            <a:pPr>
              <a:lnSpc>
                <a:spcPct val="8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dirty="0">
                <a:latin typeface="Calibri" charset="0"/>
              </a:rPr>
              <a:t>Furthermore, children generally have less-developed immune systems or processes to degrade or excrete toxics. The developing brain is especially sensitive to damage. Obviously, disrupting the complex and sensitive process of brain growth and development can have tragic long-term consequences. Researchers estimate that one in six children in America has a developmental disability, usually involving the nervous system.</a:t>
            </a:r>
          </a:p>
          <a:p>
            <a:pPr>
              <a:lnSpc>
                <a:spcPct val="8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800" dirty="0">
              <a:latin typeface="Calibri" charset="0"/>
            </a:endParaRPr>
          </a:p>
          <a:p>
            <a:pPr>
              <a:lnSpc>
                <a:spcPct val="8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dirty="0">
                <a:latin typeface="Calibri" charset="0"/>
              </a:rPr>
              <a:t>The best-known example of an environmental risk for children is lead poisoning. Before lead paint and leaded gasoline were banned in the 1970s, at least 4 million American children had dangerous levels of lead in their blood. Banning these products has been one of the greatest successes in environmental health. Blood lead levels in children have fallen more than 90 percent in the past three decades. Unfortunately, this tremendous success hasn’t yet extended to developing countries. In 2009, the China Daily reported that 1.1 million children are born in China every year with birth defects attributed to environmental factors.</a:t>
            </a:r>
          </a:p>
        </p:txBody>
      </p:sp>
      <p:sp>
        <p:nvSpPr>
          <p:cNvPr id="9421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44AC895-DD53-4349-AFE5-4172DBB01FE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28</a:t>
            </a:fld>
            <a:endParaRPr lang="en-US" sz="1200">
              <a:solidFill>
                <a:srgbClr val="000000"/>
              </a:solidFill>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7"/>
          <p:cNvSpPr>
            <a:spLocks noGrp="1" noChangeArrowheads="1"/>
          </p:cNvSpPr>
          <p:nvPr>
            <p:ph type="sldNum" sz="quarter"/>
          </p:nvPr>
        </p:nvSpPr>
        <p:spPr>
          <a:noFill/>
        </p:spPr>
        <p:txBody>
          <a:bodyPr/>
          <a:lstStyle/>
          <a:p>
            <a:fld id="{97BB179A-777E-4B13-8350-8096A6C71874}" type="slidenum">
              <a:rPr lang="en-US">
                <a:ea typeface="MS Gothic" pitchFamily="49" charset="-128"/>
              </a:rPr>
              <a:pPr/>
              <a:t>29</a:t>
            </a:fld>
            <a:endParaRPr lang="en-US">
              <a:ea typeface="MS Gothic" pitchFamily="49" charset="-128"/>
            </a:endParaRPr>
          </a:p>
        </p:txBody>
      </p:sp>
      <p:sp>
        <p:nvSpPr>
          <p:cNvPr id="9523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523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Routes of exposure to toxic and hazardous environmental factors.</a:t>
            </a:r>
            <a:endParaRPr lang="en-US" dirty="0">
              <a:latin typeface="Calibri" charset="0"/>
            </a:endParaRPr>
          </a:p>
        </p:txBody>
      </p:sp>
      <p:sp>
        <p:nvSpPr>
          <p:cNvPr id="9523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41784E-93D4-4541-8F98-8BD3E43F66E2}"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29</a:t>
            </a:fld>
            <a:endParaRPr lang="en-US" sz="1200">
              <a:solidFill>
                <a:srgbClr val="000000"/>
              </a:solidFill>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7"/>
          <p:cNvSpPr>
            <a:spLocks noGrp="1" noChangeArrowheads="1"/>
          </p:cNvSpPr>
          <p:nvPr>
            <p:ph type="sldNum" sz="quarter"/>
          </p:nvPr>
        </p:nvSpPr>
        <p:spPr>
          <a:noFill/>
        </p:spPr>
        <p:txBody>
          <a:bodyPr/>
          <a:lstStyle/>
          <a:p>
            <a:fld id="{A357CC82-CD71-4E66-AE3B-6E4BD4979728}" type="slidenum">
              <a:rPr lang="en-US">
                <a:ea typeface="MS Gothic" pitchFamily="49" charset="-128"/>
              </a:rPr>
              <a:pPr/>
              <a:t>30</a:t>
            </a:fld>
            <a:endParaRPr lang="en-US">
              <a:ea typeface="MS Gothic" pitchFamily="49" charset="-128"/>
            </a:endParaRPr>
          </a:p>
        </p:txBody>
      </p:sp>
      <p:sp>
        <p:nvSpPr>
          <p:cNvPr id="962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626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Cells have mechanisms for </a:t>
            </a:r>
            <a:r>
              <a:rPr lang="en-US" sz="1200" b="1" kern="1200" baseline="0" dirty="0">
                <a:solidFill>
                  <a:srgbClr val="000000"/>
                </a:solidFill>
                <a:latin typeface="Times New Roman" charset="0"/>
                <a:ea typeface="ＭＳ Ｐゴシック" charset="-128"/>
                <a:cs typeface="+mn-cs"/>
              </a:rPr>
              <a:t>bioaccumulation, </a:t>
            </a:r>
            <a:r>
              <a:rPr lang="en-US" sz="1200" b="0" kern="1200" baseline="0" dirty="0">
                <a:solidFill>
                  <a:srgbClr val="000000"/>
                </a:solidFill>
                <a:latin typeface="Times New Roman" charset="0"/>
                <a:ea typeface="ＭＳ Ｐゴシック" charset="-128"/>
                <a:cs typeface="+mn-cs"/>
              </a:rPr>
              <a:t>the selective </a:t>
            </a:r>
            <a:r>
              <a:rPr lang="en-US" sz="1200" kern="1200" baseline="0" dirty="0">
                <a:solidFill>
                  <a:srgbClr val="000000"/>
                </a:solidFill>
                <a:latin typeface="Times New Roman" charset="0"/>
                <a:ea typeface="ＭＳ Ｐゴシック" charset="-128"/>
                <a:cs typeface="+mn-cs"/>
              </a:rPr>
              <a:t>absorption and storage of a great variety of molecules. This allows them to accumulate nutrients and essential minerals, but at the same time they also may absorb and store harmful substances through the same mechanisms. Materials that are rather dilute in the environment can reach dangerous levels inside cells and tissues through this process of bioaccumulation.  Toxic substances also can be magnified through food webs.  </a:t>
            </a:r>
          </a:p>
          <a:p>
            <a:endParaRPr lang="en-US" sz="1200" b="1" kern="1200" baseline="0" dirty="0">
              <a:solidFill>
                <a:srgbClr val="000000"/>
              </a:solidFill>
              <a:latin typeface="Times New Roman" charset="0"/>
              <a:ea typeface="ＭＳ Ｐゴシック" charset="-128"/>
              <a:cs typeface="+mn-cs"/>
            </a:endParaRPr>
          </a:p>
          <a:p>
            <a:r>
              <a:rPr lang="en-US" sz="1200" b="1" kern="1200" baseline="0" dirty="0" err="1">
                <a:solidFill>
                  <a:srgbClr val="000000"/>
                </a:solidFill>
                <a:latin typeface="Times New Roman" charset="0"/>
                <a:ea typeface="ＭＳ Ｐゴシック" charset="-128"/>
                <a:cs typeface="+mn-cs"/>
              </a:rPr>
              <a:t>Biomagnification</a:t>
            </a:r>
            <a:r>
              <a:rPr lang="en-US" sz="1200" b="1" kern="1200" baseline="0" dirty="0">
                <a:solidFill>
                  <a:srgbClr val="000000"/>
                </a:solidFill>
                <a:latin typeface="Times New Roman" charset="0"/>
                <a:ea typeface="ＭＳ Ｐゴシック" charset="-128"/>
                <a:cs typeface="+mn-cs"/>
              </a:rPr>
              <a:t> </a:t>
            </a:r>
            <a:r>
              <a:rPr lang="en-US" sz="1200" b="0" kern="1200" baseline="0" dirty="0">
                <a:solidFill>
                  <a:srgbClr val="000000"/>
                </a:solidFill>
                <a:latin typeface="Times New Roman" charset="0"/>
                <a:ea typeface="ＭＳ Ｐゴシック" charset="-128"/>
                <a:cs typeface="+mn-cs"/>
              </a:rPr>
              <a:t>occurs when the toxic burden of a large number </a:t>
            </a:r>
            <a:r>
              <a:rPr lang="en-US" sz="1200" kern="1200" baseline="0" dirty="0">
                <a:solidFill>
                  <a:srgbClr val="000000"/>
                </a:solidFill>
                <a:latin typeface="Times New Roman" charset="0"/>
                <a:ea typeface="ＭＳ Ｐゴシック" charset="-128"/>
                <a:cs typeface="+mn-cs"/>
              </a:rPr>
              <a:t>of organisms at a lower </a:t>
            </a:r>
            <a:r>
              <a:rPr lang="en-US" sz="1200" kern="1200" baseline="0" dirty="0" err="1">
                <a:solidFill>
                  <a:srgbClr val="000000"/>
                </a:solidFill>
                <a:latin typeface="Times New Roman" charset="0"/>
                <a:ea typeface="ＭＳ Ｐゴシック" charset="-128"/>
                <a:cs typeface="+mn-cs"/>
              </a:rPr>
              <a:t>trophic</a:t>
            </a:r>
            <a:r>
              <a:rPr lang="en-US" sz="1200" kern="1200" baseline="0" dirty="0">
                <a:solidFill>
                  <a:srgbClr val="000000"/>
                </a:solidFill>
                <a:latin typeface="Times New Roman" charset="0"/>
                <a:ea typeface="ＭＳ Ｐゴシック" charset="-128"/>
                <a:cs typeface="+mn-cs"/>
              </a:rPr>
              <a:t> level is accumulated and concentrated by a predator in a higher </a:t>
            </a:r>
            <a:r>
              <a:rPr lang="en-US" sz="1200" kern="1200" baseline="0" dirty="0" err="1">
                <a:solidFill>
                  <a:srgbClr val="000000"/>
                </a:solidFill>
                <a:latin typeface="Times New Roman" charset="0"/>
                <a:ea typeface="ＭＳ Ｐゴシック" charset="-128"/>
                <a:cs typeface="+mn-cs"/>
              </a:rPr>
              <a:t>trophic</a:t>
            </a:r>
            <a:r>
              <a:rPr lang="en-US" sz="1200" kern="1200" baseline="0" dirty="0">
                <a:solidFill>
                  <a:srgbClr val="000000"/>
                </a:solidFill>
                <a:latin typeface="Times New Roman" charset="0"/>
                <a:ea typeface="ＭＳ Ｐゴシック" charset="-128"/>
                <a:cs typeface="+mn-cs"/>
              </a:rPr>
              <a:t> level. Phytoplankton and bacteria in aquatic ecosystems, for instance, take up heavy metals or toxic organic molecules from water or sediments (fig. 8.12).</a:t>
            </a:r>
          </a:p>
          <a:p>
            <a:r>
              <a:rPr lang="en-US" sz="1200" kern="1200" baseline="0" dirty="0">
                <a:solidFill>
                  <a:srgbClr val="000000"/>
                </a:solidFill>
                <a:latin typeface="Times New Roman" charset="0"/>
                <a:ea typeface="ＭＳ Ｐゴシック" charset="-128"/>
                <a:cs typeface="+mn-cs"/>
              </a:rPr>
              <a:t>Their predators—zooplankton and small fish—collect and retain the toxics from many prey organisms, building up higher concentrations of toxics. The top carnivores in the food chain—game fish, fish-eating birds, and humans—can accumulate such high toxic levels that they suffer adverse health effects.</a:t>
            </a:r>
            <a:endParaRPr lang="en-US" sz="1000" dirty="0">
              <a:latin typeface="Calibri" charset="0"/>
            </a:endParaRPr>
          </a:p>
        </p:txBody>
      </p:sp>
      <p:sp>
        <p:nvSpPr>
          <p:cNvPr id="9626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C8D4DA5-3FF7-4A8B-8D39-09524C97509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30</a:t>
            </a:fld>
            <a:endParaRPr lang="en-US" sz="1200">
              <a:solidFill>
                <a:srgbClr val="000000"/>
              </a:solidFill>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7"/>
          <p:cNvSpPr>
            <a:spLocks noGrp="1" noChangeArrowheads="1"/>
          </p:cNvSpPr>
          <p:nvPr>
            <p:ph type="sldNum" sz="quarter"/>
          </p:nvPr>
        </p:nvSpPr>
        <p:spPr>
          <a:noFill/>
        </p:spPr>
        <p:txBody>
          <a:bodyPr/>
          <a:lstStyle/>
          <a:p>
            <a:fld id="{D0B401C6-ED4F-44ED-A2ED-450BE75DFFEE}" type="slidenum">
              <a:rPr lang="en-US">
                <a:ea typeface="MS Gothic" pitchFamily="49" charset="-128"/>
              </a:rPr>
              <a:pPr/>
              <a:t>31</a:t>
            </a:fld>
            <a:endParaRPr lang="en-US">
              <a:ea typeface="MS Gothic" pitchFamily="49" charset="-128"/>
            </a:endParaRPr>
          </a:p>
        </p:txBody>
      </p:sp>
      <p:sp>
        <p:nvSpPr>
          <p:cNvPr id="972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7284"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Heavy metals, such as lead and mercury, are classic examples. Mercury, like lead, can destroy nerve cells and is particularly dangerous to children. The largest source of mercury in the United States is from burning coal. Every year, power plants in the United States release 48 tons of this toxic metal into the air. It works its way through food chains and is concentrated to dangerous levels in fish. Mercury contamination is the most common cause of lakes and rivers failing to meet pollution regulation standards.</a:t>
            </a: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Many organic compounds, such as PVC plastics fire retardants and chlorinated hydrocarbon pesticides, also are highly resistant to degradation.</a:t>
            </a: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972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96F63B4-E324-4095-ABA2-1EEA4D4BDFC3}"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31</a:t>
            </a:fld>
            <a:endParaRPr lang="en-US" sz="1200">
              <a:solidFill>
                <a:srgbClr val="000000"/>
              </a:solidFill>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7"/>
          <p:cNvSpPr>
            <a:spLocks noGrp="1" noChangeArrowheads="1"/>
          </p:cNvSpPr>
          <p:nvPr>
            <p:ph type="sldNum" sz="quarter"/>
          </p:nvPr>
        </p:nvSpPr>
        <p:spPr>
          <a:noFill/>
        </p:spPr>
        <p:txBody>
          <a:bodyPr/>
          <a:lstStyle/>
          <a:p>
            <a:fld id="{51D8F716-B0AF-4BA4-8F86-D09D49202E8F}" type="slidenum">
              <a:rPr lang="en-US">
                <a:ea typeface="MS Gothic" pitchFamily="49" charset="-128"/>
              </a:rPr>
              <a:pPr/>
              <a:t>32</a:t>
            </a:fld>
            <a:endParaRPr lang="en-US">
              <a:ea typeface="MS Gothic" pitchFamily="49" charset="-128"/>
            </a:endParaRPr>
          </a:p>
        </p:txBody>
      </p:sp>
      <p:sp>
        <p:nvSpPr>
          <p:cNvPr id="9830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830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For instance, vitamins E and A can reduce the response to some carcinogens. Other materials are </a:t>
            </a:r>
            <a:r>
              <a:rPr lang="en-US" sz="1200" i="1" kern="1200" baseline="0" dirty="0">
                <a:solidFill>
                  <a:srgbClr val="000000"/>
                </a:solidFill>
                <a:latin typeface="Times New Roman" charset="0"/>
                <a:ea typeface="ＭＳ Ｐゴシック" charset="-128"/>
                <a:cs typeface="+mn-cs"/>
              </a:rPr>
              <a:t>additive </a:t>
            </a:r>
            <a:r>
              <a:rPr lang="en-US" sz="1200" i="0" kern="1200" baseline="0" dirty="0">
                <a:solidFill>
                  <a:srgbClr val="000000"/>
                </a:solidFill>
                <a:latin typeface="Times New Roman" charset="0"/>
                <a:ea typeface="ＭＳ Ｐゴシック" charset="-128"/>
                <a:cs typeface="+mn-cs"/>
              </a:rPr>
              <a:t>when they occur together </a:t>
            </a:r>
            <a:r>
              <a:rPr lang="en-US" sz="1200" kern="1200" baseline="0" dirty="0">
                <a:solidFill>
                  <a:srgbClr val="000000"/>
                </a:solidFill>
                <a:latin typeface="Times New Roman" charset="0"/>
                <a:ea typeface="ＭＳ Ｐゴシック" charset="-128"/>
                <a:cs typeface="+mn-cs"/>
              </a:rPr>
              <a:t>in exposures. Rats exposed to both lead and arsenic show twice the toxicity of only one of these elements. Perhaps the greatest concern is synergistic effects. For example, occupational asbestos exposure increases lung cancer rates 20-fold. Smoking increases lung cancer rates by the same amount. Asbestos workers who also smoke, however, have a 400-fold increase in cancer rates.  How many other toxic chemicals are we exposed to that are below threshold limits individually but combine to give toxic results?</a:t>
            </a:r>
            <a:endParaRPr lang="en-US" dirty="0">
              <a:latin typeface="Calibri" charset="0"/>
            </a:endParaRPr>
          </a:p>
        </p:txBody>
      </p:sp>
      <p:sp>
        <p:nvSpPr>
          <p:cNvPr id="983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F54AF4A-F65B-4C29-97F0-80FA6181274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32</a:t>
            </a:fld>
            <a:endParaRPr lang="en-US" sz="1200">
              <a:solidFill>
                <a:srgbClr val="000000"/>
              </a:solidFill>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7"/>
          <p:cNvSpPr>
            <a:spLocks noGrp="1" noChangeArrowheads="1"/>
          </p:cNvSpPr>
          <p:nvPr>
            <p:ph type="sldNum" sz="quarter"/>
          </p:nvPr>
        </p:nvSpPr>
        <p:spPr>
          <a:noFill/>
        </p:spPr>
        <p:txBody>
          <a:bodyPr/>
          <a:lstStyle/>
          <a:p>
            <a:fld id="{54021C6A-CD4D-4299-8907-2C5DD812BF55}" type="slidenum">
              <a:rPr lang="en-US">
                <a:ea typeface="MS Gothic" pitchFamily="49" charset="-128"/>
              </a:rPr>
              <a:pPr/>
              <a:t>33</a:t>
            </a:fld>
            <a:endParaRPr lang="en-US">
              <a:ea typeface="MS Gothic" pitchFamily="49" charset="-128"/>
            </a:endParaRPr>
          </a:p>
        </p:txBody>
      </p:sp>
      <p:sp>
        <p:nvSpPr>
          <p:cNvPr id="993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93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 fundamental concept in toxicology is that every material can be poisonous under some conditions, but most chemicals have a safe level or threshold below which their effects are undetectable or insignificant. Each of us consumes lethal doses of many chemicals over the course of a lifetime. One hundred cups of strong coffee, for instance, contain a lethal dose of caffeine. Similarly, 100 aspirin tablets, 10 kg (22 lb) of spinach or rhubarb, or a liter of alcohol would be deadly if consumed all at once. Taken in small doses, however, these materials can be broken down or excreted before they do much harm.  Furthermore, the damage they cause can be repaired.</a:t>
            </a:r>
            <a:endParaRPr lang="en-US" dirty="0">
              <a:latin typeface="Calibri" charset="0"/>
            </a:endParaRPr>
          </a:p>
        </p:txBody>
      </p:sp>
      <p:sp>
        <p:nvSpPr>
          <p:cNvPr id="993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5DC448-C2CC-4E0B-854F-FE5A7CB6236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33</a:t>
            </a:fld>
            <a:endParaRPr lang="en-US" sz="1200">
              <a:solidFill>
                <a:srgbClr val="000000"/>
              </a:solidFill>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7"/>
          <p:cNvSpPr>
            <a:spLocks noGrp="1" noChangeArrowheads="1"/>
          </p:cNvSpPr>
          <p:nvPr>
            <p:ph type="sldNum" sz="quarter"/>
          </p:nvPr>
        </p:nvSpPr>
        <p:spPr>
          <a:noFill/>
        </p:spPr>
        <p:txBody>
          <a:bodyPr/>
          <a:lstStyle/>
          <a:p>
            <a:fld id="{76C58124-7C5C-438F-A240-9D6D7DD30572}" type="slidenum">
              <a:rPr lang="en-US">
                <a:ea typeface="MS Gothic" pitchFamily="49" charset="-128"/>
              </a:rPr>
              <a:pPr/>
              <a:t>34</a:t>
            </a:fld>
            <a:endParaRPr lang="en-US">
              <a:ea typeface="MS Gothic" pitchFamily="49" charset="-128"/>
            </a:endParaRPr>
          </a:p>
        </p:txBody>
      </p:sp>
      <p:sp>
        <p:nvSpPr>
          <p:cNvPr id="10035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0356" name="Text Box 2"/>
          <p:cNvSpPr>
            <a:spLocks noGrp="1" noChangeArrowheads="1"/>
          </p:cNvSpPr>
          <p:nvPr>
            <p:ph type="body"/>
          </p:nvPr>
        </p:nvSpPr>
        <p:spPr>
          <a:xfrm>
            <a:off x="685800" y="4343400"/>
            <a:ext cx="5486400" cy="4757738"/>
          </a:xfrm>
          <a:noFill/>
          <a:ln/>
        </p:spPr>
        <p:txBody>
          <a:bodyPr/>
          <a:lstStyle/>
          <a:p>
            <a:r>
              <a:rPr lang="en-US" sz="1200" kern="1200" baseline="0" dirty="0">
                <a:solidFill>
                  <a:srgbClr val="000000"/>
                </a:solidFill>
                <a:latin typeface="Times New Roman" charset="0"/>
                <a:ea typeface="ＭＳ Ｐゴシック" charset="-128"/>
                <a:cs typeface="+mn-cs"/>
              </a:rPr>
              <a:t>Volatile molecules, such as carbon dioxide, hydrogen cyanide, and </a:t>
            </a:r>
            <a:r>
              <a:rPr lang="en-US" sz="1200" kern="1200" baseline="0" dirty="0" err="1">
                <a:solidFill>
                  <a:srgbClr val="000000"/>
                </a:solidFill>
                <a:latin typeface="Times New Roman" charset="0"/>
                <a:ea typeface="ＭＳ Ｐゴシック" charset="-128"/>
                <a:cs typeface="+mn-cs"/>
              </a:rPr>
              <a:t>ketones</a:t>
            </a:r>
            <a:r>
              <a:rPr lang="en-US" sz="1200" kern="1200" baseline="0" dirty="0">
                <a:solidFill>
                  <a:srgbClr val="000000"/>
                </a:solidFill>
                <a:latin typeface="Times New Roman" charset="0"/>
                <a:ea typeface="ＭＳ Ｐゴシック" charset="-128"/>
                <a:cs typeface="+mn-cs"/>
              </a:rPr>
              <a:t>, are excreted via breathing. Some excess salts and other substances are excreted in sweat. Primarily, however, excretion is a function of the kidneys, which can eliminate significant amounts of soluble materials through urine formation. </a:t>
            </a:r>
            <a:endParaRPr lang="en-US" dirty="0">
              <a:latin typeface="Calibri" charset="0"/>
            </a:endParaRPr>
          </a:p>
        </p:txBody>
      </p:sp>
      <p:sp>
        <p:nvSpPr>
          <p:cNvPr id="1003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BA3774-6FDC-4E6C-81C6-22E3FD301FA3}"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34</a:t>
            </a:fld>
            <a:endParaRPr lang="en-US" sz="1200">
              <a:solidFill>
                <a:srgbClr val="000000"/>
              </a:solidFill>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p:spPr>
        <p:txBody>
          <a:bodyPr/>
          <a:lstStyle/>
          <a:p>
            <a:fld id="{41657AAA-339A-4FB6-98CA-717BEE0220E4}" type="slidenum">
              <a:rPr lang="en-US">
                <a:ea typeface="MS Gothic" pitchFamily="49" charset="-128"/>
              </a:rPr>
              <a:pPr/>
              <a:t>36</a:t>
            </a:fld>
            <a:endParaRPr lang="en-US">
              <a:ea typeface="MS Gothic" pitchFamily="49" charset="-128"/>
            </a:endParaRPr>
          </a:p>
        </p:txBody>
      </p:sp>
      <p:sp>
        <p:nvSpPr>
          <p:cNvPr id="10137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138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1540 the Swiss scientist Paracelsus said, “The dose makes the poison,” by which he meant that almost everything is toxic at very In high levels, but can be safe if diluted enough. Sodium chloride (table salt), for instance, is essential for human life in small doses. If you were forced to eat a kilogram of salt all at once, however, it would make you very sick. A similar amount injected into your bloodstream would be lethal. </a:t>
            </a:r>
            <a:endParaRPr lang="en-US" dirty="0">
              <a:latin typeface="Calibri" charset="0"/>
            </a:endParaRPr>
          </a:p>
        </p:txBody>
      </p:sp>
      <p:sp>
        <p:nvSpPr>
          <p:cNvPr id="1013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943588-907B-40D9-AED9-E959FBCEA69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36</a:t>
            </a:fld>
            <a:endParaRPr lang="en-US" sz="1200">
              <a:solidFill>
                <a:srgbClr val="000000"/>
              </a:solidFill>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The most commonly used and widely accepted toxicity test is to expose a population of laboratory animals to measured doses of a specific substance under controlled conditions. This procedure is expensive, time-consuming, and often painful and debilitating to the animals being tested. It commonly takes hundreds—or even thousands—of animals, several years of hard work, and hundreds of thousands of dollars to thoroughly test the effects of a toxic at very low doses. More humane toxicity tests using computer simulations of model reactions, cell cultures, and other substitutes for whole living animals are being developed. However, conventional large-scale animal testing is the method in which scientists have the most confidence and on which most public policies about pollution and environmental or occupational health hazards are based.</a:t>
            </a:r>
            <a:endParaRPr lang="en-US" dirty="0"/>
          </a:p>
        </p:txBody>
      </p:sp>
      <p:sp>
        <p:nvSpPr>
          <p:cNvPr id="4" name="Slide Number Placeholder 3"/>
          <p:cNvSpPr>
            <a:spLocks noGrp="1"/>
          </p:cNvSpPr>
          <p:nvPr>
            <p:ph type="sldNum" idx="10"/>
          </p:nvPr>
        </p:nvSpPr>
        <p:spPr/>
        <p:txBody>
          <a:bodyPr/>
          <a:lstStyle/>
          <a:p>
            <a:pPr>
              <a:defRPr/>
            </a:pPr>
            <a:fld id="{BED5E6E6-D992-47C7-8937-17CE22D09D38}" type="slidenum">
              <a:rPr lang="en-US" smtClean="0"/>
              <a:pPr>
                <a:defRPr/>
              </a:pPr>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7"/>
          <p:cNvSpPr>
            <a:spLocks noGrp="1" noChangeArrowheads="1"/>
          </p:cNvSpPr>
          <p:nvPr>
            <p:ph type="sldNum" sz="quarter"/>
          </p:nvPr>
        </p:nvSpPr>
        <p:spPr>
          <a:noFill/>
        </p:spPr>
        <p:txBody>
          <a:bodyPr/>
          <a:lstStyle/>
          <a:p>
            <a:fld id="{C61A4CB9-2414-49D3-9660-8DFD176A5B92}" type="slidenum">
              <a:rPr lang="en-US">
                <a:ea typeface="MS Gothic" pitchFamily="49" charset="-128"/>
              </a:rPr>
              <a:pPr/>
              <a:t>38</a:t>
            </a:fld>
            <a:endParaRPr lang="en-US">
              <a:ea typeface="MS Gothic" pitchFamily="49" charset="-128"/>
            </a:endParaRPr>
          </a:p>
        </p:txBody>
      </p:sp>
      <p:sp>
        <p:nvSpPr>
          <p:cNvPr id="102403"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2404"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Probable variations in sensitivity to a toxin within a population. Some members of a population may be very sensitive to a given toxin, while others are much less sensitive. The majority of the population falls somewhere between the two extremes.</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p:spPr>
        <p:txBody>
          <a:bodyPr/>
          <a:lstStyle/>
          <a:p>
            <a:fld id="{4C478DE4-1732-4647-B942-0CB9D8261DC8}" type="slidenum">
              <a:rPr lang="en-US">
                <a:ea typeface="MS Gothic" pitchFamily="49" charset="-128"/>
              </a:rPr>
              <a:pPr/>
              <a:t>39</a:t>
            </a:fld>
            <a:endParaRPr lang="en-US">
              <a:ea typeface="MS Gothic" pitchFamily="49" charset="-128"/>
            </a:endParaRPr>
          </a:p>
        </p:txBody>
      </p:sp>
      <p:sp>
        <p:nvSpPr>
          <p:cNvPr id="10342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342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One problem is differences in toxic sensitivity among the members of a specific population. Figure 8.13 shows a typical dose/response curve for exposure to a hypothetical chemical. Some individuals are very sensitive to the material, while others are insensitive. Most, however, fall in a middle category, forming a bell-shaped curve. The question for regulators and politicians is whether we should set pollution levels that will protect everyone, including the most sensitive people, or only aim to protect the average person. It might cost billions of extra dollars to protect a very small number of individuals at the extreme end of the curve.  What do you think, is that a good use of resources?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Dose/response curves aren’t always symmetrical, making it difficult to compare toxicity of unlike chemicals or different species of organisms. A convenient way to describe toxicity of a chemical is to determine the dose to which 50 percent of the test population is sensitive. In the case of a lethal dose (LD), this is called the </a:t>
            </a:r>
            <a:r>
              <a:rPr lang="en-US" sz="1200" b="1" kern="1200" baseline="0" dirty="0">
                <a:solidFill>
                  <a:srgbClr val="000000"/>
                </a:solidFill>
                <a:latin typeface="Times New Roman" charset="0"/>
                <a:ea typeface="ＭＳ Ｐゴシック" charset="-128"/>
                <a:cs typeface="+mn-cs"/>
              </a:rPr>
              <a:t>LD50 </a:t>
            </a:r>
            <a:r>
              <a:rPr lang="en-US" sz="1200" b="0" kern="1200" baseline="0" dirty="0">
                <a:solidFill>
                  <a:srgbClr val="000000"/>
                </a:solidFill>
                <a:latin typeface="Times New Roman" charset="0"/>
                <a:ea typeface="ＭＳ Ｐゴシック" charset="-128"/>
                <a:cs typeface="+mn-cs"/>
              </a:rPr>
              <a:t>(fig. 8.14). </a:t>
            </a:r>
            <a:r>
              <a:rPr lang="en-US" sz="1200" kern="1200" baseline="0" dirty="0">
                <a:solidFill>
                  <a:srgbClr val="000000"/>
                </a:solidFill>
                <a:latin typeface="Times New Roman" charset="0"/>
                <a:ea typeface="ＭＳ Ｐゴシック" charset="-128"/>
                <a:cs typeface="+mn-cs"/>
              </a:rPr>
              <a:t>Unrelated species can react very differently to the same poison, not only because body  and metabolism differ. Even closely related species can have very dissimilar reactions to a particular chemical. Hamsters, for instance, are nearly 5,000 times less sensitive to some dioxins than are guinea pigs. Of 226 chemicals found to be carcinogenic in either rats or mice, 95 cause cancer in one species but not the other. These variations make it difficult to estimate the risks for humans, because we don’t consider it ethical to perform controlled experiments in which we deliberately expose people to toxins.</a:t>
            </a:r>
            <a:endParaRPr lang="en-US" sz="900" dirty="0">
              <a:latin typeface="Calibri" charset="0"/>
            </a:endParaRPr>
          </a:p>
        </p:txBody>
      </p:sp>
      <p:sp>
        <p:nvSpPr>
          <p:cNvPr id="1034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809EC5C-F20A-410E-815D-E0C5FAED060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39</a:t>
            </a:fld>
            <a:endParaRPr lang="en-US" sz="1200">
              <a:solidFill>
                <a:srgbClr val="000000"/>
              </a:solidFill>
              <a:latin typeface="Calibri"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7"/>
          <p:cNvSpPr>
            <a:spLocks noGrp="1" noChangeArrowheads="1"/>
          </p:cNvSpPr>
          <p:nvPr>
            <p:ph type="sldNum" sz="quarter"/>
          </p:nvPr>
        </p:nvSpPr>
        <p:spPr>
          <a:noFill/>
        </p:spPr>
        <p:txBody>
          <a:bodyPr/>
          <a:lstStyle/>
          <a:p>
            <a:fld id="{652A8ADA-89CB-45D9-91CC-9ECDB561E65D}" type="slidenum">
              <a:rPr lang="en-US">
                <a:ea typeface="MS Gothic" pitchFamily="49" charset="-128"/>
              </a:rPr>
              <a:pPr/>
              <a:t>40</a:t>
            </a:fld>
            <a:endParaRPr lang="en-US">
              <a:ea typeface="MS Gothic" pitchFamily="49" charset="-128"/>
            </a:endParaRPr>
          </a:p>
        </p:txBody>
      </p:sp>
      <p:sp>
        <p:nvSpPr>
          <p:cNvPr id="10445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4452"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Very toxic materials take about one-tenth that amount, while extremely poisonous materials take one-hundredth as much (only a few drops) to kill most people. </a:t>
            </a:r>
            <a:r>
              <a:rPr lang="en-US" sz="1200" kern="1200" baseline="0" dirty="0" err="1">
                <a:solidFill>
                  <a:srgbClr val="000000"/>
                </a:solidFill>
                <a:latin typeface="Times New Roman" charset="0"/>
                <a:ea typeface="ＭＳ Ｐゴシック" charset="-128"/>
                <a:cs typeface="+mn-cs"/>
              </a:rPr>
              <a:t>Supertoxic</a:t>
            </a:r>
            <a:r>
              <a:rPr lang="en-US" sz="1200" kern="1200" baseline="0" dirty="0">
                <a:solidFill>
                  <a:srgbClr val="000000"/>
                </a:solidFill>
                <a:latin typeface="Times New Roman" charset="0"/>
                <a:ea typeface="ＭＳ Ｐゴシック" charset="-128"/>
                <a:cs typeface="+mn-cs"/>
              </a:rPr>
              <a:t> chemicals are extremely potent; for some, a few micrograms (millionths of a gram—an amount invisible to the naked eye) make a lethal dose.  These materials aren’t all synthetic. One of the most toxic chemicals known, for instance, is ricin, a protein found in castor bean seeds. It is so poisonous that 0.3 billionths of a gram given intravenously  will kill a mouse. If aspirin were this toxic for humans, a single tablet, divided evenly, could kill 1 million people.</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p:spPr>
        <p:txBody>
          <a:bodyPr/>
          <a:lstStyle/>
          <a:p>
            <a:fld id="{B924E495-A1FB-4FDF-96AD-9228EF9657F0}" type="slidenum">
              <a:rPr lang="en-US">
                <a:ea typeface="MS Gothic" pitchFamily="49" charset="-128"/>
              </a:rPr>
              <a:pPr/>
              <a:t>41</a:t>
            </a:fld>
            <a:endParaRPr lang="en-US">
              <a:ea typeface="MS Gothic" pitchFamily="49" charset="-128"/>
            </a:endParaRPr>
          </a:p>
        </p:txBody>
      </p:sp>
      <p:sp>
        <p:nvSpPr>
          <p:cNvPr id="10547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547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Most of the toxic effects that we have discussed so far have been </a:t>
            </a:r>
            <a:r>
              <a:rPr lang="en-US" sz="1200" b="1" kern="1200" baseline="0" dirty="0">
                <a:solidFill>
                  <a:srgbClr val="000000"/>
                </a:solidFill>
                <a:latin typeface="Times New Roman" charset="0"/>
                <a:ea typeface="ＭＳ Ｐゴシック" charset="-128"/>
                <a:cs typeface="+mn-cs"/>
              </a:rPr>
              <a:t>acute effects. </a:t>
            </a:r>
            <a:r>
              <a:rPr lang="en-US" sz="1200" b="0" kern="1200" baseline="0" dirty="0">
                <a:solidFill>
                  <a:srgbClr val="000000"/>
                </a:solidFill>
                <a:latin typeface="Times New Roman" charset="0"/>
                <a:ea typeface="ＭＳ Ｐゴシック" charset="-128"/>
                <a:cs typeface="+mn-cs"/>
              </a:rPr>
              <a:t>That is, they are caused by a single exposure to the </a:t>
            </a:r>
            <a:r>
              <a:rPr lang="en-US" sz="1200" kern="1200" baseline="0" dirty="0">
                <a:solidFill>
                  <a:srgbClr val="000000"/>
                </a:solidFill>
                <a:latin typeface="Times New Roman" charset="0"/>
                <a:ea typeface="ＭＳ Ｐゴシック" charset="-128"/>
                <a:cs typeface="+mn-cs"/>
              </a:rPr>
              <a:t>threat and result in an immediate health crisis. Often, if the individual experiencing an acute reaction survives this immediate crisis, the effects are reversible. </a:t>
            </a:r>
            <a:r>
              <a:rPr lang="en-US" sz="1200" b="1" kern="1200" baseline="0" dirty="0">
                <a:solidFill>
                  <a:srgbClr val="000000"/>
                </a:solidFill>
                <a:latin typeface="Times New Roman" charset="0"/>
                <a:ea typeface="ＭＳ Ｐゴシック" charset="-128"/>
                <a:cs typeface="+mn-cs"/>
              </a:rPr>
              <a:t>Chronic effects</a:t>
            </a:r>
            <a:r>
              <a:rPr lang="en-US" sz="1200" b="0" kern="1200" baseline="0" dirty="0">
                <a:solidFill>
                  <a:srgbClr val="000000"/>
                </a:solidFill>
                <a:latin typeface="Times New Roman" charset="0"/>
                <a:ea typeface="ＭＳ Ｐゴシック" charset="-128"/>
                <a:cs typeface="+mn-cs"/>
              </a:rPr>
              <a:t>,</a:t>
            </a:r>
            <a:r>
              <a:rPr lang="en-US" sz="1200" b="1" kern="1200" baseline="0" dirty="0">
                <a:solidFill>
                  <a:srgbClr val="000000"/>
                </a:solidFill>
                <a:latin typeface="Times New Roman" charset="0"/>
                <a:ea typeface="ＭＳ Ｐゴシック" charset="-128"/>
                <a:cs typeface="+mn-cs"/>
              </a:rPr>
              <a:t> </a:t>
            </a:r>
            <a:r>
              <a:rPr lang="en-US" sz="1200" b="0" kern="1200" baseline="0" dirty="0">
                <a:solidFill>
                  <a:srgbClr val="000000"/>
                </a:solidFill>
                <a:latin typeface="Times New Roman" charset="0"/>
                <a:ea typeface="ＭＳ Ｐゴシック" charset="-128"/>
                <a:cs typeface="+mn-cs"/>
              </a:rPr>
              <a:t>on the other hand</a:t>
            </a:r>
            <a:r>
              <a:rPr lang="en-US" sz="1200" b="1" kern="1200" baseline="0" dirty="0">
                <a:solidFill>
                  <a:srgbClr val="000000"/>
                </a:solidFill>
                <a:latin typeface="Times New Roman" charset="0"/>
                <a:ea typeface="ＭＳ Ｐゴシック" charset="-128"/>
                <a:cs typeface="+mn-cs"/>
              </a:rPr>
              <a:t>, </a:t>
            </a:r>
            <a:r>
              <a:rPr lang="en-US" sz="1200" kern="1200" baseline="0" dirty="0">
                <a:solidFill>
                  <a:srgbClr val="000000"/>
                </a:solidFill>
                <a:latin typeface="Times New Roman" charset="0"/>
                <a:ea typeface="ＭＳ Ｐゴシック" charset="-128"/>
                <a:cs typeface="+mn-cs"/>
              </a:rPr>
              <a:t>are long-lasting, perhaps even permanent. A chronic effect can result from a single dose of a very toxic substance, or it can be the result of a continuous or repeated </a:t>
            </a:r>
            <a:r>
              <a:rPr lang="en-US" sz="1200" kern="1200" baseline="0" dirty="0" err="1">
                <a:solidFill>
                  <a:srgbClr val="000000"/>
                </a:solidFill>
                <a:latin typeface="Times New Roman" charset="0"/>
                <a:ea typeface="ＭＳ Ｐゴシック" charset="-128"/>
                <a:cs typeface="+mn-cs"/>
              </a:rPr>
              <a:t>sublethal</a:t>
            </a:r>
            <a:r>
              <a:rPr lang="en-US" sz="1200" kern="1200" baseline="0" dirty="0">
                <a:solidFill>
                  <a:srgbClr val="000000"/>
                </a:solidFill>
                <a:latin typeface="Times New Roman" charset="0"/>
                <a:ea typeface="ＭＳ Ｐゴシック" charset="-128"/>
                <a:cs typeface="+mn-cs"/>
              </a:rPr>
              <a:t> exposure.  We also describe long-lasting exposures as chronic, although their effects may or may not persist after the toxic agent is removed. It usually is difficult to assess the specific health risks of chronic exposures because other factors, such as aging or normal diseases, act simultaneously with the factor under study. It often requires very large populations of experimental animals to obtain statistically significant results for low-level chronic exposures.</a:t>
            </a:r>
            <a:endParaRPr lang="en-US" sz="900" dirty="0">
              <a:latin typeface="Calibri" charset="0"/>
            </a:endParaRPr>
          </a:p>
        </p:txBody>
      </p:sp>
      <p:sp>
        <p:nvSpPr>
          <p:cNvPr id="10547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40597A7-1772-4733-992F-84111BF35C7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41</a:t>
            </a:fld>
            <a:endParaRPr lang="en-US" sz="1200">
              <a:solidFill>
                <a:srgbClr val="000000"/>
              </a:solidFill>
              <a:latin typeface="Calibri"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p:spPr>
        <p:txBody>
          <a:bodyPr/>
          <a:lstStyle/>
          <a:p>
            <a:fld id="{E32D5BCE-72F7-4D86-9927-7CCCF64C73DF}" type="slidenum">
              <a:rPr lang="en-US">
                <a:ea typeface="MS Gothic" pitchFamily="49" charset="-128"/>
              </a:rPr>
              <a:pPr/>
              <a:t>42</a:t>
            </a:fld>
            <a:endParaRPr lang="en-US">
              <a:ea typeface="MS Gothic" pitchFamily="49" charset="-128"/>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This graph shows three possible results from low doses of a toxic material. Curve (a) shows a baseline level of response in the population, even at zero dose. This suggests that some other factor in the environment also causes this response. Curve (b) shows a straight-line relationship from the highest doses to zero exposure.  Many carcinogens and mutagens show this kind of response. Any exposure to such agents, no matter how small, carries some risks.  Curve (c) shows a threshold for the response where some minimal dose is necessary before any effect can be observed. This generally suggests the presence of a defense mechanism that prevents the toxin from reaching its target in an active form or repairs the damage that the toxic causes. Low levels of exposure to the material  in question may have no deleterious effects, and it might not be necessary to try to keep exposures to zero.</a:t>
            </a:r>
            <a:endParaRPr lang="en-US" sz="1100" b="1" dirty="0">
              <a:latin typeface="Calibri" charset="0"/>
            </a:endParaRPr>
          </a:p>
        </p:txBody>
      </p:sp>
      <p:sp>
        <p:nvSpPr>
          <p:cNvPr id="1075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FF7BB7D-FE1A-4502-A22C-6AD891C55373}"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42</a:t>
            </a:fld>
            <a:endParaRPr lang="en-US" sz="1200">
              <a:solidFill>
                <a:srgbClr val="000000"/>
              </a:solidFill>
              <a:latin typeface="Calibri"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7"/>
          <p:cNvSpPr>
            <a:spLocks noGrp="1" noChangeArrowheads="1"/>
          </p:cNvSpPr>
          <p:nvPr>
            <p:ph type="sldNum" sz="quarter"/>
          </p:nvPr>
        </p:nvSpPr>
        <p:spPr>
          <a:noFill/>
        </p:spPr>
        <p:txBody>
          <a:bodyPr/>
          <a:lstStyle/>
          <a:p>
            <a:fld id="{A20DC11F-304F-4048-B3DF-56FE586EFF56}" type="slidenum">
              <a:rPr lang="en-US">
                <a:ea typeface="MS Gothic" pitchFamily="49" charset="-128"/>
              </a:rPr>
              <a:pPr/>
              <a:t>43</a:t>
            </a:fld>
            <a:endParaRPr lang="en-US">
              <a:ea typeface="MS Gothic" pitchFamily="49" charset="-128"/>
            </a:endParaRPr>
          </a:p>
        </p:txBody>
      </p:sp>
      <p:sp>
        <p:nvSpPr>
          <p:cNvPr id="10649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650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Noxious materials may seem to be more widespread now than in the past, and this is surely a valid perception for many substances (fig. 8.16). The daily reports we hear of new chemicals found in new places, however, are also due, in part, to our more sensitive measuring techniques. Twenty years ago, parts per million were generally the limits of detection for most materials. Anything below that amount was often reported as “zero” or “absent,” rather than more accurately as “undetected.” A decade ago, new machines and techniques were developed to measure parts per billion. Suddenly, substances were found where none had been suspected. Now we can detect parts per trillion or even parts per quadrillion in some cases. Increasingly sophisticated measuring capabilities may lead us to believe that toxic materials have become more prevalent. In fact, our environment may be no more dangerous; we’re just better at finding trace amounts.</a:t>
            </a:r>
            <a:endParaRPr lang="en-US" dirty="0">
              <a:latin typeface="Calibri" charset="0"/>
            </a:endParaRPr>
          </a:p>
        </p:txBody>
      </p:sp>
      <p:sp>
        <p:nvSpPr>
          <p:cNvPr id="1065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9E7A5F-57DB-4299-BE06-5D69E2AFE2D5}"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43</a:t>
            </a:fld>
            <a:endParaRPr lang="en-US" sz="1200">
              <a:solidFill>
                <a:srgbClr val="000000"/>
              </a:solidFill>
              <a:latin typeface="Calibri"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p:spPr>
        <p:txBody>
          <a:bodyPr/>
          <a:lstStyle/>
          <a:p>
            <a:fld id="{FF995E5F-D181-4038-92C3-5256C38EB3C3}" type="slidenum">
              <a:rPr lang="en-US">
                <a:ea typeface="MS Gothic" pitchFamily="49" charset="-128"/>
              </a:rPr>
              <a:pPr/>
              <a:t>44</a:t>
            </a:fld>
            <a:endParaRPr lang="en-US">
              <a:ea typeface="MS Gothic" pitchFamily="49" charset="-128"/>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another example, very low amounts of radiation seem to be protective against certain cancers. This is perplexing, because ionizing radiation has long been recognized as a human carcinogen.   It’s thought now, however, that very low radiation exposure may stimulate DNA repair along with enzymes that destroy free radicals (atoms with unpaired, reactive electrons in their outer shells).  Activating these repair mechanisms may defend us from other, unrelated hazards. These nonlinear effects are called </a:t>
            </a:r>
            <a:r>
              <a:rPr lang="en-US" sz="1200" b="1" kern="1200" baseline="0" dirty="0" err="1">
                <a:solidFill>
                  <a:srgbClr val="000000"/>
                </a:solidFill>
                <a:latin typeface="Times New Roman" charset="0"/>
                <a:ea typeface="ＭＳ Ｐゴシック" charset="-128"/>
                <a:cs typeface="+mn-cs"/>
              </a:rPr>
              <a:t>hormesis</a:t>
            </a:r>
            <a:r>
              <a:rPr lang="en-US" sz="1200" b="0" kern="1200" baseline="0" dirty="0">
                <a:solidFill>
                  <a:srgbClr val="000000"/>
                </a:solidFill>
                <a:latin typeface="Times New Roman" charset="0"/>
                <a:ea typeface="ＭＳ Ｐゴシック" charset="-128"/>
                <a:cs typeface="+mn-cs"/>
              </a:rPr>
              <a:t>.</a:t>
            </a:r>
            <a:endParaRPr lang="en-US" sz="1100" b="1" dirty="0">
              <a:latin typeface="Calibri" charset="0"/>
            </a:endParaRPr>
          </a:p>
        </p:txBody>
      </p:sp>
      <p:sp>
        <p:nvSpPr>
          <p:cNvPr id="1075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76BAF47-E2F6-4DDC-84BE-09ABFF9F7B4C}"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44</a:t>
            </a:fld>
            <a:endParaRPr lang="en-US" sz="1200">
              <a:solidFill>
                <a:srgbClr val="000000"/>
              </a:solidFill>
              <a:latin typeface="Calibri"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p:nvPr>
        </p:nvSpPr>
        <p:spPr>
          <a:noFill/>
        </p:spPr>
        <p:txBody>
          <a:bodyPr/>
          <a:lstStyle/>
          <a:p>
            <a:fld id="{582BA7D4-37C8-4B69-9500-777650C0846B}" type="slidenum">
              <a:rPr lang="en-US">
                <a:ea typeface="MS Gothic" pitchFamily="49" charset="-128"/>
              </a:rPr>
              <a:pPr/>
              <a:t>45</a:t>
            </a:fld>
            <a:endParaRPr lang="en-US">
              <a:ea typeface="MS Gothic" pitchFamily="49" charset="-128"/>
            </a:endParaRPr>
          </a:p>
        </p:txBody>
      </p:sp>
      <p:sp>
        <p:nvSpPr>
          <p:cNvPr id="108547"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8548"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As we have seen, many factors complicate the movement and fate of chemicals both around us and within our bodies. Furthermore, public perception of relative dangers from environmental hazards can be skewed so that some risks seem much more important than others.</a:t>
            </a: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p:nvPr>
        </p:nvSpPr>
        <p:spPr>
          <a:noFill/>
        </p:spPr>
        <p:txBody>
          <a:bodyPr/>
          <a:lstStyle/>
          <a:p>
            <a:fld id="{14C6EE8E-A50C-4689-81DD-92D8779541CE}" type="slidenum">
              <a:rPr lang="en-US">
                <a:ea typeface="MS Gothic" pitchFamily="49" charset="-128"/>
              </a:rPr>
              <a:pPr/>
              <a:t>46</a:t>
            </a:fld>
            <a:endParaRPr lang="en-US">
              <a:ea typeface="MS Gothic" pitchFamily="49" charset="-128"/>
            </a:endParaRPr>
          </a:p>
        </p:txBody>
      </p:sp>
      <p:sp>
        <p:nvSpPr>
          <p:cNvPr id="10957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957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 Most people have difficulty understanding and believing probabilities. We feel that there must be patterns and connections in events, even though statistical theory says otherwise. If the coin turned up heads last time, we feel certain that it will turn up tails next time. In the same way, it is difficult to understand the meaning of a 1-in-10,000 risk of being poisoned by a chemical.  We tend to have an irrational fear or distrust of certain technologies or activities that leads us to overestimate their dangers. Nuclear power, for instance, is viewed as very risky, while coal-burning power plants seem to be familiar and relatively benign; in fact, coal mining, shipping, and combustion cause an estimated 10,000 deaths each year in the United States, compared with none known so far for nuclear power generation. An old, familiar technology seems safer and more acceptable than does a new, unknown one.</a:t>
            </a:r>
          </a:p>
          <a:p>
            <a:r>
              <a:rPr lang="en-US" sz="1200" kern="1200" baseline="0" dirty="0">
                <a:solidFill>
                  <a:srgbClr val="000000"/>
                </a:solidFill>
                <a:latin typeface="Times New Roman" charset="0"/>
                <a:ea typeface="ＭＳ Ｐゴシック" charset="-128"/>
                <a:cs typeface="+mn-cs"/>
              </a:rPr>
              <a:t>• Alarmist myths and fallacies spread through society, often fueled by xenophobia, politics, or religion. For example, the World Health Organization campaign to eradicate polio worldwide has been thwarted by religious leaders in northern Nigeria—the last country where the disease remains widespread—who claim that oral vaccination is a U.S. plot to spread AIDS or infertility among Muslims.</a:t>
            </a:r>
          </a:p>
          <a:p>
            <a:r>
              <a:rPr lang="en-US" sz="1200" kern="1200" baseline="0" dirty="0">
                <a:solidFill>
                  <a:srgbClr val="000000"/>
                </a:solidFill>
                <a:latin typeface="Times New Roman" charset="0"/>
                <a:ea typeface="ＭＳ Ｐゴシック" charset="-128"/>
                <a:cs typeface="+mn-cs"/>
              </a:rPr>
              <a:t>• Our personal experiences often are misleading. When we have not personally experienced a bad outcome, we feel it is more rare and unlikely to occur than it actually may be.  Furthermore, the anxieties generated by life’s gambles make us want to deny uncertainty and to misjudge many risks (fig. 8.17).</a:t>
            </a:r>
          </a:p>
          <a:p>
            <a:r>
              <a:rPr lang="en-US" sz="1200" kern="1200" baseline="0" dirty="0">
                <a:solidFill>
                  <a:srgbClr val="000000"/>
                </a:solidFill>
                <a:latin typeface="Times New Roman" charset="0"/>
                <a:ea typeface="ＭＳ Ｐゴシック" charset="-128"/>
                <a:cs typeface="+mn-cs"/>
              </a:rPr>
              <a:t>• We have an exaggerated view of our own abilities to control our fate. We generally consider ourselves above-average drivers, safer than most when using appliances or power tools, and less likely than others to suffer medical problems, such as heart attacks. People often feel they can avoid hazards because they are wiser or luckier than others.  </a:t>
            </a:r>
          </a:p>
          <a:p>
            <a:r>
              <a:rPr lang="en-US" sz="1200" kern="1200" baseline="0" dirty="0">
                <a:solidFill>
                  <a:srgbClr val="000000"/>
                </a:solidFill>
                <a:latin typeface="Times New Roman" charset="0"/>
                <a:ea typeface="ＭＳ Ｐゴシック" charset="-128"/>
                <a:cs typeface="+mn-cs"/>
              </a:rPr>
              <a:t>• News media give us a biased perspective on the frequency of certain kinds of health hazards, </a:t>
            </a:r>
            <a:r>
              <a:rPr lang="en-US" sz="1200" kern="1200" baseline="0" dirty="0" err="1">
                <a:solidFill>
                  <a:srgbClr val="000000"/>
                </a:solidFill>
                <a:latin typeface="Times New Roman" charset="0"/>
                <a:ea typeface="ＭＳ Ｐゴシック" charset="-128"/>
                <a:cs typeface="+mn-cs"/>
              </a:rPr>
              <a:t>overreporting</a:t>
            </a:r>
            <a:r>
              <a:rPr lang="en-US" sz="1200" kern="1200" baseline="0" dirty="0">
                <a:solidFill>
                  <a:srgbClr val="000000"/>
                </a:solidFill>
                <a:latin typeface="Times New Roman" charset="0"/>
                <a:ea typeface="ＭＳ Ｐゴシック" charset="-128"/>
                <a:cs typeface="+mn-cs"/>
              </a:rPr>
              <a:t> some accidents or diseases, while downplaying or underreporting others.  Sensational, gory, or especially frightful causes of death, such as murders, plane crashes, fires, or terrible accidents, receive a disproportionate amount of attention in the public media. Heart disease, cancer, and stroke kill nearly 15 times as many people in the United States as do accidents and 75 times as many people as do homicides, but the emphasis placed by the media on accidents and homicides is nearly inversely proportional to their relative frequency, compared with either cardiovascular disease or cancer. This gives us an inaccurate picture of the real risks to which we are exposed.</a:t>
            </a:r>
            <a:endParaRPr lang="en-US" sz="600" dirty="0">
              <a:latin typeface="Calibri" charset="0"/>
            </a:endParaRPr>
          </a:p>
        </p:txBody>
      </p:sp>
      <p:sp>
        <p:nvSpPr>
          <p:cNvPr id="10957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EA6303-F9E8-4BC9-B75E-49DE83C6EFD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46</a:t>
            </a:fld>
            <a:endParaRPr lang="en-US" sz="1200">
              <a:solidFill>
                <a:srgbClr val="000000"/>
              </a:solidFill>
              <a:latin typeface="Calibri"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p:spPr>
        <p:txBody>
          <a:bodyPr/>
          <a:lstStyle/>
          <a:p>
            <a:fld id="{D030DD99-03AA-421C-BD89-3808D612EC4F}" type="slidenum">
              <a:rPr lang="en-US">
                <a:ea typeface="MS Gothic" pitchFamily="49" charset="-128"/>
              </a:rPr>
              <a:pPr/>
              <a:t>47</a:t>
            </a:fld>
            <a:endParaRPr lang="en-US">
              <a:ea typeface="MS Gothic" pitchFamily="49" charset="-128"/>
            </a:endParaRPr>
          </a:p>
        </p:txBody>
      </p:sp>
      <p:sp>
        <p:nvSpPr>
          <p:cNvPr id="1116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162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 1-in-10,000 chance of being killed might be of more concern to you than a 1-in-100 chance of being injured. For most people, a 1-in-100,000 chance of dying from some event or some factor is a threshold for changing what they do. That is, if the chance of death is less than 1 in 100,000, we are not likely to be worried enough to change our ways. If the risk is greater, we will probably do something about it. The Environmental Protection Agency generally assumes that a risk of 1 in 1 million is acceptable for most environmental hazards. Critics of this policy ask, acceptable to whom?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For activities that we enjoy or find profitable, we are often willing to accept far greater risks than this general threshold. Conversely, for risks that benefit someone else, we demand far higher protection. For instance, your chance of dying in a motor vehicle accident in any given year are about 1 in 5,000, but that doesn’t deter many people from riding in automobiles. Your chances of dying from lung cancer if you smoke one pack of cigarettes per day are about 1 in 1,000. By comparison, the risk from drinking water with the EPA limit of trichloroethylene is about 2 in 1 billion.  Strangely, many people demand water with zero levels of trichloroethylene while continuing to smoke cigarettes.</a:t>
            </a:r>
            <a:endParaRPr lang="en-US" sz="900" dirty="0">
              <a:latin typeface="Calibri" charset="0"/>
            </a:endParaRPr>
          </a:p>
        </p:txBody>
      </p:sp>
      <p:sp>
        <p:nvSpPr>
          <p:cNvPr id="1116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3FFAD66-F61F-4AA8-ADD0-048CB59655D3}"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47</a:t>
            </a:fld>
            <a:endParaRPr lang="en-US" sz="1200">
              <a:solidFill>
                <a:srgbClr val="000000"/>
              </a:solidFill>
              <a:latin typeface="Calibri"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p:nvPr>
        </p:nvSpPr>
        <p:spPr>
          <a:noFill/>
        </p:spPr>
        <p:txBody>
          <a:bodyPr/>
          <a:lstStyle/>
          <a:p>
            <a:fld id="{7905154A-0986-4A88-9EA1-4651B15BE3AB}" type="slidenum">
              <a:rPr lang="en-US">
                <a:ea typeface="MS Gothic" pitchFamily="49" charset="-128"/>
              </a:rPr>
              <a:pPr/>
              <a:t>48</a:t>
            </a:fld>
            <a:endParaRPr lang="en-US">
              <a:ea typeface="MS Gothic" pitchFamily="49" charset="-128"/>
            </a:endParaRPr>
          </a:p>
        </p:txBody>
      </p:sp>
      <p:sp>
        <p:nvSpPr>
          <p:cNvPr id="1126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2644"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Notice that you are 50 times more likely to die in an auto accident than in a plane accident!</a:t>
            </a:r>
          </a:p>
        </p:txBody>
      </p:sp>
      <p:sp>
        <p:nvSpPr>
          <p:cNvPr id="1126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8725295-44E1-4C55-BD5C-CD3261D2326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48</a:t>
            </a:fld>
            <a:endParaRPr lang="en-US" sz="1200">
              <a:solidFill>
                <a:srgbClr val="000000"/>
              </a:solidFill>
              <a:latin typeface="Calibri"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p:spPr>
        <p:txBody>
          <a:bodyPr/>
          <a:lstStyle/>
          <a:p>
            <a:fld id="{DA3AF9F0-F584-40BD-BB56-A90529C8CF50}" type="slidenum">
              <a:rPr lang="en-US">
                <a:ea typeface="MS Gothic" pitchFamily="49" charset="-128"/>
              </a:rPr>
              <a:pPr/>
              <a:t>49</a:t>
            </a:fld>
            <a:endParaRPr lang="en-US">
              <a:ea typeface="MS Gothic" pitchFamily="49" charset="-128"/>
            </a:endParaRPr>
          </a:p>
        </p:txBody>
      </p:sp>
      <p:sp>
        <p:nvSpPr>
          <p:cNvPr id="1136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3668" name="Text Box 2"/>
          <p:cNvSpPr>
            <a:spLocks noGrp="1" noChangeArrowheads="1"/>
          </p:cNvSpPr>
          <p:nvPr>
            <p:ph type="body"/>
          </p:nvPr>
        </p:nvSpPr>
        <p:spPr>
          <a:xfrm>
            <a:off x="685800" y="4343400"/>
            <a:ext cx="5486400" cy="4114800"/>
          </a:xfrm>
          <a:noFill/>
          <a:ln/>
        </p:spPr>
        <p:txBody>
          <a:bodyPr/>
          <a:lstStyle/>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The biggest problem in making regulatory decisions is that we are usually exposed to many sources of harm, often unknowingly. It is difficult to separate the effects of all these different hazards and to evaluate their risks accurately, especially when the exposures are near the threshold of measurement and response. In spite of often vague and contradictory data, public policymakers must make decisions.</a:t>
            </a:r>
          </a:p>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The case of the sweetener saccharin is a good example of the complexities and uncertainties of risk assessment in public health. Studies in the 1970s at the University of Wisconsin and the Canadian Health Protection Branch suggested a link between saccharin and bladder cancer in male rats. Critics of these studies pointed out that humans would have to drink 800 cans of diet soda </a:t>
            </a:r>
            <a:r>
              <a:rPr lang="en-US" sz="1100" i="1" dirty="0">
                <a:latin typeface="Calibri" charset="0"/>
              </a:rPr>
              <a:t>per day </a:t>
            </a:r>
            <a:r>
              <a:rPr lang="en-US" sz="1100" dirty="0">
                <a:latin typeface="Calibri" charset="0"/>
              </a:rPr>
              <a:t>to get a saccharin dose equivalent to that given to the rats. Furthermore, they argued this response may be unique to male rats. In 2000 the U.S. Department of Health concluded a study that found no association between saccharin and cancer in humans. Congress ordered that all warnings be removed from saccharin-containing products.</a:t>
            </a:r>
          </a:p>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p:txBody>
      </p:sp>
      <p:sp>
        <p:nvSpPr>
          <p:cNvPr id="1136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E8F5F33-602E-467E-881F-30642BBD676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49</a:t>
            </a:fld>
            <a:endParaRPr lang="en-US" sz="1200">
              <a:solidFill>
                <a:srgbClr val="000000"/>
              </a:solidFill>
              <a:latin typeface="Calibri"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7"/>
          <p:cNvSpPr>
            <a:spLocks noGrp="1" noChangeArrowheads="1"/>
          </p:cNvSpPr>
          <p:nvPr>
            <p:ph type="sldNum" sz="quarter"/>
          </p:nvPr>
        </p:nvSpPr>
        <p:spPr>
          <a:noFill/>
        </p:spPr>
        <p:txBody>
          <a:bodyPr/>
          <a:lstStyle/>
          <a:p>
            <a:fld id="{AD1270FD-A167-4267-9336-69A7431805C8}" type="slidenum">
              <a:rPr lang="en-US">
                <a:ea typeface="MS Gothic" pitchFamily="49" charset="-128"/>
              </a:rPr>
              <a:pPr/>
              <a:t>50</a:t>
            </a:fld>
            <a:endParaRPr lang="en-US">
              <a:ea typeface="MS Gothic" pitchFamily="49" charset="-128"/>
            </a:endParaRPr>
          </a:p>
        </p:txBody>
      </p:sp>
      <p:sp>
        <p:nvSpPr>
          <p:cNvPr id="11469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4692"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mn-cs"/>
              </a:rPr>
              <a:t>How much is it worth to minimize and avoid exposure to certain risks? Most people will tolerate a higher probability of occurrence of an event if the harm caused by that event is low. Conversely, harm of greater severity is acceptable only at low levels of frequency.  A 1-in-10,000 chance of being killed might be of more</a:t>
            </a:r>
          </a:p>
          <a:p>
            <a:r>
              <a:rPr lang="en-US" sz="1200" kern="1200" baseline="0" dirty="0">
                <a:solidFill>
                  <a:srgbClr val="000000"/>
                </a:solidFill>
                <a:latin typeface="Times New Roman" charset="0"/>
                <a:ea typeface="ＭＳ Ｐゴシック" charset="-128"/>
                <a:cs typeface="+mn-cs"/>
              </a:rPr>
              <a:t>concern to you than a 1-in-100 chance of being injured. For most people, a 1-in-100,000 chance of dying from some event or some factor is a threshold for changing what they do. That is, if the chance of death is less than 1 in 100,000, we are not likely to be worried enough to change our ways. If the risk is greater, we will</a:t>
            </a:r>
          </a:p>
          <a:p>
            <a:r>
              <a:rPr lang="en-US" sz="1200" kern="1200" baseline="0" dirty="0">
                <a:solidFill>
                  <a:srgbClr val="000000"/>
                </a:solidFill>
                <a:latin typeface="Times New Roman" charset="0"/>
                <a:ea typeface="ＭＳ Ｐゴシック" charset="-128"/>
                <a:cs typeface="+mn-cs"/>
              </a:rPr>
              <a:t>probably do something about it. The Environmental Protection Agency generally assumes that a risk of 1 in 1 million is acceptable for most environmental hazards. Critics of this policy ask, acceptable to whom?  For activities that we enjoy or find profitable, we are often willing to accept far greater risks than this general threshold. Conversely, for risks that benefit someone else, we demand far higher protection. For instance, your chance of dying in a motor vehicle accident in any given year are about 1 in 5,000, but that doesn’t deter many people from riding in automobiles. Your chances of dying from lung cancer if you smoke one pack of cigarettes per day are about 1 in 1,000. By comparison, the risk from drinking water with the EPA limit of trichloroethylene is about 2 in 1 billion. Strangely, many people demand water with zero levels of trichloroethylene while continuing to smoke cigarettes.</a:t>
            </a:r>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p:nvPr>
        </p:nvSpPr>
        <p:spPr>
          <a:noFill/>
        </p:spPr>
        <p:txBody>
          <a:bodyPr/>
          <a:lstStyle/>
          <a:p>
            <a:fld id="{4A0B8B1F-88D6-4F32-8465-5BBC0A44331F}" type="slidenum">
              <a:rPr lang="en-US">
                <a:ea typeface="MS Gothic" pitchFamily="49" charset="-128"/>
              </a:rPr>
              <a:pPr/>
              <a:t>51</a:t>
            </a:fld>
            <a:endParaRPr lang="en-US">
              <a:ea typeface="MS Gothic" pitchFamily="49" charset="-128"/>
            </a:endParaRPr>
          </a:p>
        </p:txBody>
      </p:sp>
      <p:sp>
        <p:nvSpPr>
          <p:cNvPr id="11673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6740"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8-</a:t>
            </a:r>
            <a:fld id="{6F43CB24-6289-44EF-A70C-0BA01BA91E0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8-</a:t>
            </a:r>
            <a:fld id="{46D6272A-826D-4012-8031-286582DF6F20}" type="slidenum">
              <a:rPr lang="en-US"/>
              <a:pPr>
                <a:defRPr/>
              </a:pPr>
              <a:t>‹#›</a:t>
            </a:fld>
            <a:endParaRPr lang="en-US"/>
          </a:p>
        </p:txBody>
      </p:sp>
      <p:sp>
        <p:nvSpPr>
          <p:cNvPr id="6"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8-</a:t>
            </a:r>
            <a:fld id="{DB1BC391-72EC-449A-BDC7-CEAD254BA2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8-</a:t>
            </a:r>
            <a:fld id="{A56A2C19-75B8-4684-AA36-6D39E43ADA1A}" type="slidenum">
              <a:rPr lang="en-US"/>
              <a:pPr>
                <a:defRPr/>
              </a:pPr>
              <a:t>‹#›</a:t>
            </a:fld>
            <a:endParaRPr lang="en-US"/>
          </a:p>
        </p:txBody>
      </p:sp>
      <p:sp>
        <p:nvSpPr>
          <p:cNvPr id="7"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r>
              <a:rPr lang="en-US"/>
              <a:t>8-</a:t>
            </a:r>
            <a:fld id="{FF39D19B-562B-4DAB-9600-73BEFC741AC7}" type="slidenum">
              <a:rPr lang="en-US"/>
              <a:pPr>
                <a:defRPr/>
              </a:pPr>
              <a:t>‹#›</a:t>
            </a:fld>
            <a:endParaRPr lang="en-US"/>
          </a:p>
        </p:txBody>
      </p:sp>
      <p:sp>
        <p:nvSpPr>
          <p:cNvPr id="9"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r>
              <a:rPr lang="en-US"/>
              <a:t>8-</a:t>
            </a:r>
            <a:fld id="{8BB31CA5-0ED9-48C2-A987-97C34DCE8600}" type="slidenum">
              <a:rPr lang="en-US"/>
              <a:pPr>
                <a:defRPr/>
              </a:pPr>
              <a:t>‹#›</a:t>
            </a:fld>
            <a:endParaRPr lang="en-US"/>
          </a:p>
        </p:txBody>
      </p:sp>
      <p:sp>
        <p:nvSpPr>
          <p:cNvPr id="5"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r>
              <a:rPr lang="en-US"/>
              <a:t>8-</a:t>
            </a:r>
            <a:fld id="{EDEC140D-911F-4937-9FA8-41F651DABD11}"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8-</a:t>
            </a:r>
            <a:fld id="{CB9B8762-92D7-47E3-93C7-91A937446B9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8-</a:t>
            </a:r>
            <a:fld id="{8DAA22FE-7D7F-4D86-87E3-9093F43826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8-</a:t>
            </a:r>
            <a:fld id="{EBF8B612-3981-4992-BC25-DCA93A9B50F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8-</a:t>
            </a:r>
            <a:fld id="{CF072CF9-51D3-4A51-B074-0591BD83AFE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1028"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1029"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r>
              <a:rPr lang="en-US"/>
              <a:t>8-</a:t>
            </a:r>
            <a:fld id="{58C4072D-F991-4516-B8CE-4652792AF4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3877" y="2569386"/>
            <a:ext cx="2827045" cy="2042302"/>
          </a:xfrm>
        </p:spPr>
        <p:txBody>
          <a:bodyPr/>
          <a:lstStyle/>
          <a:p>
            <a:pPr rtl="0" fontAlgn="base"/>
            <a:r>
              <a:rPr lang="en-US" sz="4800" b="1" kern="1200" dirty="0">
                <a:solidFill>
                  <a:srgbClr val="000000"/>
                </a:solidFill>
                <a:effectLst/>
                <a:latin typeface="Times New Roman"/>
                <a:ea typeface="MS Gothic"/>
                <a:cs typeface="MS Gothic"/>
              </a:rPr>
              <a:t>Chapter 8</a:t>
            </a:r>
            <a:endParaRPr lang="en-US" dirty="0">
              <a:effectLst/>
            </a:endParaRPr>
          </a:p>
          <a:p>
            <a:pPr rtl="0" fontAlgn="base"/>
            <a:r>
              <a:rPr lang="en-US" sz="4800" b="1" kern="1200" dirty="0">
                <a:solidFill>
                  <a:srgbClr val="000000"/>
                </a:solidFill>
                <a:effectLst/>
                <a:latin typeface="Times New Roman"/>
                <a:ea typeface="MS Gothic"/>
                <a:cs typeface="MS Gothic"/>
              </a:rPr>
              <a:t>Lecture</a:t>
            </a:r>
            <a:endParaRPr lang="en-US" dirty="0">
              <a:effectLst/>
            </a:endParaRPr>
          </a:p>
          <a:p>
            <a:r>
              <a:rPr lang="en-US" sz="4800" b="1" kern="1200" dirty="0">
                <a:solidFill>
                  <a:srgbClr val="000000"/>
                </a:solidFill>
                <a:effectLst/>
                <a:latin typeface="Times New Roman"/>
                <a:ea typeface="MS Gothic"/>
                <a:cs typeface="MS Gothic"/>
              </a:rPr>
              <a:t>Outline</a:t>
            </a:r>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5330" y="692696"/>
            <a:ext cx="4427548" cy="5334470"/>
          </a:xfrm>
          <a:prstGeom prst="rect">
            <a:avLst/>
          </a:prstGeom>
          <a:noFill/>
        </p:spPr>
      </p:pic>
      <p:pic>
        <p:nvPicPr>
          <p:cNvPr id="10245" name="Picture 6"/>
          <p:cNvPicPr>
            <a:picLocks noChangeAspect="1" noChangeArrowheads="1"/>
          </p:cNvPicPr>
          <p:nvPr/>
        </p:nvPicPr>
        <p:blipFill>
          <a:blip r:embed="rId4"/>
          <a:srcRect/>
          <a:stretch>
            <a:fillRect/>
          </a:stretch>
        </p:blipFill>
        <p:spPr bwMode="auto">
          <a:xfrm>
            <a:off x="179388" y="188913"/>
            <a:ext cx="1944687" cy="9667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5506"/>
            <a:ext cx="8228013" cy="1130111"/>
          </a:xfrm>
        </p:spPr>
        <p:txBody>
          <a:bodyPr/>
          <a:lstStyle/>
          <a:p>
            <a:pPr algn="l"/>
            <a:r>
              <a:rPr lang="en-US" sz="3200" b="1" kern="1200" dirty="0">
                <a:solidFill>
                  <a:srgbClr val="A60000"/>
                </a:solidFill>
                <a:effectLst/>
                <a:latin typeface="OfficinaSansStd-Bold"/>
                <a:ea typeface="MS Gothic"/>
                <a:cs typeface="MS Gothic"/>
              </a:rPr>
              <a:t>Learning Outcomes</a:t>
            </a:r>
            <a:br>
              <a:rPr lang="en-US" b="1" kern="1200" dirty="0">
                <a:solidFill>
                  <a:srgbClr val="A60000"/>
                </a:solidFill>
                <a:effectLst/>
                <a:latin typeface="OfficinaSansStd-Bold"/>
                <a:ea typeface="MS Gothic"/>
                <a:cs typeface="MS Gothic"/>
              </a:rPr>
            </a:br>
            <a:r>
              <a:rPr lang="en-US" sz="1800" b="1" i="1" kern="1200" dirty="0">
                <a:solidFill>
                  <a:srgbClr val="000000"/>
                </a:solidFill>
                <a:effectLst/>
                <a:latin typeface="OfficinaSansStd-BoldItalic"/>
                <a:ea typeface="MS Gothic"/>
                <a:cs typeface="MS Gothic"/>
              </a:rPr>
              <a:t>After studying this chapter, you should be able to answer the following questions:</a:t>
            </a:r>
            <a:endParaRPr lang="en-US" sz="1800" dirty="0"/>
          </a:p>
        </p:txBody>
      </p:sp>
      <p:sp>
        <p:nvSpPr>
          <p:cNvPr id="3" name="Content Placeholder 2"/>
          <p:cNvSpPr>
            <a:spLocks noGrp="1"/>
          </p:cNvSpPr>
          <p:nvPr>
            <p:ph type="body" idx="4294967295"/>
          </p:nvPr>
        </p:nvSpPr>
        <p:spPr>
          <a:xfrm>
            <a:off x="457200" y="1484784"/>
            <a:ext cx="8228013" cy="4948243"/>
          </a:xfrm>
        </p:spPr>
        <p:txBody>
          <a:bodyPr/>
          <a:lstStyle/>
          <a:p>
            <a:pPr rtl="0" fontAlgn="base">
              <a:spcBef>
                <a:spcPts val="300"/>
              </a:spcBef>
            </a:pPr>
            <a:r>
              <a:rPr lang="en-US" sz="2800" dirty="0">
                <a:solidFill>
                  <a:srgbClr val="000000"/>
                </a:solidFill>
                <a:effectLst/>
              </a:rPr>
              <a:t>What is environmental health?</a:t>
            </a:r>
            <a:endParaRPr lang="en-US" sz="2800" dirty="0">
              <a:effectLst/>
            </a:endParaRPr>
          </a:p>
          <a:p>
            <a:pPr rtl="0" fontAlgn="base">
              <a:spcBef>
                <a:spcPts val="300"/>
              </a:spcBef>
            </a:pPr>
            <a:r>
              <a:rPr lang="en-US" sz="2800" dirty="0">
                <a:solidFill>
                  <a:srgbClr val="000000"/>
                </a:solidFill>
                <a:effectLst/>
              </a:rPr>
              <a:t>What health risks should worry us most?</a:t>
            </a:r>
            <a:endParaRPr lang="en-US" sz="2800" dirty="0">
              <a:effectLst/>
            </a:endParaRPr>
          </a:p>
          <a:p>
            <a:pPr rtl="0" fontAlgn="base">
              <a:spcBef>
                <a:spcPts val="300"/>
              </a:spcBef>
            </a:pPr>
            <a:r>
              <a:rPr lang="en-US" sz="2800" dirty="0">
                <a:solidFill>
                  <a:srgbClr val="000000"/>
                </a:solidFill>
                <a:effectLst/>
              </a:rPr>
              <a:t>Emergent diseases seem to be more frequent now.</a:t>
            </a:r>
            <a:endParaRPr lang="en-US" sz="2800" dirty="0">
              <a:effectLst/>
            </a:endParaRPr>
          </a:p>
          <a:p>
            <a:pPr rtl="0" fontAlgn="base">
              <a:spcBef>
                <a:spcPts val="300"/>
              </a:spcBef>
            </a:pPr>
            <a:r>
              <a:rPr lang="en-US" sz="2800" dirty="0">
                <a:solidFill>
                  <a:srgbClr val="000000"/>
                </a:solidFill>
                <a:effectLst/>
              </a:rPr>
              <a:t>What human factors may be involved in this trend?</a:t>
            </a:r>
            <a:endParaRPr lang="en-US" sz="2800" dirty="0">
              <a:effectLst/>
            </a:endParaRPr>
          </a:p>
          <a:p>
            <a:pPr rtl="0" fontAlgn="base">
              <a:spcBef>
                <a:spcPts val="300"/>
              </a:spcBef>
            </a:pPr>
            <a:r>
              <a:rPr lang="en-US" sz="2800" dirty="0">
                <a:solidFill>
                  <a:srgbClr val="000000"/>
                </a:solidFill>
                <a:effectLst/>
              </a:rPr>
              <a:t>Are there connections between ecology and our health? </a:t>
            </a:r>
            <a:endParaRPr lang="en-US" sz="2800" dirty="0">
              <a:effectLst/>
            </a:endParaRPr>
          </a:p>
          <a:p>
            <a:pPr rtl="0" fontAlgn="base">
              <a:spcBef>
                <a:spcPts val="300"/>
              </a:spcBef>
            </a:pPr>
            <a:r>
              <a:rPr lang="en-US" sz="2800" dirty="0">
                <a:solidFill>
                  <a:srgbClr val="000000"/>
                </a:solidFill>
                <a:effectLst/>
              </a:rPr>
              <a:t>When Paracelsus said, “The dose makes the poison,” what did he mean?</a:t>
            </a:r>
            <a:endParaRPr lang="en-US" sz="2800" dirty="0">
              <a:effectLst/>
            </a:endParaRPr>
          </a:p>
          <a:p>
            <a:pPr rtl="0" fontAlgn="base">
              <a:spcBef>
                <a:spcPts val="300"/>
              </a:spcBef>
            </a:pPr>
            <a:r>
              <a:rPr lang="en-US" sz="2800" dirty="0">
                <a:solidFill>
                  <a:srgbClr val="000000"/>
                </a:solidFill>
                <a:effectLst/>
              </a:rPr>
              <a:t>What makes some chemicals dangerous and others harmless?</a:t>
            </a:r>
            <a:endParaRPr lang="en-US" sz="2800" dirty="0">
              <a:effectLst/>
            </a:endParaRPr>
          </a:p>
          <a:p>
            <a:pPr>
              <a:spcBef>
                <a:spcPts val="300"/>
              </a:spcBef>
            </a:pPr>
            <a:r>
              <a:rPr lang="en-US" sz="2800" dirty="0">
                <a:solidFill>
                  <a:srgbClr val="000000"/>
                </a:solidFill>
                <a:effectLst/>
              </a:rPr>
              <a:t>How much risk is acceptable, and to whom?</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CASE STUDY:  </a:t>
            </a:r>
            <a:br>
              <a:rPr lang="en-US" b="1" dirty="0"/>
            </a:br>
            <a:r>
              <a:rPr lang="en-US" b="1" dirty="0"/>
              <a:t>How Dangerous Is BPA?</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648208"/>
            <a:ext cx="3528392" cy="4678699"/>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80292" y="579106"/>
            <a:ext cx="6181828" cy="532476"/>
          </a:xfrm>
        </p:spPr>
        <p:txBody>
          <a:bodyPr/>
          <a:lstStyle/>
          <a:p>
            <a:r>
              <a:rPr lang="en-US" sz="4400" b="1" kern="1200" dirty="0">
                <a:solidFill>
                  <a:srgbClr val="000000"/>
                </a:solidFill>
                <a:effectLst/>
                <a:latin typeface="Calibri"/>
                <a:ea typeface="MS Gothic"/>
                <a:cs typeface="MS Gothic"/>
              </a:rPr>
              <a:t>8.1 Environmental Health</a:t>
            </a:r>
            <a:endParaRPr lang="en-US" dirty="0"/>
          </a:p>
        </p:txBody>
      </p:sp>
      <p:sp>
        <p:nvSpPr>
          <p:cNvPr id="3" name="Content Placeholder 2"/>
          <p:cNvSpPr>
            <a:spLocks noGrp="1"/>
          </p:cNvSpPr>
          <p:nvPr>
            <p:ph type="body" idx="4294967295"/>
          </p:nvPr>
        </p:nvSpPr>
        <p:spPr>
          <a:xfrm>
            <a:off x="457200" y="1594892"/>
            <a:ext cx="8228013" cy="4178184"/>
          </a:xfrm>
        </p:spPr>
        <p:txBody>
          <a:bodyPr/>
          <a:lstStyle/>
          <a:p>
            <a:pPr marL="338328" indent="-338328" rtl="0" fontAlgn="base">
              <a:lnSpc>
                <a:spcPct val="80000"/>
              </a:lnSpc>
            </a:pPr>
            <a:r>
              <a:rPr lang="en-US" sz="2800" b="1" dirty="0">
                <a:solidFill>
                  <a:srgbClr val="000000"/>
                </a:solidFill>
                <a:effectLst/>
              </a:rPr>
              <a:t>Health </a:t>
            </a:r>
            <a:r>
              <a:rPr lang="en-US" sz="2800" dirty="0">
                <a:solidFill>
                  <a:srgbClr val="000000"/>
                </a:solidFill>
                <a:effectLst/>
              </a:rPr>
              <a:t>is a state of complete physical, mental, and social wellbeing, not merely the absence of disease or infirmity.</a:t>
            </a:r>
            <a:endParaRPr lang="en-US" sz="2800" dirty="0">
              <a:effectLst/>
            </a:endParaRPr>
          </a:p>
          <a:p>
            <a:pPr marL="338328" indent="-338328" rtl="0" fontAlgn="base">
              <a:lnSpc>
                <a:spcPct val="80000"/>
              </a:lnSpc>
            </a:pPr>
            <a:r>
              <a:rPr lang="en-US" sz="2800" dirty="0">
                <a:solidFill>
                  <a:srgbClr val="000000"/>
                </a:solidFill>
                <a:effectLst/>
              </a:rPr>
              <a:t>A </a:t>
            </a:r>
            <a:r>
              <a:rPr lang="en-US" sz="2800" b="1" dirty="0">
                <a:solidFill>
                  <a:srgbClr val="000000"/>
                </a:solidFill>
                <a:effectLst/>
              </a:rPr>
              <a:t>disease </a:t>
            </a:r>
            <a:r>
              <a:rPr lang="en-US" sz="2800" dirty="0">
                <a:solidFill>
                  <a:srgbClr val="000000"/>
                </a:solidFill>
                <a:effectLst/>
              </a:rPr>
              <a:t>is an abnormal change in the body’s condition that impairs important physical or psychological functions.</a:t>
            </a:r>
            <a:endParaRPr lang="en-US" sz="2800" dirty="0">
              <a:effectLst/>
            </a:endParaRPr>
          </a:p>
          <a:p>
            <a:pPr marL="338328" indent="-338328" rtl="0" fontAlgn="base">
              <a:lnSpc>
                <a:spcPct val="80000"/>
              </a:lnSpc>
            </a:pPr>
            <a:r>
              <a:rPr lang="en-US" sz="2800" b="1" dirty="0">
                <a:solidFill>
                  <a:srgbClr val="000000"/>
                </a:solidFill>
                <a:effectLst/>
              </a:rPr>
              <a:t>Morbidity </a:t>
            </a:r>
            <a:r>
              <a:rPr lang="en-US" sz="2800" dirty="0">
                <a:solidFill>
                  <a:srgbClr val="000000"/>
                </a:solidFill>
                <a:effectLst/>
              </a:rPr>
              <a:t>means illness.</a:t>
            </a:r>
            <a:endParaRPr lang="en-US" sz="2800" dirty="0">
              <a:effectLst/>
            </a:endParaRPr>
          </a:p>
          <a:p>
            <a:pPr marL="338328" indent="-338328" rtl="0" fontAlgn="base">
              <a:lnSpc>
                <a:spcPct val="80000"/>
              </a:lnSpc>
            </a:pPr>
            <a:r>
              <a:rPr lang="en-US" sz="2800" b="1" dirty="0">
                <a:solidFill>
                  <a:srgbClr val="000000"/>
                </a:solidFill>
                <a:effectLst/>
              </a:rPr>
              <a:t>Mortality </a:t>
            </a:r>
            <a:r>
              <a:rPr lang="en-US" sz="2800" dirty="0">
                <a:solidFill>
                  <a:srgbClr val="000000"/>
                </a:solidFill>
                <a:effectLst/>
              </a:rPr>
              <a:t>means death.</a:t>
            </a:r>
            <a:endParaRPr lang="en-US" sz="2800" dirty="0">
              <a:effectLst/>
            </a:endParaRPr>
          </a:p>
          <a:p>
            <a:pPr marL="338328" indent="-338328">
              <a:lnSpc>
                <a:spcPct val="80000"/>
              </a:lnSpc>
            </a:pPr>
            <a:r>
              <a:rPr lang="en-US" sz="2800" b="1" dirty="0">
                <a:solidFill>
                  <a:srgbClr val="000000"/>
                </a:solidFill>
                <a:effectLst/>
              </a:rPr>
              <a:t>Environmental health </a:t>
            </a:r>
            <a:r>
              <a:rPr lang="en-US" sz="2800" dirty="0">
                <a:solidFill>
                  <a:srgbClr val="000000"/>
                </a:solidFill>
                <a:effectLst/>
              </a:rPr>
              <a:t>focuses on factors that cause disease, including elements of the natural, social, cultural, and technological worlds in which we live.</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8178" y="1402455"/>
            <a:ext cx="3140847" cy="2224289"/>
          </a:xfrm>
        </p:spPr>
        <p:txBody>
          <a:bodyPr/>
          <a:lstStyle/>
          <a:p>
            <a:r>
              <a:rPr lang="en-US" sz="3600" b="1" kern="1200" dirty="0">
                <a:solidFill>
                  <a:srgbClr val="000000"/>
                </a:solidFill>
                <a:effectLst/>
                <a:latin typeface="Calibri"/>
                <a:ea typeface="MS Gothic"/>
                <a:cs typeface="MS Gothic"/>
              </a:rPr>
              <a:t>Major Sources of Environmental Health Risks</a:t>
            </a:r>
            <a:endParaRPr lang="en-US" dirty="0"/>
          </a:p>
        </p:txBody>
      </p:sp>
      <p:pic>
        <p:nvPicPr>
          <p:cNvPr id="2" name="Picture 2" descr="Some general categories of risk sources are infectious agents, pollution, accidents, toxic substances, and radi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7904" y="812800"/>
            <a:ext cx="4291012" cy="554355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Global Disease Burden is Changing</a:t>
            </a:r>
            <a:endParaRPr lang="en-US" dirty="0"/>
          </a:p>
        </p:txBody>
      </p:sp>
      <p:sp>
        <p:nvSpPr>
          <p:cNvPr id="3" name="Content Placeholder 2"/>
          <p:cNvSpPr>
            <a:spLocks noGrp="1"/>
          </p:cNvSpPr>
          <p:nvPr>
            <p:ph type="body" idx="4294967295"/>
          </p:nvPr>
        </p:nvSpPr>
        <p:spPr>
          <a:xfrm>
            <a:off x="400313" y="1423565"/>
            <a:ext cx="8291001" cy="4976813"/>
          </a:xfrm>
        </p:spPr>
        <p:txBody>
          <a:bodyPr/>
          <a:lstStyle/>
          <a:p>
            <a:pPr marL="338328" indent="-338328" rtl="0" fontAlgn="base">
              <a:spcBef>
                <a:spcPts val="700"/>
              </a:spcBef>
            </a:pPr>
            <a:r>
              <a:rPr lang="en-US" sz="2800" dirty="0">
                <a:solidFill>
                  <a:srgbClr val="000000"/>
                </a:solidFill>
                <a:effectLst/>
              </a:rPr>
              <a:t>Health organizations used to focus on the leading causes of death as  a measure of world health. </a:t>
            </a:r>
            <a:endParaRPr lang="en-US" sz="2800" dirty="0">
              <a:effectLst/>
            </a:endParaRPr>
          </a:p>
          <a:p>
            <a:pPr marL="338328" indent="-338328" rtl="0" fontAlgn="base">
              <a:spcBef>
                <a:spcPts val="700"/>
              </a:spcBef>
            </a:pPr>
            <a:r>
              <a:rPr lang="en-US" sz="2800" dirty="0">
                <a:solidFill>
                  <a:srgbClr val="000000"/>
                </a:solidFill>
                <a:effectLst/>
              </a:rPr>
              <a:t>Health agencies now calculate </a:t>
            </a:r>
            <a:r>
              <a:rPr lang="en-US" sz="2800" b="1" dirty="0">
                <a:solidFill>
                  <a:srgbClr val="000000"/>
                </a:solidFill>
                <a:effectLst/>
              </a:rPr>
              <a:t>disability-adjusted life years (DALYs) </a:t>
            </a:r>
            <a:r>
              <a:rPr lang="en-US" sz="2800" dirty="0">
                <a:solidFill>
                  <a:srgbClr val="000000"/>
                </a:solidFill>
                <a:effectLst/>
              </a:rPr>
              <a:t>as a measure of disease burden. </a:t>
            </a:r>
            <a:endParaRPr lang="en-US" sz="2800" dirty="0">
              <a:effectLst/>
            </a:endParaRPr>
          </a:p>
          <a:p>
            <a:pPr marL="338328" indent="-338328">
              <a:spcBef>
                <a:spcPts val="700"/>
              </a:spcBef>
            </a:pPr>
            <a:r>
              <a:rPr lang="en-US" sz="2800" dirty="0">
                <a:solidFill>
                  <a:srgbClr val="000000"/>
                </a:solidFill>
                <a:effectLst/>
              </a:rPr>
              <a:t>The world is now undergoing a dramatic epidemiological transition. Chronic conditions, such as cardiovascular disease and cancer, no longer afflict only wealthy people.  Meanwhile, traditional killers in developing countries—infections, maternal and perinatal (birth) complications, and nutritional deficiencies—still take a terrible toll.</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457200" y="44624"/>
            <a:ext cx="8229600" cy="1143000"/>
          </a:xfrm>
        </p:spPr>
        <p:txBody>
          <a:bodyPr/>
          <a:lstStyle/>
          <a:p>
            <a:r>
              <a:rPr lang="en-US" b="1" dirty="0">
                <a:latin typeface="Calibri" charset="0"/>
              </a:rPr>
              <a:t>Emergent  and Infectious Diseases Still Kill Millions of People</a:t>
            </a:r>
            <a:endParaRPr lang="en-US" dirty="0"/>
          </a:p>
        </p:txBody>
      </p:sp>
      <p:sp>
        <p:nvSpPr>
          <p:cNvPr id="4" name="Content Placeholder 2"/>
          <p:cNvSpPr>
            <a:spLocks noGrp="1"/>
          </p:cNvSpPr>
          <p:nvPr>
            <p:ph type="body" idx="1"/>
          </p:nvPr>
        </p:nvSpPr>
        <p:spPr>
          <a:xfrm>
            <a:off x="5868144" y="2097758"/>
            <a:ext cx="2847568" cy="2627386"/>
          </a:xfrm>
        </p:spPr>
        <p:txBody>
          <a:bodyPr anchor="t"/>
          <a:lstStyle/>
          <a:p>
            <a:r>
              <a:rPr lang="en-US" sz="2800" b="0" dirty="0">
                <a:solidFill>
                  <a:schemeClr val="tx1"/>
                </a:solidFill>
              </a:rPr>
              <a:t>Communicable diseases are still responsible for about one-third of all disease-related mortality.</a:t>
            </a:r>
            <a:endParaRPr lang="en-US" sz="2800" b="0" dirty="0"/>
          </a:p>
        </p:txBody>
      </p:sp>
      <p:sp>
        <p:nvSpPr>
          <p:cNvPr id="5" name="Content Placeholder 3"/>
          <p:cNvSpPr>
            <a:spLocks noGrp="1"/>
          </p:cNvSpPr>
          <p:nvPr>
            <p:ph sz="half" idx="2"/>
          </p:nvPr>
        </p:nvSpPr>
        <p:spPr>
          <a:xfrm>
            <a:off x="143491" y="1391568"/>
            <a:ext cx="5508629" cy="291307"/>
          </a:xfrm>
        </p:spPr>
        <p:txBody>
          <a:bodyPr anchor="ctr"/>
          <a:lstStyle/>
          <a:p>
            <a:pPr marL="0" indent="0">
              <a:buNone/>
            </a:pPr>
            <a:r>
              <a:rPr lang="en-US" sz="2000" b="1" dirty="0"/>
              <a:t>TABLE 8.1</a:t>
            </a:r>
            <a:r>
              <a:rPr lang="en-US" sz="2000" dirty="0"/>
              <a:t> Leading Causes of Global Disease Burden</a:t>
            </a:r>
          </a:p>
        </p:txBody>
      </p:sp>
      <p:graphicFrame>
        <p:nvGraphicFramePr>
          <p:cNvPr id="9" name="Table 1" descr="In 1990, pneumonia and diarrhea were the leading causes of global disease burdent. In 2020, it is predicted that heart disease and depression will be the top two leading causes. Pneumonia will move to number six and diarrhea to number 9. "/>
          <p:cNvGraphicFramePr>
            <a:graphicFrameLocks noGrp="1"/>
          </p:cNvGraphicFramePr>
          <p:nvPr>
            <p:extLst>
              <p:ext uri="{D42A27DB-BD31-4B8C-83A1-F6EECF244321}">
                <p14:modId xmlns:p14="http://schemas.microsoft.com/office/powerpoint/2010/main" val="2856709270"/>
              </p:ext>
            </p:extLst>
          </p:nvPr>
        </p:nvGraphicFramePr>
        <p:xfrm>
          <a:off x="310828" y="1822792"/>
          <a:ext cx="5256584" cy="4389120"/>
        </p:xfrm>
        <a:graphic>
          <a:graphicData uri="http://schemas.openxmlformats.org/drawingml/2006/table">
            <a:tbl>
              <a:tblPr firstRow="1" bandRow="1">
                <a:tableStyleId>{BC89EF96-8CEA-46FF-86C4-4CE0E7609802}</a:tableStyleId>
              </a:tblPr>
              <a:tblGrid>
                <a:gridCol w="816042">
                  <a:extLst>
                    <a:ext uri="{9D8B030D-6E8A-4147-A177-3AD203B41FA5}">
                      <a16:colId xmlns:a16="http://schemas.microsoft.com/office/drawing/2014/main" val="20000"/>
                    </a:ext>
                  </a:extLst>
                </a:gridCol>
                <a:gridCol w="1812250">
                  <a:extLst>
                    <a:ext uri="{9D8B030D-6E8A-4147-A177-3AD203B41FA5}">
                      <a16:colId xmlns:a16="http://schemas.microsoft.com/office/drawing/2014/main" val="20001"/>
                    </a:ext>
                  </a:extLst>
                </a:gridCol>
                <a:gridCol w="710064">
                  <a:extLst>
                    <a:ext uri="{9D8B030D-6E8A-4147-A177-3AD203B41FA5}">
                      <a16:colId xmlns:a16="http://schemas.microsoft.com/office/drawing/2014/main" val="20002"/>
                    </a:ext>
                  </a:extLst>
                </a:gridCol>
                <a:gridCol w="1918228">
                  <a:extLst>
                    <a:ext uri="{9D8B030D-6E8A-4147-A177-3AD203B41FA5}">
                      <a16:colId xmlns:a16="http://schemas.microsoft.com/office/drawing/2014/main" val="20003"/>
                    </a:ext>
                  </a:extLst>
                </a:gridCol>
              </a:tblGrid>
              <a:tr h="266343">
                <a:tc>
                  <a:txBody>
                    <a:bodyPr/>
                    <a:lstStyle/>
                    <a:p>
                      <a:pPr algn="ctr"/>
                      <a:r>
                        <a:rPr lang="en-US" sz="1200" noProof="0">
                          <a:effectLst/>
                        </a:rPr>
                        <a:t>RANK</a:t>
                      </a:r>
                      <a:endParaRPr lang="en-US" sz="1200" noProof="0">
                        <a:effectLst/>
                        <a:latin typeface="+mj-lt"/>
                      </a:endParaRPr>
                    </a:p>
                  </a:txBody>
                  <a:tcPr marL="45720" marR="45720"/>
                </a:tc>
                <a:tc>
                  <a:txBody>
                    <a:bodyPr/>
                    <a:lstStyle/>
                    <a:p>
                      <a:pPr algn="l"/>
                      <a:r>
                        <a:rPr lang="en-US" sz="1200" noProof="0">
                          <a:effectLst/>
                        </a:rPr>
                        <a:t>1990</a:t>
                      </a:r>
                      <a:endParaRPr lang="en-US" sz="1200" noProof="0">
                        <a:effectLst/>
                        <a:latin typeface="+mj-lt"/>
                      </a:endParaRPr>
                    </a:p>
                  </a:txBody>
                  <a:tcPr marL="45720" marR="45720"/>
                </a:tc>
                <a:tc>
                  <a:txBody>
                    <a:bodyPr/>
                    <a:lstStyle/>
                    <a:p>
                      <a:pPr algn="ctr"/>
                      <a:r>
                        <a:rPr lang="en-US" sz="1200" noProof="0">
                          <a:effectLst/>
                        </a:rPr>
                        <a:t>RANK</a:t>
                      </a:r>
                      <a:endParaRPr lang="en-US" sz="1200" noProof="0">
                        <a:effectLst/>
                        <a:latin typeface="+mj-lt"/>
                      </a:endParaRPr>
                    </a:p>
                  </a:txBody>
                  <a:tcPr marL="45720" marR="45720"/>
                </a:tc>
                <a:tc>
                  <a:txBody>
                    <a:bodyPr/>
                    <a:lstStyle/>
                    <a:p>
                      <a:pPr algn="l"/>
                      <a:r>
                        <a:rPr lang="en-US" sz="1200" noProof="0">
                          <a:effectLst/>
                        </a:rPr>
                        <a:t>2020</a:t>
                      </a:r>
                      <a:endParaRPr lang="en-US" sz="1200" noProof="0">
                        <a:effectLst/>
                        <a:latin typeface="+mj-lt"/>
                      </a:endParaRPr>
                    </a:p>
                  </a:txBody>
                  <a:tcPr marL="45720" marR="45720"/>
                </a:tc>
                <a:extLst>
                  <a:ext uri="{0D108BD9-81ED-4DB2-BD59-A6C34878D82A}">
                    <a16:rowId xmlns:a16="http://schemas.microsoft.com/office/drawing/2014/main" val="10000"/>
                  </a:ext>
                </a:extLst>
              </a:tr>
              <a:tr h="266343">
                <a:tc>
                  <a:txBody>
                    <a:bodyPr/>
                    <a:lstStyle/>
                    <a:p>
                      <a:pPr algn="r"/>
                      <a:r>
                        <a:rPr lang="en-US" sz="1200" noProof="0">
                          <a:effectLst/>
                        </a:rPr>
                        <a:t>1</a:t>
                      </a:r>
                      <a:endParaRPr lang="en-US" sz="1200" noProof="0">
                        <a:effectLst/>
                        <a:latin typeface="+mj-lt"/>
                      </a:endParaRPr>
                    </a:p>
                  </a:txBody>
                  <a:tcPr marL="45720" marR="274320"/>
                </a:tc>
                <a:tc>
                  <a:txBody>
                    <a:bodyPr/>
                    <a:lstStyle/>
                    <a:p>
                      <a:pPr algn="l"/>
                      <a:r>
                        <a:rPr lang="en-US" sz="1200" noProof="0">
                          <a:effectLst/>
                        </a:rPr>
                        <a:t>Pneumonia</a:t>
                      </a:r>
                      <a:endParaRPr lang="en-US" sz="1200" noProof="0">
                        <a:effectLst/>
                        <a:latin typeface="+mj-lt"/>
                      </a:endParaRPr>
                    </a:p>
                  </a:txBody>
                  <a:tcPr marL="45720" marR="45720"/>
                </a:tc>
                <a:tc>
                  <a:txBody>
                    <a:bodyPr/>
                    <a:lstStyle/>
                    <a:p>
                      <a:pPr algn="r"/>
                      <a:r>
                        <a:rPr lang="en-US" sz="1200" noProof="0">
                          <a:effectLst/>
                        </a:rPr>
                        <a:t>1</a:t>
                      </a:r>
                      <a:endParaRPr lang="en-US" sz="1200" noProof="0">
                        <a:effectLst/>
                        <a:latin typeface="+mj-lt"/>
                      </a:endParaRPr>
                    </a:p>
                  </a:txBody>
                  <a:tcPr marL="45720" marR="274320"/>
                </a:tc>
                <a:tc>
                  <a:txBody>
                    <a:bodyPr/>
                    <a:lstStyle/>
                    <a:p>
                      <a:pPr algn="l"/>
                      <a:r>
                        <a:rPr lang="en-US" sz="1200" noProof="0">
                          <a:effectLst/>
                        </a:rPr>
                        <a:t>Heart disease</a:t>
                      </a:r>
                      <a:endParaRPr lang="en-US" sz="1200" noProof="0">
                        <a:effectLst/>
                        <a:latin typeface="+mj-lt"/>
                      </a:endParaRPr>
                    </a:p>
                  </a:txBody>
                  <a:tcPr marL="45720" marR="45720"/>
                </a:tc>
                <a:extLst>
                  <a:ext uri="{0D108BD9-81ED-4DB2-BD59-A6C34878D82A}">
                    <a16:rowId xmlns:a16="http://schemas.microsoft.com/office/drawing/2014/main" val="10001"/>
                  </a:ext>
                </a:extLst>
              </a:tr>
              <a:tr h="266343">
                <a:tc>
                  <a:txBody>
                    <a:bodyPr/>
                    <a:lstStyle/>
                    <a:p>
                      <a:pPr algn="r"/>
                      <a:r>
                        <a:rPr lang="en-US" sz="1200" noProof="0">
                          <a:effectLst/>
                        </a:rPr>
                        <a:t>2</a:t>
                      </a:r>
                      <a:endParaRPr lang="en-US" sz="1200" noProof="0">
                        <a:effectLst/>
                        <a:latin typeface="+mj-lt"/>
                      </a:endParaRPr>
                    </a:p>
                  </a:txBody>
                  <a:tcPr marL="45720" marR="274320"/>
                </a:tc>
                <a:tc>
                  <a:txBody>
                    <a:bodyPr/>
                    <a:lstStyle/>
                    <a:p>
                      <a:pPr algn="l"/>
                      <a:r>
                        <a:rPr lang="en-US" sz="1200" noProof="0">
                          <a:effectLst/>
                        </a:rPr>
                        <a:t>Diarrhea</a:t>
                      </a:r>
                      <a:endParaRPr lang="en-US" sz="1200" noProof="0">
                        <a:effectLst/>
                        <a:latin typeface="+mj-lt"/>
                      </a:endParaRPr>
                    </a:p>
                  </a:txBody>
                  <a:tcPr marL="45720" marR="45720"/>
                </a:tc>
                <a:tc>
                  <a:txBody>
                    <a:bodyPr/>
                    <a:lstStyle/>
                    <a:p>
                      <a:pPr algn="r"/>
                      <a:r>
                        <a:rPr lang="en-US" sz="1200" noProof="0">
                          <a:effectLst/>
                        </a:rPr>
                        <a:t>2</a:t>
                      </a:r>
                      <a:endParaRPr lang="en-US" sz="1200" noProof="0">
                        <a:effectLst/>
                        <a:latin typeface="+mj-lt"/>
                      </a:endParaRPr>
                    </a:p>
                  </a:txBody>
                  <a:tcPr marL="45720" marR="274320"/>
                </a:tc>
                <a:tc>
                  <a:txBody>
                    <a:bodyPr/>
                    <a:lstStyle/>
                    <a:p>
                      <a:pPr algn="l"/>
                      <a:r>
                        <a:rPr lang="en-US" sz="1200" noProof="0">
                          <a:effectLst/>
                        </a:rPr>
                        <a:t>Depression</a:t>
                      </a:r>
                      <a:endParaRPr lang="en-US" sz="1200" noProof="0">
                        <a:effectLst/>
                        <a:latin typeface="+mj-lt"/>
                      </a:endParaRPr>
                    </a:p>
                  </a:txBody>
                  <a:tcPr marL="45720" marR="45720"/>
                </a:tc>
                <a:extLst>
                  <a:ext uri="{0D108BD9-81ED-4DB2-BD59-A6C34878D82A}">
                    <a16:rowId xmlns:a16="http://schemas.microsoft.com/office/drawing/2014/main" val="10002"/>
                  </a:ext>
                </a:extLst>
              </a:tr>
              <a:tr h="266343">
                <a:tc>
                  <a:txBody>
                    <a:bodyPr/>
                    <a:lstStyle/>
                    <a:p>
                      <a:pPr algn="r"/>
                      <a:r>
                        <a:rPr lang="en-US" sz="1200" noProof="0">
                          <a:effectLst/>
                        </a:rPr>
                        <a:t>3</a:t>
                      </a:r>
                      <a:endParaRPr lang="en-US" sz="1200" noProof="0">
                        <a:effectLst/>
                        <a:latin typeface="+mj-lt"/>
                      </a:endParaRPr>
                    </a:p>
                  </a:txBody>
                  <a:tcPr marL="45720" marR="274320"/>
                </a:tc>
                <a:tc>
                  <a:txBody>
                    <a:bodyPr/>
                    <a:lstStyle/>
                    <a:p>
                      <a:pPr algn="l"/>
                      <a:r>
                        <a:rPr lang="en-US" sz="1200" noProof="0">
                          <a:effectLst/>
                        </a:rPr>
                        <a:t>Perinatal conditions</a:t>
                      </a:r>
                      <a:endParaRPr lang="en-US" sz="1200" noProof="0">
                        <a:effectLst/>
                        <a:latin typeface="+mj-lt"/>
                      </a:endParaRPr>
                    </a:p>
                  </a:txBody>
                  <a:tcPr marL="45720" marR="45720"/>
                </a:tc>
                <a:tc>
                  <a:txBody>
                    <a:bodyPr/>
                    <a:lstStyle/>
                    <a:p>
                      <a:pPr algn="r"/>
                      <a:r>
                        <a:rPr lang="en-US" sz="1200" noProof="0">
                          <a:effectLst/>
                        </a:rPr>
                        <a:t>3</a:t>
                      </a:r>
                      <a:endParaRPr lang="en-US" sz="1200" noProof="0">
                        <a:effectLst/>
                        <a:latin typeface="+mj-lt"/>
                      </a:endParaRPr>
                    </a:p>
                  </a:txBody>
                  <a:tcPr marL="45720" marR="274320"/>
                </a:tc>
                <a:tc>
                  <a:txBody>
                    <a:bodyPr/>
                    <a:lstStyle/>
                    <a:p>
                      <a:pPr algn="l"/>
                      <a:r>
                        <a:rPr lang="en-US" sz="1200" noProof="0">
                          <a:effectLst/>
                        </a:rPr>
                        <a:t>Traffic accidents</a:t>
                      </a:r>
                      <a:endParaRPr lang="en-US" sz="1200" noProof="0">
                        <a:effectLst/>
                        <a:latin typeface="+mj-lt"/>
                      </a:endParaRPr>
                    </a:p>
                  </a:txBody>
                  <a:tcPr marL="45720" marR="45720"/>
                </a:tc>
                <a:extLst>
                  <a:ext uri="{0D108BD9-81ED-4DB2-BD59-A6C34878D82A}">
                    <a16:rowId xmlns:a16="http://schemas.microsoft.com/office/drawing/2014/main" val="10003"/>
                  </a:ext>
                </a:extLst>
              </a:tr>
              <a:tr h="266343">
                <a:tc>
                  <a:txBody>
                    <a:bodyPr/>
                    <a:lstStyle/>
                    <a:p>
                      <a:pPr algn="r"/>
                      <a:r>
                        <a:rPr lang="en-US" sz="1200" noProof="0">
                          <a:effectLst/>
                        </a:rPr>
                        <a:t>4</a:t>
                      </a:r>
                      <a:endParaRPr lang="en-US" sz="1200" noProof="0">
                        <a:effectLst/>
                        <a:latin typeface="+mj-lt"/>
                      </a:endParaRPr>
                    </a:p>
                  </a:txBody>
                  <a:tcPr marL="45720" marR="274320"/>
                </a:tc>
                <a:tc>
                  <a:txBody>
                    <a:bodyPr/>
                    <a:lstStyle/>
                    <a:p>
                      <a:pPr algn="l"/>
                      <a:r>
                        <a:rPr lang="en-US" sz="1200" noProof="0">
                          <a:effectLst/>
                        </a:rPr>
                        <a:t>Depression</a:t>
                      </a:r>
                      <a:endParaRPr lang="en-US" sz="1200" noProof="0">
                        <a:effectLst/>
                        <a:latin typeface="+mj-lt"/>
                      </a:endParaRPr>
                    </a:p>
                  </a:txBody>
                  <a:tcPr marL="45720" marR="45720"/>
                </a:tc>
                <a:tc>
                  <a:txBody>
                    <a:bodyPr/>
                    <a:lstStyle/>
                    <a:p>
                      <a:pPr algn="r"/>
                      <a:r>
                        <a:rPr lang="en-US" sz="1200" noProof="0">
                          <a:effectLst/>
                        </a:rPr>
                        <a:t>4</a:t>
                      </a:r>
                      <a:endParaRPr lang="en-US" sz="1200" noProof="0">
                        <a:effectLst/>
                        <a:latin typeface="+mj-lt"/>
                      </a:endParaRPr>
                    </a:p>
                  </a:txBody>
                  <a:tcPr marL="45720" marR="274320"/>
                </a:tc>
                <a:tc>
                  <a:txBody>
                    <a:bodyPr/>
                    <a:lstStyle/>
                    <a:p>
                      <a:pPr algn="l"/>
                      <a:r>
                        <a:rPr lang="en-US" sz="1200" noProof="0">
                          <a:effectLst/>
                        </a:rPr>
                        <a:t>Stroke</a:t>
                      </a:r>
                      <a:endParaRPr lang="en-US" sz="1200" noProof="0">
                        <a:effectLst/>
                        <a:latin typeface="+mj-lt"/>
                      </a:endParaRPr>
                    </a:p>
                  </a:txBody>
                  <a:tcPr marL="45720" marR="45720"/>
                </a:tc>
                <a:extLst>
                  <a:ext uri="{0D108BD9-81ED-4DB2-BD59-A6C34878D82A}">
                    <a16:rowId xmlns:a16="http://schemas.microsoft.com/office/drawing/2014/main" val="10004"/>
                  </a:ext>
                </a:extLst>
              </a:tr>
              <a:tr h="266343">
                <a:tc>
                  <a:txBody>
                    <a:bodyPr/>
                    <a:lstStyle/>
                    <a:p>
                      <a:pPr algn="r"/>
                      <a:r>
                        <a:rPr lang="en-US" sz="1200" noProof="0">
                          <a:effectLst/>
                        </a:rPr>
                        <a:t>5</a:t>
                      </a:r>
                      <a:endParaRPr lang="en-US" sz="1200" noProof="0">
                        <a:effectLst/>
                        <a:latin typeface="+mj-lt"/>
                      </a:endParaRPr>
                    </a:p>
                  </a:txBody>
                  <a:tcPr marL="45720" marR="274320"/>
                </a:tc>
                <a:tc>
                  <a:txBody>
                    <a:bodyPr/>
                    <a:lstStyle/>
                    <a:p>
                      <a:pPr algn="l"/>
                      <a:r>
                        <a:rPr lang="en-US" sz="1200" noProof="0">
                          <a:effectLst/>
                        </a:rPr>
                        <a:t>Heart disease</a:t>
                      </a:r>
                      <a:endParaRPr lang="en-US" sz="1200" noProof="0">
                        <a:effectLst/>
                        <a:latin typeface="+mj-lt"/>
                      </a:endParaRPr>
                    </a:p>
                  </a:txBody>
                  <a:tcPr marL="45720" marR="45720"/>
                </a:tc>
                <a:tc>
                  <a:txBody>
                    <a:bodyPr/>
                    <a:lstStyle/>
                    <a:p>
                      <a:pPr algn="r"/>
                      <a:r>
                        <a:rPr lang="en-US" sz="1200" noProof="0">
                          <a:effectLst/>
                        </a:rPr>
                        <a:t>5</a:t>
                      </a:r>
                      <a:endParaRPr lang="en-US" sz="1200" noProof="0">
                        <a:effectLst/>
                        <a:latin typeface="+mj-lt"/>
                      </a:endParaRPr>
                    </a:p>
                  </a:txBody>
                  <a:tcPr marL="45720" marR="274320"/>
                </a:tc>
                <a:tc>
                  <a:txBody>
                    <a:bodyPr/>
                    <a:lstStyle/>
                    <a:p>
                      <a:pPr algn="l"/>
                      <a:r>
                        <a:rPr lang="en-US" sz="1200" noProof="0">
                          <a:effectLst/>
                        </a:rPr>
                        <a:t>Chronic lung disease</a:t>
                      </a:r>
                      <a:endParaRPr lang="en-US" sz="1200" noProof="0">
                        <a:effectLst/>
                        <a:latin typeface="+mj-lt"/>
                      </a:endParaRPr>
                    </a:p>
                  </a:txBody>
                  <a:tcPr marL="45720" marR="45720"/>
                </a:tc>
                <a:extLst>
                  <a:ext uri="{0D108BD9-81ED-4DB2-BD59-A6C34878D82A}">
                    <a16:rowId xmlns:a16="http://schemas.microsoft.com/office/drawing/2014/main" val="10005"/>
                  </a:ext>
                </a:extLst>
              </a:tr>
              <a:tr h="266343">
                <a:tc>
                  <a:txBody>
                    <a:bodyPr/>
                    <a:lstStyle/>
                    <a:p>
                      <a:pPr algn="r"/>
                      <a:r>
                        <a:rPr lang="en-US" sz="1200" noProof="0">
                          <a:effectLst/>
                        </a:rPr>
                        <a:t>6</a:t>
                      </a:r>
                      <a:endParaRPr lang="en-US" sz="1200" noProof="0">
                        <a:effectLst/>
                        <a:latin typeface="+mj-lt"/>
                      </a:endParaRPr>
                    </a:p>
                  </a:txBody>
                  <a:tcPr marL="45720" marR="274320"/>
                </a:tc>
                <a:tc>
                  <a:txBody>
                    <a:bodyPr/>
                    <a:lstStyle/>
                    <a:p>
                      <a:pPr algn="l"/>
                      <a:r>
                        <a:rPr lang="en-US" sz="1200" noProof="0">
                          <a:effectLst/>
                        </a:rPr>
                        <a:t>Stroke</a:t>
                      </a:r>
                      <a:endParaRPr lang="en-US" sz="1200" noProof="0">
                        <a:effectLst/>
                        <a:latin typeface="+mj-lt"/>
                      </a:endParaRPr>
                    </a:p>
                  </a:txBody>
                  <a:tcPr marL="45720" marR="45720"/>
                </a:tc>
                <a:tc>
                  <a:txBody>
                    <a:bodyPr/>
                    <a:lstStyle/>
                    <a:p>
                      <a:pPr algn="r"/>
                      <a:r>
                        <a:rPr lang="en-US" sz="1200" noProof="0">
                          <a:effectLst/>
                        </a:rPr>
                        <a:t>6</a:t>
                      </a:r>
                      <a:endParaRPr lang="en-US" sz="1200" noProof="0">
                        <a:effectLst/>
                        <a:latin typeface="+mj-lt"/>
                      </a:endParaRPr>
                    </a:p>
                  </a:txBody>
                  <a:tcPr marL="45720" marR="274320"/>
                </a:tc>
                <a:tc>
                  <a:txBody>
                    <a:bodyPr/>
                    <a:lstStyle/>
                    <a:p>
                      <a:pPr algn="l"/>
                      <a:r>
                        <a:rPr lang="en-US" sz="1200" noProof="0">
                          <a:effectLst/>
                        </a:rPr>
                        <a:t>Pneumonia</a:t>
                      </a:r>
                      <a:endParaRPr lang="en-US" sz="1200" noProof="0">
                        <a:effectLst/>
                        <a:latin typeface="+mj-lt"/>
                      </a:endParaRPr>
                    </a:p>
                  </a:txBody>
                  <a:tcPr marL="45720" marR="45720"/>
                </a:tc>
                <a:extLst>
                  <a:ext uri="{0D108BD9-81ED-4DB2-BD59-A6C34878D82A}">
                    <a16:rowId xmlns:a16="http://schemas.microsoft.com/office/drawing/2014/main" val="10006"/>
                  </a:ext>
                </a:extLst>
              </a:tr>
              <a:tr h="266343">
                <a:tc>
                  <a:txBody>
                    <a:bodyPr/>
                    <a:lstStyle/>
                    <a:p>
                      <a:pPr algn="r"/>
                      <a:r>
                        <a:rPr lang="en-US" sz="1200" noProof="0">
                          <a:effectLst/>
                        </a:rPr>
                        <a:t>7</a:t>
                      </a:r>
                      <a:endParaRPr lang="en-US" sz="1200" noProof="0">
                        <a:effectLst/>
                        <a:latin typeface="+mj-lt"/>
                      </a:endParaRPr>
                    </a:p>
                  </a:txBody>
                  <a:tcPr marL="45720" marR="274320"/>
                </a:tc>
                <a:tc>
                  <a:txBody>
                    <a:bodyPr/>
                    <a:lstStyle/>
                    <a:p>
                      <a:pPr algn="l"/>
                      <a:r>
                        <a:rPr lang="en-US" sz="1200" noProof="0">
                          <a:effectLst/>
                        </a:rPr>
                        <a:t>Tuberculosis</a:t>
                      </a:r>
                      <a:endParaRPr lang="en-US" sz="1200" noProof="0">
                        <a:effectLst/>
                        <a:latin typeface="+mj-lt"/>
                      </a:endParaRPr>
                    </a:p>
                  </a:txBody>
                  <a:tcPr marL="45720" marR="45720"/>
                </a:tc>
                <a:tc>
                  <a:txBody>
                    <a:bodyPr/>
                    <a:lstStyle/>
                    <a:p>
                      <a:pPr algn="r"/>
                      <a:r>
                        <a:rPr lang="en-US" sz="1200" noProof="0">
                          <a:effectLst/>
                        </a:rPr>
                        <a:t>7</a:t>
                      </a:r>
                      <a:endParaRPr lang="en-US" sz="1200" noProof="0">
                        <a:effectLst/>
                        <a:latin typeface="+mj-lt"/>
                      </a:endParaRPr>
                    </a:p>
                  </a:txBody>
                  <a:tcPr marL="45720" marR="274320"/>
                </a:tc>
                <a:tc>
                  <a:txBody>
                    <a:bodyPr/>
                    <a:lstStyle/>
                    <a:p>
                      <a:pPr algn="l"/>
                      <a:r>
                        <a:rPr lang="en-US" sz="1200" noProof="0">
                          <a:effectLst/>
                        </a:rPr>
                        <a:t>Tuberculosis</a:t>
                      </a:r>
                      <a:endParaRPr lang="en-US" sz="1200" noProof="0">
                        <a:effectLst/>
                        <a:latin typeface="+mj-lt"/>
                      </a:endParaRPr>
                    </a:p>
                  </a:txBody>
                  <a:tcPr marL="45720" marR="45720"/>
                </a:tc>
                <a:extLst>
                  <a:ext uri="{0D108BD9-81ED-4DB2-BD59-A6C34878D82A}">
                    <a16:rowId xmlns:a16="http://schemas.microsoft.com/office/drawing/2014/main" val="10007"/>
                  </a:ext>
                </a:extLst>
              </a:tr>
              <a:tr h="266343">
                <a:tc>
                  <a:txBody>
                    <a:bodyPr/>
                    <a:lstStyle/>
                    <a:p>
                      <a:pPr algn="r"/>
                      <a:r>
                        <a:rPr lang="en-US" sz="1200" noProof="0">
                          <a:effectLst/>
                        </a:rPr>
                        <a:t>8</a:t>
                      </a:r>
                      <a:endParaRPr lang="en-US" sz="1200" noProof="0">
                        <a:effectLst/>
                        <a:latin typeface="+mj-lt"/>
                      </a:endParaRPr>
                    </a:p>
                  </a:txBody>
                  <a:tcPr marL="45720" marR="274320"/>
                </a:tc>
                <a:tc>
                  <a:txBody>
                    <a:bodyPr/>
                    <a:lstStyle/>
                    <a:p>
                      <a:pPr algn="l"/>
                      <a:r>
                        <a:rPr lang="en-US" sz="1200" noProof="0">
                          <a:effectLst/>
                        </a:rPr>
                        <a:t>Measles</a:t>
                      </a:r>
                      <a:endParaRPr lang="en-US" sz="1200" noProof="0">
                        <a:effectLst/>
                        <a:latin typeface="+mj-lt"/>
                      </a:endParaRPr>
                    </a:p>
                  </a:txBody>
                  <a:tcPr marL="45720" marR="45720"/>
                </a:tc>
                <a:tc>
                  <a:txBody>
                    <a:bodyPr/>
                    <a:lstStyle/>
                    <a:p>
                      <a:pPr algn="r"/>
                      <a:r>
                        <a:rPr lang="en-US" sz="1200" noProof="0">
                          <a:effectLst/>
                        </a:rPr>
                        <a:t>8</a:t>
                      </a:r>
                      <a:endParaRPr lang="en-US" sz="1200" noProof="0">
                        <a:effectLst/>
                        <a:latin typeface="+mj-lt"/>
                      </a:endParaRPr>
                    </a:p>
                  </a:txBody>
                  <a:tcPr marL="45720" marR="274320"/>
                </a:tc>
                <a:tc>
                  <a:txBody>
                    <a:bodyPr/>
                    <a:lstStyle/>
                    <a:p>
                      <a:pPr algn="l"/>
                      <a:r>
                        <a:rPr lang="en-US" sz="1200" noProof="0">
                          <a:effectLst/>
                        </a:rPr>
                        <a:t>War</a:t>
                      </a:r>
                      <a:endParaRPr lang="en-US" sz="1200" noProof="0">
                        <a:effectLst/>
                        <a:latin typeface="+mj-lt"/>
                      </a:endParaRPr>
                    </a:p>
                  </a:txBody>
                  <a:tcPr marL="45720" marR="45720"/>
                </a:tc>
                <a:extLst>
                  <a:ext uri="{0D108BD9-81ED-4DB2-BD59-A6C34878D82A}">
                    <a16:rowId xmlns:a16="http://schemas.microsoft.com/office/drawing/2014/main" val="10008"/>
                  </a:ext>
                </a:extLst>
              </a:tr>
              <a:tr h="266343">
                <a:tc>
                  <a:txBody>
                    <a:bodyPr/>
                    <a:lstStyle/>
                    <a:p>
                      <a:pPr algn="r"/>
                      <a:r>
                        <a:rPr lang="en-US" sz="1200" noProof="0">
                          <a:effectLst/>
                        </a:rPr>
                        <a:t>9</a:t>
                      </a:r>
                      <a:endParaRPr lang="en-US" sz="1200" noProof="0">
                        <a:effectLst/>
                        <a:latin typeface="+mj-lt"/>
                      </a:endParaRPr>
                    </a:p>
                  </a:txBody>
                  <a:tcPr marL="45720" marR="274320"/>
                </a:tc>
                <a:tc>
                  <a:txBody>
                    <a:bodyPr/>
                    <a:lstStyle/>
                    <a:p>
                      <a:pPr algn="l"/>
                      <a:r>
                        <a:rPr lang="en-US" sz="1200" noProof="0">
                          <a:effectLst/>
                        </a:rPr>
                        <a:t>Traffic accidents</a:t>
                      </a:r>
                      <a:endParaRPr lang="en-US" sz="1200" noProof="0">
                        <a:effectLst/>
                        <a:latin typeface="+mj-lt"/>
                      </a:endParaRPr>
                    </a:p>
                  </a:txBody>
                  <a:tcPr marL="45720" marR="45720"/>
                </a:tc>
                <a:tc>
                  <a:txBody>
                    <a:bodyPr/>
                    <a:lstStyle/>
                    <a:p>
                      <a:pPr algn="r"/>
                      <a:r>
                        <a:rPr lang="en-US" sz="1200" noProof="0">
                          <a:effectLst/>
                        </a:rPr>
                        <a:t>9</a:t>
                      </a:r>
                      <a:endParaRPr lang="en-US" sz="1200" noProof="0">
                        <a:effectLst/>
                        <a:latin typeface="+mj-lt"/>
                      </a:endParaRPr>
                    </a:p>
                  </a:txBody>
                  <a:tcPr marL="45720" marR="274320"/>
                </a:tc>
                <a:tc>
                  <a:txBody>
                    <a:bodyPr/>
                    <a:lstStyle/>
                    <a:p>
                      <a:pPr algn="l"/>
                      <a:r>
                        <a:rPr lang="en-US" sz="1200" noProof="0">
                          <a:effectLst/>
                        </a:rPr>
                        <a:t>Diarrhea</a:t>
                      </a:r>
                      <a:endParaRPr lang="en-US" sz="1200" noProof="0">
                        <a:effectLst/>
                        <a:latin typeface="+mj-lt"/>
                      </a:endParaRPr>
                    </a:p>
                  </a:txBody>
                  <a:tcPr marL="45720" marR="45720"/>
                </a:tc>
                <a:extLst>
                  <a:ext uri="{0D108BD9-81ED-4DB2-BD59-A6C34878D82A}">
                    <a16:rowId xmlns:a16="http://schemas.microsoft.com/office/drawing/2014/main" val="10009"/>
                  </a:ext>
                </a:extLst>
              </a:tr>
              <a:tr h="266343">
                <a:tc>
                  <a:txBody>
                    <a:bodyPr/>
                    <a:lstStyle/>
                    <a:p>
                      <a:pPr algn="r"/>
                      <a:r>
                        <a:rPr lang="en-US" sz="1200" spc="-100" noProof="0">
                          <a:effectLst/>
                        </a:rPr>
                        <a:t>10</a:t>
                      </a:r>
                      <a:endParaRPr lang="en-US" sz="1200" noProof="0">
                        <a:effectLst/>
                        <a:latin typeface="+mj-lt"/>
                      </a:endParaRPr>
                    </a:p>
                  </a:txBody>
                  <a:tcPr marL="45720" marR="274320"/>
                </a:tc>
                <a:tc>
                  <a:txBody>
                    <a:bodyPr/>
                    <a:lstStyle/>
                    <a:p>
                      <a:pPr algn="l"/>
                      <a:r>
                        <a:rPr lang="en-US" sz="1200" noProof="0">
                          <a:effectLst/>
                        </a:rPr>
                        <a:t>Birth defects</a:t>
                      </a:r>
                      <a:endParaRPr lang="en-US" sz="1200" noProof="0">
                        <a:effectLst/>
                        <a:latin typeface="+mj-lt"/>
                      </a:endParaRPr>
                    </a:p>
                  </a:txBody>
                  <a:tcPr marL="45720" marR="45720"/>
                </a:tc>
                <a:tc>
                  <a:txBody>
                    <a:bodyPr/>
                    <a:lstStyle/>
                    <a:p>
                      <a:pPr algn="r"/>
                      <a:r>
                        <a:rPr lang="en-US" sz="1200" spc="-100" noProof="0">
                          <a:effectLst/>
                        </a:rPr>
                        <a:t>10</a:t>
                      </a:r>
                      <a:endParaRPr lang="en-US" sz="1200" noProof="0">
                        <a:effectLst/>
                        <a:latin typeface="+mj-lt"/>
                      </a:endParaRPr>
                    </a:p>
                  </a:txBody>
                  <a:tcPr marL="45720" marR="274320"/>
                </a:tc>
                <a:tc>
                  <a:txBody>
                    <a:bodyPr/>
                    <a:lstStyle/>
                    <a:p>
                      <a:pPr algn="l"/>
                      <a:r>
                        <a:rPr lang="en-US" sz="1200" noProof="0">
                          <a:effectLst/>
                        </a:rPr>
                        <a:t>HIV/AIDS</a:t>
                      </a:r>
                      <a:endParaRPr lang="en-US" sz="1200" noProof="0">
                        <a:effectLst/>
                        <a:latin typeface="+mj-lt"/>
                      </a:endParaRPr>
                    </a:p>
                  </a:txBody>
                  <a:tcPr marL="45720" marR="45720"/>
                </a:tc>
                <a:extLst>
                  <a:ext uri="{0D108BD9-81ED-4DB2-BD59-A6C34878D82A}">
                    <a16:rowId xmlns:a16="http://schemas.microsoft.com/office/drawing/2014/main" val="10010"/>
                  </a:ext>
                </a:extLst>
              </a:tr>
              <a:tr h="266343">
                <a:tc>
                  <a:txBody>
                    <a:bodyPr/>
                    <a:lstStyle/>
                    <a:p>
                      <a:pPr algn="r"/>
                      <a:r>
                        <a:rPr lang="en-US" sz="1200" spc="-100" noProof="0">
                          <a:effectLst/>
                        </a:rPr>
                        <a:t>11</a:t>
                      </a:r>
                      <a:endParaRPr lang="en-US" sz="1200" noProof="0">
                        <a:effectLst/>
                        <a:latin typeface="+mj-lt"/>
                      </a:endParaRPr>
                    </a:p>
                  </a:txBody>
                  <a:tcPr marL="45720" marR="274320"/>
                </a:tc>
                <a:tc>
                  <a:txBody>
                    <a:bodyPr/>
                    <a:lstStyle/>
                    <a:p>
                      <a:pPr algn="l"/>
                      <a:r>
                        <a:rPr lang="en-US" sz="1200" noProof="0">
                          <a:effectLst/>
                        </a:rPr>
                        <a:t>Chronic lung disease</a:t>
                      </a:r>
                      <a:endParaRPr lang="en-US" sz="1200" noProof="0">
                        <a:effectLst/>
                        <a:latin typeface="+mj-lt"/>
                      </a:endParaRPr>
                    </a:p>
                  </a:txBody>
                  <a:tcPr marL="45720" marR="45720"/>
                </a:tc>
                <a:tc>
                  <a:txBody>
                    <a:bodyPr/>
                    <a:lstStyle/>
                    <a:p>
                      <a:pPr algn="r"/>
                      <a:r>
                        <a:rPr lang="en-US" sz="1200" spc="-100" noProof="0">
                          <a:effectLst/>
                        </a:rPr>
                        <a:t>11</a:t>
                      </a:r>
                      <a:endParaRPr lang="en-US" sz="1200" noProof="0">
                        <a:effectLst/>
                        <a:latin typeface="+mj-lt"/>
                      </a:endParaRPr>
                    </a:p>
                  </a:txBody>
                  <a:tcPr marL="45720" marR="274320"/>
                </a:tc>
                <a:tc>
                  <a:txBody>
                    <a:bodyPr/>
                    <a:lstStyle/>
                    <a:p>
                      <a:pPr algn="l"/>
                      <a:r>
                        <a:rPr lang="en-US" sz="1200" noProof="0">
                          <a:effectLst/>
                        </a:rPr>
                        <a:t>Perinatal conditions</a:t>
                      </a:r>
                      <a:endParaRPr lang="en-US" sz="1200" noProof="0">
                        <a:effectLst/>
                        <a:latin typeface="+mj-lt"/>
                      </a:endParaRPr>
                    </a:p>
                  </a:txBody>
                  <a:tcPr marL="45720" marR="45720"/>
                </a:tc>
                <a:extLst>
                  <a:ext uri="{0D108BD9-81ED-4DB2-BD59-A6C34878D82A}">
                    <a16:rowId xmlns:a16="http://schemas.microsoft.com/office/drawing/2014/main" val="10011"/>
                  </a:ext>
                </a:extLst>
              </a:tr>
              <a:tr h="266343">
                <a:tc>
                  <a:txBody>
                    <a:bodyPr/>
                    <a:lstStyle/>
                    <a:p>
                      <a:pPr algn="r"/>
                      <a:r>
                        <a:rPr lang="en-US" sz="1200" spc="-100" noProof="0">
                          <a:effectLst/>
                        </a:rPr>
                        <a:t>12</a:t>
                      </a:r>
                      <a:endParaRPr lang="en-US" sz="1200" noProof="0">
                        <a:effectLst/>
                        <a:latin typeface="+mj-lt"/>
                      </a:endParaRPr>
                    </a:p>
                  </a:txBody>
                  <a:tcPr marL="45720" marR="274320"/>
                </a:tc>
                <a:tc>
                  <a:txBody>
                    <a:bodyPr/>
                    <a:lstStyle/>
                    <a:p>
                      <a:pPr algn="l"/>
                      <a:r>
                        <a:rPr lang="en-US" sz="1200" noProof="0">
                          <a:effectLst/>
                        </a:rPr>
                        <a:t>Malaria</a:t>
                      </a:r>
                      <a:endParaRPr lang="en-US" sz="1200" noProof="0">
                        <a:effectLst/>
                        <a:latin typeface="+mj-lt"/>
                      </a:endParaRPr>
                    </a:p>
                  </a:txBody>
                  <a:tcPr marL="45720" marR="45720"/>
                </a:tc>
                <a:tc>
                  <a:txBody>
                    <a:bodyPr/>
                    <a:lstStyle/>
                    <a:p>
                      <a:pPr algn="r"/>
                      <a:r>
                        <a:rPr lang="en-US" sz="1200" spc="-100" noProof="0">
                          <a:effectLst/>
                        </a:rPr>
                        <a:t>12</a:t>
                      </a:r>
                      <a:endParaRPr lang="en-US" sz="1200" noProof="0">
                        <a:effectLst/>
                        <a:latin typeface="+mj-lt"/>
                      </a:endParaRPr>
                    </a:p>
                  </a:txBody>
                  <a:tcPr marL="45720" marR="274320"/>
                </a:tc>
                <a:tc>
                  <a:txBody>
                    <a:bodyPr/>
                    <a:lstStyle/>
                    <a:p>
                      <a:pPr algn="l"/>
                      <a:r>
                        <a:rPr lang="en-US" sz="1200" noProof="0">
                          <a:effectLst/>
                        </a:rPr>
                        <a:t>Violence</a:t>
                      </a:r>
                      <a:endParaRPr lang="en-US" sz="1200" noProof="0">
                        <a:effectLst/>
                        <a:latin typeface="+mj-lt"/>
                      </a:endParaRPr>
                    </a:p>
                  </a:txBody>
                  <a:tcPr marL="45720" marR="45720"/>
                </a:tc>
                <a:extLst>
                  <a:ext uri="{0D108BD9-81ED-4DB2-BD59-A6C34878D82A}">
                    <a16:rowId xmlns:a16="http://schemas.microsoft.com/office/drawing/2014/main" val="10012"/>
                  </a:ext>
                </a:extLst>
              </a:tr>
              <a:tr h="266343">
                <a:tc>
                  <a:txBody>
                    <a:bodyPr/>
                    <a:lstStyle/>
                    <a:p>
                      <a:pPr algn="r"/>
                      <a:r>
                        <a:rPr lang="en-US" sz="1200" spc="-100" noProof="0">
                          <a:effectLst/>
                        </a:rPr>
                        <a:t>13</a:t>
                      </a:r>
                      <a:endParaRPr lang="en-US" sz="1200" noProof="0">
                        <a:effectLst/>
                        <a:latin typeface="+mj-lt"/>
                      </a:endParaRPr>
                    </a:p>
                  </a:txBody>
                  <a:tcPr marL="45720" marR="274320"/>
                </a:tc>
                <a:tc>
                  <a:txBody>
                    <a:bodyPr/>
                    <a:lstStyle/>
                    <a:p>
                      <a:pPr algn="l"/>
                      <a:r>
                        <a:rPr lang="en-US" sz="1200" noProof="0">
                          <a:effectLst/>
                        </a:rPr>
                        <a:t>Falls</a:t>
                      </a:r>
                      <a:endParaRPr lang="en-US" sz="1200" noProof="0">
                        <a:effectLst/>
                        <a:latin typeface="+mj-lt"/>
                      </a:endParaRPr>
                    </a:p>
                  </a:txBody>
                  <a:tcPr marL="45720" marR="45720"/>
                </a:tc>
                <a:tc>
                  <a:txBody>
                    <a:bodyPr/>
                    <a:lstStyle/>
                    <a:p>
                      <a:pPr algn="r"/>
                      <a:r>
                        <a:rPr lang="en-US" sz="1200" spc="-100" noProof="0">
                          <a:effectLst/>
                        </a:rPr>
                        <a:t>13</a:t>
                      </a:r>
                      <a:endParaRPr lang="en-US" sz="1200" noProof="0">
                        <a:effectLst/>
                        <a:latin typeface="+mj-lt"/>
                      </a:endParaRPr>
                    </a:p>
                  </a:txBody>
                  <a:tcPr marL="45720" marR="274320"/>
                </a:tc>
                <a:tc>
                  <a:txBody>
                    <a:bodyPr/>
                    <a:lstStyle/>
                    <a:p>
                      <a:pPr algn="l"/>
                      <a:r>
                        <a:rPr lang="en-US" sz="1200" noProof="0">
                          <a:effectLst/>
                        </a:rPr>
                        <a:t>Birth defects</a:t>
                      </a:r>
                      <a:endParaRPr lang="en-US" sz="1200" noProof="0">
                        <a:effectLst/>
                        <a:latin typeface="+mj-lt"/>
                      </a:endParaRPr>
                    </a:p>
                  </a:txBody>
                  <a:tcPr marL="45720" marR="45720"/>
                </a:tc>
                <a:extLst>
                  <a:ext uri="{0D108BD9-81ED-4DB2-BD59-A6C34878D82A}">
                    <a16:rowId xmlns:a16="http://schemas.microsoft.com/office/drawing/2014/main" val="10013"/>
                  </a:ext>
                </a:extLst>
              </a:tr>
              <a:tr h="266343">
                <a:tc>
                  <a:txBody>
                    <a:bodyPr/>
                    <a:lstStyle/>
                    <a:p>
                      <a:pPr algn="r"/>
                      <a:r>
                        <a:rPr lang="en-US" sz="1200" spc="-100" noProof="0">
                          <a:effectLst/>
                        </a:rPr>
                        <a:t>14</a:t>
                      </a:r>
                      <a:endParaRPr lang="en-US" sz="1200" noProof="0">
                        <a:effectLst/>
                        <a:latin typeface="+mj-lt"/>
                      </a:endParaRPr>
                    </a:p>
                  </a:txBody>
                  <a:tcPr marL="45720" marR="274320"/>
                </a:tc>
                <a:tc>
                  <a:txBody>
                    <a:bodyPr/>
                    <a:lstStyle/>
                    <a:p>
                      <a:pPr algn="l"/>
                      <a:r>
                        <a:rPr lang="en-US" sz="1200" noProof="0">
                          <a:effectLst/>
                        </a:rPr>
                        <a:t>Iron anemia</a:t>
                      </a:r>
                      <a:endParaRPr lang="en-US" sz="1200" noProof="0">
                        <a:effectLst/>
                        <a:latin typeface="+mj-lt"/>
                      </a:endParaRPr>
                    </a:p>
                  </a:txBody>
                  <a:tcPr marL="45720" marR="45720"/>
                </a:tc>
                <a:tc>
                  <a:txBody>
                    <a:bodyPr/>
                    <a:lstStyle/>
                    <a:p>
                      <a:pPr algn="r"/>
                      <a:r>
                        <a:rPr lang="en-US" sz="1200" spc="-100" noProof="0">
                          <a:effectLst/>
                        </a:rPr>
                        <a:t>14</a:t>
                      </a:r>
                      <a:endParaRPr lang="en-US" sz="1200" noProof="0">
                        <a:effectLst/>
                        <a:latin typeface="+mj-lt"/>
                      </a:endParaRPr>
                    </a:p>
                  </a:txBody>
                  <a:tcPr marL="45720" marR="274320"/>
                </a:tc>
                <a:tc>
                  <a:txBody>
                    <a:bodyPr/>
                    <a:lstStyle/>
                    <a:p>
                      <a:pPr algn="l"/>
                      <a:r>
                        <a:rPr lang="en-US" sz="1200" noProof="0">
                          <a:effectLst/>
                        </a:rPr>
                        <a:t>Self-inflicted injuries</a:t>
                      </a:r>
                      <a:endParaRPr lang="en-US" sz="1200" noProof="0">
                        <a:effectLst/>
                        <a:latin typeface="+mj-lt"/>
                      </a:endParaRPr>
                    </a:p>
                  </a:txBody>
                  <a:tcPr marL="45720" marR="45720"/>
                </a:tc>
                <a:extLst>
                  <a:ext uri="{0D108BD9-81ED-4DB2-BD59-A6C34878D82A}">
                    <a16:rowId xmlns:a16="http://schemas.microsoft.com/office/drawing/2014/main" val="10014"/>
                  </a:ext>
                </a:extLst>
              </a:tr>
              <a:tr h="266343">
                <a:tc>
                  <a:txBody>
                    <a:bodyPr/>
                    <a:lstStyle/>
                    <a:p>
                      <a:pPr algn="r"/>
                      <a:r>
                        <a:rPr lang="en-US" sz="1200" noProof="0">
                          <a:effectLst/>
                        </a:rPr>
                        <a:t>15</a:t>
                      </a:r>
                      <a:endParaRPr lang="en-US" sz="1200" noProof="0">
                        <a:effectLst/>
                        <a:latin typeface="+mj-lt"/>
                      </a:endParaRPr>
                    </a:p>
                  </a:txBody>
                  <a:tcPr marL="45720" marR="274320"/>
                </a:tc>
                <a:tc>
                  <a:txBody>
                    <a:bodyPr/>
                    <a:lstStyle/>
                    <a:p>
                      <a:pPr algn="l"/>
                      <a:r>
                        <a:rPr lang="en-US" sz="1200" noProof="0">
                          <a:effectLst/>
                        </a:rPr>
                        <a:t>Malnutrition</a:t>
                      </a:r>
                      <a:endParaRPr lang="en-US" sz="1200" noProof="0">
                        <a:effectLst/>
                        <a:latin typeface="+mj-lt"/>
                      </a:endParaRPr>
                    </a:p>
                  </a:txBody>
                  <a:tcPr marL="45720" marR="45720"/>
                </a:tc>
                <a:tc>
                  <a:txBody>
                    <a:bodyPr/>
                    <a:lstStyle/>
                    <a:p>
                      <a:pPr algn="r"/>
                      <a:r>
                        <a:rPr lang="en-US" sz="1200" noProof="0">
                          <a:effectLst/>
                        </a:rPr>
                        <a:t>15</a:t>
                      </a:r>
                      <a:endParaRPr lang="en-US" sz="1200" noProof="0">
                        <a:effectLst/>
                        <a:latin typeface="+mj-lt"/>
                      </a:endParaRPr>
                    </a:p>
                  </a:txBody>
                  <a:tcPr marL="45720" marR="274320"/>
                </a:tc>
                <a:tc>
                  <a:txBody>
                    <a:bodyPr/>
                    <a:lstStyle/>
                    <a:p>
                      <a:pPr algn="l"/>
                      <a:r>
                        <a:rPr lang="en-US" sz="1200" noProof="0" dirty="0">
                          <a:effectLst/>
                        </a:rPr>
                        <a:t>Respiratory cancer</a:t>
                      </a:r>
                      <a:endParaRPr lang="en-US" sz="1200" noProof="0" dirty="0">
                        <a:effectLst/>
                        <a:latin typeface="+mj-lt"/>
                      </a:endParaRPr>
                    </a:p>
                  </a:txBody>
                  <a:tcPr marL="45720" marR="45720"/>
                </a:tc>
                <a:extLst>
                  <a:ext uri="{0D108BD9-81ED-4DB2-BD59-A6C34878D82A}">
                    <a16:rowId xmlns:a16="http://schemas.microsoft.com/office/drawing/2014/main" val="10015"/>
                  </a:ext>
                </a:extLst>
              </a:tr>
            </a:tbl>
          </a:graphicData>
        </a:graphic>
      </p:graphicFrame>
      <p:sp>
        <p:nvSpPr>
          <p:cNvPr id="7" name="Content Placeholder 4"/>
          <p:cNvSpPr>
            <a:spLocks noGrp="1"/>
          </p:cNvSpPr>
          <p:nvPr>
            <p:ph type="body" sz="quarter" idx="3"/>
          </p:nvPr>
        </p:nvSpPr>
        <p:spPr>
          <a:xfrm>
            <a:off x="323528" y="6347420"/>
            <a:ext cx="5089124" cy="203848"/>
          </a:xfrm>
        </p:spPr>
        <p:txBody>
          <a:bodyPr anchor="ctr"/>
          <a:lstStyle/>
          <a:p>
            <a:r>
              <a:rPr lang="en-US" sz="1100" b="0" dirty="0"/>
              <a:t>SOURCE: Data from World Health Organization, 2002.</a:t>
            </a:r>
            <a:endParaRPr lang="en-US" sz="11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Emergent and Infectious Diseases</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Still Kill Millions of People</a:t>
            </a:r>
            <a:endParaRPr lang="en-US" dirty="0"/>
          </a:p>
        </p:txBody>
      </p:sp>
      <p:sp>
        <p:nvSpPr>
          <p:cNvPr id="3" name="Content Placeholder 2"/>
          <p:cNvSpPr>
            <a:spLocks noGrp="1"/>
          </p:cNvSpPr>
          <p:nvPr>
            <p:ph type="body" idx="4294967295"/>
          </p:nvPr>
        </p:nvSpPr>
        <p:spPr>
          <a:xfrm>
            <a:off x="377050" y="1658069"/>
            <a:ext cx="8477330" cy="4435227"/>
          </a:xfrm>
        </p:spPr>
        <p:txBody>
          <a:bodyPr/>
          <a:lstStyle/>
          <a:p>
            <a:pPr marL="338328" indent="-338328" rtl="0" fontAlgn="base">
              <a:spcBef>
                <a:spcPts val="700"/>
              </a:spcBef>
            </a:pPr>
            <a:r>
              <a:rPr lang="en-US" sz="2800" dirty="0">
                <a:solidFill>
                  <a:srgbClr val="000000"/>
                </a:solidFill>
                <a:effectLst/>
              </a:rPr>
              <a:t>Although the ills of modern life have become the leading killers almost everywhere in the world, communicable diseases still are responsible for about 1/3 of all disease-related mortality.</a:t>
            </a:r>
            <a:endParaRPr lang="en-US" sz="2800" dirty="0">
              <a:effectLst/>
            </a:endParaRPr>
          </a:p>
          <a:p>
            <a:pPr marL="338328" indent="-338328" rtl="0" fontAlgn="base">
              <a:spcBef>
                <a:spcPts val="700"/>
              </a:spcBef>
            </a:pPr>
            <a:r>
              <a:rPr lang="en-US" sz="2800" dirty="0">
                <a:solidFill>
                  <a:srgbClr val="000000"/>
                </a:solidFill>
                <a:effectLst/>
              </a:rPr>
              <a:t>Diarrhea, acute respiratory illnesses, malaria, measles, tetanus, and other infectious diseases kill about 11 million children every year in the developing world. </a:t>
            </a:r>
            <a:endParaRPr lang="en-US" sz="2800" dirty="0">
              <a:effectLst/>
            </a:endParaRPr>
          </a:p>
          <a:p>
            <a:pPr marL="338328" indent="-338328">
              <a:spcBef>
                <a:spcPts val="700"/>
              </a:spcBef>
            </a:pPr>
            <a:r>
              <a:rPr lang="en-US" sz="2800" dirty="0">
                <a:solidFill>
                  <a:srgbClr val="000000"/>
                </a:solidFill>
                <a:effectLst/>
              </a:rPr>
              <a:t>Better nutrition, clean water, improved sanitation, and inexpensive inoculations could eliminate most of those deaths.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8013" cy="1141412"/>
          </a:xfrm>
        </p:spPr>
        <p:txBody>
          <a:bodyPr/>
          <a:lstStyle/>
          <a:p>
            <a:r>
              <a:rPr lang="en-US" sz="4400" b="1" kern="1200" dirty="0">
                <a:solidFill>
                  <a:srgbClr val="000000"/>
                </a:solidFill>
                <a:effectLst/>
                <a:latin typeface="Calibri"/>
                <a:ea typeface="MS Gothic"/>
                <a:cs typeface="MS Gothic"/>
              </a:rPr>
              <a:t>Millions of Children Die From Preventable Childhood Diseases</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1563891"/>
            <a:ext cx="4717504" cy="4995659"/>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3057"/>
            <a:ext cx="8228013" cy="1306535"/>
          </a:xfrm>
        </p:spPr>
        <p:txBody>
          <a:bodyPr/>
          <a:lstStyle/>
          <a:p>
            <a:r>
              <a:rPr lang="en-US" sz="4400" b="1" kern="1200" dirty="0">
                <a:solidFill>
                  <a:srgbClr val="000000"/>
                </a:solidFill>
                <a:effectLst/>
                <a:latin typeface="Calibri"/>
                <a:ea typeface="MS Gothic"/>
                <a:cs typeface="MS Gothic"/>
              </a:rPr>
              <a:t>Pathogens are Disease-causing Organisms</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439" y="1390005"/>
            <a:ext cx="7119937" cy="2759075"/>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
        <p:nvSpPr>
          <p:cNvPr id="3" name="Content Placeholder 2"/>
          <p:cNvSpPr>
            <a:spLocks noGrp="1"/>
          </p:cNvSpPr>
          <p:nvPr>
            <p:ph type="body" idx="4294967295"/>
          </p:nvPr>
        </p:nvSpPr>
        <p:spPr>
          <a:xfrm>
            <a:off x="395536" y="4259188"/>
            <a:ext cx="8393396" cy="2240502"/>
          </a:xfrm>
        </p:spPr>
        <p:txBody>
          <a:bodyPr/>
          <a:lstStyle/>
          <a:p>
            <a:pPr marL="338328" indent="-338328" rtl="0" fontAlgn="base">
              <a:spcBef>
                <a:spcPts val="700"/>
              </a:spcBef>
            </a:pPr>
            <a:r>
              <a:rPr lang="en-US" sz="2800" dirty="0">
                <a:solidFill>
                  <a:srgbClr val="000000"/>
                </a:solidFill>
                <a:effectLst/>
              </a:rPr>
              <a:t>A wide variety of pathogens afflict humans, including viruses, bacteria, protozoans (single-celled animals), parasitic worms, and flukes.</a:t>
            </a:r>
            <a:endParaRPr lang="en-US" sz="2800" dirty="0">
              <a:effectLst/>
            </a:endParaRPr>
          </a:p>
          <a:p>
            <a:pPr marL="338328" indent="-338328">
              <a:spcBef>
                <a:spcPts val="700"/>
              </a:spcBef>
            </a:pPr>
            <a:r>
              <a:rPr lang="en-US" sz="2800" dirty="0">
                <a:solidFill>
                  <a:srgbClr val="000000"/>
                </a:solidFill>
                <a:effectLst/>
              </a:rPr>
              <a:t>The greatest loss of life from an individual disease in a single year was the great influenza pandemic of 1918.</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6060" y="552482"/>
            <a:ext cx="8310293" cy="585724"/>
          </a:xfrm>
        </p:spPr>
        <p:txBody>
          <a:bodyPr/>
          <a:lstStyle/>
          <a:p>
            <a:r>
              <a:rPr lang="en-US" sz="4400" b="1" kern="1200" dirty="0">
                <a:solidFill>
                  <a:srgbClr val="000000"/>
                </a:solidFill>
                <a:effectLst/>
                <a:latin typeface="Calibri"/>
                <a:ea typeface="MS Gothic"/>
                <a:cs typeface="MS Gothic"/>
              </a:rPr>
              <a:t>Outbreaks of Infectious Diseases</a:t>
            </a:r>
            <a:r>
              <a:rPr lang="en-US" sz="2000" b="1" kern="1200" dirty="0">
                <a:solidFill>
                  <a:srgbClr val="000000"/>
                </a:solidFill>
                <a:effectLst/>
                <a:latin typeface="Calibri"/>
                <a:ea typeface="MS Gothic"/>
                <a:cs typeface="MS Gothic"/>
              </a:rPr>
              <a:t> (1)</a:t>
            </a:r>
            <a:endParaRPr lang="en-US" sz="2000" dirty="0"/>
          </a:p>
        </p:txBody>
      </p:sp>
      <p:sp>
        <p:nvSpPr>
          <p:cNvPr id="3" name="Content Placeholder 2"/>
          <p:cNvSpPr>
            <a:spLocks noGrp="1"/>
          </p:cNvSpPr>
          <p:nvPr>
            <p:ph type="body" idx="4294967295"/>
          </p:nvPr>
        </p:nvSpPr>
        <p:spPr>
          <a:xfrm>
            <a:off x="454160" y="1404515"/>
            <a:ext cx="8310293" cy="4976813"/>
          </a:xfrm>
        </p:spPr>
        <p:txBody>
          <a:bodyPr/>
          <a:lstStyle/>
          <a:p>
            <a:pPr marL="338328" indent="-338328" rtl="0" fontAlgn="base">
              <a:spcBef>
                <a:spcPts val="700"/>
              </a:spcBef>
            </a:pPr>
            <a:r>
              <a:rPr lang="en-US" sz="2800" dirty="0">
                <a:solidFill>
                  <a:srgbClr val="000000"/>
                </a:solidFill>
                <a:effectLst/>
              </a:rPr>
              <a:t>Malaria is one of the most prevalent remaining infectious diseases. Every year about 500 million new cases of this disease occur, and about one million people die from it.</a:t>
            </a:r>
            <a:endParaRPr lang="en-US" sz="2800" dirty="0">
              <a:effectLst/>
            </a:endParaRPr>
          </a:p>
          <a:p>
            <a:pPr marL="338328" indent="-338328" rtl="0" fontAlgn="base">
              <a:spcBef>
                <a:spcPts val="700"/>
              </a:spcBef>
            </a:pPr>
            <a:r>
              <a:rPr lang="en-US" sz="2800" b="1" dirty="0">
                <a:solidFill>
                  <a:srgbClr val="000000"/>
                </a:solidFill>
                <a:effectLst/>
              </a:rPr>
              <a:t>Emergent diseases </a:t>
            </a:r>
            <a:r>
              <a:rPr lang="en-US" sz="2800" dirty="0">
                <a:solidFill>
                  <a:srgbClr val="000000"/>
                </a:solidFill>
                <a:effectLst/>
              </a:rPr>
              <a:t>are those not previously known or that have been absent for at least 20 years. </a:t>
            </a:r>
            <a:endParaRPr lang="en-US" sz="2800" dirty="0">
              <a:effectLst/>
            </a:endParaRPr>
          </a:p>
          <a:p>
            <a:pPr marL="914400" indent="-457200" rtl="0" fontAlgn="base">
              <a:spcBef>
                <a:spcPts val="600"/>
              </a:spcBef>
            </a:pPr>
            <a:r>
              <a:rPr lang="en-US" sz="2800" dirty="0">
                <a:solidFill>
                  <a:srgbClr val="000000"/>
                </a:solidFill>
                <a:effectLst/>
              </a:rPr>
              <a:t>The H1N1 new strain of bird flu that spread around the world in 2009. </a:t>
            </a:r>
            <a:endParaRPr lang="en-US" sz="2800" dirty="0">
              <a:effectLst/>
            </a:endParaRPr>
          </a:p>
          <a:p>
            <a:pPr marL="914400" indent="-457200">
              <a:spcBef>
                <a:spcPts val="600"/>
              </a:spcBef>
            </a:pPr>
            <a:r>
              <a:rPr lang="en-US" sz="2800" dirty="0">
                <a:solidFill>
                  <a:srgbClr val="000000"/>
                </a:solidFill>
                <a:effectLst/>
              </a:rPr>
              <a:t>There have been at least 40 outbreaks of emergent diseases over the past two decades, including the Ebola and Marburg fevers.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581742"/>
            <a:ext cx="8228013" cy="527204"/>
          </a:xfrm>
        </p:spPr>
        <p:txBody>
          <a:bodyPr/>
          <a:lstStyle/>
          <a:p>
            <a:r>
              <a:rPr lang="en-US" sz="4400" b="1" kern="1200" dirty="0">
                <a:solidFill>
                  <a:srgbClr val="000000"/>
                </a:solidFill>
                <a:effectLst/>
                <a:latin typeface="Calibri"/>
                <a:ea typeface="MS Gothic"/>
                <a:cs typeface="MS Gothic"/>
              </a:rPr>
              <a:t>Outbreaks of Infectious Diseases</a:t>
            </a:r>
            <a:r>
              <a:rPr lang="en-US" sz="2000" b="1" kern="1200" dirty="0">
                <a:solidFill>
                  <a:srgbClr val="000000"/>
                </a:solidFill>
                <a:effectLst/>
                <a:latin typeface="Calibri"/>
                <a:ea typeface="MS Gothic"/>
                <a:cs typeface="MS Gothic"/>
              </a:rPr>
              <a:t> (2)</a:t>
            </a:r>
            <a:endParaRPr lang="en-US" sz="2000" dirty="0"/>
          </a:p>
        </p:txBody>
      </p:sp>
      <p:pic>
        <p:nvPicPr>
          <p:cNvPr id="2" name="Picture 1" descr="This map shows regional disease outbreaks, such as Swine flu in Australia and drug resistant tuberculosis in Russ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833" y="1772816"/>
            <a:ext cx="8745655" cy="3960440"/>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427946"/>
            <a:ext cx="8228013" cy="644296"/>
          </a:xfrm>
        </p:spPr>
        <p:txBody>
          <a:bodyPr/>
          <a:lstStyle/>
          <a:p>
            <a:r>
              <a:rPr lang="en-US" sz="4400" b="1" kern="1200" dirty="0">
                <a:solidFill>
                  <a:srgbClr val="000000"/>
                </a:solidFill>
                <a:effectLst/>
                <a:latin typeface="Calibri"/>
                <a:ea typeface="MS Gothic"/>
                <a:cs typeface="MS Gothic"/>
              </a:rPr>
              <a:t>The Spread of West Nile Virus</a:t>
            </a:r>
            <a:endParaRPr lang="en-US" dirty="0"/>
          </a:p>
        </p:txBody>
      </p:sp>
      <p:sp>
        <p:nvSpPr>
          <p:cNvPr id="4" name="Content Placeholder 2"/>
          <p:cNvSpPr>
            <a:spLocks noGrp="1"/>
          </p:cNvSpPr>
          <p:nvPr>
            <p:ph type="body" idx="4294967295"/>
          </p:nvPr>
        </p:nvSpPr>
        <p:spPr>
          <a:xfrm>
            <a:off x="4633764" y="1264463"/>
            <a:ext cx="4156471" cy="5260881"/>
          </a:xfrm>
        </p:spPr>
        <p:txBody>
          <a:bodyPr/>
          <a:lstStyle/>
          <a:p>
            <a:pPr marL="457200" indent="-457200" rtl="0" fontAlgn="base">
              <a:spcBef>
                <a:spcPts val="0"/>
              </a:spcBef>
            </a:pPr>
            <a:r>
              <a:rPr lang="en-US" sz="2800" dirty="0">
                <a:solidFill>
                  <a:srgbClr val="000000"/>
                </a:solidFill>
                <a:effectLst/>
              </a:rPr>
              <a:t>West Nile virus shows how fast new diseases can travel. The disease spread rapidly from New York, where it was first reported, throughout the eastern U.S. in only two years</a:t>
            </a:r>
            <a:endParaRPr lang="en-US" sz="2800" dirty="0">
              <a:effectLst/>
            </a:endParaRPr>
          </a:p>
          <a:p>
            <a:pPr marL="457200" indent="-457200">
              <a:spcBef>
                <a:spcPts val="0"/>
              </a:spcBef>
            </a:pPr>
            <a:r>
              <a:rPr lang="en-US" sz="2800" dirty="0">
                <a:solidFill>
                  <a:srgbClr val="000000"/>
                </a:solidFill>
                <a:effectLst/>
              </a:rPr>
              <a:t>West Nile is a mosquito-transmitted viruses that cause encephalitis (brain inflammation).</a:t>
            </a:r>
            <a:endParaRPr 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264463"/>
            <a:ext cx="3797808" cy="5248656"/>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98438"/>
            <a:ext cx="8228013" cy="1141412"/>
          </a:xfrm>
        </p:spPr>
        <p:txBody>
          <a:bodyPr/>
          <a:lstStyle/>
          <a:p>
            <a:r>
              <a:rPr lang="en-US" sz="4400" b="1" kern="1200" dirty="0">
                <a:solidFill>
                  <a:srgbClr val="000000"/>
                </a:solidFill>
                <a:effectLst/>
                <a:latin typeface="Calibri"/>
                <a:ea typeface="MS Gothic"/>
                <a:cs typeface="MS Gothic"/>
              </a:rPr>
              <a:t>Conservation Medicine Combines</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Ecology and Health Care</a:t>
            </a:r>
            <a:endParaRPr lang="en-US" dirty="0"/>
          </a:p>
        </p:txBody>
      </p:sp>
      <p:sp>
        <p:nvSpPr>
          <p:cNvPr id="3" name="Content Placeholder 2"/>
          <p:cNvSpPr>
            <a:spLocks noGrp="1"/>
          </p:cNvSpPr>
          <p:nvPr>
            <p:ph type="body" idx="4294967295"/>
          </p:nvPr>
        </p:nvSpPr>
        <p:spPr>
          <a:xfrm>
            <a:off x="445454" y="1448497"/>
            <a:ext cx="8310293" cy="5076847"/>
          </a:xfrm>
        </p:spPr>
        <p:txBody>
          <a:bodyPr/>
          <a:lstStyle/>
          <a:p>
            <a:pPr marL="457200" indent="-457200" rtl="0" fontAlgn="base">
              <a:spcBef>
                <a:spcPts val="0"/>
              </a:spcBef>
            </a:pPr>
            <a:r>
              <a:rPr lang="en-US" sz="2800" dirty="0">
                <a:solidFill>
                  <a:srgbClr val="000000"/>
                </a:solidFill>
                <a:effectLst/>
              </a:rPr>
              <a:t>Humans aren’t the only ones to suffer from new and devastating </a:t>
            </a:r>
            <a:r>
              <a:rPr lang="en-US" sz="2800" dirty="0" err="1">
                <a:solidFill>
                  <a:srgbClr val="000000"/>
                </a:solidFill>
                <a:effectLst/>
              </a:rPr>
              <a:t>diseases..Wildlife</a:t>
            </a:r>
            <a:r>
              <a:rPr lang="en-US" sz="2800" dirty="0">
                <a:solidFill>
                  <a:srgbClr val="000000"/>
                </a:solidFill>
                <a:effectLst/>
              </a:rPr>
              <a:t> also experience widespread epidemics, which are sometimes called </a:t>
            </a:r>
            <a:r>
              <a:rPr lang="en-US" sz="2800" b="1" dirty="0">
                <a:solidFill>
                  <a:srgbClr val="000000"/>
                </a:solidFill>
                <a:effectLst/>
              </a:rPr>
              <a:t>ecological diseases</a:t>
            </a:r>
            <a:r>
              <a:rPr lang="en-US" sz="2800" dirty="0">
                <a:solidFill>
                  <a:srgbClr val="000000"/>
                </a:solidFill>
                <a:effectLst/>
              </a:rPr>
              <a:t>. </a:t>
            </a:r>
            <a:endParaRPr lang="en-US" sz="2800" dirty="0">
              <a:effectLst/>
            </a:endParaRPr>
          </a:p>
          <a:p>
            <a:pPr marL="457200" indent="-457200" rtl="0" fontAlgn="base">
              <a:spcBef>
                <a:spcPts val="0"/>
              </a:spcBef>
            </a:pPr>
            <a:r>
              <a:rPr lang="en-US" sz="2800" dirty="0">
                <a:solidFill>
                  <a:srgbClr val="000000"/>
                </a:solidFill>
                <a:effectLst/>
              </a:rPr>
              <a:t>We are coming to recognize that the delicate ecological balances that we value so highly—and disrupt so frequently—are important to our own health.</a:t>
            </a:r>
            <a:endParaRPr lang="en-US" sz="2800" dirty="0">
              <a:effectLst/>
            </a:endParaRPr>
          </a:p>
          <a:p>
            <a:pPr marL="457200" indent="-457200">
              <a:spcBef>
                <a:spcPts val="0"/>
              </a:spcBef>
            </a:pPr>
            <a:r>
              <a:rPr lang="en-US" sz="2800" b="1" dirty="0">
                <a:solidFill>
                  <a:srgbClr val="000000"/>
                </a:solidFill>
                <a:effectLst/>
              </a:rPr>
              <a:t>Conservation medicine </a:t>
            </a:r>
            <a:r>
              <a:rPr lang="en-US" sz="2800" dirty="0">
                <a:solidFill>
                  <a:srgbClr val="000000"/>
                </a:solidFill>
                <a:effectLst/>
              </a:rPr>
              <a:t>attempts to understand how our environmental changes threaten our own health as well as that of the natural communities on which we depend for ecological services.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fontAlgn="base"/>
            <a:r>
              <a:rPr lang="en-US" sz="3600" b="1" kern="1200" dirty="0">
                <a:solidFill>
                  <a:srgbClr val="000000"/>
                </a:solidFill>
                <a:effectLst/>
                <a:latin typeface="Calibri"/>
                <a:ea typeface="MS Gothic"/>
                <a:cs typeface="MS Gothic"/>
              </a:rPr>
              <a:t>Frogs and Toads Are</a:t>
            </a:r>
            <a:endParaRPr lang="en-US" dirty="0">
              <a:effectLst/>
            </a:endParaRPr>
          </a:p>
          <a:p>
            <a:r>
              <a:rPr lang="en-US" sz="3600" b="1" kern="1200" dirty="0">
                <a:solidFill>
                  <a:srgbClr val="000000"/>
                </a:solidFill>
                <a:effectLst/>
                <a:latin typeface="Calibri"/>
                <a:ea typeface="MS Gothic"/>
                <a:cs typeface="MS Gothic"/>
              </a:rPr>
              <a:t>Succumbing To a Deadly Disease</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694320"/>
            <a:ext cx="3995737" cy="4852987"/>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Resistance to Antibiotics</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and Pesticides is Increasing</a:t>
            </a:r>
            <a:endParaRPr lang="en-US" dirty="0"/>
          </a:p>
        </p:txBody>
      </p:sp>
      <p:sp>
        <p:nvSpPr>
          <p:cNvPr id="3" name="Content Placeholder 2"/>
          <p:cNvSpPr>
            <a:spLocks noGrp="1"/>
          </p:cNvSpPr>
          <p:nvPr>
            <p:ph type="body" idx="4294967295"/>
          </p:nvPr>
        </p:nvSpPr>
        <p:spPr>
          <a:xfrm>
            <a:off x="467544" y="1613942"/>
            <a:ext cx="8228013" cy="4524375"/>
          </a:xfrm>
        </p:spPr>
        <p:txBody>
          <a:bodyPr/>
          <a:lstStyle/>
          <a:p>
            <a:pPr marL="457200" indent="-457200" rtl="0" fontAlgn="base">
              <a:spcBef>
                <a:spcPts val="600"/>
              </a:spcBef>
            </a:pPr>
            <a:r>
              <a:rPr lang="en-US" sz="2800" dirty="0">
                <a:solidFill>
                  <a:srgbClr val="000000"/>
                </a:solidFill>
                <a:effectLst/>
              </a:rPr>
              <a:t>In recent years, health workers have become increasingly alarmed about the rapid spread of methicillin-resistant </a:t>
            </a:r>
            <a:r>
              <a:rPr lang="en-US" sz="2800" i="1" dirty="0">
                <a:solidFill>
                  <a:srgbClr val="000000"/>
                </a:solidFill>
                <a:effectLst/>
              </a:rPr>
              <a:t>Staphylococcus </a:t>
            </a:r>
            <a:r>
              <a:rPr lang="en-US" sz="2800" i="1" dirty="0" err="1">
                <a:solidFill>
                  <a:srgbClr val="000000"/>
                </a:solidFill>
                <a:effectLst/>
              </a:rPr>
              <a:t>aureus</a:t>
            </a:r>
            <a:r>
              <a:rPr lang="en-US" sz="2800" i="1" dirty="0">
                <a:solidFill>
                  <a:srgbClr val="000000"/>
                </a:solidFill>
                <a:effectLst/>
              </a:rPr>
              <a:t> (MRSA). </a:t>
            </a:r>
            <a:endParaRPr lang="en-US" sz="2800" dirty="0">
              <a:effectLst/>
            </a:endParaRPr>
          </a:p>
          <a:p>
            <a:pPr marL="457200" indent="-457200" rtl="0" eaLnBrk="0" fontAlgn="base" hangingPunct="0">
              <a:spcBef>
                <a:spcPts val="600"/>
              </a:spcBef>
            </a:pPr>
            <a:r>
              <a:rPr lang="en-US" sz="2800" dirty="0">
                <a:solidFill>
                  <a:srgbClr val="000000"/>
                </a:solidFill>
                <a:effectLst/>
              </a:rPr>
              <a:t>Why have vectors, such as mosquitoes, and pathogens, such as bacteria or the malaria parasite, become resistant to pesticides and antibiotics? </a:t>
            </a:r>
            <a:endParaRPr lang="en-US" sz="2800" dirty="0">
              <a:effectLst/>
            </a:endParaRPr>
          </a:p>
          <a:p>
            <a:pPr marL="457200" indent="-457200" rtl="0" eaLnBrk="0" fontAlgn="base" hangingPunct="0">
              <a:spcBef>
                <a:spcPts val="600"/>
              </a:spcBef>
            </a:pPr>
            <a:r>
              <a:rPr lang="en-US" sz="2800" dirty="0">
                <a:solidFill>
                  <a:srgbClr val="000000"/>
                </a:solidFill>
                <a:effectLst/>
              </a:rPr>
              <a:t>Part of the answer is natural selection and the ability of many organisms to evolve rapidly. </a:t>
            </a:r>
            <a:endParaRPr lang="en-US" sz="2800" dirty="0">
              <a:effectLst/>
            </a:endParaRPr>
          </a:p>
          <a:p>
            <a:pPr marL="457200" indent="-457200">
              <a:spcBef>
                <a:spcPts val="600"/>
              </a:spcBef>
            </a:pPr>
            <a:r>
              <a:rPr lang="en-US" sz="2800" dirty="0">
                <a:solidFill>
                  <a:srgbClr val="000000"/>
                </a:solidFill>
                <a:effectLst/>
              </a:rPr>
              <a:t>Another factor is the human tendency to use control measures carelessly.</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How Microbes Acquire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Antibiotic Resistance</a:t>
            </a:r>
            <a:endParaRPr lang="en-US" dirty="0"/>
          </a:p>
        </p:txBody>
      </p:sp>
      <p:pic>
        <p:nvPicPr>
          <p:cNvPr id="6146" name="Picture 2" descr="Microbes acquire antibiotic resistance in two ways. In the first, random mutations make a few cells resistant. When challenged by antibiotics, only those cells survive to give rise to a resistant colony. The second is through sexual reproduction (conjugation) or plasmid transfer moves genes from one strain or species to anoth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54979"/>
            <a:ext cx="5807075" cy="5062537"/>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Who Should Pay For Health Care?</a:t>
            </a:r>
            <a:endParaRPr lang="en-US" dirty="0"/>
          </a:p>
        </p:txBody>
      </p:sp>
      <p:sp>
        <p:nvSpPr>
          <p:cNvPr id="3" name="Content Placeholder 2"/>
          <p:cNvSpPr>
            <a:spLocks noGrp="1"/>
          </p:cNvSpPr>
          <p:nvPr>
            <p:ph type="body" idx="4294967295"/>
          </p:nvPr>
        </p:nvSpPr>
        <p:spPr>
          <a:xfrm>
            <a:off x="457200" y="1824903"/>
            <a:ext cx="8228013" cy="4113068"/>
          </a:xfrm>
        </p:spPr>
        <p:txBody>
          <a:bodyPr/>
          <a:lstStyle/>
          <a:p>
            <a:pPr marL="457200" indent="-457200" rtl="0" fontAlgn="base">
              <a:spcBef>
                <a:spcPts val="0"/>
              </a:spcBef>
            </a:pPr>
            <a:r>
              <a:rPr lang="en-US" sz="2800" dirty="0">
                <a:solidFill>
                  <a:srgbClr val="000000"/>
                </a:solidFill>
                <a:effectLst/>
              </a:rPr>
              <a:t>The heaviest burden of illness is borne by the poorest people, who can afford neither a healthy environment nor adequate health care.</a:t>
            </a:r>
            <a:endParaRPr lang="en-US" sz="2800" dirty="0">
              <a:effectLst/>
            </a:endParaRPr>
          </a:p>
          <a:p>
            <a:pPr marL="457200" indent="-457200" rtl="0" fontAlgn="base">
              <a:spcBef>
                <a:spcPts val="0"/>
              </a:spcBef>
            </a:pPr>
            <a:r>
              <a:rPr lang="en-US" sz="2800" dirty="0">
                <a:solidFill>
                  <a:srgbClr val="000000"/>
                </a:solidFill>
                <a:effectLst/>
              </a:rPr>
              <a:t>WHO estimates that 90 percent of all disease burden occurs in developing countries, where less than one-tenth of all health care dollars is spent. </a:t>
            </a:r>
            <a:endParaRPr lang="en-US" sz="2800" dirty="0">
              <a:effectLst/>
            </a:endParaRPr>
          </a:p>
          <a:p>
            <a:pPr marL="457200" indent="-457200">
              <a:spcBef>
                <a:spcPts val="0"/>
              </a:spcBef>
            </a:pPr>
            <a:r>
              <a:rPr lang="en-US" sz="2800" dirty="0">
                <a:solidFill>
                  <a:srgbClr val="000000"/>
                </a:solidFill>
                <a:effectLst/>
              </a:rPr>
              <a:t>The Bill and Melinda Gates Foundation has pledged $200 million for medical aid to developing countries to help fight AIDS, TB, and malaria.</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26466" y="354896"/>
            <a:ext cx="3489481" cy="637917"/>
          </a:xfrm>
        </p:spPr>
        <p:txBody>
          <a:bodyPr/>
          <a:lstStyle/>
          <a:p>
            <a:r>
              <a:rPr lang="en-US" sz="4400" b="1" kern="1200" dirty="0">
                <a:solidFill>
                  <a:srgbClr val="000000"/>
                </a:solidFill>
                <a:effectLst/>
                <a:latin typeface="Calibri"/>
                <a:ea typeface="MS Gothic"/>
                <a:cs typeface="MS Gothic"/>
              </a:rPr>
              <a:t>8.2 Toxicology</a:t>
            </a:r>
            <a:endParaRPr lang="en-US" dirty="0"/>
          </a:p>
        </p:txBody>
      </p:sp>
      <p:sp>
        <p:nvSpPr>
          <p:cNvPr id="3" name="Content Placeholder 2"/>
          <p:cNvSpPr>
            <a:spLocks noGrp="1"/>
          </p:cNvSpPr>
          <p:nvPr>
            <p:ph type="body" idx="4294967295"/>
          </p:nvPr>
        </p:nvSpPr>
        <p:spPr>
          <a:xfrm>
            <a:off x="446841" y="1048940"/>
            <a:ext cx="8477330" cy="5474494"/>
          </a:xfrm>
        </p:spPr>
        <p:txBody>
          <a:bodyPr/>
          <a:lstStyle/>
          <a:p>
            <a:pPr marL="338328" indent="-338328" rtl="0" fontAlgn="base">
              <a:spcBef>
                <a:spcPts val="700"/>
              </a:spcBef>
            </a:pPr>
            <a:r>
              <a:rPr lang="en-US" sz="2800" b="1" dirty="0">
                <a:solidFill>
                  <a:srgbClr val="000000"/>
                </a:solidFill>
                <a:effectLst/>
              </a:rPr>
              <a:t>Toxicology </a:t>
            </a:r>
            <a:r>
              <a:rPr lang="en-US" sz="2800" dirty="0">
                <a:solidFill>
                  <a:srgbClr val="000000"/>
                </a:solidFill>
                <a:effectLst/>
              </a:rPr>
              <a:t>is the study of the adverse effects of external factors on an organism or a system. </a:t>
            </a:r>
            <a:endParaRPr lang="en-US" sz="2800" dirty="0">
              <a:effectLst/>
            </a:endParaRPr>
          </a:p>
          <a:p>
            <a:pPr marL="338328" indent="-338328" rtl="0" fontAlgn="base">
              <a:spcBef>
                <a:spcPts val="700"/>
              </a:spcBef>
            </a:pPr>
            <a:r>
              <a:rPr lang="en-US" sz="2800" dirty="0">
                <a:solidFill>
                  <a:srgbClr val="000000"/>
                </a:solidFill>
                <a:effectLst/>
              </a:rPr>
              <a:t>This includes environmental chemicals, drugs, and diet as well as physical factors, such as ionizing radiation, UV light, and electromagnetic forces.</a:t>
            </a:r>
            <a:endParaRPr lang="en-US" sz="2800" dirty="0">
              <a:effectLst/>
            </a:endParaRPr>
          </a:p>
          <a:p>
            <a:pPr marL="338328" indent="-338328" rtl="0" fontAlgn="base">
              <a:spcBef>
                <a:spcPts val="700"/>
              </a:spcBef>
            </a:pPr>
            <a:r>
              <a:rPr lang="en-US" sz="2800" dirty="0">
                <a:solidFill>
                  <a:srgbClr val="000000"/>
                </a:solidFill>
                <a:effectLst/>
              </a:rPr>
              <a:t>Toxins often are harmful even in extremely dilute concentrations. In some cases, billionths, or even trillionths, of a gram can cause irreversible damage.</a:t>
            </a:r>
            <a:endParaRPr lang="en-US" sz="2800" dirty="0">
              <a:effectLst/>
            </a:endParaRPr>
          </a:p>
          <a:p>
            <a:pPr marL="338328" indent="-338328">
              <a:spcBef>
                <a:spcPts val="700"/>
              </a:spcBef>
            </a:pPr>
            <a:r>
              <a:rPr lang="en-US" sz="2800" b="1" dirty="0">
                <a:solidFill>
                  <a:srgbClr val="000000"/>
                </a:solidFill>
                <a:effectLst/>
              </a:rPr>
              <a:t>Environmental toxicology</a:t>
            </a:r>
            <a:r>
              <a:rPr lang="en-US" sz="2800" dirty="0">
                <a:solidFill>
                  <a:srgbClr val="000000"/>
                </a:solidFill>
                <a:effectLst/>
              </a:rPr>
              <a:t> specifically deals with the interactions, transformation, fate, and effects of toxins in the biosphere, including individual organisms, populations, and whole ecosystems.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135008" y="1684979"/>
            <a:ext cx="3140848" cy="2680125"/>
          </a:xfrm>
        </p:spPr>
        <p:txBody>
          <a:bodyPr/>
          <a:lstStyle/>
          <a:p>
            <a:r>
              <a:rPr lang="en-US" b="1" dirty="0">
                <a:latin typeface="Calibri" charset="0"/>
              </a:rPr>
              <a:t>Top 20 Toxic and Hazardous Substances</a:t>
            </a:r>
            <a:endParaRPr lang="en-US" dirty="0"/>
          </a:p>
        </p:txBody>
      </p:sp>
      <p:sp>
        <p:nvSpPr>
          <p:cNvPr id="4" name="Content Placeholder 2"/>
          <p:cNvSpPr>
            <a:spLocks noGrp="1"/>
          </p:cNvSpPr>
          <p:nvPr>
            <p:ph sz="half" idx="1"/>
          </p:nvPr>
        </p:nvSpPr>
        <p:spPr>
          <a:xfrm>
            <a:off x="3768795" y="404664"/>
            <a:ext cx="4887224" cy="258201"/>
          </a:xfrm>
        </p:spPr>
        <p:txBody>
          <a:bodyPr anchor="ctr"/>
          <a:lstStyle/>
          <a:p>
            <a:pPr marL="0" indent="0" algn="ctr">
              <a:buNone/>
            </a:pPr>
            <a:r>
              <a:rPr lang="en-US" sz="1800" b="1" dirty="0"/>
              <a:t>TABLE 8.2</a:t>
            </a:r>
            <a:r>
              <a:rPr lang="en-US" sz="1800" dirty="0"/>
              <a:t> Top 20 Toxic and Hazardous Substances</a:t>
            </a:r>
          </a:p>
        </p:txBody>
      </p:sp>
      <p:graphicFrame>
        <p:nvGraphicFramePr>
          <p:cNvPr id="7" name="Table 1" descr="The top 20 toxic and hazardous substances come from energy production like coal combustion, gasoline and other fuels. In addition, a number of the top twenty toxic and hazardous substances come from plastics and pesticides. The number one material is arsenic, which comes from treated lumber."/>
          <p:cNvGraphicFramePr>
            <a:graphicFrameLocks noGrp="1"/>
          </p:cNvGraphicFramePr>
          <p:nvPr>
            <p:extLst>
              <p:ext uri="{D42A27DB-BD31-4B8C-83A1-F6EECF244321}">
                <p14:modId xmlns:p14="http://schemas.microsoft.com/office/powerpoint/2010/main" val="510835059"/>
              </p:ext>
            </p:extLst>
          </p:nvPr>
        </p:nvGraphicFramePr>
        <p:xfrm>
          <a:off x="3768795" y="908720"/>
          <a:ext cx="5040560" cy="5164832"/>
        </p:xfrm>
        <a:graphic>
          <a:graphicData uri="http://schemas.openxmlformats.org/drawingml/2006/table">
            <a:tbl>
              <a:tblPr firstRow="1" bandRow="1">
                <a:tableStyleId>{BC89EF96-8CEA-46FF-86C4-4CE0E7609802}</a:tableStyleId>
              </a:tblPr>
              <a:tblGrid>
                <a:gridCol w="2232248">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tblGrid>
              <a:tr h="28803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noProof="0" dirty="0">
                          <a:effectLst/>
                        </a:rPr>
                        <a:t>MATERIAL</a:t>
                      </a:r>
                      <a:endParaRPr lang="en-US" sz="1200" noProof="0" dirty="0">
                        <a:effectLst/>
                        <a:latin typeface="+mn-lt"/>
                      </a:endParaRPr>
                    </a:p>
                  </a:txBody>
                  <a:tcPr marL="45720" marR="4572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noProof="0">
                          <a:effectLst/>
                        </a:rPr>
                        <a:t>MAJOR SOURCES</a:t>
                      </a:r>
                      <a:endParaRPr lang="en-US" sz="1200" noProof="0">
                        <a:effectLst/>
                        <a:latin typeface="+mn-lt"/>
                      </a:endParaRPr>
                    </a:p>
                  </a:txBody>
                  <a:tcPr marL="45720" marR="45720"/>
                </a:tc>
                <a:extLst>
                  <a:ext uri="{0D108BD9-81ED-4DB2-BD59-A6C34878D82A}">
                    <a16:rowId xmlns:a16="http://schemas.microsoft.com/office/drawing/2014/main" val="10000"/>
                  </a:ext>
                </a:extLst>
              </a:tr>
              <a:tr h="227567">
                <a:tc>
                  <a:txBody>
                    <a:bodyPr/>
                    <a:lstStyle/>
                    <a:p>
                      <a:pPr algn="l"/>
                      <a:r>
                        <a:rPr lang="en-US" sz="1000" spc="-100" noProof="0">
                          <a:effectLst/>
                        </a:rPr>
                        <a:t>1.</a:t>
                      </a:r>
                      <a:r>
                        <a:rPr lang="en-US" sz="1000" spc="0" noProof="0">
                          <a:effectLst/>
                        </a:rPr>
                        <a:t> Arsenic</a:t>
                      </a:r>
                      <a:endParaRPr lang="en-US" noProof="0">
                        <a:effectLst/>
                        <a:latin typeface="+mn-lt"/>
                      </a:endParaRPr>
                    </a:p>
                  </a:txBody>
                  <a:tcPr marL="45720" marR="45720"/>
                </a:tc>
                <a:tc>
                  <a:txBody>
                    <a:bodyPr/>
                    <a:lstStyle/>
                    <a:p>
                      <a:pPr algn="l"/>
                      <a:r>
                        <a:rPr lang="en-US" sz="1000" noProof="0">
                          <a:effectLst/>
                        </a:rPr>
                        <a:t>Treated lumber</a:t>
                      </a:r>
                      <a:endParaRPr lang="en-US" noProof="0">
                        <a:effectLst/>
                        <a:latin typeface="+mn-lt"/>
                      </a:endParaRPr>
                    </a:p>
                  </a:txBody>
                  <a:tcPr marL="45720" marR="45720"/>
                </a:tc>
                <a:extLst>
                  <a:ext uri="{0D108BD9-81ED-4DB2-BD59-A6C34878D82A}">
                    <a16:rowId xmlns:a16="http://schemas.microsoft.com/office/drawing/2014/main" val="10001"/>
                  </a:ext>
                </a:extLst>
              </a:tr>
              <a:tr h="227567">
                <a:tc>
                  <a:txBody>
                    <a:bodyPr/>
                    <a:lstStyle/>
                    <a:p>
                      <a:pPr algn="l"/>
                      <a:r>
                        <a:rPr lang="en-US" sz="1000" noProof="0">
                          <a:effectLst/>
                        </a:rPr>
                        <a:t>2. Lead</a:t>
                      </a:r>
                      <a:endParaRPr lang="en-US" noProof="0">
                        <a:effectLst/>
                        <a:latin typeface="+mn-lt"/>
                      </a:endParaRPr>
                    </a:p>
                  </a:txBody>
                  <a:tcPr marL="45720" marR="45720"/>
                </a:tc>
                <a:tc>
                  <a:txBody>
                    <a:bodyPr/>
                    <a:lstStyle/>
                    <a:p>
                      <a:pPr algn="l"/>
                      <a:r>
                        <a:rPr lang="en-US" sz="1000" noProof="0">
                          <a:effectLst/>
                        </a:rPr>
                        <a:t>Paint, gasoline</a:t>
                      </a:r>
                      <a:endParaRPr lang="en-US" noProof="0">
                        <a:effectLst/>
                        <a:latin typeface="+mn-lt"/>
                      </a:endParaRPr>
                    </a:p>
                  </a:txBody>
                  <a:tcPr marL="45720" marR="45720"/>
                </a:tc>
                <a:extLst>
                  <a:ext uri="{0D108BD9-81ED-4DB2-BD59-A6C34878D82A}">
                    <a16:rowId xmlns:a16="http://schemas.microsoft.com/office/drawing/2014/main" val="10002"/>
                  </a:ext>
                </a:extLst>
              </a:tr>
              <a:tr h="227567">
                <a:tc>
                  <a:txBody>
                    <a:bodyPr/>
                    <a:lstStyle/>
                    <a:p>
                      <a:pPr algn="l"/>
                      <a:r>
                        <a:rPr lang="en-US" sz="1000" noProof="0">
                          <a:effectLst/>
                        </a:rPr>
                        <a:t>3. Mercury</a:t>
                      </a:r>
                      <a:endParaRPr lang="en-US" noProof="0">
                        <a:effectLst/>
                        <a:latin typeface="+mn-lt"/>
                      </a:endParaRPr>
                    </a:p>
                  </a:txBody>
                  <a:tcPr marL="45720" marR="45720"/>
                </a:tc>
                <a:tc>
                  <a:txBody>
                    <a:bodyPr/>
                    <a:lstStyle/>
                    <a:p>
                      <a:pPr algn="l"/>
                      <a:r>
                        <a:rPr lang="en-US" sz="1000" noProof="0">
                          <a:effectLst/>
                        </a:rPr>
                        <a:t>Coal combustion</a:t>
                      </a:r>
                      <a:endParaRPr lang="en-US" noProof="0">
                        <a:effectLst/>
                        <a:latin typeface="+mn-lt"/>
                      </a:endParaRPr>
                    </a:p>
                  </a:txBody>
                  <a:tcPr marL="45720" marR="45720"/>
                </a:tc>
                <a:extLst>
                  <a:ext uri="{0D108BD9-81ED-4DB2-BD59-A6C34878D82A}">
                    <a16:rowId xmlns:a16="http://schemas.microsoft.com/office/drawing/2014/main" val="10003"/>
                  </a:ext>
                </a:extLst>
              </a:tr>
              <a:tr h="227567">
                <a:tc>
                  <a:txBody>
                    <a:bodyPr/>
                    <a:lstStyle/>
                    <a:p>
                      <a:pPr algn="l"/>
                      <a:r>
                        <a:rPr lang="en-US" sz="1000" noProof="0">
                          <a:effectLst/>
                        </a:rPr>
                        <a:t>4. Vinyl chloride</a:t>
                      </a:r>
                      <a:endParaRPr lang="en-US" noProof="0">
                        <a:effectLst/>
                        <a:latin typeface="+mn-lt"/>
                      </a:endParaRPr>
                    </a:p>
                  </a:txBody>
                  <a:tcPr marL="45720" marR="45720"/>
                </a:tc>
                <a:tc>
                  <a:txBody>
                    <a:bodyPr/>
                    <a:lstStyle/>
                    <a:p>
                      <a:pPr algn="l"/>
                      <a:r>
                        <a:rPr lang="en-US" sz="1000" noProof="0">
                          <a:effectLst/>
                        </a:rPr>
                        <a:t>Plastics, industrial uses</a:t>
                      </a:r>
                      <a:endParaRPr lang="en-US" noProof="0">
                        <a:effectLst/>
                        <a:latin typeface="+mn-lt"/>
                      </a:endParaRPr>
                    </a:p>
                  </a:txBody>
                  <a:tcPr marL="45720" marR="45720"/>
                </a:tc>
                <a:extLst>
                  <a:ext uri="{0D108BD9-81ED-4DB2-BD59-A6C34878D82A}">
                    <a16:rowId xmlns:a16="http://schemas.microsoft.com/office/drawing/2014/main" val="10004"/>
                  </a:ext>
                </a:extLst>
              </a:tr>
              <a:tr h="227567">
                <a:tc>
                  <a:txBody>
                    <a:bodyPr/>
                    <a:lstStyle/>
                    <a:p>
                      <a:pPr algn="l"/>
                      <a:r>
                        <a:rPr lang="en-US" sz="1000" noProof="0">
                          <a:effectLst/>
                        </a:rPr>
                        <a:t>5. Polychlorinated biphenyls (PCBs)</a:t>
                      </a:r>
                      <a:endParaRPr lang="en-US" noProof="0">
                        <a:effectLst/>
                        <a:latin typeface="+mn-lt"/>
                      </a:endParaRPr>
                    </a:p>
                  </a:txBody>
                  <a:tcPr marL="45720" marR="45720"/>
                </a:tc>
                <a:tc>
                  <a:txBody>
                    <a:bodyPr/>
                    <a:lstStyle/>
                    <a:p>
                      <a:pPr algn="l"/>
                      <a:r>
                        <a:rPr lang="en-US" sz="1000" noProof="0">
                          <a:effectLst/>
                        </a:rPr>
                        <a:t>Electric insulation</a:t>
                      </a:r>
                      <a:endParaRPr lang="en-US" noProof="0">
                        <a:effectLst/>
                        <a:latin typeface="+mn-lt"/>
                      </a:endParaRPr>
                    </a:p>
                  </a:txBody>
                  <a:tcPr marL="45720" marR="45720"/>
                </a:tc>
                <a:extLst>
                  <a:ext uri="{0D108BD9-81ED-4DB2-BD59-A6C34878D82A}">
                    <a16:rowId xmlns:a16="http://schemas.microsoft.com/office/drawing/2014/main" val="10005"/>
                  </a:ext>
                </a:extLst>
              </a:tr>
              <a:tr h="227567">
                <a:tc>
                  <a:txBody>
                    <a:bodyPr/>
                    <a:lstStyle/>
                    <a:p>
                      <a:pPr algn="l"/>
                      <a:r>
                        <a:rPr lang="en-US" sz="1000" noProof="0">
                          <a:effectLst/>
                        </a:rPr>
                        <a:t>6. Benzene</a:t>
                      </a:r>
                      <a:endParaRPr lang="en-US" noProof="0">
                        <a:effectLst/>
                        <a:latin typeface="+mn-lt"/>
                      </a:endParaRPr>
                    </a:p>
                  </a:txBody>
                  <a:tcPr marL="45720" marR="45720"/>
                </a:tc>
                <a:tc>
                  <a:txBody>
                    <a:bodyPr/>
                    <a:lstStyle/>
                    <a:p>
                      <a:pPr algn="l"/>
                      <a:r>
                        <a:rPr lang="en-US" sz="1000" noProof="0">
                          <a:effectLst/>
                        </a:rPr>
                        <a:t>Gasoline, industrial use</a:t>
                      </a:r>
                      <a:endParaRPr lang="en-US" noProof="0">
                        <a:effectLst/>
                        <a:latin typeface="+mn-lt"/>
                      </a:endParaRPr>
                    </a:p>
                  </a:txBody>
                  <a:tcPr marL="45720" marR="45720"/>
                </a:tc>
                <a:extLst>
                  <a:ext uri="{0D108BD9-81ED-4DB2-BD59-A6C34878D82A}">
                    <a16:rowId xmlns:a16="http://schemas.microsoft.com/office/drawing/2014/main" val="10006"/>
                  </a:ext>
                </a:extLst>
              </a:tr>
              <a:tr h="227567">
                <a:tc>
                  <a:txBody>
                    <a:bodyPr/>
                    <a:lstStyle/>
                    <a:p>
                      <a:pPr algn="l"/>
                      <a:r>
                        <a:rPr lang="en-US" sz="1000" spc="-100" noProof="0">
                          <a:effectLst/>
                        </a:rPr>
                        <a:t>7.</a:t>
                      </a:r>
                      <a:r>
                        <a:rPr lang="en-US" sz="1000" spc="0" noProof="0">
                          <a:effectLst/>
                        </a:rPr>
                        <a:t> Cadmium</a:t>
                      </a:r>
                      <a:endParaRPr lang="en-US" noProof="0">
                        <a:effectLst/>
                        <a:latin typeface="+mn-lt"/>
                      </a:endParaRPr>
                    </a:p>
                  </a:txBody>
                  <a:tcPr marL="45720" marR="45720"/>
                </a:tc>
                <a:tc>
                  <a:txBody>
                    <a:bodyPr/>
                    <a:lstStyle/>
                    <a:p>
                      <a:pPr algn="l"/>
                      <a:r>
                        <a:rPr lang="en-US" sz="1000" noProof="0">
                          <a:effectLst/>
                        </a:rPr>
                        <a:t>Batteries</a:t>
                      </a:r>
                      <a:endParaRPr lang="en-US" noProof="0">
                        <a:effectLst/>
                        <a:latin typeface="+mn-lt"/>
                      </a:endParaRPr>
                    </a:p>
                  </a:txBody>
                  <a:tcPr marL="45720" marR="45720"/>
                </a:tc>
                <a:extLst>
                  <a:ext uri="{0D108BD9-81ED-4DB2-BD59-A6C34878D82A}">
                    <a16:rowId xmlns:a16="http://schemas.microsoft.com/office/drawing/2014/main" val="10007"/>
                  </a:ext>
                </a:extLst>
              </a:tr>
              <a:tr h="227567">
                <a:tc>
                  <a:txBody>
                    <a:bodyPr/>
                    <a:lstStyle/>
                    <a:p>
                      <a:pPr algn="l"/>
                      <a:r>
                        <a:rPr lang="en-US" sz="1000" noProof="0">
                          <a:effectLst/>
                        </a:rPr>
                        <a:t>8. Benzo(a)pyrene</a:t>
                      </a:r>
                      <a:endParaRPr lang="en-US" noProof="0">
                        <a:effectLst/>
                        <a:latin typeface="+mn-lt"/>
                      </a:endParaRPr>
                    </a:p>
                  </a:txBody>
                  <a:tcPr marL="45720" marR="45720"/>
                </a:tc>
                <a:tc>
                  <a:txBody>
                    <a:bodyPr/>
                    <a:lstStyle/>
                    <a:p>
                      <a:pPr algn="l"/>
                      <a:r>
                        <a:rPr lang="en-US" sz="1000" noProof="0">
                          <a:effectLst/>
                        </a:rPr>
                        <a:t>Waste incineration</a:t>
                      </a:r>
                      <a:endParaRPr lang="en-US" noProof="0">
                        <a:effectLst/>
                        <a:latin typeface="+mn-lt"/>
                      </a:endParaRPr>
                    </a:p>
                  </a:txBody>
                  <a:tcPr marL="45720" marR="45720"/>
                </a:tc>
                <a:extLst>
                  <a:ext uri="{0D108BD9-81ED-4DB2-BD59-A6C34878D82A}">
                    <a16:rowId xmlns:a16="http://schemas.microsoft.com/office/drawing/2014/main" val="10008"/>
                  </a:ext>
                </a:extLst>
              </a:tr>
              <a:tr h="227567">
                <a:tc>
                  <a:txBody>
                    <a:bodyPr/>
                    <a:lstStyle/>
                    <a:p>
                      <a:pPr algn="l"/>
                      <a:r>
                        <a:rPr lang="en-US" sz="1000" noProof="0" dirty="0">
                          <a:effectLst/>
                        </a:rPr>
                        <a:t>9. Polycyclic aromatic hydrocarbons</a:t>
                      </a:r>
                      <a:endParaRPr lang="en-US" noProof="0" dirty="0">
                        <a:effectLst/>
                        <a:latin typeface="+mn-lt"/>
                      </a:endParaRPr>
                    </a:p>
                  </a:txBody>
                  <a:tcPr marL="45720" marR="45720"/>
                </a:tc>
                <a:tc>
                  <a:txBody>
                    <a:bodyPr/>
                    <a:lstStyle/>
                    <a:p>
                      <a:pPr algn="l"/>
                      <a:r>
                        <a:rPr lang="en-US" sz="1000" noProof="0">
                          <a:effectLst/>
                        </a:rPr>
                        <a:t>Combustion</a:t>
                      </a:r>
                      <a:endParaRPr lang="en-US" noProof="0">
                        <a:effectLst/>
                        <a:latin typeface="+mn-lt"/>
                      </a:endParaRPr>
                    </a:p>
                  </a:txBody>
                  <a:tcPr marL="45720" marR="45720"/>
                </a:tc>
                <a:extLst>
                  <a:ext uri="{0D108BD9-81ED-4DB2-BD59-A6C34878D82A}">
                    <a16:rowId xmlns:a16="http://schemas.microsoft.com/office/drawing/2014/main" val="10009"/>
                  </a:ext>
                </a:extLst>
              </a:tr>
              <a:tr h="227567">
                <a:tc>
                  <a:txBody>
                    <a:bodyPr/>
                    <a:lstStyle/>
                    <a:p>
                      <a:pPr algn="l"/>
                      <a:r>
                        <a:rPr lang="en-US" sz="1000" noProof="0">
                          <a:effectLst/>
                        </a:rPr>
                        <a:t>10. Benzo(b)fluoranthene</a:t>
                      </a:r>
                      <a:endParaRPr lang="en-US" noProof="0">
                        <a:effectLst/>
                        <a:latin typeface="+mn-lt"/>
                      </a:endParaRPr>
                    </a:p>
                  </a:txBody>
                  <a:tcPr marL="45720" marR="45720"/>
                </a:tc>
                <a:tc>
                  <a:txBody>
                    <a:bodyPr/>
                    <a:lstStyle/>
                    <a:p>
                      <a:pPr algn="l"/>
                      <a:r>
                        <a:rPr lang="en-US" sz="1000" noProof="0">
                          <a:effectLst/>
                        </a:rPr>
                        <a:t>Fuels</a:t>
                      </a:r>
                      <a:endParaRPr lang="en-US" noProof="0">
                        <a:effectLst/>
                        <a:latin typeface="+mn-lt"/>
                      </a:endParaRPr>
                    </a:p>
                  </a:txBody>
                  <a:tcPr marL="45720" marR="45720"/>
                </a:tc>
                <a:extLst>
                  <a:ext uri="{0D108BD9-81ED-4DB2-BD59-A6C34878D82A}">
                    <a16:rowId xmlns:a16="http://schemas.microsoft.com/office/drawing/2014/main" val="10010"/>
                  </a:ext>
                </a:extLst>
              </a:tr>
              <a:tr h="227567">
                <a:tc>
                  <a:txBody>
                    <a:bodyPr/>
                    <a:lstStyle/>
                    <a:p>
                      <a:pPr algn="l"/>
                      <a:r>
                        <a:rPr lang="en-US" sz="1000" spc="-100" noProof="0" dirty="0">
                          <a:effectLst/>
                        </a:rPr>
                        <a:t>11.</a:t>
                      </a:r>
                      <a:r>
                        <a:rPr lang="en-US" sz="1000" spc="0" noProof="0" dirty="0">
                          <a:effectLst/>
                        </a:rPr>
                        <a:t> Chloroform</a:t>
                      </a:r>
                      <a:endParaRPr lang="en-US" noProof="0" dirty="0">
                        <a:effectLst/>
                        <a:latin typeface="+mn-lt"/>
                      </a:endParaRPr>
                    </a:p>
                  </a:txBody>
                  <a:tcPr marL="45720" marR="45720"/>
                </a:tc>
                <a:tc>
                  <a:txBody>
                    <a:bodyPr/>
                    <a:lstStyle/>
                    <a:p>
                      <a:pPr algn="l"/>
                      <a:r>
                        <a:rPr lang="en-US" sz="1000" noProof="0">
                          <a:effectLst/>
                        </a:rPr>
                        <a:t>Water purification, industry</a:t>
                      </a:r>
                      <a:endParaRPr lang="en-US" noProof="0">
                        <a:effectLst/>
                        <a:latin typeface="+mn-lt"/>
                      </a:endParaRPr>
                    </a:p>
                  </a:txBody>
                  <a:tcPr marL="45720" marR="45720"/>
                </a:tc>
                <a:extLst>
                  <a:ext uri="{0D108BD9-81ED-4DB2-BD59-A6C34878D82A}">
                    <a16:rowId xmlns:a16="http://schemas.microsoft.com/office/drawing/2014/main" val="10011"/>
                  </a:ext>
                </a:extLst>
              </a:tr>
              <a:tr h="227567">
                <a:tc>
                  <a:txBody>
                    <a:bodyPr/>
                    <a:lstStyle/>
                    <a:p>
                      <a:pPr algn="l"/>
                      <a:r>
                        <a:rPr lang="en-US" sz="1000" noProof="0" dirty="0">
                          <a:effectLst/>
                        </a:rPr>
                        <a:t>12. DDT</a:t>
                      </a:r>
                      <a:endParaRPr lang="en-US" noProof="0" dirty="0">
                        <a:effectLst/>
                        <a:latin typeface="+mn-lt"/>
                      </a:endParaRPr>
                    </a:p>
                  </a:txBody>
                  <a:tcPr marL="45720" marR="45720"/>
                </a:tc>
                <a:tc>
                  <a:txBody>
                    <a:bodyPr/>
                    <a:lstStyle/>
                    <a:p>
                      <a:pPr algn="l"/>
                      <a:r>
                        <a:rPr lang="en-US" sz="1000" noProof="0">
                          <a:effectLst/>
                        </a:rPr>
                        <a:t>Pesticide use</a:t>
                      </a:r>
                      <a:endParaRPr lang="en-US" noProof="0">
                        <a:effectLst/>
                        <a:latin typeface="+mn-lt"/>
                      </a:endParaRPr>
                    </a:p>
                  </a:txBody>
                  <a:tcPr marL="45720" marR="45720"/>
                </a:tc>
                <a:extLst>
                  <a:ext uri="{0D108BD9-81ED-4DB2-BD59-A6C34878D82A}">
                    <a16:rowId xmlns:a16="http://schemas.microsoft.com/office/drawing/2014/main" val="10012"/>
                  </a:ext>
                </a:extLst>
              </a:tr>
              <a:tr h="227567">
                <a:tc>
                  <a:txBody>
                    <a:bodyPr/>
                    <a:lstStyle/>
                    <a:p>
                      <a:pPr algn="l"/>
                      <a:r>
                        <a:rPr lang="en-US" sz="1000" noProof="0">
                          <a:effectLst/>
                        </a:rPr>
                        <a:t>13. Aroclor1254</a:t>
                      </a:r>
                      <a:endParaRPr lang="en-US" noProof="0">
                        <a:effectLst/>
                        <a:latin typeface="+mn-lt"/>
                      </a:endParaRPr>
                    </a:p>
                  </a:txBody>
                  <a:tcPr marL="45720" marR="45720"/>
                </a:tc>
                <a:tc>
                  <a:txBody>
                    <a:bodyPr/>
                    <a:lstStyle/>
                    <a:p>
                      <a:pPr algn="l"/>
                      <a:r>
                        <a:rPr lang="en-US" sz="1000" noProof="0">
                          <a:effectLst/>
                        </a:rPr>
                        <a:t>Plastics</a:t>
                      </a:r>
                      <a:endParaRPr lang="en-US" noProof="0">
                        <a:effectLst/>
                        <a:latin typeface="+mn-lt"/>
                      </a:endParaRPr>
                    </a:p>
                  </a:txBody>
                  <a:tcPr marL="45720" marR="45720"/>
                </a:tc>
                <a:extLst>
                  <a:ext uri="{0D108BD9-81ED-4DB2-BD59-A6C34878D82A}">
                    <a16:rowId xmlns:a16="http://schemas.microsoft.com/office/drawing/2014/main" val="10013"/>
                  </a:ext>
                </a:extLst>
              </a:tr>
              <a:tr h="227567">
                <a:tc>
                  <a:txBody>
                    <a:bodyPr/>
                    <a:lstStyle/>
                    <a:p>
                      <a:pPr algn="l"/>
                      <a:r>
                        <a:rPr lang="en-US" sz="1000" noProof="0">
                          <a:effectLst/>
                        </a:rPr>
                        <a:t>14. Aroclor1260</a:t>
                      </a:r>
                      <a:endParaRPr lang="en-US" noProof="0">
                        <a:effectLst/>
                        <a:latin typeface="+mn-lt"/>
                      </a:endParaRPr>
                    </a:p>
                  </a:txBody>
                  <a:tcPr marL="45720" marR="45720"/>
                </a:tc>
                <a:tc>
                  <a:txBody>
                    <a:bodyPr/>
                    <a:lstStyle/>
                    <a:p>
                      <a:pPr algn="l"/>
                      <a:r>
                        <a:rPr lang="en-US" sz="1000" noProof="0">
                          <a:effectLst/>
                        </a:rPr>
                        <a:t>Plastics</a:t>
                      </a:r>
                      <a:endParaRPr lang="en-US" noProof="0">
                        <a:effectLst/>
                        <a:latin typeface="+mn-lt"/>
                      </a:endParaRPr>
                    </a:p>
                  </a:txBody>
                  <a:tcPr marL="45720" marR="45720"/>
                </a:tc>
                <a:extLst>
                  <a:ext uri="{0D108BD9-81ED-4DB2-BD59-A6C34878D82A}">
                    <a16:rowId xmlns:a16="http://schemas.microsoft.com/office/drawing/2014/main" val="10014"/>
                  </a:ext>
                </a:extLst>
              </a:tr>
              <a:tr h="227567">
                <a:tc>
                  <a:txBody>
                    <a:bodyPr/>
                    <a:lstStyle/>
                    <a:p>
                      <a:pPr algn="l"/>
                      <a:r>
                        <a:rPr lang="en-US" sz="1000" noProof="0">
                          <a:effectLst/>
                        </a:rPr>
                        <a:t>15. Trichloroethylene</a:t>
                      </a:r>
                      <a:endParaRPr lang="en-US" noProof="0">
                        <a:effectLst/>
                        <a:latin typeface="+mn-lt"/>
                      </a:endParaRPr>
                    </a:p>
                  </a:txBody>
                  <a:tcPr marL="45720" marR="45720"/>
                </a:tc>
                <a:tc>
                  <a:txBody>
                    <a:bodyPr/>
                    <a:lstStyle/>
                    <a:p>
                      <a:pPr algn="l"/>
                      <a:r>
                        <a:rPr lang="en-US" sz="1000" noProof="0">
                          <a:effectLst/>
                        </a:rPr>
                        <a:t>Solvents</a:t>
                      </a:r>
                      <a:endParaRPr lang="en-US" noProof="0">
                        <a:effectLst/>
                        <a:latin typeface="+mn-lt"/>
                      </a:endParaRPr>
                    </a:p>
                  </a:txBody>
                  <a:tcPr marL="45720" marR="45720"/>
                </a:tc>
                <a:extLst>
                  <a:ext uri="{0D108BD9-81ED-4DB2-BD59-A6C34878D82A}">
                    <a16:rowId xmlns:a16="http://schemas.microsoft.com/office/drawing/2014/main" val="10015"/>
                  </a:ext>
                </a:extLst>
              </a:tr>
              <a:tr h="227567">
                <a:tc>
                  <a:txBody>
                    <a:bodyPr/>
                    <a:lstStyle/>
                    <a:p>
                      <a:pPr algn="l"/>
                      <a:r>
                        <a:rPr lang="en-US" sz="1000" noProof="0" dirty="0">
                          <a:effectLst/>
                        </a:rPr>
                        <a:t>16. </a:t>
                      </a:r>
                      <a:r>
                        <a:rPr lang="en-US" sz="1000" noProof="0" dirty="0" err="1">
                          <a:effectLst/>
                        </a:rPr>
                        <a:t>Dibenz</a:t>
                      </a:r>
                      <a:r>
                        <a:rPr lang="en-US" sz="1000" noProof="0" dirty="0">
                          <a:effectLst/>
                        </a:rPr>
                        <a:t> (a, h)</a:t>
                      </a:r>
                      <a:r>
                        <a:rPr lang="en-US" sz="1000" noProof="0" dirty="0" err="1">
                          <a:effectLst/>
                        </a:rPr>
                        <a:t>anthracene</a:t>
                      </a:r>
                      <a:endParaRPr lang="en-US" noProof="0" dirty="0">
                        <a:effectLst/>
                        <a:latin typeface="+mn-lt"/>
                      </a:endParaRPr>
                    </a:p>
                  </a:txBody>
                  <a:tcPr marL="45720" marR="45720"/>
                </a:tc>
                <a:tc>
                  <a:txBody>
                    <a:bodyPr/>
                    <a:lstStyle/>
                    <a:p>
                      <a:pPr algn="l"/>
                      <a:r>
                        <a:rPr lang="en-US" sz="1000" noProof="0">
                          <a:effectLst/>
                        </a:rPr>
                        <a:t>Incineration</a:t>
                      </a:r>
                      <a:endParaRPr lang="en-US" noProof="0">
                        <a:effectLst/>
                        <a:latin typeface="+mn-lt"/>
                      </a:endParaRPr>
                    </a:p>
                  </a:txBody>
                  <a:tcPr marL="45720" marR="45720"/>
                </a:tc>
                <a:extLst>
                  <a:ext uri="{0D108BD9-81ED-4DB2-BD59-A6C34878D82A}">
                    <a16:rowId xmlns:a16="http://schemas.microsoft.com/office/drawing/2014/main" val="10016"/>
                  </a:ext>
                </a:extLst>
              </a:tr>
              <a:tr h="227567">
                <a:tc>
                  <a:txBody>
                    <a:bodyPr/>
                    <a:lstStyle/>
                    <a:p>
                      <a:pPr algn="l"/>
                      <a:r>
                        <a:rPr lang="en-US" sz="1000" spc="-100" noProof="0">
                          <a:effectLst/>
                        </a:rPr>
                        <a:t>17.</a:t>
                      </a:r>
                      <a:r>
                        <a:rPr lang="en-US" sz="1000" spc="0" noProof="0">
                          <a:effectLst/>
                        </a:rPr>
                        <a:t> Dieldrin</a:t>
                      </a:r>
                      <a:endParaRPr lang="en-US" noProof="0">
                        <a:effectLst/>
                        <a:latin typeface="+mn-lt"/>
                      </a:endParaRPr>
                    </a:p>
                  </a:txBody>
                  <a:tcPr marL="45720" marR="45720"/>
                </a:tc>
                <a:tc>
                  <a:txBody>
                    <a:bodyPr/>
                    <a:lstStyle/>
                    <a:p>
                      <a:pPr algn="l"/>
                      <a:r>
                        <a:rPr lang="en-US" sz="1000" noProof="0">
                          <a:effectLst/>
                        </a:rPr>
                        <a:t>Pesticides</a:t>
                      </a:r>
                      <a:endParaRPr lang="en-US" noProof="0">
                        <a:effectLst/>
                        <a:latin typeface="+mn-lt"/>
                      </a:endParaRPr>
                    </a:p>
                  </a:txBody>
                  <a:tcPr marL="45720" marR="45720"/>
                </a:tc>
                <a:extLst>
                  <a:ext uri="{0D108BD9-81ED-4DB2-BD59-A6C34878D82A}">
                    <a16:rowId xmlns:a16="http://schemas.microsoft.com/office/drawing/2014/main" val="10017"/>
                  </a:ext>
                </a:extLst>
              </a:tr>
              <a:tr h="241488">
                <a:tc>
                  <a:txBody>
                    <a:bodyPr/>
                    <a:lstStyle/>
                    <a:p>
                      <a:pPr algn="l"/>
                      <a:r>
                        <a:rPr lang="en-US" sz="1000" noProof="0">
                          <a:effectLst/>
                        </a:rPr>
                        <a:t>18. Chromium, hexavalent</a:t>
                      </a:r>
                      <a:endParaRPr lang="en-US" noProof="0">
                        <a:effectLst/>
                        <a:latin typeface="+mn-lt"/>
                      </a:endParaRPr>
                    </a:p>
                  </a:txBody>
                  <a:tcPr marL="45720" marR="45720"/>
                </a:tc>
                <a:tc>
                  <a:txBody>
                    <a:bodyPr/>
                    <a:lstStyle/>
                    <a:p>
                      <a:pPr indent="3048" algn="l"/>
                      <a:r>
                        <a:rPr lang="en-US" sz="1000" noProof="0">
                          <a:effectLst/>
                        </a:rPr>
                        <a:t>Paints, coatings, welding, anticorrosion agents</a:t>
                      </a:r>
                      <a:endParaRPr lang="en-US" noProof="0">
                        <a:effectLst/>
                        <a:latin typeface="+mn-lt"/>
                      </a:endParaRPr>
                    </a:p>
                  </a:txBody>
                  <a:tcPr marL="45720" marR="45720"/>
                </a:tc>
                <a:extLst>
                  <a:ext uri="{0D108BD9-81ED-4DB2-BD59-A6C34878D82A}">
                    <a16:rowId xmlns:a16="http://schemas.microsoft.com/office/drawing/2014/main" val="10018"/>
                  </a:ext>
                </a:extLst>
              </a:tr>
              <a:tr h="227567">
                <a:tc>
                  <a:txBody>
                    <a:bodyPr/>
                    <a:lstStyle/>
                    <a:p>
                      <a:pPr algn="l"/>
                      <a:r>
                        <a:rPr lang="en-US" sz="1000" noProof="0">
                          <a:effectLst/>
                        </a:rPr>
                        <a:t>19. Chlordane</a:t>
                      </a:r>
                      <a:endParaRPr lang="en-US" noProof="0">
                        <a:effectLst/>
                        <a:latin typeface="+mn-lt"/>
                      </a:endParaRPr>
                    </a:p>
                  </a:txBody>
                  <a:tcPr marL="45720" marR="45720"/>
                </a:tc>
                <a:tc>
                  <a:txBody>
                    <a:bodyPr/>
                    <a:lstStyle/>
                    <a:p>
                      <a:pPr algn="l"/>
                      <a:r>
                        <a:rPr lang="en-US" sz="1000" noProof="0">
                          <a:effectLst/>
                        </a:rPr>
                        <a:t>Pesticides</a:t>
                      </a:r>
                      <a:endParaRPr lang="en-US" noProof="0">
                        <a:effectLst/>
                        <a:latin typeface="+mn-lt"/>
                      </a:endParaRPr>
                    </a:p>
                  </a:txBody>
                  <a:tcPr marL="45720" marR="45720"/>
                </a:tc>
                <a:extLst>
                  <a:ext uri="{0D108BD9-81ED-4DB2-BD59-A6C34878D82A}">
                    <a16:rowId xmlns:a16="http://schemas.microsoft.com/office/drawing/2014/main" val="10019"/>
                  </a:ext>
                </a:extLst>
              </a:tr>
              <a:tr h="227567">
                <a:tc>
                  <a:txBody>
                    <a:bodyPr/>
                    <a:lstStyle/>
                    <a:p>
                      <a:pPr algn="l"/>
                      <a:r>
                        <a:rPr lang="en-US" sz="1000" noProof="0" dirty="0">
                          <a:effectLst/>
                        </a:rPr>
                        <a:t>20. </a:t>
                      </a:r>
                      <a:r>
                        <a:rPr lang="en-US" sz="1000" noProof="0" dirty="0" err="1">
                          <a:effectLst/>
                        </a:rPr>
                        <a:t>Hexachlorobutadiene</a:t>
                      </a:r>
                      <a:endParaRPr lang="en-US" noProof="0" dirty="0">
                        <a:effectLst/>
                        <a:latin typeface="+mn-lt"/>
                      </a:endParaRPr>
                    </a:p>
                  </a:txBody>
                  <a:tcPr marL="45720" marR="45720"/>
                </a:tc>
                <a:tc>
                  <a:txBody>
                    <a:bodyPr/>
                    <a:lstStyle/>
                    <a:p>
                      <a:pPr algn="l"/>
                      <a:r>
                        <a:rPr lang="en-US" sz="1000" noProof="0" dirty="0">
                          <a:effectLst/>
                        </a:rPr>
                        <a:t>Pesticides</a:t>
                      </a:r>
                      <a:endParaRPr lang="en-US" noProof="0" dirty="0">
                        <a:effectLst/>
                        <a:latin typeface="+mn-lt"/>
                      </a:endParaRPr>
                    </a:p>
                  </a:txBody>
                  <a:tcPr marL="45720" marR="45720"/>
                </a:tc>
                <a:extLst>
                  <a:ext uri="{0D108BD9-81ED-4DB2-BD59-A6C34878D82A}">
                    <a16:rowId xmlns:a16="http://schemas.microsoft.com/office/drawing/2014/main" val="10020"/>
                  </a:ext>
                </a:extLst>
              </a:tr>
            </a:tbl>
          </a:graphicData>
        </a:graphic>
      </p:graphicFrame>
      <p:sp>
        <p:nvSpPr>
          <p:cNvPr id="5" name="Content Placeholder 3"/>
          <p:cNvSpPr>
            <a:spLocks noGrp="1"/>
          </p:cNvSpPr>
          <p:nvPr>
            <p:ph sz="half" idx="2"/>
          </p:nvPr>
        </p:nvSpPr>
        <p:spPr>
          <a:xfrm>
            <a:off x="3768795" y="6237312"/>
            <a:ext cx="4038600" cy="174607"/>
          </a:xfrm>
        </p:spPr>
        <p:txBody>
          <a:bodyPr anchor="ctr"/>
          <a:lstStyle/>
          <a:p>
            <a:pPr marL="0" indent="0">
              <a:buNone/>
            </a:pPr>
            <a:r>
              <a:rPr lang="en-US" sz="900" dirty="0"/>
              <a:t>SOURCE: Data from U.S. Environmental Protection Agency.</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How Do Toxins Affect Us?</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marL="338328" indent="-338328" rtl="0" fontAlgn="base">
              <a:spcBef>
                <a:spcPts val="700"/>
              </a:spcBef>
            </a:pPr>
            <a:r>
              <a:rPr lang="en-US" sz="2800" b="1" dirty="0">
                <a:solidFill>
                  <a:srgbClr val="000000"/>
                </a:solidFill>
                <a:effectLst/>
              </a:rPr>
              <a:t>Allergens </a:t>
            </a:r>
            <a:r>
              <a:rPr lang="en-US" sz="2800" dirty="0">
                <a:solidFill>
                  <a:srgbClr val="000000"/>
                </a:solidFill>
                <a:effectLst/>
              </a:rPr>
              <a:t>are substances that activate the immune system.</a:t>
            </a:r>
            <a:endParaRPr lang="en-US" sz="2800" dirty="0">
              <a:effectLst/>
            </a:endParaRPr>
          </a:p>
          <a:p>
            <a:pPr marL="914400" indent="-457200" rtl="0" fontAlgn="base">
              <a:spcBef>
                <a:spcPts val="600"/>
              </a:spcBef>
            </a:pPr>
            <a:r>
              <a:rPr lang="en-US" sz="2800" dirty="0">
                <a:solidFill>
                  <a:srgbClr val="000000"/>
                </a:solidFill>
                <a:effectLst/>
              </a:rPr>
              <a:t>Some allergens act directly as antigens.</a:t>
            </a:r>
            <a:endParaRPr lang="en-US" sz="2800" dirty="0">
              <a:effectLst/>
            </a:endParaRPr>
          </a:p>
          <a:p>
            <a:pPr marL="338328" indent="-338328" rtl="0" fontAlgn="base">
              <a:spcBef>
                <a:spcPts val="700"/>
              </a:spcBef>
            </a:pPr>
            <a:r>
              <a:rPr lang="en-US" sz="2800" b="1" dirty="0">
                <a:solidFill>
                  <a:srgbClr val="000000"/>
                </a:solidFill>
                <a:effectLst/>
              </a:rPr>
              <a:t>Antigens </a:t>
            </a:r>
            <a:r>
              <a:rPr lang="en-US" sz="2800" dirty="0">
                <a:solidFill>
                  <a:srgbClr val="000000"/>
                </a:solidFill>
                <a:effectLst/>
              </a:rPr>
              <a:t>are substances (pollen, bacteria, etc.) recognized as foreign by white blood cells and stimulate the production of specific antibodies.</a:t>
            </a:r>
            <a:endParaRPr lang="en-US" sz="2800" dirty="0">
              <a:effectLst/>
            </a:endParaRPr>
          </a:p>
          <a:p>
            <a:pPr marL="338328" indent="-338328">
              <a:spcBef>
                <a:spcPts val="700"/>
              </a:spcBef>
            </a:pPr>
            <a:r>
              <a:rPr lang="en-US" sz="2800" b="1" dirty="0">
                <a:solidFill>
                  <a:srgbClr val="000000"/>
                </a:solidFill>
                <a:effectLst/>
              </a:rPr>
              <a:t>Antibodies </a:t>
            </a:r>
            <a:r>
              <a:rPr lang="en-US" sz="2800" dirty="0">
                <a:solidFill>
                  <a:srgbClr val="000000"/>
                </a:solidFill>
                <a:effectLst/>
              </a:rPr>
              <a:t>are proteins produced by our bodies that recognize and bind to foreign cells or chemicals.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Sick Building Syndrome</a:t>
            </a:r>
            <a:endParaRPr lang="en-US" dirty="0"/>
          </a:p>
        </p:txBody>
      </p:sp>
      <p:sp>
        <p:nvSpPr>
          <p:cNvPr id="3" name="Content Placeholder 2"/>
          <p:cNvSpPr>
            <a:spLocks noGrp="1"/>
          </p:cNvSpPr>
          <p:nvPr>
            <p:ph type="body" idx="4294967295"/>
          </p:nvPr>
        </p:nvSpPr>
        <p:spPr>
          <a:xfrm>
            <a:off x="457200" y="1373981"/>
            <a:ext cx="8228013" cy="4976813"/>
          </a:xfrm>
        </p:spPr>
        <p:txBody>
          <a:bodyPr/>
          <a:lstStyle/>
          <a:p>
            <a:pPr marL="338328" indent="-338328" rtl="0" fontAlgn="base">
              <a:spcBef>
                <a:spcPts val="700"/>
              </a:spcBef>
            </a:pPr>
            <a:r>
              <a:rPr lang="en-US" sz="2800" dirty="0">
                <a:solidFill>
                  <a:srgbClr val="000000"/>
                </a:solidFill>
                <a:effectLst/>
              </a:rPr>
              <a:t>Formaldehyde is a good example of a widely used chemical that is a powerful sensitizer of the immune system.</a:t>
            </a:r>
            <a:endParaRPr lang="en-US" sz="2800" dirty="0">
              <a:effectLst/>
            </a:endParaRPr>
          </a:p>
          <a:p>
            <a:pPr marL="338328" indent="-338328" rtl="0" fontAlgn="base">
              <a:spcBef>
                <a:spcPts val="700"/>
              </a:spcBef>
            </a:pPr>
            <a:r>
              <a:rPr lang="en-US" sz="2800" dirty="0">
                <a:solidFill>
                  <a:srgbClr val="000000"/>
                </a:solidFill>
                <a:effectLst/>
              </a:rPr>
              <a:t>Widely used in plastics, wood products, insulation, glue, and fabrics, formaldehyde concentrations in indoor air can be thousands of times higher than in normal outdoor air.</a:t>
            </a:r>
            <a:endParaRPr lang="en-US" sz="2800" dirty="0">
              <a:effectLst/>
            </a:endParaRPr>
          </a:p>
          <a:p>
            <a:pPr marL="338328" indent="-338328">
              <a:spcBef>
                <a:spcPts val="700"/>
              </a:spcBef>
            </a:pPr>
            <a:r>
              <a:rPr lang="en-US" sz="2800" b="1" dirty="0">
                <a:solidFill>
                  <a:srgbClr val="000000"/>
                </a:solidFill>
                <a:effectLst/>
              </a:rPr>
              <a:t>Sick building syndrome</a:t>
            </a:r>
            <a:r>
              <a:rPr lang="en-US" sz="2800" dirty="0">
                <a:solidFill>
                  <a:srgbClr val="000000"/>
                </a:solidFill>
                <a:effectLst/>
              </a:rPr>
              <a:t> is a condition characterized by headaches, allergies, and chronic fatigue caused by poorly vented indoor air contaminated by various contaminants.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Classes of Harmful Agents</a:t>
            </a:r>
            <a:endParaRPr lang="en-US" dirty="0"/>
          </a:p>
        </p:txBody>
      </p:sp>
      <p:sp>
        <p:nvSpPr>
          <p:cNvPr id="3" name="Content Placeholder 2"/>
          <p:cNvSpPr>
            <a:spLocks noGrp="1"/>
          </p:cNvSpPr>
          <p:nvPr>
            <p:ph type="body" idx="4294967295"/>
          </p:nvPr>
        </p:nvSpPr>
        <p:spPr>
          <a:xfrm>
            <a:off x="444251" y="1600200"/>
            <a:ext cx="8228013" cy="4524375"/>
          </a:xfrm>
        </p:spPr>
        <p:txBody>
          <a:bodyPr/>
          <a:lstStyle/>
          <a:p>
            <a:pPr marL="338328" indent="-338328" rtl="0" fontAlgn="base">
              <a:spcBef>
                <a:spcPts val="700"/>
              </a:spcBef>
            </a:pPr>
            <a:r>
              <a:rPr lang="en-US" sz="2800" b="1" dirty="0">
                <a:solidFill>
                  <a:srgbClr val="000000"/>
                </a:solidFill>
                <a:effectLst/>
              </a:rPr>
              <a:t>Neurotoxins </a:t>
            </a:r>
            <a:r>
              <a:rPr lang="en-US" sz="2800" dirty="0">
                <a:solidFill>
                  <a:srgbClr val="000000"/>
                </a:solidFill>
                <a:effectLst/>
              </a:rPr>
              <a:t>are a special class of metabolic poisons that specifically attack nerve cells (neurons). </a:t>
            </a:r>
            <a:endParaRPr lang="en-US" sz="2800" dirty="0">
              <a:effectLst/>
            </a:endParaRPr>
          </a:p>
          <a:p>
            <a:pPr marL="338328" indent="-338328" rtl="0" eaLnBrk="0" fontAlgn="base" hangingPunct="0">
              <a:spcBef>
                <a:spcPts val="700"/>
              </a:spcBef>
            </a:pPr>
            <a:r>
              <a:rPr lang="en-US" sz="2800" b="1" dirty="0">
                <a:solidFill>
                  <a:srgbClr val="000000"/>
                </a:solidFill>
                <a:effectLst/>
              </a:rPr>
              <a:t>Mutagens </a:t>
            </a:r>
            <a:r>
              <a:rPr lang="en-US" sz="2800" dirty="0">
                <a:solidFill>
                  <a:srgbClr val="000000"/>
                </a:solidFill>
                <a:effectLst/>
              </a:rPr>
              <a:t>are agents, such as chemicals and radiation, that damage or alter genetic material (DNA) in cells.</a:t>
            </a:r>
            <a:endParaRPr lang="en-US" sz="2800" dirty="0">
              <a:effectLst/>
            </a:endParaRPr>
          </a:p>
          <a:p>
            <a:pPr marL="338328" indent="-338328" rtl="0" eaLnBrk="0" fontAlgn="base" hangingPunct="0">
              <a:spcBef>
                <a:spcPts val="700"/>
              </a:spcBef>
            </a:pPr>
            <a:r>
              <a:rPr lang="en-US" sz="2800" b="1" dirty="0">
                <a:solidFill>
                  <a:srgbClr val="000000"/>
                </a:solidFill>
                <a:effectLst/>
              </a:rPr>
              <a:t>Teratogens </a:t>
            </a:r>
            <a:r>
              <a:rPr lang="en-US" sz="2800" dirty="0">
                <a:solidFill>
                  <a:srgbClr val="000000"/>
                </a:solidFill>
                <a:effectLst/>
              </a:rPr>
              <a:t>are</a:t>
            </a:r>
            <a:r>
              <a:rPr lang="en-US" sz="2800" b="1" dirty="0">
                <a:solidFill>
                  <a:srgbClr val="000000"/>
                </a:solidFill>
                <a:effectLst/>
              </a:rPr>
              <a:t> </a:t>
            </a:r>
            <a:r>
              <a:rPr lang="en-US" sz="2800" dirty="0">
                <a:solidFill>
                  <a:srgbClr val="000000"/>
                </a:solidFill>
                <a:effectLst/>
              </a:rPr>
              <a:t>chemicals or other factors that specifically cause abnormalities during embryonic growth and development. </a:t>
            </a:r>
            <a:endParaRPr lang="en-US" sz="2800" dirty="0">
              <a:effectLst/>
            </a:endParaRPr>
          </a:p>
          <a:p>
            <a:pPr marL="338328" indent="-338328">
              <a:spcBef>
                <a:spcPts val="700"/>
              </a:spcBef>
            </a:pPr>
            <a:r>
              <a:rPr lang="en-US" sz="2800" b="1" dirty="0">
                <a:solidFill>
                  <a:srgbClr val="000000"/>
                </a:solidFill>
                <a:effectLst/>
              </a:rPr>
              <a:t>Carcinogens </a:t>
            </a:r>
            <a:r>
              <a:rPr lang="en-US" sz="2800" dirty="0">
                <a:solidFill>
                  <a:srgbClr val="000000"/>
                </a:solidFill>
                <a:effectLst/>
              </a:rPr>
              <a:t>are substances that cause cancer.</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Endocrine Hormone Disrupters</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are of Special Concern</a:t>
            </a:r>
            <a:endParaRPr lang="en-US" dirty="0"/>
          </a:p>
        </p:txBody>
      </p:sp>
      <p:sp>
        <p:nvSpPr>
          <p:cNvPr id="3" name="Content Placeholder 2"/>
          <p:cNvSpPr>
            <a:spLocks noGrp="1"/>
          </p:cNvSpPr>
          <p:nvPr>
            <p:ph type="body" idx="4294967295"/>
          </p:nvPr>
        </p:nvSpPr>
        <p:spPr/>
        <p:txBody>
          <a:bodyPr/>
          <a:lstStyle/>
          <a:p>
            <a:pPr marL="338328" indent="-338328" rtl="0" fontAlgn="base">
              <a:spcBef>
                <a:spcPts val="700"/>
              </a:spcBef>
            </a:pPr>
            <a:r>
              <a:rPr lang="en-US" sz="2800" b="1" dirty="0">
                <a:solidFill>
                  <a:srgbClr val="000000"/>
                </a:solidFill>
                <a:effectLst/>
              </a:rPr>
              <a:t>Endocrine hormone disrupters</a:t>
            </a:r>
            <a:r>
              <a:rPr lang="en-US" sz="2800" dirty="0">
                <a:solidFill>
                  <a:srgbClr val="000000"/>
                </a:solidFill>
                <a:effectLst/>
              </a:rPr>
              <a:t> are chemicals that interrupt the normal endocrine hormone functions. </a:t>
            </a:r>
            <a:endParaRPr lang="en-US" sz="2800" dirty="0">
              <a:effectLst/>
            </a:endParaRPr>
          </a:p>
          <a:p>
            <a:pPr marL="338328" indent="-338328" rtl="0" fontAlgn="base">
              <a:spcBef>
                <a:spcPts val="700"/>
              </a:spcBef>
            </a:pPr>
            <a:r>
              <a:rPr lang="en-US" sz="2800" dirty="0">
                <a:solidFill>
                  <a:srgbClr val="000000"/>
                </a:solidFill>
                <a:effectLst/>
              </a:rPr>
              <a:t>Some of the most insidious effects of persistent chemicals, such as DDT and PCBs, are that they interfere with normal growth, development, and physiology of a variety of animals at very low doses.</a:t>
            </a:r>
            <a:endParaRPr lang="en-US" sz="2800" dirty="0">
              <a:effectLst/>
            </a:endParaRPr>
          </a:p>
          <a:p>
            <a:pPr marL="338328" indent="-338328">
              <a:spcBef>
                <a:spcPts val="700"/>
              </a:spcBef>
            </a:pPr>
            <a:r>
              <a:rPr lang="en-US" sz="2800" dirty="0">
                <a:solidFill>
                  <a:srgbClr val="000000"/>
                </a:solidFill>
                <a:effectLst/>
              </a:rPr>
              <a:t>These chemicals are sometimes called </a:t>
            </a:r>
            <a:r>
              <a:rPr lang="en-US" sz="2800" b="1" dirty="0">
                <a:solidFill>
                  <a:srgbClr val="000000"/>
                </a:solidFill>
                <a:effectLst/>
              </a:rPr>
              <a:t>environmental estrogens</a:t>
            </a:r>
            <a:r>
              <a:rPr lang="en-US" sz="2800" dirty="0">
                <a:solidFill>
                  <a:srgbClr val="000000"/>
                </a:solidFill>
                <a:effectLst/>
              </a:rPr>
              <a:t> or </a:t>
            </a:r>
            <a:r>
              <a:rPr lang="en-US" sz="2800" b="1" dirty="0">
                <a:solidFill>
                  <a:srgbClr val="000000"/>
                </a:solidFill>
                <a:effectLst/>
              </a:rPr>
              <a:t>androgens</a:t>
            </a:r>
            <a:r>
              <a:rPr lang="en-US" sz="2800" dirty="0">
                <a:solidFill>
                  <a:srgbClr val="000000"/>
                </a:solidFill>
                <a:effectLst/>
              </a:rPr>
              <a:t>, because they often cause reproductive health problems in females or feminization of males.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90111" y="346788"/>
            <a:ext cx="4552984" cy="1856638"/>
          </a:xfrm>
        </p:spPr>
        <p:txBody>
          <a:bodyPr/>
          <a:lstStyle/>
          <a:p>
            <a:r>
              <a:rPr lang="en-US" sz="4400" b="1" kern="1200" dirty="0">
                <a:solidFill>
                  <a:srgbClr val="000000"/>
                </a:solidFill>
                <a:effectLst/>
                <a:latin typeface="Calibri"/>
                <a:ea typeface="MS Gothic"/>
                <a:cs typeface="MS Gothic"/>
              </a:rPr>
              <a:t>8.3 Movement, Distribution,</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and Fate of Toxins</a:t>
            </a:r>
            <a:endParaRPr lang="en-US" dirty="0"/>
          </a:p>
        </p:txBody>
      </p:sp>
      <p:sp>
        <p:nvSpPr>
          <p:cNvPr id="3" name="Content Placeholder 2"/>
          <p:cNvSpPr>
            <a:spLocks noGrp="1"/>
          </p:cNvSpPr>
          <p:nvPr>
            <p:ph type="body" idx="4294967295"/>
          </p:nvPr>
        </p:nvSpPr>
        <p:spPr>
          <a:xfrm>
            <a:off x="4647034" y="2621828"/>
            <a:ext cx="4040542" cy="3433222"/>
          </a:xfrm>
        </p:spPr>
        <p:txBody>
          <a:bodyPr/>
          <a:lstStyle/>
          <a:p>
            <a:pPr marL="0" indent="0" rtl="0" fontAlgn="base">
              <a:spcBef>
                <a:spcPts val="0"/>
              </a:spcBef>
              <a:buNone/>
            </a:pPr>
            <a:r>
              <a:rPr lang="en-US" sz="2800" dirty="0">
                <a:solidFill>
                  <a:srgbClr val="000000"/>
                </a:solidFill>
                <a:effectLst/>
              </a:rPr>
              <a:t>We can think of both individuals and</a:t>
            </a:r>
            <a:endParaRPr lang="en-US" sz="2800" dirty="0">
              <a:effectLst/>
            </a:endParaRPr>
          </a:p>
          <a:p>
            <a:pPr marL="0" indent="0" rtl="0" fontAlgn="base">
              <a:spcBef>
                <a:spcPts val="0"/>
              </a:spcBef>
              <a:buNone/>
            </a:pPr>
            <a:r>
              <a:rPr lang="en-US" sz="2800" dirty="0">
                <a:solidFill>
                  <a:srgbClr val="000000"/>
                </a:solidFill>
                <a:effectLst/>
              </a:rPr>
              <a:t>an ecosystem as sets of interacting compartments between which</a:t>
            </a:r>
            <a:endParaRPr lang="en-US" sz="2800" dirty="0">
              <a:effectLst/>
            </a:endParaRPr>
          </a:p>
          <a:p>
            <a:pPr marL="0" indent="0" rtl="0" fontAlgn="base">
              <a:spcBef>
                <a:spcPts val="0"/>
              </a:spcBef>
              <a:buNone/>
            </a:pPr>
            <a:r>
              <a:rPr lang="en-US" sz="2800" dirty="0">
                <a:solidFill>
                  <a:srgbClr val="000000"/>
                </a:solidFill>
                <a:effectLst/>
              </a:rPr>
              <a:t>chemicals move, based on molecular size, solubility, stability, and reactivity</a:t>
            </a:r>
            <a:endParaRPr lang="en-US" sz="2800" dirty="0">
              <a:effectLst/>
            </a:endParaRPr>
          </a:p>
          <a:p>
            <a:pPr marL="0" indent="0">
              <a:spcBef>
                <a:spcPts val="0"/>
              </a:spcBef>
              <a:buNone/>
            </a:pPr>
            <a:endParaRPr lang="en-US" sz="2800" dirty="0"/>
          </a:p>
        </p:txBody>
      </p:sp>
      <p:pic>
        <p:nvPicPr>
          <p:cNvPr id="8194" name="Picture 2" descr="Substances can move freely from uncontained disposal to soil, water, and living organis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5221"/>
            <a:ext cx="4090987" cy="5876925"/>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1171201" y="376244"/>
            <a:ext cx="6800011" cy="532476"/>
          </a:xfrm>
        </p:spPr>
        <p:txBody>
          <a:bodyPr/>
          <a:lstStyle/>
          <a:p>
            <a:r>
              <a:rPr lang="en-US" sz="3600" b="1" dirty="0"/>
              <a:t>Factors in Environmental Toxicity</a:t>
            </a:r>
          </a:p>
        </p:txBody>
      </p:sp>
      <p:sp>
        <p:nvSpPr>
          <p:cNvPr id="4" name="Content Placeholder 2"/>
          <p:cNvSpPr>
            <a:spLocks noGrp="1"/>
          </p:cNvSpPr>
          <p:nvPr>
            <p:ph sz="half" idx="1"/>
          </p:nvPr>
        </p:nvSpPr>
        <p:spPr>
          <a:xfrm>
            <a:off x="1452610" y="968853"/>
            <a:ext cx="4720849" cy="346092"/>
          </a:xfrm>
        </p:spPr>
        <p:txBody>
          <a:bodyPr/>
          <a:lstStyle/>
          <a:p>
            <a:pPr marL="0" indent="0">
              <a:buNone/>
            </a:pPr>
            <a:r>
              <a:rPr lang="en-US" sz="2000" b="1" dirty="0"/>
              <a:t>TABLE 8.3</a:t>
            </a:r>
            <a:r>
              <a:rPr lang="en-US" sz="2000" dirty="0"/>
              <a:t> Factors in Environmental Toxicity</a:t>
            </a:r>
          </a:p>
        </p:txBody>
      </p:sp>
      <p:sp>
        <p:nvSpPr>
          <p:cNvPr id="6" name="Content Placeholder 3"/>
          <p:cNvSpPr>
            <a:spLocks noGrp="1"/>
          </p:cNvSpPr>
          <p:nvPr>
            <p:ph sz="half" idx="2"/>
          </p:nvPr>
        </p:nvSpPr>
        <p:spPr>
          <a:xfrm>
            <a:off x="1452610" y="1400901"/>
            <a:ext cx="5999710" cy="5227790"/>
          </a:xfrm>
        </p:spPr>
        <p:txBody>
          <a:bodyPr/>
          <a:lstStyle/>
          <a:p>
            <a:pPr marL="0" indent="0">
              <a:spcBef>
                <a:spcPts val="0"/>
              </a:spcBef>
              <a:spcAft>
                <a:spcPts val="900"/>
              </a:spcAft>
              <a:buNone/>
            </a:pPr>
            <a:r>
              <a:rPr lang="en-US" sz="1500" b="1" dirty="0"/>
              <a:t>FACTORS RELATED TO THE TOXIC AGENT</a:t>
            </a:r>
          </a:p>
          <a:p>
            <a:pPr marL="91440" indent="0">
              <a:spcBef>
                <a:spcPts val="0"/>
              </a:spcBef>
              <a:buNone/>
            </a:pPr>
            <a:r>
              <a:rPr lang="en-US" sz="1500" dirty="0"/>
              <a:t>1. Chemical composition and reactivity</a:t>
            </a:r>
          </a:p>
          <a:p>
            <a:pPr marL="91440" indent="0">
              <a:spcBef>
                <a:spcPts val="0"/>
              </a:spcBef>
              <a:buNone/>
            </a:pPr>
            <a:r>
              <a:rPr lang="en-US" sz="1500" dirty="0"/>
              <a:t>2. Physical characteristics (such as solubility, state)</a:t>
            </a:r>
          </a:p>
          <a:p>
            <a:pPr marL="91440" indent="0">
              <a:spcBef>
                <a:spcPts val="0"/>
              </a:spcBef>
              <a:buNone/>
            </a:pPr>
            <a:r>
              <a:rPr lang="en-US" sz="1500" dirty="0"/>
              <a:t>3. Presence of impurities or contaminants</a:t>
            </a:r>
          </a:p>
          <a:p>
            <a:pPr marL="91440" indent="0">
              <a:spcBef>
                <a:spcPts val="0"/>
              </a:spcBef>
              <a:buNone/>
            </a:pPr>
            <a:r>
              <a:rPr lang="en-US" sz="1500" dirty="0"/>
              <a:t>4. Stability and storage characteristics of toxic agent</a:t>
            </a:r>
          </a:p>
          <a:p>
            <a:pPr marL="91440" indent="0">
              <a:spcBef>
                <a:spcPts val="0"/>
              </a:spcBef>
              <a:buNone/>
            </a:pPr>
            <a:r>
              <a:rPr lang="en-US" sz="1500" dirty="0"/>
              <a:t>5. Availability of vehicle (such as solvent) to carry agent</a:t>
            </a:r>
          </a:p>
          <a:p>
            <a:pPr marL="91440" indent="0">
              <a:spcBef>
                <a:spcPts val="0"/>
              </a:spcBef>
              <a:buNone/>
            </a:pPr>
            <a:r>
              <a:rPr lang="en-US" sz="1500" dirty="0"/>
              <a:t>6. Movement of agent through environment and into cells</a:t>
            </a:r>
          </a:p>
          <a:p>
            <a:pPr marL="0" indent="0">
              <a:spcBef>
                <a:spcPts val="900"/>
              </a:spcBef>
              <a:spcAft>
                <a:spcPts val="900"/>
              </a:spcAft>
              <a:buNone/>
            </a:pPr>
            <a:r>
              <a:rPr lang="en-US" sz="1500" b="1" dirty="0"/>
              <a:t>FACTORS RELATED TO EXPOSURE</a:t>
            </a:r>
          </a:p>
          <a:p>
            <a:pPr marL="91440" indent="0">
              <a:spcBef>
                <a:spcPts val="0"/>
              </a:spcBef>
              <a:buNone/>
            </a:pPr>
            <a:r>
              <a:rPr lang="en-US" sz="1500" dirty="0"/>
              <a:t>1. Dose (concentration and volume of exposure)</a:t>
            </a:r>
          </a:p>
          <a:p>
            <a:pPr marL="91440" indent="0">
              <a:spcBef>
                <a:spcPts val="0"/>
              </a:spcBef>
              <a:buNone/>
            </a:pPr>
            <a:r>
              <a:rPr lang="en-US" sz="1500" dirty="0"/>
              <a:t>2. Route, rate, and site of exposure</a:t>
            </a:r>
          </a:p>
          <a:p>
            <a:pPr marL="91440" indent="0">
              <a:spcBef>
                <a:spcPts val="0"/>
              </a:spcBef>
              <a:buNone/>
            </a:pPr>
            <a:r>
              <a:rPr lang="en-US" sz="1500" dirty="0"/>
              <a:t>3. Duration and frequency of exposure</a:t>
            </a:r>
          </a:p>
          <a:p>
            <a:pPr marL="91440" indent="0">
              <a:spcBef>
                <a:spcPts val="0"/>
              </a:spcBef>
              <a:buNone/>
            </a:pPr>
            <a:r>
              <a:rPr lang="en-US" sz="1500" dirty="0"/>
              <a:t>4. Time of exposure (time of day, season, year)</a:t>
            </a:r>
          </a:p>
          <a:p>
            <a:pPr marL="0" indent="0">
              <a:spcBef>
                <a:spcPts val="900"/>
              </a:spcBef>
              <a:spcAft>
                <a:spcPts val="900"/>
              </a:spcAft>
              <a:buNone/>
            </a:pPr>
            <a:r>
              <a:rPr lang="en-US" sz="1500" b="1" dirty="0"/>
              <a:t>FACTORS RELATED TO THE ORGANISM</a:t>
            </a:r>
          </a:p>
          <a:p>
            <a:pPr marL="91440" indent="0">
              <a:spcBef>
                <a:spcPts val="0"/>
              </a:spcBef>
              <a:buNone/>
            </a:pPr>
            <a:r>
              <a:rPr lang="en-US" sz="1500" dirty="0"/>
              <a:t>1. Resistance to uptake, storage, or cell permeability of agent</a:t>
            </a:r>
          </a:p>
          <a:p>
            <a:pPr marL="91440" indent="0">
              <a:spcBef>
                <a:spcPts val="0"/>
              </a:spcBef>
              <a:buNone/>
            </a:pPr>
            <a:r>
              <a:rPr lang="en-US" sz="1500" dirty="0"/>
              <a:t>2. Ability to metabolize, inactivate, sequester, or eliminate agent</a:t>
            </a:r>
          </a:p>
          <a:p>
            <a:pPr marL="91440" indent="0">
              <a:spcBef>
                <a:spcPts val="0"/>
              </a:spcBef>
              <a:buNone/>
            </a:pPr>
            <a:r>
              <a:rPr lang="en-US" sz="1500" dirty="0"/>
              <a:t>3. Tendency to activate or alter nontoxic substances so they become toxic</a:t>
            </a:r>
          </a:p>
          <a:p>
            <a:pPr marL="91440" indent="0">
              <a:spcBef>
                <a:spcPts val="0"/>
              </a:spcBef>
              <a:buNone/>
            </a:pPr>
            <a:r>
              <a:rPr lang="en-US" sz="1500" dirty="0"/>
              <a:t>4. Concurrent infections or physical or chemical stress</a:t>
            </a:r>
          </a:p>
          <a:p>
            <a:pPr marL="91440" indent="0">
              <a:spcBef>
                <a:spcPts val="0"/>
              </a:spcBef>
              <a:buNone/>
            </a:pPr>
            <a:r>
              <a:rPr lang="en-US" sz="1500" dirty="0"/>
              <a:t>5. Species and genetic characteristics of organism</a:t>
            </a:r>
          </a:p>
          <a:p>
            <a:pPr marL="91440" indent="0">
              <a:spcBef>
                <a:spcPts val="0"/>
              </a:spcBef>
              <a:buNone/>
            </a:pPr>
            <a:r>
              <a:rPr lang="en-US" sz="1500" dirty="0"/>
              <a:t>6. Nutritional status of subject</a:t>
            </a:r>
          </a:p>
          <a:p>
            <a:pPr marL="91440" indent="0">
              <a:spcBef>
                <a:spcPts val="0"/>
              </a:spcBef>
              <a:buNone/>
            </a:pPr>
            <a:r>
              <a:rPr lang="en-US" sz="1500" dirty="0"/>
              <a:t>7. Age, sex, body weight, immunological status, and maturity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Solubility and Mobility Determine</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When and Where Chemicals Move</a:t>
            </a:r>
            <a:endParaRPr lang="en-US" dirty="0"/>
          </a:p>
        </p:txBody>
      </p:sp>
      <p:sp>
        <p:nvSpPr>
          <p:cNvPr id="3" name="Content Placeholder 2"/>
          <p:cNvSpPr>
            <a:spLocks noGrp="1"/>
          </p:cNvSpPr>
          <p:nvPr>
            <p:ph type="body" idx="4294967295"/>
          </p:nvPr>
        </p:nvSpPr>
        <p:spPr>
          <a:xfrm>
            <a:off x="457200" y="1831429"/>
            <a:ext cx="8228013" cy="4524375"/>
          </a:xfrm>
        </p:spPr>
        <p:txBody>
          <a:bodyPr/>
          <a:lstStyle/>
          <a:p>
            <a:pPr marL="457200" indent="-457200" rtl="0" fontAlgn="base">
              <a:spcBef>
                <a:spcPts val="0"/>
              </a:spcBef>
            </a:pPr>
            <a:r>
              <a:rPr lang="en-US" sz="2800" dirty="0">
                <a:solidFill>
                  <a:srgbClr val="000000"/>
                </a:solidFill>
                <a:effectLst/>
              </a:rPr>
              <a:t>Solubility is one of the most important characteristics in determining how, a toxic material will move through the environment or through the body to its site of action.</a:t>
            </a:r>
            <a:endParaRPr lang="en-US" sz="2800" dirty="0">
              <a:effectLst/>
            </a:endParaRPr>
          </a:p>
          <a:p>
            <a:pPr marL="457200" indent="-457200" rtl="0" fontAlgn="base">
              <a:spcBef>
                <a:spcPts val="0"/>
              </a:spcBef>
            </a:pPr>
            <a:r>
              <a:rPr lang="en-US" sz="2800" dirty="0">
                <a:solidFill>
                  <a:srgbClr val="000000"/>
                </a:solidFill>
                <a:effectLst/>
              </a:rPr>
              <a:t>Chemicals can be divided into 2 major groups: </a:t>
            </a:r>
            <a:endParaRPr lang="en-US" sz="2800" dirty="0">
              <a:effectLst/>
            </a:endParaRPr>
          </a:p>
          <a:p>
            <a:pPr marL="914400" indent="-457200" rtl="0" eaLnBrk="0" fontAlgn="base" hangingPunct="0">
              <a:spcBef>
                <a:spcPts val="600"/>
              </a:spcBef>
            </a:pPr>
            <a:r>
              <a:rPr lang="en-US" sz="2800" dirty="0">
                <a:solidFill>
                  <a:srgbClr val="000000"/>
                </a:solidFill>
                <a:effectLst/>
              </a:rPr>
              <a:t>Water soluble compounds move rapidly and widely through the environment because water is ubiquitous.</a:t>
            </a:r>
            <a:endParaRPr lang="en-US" sz="2800" dirty="0">
              <a:effectLst/>
            </a:endParaRPr>
          </a:p>
          <a:p>
            <a:pPr marL="914400" indent="-457200">
              <a:spcBef>
                <a:spcPts val="600"/>
              </a:spcBef>
            </a:pPr>
            <a:r>
              <a:rPr lang="en-US" sz="2800" dirty="0">
                <a:solidFill>
                  <a:srgbClr val="000000"/>
                </a:solidFill>
                <a:effectLst/>
              </a:rPr>
              <a:t>Molecules that are oil- or fat-soluble generally need a carrier to move through the environment.</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Exposure and Susceptibility</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Determine How we Respond</a:t>
            </a:r>
            <a:r>
              <a:rPr lang="en-US" sz="2000" b="1" kern="1200" dirty="0">
                <a:solidFill>
                  <a:srgbClr val="000000"/>
                </a:solidFill>
                <a:effectLst/>
                <a:latin typeface="Calibri"/>
                <a:ea typeface="MS Gothic"/>
                <a:cs typeface="MS Gothic"/>
              </a:rPr>
              <a:t> (1)</a:t>
            </a:r>
            <a:endParaRPr lang="en-US" sz="2000" dirty="0"/>
          </a:p>
        </p:txBody>
      </p:sp>
      <p:sp>
        <p:nvSpPr>
          <p:cNvPr id="3" name="Content Placeholder 2"/>
          <p:cNvSpPr>
            <a:spLocks noGrp="1"/>
          </p:cNvSpPr>
          <p:nvPr>
            <p:ph type="body" idx="4294967295"/>
          </p:nvPr>
        </p:nvSpPr>
        <p:spPr>
          <a:xfrm>
            <a:off x="467544" y="1738908"/>
            <a:ext cx="8228013" cy="4524375"/>
          </a:xfrm>
        </p:spPr>
        <p:txBody>
          <a:bodyPr/>
          <a:lstStyle/>
          <a:p>
            <a:pPr marL="338328" indent="-338328" rtl="0" fontAlgn="base">
              <a:spcBef>
                <a:spcPts val="700"/>
              </a:spcBef>
            </a:pPr>
            <a:r>
              <a:rPr lang="en-US" sz="2800" dirty="0">
                <a:solidFill>
                  <a:srgbClr val="000000"/>
                </a:solidFill>
                <a:effectLst/>
              </a:rPr>
              <a:t>There are many routes for toxins to enter our bodies.</a:t>
            </a:r>
            <a:endParaRPr lang="en-US" sz="2800" dirty="0">
              <a:effectLst/>
            </a:endParaRPr>
          </a:p>
          <a:p>
            <a:pPr marL="338328" indent="-338328" rtl="0" fontAlgn="base">
              <a:spcBef>
                <a:spcPts val="700"/>
              </a:spcBef>
            </a:pPr>
            <a:r>
              <a:rPr lang="en-US" sz="2800" dirty="0">
                <a:solidFill>
                  <a:srgbClr val="000000"/>
                </a:solidFill>
                <a:effectLst/>
              </a:rPr>
              <a:t>Airborne toxins generally cause more ill health than any other exposure source; however, food, water, and skin contact can also expose us to a wide variety of hazards.</a:t>
            </a:r>
            <a:endParaRPr lang="en-US" sz="2800" dirty="0">
              <a:effectLst/>
            </a:endParaRPr>
          </a:p>
          <a:p>
            <a:pPr marL="338328" indent="-338328" rtl="0" fontAlgn="base">
              <a:spcBef>
                <a:spcPts val="700"/>
              </a:spcBef>
            </a:pPr>
            <a:r>
              <a:rPr lang="en-US" sz="2800" dirty="0">
                <a:solidFill>
                  <a:srgbClr val="000000"/>
                </a:solidFill>
                <a:effectLst/>
              </a:rPr>
              <a:t>Age matters and general health matters:  healthy adults, for example, may be relatively insensitive to doses that are very dangerous to young children or to someone already weakened by other diseases.</a:t>
            </a:r>
            <a:endParaRPr lang="en-US" sz="2800" dirty="0">
              <a:effectLst/>
            </a:endParaRPr>
          </a:p>
          <a:p>
            <a:pPr marL="338328" indent="-338328">
              <a:spcBef>
                <a:spcPts val="700"/>
              </a:spcBef>
            </a:pPr>
            <a:r>
              <a:rPr lang="en-US" sz="2800" dirty="0">
                <a:solidFill>
                  <a:srgbClr val="000000"/>
                </a:solidFill>
                <a:effectLst/>
              </a:rPr>
              <a:t>Lead is the most common toxin in children.</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3348" y="1135062"/>
            <a:ext cx="2871802" cy="2772942"/>
          </a:xfrm>
        </p:spPr>
        <p:txBody>
          <a:bodyPr/>
          <a:lstStyle/>
          <a:p>
            <a:r>
              <a:rPr lang="en-US" sz="3600" b="1" kern="1200" dirty="0">
                <a:solidFill>
                  <a:srgbClr val="000000"/>
                </a:solidFill>
                <a:effectLst/>
                <a:latin typeface="Calibri"/>
                <a:ea typeface="MS Gothic"/>
                <a:cs typeface="MS Gothic"/>
              </a:rPr>
              <a:t>Exposure and Susceptibility</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Determine How we Respond</a:t>
            </a:r>
            <a:r>
              <a:rPr lang="en-US" sz="2000" b="1" kern="1200" dirty="0">
                <a:solidFill>
                  <a:srgbClr val="000000"/>
                </a:solidFill>
                <a:effectLst/>
                <a:latin typeface="Calibri"/>
                <a:ea typeface="MS Gothic"/>
                <a:cs typeface="MS Gothic"/>
              </a:rPr>
              <a:t> (2)</a:t>
            </a:r>
            <a:endParaRPr lang="en-US" sz="2000" dirty="0"/>
          </a:p>
        </p:txBody>
      </p:sp>
      <p:pic>
        <p:nvPicPr>
          <p:cNvPr id="9218" name="Picture 2" descr="Human exposure routes include foods, medicines, cosmetics,a nd inhalation of polluted ai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692696"/>
            <a:ext cx="4997411" cy="552314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42234" y="255588"/>
            <a:ext cx="5619844" cy="1141412"/>
          </a:xfrm>
        </p:spPr>
        <p:txBody>
          <a:bodyPr/>
          <a:lstStyle/>
          <a:p>
            <a:r>
              <a:rPr lang="en-US" sz="4400" b="1" kern="1200" dirty="0">
                <a:solidFill>
                  <a:srgbClr val="000000"/>
                </a:solidFill>
                <a:effectLst/>
                <a:latin typeface="Calibri"/>
                <a:ea typeface="MS Gothic"/>
                <a:cs typeface="MS Gothic"/>
              </a:rPr>
              <a:t>Bioaccumulation and </a:t>
            </a:r>
            <a:r>
              <a:rPr lang="en-US" sz="4400" b="1" kern="1200" dirty="0" err="1">
                <a:solidFill>
                  <a:srgbClr val="000000"/>
                </a:solidFill>
                <a:effectLst/>
                <a:latin typeface="Calibri"/>
                <a:ea typeface="MS Gothic"/>
                <a:cs typeface="MS Gothic"/>
              </a:rPr>
              <a:t>Biomagnification</a:t>
            </a:r>
            <a:endParaRPr lang="en-US" dirty="0"/>
          </a:p>
        </p:txBody>
      </p:sp>
      <p:sp>
        <p:nvSpPr>
          <p:cNvPr id="3" name="Content Placeholder 2"/>
          <p:cNvSpPr>
            <a:spLocks noGrp="1"/>
          </p:cNvSpPr>
          <p:nvPr>
            <p:ph type="body" idx="4294967295"/>
          </p:nvPr>
        </p:nvSpPr>
        <p:spPr>
          <a:xfrm>
            <a:off x="4237671" y="1655738"/>
            <a:ext cx="4765208" cy="4878750"/>
          </a:xfrm>
        </p:spPr>
        <p:txBody>
          <a:bodyPr/>
          <a:lstStyle/>
          <a:p>
            <a:pPr marL="338328" indent="-338328" rtl="0" fontAlgn="base">
              <a:spcBef>
                <a:spcPts val="700"/>
              </a:spcBef>
            </a:pPr>
            <a:r>
              <a:rPr lang="en-US" sz="2800" b="1" dirty="0">
                <a:solidFill>
                  <a:srgbClr val="000000"/>
                </a:solidFill>
                <a:effectLst/>
              </a:rPr>
              <a:t>Bioaccumulation </a:t>
            </a:r>
            <a:r>
              <a:rPr lang="en-US" sz="2800" dirty="0">
                <a:solidFill>
                  <a:srgbClr val="000000"/>
                </a:solidFill>
                <a:effectLst/>
              </a:rPr>
              <a:t>refers to the fact that organisms</a:t>
            </a:r>
            <a:r>
              <a:rPr lang="en-US" sz="2800" b="1" dirty="0">
                <a:solidFill>
                  <a:srgbClr val="000000"/>
                </a:solidFill>
                <a:effectLst/>
              </a:rPr>
              <a:t> </a:t>
            </a:r>
            <a:r>
              <a:rPr lang="en-US" sz="2800" dirty="0">
                <a:solidFill>
                  <a:srgbClr val="000000"/>
                </a:solidFill>
                <a:effectLst/>
              </a:rPr>
              <a:t>may selectively absorb and store toxins in their bodies.</a:t>
            </a:r>
            <a:endParaRPr lang="en-US" sz="2800" dirty="0">
              <a:effectLst/>
            </a:endParaRPr>
          </a:p>
          <a:p>
            <a:pPr marL="338328" indent="-338328">
              <a:spcBef>
                <a:spcPts val="700"/>
              </a:spcBef>
            </a:pPr>
            <a:r>
              <a:rPr lang="en-US" sz="2800" b="1" dirty="0" err="1">
                <a:solidFill>
                  <a:srgbClr val="000000"/>
                </a:solidFill>
                <a:effectLst/>
              </a:rPr>
              <a:t>Biomagnification</a:t>
            </a:r>
            <a:r>
              <a:rPr lang="en-US" sz="2800" b="1" dirty="0">
                <a:solidFill>
                  <a:srgbClr val="000000"/>
                </a:solidFill>
                <a:effectLst/>
              </a:rPr>
              <a:t> </a:t>
            </a:r>
            <a:r>
              <a:rPr lang="en-US" sz="2800" dirty="0">
                <a:solidFill>
                  <a:srgbClr val="000000"/>
                </a:solidFill>
                <a:effectLst/>
              </a:rPr>
              <a:t>occurs when the toxic burden of a large number of organisms at a lower trophic level is accumulated and concentrated by a predator at a higher trophic level.</a:t>
            </a:r>
            <a:endParaRPr lang="en-US" sz="2800" dirty="0"/>
          </a:p>
        </p:txBody>
      </p:sp>
      <p:pic>
        <p:nvPicPr>
          <p:cNvPr id="10245" name="Picture 5" descr="The bar graph shows bioaccumulation and biomagnification in a Lake Michigan food chain. The DDT tissue concentration in gulls, a tertiary consumer, was about 240 times that in the small insects sharing the same environ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00212"/>
            <a:ext cx="3635896" cy="4596503"/>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Persistence Makes Some</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Materials a Greater Threat</a:t>
            </a:r>
            <a:endParaRPr lang="en-US" dirty="0"/>
          </a:p>
        </p:txBody>
      </p:sp>
      <p:sp>
        <p:nvSpPr>
          <p:cNvPr id="3" name="Content Placeholder 2"/>
          <p:cNvSpPr>
            <a:spLocks noGrp="1"/>
          </p:cNvSpPr>
          <p:nvPr>
            <p:ph type="body" idx="4294967295"/>
          </p:nvPr>
        </p:nvSpPr>
        <p:spPr>
          <a:xfrm>
            <a:off x="457200" y="1676400"/>
            <a:ext cx="8228013" cy="4524375"/>
          </a:xfrm>
        </p:spPr>
        <p:txBody>
          <a:bodyPr/>
          <a:lstStyle/>
          <a:p>
            <a:pPr marL="338328" indent="-338328" rtl="0" fontAlgn="base">
              <a:spcBef>
                <a:spcPts val="700"/>
              </a:spcBef>
            </a:pPr>
            <a:r>
              <a:rPr lang="en-US" sz="2800" dirty="0">
                <a:solidFill>
                  <a:srgbClr val="000000"/>
                </a:solidFill>
                <a:effectLst/>
              </a:rPr>
              <a:t>Many substances degrade when exposed to sun, air, and water. This can destroy them or convert them to inactive forms.</a:t>
            </a:r>
            <a:endParaRPr lang="en-US" sz="2800" dirty="0">
              <a:effectLst/>
            </a:endParaRPr>
          </a:p>
          <a:p>
            <a:pPr marL="338328" indent="-338328" rtl="0" fontAlgn="base">
              <a:spcBef>
                <a:spcPts val="700"/>
              </a:spcBef>
            </a:pPr>
            <a:r>
              <a:rPr lang="en-US" sz="2800" dirty="0">
                <a:solidFill>
                  <a:srgbClr val="000000"/>
                </a:solidFill>
                <a:effectLst/>
              </a:rPr>
              <a:t>Some materials are persistent and can last for years or even centuries as they cycle through ecosystems.  </a:t>
            </a:r>
            <a:endParaRPr lang="en-US" sz="2800" dirty="0">
              <a:effectLst/>
            </a:endParaRPr>
          </a:p>
          <a:p>
            <a:pPr marL="338328" indent="-338328" rtl="0" fontAlgn="base">
              <a:spcBef>
                <a:spcPts val="700"/>
              </a:spcBef>
            </a:pPr>
            <a:r>
              <a:rPr lang="en-US" sz="2800" dirty="0">
                <a:solidFill>
                  <a:srgbClr val="000000"/>
                </a:solidFill>
                <a:effectLst/>
              </a:rPr>
              <a:t>Examples:</a:t>
            </a:r>
            <a:endParaRPr lang="en-US" sz="2800" dirty="0">
              <a:effectLst/>
            </a:endParaRPr>
          </a:p>
          <a:p>
            <a:pPr marL="740664" indent="-283464" rtl="0" fontAlgn="base">
              <a:spcBef>
                <a:spcPts val="600"/>
              </a:spcBef>
              <a:spcAft>
                <a:spcPts val="0"/>
              </a:spcAft>
              <a:buFont typeface="Calibri" pitchFamily="34" charset="0"/>
              <a:buChar char="–"/>
            </a:pPr>
            <a:r>
              <a:rPr lang="en-US" sz="2800" dirty="0">
                <a:solidFill>
                  <a:srgbClr val="000000"/>
                </a:solidFill>
                <a:effectLst/>
              </a:rPr>
              <a:t>Heavy metals:  lead and mercury.</a:t>
            </a:r>
            <a:endParaRPr lang="en-US" sz="2800" dirty="0">
              <a:effectLst/>
            </a:endParaRPr>
          </a:p>
          <a:p>
            <a:pPr marL="740664" indent="-283464">
              <a:spcBef>
                <a:spcPts val="600"/>
              </a:spcBef>
              <a:spcAft>
                <a:spcPts val="0"/>
              </a:spcAft>
              <a:buFont typeface="Calibri" pitchFamily="34" charset="0"/>
              <a:buChar char="–"/>
            </a:pPr>
            <a:r>
              <a:rPr lang="en-US" sz="2800" dirty="0">
                <a:solidFill>
                  <a:srgbClr val="000000"/>
                </a:solidFill>
                <a:effectLst/>
              </a:rPr>
              <a:t>Many organic compounds, such as PVC plastics and chlorinated hydrocarbon pesticides.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Chemical Interactions can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Increase Toxicity</a:t>
            </a:r>
            <a:endParaRPr lang="en-US" dirty="0"/>
          </a:p>
        </p:txBody>
      </p:sp>
      <p:sp>
        <p:nvSpPr>
          <p:cNvPr id="3" name="Content Placeholder 2"/>
          <p:cNvSpPr>
            <a:spLocks noGrp="1"/>
          </p:cNvSpPr>
          <p:nvPr>
            <p:ph type="body" idx="4294967295"/>
          </p:nvPr>
        </p:nvSpPr>
        <p:spPr>
          <a:xfrm>
            <a:off x="438150" y="1594892"/>
            <a:ext cx="8228013" cy="3399230"/>
          </a:xfrm>
        </p:spPr>
        <p:txBody>
          <a:bodyPr/>
          <a:lstStyle/>
          <a:p>
            <a:pPr marL="338328" indent="-338328" rtl="0" fontAlgn="base">
              <a:spcBef>
                <a:spcPts val="700"/>
              </a:spcBef>
            </a:pPr>
            <a:r>
              <a:rPr lang="en-US" sz="2800" dirty="0">
                <a:solidFill>
                  <a:srgbClr val="000000"/>
                </a:solidFill>
                <a:effectLst/>
              </a:rPr>
              <a:t>Some materials produce </a:t>
            </a:r>
            <a:r>
              <a:rPr lang="en-US" sz="2800" b="1" dirty="0">
                <a:solidFill>
                  <a:srgbClr val="000000"/>
                </a:solidFill>
                <a:effectLst/>
              </a:rPr>
              <a:t>antagonistic reactions</a:t>
            </a:r>
            <a:r>
              <a:rPr lang="en-US" sz="2800" i="1" dirty="0">
                <a:solidFill>
                  <a:srgbClr val="000000"/>
                </a:solidFill>
                <a:effectLst/>
              </a:rPr>
              <a:t>. </a:t>
            </a:r>
            <a:r>
              <a:rPr lang="en-US" sz="2800" dirty="0">
                <a:solidFill>
                  <a:srgbClr val="000000"/>
                </a:solidFill>
                <a:effectLst/>
              </a:rPr>
              <a:t>That is, they interfere with the effects or stimulate the breakdown of other chemicals.</a:t>
            </a:r>
            <a:endParaRPr lang="en-US" sz="2800" dirty="0">
              <a:effectLst/>
            </a:endParaRPr>
          </a:p>
          <a:p>
            <a:pPr marL="338328" indent="-338328" rtl="0" fontAlgn="base">
              <a:spcBef>
                <a:spcPts val="700"/>
              </a:spcBef>
            </a:pPr>
            <a:r>
              <a:rPr lang="en-US" sz="2800" dirty="0">
                <a:solidFill>
                  <a:srgbClr val="000000"/>
                </a:solidFill>
                <a:effectLst/>
              </a:rPr>
              <a:t>Other materials are </a:t>
            </a:r>
            <a:r>
              <a:rPr lang="en-US" sz="2800" b="1" dirty="0">
                <a:solidFill>
                  <a:srgbClr val="000000"/>
                </a:solidFill>
                <a:effectLst/>
              </a:rPr>
              <a:t>additive </a:t>
            </a:r>
            <a:r>
              <a:rPr lang="en-US" sz="2800" dirty="0">
                <a:solidFill>
                  <a:srgbClr val="000000"/>
                </a:solidFill>
                <a:effectLst/>
              </a:rPr>
              <a:t>when they occur together in exposures</a:t>
            </a:r>
            <a:r>
              <a:rPr lang="en-US" sz="2800" i="1" dirty="0">
                <a:solidFill>
                  <a:srgbClr val="000000"/>
                </a:solidFill>
                <a:effectLst/>
              </a:rPr>
              <a:t>. </a:t>
            </a:r>
            <a:endParaRPr lang="en-US" sz="2800" dirty="0">
              <a:effectLst/>
            </a:endParaRPr>
          </a:p>
          <a:p>
            <a:pPr marL="338328" indent="-338328">
              <a:spcBef>
                <a:spcPts val="700"/>
              </a:spcBef>
            </a:pPr>
            <a:r>
              <a:rPr lang="en-US" sz="2800" b="1" dirty="0">
                <a:solidFill>
                  <a:srgbClr val="000000"/>
                </a:solidFill>
                <a:effectLst/>
              </a:rPr>
              <a:t>Synergism </a:t>
            </a:r>
            <a:r>
              <a:rPr lang="en-US" sz="2800" dirty="0">
                <a:solidFill>
                  <a:srgbClr val="000000"/>
                </a:solidFill>
                <a:effectLst/>
              </a:rPr>
              <a:t>is an interaction in which one substance exacerbates the effects of another.</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8.4 Mechanisms for Minimizing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Toxic Effects</a:t>
            </a:r>
            <a:endParaRPr lang="en-US" dirty="0"/>
          </a:p>
        </p:txBody>
      </p:sp>
      <p:sp>
        <p:nvSpPr>
          <p:cNvPr id="3" name="Content Placeholder 2"/>
          <p:cNvSpPr>
            <a:spLocks noGrp="1"/>
          </p:cNvSpPr>
          <p:nvPr>
            <p:ph type="body" idx="4294967295"/>
          </p:nvPr>
        </p:nvSpPr>
        <p:spPr>
          <a:xfrm>
            <a:off x="435110" y="1600200"/>
            <a:ext cx="8310293" cy="4524375"/>
          </a:xfrm>
        </p:spPr>
        <p:txBody>
          <a:bodyPr/>
          <a:lstStyle/>
          <a:p>
            <a:pPr marL="338328" indent="-338328" rtl="0" fontAlgn="base">
              <a:spcBef>
                <a:spcPts val="700"/>
              </a:spcBef>
            </a:pPr>
            <a:r>
              <a:rPr lang="en-US" sz="2800" dirty="0">
                <a:solidFill>
                  <a:srgbClr val="000000"/>
                </a:solidFill>
                <a:effectLst/>
              </a:rPr>
              <a:t>Each of us consumes lethal doses of many chemicals over the course of a lifetime. </a:t>
            </a:r>
            <a:endParaRPr lang="en-US" sz="2800" dirty="0">
              <a:effectLst/>
            </a:endParaRPr>
          </a:p>
          <a:p>
            <a:pPr marL="338328" indent="-338328" rtl="0" fontAlgn="base">
              <a:spcBef>
                <a:spcPts val="700"/>
              </a:spcBef>
            </a:pPr>
            <a:r>
              <a:rPr lang="en-US" sz="2800" dirty="0">
                <a:solidFill>
                  <a:srgbClr val="000000"/>
                </a:solidFill>
                <a:effectLst/>
              </a:rPr>
              <a:t>One hundred cups of strong coffee, for instance, contain a lethal dose of caffeine. </a:t>
            </a:r>
            <a:endParaRPr lang="en-US" sz="2800" dirty="0">
              <a:effectLst/>
            </a:endParaRPr>
          </a:p>
          <a:p>
            <a:pPr marL="338328" indent="-338328" rtl="0" fontAlgn="base">
              <a:spcBef>
                <a:spcPts val="700"/>
              </a:spcBef>
            </a:pPr>
            <a:r>
              <a:rPr lang="en-US" sz="2800" dirty="0">
                <a:solidFill>
                  <a:srgbClr val="000000"/>
                </a:solidFill>
                <a:effectLst/>
              </a:rPr>
              <a:t>Similarly, 100 aspirin tablets, 10 kg (22 </a:t>
            </a:r>
            <a:r>
              <a:rPr lang="en-US" sz="2800" dirty="0" err="1">
                <a:solidFill>
                  <a:srgbClr val="000000"/>
                </a:solidFill>
                <a:effectLst/>
              </a:rPr>
              <a:t>lbs</a:t>
            </a:r>
            <a:r>
              <a:rPr lang="en-US" sz="2800" dirty="0">
                <a:solidFill>
                  <a:srgbClr val="000000"/>
                </a:solidFill>
                <a:effectLst/>
              </a:rPr>
              <a:t>) of spinach or rhubarb, or a liter of alcohol would be deadly if consumed all at once. </a:t>
            </a:r>
            <a:endParaRPr lang="en-US" sz="2800" dirty="0">
              <a:effectLst/>
            </a:endParaRPr>
          </a:p>
          <a:p>
            <a:pPr marL="338328" indent="-338328">
              <a:spcBef>
                <a:spcPts val="700"/>
              </a:spcBef>
            </a:pPr>
            <a:r>
              <a:rPr lang="en-US" sz="2800" dirty="0">
                <a:solidFill>
                  <a:srgbClr val="000000"/>
                </a:solidFill>
                <a:effectLst/>
              </a:rPr>
              <a:t>Taken in small doses, however, most toxins can be broken down or excreted before they do much harm.</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b="1" dirty="0">
                <a:latin typeface="Calibri" charset="0"/>
              </a:rPr>
              <a:t>Metabolic Degradation and </a:t>
            </a:r>
            <a:br>
              <a:rPr lang="en-US" b="1" dirty="0">
                <a:latin typeface="Calibri" charset="0"/>
              </a:rPr>
            </a:br>
            <a:r>
              <a:rPr lang="en-US" b="1" dirty="0">
                <a:latin typeface="Calibri" charset="0"/>
              </a:rPr>
              <a:t>Excretion Eliminate Toxins</a:t>
            </a:r>
            <a:endParaRPr lang="en-US" dirty="0"/>
          </a:p>
        </p:txBody>
      </p:sp>
      <p:sp>
        <p:nvSpPr>
          <p:cNvPr id="2" name="Content Placeholder 2"/>
          <p:cNvSpPr>
            <a:spLocks noGrp="1"/>
          </p:cNvSpPr>
          <p:nvPr>
            <p:ph type="body" idx="4294967295"/>
          </p:nvPr>
        </p:nvSpPr>
        <p:spPr/>
        <p:txBody>
          <a:bodyPr/>
          <a:lstStyle/>
          <a:p>
            <a:pPr marL="457200" indent="-457200" rtl="0" fontAlgn="base">
              <a:spcBef>
                <a:spcPts val="600"/>
              </a:spcBef>
            </a:pPr>
            <a:r>
              <a:rPr lang="en-US" sz="2800" dirty="0">
                <a:solidFill>
                  <a:srgbClr val="000000"/>
                </a:solidFill>
                <a:effectLst/>
              </a:rPr>
              <a:t>Most organisms have enzymes that process waste products and environmental poisons to reduce their toxicity.</a:t>
            </a:r>
            <a:endParaRPr lang="en-US" sz="2800" dirty="0">
              <a:effectLst/>
            </a:endParaRPr>
          </a:p>
          <a:p>
            <a:pPr marL="457200" indent="-457200" rtl="0" fontAlgn="base">
              <a:spcBef>
                <a:spcPts val="600"/>
              </a:spcBef>
            </a:pPr>
            <a:r>
              <a:rPr lang="en-US" sz="2800" dirty="0">
                <a:solidFill>
                  <a:srgbClr val="000000"/>
                </a:solidFill>
                <a:effectLst/>
              </a:rPr>
              <a:t>In mammals, most of these enzymes are located in the liver, the primary site of detoxification of both natural wastes and introduced poisons.</a:t>
            </a:r>
            <a:endParaRPr lang="en-US" sz="2800" dirty="0">
              <a:effectLst/>
            </a:endParaRPr>
          </a:p>
          <a:p>
            <a:pPr marL="457200" indent="-457200">
              <a:spcBef>
                <a:spcPts val="600"/>
              </a:spcBef>
            </a:pPr>
            <a:r>
              <a:rPr lang="en-US" sz="2800" dirty="0">
                <a:solidFill>
                  <a:srgbClr val="000000"/>
                </a:solidFill>
                <a:effectLst/>
              </a:rPr>
              <a:t>We also reduce the effects of waste products and environmental toxics by eliminating them from the body through excretion. This can occur through breathing, sweating or urination.</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Repair Mechanisms </a:t>
            </a:r>
            <a:br>
              <a:rPr lang="en-US" b="1" dirty="0"/>
            </a:br>
            <a:r>
              <a:rPr lang="en-US" b="1" dirty="0"/>
              <a:t>Mend Damage</a:t>
            </a:r>
          </a:p>
        </p:txBody>
      </p:sp>
      <p:sp>
        <p:nvSpPr>
          <p:cNvPr id="4" name="Content Placeholder 2"/>
          <p:cNvSpPr>
            <a:spLocks noGrp="1"/>
          </p:cNvSpPr>
          <p:nvPr>
            <p:ph idx="1"/>
          </p:nvPr>
        </p:nvSpPr>
        <p:spPr/>
        <p:txBody>
          <a:bodyPr/>
          <a:lstStyle/>
          <a:p>
            <a:r>
              <a:rPr lang="en-US" sz="2800" dirty="0"/>
              <a:t>In the same way that individual cells have enzymes to repair damage to DNA and protein at the molecular level, tissues and organs that are exposed regularly to physical wear-and-tear or to toxic or hazardous materials often have mechanisms for damage repair. </a:t>
            </a:r>
          </a:p>
          <a:p>
            <a:r>
              <a:rPr lang="en-US" sz="2800" dirty="0"/>
              <a:t>Our skin and the epithelial linings of the gastrointestinal tract, blood vessels, lungs, and </a:t>
            </a:r>
            <a:r>
              <a:rPr lang="en-US" sz="2800" dirty="0" err="1"/>
              <a:t>urogenital</a:t>
            </a:r>
            <a:r>
              <a:rPr lang="en-US" sz="2800" dirty="0"/>
              <a:t> system have high cellular reproduction rates to replace injured cells.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8.5 Measuring Toxicity</a:t>
            </a:r>
            <a:endParaRPr lang="en-US" dirty="0"/>
          </a:p>
        </p:txBody>
      </p:sp>
      <p:sp>
        <p:nvSpPr>
          <p:cNvPr id="3" name="Content Placeholder 2"/>
          <p:cNvSpPr>
            <a:spLocks noGrp="1"/>
          </p:cNvSpPr>
          <p:nvPr>
            <p:ph type="body" idx="4294967295"/>
          </p:nvPr>
        </p:nvSpPr>
        <p:spPr>
          <a:xfrm>
            <a:off x="457200" y="1589731"/>
            <a:ext cx="8228013" cy="2809281"/>
          </a:xfrm>
        </p:spPr>
        <p:txBody>
          <a:bodyPr/>
          <a:lstStyle/>
          <a:p>
            <a:pPr marL="338328" indent="-338328" rtl="0" fontAlgn="base">
              <a:spcBef>
                <a:spcPts val="700"/>
              </a:spcBef>
            </a:pPr>
            <a:r>
              <a:rPr lang="en-US" sz="2800" dirty="0">
                <a:solidFill>
                  <a:srgbClr val="000000"/>
                </a:solidFill>
                <a:effectLst/>
              </a:rPr>
              <a:t>“The dose makes the poison” — this means that almost everything is toxic at very high levels, but can be safe if diluted enough. </a:t>
            </a:r>
            <a:endParaRPr lang="en-US" sz="2800" dirty="0">
              <a:effectLst/>
            </a:endParaRPr>
          </a:p>
          <a:p>
            <a:pPr marL="338328" indent="-338328" rtl="0" fontAlgn="base">
              <a:spcBef>
                <a:spcPts val="700"/>
              </a:spcBef>
            </a:pPr>
            <a:r>
              <a:rPr lang="en-US" sz="2800" dirty="0">
                <a:solidFill>
                  <a:srgbClr val="000000"/>
                </a:solidFill>
                <a:effectLst/>
              </a:rPr>
              <a:t>This remains the most basic principle of toxicology. </a:t>
            </a:r>
            <a:endParaRPr lang="en-US" sz="2800" dirty="0">
              <a:effectLst/>
            </a:endParaRPr>
          </a:p>
          <a:p>
            <a:pPr marL="338328" indent="-338328">
              <a:spcBef>
                <a:spcPts val="700"/>
              </a:spcBef>
            </a:pPr>
            <a:r>
              <a:rPr lang="en-US" sz="2800" dirty="0">
                <a:solidFill>
                  <a:srgbClr val="000000"/>
                </a:solidFill>
                <a:effectLst/>
              </a:rPr>
              <a:t>How a material is delivered and at what rate plays a vital role in determining toxicity.</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We Usually Test Toxic </a:t>
            </a:r>
            <a:br>
              <a:rPr lang="en-US" b="1" dirty="0"/>
            </a:br>
            <a:r>
              <a:rPr lang="en-US" b="1" dirty="0"/>
              <a:t>Effects on Lab Animals</a:t>
            </a:r>
          </a:p>
        </p:txBody>
      </p:sp>
      <p:sp>
        <p:nvSpPr>
          <p:cNvPr id="4" name="Content Placeholder 2"/>
          <p:cNvSpPr>
            <a:spLocks noGrp="1"/>
          </p:cNvSpPr>
          <p:nvPr>
            <p:ph idx="1"/>
          </p:nvPr>
        </p:nvSpPr>
        <p:spPr/>
        <p:txBody>
          <a:bodyPr/>
          <a:lstStyle/>
          <a:p>
            <a:r>
              <a:rPr lang="en-US" sz="2800" dirty="0"/>
              <a:t>The most commonly used and widely accepted toxicity test is to expose a population of laboratory animals to measured doses of a specific substance under controlled conditions.</a:t>
            </a:r>
          </a:p>
          <a:p>
            <a:r>
              <a:rPr lang="en-US" sz="2800" dirty="0"/>
              <a:t>It commonly takes hundreds—or even thousands—of animals, several years of hard work, and hundreds of thousands of dollars to thoroughly test the effects of a toxic at very low doses.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100" y="298748"/>
            <a:ext cx="8228013" cy="1504177"/>
          </a:xfrm>
        </p:spPr>
        <p:txBody>
          <a:bodyPr/>
          <a:lstStyle/>
          <a:p>
            <a:r>
              <a:rPr lang="en-US" sz="3600" b="1" kern="1200" dirty="0">
                <a:solidFill>
                  <a:srgbClr val="000000"/>
                </a:solidFill>
                <a:effectLst/>
                <a:latin typeface="Calibri"/>
                <a:ea typeface="MS Gothic"/>
                <a:cs typeface="MS Gothic"/>
              </a:rPr>
              <a:t>Animal Testing is Complicated by Differences in Toxic Sensitivity Between Individual Animals</a:t>
            </a:r>
            <a:endParaRPr lang="en-US" dirty="0"/>
          </a:p>
        </p:txBody>
      </p:sp>
      <p:pic>
        <p:nvPicPr>
          <p:cNvPr id="11266" name="Picture 2" descr="The graph shows the probable variations in sensitivity to a toxin within a population. Some members of a population may be very sensitive to a given toxin, while others are much less sensitive. The majority of the population falls somewhere between the two extre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920399"/>
            <a:ext cx="5443537" cy="455136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Dose Response Curves Help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Us Determine Toxicity</a:t>
            </a:r>
            <a:endParaRPr lang="en-US" dirty="0"/>
          </a:p>
        </p:txBody>
      </p:sp>
      <p:sp>
        <p:nvSpPr>
          <p:cNvPr id="3" name="Content Placeholder 2"/>
          <p:cNvSpPr>
            <a:spLocks noGrp="1"/>
          </p:cNvSpPr>
          <p:nvPr>
            <p:ph type="body" idx="4294967295"/>
          </p:nvPr>
        </p:nvSpPr>
        <p:spPr>
          <a:xfrm>
            <a:off x="457200" y="1600300"/>
            <a:ext cx="3838429" cy="4479579"/>
          </a:xfrm>
        </p:spPr>
        <p:txBody>
          <a:bodyPr/>
          <a:lstStyle/>
          <a:p>
            <a:pPr marL="338328" indent="-338328" rtl="0" fontAlgn="base">
              <a:spcBef>
                <a:spcPts val="700"/>
              </a:spcBef>
            </a:pPr>
            <a:r>
              <a:rPr lang="en-US" sz="2800" dirty="0">
                <a:solidFill>
                  <a:srgbClr val="000000"/>
                </a:solidFill>
                <a:effectLst/>
              </a:rPr>
              <a:t>A convenient way to describe toxicity of a chemical is to determine the dose to which 50 percent of the test population is sensitive. </a:t>
            </a:r>
            <a:endParaRPr lang="en-US" sz="2800" dirty="0">
              <a:effectLst/>
            </a:endParaRPr>
          </a:p>
          <a:p>
            <a:pPr marL="338328" indent="-338328">
              <a:spcBef>
                <a:spcPts val="700"/>
              </a:spcBef>
            </a:pPr>
            <a:r>
              <a:rPr lang="en-US" sz="2800" dirty="0">
                <a:solidFill>
                  <a:srgbClr val="000000"/>
                </a:solidFill>
                <a:effectLst/>
              </a:rPr>
              <a:t>In the case of a lethal dose (LD), this is called the </a:t>
            </a:r>
            <a:r>
              <a:rPr lang="en-US" sz="2800" b="1" dirty="0">
                <a:solidFill>
                  <a:srgbClr val="000000"/>
                </a:solidFill>
                <a:effectLst/>
              </a:rPr>
              <a:t>LD50</a:t>
            </a:r>
            <a:r>
              <a:rPr lang="en-US" sz="2800" dirty="0">
                <a:solidFill>
                  <a:srgbClr val="000000"/>
                </a:solidFill>
                <a:effectLst/>
              </a:rPr>
              <a:t>.</a:t>
            </a:r>
            <a:endParaRPr lang="en-US" sz="2800" dirty="0"/>
          </a:p>
        </p:txBody>
      </p:sp>
      <p:pic>
        <p:nvPicPr>
          <p:cNvPr id="12290" name="Picture 2" descr="The line graph shows cumulative population response to increasing doses of a toxin. The LD50 is the dose that is lethal to half the popul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2348880"/>
            <a:ext cx="4270477" cy="3428974"/>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There is a Wide Range of Toxicity</a:t>
            </a:r>
            <a:endParaRPr lang="en-US" dirty="0"/>
          </a:p>
        </p:txBody>
      </p:sp>
      <p:sp>
        <p:nvSpPr>
          <p:cNvPr id="3" name="Content Placeholder 2"/>
          <p:cNvSpPr>
            <a:spLocks noGrp="1"/>
          </p:cNvSpPr>
          <p:nvPr>
            <p:ph type="body" idx="4294967295"/>
          </p:nvPr>
        </p:nvSpPr>
        <p:spPr>
          <a:xfrm>
            <a:off x="454160" y="1600200"/>
            <a:ext cx="8310293" cy="4524375"/>
          </a:xfrm>
        </p:spPr>
        <p:txBody>
          <a:bodyPr/>
          <a:lstStyle/>
          <a:p>
            <a:pPr marL="338328" indent="-338328" rtl="0" fontAlgn="base">
              <a:spcBef>
                <a:spcPts val="700"/>
              </a:spcBef>
            </a:pPr>
            <a:r>
              <a:rPr lang="en-US" sz="2800" dirty="0">
                <a:solidFill>
                  <a:srgbClr val="000000"/>
                </a:solidFill>
                <a:effectLst/>
              </a:rPr>
              <a:t>It is useful to group materials according to their relative toxicity.</a:t>
            </a:r>
            <a:endParaRPr lang="en-US" sz="2800" dirty="0">
              <a:effectLst/>
            </a:endParaRPr>
          </a:p>
          <a:p>
            <a:pPr marL="338328" indent="-338328" rtl="0" fontAlgn="base">
              <a:spcBef>
                <a:spcPts val="700"/>
              </a:spcBef>
            </a:pPr>
            <a:r>
              <a:rPr lang="en-US" sz="2800" dirty="0">
                <a:solidFill>
                  <a:srgbClr val="000000"/>
                </a:solidFill>
                <a:effectLst/>
              </a:rPr>
              <a:t>A moderately harmful toxin takes about 1 g per kg of body weight to make a lethal dose. </a:t>
            </a:r>
            <a:endParaRPr lang="en-US" sz="2800" dirty="0">
              <a:effectLst/>
            </a:endParaRPr>
          </a:p>
          <a:p>
            <a:pPr marL="338328" indent="-338328" rtl="0" fontAlgn="base">
              <a:spcBef>
                <a:spcPts val="700"/>
              </a:spcBef>
            </a:pPr>
            <a:r>
              <a:rPr lang="en-US" sz="2800" dirty="0">
                <a:solidFill>
                  <a:srgbClr val="000000"/>
                </a:solidFill>
                <a:effectLst/>
              </a:rPr>
              <a:t>Very toxic materials take about 1/10 of that amount.</a:t>
            </a:r>
            <a:endParaRPr lang="en-US" sz="2800" dirty="0">
              <a:effectLst/>
            </a:endParaRPr>
          </a:p>
          <a:p>
            <a:pPr marL="338328" indent="-338328" rtl="0" fontAlgn="base">
              <a:spcBef>
                <a:spcPts val="700"/>
              </a:spcBef>
            </a:pPr>
            <a:r>
              <a:rPr lang="en-US" sz="2800" dirty="0">
                <a:solidFill>
                  <a:srgbClr val="000000"/>
                </a:solidFill>
                <a:effectLst/>
              </a:rPr>
              <a:t>Extremely toxic substances take 1/100 as much (only a few drops) to kill most people. </a:t>
            </a:r>
            <a:endParaRPr lang="en-US" sz="2800" dirty="0">
              <a:effectLst/>
            </a:endParaRPr>
          </a:p>
          <a:p>
            <a:pPr marL="338328" indent="-338328">
              <a:spcBef>
                <a:spcPts val="700"/>
              </a:spcBef>
            </a:pPr>
            <a:r>
              <a:rPr lang="en-US" sz="2800" dirty="0" err="1">
                <a:solidFill>
                  <a:srgbClr val="000000"/>
                </a:solidFill>
                <a:effectLst/>
              </a:rPr>
              <a:t>Supertoxic</a:t>
            </a:r>
            <a:r>
              <a:rPr lang="en-US" sz="2800" dirty="0">
                <a:solidFill>
                  <a:srgbClr val="000000"/>
                </a:solidFill>
                <a:effectLst/>
              </a:rPr>
              <a:t> chemicals are extremely potent; for some, a few micrograms (millionths of a gram) is enough for a lethal dose.</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Toxins Can Have Acute or Chronic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Doses and Effects</a:t>
            </a:r>
            <a:endParaRPr lang="en-US" dirty="0"/>
          </a:p>
        </p:txBody>
      </p:sp>
      <p:sp>
        <p:nvSpPr>
          <p:cNvPr id="3" name="Content Placeholder 2"/>
          <p:cNvSpPr>
            <a:spLocks noGrp="1"/>
          </p:cNvSpPr>
          <p:nvPr>
            <p:ph type="body" idx="4294967295"/>
          </p:nvPr>
        </p:nvSpPr>
        <p:spPr>
          <a:xfrm>
            <a:off x="457221" y="1600200"/>
            <a:ext cx="8310293" cy="4524375"/>
          </a:xfrm>
        </p:spPr>
        <p:txBody>
          <a:bodyPr/>
          <a:lstStyle/>
          <a:p>
            <a:pPr marL="338328" indent="-338328" rtl="0" fontAlgn="base">
              <a:spcBef>
                <a:spcPts val="700"/>
              </a:spcBef>
            </a:pPr>
            <a:r>
              <a:rPr lang="en-US" sz="2800" b="1" dirty="0">
                <a:solidFill>
                  <a:srgbClr val="000000"/>
                </a:solidFill>
                <a:effectLst/>
              </a:rPr>
              <a:t>Acute effects </a:t>
            </a:r>
            <a:r>
              <a:rPr lang="en-US" sz="2800" dirty="0">
                <a:solidFill>
                  <a:srgbClr val="000000"/>
                </a:solidFill>
                <a:effectLst/>
              </a:rPr>
              <a:t>are caused by a single exposure to the toxin and result in an immediate health crisis.</a:t>
            </a:r>
            <a:endParaRPr lang="en-US" sz="2800" dirty="0">
              <a:effectLst/>
            </a:endParaRPr>
          </a:p>
          <a:p>
            <a:pPr marL="338328" indent="-338328" rtl="0" fontAlgn="base">
              <a:spcBef>
                <a:spcPts val="700"/>
              </a:spcBef>
            </a:pPr>
            <a:r>
              <a:rPr lang="en-US" sz="2800" b="1" dirty="0">
                <a:solidFill>
                  <a:srgbClr val="000000"/>
                </a:solidFill>
                <a:effectLst/>
              </a:rPr>
              <a:t>Chronic effects </a:t>
            </a:r>
            <a:r>
              <a:rPr lang="en-US" sz="2800" dirty="0">
                <a:solidFill>
                  <a:srgbClr val="000000"/>
                </a:solidFill>
                <a:effectLst/>
              </a:rPr>
              <a:t>are</a:t>
            </a:r>
            <a:r>
              <a:rPr lang="en-US" sz="2800" b="1" dirty="0">
                <a:solidFill>
                  <a:srgbClr val="000000"/>
                </a:solidFill>
                <a:effectLst/>
              </a:rPr>
              <a:t> </a:t>
            </a:r>
            <a:r>
              <a:rPr lang="en-US" sz="2800" dirty="0">
                <a:solidFill>
                  <a:srgbClr val="000000"/>
                </a:solidFill>
                <a:effectLst/>
              </a:rPr>
              <a:t>long-lasting, perhaps even permanent. A chronic effect can result from a single dose of a very toxic substance, or it can be the result of a continuous or repeated </a:t>
            </a:r>
            <a:r>
              <a:rPr lang="en-US" sz="2800" dirty="0" err="1">
                <a:solidFill>
                  <a:srgbClr val="000000"/>
                </a:solidFill>
                <a:effectLst/>
              </a:rPr>
              <a:t>sublethal</a:t>
            </a:r>
            <a:r>
              <a:rPr lang="en-US" sz="2800" dirty="0">
                <a:solidFill>
                  <a:srgbClr val="000000"/>
                </a:solidFill>
                <a:effectLst/>
              </a:rPr>
              <a:t> exposure.</a:t>
            </a:r>
            <a:endParaRPr lang="en-US" sz="2800" dirty="0">
              <a:effectLst/>
            </a:endParaRPr>
          </a:p>
          <a:p>
            <a:pPr marL="338328" indent="-338328">
              <a:spcBef>
                <a:spcPts val="700"/>
              </a:spcBef>
            </a:pPr>
            <a:r>
              <a:rPr lang="en-US" sz="2800" dirty="0">
                <a:solidFill>
                  <a:srgbClr val="000000"/>
                </a:solidFill>
                <a:effectLst/>
              </a:rPr>
              <a:t>Unlike acute effects, it is usually difficult to assess the specific health risks of chronic exposures because other factors, such as aging or normal diseases, act simultaneously with the factor under study.</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kern="1200" dirty="0">
                <a:solidFill>
                  <a:srgbClr val="000000"/>
                </a:solidFill>
                <a:effectLst/>
                <a:latin typeface="Calibri"/>
                <a:ea typeface="MS Gothic"/>
                <a:cs typeface="MS Gothic"/>
              </a:rPr>
              <a:t>Low Doses can have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Variable Effects</a:t>
            </a:r>
            <a:r>
              <a:rPr lang="en-US" sz="2000" b="1" kern="1200" dirty="0">
                <a:solidFill>
                  <a:srgbClr val="000000"/>
                </a:solidFill>
                <a:effectLst/>
                <a:latin typeface="Calibri"/>
                <a:ea typeface="MS Gothic"/>
                <a:cs typeface="MS Gothic"/>
              </a:rPr>
              <a:t> (1)</a:t>
            </a:r>
            <a:endParaRPr lang="en-US" sz="2000" dirty="0"/>
          </a:p>
        </p:txBody>
      </p:sp>
      <p:pic>
        <p:nvPicPr>
          <p:cNvPr id="13314" name="Picture 2" descr="The line graph shows three possible dose-response curves at low doses.  Some individuals respond, even at zero dose, indicating that some other factor must be involved. The response can be linear down to the lowest possible dose. In a third possibility, a threshold must be passed before any response is s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520825"/>
            <a:ext cx="5300662" cy="4684712"/>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8.6 Detectable Levels Aren’t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Always Dangerous</a:t>
            </a:r>
            <a:endParaRPr lang="en-US" dirty="0"/>
          </a:p>
        </p:txBody>
      </p:sp>
      <p:sp>
        <p:nvSpPr>
          <p:cNvPr id="3" name="Content Placeholder 2"/>
          <p:cNvSpPr>
            <a:spLocks noGrp="1"/>
          </p:cNvSpPr>
          <p:nvPr>
            <p:ph type="body" idx="4294967295"/>
          </p:nvPr>
        </p:nvSpPr>
        <p:spPr>
          <a:xfrm>
            <a:off x="435110" y="1600200"/>
            <a:ext cx="8310293" cy="4524375"/>
          </a:xfrm>
        </p:spPr>
        <p:txBody>
          <a:bodyPr/>
          <a:lstStyle/>
          <a:p>
            <a:pPr marL="338328" indent="-338328" rtl="0" fontAlgn="base">
              <a:spcBef>
                <a:spcPts val="700"/>
              </a:spcBef>
            </a:pPr>
            <a:r>
              <a:rPr lang="en-US" sz="2800" dirty="0">
                <a:solidFill>
                  <a:srgbClr val="000000"/>
                </a:solidFill>
                <a:effectLst/>
              </a:rPr>
              <a:t>Twenty years ago, parts per million were generally the limits of detection for most materials, but now we can detect parts per trillion or even parts per quadrillion in some cases. </a:t>
            </a:r>
            <a:endParaRPr lang="en-US" sz="2800" dirty="0">
              <a:effectLst/>
            </a:endParaRPr>
          </a:p>
          <a:p>
            <a:pPr marL="338328" indent="-338328">
              <a:spcBef>
                <a:spcPts val="700"/>
              </a:spcBef>
            </a:pPr>
            <a:r>
              <a:rPr lang="en-US" sz="2800" dirty="0">
                <a:solidFill>
                  <a:srgbClr val="000000"/>
                </a:solidFill>
                <a:effectLst/>
              </a:rPr>
              <a:t>Increasingly sophisticated measuring capabilities may lead us to believe that toxic materials have become more prevalent. In fact, our environment may be no more dangerous; we are just better at finding trace amounts.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Low Doses can have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Variable Effects</a:t>
            </a:r>
            <a:r>
              <a:rPr lang="en-US" sz="2000" b="1" kern="1200" dirty="0">
                <a:solidFill>
                  <a:srgbClr val="000000"/>
                </a:solidFill>
                <a:effectLst/>
                <a:latin typeface="Calibri"/>
                <a:ea typeface="MS Gothic"/>
                <a:cs typeface="MS Gothic"/>
              </a:rPr>
              <a:t> (2)</a:t>
            </a:r>
            <a:endParaRPr lang="en-US" sz="2000" dirty="0"/>
          </a:p>
        </p:txBody>
      </p:sp>
      <p:sp>
        <p:nvSpPr>
          <p:cNvPr id="3" name="Content Placeholder 2"/>
          <p:cNvSpPr>
            <a:spLocks noGrp="1"/>
          </p:cNvSpPr>
          <p:nvPr>
            <p:ph type="body" idx="4294967295"/>
          </p:nvPr>
        </p:nvSpPr>
        <p:spPr>
          <a:xfrm>
            <a:off x="440290" y="1600200"/>
            <a:ext cx="7751160" cy="4524375"/>
          </a:xfrm>
        </p:spPr>
        <p:txBody>
          <a:bodyPr/>
          <a:lstStyle/>
          <a:p>
            <a:pPr marL="338328" indent="-338328" rtl="0" fontAlgn="base">
              <a:spcBef>
                <a:spcPts val="700"/>
              </a:spcBef>
            </a:pPr>
            <a:r>
              <a:rPr lang="en-US" sz="2800" dirty="0">
                <a:solidFill>
                  <a:srgbClr val="000000"/>
                </a:solidFill>
                <a:effectLst/>
              </a:rPr>
              <a:t>A complication in assessing risk is that the effects of low doses of some toxins and health hazards can be nonlinear. </a:t>
            </a:r>
            <a:endParaRPr lang="en-US" sz="2800" dirty="0">
              <a:effectLst/>
            </a:endParaRPr>
          </a:p>
          <a:p>
            <a:pPr marL="338328" indent="-338328" rtl="0" fontAlgn="base">
              <a:spcBef>
                <a:spcPts val="700"/>
              </a:spcBef>
            </a:pPr>
            <a:r>
              <a:rPr lang="en-US" sz="2800" dirty="0">
                <a:solidFill>
                  <a:srgbClr val="000000"/>
                </a:solidFill>
                <a:effectLst/>
              </a:rPr>
              <a:t>They may be either more or less dangerous than would be predicted from exposure to higher doses.</a:t>
            </a:r>
            <a:endParaRPr lang="en-US" sz="2800" dirty="0">
              <a:effectLst/>
            </a:endParaRPr>
          </a:p>
          <a:p>
            <a:pPr marL="338328" indent="-338328">
              <a:spcBef>
                <a:spcPts val="700"/>
              </a:spcBef>
            </a:pPr>
            <a:r>
              <a:rPr lang="en-US" sz="2800" dirty="0">
                <a:solidFill>
                  <a:srgbClr val="000000"/>
                </a:solidFill>
                <a:effectLst/>
              </a:rPr>
              <a:t>For example, low doses of DHEP suppress activity of an enzyme essential for rat brain development. This is surprising because higher doses stimulated this enzyme.</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857" y="464253"/>
            <a:ext cx="8784631" cy="501617"/>
          </a:xfrm>
        </p:spPr>
        <p:txBody>
          <a:bodyPr/>
          <a:lstStyle/>
          <a:p>
            <a:r>
              <a:rPr lang="en-US" sz="4400" b="1" kern="1200" dirty="0">
                <a:solidFill>
                  <a:srgbClr val="000000"/>
                </a:solidFill>
                <a:effectLst/>
                <a:latin typeface="Calibri"/>
                <a:ea typeface="MS Gothic"/>
                <a:cs typeface="MS Gothic"/>
              </a:rPr>
              <a:t>8.6 Risk Assessment and Acceptance</a:t>
            </a:r>
            <a:endParaRPr lang="en-US" dirty="0"/>
          </a:p>
        </p:txBody>
      </p:sp>
      <p:sp>
        <p:nvSpPr>
          <p:cNvPr id="3" name="Content Placeholder 2"/>
          <p:cNvSpPr>
            <a:spLocks noGrp="1"/>
          </p:cNvSpPr>
          <p:nvPr>
            <p:ph type="body" idx="4294967295"/>
          </p:nvPr>
        </p:nvSpPr>
        <p:spPr>
          <a:xfrm>
            <a:off x="457200" y="1287810"/>
            <a:ext cx="8228013" cy="4524375"/>
          </a:xfrm>
        </p:spPr>
        <p:txBody>
          <a:bodyPr/>
          <a:lstStyle/>
          <a:p>
            <a:pPr marL="338328" indent="-338328" rtl="0" fontAlgn="base">
              <a:spcBef>
                <a:spcPts val="700"/>
              </a:spcBef>
            </a:pPr>
            <a:r>
              <a:rPr lang="en-US" sz="2800" dirty="0">
                <a:solidFill>
                  <a:srgbClr val="000000"/>
                </a:solidFill>
                <a:effectLst/>
              </a:rPr>
              <a:t>Even if we know with some certainty how toxic a specific chemical is in laboratory tests, it is still difficult to determine risk</a:t>
            </a:r>
            <a:r>
              <a:rPr lang="en-US" sz="2800" b="1" dirty="0">
                <a:solidFill>
                  <a:srgbClr val="000000"/>
                </a:solidFill>
                <a:effectLst/>
              </a:rPr>
              <a:t>.</a:t>
            </a:r>
            <a:endParaRPr lang="en-US" sz="2800" dirty="0">
              <a:effectLst/>
            </a:endParaRPr>
          </a:p>
          <a:p>
            <a:pPr marL="338328" indent="-338328" rtl="0" fontAlgn="base">
              <a:spcBef>
                <a:spcPts val="700"/>
              </a:spcBef>
            </a:pPr>
            <a:r>
              <a:rPr lang="en-US" sz="2800" b="1" dirty="0">
                <a:solidFill>
                  <a:srgbClr val="000000"/>
                </a:solidFill>
                <a:effectLst/>
              </a:rPr>
              <a:t>Risk </a:t>
            </a:r>
            <a:r>
              <a:rPr lang="en-US" sz="2800" dirty="0">
                <a:solidFill>
                  <a:srgbClr val="000000"/>
                </a:solidFill>
                <a:effectLst/>
              </a:rPr>
              <a:t>is the probability of harm times the probability of exposure if that chemical is released into the environment. </a:t>
            </a:r>
            <a:endParaRPr lang="en-US" sz="2800" dirty="0">
              <a:effectLst/>
            </a:endParaRPr>
          </a:p>
          <a:p>
            <a:pPr marL="338328" indent="-338328" rtl="0" fontAlgn="base">
              <a:spcBef>
                <a:spcPts val="700"/>
              </a:spcBef>
            </a:pPr>
            <a:r>
              <a:rPr lang="en-US" sz="2800" dirty="0">
                <a:solidFill>
                  <a:srgbClr val="000000"/>
                </a:solidFill>
                <a:effectLst/>
              </a:rPr>
              <a:t>Many factors complicate the movement and fate of chemicals both around us and within our bodies. </a:t>
            </a:r>
            <a:endParaRPr lang="en-US" sz="2800" dirty="0">
              <a:effectLst/>
            </a:endParaRPr>
          </a:p>
          <a:p>
            <a:pPr marL="338328" indent="-338328">
              <a:spcBef>
                <a:spcPts val="700"/>
              </a:spcBef>
            </a:pPr>
            <a:r>
              <a:rPr lang="en-US" sz="2800" dirty="0">
                <a:solidFill>
                  <a:srgbClr val="000000"/>
                </a:solidFill>
                <a:effectLst/>
              </a:rPr>
              <a:t>Public perception of environmental hazards can be inconsistent with actual risks.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55588"/>
            <a:ext cx="8228013" cy="1141412"/>
          </a:xfrm>
        </p:spPr>
        <p:txBody>
          <a:bodyPr/>
          <a:lstStyle/>
          <a:p>
            <a:r>
              <a:rPr lang="en-US" sz="4400" b="1" kern="1200" dirty="0">
                <a:solidFill>
                  <a:srgbClr val="000000"/>
                </a:solidFill>
                <a:effectLst/>
                <a:latin typeface="Calibri"/>
                <a:ea typeface="MS Gothic"/>
                <a:cs typeface="MS Gothic"/>
              </a:rPr>
              <a:t>Our Perception of Risks Isn’t Always Rational</a:t>
            </a:r>
            <a:endParaRPr lang="en-US" dirty="0"/>
          </a:p>
        </p:txBody>
      </p:sp>
      <p:sp>
        <p:nvSpPr>
          <p:cNvPr id="3" name="Content Placeholder 2"/>
          <p:cNvSpPr>
            <a:spLocks noGrp="1"/>
          </p:cNvSpPr>
          <p:nvPr>
            <p:ph type="body" idx="4294967295"/>
          </p:nvPr>
        </p:nvSpPr>
        <p:spPr>
          <a:xfrm>
            <a:off x="467544" y="1575842"/>
            <a:ext cx="8477330" cy="4976813"/>
          </a:xfrm>
        </p:spPr>
        <p:txBody>
          <a:bodyPr/>
          <a:lstStyle/>
          <a:p>
            <a:pPr marL="338328" indent="-338328" rtl="0" fontAlgn="base">
              <a:spcBef>
                <a:spcPts val="700"/>
              </a:spcBef>
            </a:pPr>
            <a:r>
              <a:rPr lang="en-US" sz="2800" dirty="0">
                <a:solidFill>
                  <a:srgbClr val="000000"/>
                </a:solidFill>
                <a:effectLst/>
              </a:rPr>
              <a:t>A number of factors influence how we perceive relative risks associated with different situations.</a:t>
            </a:r>
            <a:endParaRPr lang="en-US" sz="2800" dirty="0">
              <a:effectLst/>
            </a:endParaRPr>
          </a:p>
          <a:p>
            <a:pPr marL="338328" indent="-338328" rtl="0" fontAlgn="base">
              <a:spcBef>
                <a:spcPts val="700"/>
              </a:spcBef>
            </a:pPr>
            <a:r>
              <a:rPr lang="en-US" sz="2800" dirty="0">
                <a:solidFill>
                  <a:srgbClr val="000000"/>
                </a:solidFill>
                <a:effectLst/>
              </a:rPr>
              <a:t>People with social, political, or economic interests tend to downplay certain risks and emphasize others that suit their own agendas.</a:t>
            </a:r>
            <a:endParaRPr lang="en-US" sz="2800" dirty="0">
              <a:effectLst/>
            </a:endParaRPr>
          </a:p>
          <a:p>
            <a:pPr marL="338328" indent="-338328" rtl="0" fontAlgn="base">
              <a:spcBef>
                <a:spcPts val="700"/>
              </a:spcBef>
            </a:pPr>
            <a:r>
              <a:rPr lang="en-US" sz="2800" dirty="0">
                <a:solidFill>
                  <a:srgbClr val="000000"/>
                </a:solidFill>
                <a:effectLst/>
              </a:rPr>
              <a:t>Our personal experiences often are misleading. When we have not personally experienced a bad outcome, we feel it is more rare and unlikely to occur than it actually may be.</a:t>
            </a:r>
            <a:endParaRPr lang="en-US" sz="2800" dirty="0">
              <a:effectLst/>
            </a:endParaRPr>
          </a:p>
          <a:p>
            <a:pPr marL="338328" indent="-338328">
              <a:spcBef>
                <a:spcPts val="700"/>
              </a:spcBef>
            </a:pPr>
            <a:r>
              <a:rPr lang="en-US" sz="2800" dirty="0">
                <a:solidFill>
                  <a:srgbClr val="000000"/>
                </a:solidFill>
                <a:effectLst/>
              </a:rPr>
              <a:t>We have an exaggerated view of our own abilities to control our fate.</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How Much Risk is Acceptable?</a:t>
            </a:r>
            <a:endParaRPr lang="en-US" dirty="0"/>
          </a:p>
        </p:txBody>
      </p:sp>
      <p:sp>
        <p:nvSpPr>
          <p:cNvPr id="3" name="Content Placeholder 2"/>
          <p:cNvSpPr>
            <a:spLocks noGrp="1"/>
          </p:cNvSpPr>
          <p:nvPr>
            <p:ph type="body" idx="4294967295"/>
          </p:nvPr>
        </p:nvSpPr>
        <p:spPr>
          <a:xfrm>
            <a:off x="452686" y="1600200"/>
            <a:ext cx="8291264" cy="4524375"/>
          </a:xfrm>
        </p:spPr>
        <p:txBody>
          <a:bodyPr/>
          <a:lstStyle/>
          <a:p>
            <a:pPr marL="338328" indent="-338328" rtl="0" fontAlgn="base">
              <a:spcBef>
                <a:spcPts val="700"/>
              </a:spcBef>
            </a:pPr>
            <a:r>
              <a:rPr lang="en-US" sz="2800" dirty="0">
                <a:solidFill>
                  <a:srgbClr val="000000"/>
                </a:solidFill>
                <a:effectLst/>
              </a:rPr>
              <a:t>How much is it worth to minimize and avoid exposure to certain risks?</a:t>
            </a:r>
            <a:endParaRPr lang="en-US" sz="2800" dirty="0">
              <a:effectLst/>
            </a:endParaRPr>
          </a:p>
          <a:p>
            <a:pPr marL="338328" indent="-338328" rtl="0" fontAlgn="base">
              <a:spcBef>
                <a:spcPts val="700"/>
              </a:spcBef>
            </a:pPr>
            <a:r>
              <a:rPr lang="en-US" sz="2800" dirty="0">
                <a:solidFill>
                  <a:srgbClr val="000000"/>
                </a:solidFill>
                <a:effectLst/>
              </a:rPr>
              <a:t>Most people will tolerate a higher probability of occurrence of an event if the harm caused by that event is low.  Conversely, harm of greater severity is acceptable only at low levels of frequency.</a:t>
            </a:r>
            <a:endParaRPr lang="en-US" sz="2800" dirty="0">
              <a:effectLst/>
            </a:endParaRPr>
          </a:p>
          <a:p>
            <a:pPr marL="338328" indent="-338328">
              <a:spcBef>
                <a:spcPts val="700"/>
              </a:spcBef>
            </a:pPr>
            <a:r>
              <a:rPr lang="en-US" sz="2800" dirty="0">
                <a:solidFill>
                  <a:srgbClr val="000000"/>
                </a:solidFill>
                <a:effectLst/>
              </a:rPr>
              <a:t>The EPA generally assumes that a risk of 1 in 1 million is acceptable for most environmental hazards. For activities that we enjoy, we are often willing to accept far greater risks than this general threshold.</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291983" y="1000704"/>
            <a:ext cx="2191785" cy="3940464"/>
          </a:xfrm>
        </p:spPr>
        <p:txBody>
          <a:bodyPr/>
          <a:lstStyle/>
          <a:p>
            <a:r>
              <a:rPr lang="en-US" b="1" dirty="0">
                <a:latin typeface="Calibri" charset="0"/>
              </a:rPr>
              <a:t>Relative Risks of Death from Various Causes</a:t>
            </a:r>
            <a:endParaRPr lang="en-US" b="1" dirty="0"/>
          </a:p>
        </p:txBody>
      </p:sp>
      <p:sp>
        <p:nvSpPr>
          <p:cNvPr id="4" name="Content Placeholder 2"/>
          <p:cNvSpPr>
            <a:spLocks noGrp="1"/>
          </p:cNvSpPr>
          <p:nvPr>
            <p:ph sz="half" idx="1"/>
          </p:nvPr>
        </p:nvSpPr>
        <p:spPr>
          <a:xfrm>
            <a:off x="2943313" y="29739"/>
            <a:ext cx="6064207" cy="289269"/>
          </a:xfrm>
        </p:spPr>
        <p:txBody>
          <a:bodyPr/>
          <a:lstStyle/>
          <a:p>
            <a:pPr marL="0" indent="0">
              <a:buNone/>
            </a:pPr>
            <a:r>
              <a:rPr lang="en-US" sz="2000" b="1" dirty="0"/>
              <a:t>TABLE 8 4</a:t>
            </a:r>
            <a:r>
              <a:rPr lang="en-US" sz="2000" dirty="0"/>
              <a:t> Lifetime Chances of Dying in the United States</a:t>
            </a:r>
          </a:p>
        </p:txBody>
      </p:sp>
      <p:graphicFrame>
        <p:nvGraphicFramePr>
          <p:cNvPr id="6" name="Table 1" descr="The table gives examples of the lifetime chanes of dying in the United States. There are 1 in 2 odds of dying of heart disease. 1 in 3 odds of dying of cancer. 1 in 4 odds of dying of smoking. 1 in 5000 odds of dying in an airplane accident. There are 1 in 56,000 odds of dying from lightning. "/>
          <p:cNvGraphicFramePr>
            <a:graphicFrameLocks noGrp="1"/>
          </p:cNvGraphicFramePr>
          <p:nvPr>
            <p:extLst>
              <p:ext uri="{D42A27DB-BD31-4B8C-83A1-F6EECF244321}">
                <p14:modId xmlns:p14="http://schemas.microsoft.com/office/powerpoint/2010/main" val="801966629"/>
              </p:ext>
            </p:extLst>
          </p:nvPr>
        </p:nvGraphicFramePr>
        <p:xfrm>
          <a:off x="3025201" y="503968"/>
          <a:ext cx="5314944" cy="5760720"/>
        </p:xfrm>
        <a:graphic>
          <a:graphicData uri="http://schemas.openxmlformats.org/drawingml/2006/table">
            <a:tbl>
              <a:tblPr firstRow="1" bandRow="1">
                <a:tableStyleId>{BC89EF96-8CEA-46FF-86C4-4CE0E7609802}</a:tableStyleId>
              </a:tblPr>
              <a:tblGrid>
                <a:gridCol w="394679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tblGrid>
              <a:tr h="23293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noProof="0" dirty="0">
                          <a:solidFill>
                            <a:schemeClr val="tx1"/>
                          </a:solidFill>
                          <a:effectLst/>
                        </a:rPr>
                        <a:t>SOURCE</a:t>
                      </a:r>
                      <a:endParaRPr lang="en-US" sz="1200" noProof="0" dirty="0">
                        <a:solidFill>
                          <a:schemeClr val="tx1"/>
                        </a:solidFill>
                        <a:effectLst/>
                        <a:latin typeface="+mn-lt"/>
                      </a:endParaRPr>
                    </a:p>
                  </a:txBody>
                  <a:tcPr marL="45720" marR="45720"/>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200" noProof="0">
                          <a:solidFill>
                            <a:schemeClr val="tx1"/>
                          </a:solidFill>
                          <a:effectLst/>
                        </a:rPr>
                        <a:t>ODDS </a:t>
                      </a:r>
                      <a:r>
                        <a:rPr lang="en-US" sz="1200" spc="-100" noProof="0">
                          <a:solidFill>
                            <a:schemeClr val="tx1"/>
                          </a:solidFill>
                          <a:effectLst/>
                        </a:rPr>
                        <a:t>(1</a:t>
                      </a:r>
                      <a:r>
                        <a:rPr lang="en-US" sz="1200" noProof="0">
                          <a:solidFill>
                            <a:schemeClr val="tx1"/>
                          </a:solidFill>
                          <a:effectLst/>
                        </a:rPr>
                        <a:t> IN x)</a:t>
                      </a:r>
                      <a:endParaRPr lang="en-US" sz="1200" noProof="0">
                        <a:solidFill>
                          <a:schemeClr val="tx1"/>
                        </a:solidFill>
                        <a:effectLst/>
                        <a:latin typeface="+mn-lt"/>
                      </a:endParaRPr>
                    </a:p>
                  </a:txBody>
                  <a:tcPr marL="45720" marR="45720"/>
                </a:tc>
                <a:extLst>
                  <a:ext uri="{0D108BD9-81ED-4DB2-BD59-A6C34878D82A}">
                    <a16:rowId xmlns:a16="http://schemas.microsoft.com/office/drawing/2014/main" val="10000"/>
                  </a:ext>
                </a:extLst>
              </a:tr>
              <a:tr h="232931">
                <a:tc>
                  <a:txBody>
                    <a:bodyPr/>
                    <a:lstStyle/>
                    <a:p>
                      <a:pPr algn="l"/>
                      <a:r>
                        <a:rPr lang="en-US" sz="1200" noProof="0">
                          <a:solidFill>
                            <a:schemeClr val="tx1"/>
                          </a:solidFill>
                          <a:effectLst/>
                        </a:rPr>
                        <a:t>Heart disease</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2</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1"/>
                  </a:ext>
                </a:extLst>
              </a:tr>
              <a:tr h="232931">
                <a:tc>
                  <a:txBody>
                    <a:bodyPr/>
                    <a:lstStyle/>
                    <a:p>
                      <a:pPr algn="l"/>
                      <a:r>
                        <a:rPr lang="en-US" sz="1200" noProof="0">
                          <a:solidFill>
                            <a:schemeClr val="tx1"/>
                          </a:solidFill>
                          <a:effectLst/>
                        </a:rPr>
                        <a:t>Cancer</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3</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2"/>
                  </a:ext>
                </a:extLst>
              </a:tr>
              <a:tr h="232931">
                <a:tc>
                  <a:txBody>
                    <a:bodyPr/>
                    <a:lstStyle/>
                    <a:p>
                      <a:pPr algn="l"/>
                      <a:r>
                        <a:rPr lang="en-US" sz="1200" noProof="0">
                          <a:solidFill>
                            <a:schemeClr val="tx1"/>
                          </a:solidFill>
                          <a:effectLst/>
                        </a:rPr>
                        <a:t>Smoking</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4</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3"/>
                  </a:ext>
                </a:extLst>
              </a:tr>
              <a:tr h="232931">
                <a:tc>
                  <a:txBody>
                    <a:bodyPr/>
                    <a:lstStyle/>
                    <a:p>
                      <a:pPr algn="l"/>
                      <a:r>
                        <a:rPr lang="en-US" sz="1200" noProof="0" dirty="0">
                          <a:solidFill>
                            <a:schemeClr val="tx1"/>
                          </a:solidFill>
                          <a:effectLst/>
                        </a:rPr>
                        <a:t>Lung disease</a:t>
                      </a:r>
                      <a:endParaRPr lang="en-US" sz="1200" noProof="0" dirty="0">
                        <a:solidFill>
                          <a:schemeClr val="tx1"/>
                        </a:solidFill>
                        <a:effectLst/>
                        <a:latin typeface="+mn-lt"/>
                      </a:endParaRPr>
                    </a:p>
                  </a:txBody>
                  <a:tcPr marL="45720" marR="45720"/>
                </a:tc>
                <a:tc>
                  <a:txBody>
                    <a:bodyPr/>
                    <a:lstStyle/>
                    <a:p>
                      <a:pPr algn="l"/>
                      <a:r>
                        <a:rPr lang="en-US" sz="1200" noProof="0">
                          <a:solidFill>
                            <a:schemeClr val="tx1"/>
                          </a:solidFill>
                          <a:effectLst/>
                        </a:rPr>
                        <a:t>15</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4"/>
                  </a:ext>
                </a:extLst>
              </a:tr>
              <a:tr h="232931">
                <a:tc>
                  <a:txBody>
                    <a:bodyPr/>
                    <a:lstStyle/>
                    <a:p>
                      <a:pPr algn="l"/>
                      <a:r>
                        <a:rPr lang="en-US" sz="1200" noProof="0">
                          <a:solidFill>
                            <a:schemeClr val="tx1"/>
                          </a:solidFill>
                          <a:effectLst/>
                        </a:rPr>
                        <a:t>Pneumonia</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30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5"/>
                  </a:ext>
                </a:extLst>
              </a:tr>
              <a:tr h="232931">
                <a:tc>
                  <a:txBody>
                    <a:bodyPr/>
                    <a:lstStyle/>
                    <a:p>
                      <a:pPr algn="l"/>
                      <a:r>
                        <a:rPr lang="en-US" sz="1200" noProof="0">
                          <a:solidFill>
                            <a:schemeClr val="tx1"/>
                          </a:solidFill>
                          <a:effectLst/>
                        </a:rPr>
                        <a:t>Automobile accident</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100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6"/>
                  </a:ext>
                </a:extLst>
              </a:tr>
              <a:tr h="232931">
                <a:tc>
                  <a:txBody>
                    <a:bodyPr/>
                    <a:lstStyle/>
                    <a:p>
                      <a:pPr algn="l"/>
                      <a:r>
                        <a:rPr lang="en-US" sz="1200" noProof="0">
                          <a:solidFill>
                            <a:schemeClr val="tx1"/>
                          </a:solidFill>
                          <a:effectLst/>
                        </a:rPr>
                        <a:t>Suicide</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100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7"/>
                  </a:ext>
                </a:extLst>
              </a:tr>
              <a:tr h="232931">
                <a:tc>
                  <a:txBody>
                    <a:bodyPr/>
                    <a:lstStyle/>
                    <a:p>
                      <a:pPr algn="l"/>
                      <a:r>
                        <a:rPr lang="en-US" sz="1200" noProof="0">
                          <a:solidFill>
                            <a:schemeClr val="tx1"/>
                          </a:solidFill>
                          <a:effectLst/>
                        </a:rPr>
                        <a:t>Falls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200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8"/>
                  </a:ext>
                </a:extLst>
              </a:tr>
              <a:tr h="232931">
                <a:tc>
                  <a:txBody>
                    <a:bodyPr/>
                    <a:lstStyle/>
                    <a:p>
                      <a:pPr algn="l"/>
                      <a:r>
                        <a:rPr lang="en-US" sz="1200" noProof="0">
                          <a:solidFill>
                            <a:schemeClr val="tx1"/>
                          </a:solidFill>
                          <a:effectLst/>
                        </a:rPr>
                        <a:t>Firearms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200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09"/>
                  </a:ext>
                </a:extLst>
              </a:tr>
              <a:tr h="232931">
                <a:tc>
                  <a:txBody>
                    <a:bodyPr/>
                    <a:lstStyle/>
                    <a:p>
                      <a:pPr algn="l"/>
                      <a:r>
                        <a:rPr lang="en-US" sz="1200" noProof="0" dirty="0">
                          <a:solidFill>
                            <a:schemeClr val="tx1"/>
                          </a:solidFill>
                          <a:effectLst/>
                        </a:rPr>
                        <a:t>Fires</a:t>
                      </a:r>
                      <a:endParaRPr lang="en-US" sz="1200" noProof="0" dirty="0">
                        <a:solidFill>
                          <a:schemeClr val="tx1"/>
                        </a:solidFill>
                        <a:effectLst/>
                        <a:latin typeface="+mn-lt"/>
                      </a:endParaRPr>
                    </a:p>
                  </a:txBody>
                  <a:tcPr marL="45720" marR="45720"/>
                </a:tc>
                <a:tc>
                  <a:txBody>
                    <a:bodyPr/>
                    <a:lstStyle/>
                    <a:p>
                      <a:pPr algn="l"/>
                      <a:r>
                        <a:rPr lang="en-US" sz="1200" noProof="0">
                          <a:solidFill>
                            <a:schemeClr val="tx1"/>
                          </a:solidFill>
                          <a:effectLst/>
                        </a:rPr>
                        <a:t>1,000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0"/>
                  </a:ext>
                </a:extLst>
              </a:tr>
              <a:tr h="232931">
                <a:tc>
                  <a:txBody>
                    <a:bodyPr/>
                    <a:lstStyle/>
                    <a:p>
                      <a:pPr algn="l"/>
                      <a:r>
                        <a:rPr lang="en-US" sz="1200" noProof="0">
                          <a:solidFill>
                            <a:schemeClr val="tx1"/>
                          </a:solidFill>
                          <a:effectLst/>
                        </a:rPr>
                        <a:t>Airplane accident</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5,000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1"/>
                  </a:ext>
                </a:extLst>
              </a:tr>
              <a:tr h="232931">
                <a:tc>
                  <a:txBody>
                    <a:bodyPr/>
                    <a:lstStyle/>
                    <a:p>
                      <a:pPr algn="l"/>
                      <a:r>
                        <a:rPr lang="en-US" sz="1200" noProof="0">
                          <a:solidFill>
                            <a:schemeClr val="tx1"/>
                          </a:solidFill>
                          <a:effectLst/>
                        </a:rPr>
                        <a:t>Jumping from high places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6,000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2"/>
                  </a:ext>
                </a:extLst>
              </a:tr>
              <a:tr h="232931">
                <a:tc>
                  <a:txBody>
                    <a:bodyPr/>
                    <a:lstStyle/>
                    <a:p>
                      <a:pPr algn="l"/>
                      <a:r>
                        <a:rPr lang="en-US" sz="1200" noProof="0" dirty="0">
                          <a:solidFill>
                            <a:schemeClr val="tx1"/>
                          </a:solidFill>
                          <a:effectLst/>
                        </a:rPr>
                        <a:t>Drowning</a:t>
                      </a:r>
                      <a:endParaRPr lang="en-US" sz="1200" noProof="0" dirty="0">
                        <a:solidFill>
                          <a:schemeClr val="tx1"/>
                        </a:solidFill>
                        <a:effectLst/>
                        <a:latin typeface="+mn-lt"/>
                      </a:endParaRPr>
                    </a:p>
                  </a:txBody>
                  <a:tcPr marL="45720" marR="45720"/>
                </a:tc>
                <a:tc>
                  <a:txBody>
                    <a:bodyPr/>
                    <a:lstStyle/>
                    <a:p>
                      <a:pPr algn="l"/>
                      <a:r>
                        <a:rPr lang="en-US" sz="1200" noProof="0">
                          <a:solidFill>
                            <a:schemeClr val="tx1"/>
                          </a:solidFill>
                          <a:effectLst/>
                        </a:rPr>
                        <a:t>10,000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3"/>
                  </a:ext>
                </a:extLst>
              </a:tr>
              <a:tr h="232931">
                <a:tc>
                  <a:txBody>
                    <a:bodyPr/>
                    <a:lstStyle/>
                    <a:p>
                      <a:pPr algn="l"/>
                      <a:r>
                        <a:rPr lang="en-US" sz="1200" noProof="0">
                          <a:solidFill>
                            <a:schemeClr val="tx1"/>
                          </a:solidFill>
                          <a:effectLst/>
                        </a:rPr>
                        <a:t>Lightning</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56,000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4"/>
                  </a:ext>
                </a:extLst>
              </a:tr>
              <a:tr h="232931">
                <a:tc>
                  <a:txBody>
                    <a:bodyPr/>
                    <a:lstStyle/>
                    <a:p>
                      <a:pPr algn="l"/>
                      <a:r>
                        <a:rPr lang="en-US" sz="1200" noProof="0">
                          <a:solidFill>
                            <a:schemeClr val="tx1"/>
                          </a:solidFill>
                          <a:effectLst/>
                        </a:rPr>
                        <a:t>Hornets, wasps, bees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76,000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5"/>
                  </a:ext>
                </a:extLst>
              </a:tr>
              <a:tr h="232931">
                <a:tc>
                  <a:txBody>
                    <a:bodyPr/>
                    <a:lstStyle/>
                    <a:p>
                      <a:pPr algn="l"/>
                      <a:r>
                        <a:rPr lang="en-US" sz="1200" noProof="0">
                          <a:solidFill>
                            <a:schemeClr val="tx1"/>
                          </a:solidFill>
                          <a:effectLst/>
                        </a:rPr>
                        <a:t>Dog bite</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230,000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6"/>
                  </a:ext>
                </a:extLst>
              </a:tr>
              <a:tr h="232931">
                <a:tc>
                  <a:txBody>
                    <a:bodyPr/>
                    <a:lstStyle/>
                    <a:p>
                      <a:pPr algn="l"/>
                      <a:r>
                        <a:rPr lang="en-US" sz="1200" noProof="0">
                          <a:solidFill>
                            <a:schemeClr val="tx1"/>
                          </a:solidFill>
                          <a:effectLst/>
                        </a:rPr>
                        <a:t>Poisonous snakes, spiders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700,000</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7"/>
                  </a:ext>
                </a:extLst>
              </a:tr>
              <a:tr h="232931">
                <a:tc>
                  <a:txBody>
                    <a:bodyPr/>
                    <a:lstStyle/>
                    <a:p>
                      <a:pPr algn="l"/>
                      <a:r>
                        <a:rPr lang="en-US" sz="1200" noProof="0">
                          <a:solidFill>
                            <a:schemeClr val="tx1"/>
                          </a:solidFill>
                          <a:effectLst/>
                        </a:rPr>
                        <a:t>Botulism</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1 million</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8"/>
                  </a:ext>
                </a:extLst>
              </a:tr>
              <a:tr h="232931">
                <a:tc>
                  <a:txBody>
                    <a:bodyPr/>
                    <a:lstStyle/>
                    <a:p>
                      <a:pPr algn="l"/>
                      <a:r>
                        <a:rPr lang="en-US" sz="1200" noProof="0">
                          <a:solidFill>
                            <a:schemeClr val="tx1"/>
                          </a:solidFill>
                          <a:effectLst/>
                        </a:rPr>
                        <a:t>Falling space debris</a:t>
                      </a:r>
                      <a:endParaRPr lang="en-US" sz="1200" noProof="0">
                        <a:solidFill>
                          <a:schemeClr val="tx1"/>
                        </a:solidFill>
                        <a:effectLst/>
                        <a:latin typeface="+mn-lt"/>
                      </a:endParaRPr>
                    </a:p>
                  </a:txBody>
                  <a:tcPr marL="45720" marR="45720"/>
                </a:tc>
                <a:tc>
                  <a:txBody>
                    <a:bodyPr/>
                    <a:lstStyle/>
                    <a:p>
                      <a:pPr algn="l"/>
                      <a:r>
                        <a:rPr lang="en-US" sz="1200" noProof="0">
                          <a:solidFill>
                            <a:schemeClr val="tx1"/>
                          </a:solidFill>
                          <a:effectLst/>
                        </a:rPr>
                        <a:t>5 million</a:t>
                      </a:r>
                      <a:endParaRPr lang="en-US" sz="1200" noProof="0">
                        <a:solidFill>
                          <a:schemeClr val="tx1"/>
                        </a:solidFill>
                        <a:effectLst/>
                        <a:latin typeface="+mn-lt"/>
                      </a:endParaRPr>
                    </a:p>
                  </a:txBody>
                  <a:tcPr marL="274320" marR="45720"/>
                </a:tc>
                <a:extLst>
                  <a:ext uri="{0D108BD9-81ED-4DB2-BD59-A6C34878D82A}">
                    <a16:rowId xmlns:a16="http://schemas.microsoft.com/office/drawing/2014/main" val="10019"/>
                  </a:ext>
                </a:extLst>
              </a:tr>
              <a:tr h="232931">
                <a:tc>
                  <a:txBody>
                    <a:bodyPr/>
                    <a:lstStyle/>
                    <a:p>
                      <a:pPr algn="l"/>
                      <a:r>
                        <a:rPr lang="en-US" sz="1200" noProof="0" dirty="0">
                          <a:solidFill>
                            <a:schemeClr val="tx1"/>
                          </a:solidFill>
                          <a:effectLst/>
                        </a:rPr>
                        <a:t>Drinking water with </a:t>
                      </a:r>
                      <a:r>
                        <a:rPr lang="en-US" sz="1200" spc="-100" noProof="0" dirty="0">
                          <a:solidFill>
                            <a:schemeClr val="tx1"/>
                          </a:solidFill>
                          <a:effectLst/>
                        </a:rPr>
                        <a:t>EPA</a:t>
                      </a:r>
                      <a:r>
                        <a:rPr lang="en-US" sz="1200" noProof="0" dirty="0">
                          <a:solidFill>
                            <a:schemeClr val="tx1"/>
                          </a:solidFill>
                          <a:effectLst/>
                        </a:rPr>
                        <a:t> limit of trichloroethylene</a:t>
                      </a:r>
                      <a:endParaRPr lang="en-US" sz="1200" noProof="0" dirty="0">
                        <a:solidFill>
                          <a:schemeClr val="tx1"/>
                        </a:solidFill>
                        <a:effectLst/>
                        <a:latin typeface="+mn-lt"/>
                      </a:endParaRPr>
                    </a:p>
                  </a:txBody>
                  <a:tcPr marL="45720" marR="45720"/>
                </a:tc>
                <a:tc>
                  <a:txBody>
                    <a:bodyPr/>
                    <a:lstStyle/>
                    <a:p>
                      <a:pPr algn="l"/>
                      <a:r>
                        <a:rPr lang="en-US" sz="1200" spc="-100" noProof="0" dirty="0">
                          <a:solidFill>
                            <a:schemeClr val="tx1"/>
                          </a:solidFill>
                          <a:effectLst/>
                        </a:rPr>
                        <a:t>10</a:t>
                      </a:r>
                      <a:r>
                        <a:rPr lang="en-US" sz="1200" spc="0" noProof="0" dirty="0">
                          <a:solidFill>
                            <a:schemeClr val="tx1"/>
                          </a:solidFill>
                          <a:effectLst/>
                        </a:rPr>
                        <a:t> million</a:t>
                      </a:r>
                      <a:endParaRPr lang="en-US" sz="1200" noProof="0" dirty="0">
                        <a:solidFill>
                          <a:schemeClr val="tx1"/>
                        </a:solidFill>
                        <a:effectLst/>
                        <a:latin typeface="+mn-lt"/>
                      </a:endParaRPr>
                    </a:p>
                  </a:txBody>
                  <a:tcPr marL="274320" marR="45720"/>
                </a:tc>
                <a:extLst>
                  <a:ext uri="{0D108BD9-81ED-4DB2-BD59-A6C34878D82A}">
                    <a16:rowId xmlns:a16="http://schemas.microsoft.com/office/drawing/2014/main" val="10020"/>
                  </a:ext>
                </a:extLst>
              </a:tr>
            </a:tbl>
          </a:graphicData>
        </a:graphic>
      </p:graphicFrame>
      <p:sp>
        <p:nvSpPr>
          <p:cNvPr id="5" name="Content Placeholder 3"/>
          <p:cNvSpPr>
            <a:spLocks noGrp="1"/>
          </p:cNvSpPr>
          <p:nvPr>
            <p:ph sz="half" idx="2"/>
          </p:nvPr>
        </p:nvSpPr>
        <p:spPr>
          <a:xfrm>
            <a:off x="3025201" y="6363912"/>
            <a:ext cx="4122964" cy="218593"/>
          </a:xfrm>
        </p:spPr>
        <p:txBody>
          <a:bodyPr/>
          <a:lstStyle/>
          <a:p>
            <a:pPr marL="0" indent="0">
              <a:buNone/>
            </a:pPr>
            <a:r>
              <a:rPr lang="en-US" sz="1100" dirty="0"/>
              <a:t>SOURCE: Data from U.S. National Safety Council, 2003.</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8.7 Establishing Public Policy</a:t>
            </a:r>
            <a:endParaRPr lang="en-US" dirty="0"/>
          </a:p>
        </p:txBody>
      </p:sp>
      <p:sp>
        <p:nvSpPr>
          <p:cNvPr id="3" name="Content Placeholder 2"/>
          <p:cNvSpPr>
            <a:spLocks noGrp="1"/>
          </p:cNvSpPr>
          <p:nvPr>
            <p:ph type="body" idx="4294967295"/>
          </p:nvPr>
        </p:nvSpPr>
        <p:spPr>
          <a:xfrm>
            <a:off x="457200" y="1590700"/>
            <a:ext cx="8228013" cy="2726660"/>
          </a:xfrm>
        </p:spPr>
        <p:txBody>
          <a:bodyPr/>
          <a:lstStyle/>
          <a:p>
            <a:pPr marL="338328" indent="-338328" rtl="0" fontAlgn="base"/>
            <a:r>
              <a:rPr lang="en-US" sz="2800" dirty="0">
                <a:solidFill>
                  <a:srgbClr val="000000"/>
                </a:solidFill>
                <a:effectLst/>
              </a:rPr>
              <a:t>Risk management combines principles of environmental health and toxicology with regulatory decisions based on socioeconomic, technical, and political considerations.</a:t>
            </a:r>
            <a:endParaRPr lang="en-US" sz="2800" dirty="0">
              <a:effectLst/>
            </a:endParaRPr>
          </a:p>
          <a:p>
            <a:pPr marL="338328" indent="-338328"/>
            <a:r>
              <a:rPr lang="en-US" sz="2800" dirty="0">
                <a:solidFill>
                  <a:srgbClr val="000000"/>
                </a:solidFill>
                <a:effectLst/>
              </a:rPr>
              <a:t>In spite of often vague and contradictory data, public policymakers must make decisions.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Risk Assessment vs. Risk Management</a:t>
            </a:r>
            <a:endParaRPr lang="en-US" dirty="0"/>
          </a:p>
        </p:txBody>
      </p:sp>
      <p:pic>
        <p:nvPicPr>
          <p:cNvPr id="15362" name="Picture 2" descr="Risk assessment organizes and analyzes data to determine relative risk. Risk management sets priorities and evaluates relevant factors to make regulatory decisi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700808"/>
            <a:ext cx="6515324" cy="4832034"/>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60070" y="438572"/>
            <a:ext cx="4222272" cy="644296"/>
          </a:xfrm>
        </p:spPr>
        <p:txBody>
          <a:bodyPr/>
          <a:lstStyle/>
          <a:p>
            <a:r>
              <a:rPr lang="en-US" sz="4400" b="1" kern="1200" dirty="0">
                <a:solidFill>
                  <a:srgbClr val="000000"/>
                </a:solidFill>
                <a:effectLst/>
                <a:latin typeface="Calibri"/>
                <a:ea typeface="MS Gothic"/>
                <a:cs typeface="MS Gothic"/>
              </a:rPr>
              <a:t>Conclusion</a:t>
            </a:r>
            <a:endParaRPr lang="en-US" dirty="0"/>
          </a:p>
        </p:txBody>
      </p:sp>
      <p:sp>
        <p:nvSpPr>
          <p:cNvPr id="3" name="Content Placeholder 2"/>
          <p:cNvSpPr>
            <a:spLocks noGrp="1"/>
          </p:cNvSpPr>
          <p:nvPr>
            <p:ph type="body" idx="4294967295"/>
          </p:nvPr>
        </p:nvSpPr>
        <p:spPr>
          <a:xfrm>
            <a:off x="452686" y="1287810"/>
            <a:ext cx="8310293" cy="5005549"/>
          </a:xfrm>
        </p:spPr>
        <p:txBody>
          <a:bodyPr/>
          <a:lstStyle/>
          <a:p>
            <a:pPr marL="338328" indent="-338328" rtl="0" fontAlgn="base">
              <a:spcBef>
                <a:spcPts val="700"/>
              </a:spcBef>
            </a:pPr>
            <a:r>
              <a:rPr lang="en-US" sz="2800" dirty="0">
                <a:solidFill>
                  <a:srgbClr val="000000"/>
                </a:solidFill>
                <a:effectLst/>
              </a:rPr>
              <a:t>We have made marvelous progress in reducing some of the worst diseases that have long plagued humans.</a:t>
            </a:r>
            <a:endParaRPr lang="en-US" sz="2800" dirty="0">
              <a:effectLst/>
            </a:endParaRPr>
          </a:p>
          <a:p>
            <a:pPr marL="338328" indent="-338328" rtl="0" fontAlgn="base">
              <a:spcBef>
                <a:spcPts val="700"/>
              </a:spcBef>
            </a:pPr>
            <a:r>
              <a:rPr lang="en-US" sz="2800" dirty="0">
                <a:solidFill>
                  <a:srgbClr val="000000"/>
                </a:solidFill>
                <a:effectLst/>
              </a:rPr>
              <a:t>However, chronic conditions that once were confined to richer countries have now become leading health problems nearly everywhere.</a:t>
            </a:r>
            <a:endParaRPr lang="en-US" sz="2800" dirty="0">
              <a:effectLst/>
            </a:endParaRPr>
          </a:p>
          <a:p>
            <a:pPr marL="338328" indent="-338328" rtl="0" fontAlgn="base">
              <a:spcBef>
                <a:spcPts val="700"/>
              </a:spcBef>
            </a:pPr>
            <a:r>
              <a:rPr lang="en-US" sz="2800" dirty="0">
                <a:solidFill>
                  <a:srgbClr val="000000"/>
                </a:solidFill>
                <a:effectLst/>
              </a:rPr>
              <a:t>New, emergent diseases are appearing at an increasing rate. With increased international travel, diseases can spread around the globe in a few days.</a:t>
            </a:r>
            <a:endParaRPr lang="en-US" sz="2800" dirty="0">
              <a:effectLst/>
            </a:endParaRPr>
          </a:p>
          <a:p>
            <a:pPr marL="338328" indent="-338328">
              <a:spcBef>
                <a:spcPts val="700"/>
              </a:spcBef>
            </a:pPr>
            <a:r>
              <a:rPr lang="en-US" sz="2800" dirty="0">
                <a:solidFill>
                  <a:srgbClr val="000000"/>
                </a:solidFill>
                <a:effectLst/>
              </a:rPr>
              <a:t>In addition, modern industry is introducing thousands of new chemicals every year, most of which aren’t studied thoroughly for long-term health effects.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0&quot;/&gt;&lt;/object&gt;&lt;object type=&quot;3&quot; unique_id=&quot;10009&quot;&gt;&lt;property id=&quot;20148&quot; value=&quot;5&quot;/&gt;&lt;property id=&quot;20300&quot; value=&quot;Slide 6&quot;/&gt;&lt;property id=&quot;20307&quot; value=&quot;261&quot;/&gt;&lt;/object&gt;&lt;object type=&quot;3&quot; unique_id=&quot;10010&quot;&gt;&lt;property id=&quot;20148&quot; value=&quot;5&quot;/&gt;&lt;property id=&quot;20300&quot; value=&quot;Slide 7&quot;/&gt;&lt;property id=&quot;20307&quot; value=&quot;262&quot;/&gt;&lt;/object&gt;&lt;object type=&quot;3&quot; unique_id=&quot;10011&quot;&gt;&lt;property id=&quot;20148&quot; value=&quot;5&quot;/&gt;&lt;property id=&quot;20300&quot; value=&quot;Slide 8&quot;/&gt;&lt;property id=&quot;20307&quot; value=&quot;263&quot;/&gt;&lt;/object&gt;&lt;object type=&quot;3&quot; unique_id=&quot;10012&quot;&gt;&lt;property id=&quot;20148&quot; value=&quot;5&quot;/&gt;&lt;property id=&quot;20300&quot; value=&quot;Slide 9&quot;/&gt;&lt;property id=&quot;20307&quot; value=&quot;264&quot;/&gt;&lt;/object&gt;&lt;object type=&quot;3&quot; unique_id=&quot;10013&quot;&gt;&lt;property id=&quot;20148&quot; value=&quot;5&quot;/&gt;&lt;property id=&quot;20300&quot; value=&quot;Slide 10&quot;/&gt;&lt;property id=&quot;20307&quot; value=&quot;265&quot;/&gt;&lt;/object&gt;&lt;object type=&quot;3&quot; unique_id=&quot;10014&quot;&gt;&lt;property id=&quot;20148&quot; value=&quot;5&quot;/&gt;&lt;property id=&quot;20300&quot; value=&quot;Slide 11&quot;/&gt;&lt;property id=&quot;20307&quot; value=&quot;266&quot;/&gt;&lt;/object&gt;&lt;object type=&quot;3&quot; unique_id=&quot;10015&quot;&gt;&lt;property id=&quot;20148&quot; value=&quot;5&quot;/&gt;&lt;property id=&quot;20300&quot; value=&quot;Slide 12&quot;/&gt;&lt;property id=&quot;20307&quot; value=&quot;267&quot;/&gt;&lt;/object&gt;&lt;object type=&quot;3&quot; unique_id=&quot;10016&quot;&gt;&lt;property id=&quot;20148&quot; value=&quot;5&quot;/&gt;&lt;property id=&quot;20300&quot; value=&quot;Slide 13&quot;/&gt;&lt;property id=&quot;20307&quot; value=&quot;268&quot;/&gt;&lt;/object&gt;&lt;object type=&quot;3&quot; unique_id=&quot;10017&quot;&gt;&lt;property id=&quot;20148&quot; value=&quot;5&quot;/&gt;&lt;property id=&quot;20300&quot; value=&quot;Slide 14&quot;/&gt;&lt;property id=&quot;20307&quot; value=&quot;269&quot;/&gt;&lt;/object&gt;&lt;object type=&quot;3&quot; unique_id=&quot;10018&quot;&gt;&lt;property id=&quot;20148&quot; value=&quot;5&quot;/&gt;&lt;property id=&quot;20300&quot; value=&quot;Slide 15&quot;/&gt;&lt;property id=&quot;20307&quot; value=&quot;270&quot;/&gt;&lt;/object&gt;&lt;object type=&quot;3&quot; unique_id=&quot;10019&quot;&gt;&lt;property id=&quot;20148&quot; value=&quot;5&quot;/&gt;&lt;property id=&quot;20300&quot; value=&quot;Slide 16&quot;/&gt;&lt;property id=&quot;20307&quot; value=&quot;271&quot;/&gt;&lt;/object&gt;&lt;object type=&quot;3&quot; unique_id=&quot;10020&quot;&gt;&lt;property id=&quot;20148&quot; value=&quot;5&quot;/&gt;&lt;property id=&quot;20300&quot; value=&quot;Slide 17&quot;/&gt;&lt;property id=&quot;20307&quot; value=&quot;272&quot;/&gt;&lt;/object&gt;&lt;object type=&quot;3&quot; unique_id=&quot;10021&quot;&gt;&lt;property id=&quot;20148&quot; value=&quot;5&quot;/&gt;&lt;property id=&quot;20300&quot; value=&quot;Slide 18&quot;/&gt;&lt;property id=&quot;20307&quot; value=&quot;273&quot;/&gt;&lt;/object&gt;&lt;object type=&quot;3&quot; unique_id=&quot;10022&quot;&gt;&lt;property id=&quot;20148&quot; value=&quot;5&quot;/&gt;&lt;property id=&quot;20300&quot; value=&quot;Slide 19&quot;/&gt;&lt;property id=&quot;20307&quot; value=&quot;274&quot;/&gt;&lt;/object&gt;&lt;object type=&quot;3&quot; unique_id=&quot;10023&quot;&gt;&lt;property id=&quot;20148&quot; value=&quot;5&quot;/&gt;&lt;property id=&quot;20300&quot; value=&quot;Slide 20&quot;/&gt;&lt;property id=&quot;20307&quot; value=&quot;275&quot;/&gt;&lt;/object&gt;&lt;object type=&quot;3&quot; unique_id=&quot;10024&quot;&gt;&lt;property id=&quot;20148&quot; value=&quot;5&quot;/&gt;&lt;property id=&quot;20300&quot; value=&quot;Slide 21&quot;/&gt;&lt;property id=&quot;20307&quot; value=&quot;276&quot;/&gt;&lt;/object&gt;&lt;object type=&quot;3&quot; unique_id=&quot;10025&quot;&gt;&lt;property id=&quot;20148&quot; value=&quot;5&quot;/&gt;&lt;property id=&quot;20300&quot; value=&quot;Slide 22&quot;/&gt;&lt;property id=&quot;20307&quot; value=&quot;277&quot;/&gt;&lt;/object&gt;&lt;object type=&quot;3&quot; unique_id=&quot;10026&quot;&gt;&lt;property id=&quot;20148&quot; value=&quot;5&quot;/&gt;&lt;property id=&quot;20300&quot; value=&quot;Slide 23&quot;/&gt;&lt;property id=&quot;20307&quot; value=&quot;278&quot;/&gt;&lt;/object&gt;&lt;object type=&quot;3&quot; unique_id=&quot;10027&quot;&gt;&lt;property id=&quot;20148&quot; value=&quot;5&quot;/&gt;&lt;property id=&quot;20300&quot; value=&quot;Slide 24&quot;/&gt;&lt;property id=&quot;20307&quot; value=&quot;279&quot;/&gt;&lt;/object&gt;&lt;object type=&quot;3&quot; unique_id=&quot;10028&quot;&gt;&lt;property id=&quot;20148&quot; value=&quot;5&quot;/&gt;&lt;property id=&quot;20300&quot; value=&quot;Slide 25&quot;/&gt;&lt;property id=&quot;20307&quot; value=&quot;280&quot;/&gt;&lt;/object&gt;&lt;object type=&quot;3&quot; unique_id=&quot;10029&quot;&gt;&lt;property id=&quot;20148&quot; value=&quot;5&quot;/&gt;&lt;property id=&quot;20300&quot; value=&quot;Slide 26&quot;/&gt;&lt;property id=&quot;20307&quot; value=&quot;281&quot;/&gt;&lt;/object&gt;&lt;object type=&quot;3&quot; unique_id=&quot;10030&quot;&gt;&lt;property id=&quot;20148&quot; value=&quot;5&quot;/&gt;&lt;property id=&quot;20300&quot; value=&quot;Slide 27&quot;/&gt;&lt;property id=&quot;20307&quot; value=&quot;282&quot;/&gt;&lt;/object&gt;&lt;object type=&quot;3&quot; unique_id=&quot;10031&quot;&gt;&lt;property id=&quot;20148&quot; value=&quot;5&quot;/&gt;&lt;property id=&quot;20300&quot; value=&quot;Slide 28&quot;/&gt;&lt;property id=&quot;20307&quot; value=&quot;283&quot;/&gt;&lt;/object&gt;&lt;object type=&quot;3&quot; unique_id=&quot;10032&quot;&gt;&lt;property id=&quot;20148&quot; value=&quot;5&quot;/&gt;&lt;property id=&quot;20300&quot; value=&quot;Slide 29&quot;/&gt;&lt;property id=&quot;20307&quot; value=&quot;284&quot;/&gt;&lt;/object&gt;&lt;object type=&quot;3&quot; unique_id=&quot;10033&quot;&gt;&lt;property id=&quot;20148&quot; value=&quot;5&quot;/&gt;&lt;property id=&quot;20300&quot; value=&quot;Slide 30&quot;/&gt;&lt;property id=&quot;20307&quot; value=&quot;285&quot;/&gt;&lt;/object&gt;&lt;object type=&quot;3&quot; unique_id=&quot;10034&quot;&gt;&lt;property id=&quot;20148&quot; value=&quot;5&quot;/&gt;&lt;property id=&quot;20300&quot; value=&quot;Slide 31&quot;/&gt;&lt;property id=&quot;20307&quot; value=&quot;286&quot;/&gt;&lt;/object&gt;&lt;object type=&quot;3&quot; unique_id=&quot;10035&quot;&gt;&lt;property id=&quot;20148&quot; value=&quot;5&quot;/&gt;&lt;property id=&quot;20300&quot; value=&quot;Slide 32&quot;/&gt;&lt;property id=&quot;20307&quot; value=&quot;287&quot;/&gt;&lt;/object&gt;&lt;object type=&quot;3&quot; unique_id=&quot;10036&quot;&gt;&lt;property id=&quot;20148&quot; value=&quot;5&quot;/&gt;&lt;property id=&quot;20300&quot; value=&quot;Slide 33&quot;/&gt;&lt;property id=&quot;20307&quot; value=&quot;288&quot;/&gt;&lt;/object&gt;&lt;object type=&quot;3&quot; unique_id=&quot;10037&quot;&gt;&lt;property id=&quot;20148&quot; value=&quot;5&quot;/&gt;&lt;property id=&quot;20300&quot; value=&quot;Slide 34&quot;/&gt;&lt;property id=&quot;20307&quot; value=&quot;289&quot;/&gt;&lt;/object&gt;&lt;object type=&quot;3&quot; unique_id=&quot;10038&quot;&gt;&lt;property id=&quot;20148&quot; value=&quot;5&quot;/&gt;&lt;property id=&quot;20300&quot; value=&quot;Slide 35&quot;/&gt;&lt;property id=&quot;20307&quot; value=&quot;290&quot;/&gt;&lt;/object&gt;&lt;object type=&quot;3&quot; unique_id=&quot;10039&quot;&gt;&lt;property id=&quot;20148&quot; value=&quot;5&quot;/&gt;&lt;property id=&quot;20300&quot; value=&quot;Slide 36&quot;/&gt;&lt;property id=&quot;20307&quot; value=&quot;291&quot;/&gt;&lt;/object&gt;&lt;object type=&quot;3&quot; unique_id=&quot;10040&quot;&gt;&lt;property id=&quot;20148&quot; value=&quot;5&quot;/&gt;&lt;property id=&quot;20300&quot; value=&quot;Slide 37&quot;/&gt;&lt;property id=&quot;20307&quot; value=&quot;292&quot;/&gt;&lt;/object&gt;&lt;object type=&quot;3&quot; unique_id=&quot;10041&quot;&gt;&lt;property id=&quot;20148&quot; value=&quot;5&quot;/&gt;&lt;property id=&quot;20300&quot; value=&quot;Slide 38&quot;/&gt;&lt;property id=&quot;20307&quot; value=&quot;293&quot;/&gt;&lt;/object&gt;&lt;object type=&quot;3&quot; unique_id=&quot;10042&quot;&gt;&lt;property id=&quot;20148&quot; value=&quot;5&quot;/&gt;&lt;property id=&quot;20300&quot; value=&quot;Slide 39&quot;/&gt;&lt;property id=&quot;20307&quot; value=&quot;294&quot;/&gt;&lt;/object&gt;&lt;object type=&quot;3&quot; unique_id=&quot;10043&quot;&gt;&lt;property id=&quot;20148&quot; value=&quot;5&quot;/&gt;&lt;property id=&quot;20300&quot; value=&quot;Slide 40&quot;/&gt;&lt;property id=&quot;20307&quot; value=&quot;295&quot;/&gt;&lt;/object&gt;&lt;object type=&quot;3&quot; unique_id=&quot;10044&quot;&gt;&lt;property id=&quot;20148&quot; value=&quot;5&quot;/&gt;&lt;property id=&quot;20300&quot; value=&quot;Slide 41&quot;/&gt;&lt;property id=&quot;20307&quot; value=&quot;296&quot;/&gt;&lt;/object&gt;&lt;object type=&quot;3&quot; unique_id=&quot;10045&quot;&gt;&lt;property id=&quot;20148&quot; value=&quot;5&quot;/&gt;&lt;property id=&quot;20300&quot; value=&quot;Slide 42&quot;/&gt;&lt;property id=&quot;20307&quot; value=&quot;297&quot;/&gt;&lt;/object&gt;&lt;object type=&quot;3&quot; unique_id=&quot;10046&quot;&gt;&lt;property id=&quot;20148&quot; value=&quot;5&quot;/&gt;&lt;property id=&quot;20300&quot; value=&quot;Slide 43&quot;/&gt;&lt;property id=&quot;20307&quot; value=&quot;298&quot;/&gt;&lt;/object&gt;&lt;object type=&quot;3&quot; unique_id=&quot;10047&quot;&gt;&lt;property id=&quot;20148&quot; value=&quot;5&quot;/&gt;&lt;property id=&quot;20300&quot; value=&quot;Slide 44&quot;/&gt;&lt;property id=&quot;20307&quot; value=&quot;299&quot;/&gt;&lt;/object&gt;&lt;object type=&quot;3&quot; unique_id=&quot;10048&quot;&gt;&lt;property id=&quot;20148&quot; value=&quot;5&quot;/&gt;&lt;property id=&quot;20300&quot; value=&quot;Slide 45&quot;/&gt;&lt;property id=&quot;20307&quot; value=&quot;300&quot;/&gt;&lt;/object&gt;&lt;object type=&quot;3&quot; unique_id=&quot;10049&quot;&gt;&lt;property id=&quot;20148&quot; value=&quot;5&quot;/&gt;&lt;property id=&quot;20300&quot; value=&quot;Slide 46&quot;/&gt;&lt;property id=&quot;20307&quot; value=&quot;301&quot;/&gt;&lt;/object&gt;&lt;object type=&quot;3&quot; unique_id=&quot;10050&quot;&gt;&lt;property id=&quot;20148&quot; value=&quot;5&quot;/&gt;&lt;property id=&quot;20300&quot; value=&quot;Slide 47&quot;/&gt;&lt;property id=&quot;20307&quot; value=&quot;302&quot;/&gt;&lt;/object&gt;&lt;object type=&quot;3&quot; unique_id=&quot;10051&quot;&gt;&lt;property id=&quot;20148&quot; value=&quot;5&quot;/&gt;&lt;property id=&quot;20300&quot; value=&quot;Slide 48&quot;/&gt;&lt;property id=&quot;20307&quot; value=&quot;303&quot;/&gt;&lt;/object&gt;&lt;object type=&quot;3&quot; unique_id=&quot;10052&quot;&gt;&lt;property id=&quot;20148&quot; value=&quot;5&quot;/&gt;&lt;property id=&quot;20300&quot; value=&quot;Slide 49&quot;/&gt;&lt;property id=&quot;20307&quot; value=&quot;304&quot;/&gt;&lt;/object&gt;&lt;object type=&quot;3&quot; unique_id=&quot;10053&quot;&gt;&lt;property id=&quot;20148&quot; value=&quot;5&quot;/&gt;&lt;property id=&quot;20300&quot; value=&quot;Slide 50&quot;/&gt;&lt;property id=&quot;20307&quot; value=&quot;305&quot;/&gt;&lt;/object&gt;&lt;object type=&quot;3&quot; unique_id=&quot;10054&quot;&gt;&lt;property id=&quot;20148&quot; value=&quot;5&quot;/&gt;&lt;property id=&quot;20300&quot; value=&quot;Slide 51&quot;/&gt;&lt;property id=&quot;20307&quot; value=&quot;306&quot;/&gt;&lt;/object&gt;&lt;object type=&quot;3&quot; unique_id=&quot;10055&quot;&gt;&lt;property id=&quot;20148&quot; value=&quot;5&quot;/&gt;&lt;property id=&quot;20300&quot; value=&quot;Slide 52&quot;/&gt;&lt;property id=&quot;20307&quot; value=&quot;307&quot;/&gt;&lt;/object&gt;&lt;/object&gt;&lt;/object&gt;&lt;/database&gt;"/>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3217</TotalTime>
  <Words>10213</Words>
  <Application>Microsoft Office PowerPoint</Application>
  <PresentationFormat>On-screen Show (4:3)</PresentationFormat>
  <Paragraphs>537</Paragraphs>
  <Slides>51</Slides>
  <Notes>49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Arial</vt:lpstr>
      <vt:lpstr>Calibri</vt:lpstr>
      <vt:lpstr>OfficinaSansStd-Bold</vt:lpstr>
      <vt:lpstr>OfficinaSansStd-BoldItalic</vt:lpstr>
      <vt:lpstr>Times New Roman</vt:lpstr>
      <vt:lpstr>Office Theme</vt:lpstr>
      <vt:lpstr>Chapter 8 Lecture Outline</vt:lpstr>
      <vt:lpstr>Learning Outcomes After studying this chapter, you should be able to answer the following questions:</vt:lpstr>
      <vt:lpstr>CASE STUDY:   How Dangerous Is BPA?</vt:lpstr>
      <vt:lpstr>8.1 Environmental Health</vt:lpstr>
      <vt:lpstr>Major Sources of Environmental Health Risks</vt:lpstr>
      <vt:lpstr>Global Disease Burden is Changing</vt:lpstr>
      <vt:lpstr>Emergent  and Infectious Diseases Still Kill Millions of People</vt:lpstr>
      <vt:lpstr>Emergent and Infectious Diseases Still Kill Millions of People</vt:lpstr>
      <vt:lpstr>Millions of Children Die From Preventable Childhood Diseases</vt:lpstr>
      <vt:lpstr>Pathogens are Disease-causing Organisms</vt:lpstr>
      <vt:lpstr>Outbreaks of Infectious Diseases (1)</vt:lpstr>
      <vt:lpstr>Outbreaks of Infectious Diseases (2)</vt:lpstr>
      <vt:lpstr>The Spread of West Nile Virus</vt:lpstr>
      <vt:lpstr>Conservation Medicine Combines Ecology and Health Care</vt:lpstr>
      <vt:lpstr>Frogs and Toads Are Succumbing To a Deadly Disease</vt:lpstr>
      <vt:lpstr>Resistance to Antibiotics and Pesticides is Increasing</vt:lpstr>
      <vt:lpstr>How Microbes Acquire  Antibiotic Resistance</vt:lpstr>
      <vt:lpstr>Who Should Pay For Health Care?</vt:lpstr>
      <vt:lpstr>8.2 Toxicology</vt:lpstr>
      <vt:lpstr>Top 20 Toxic and Hazardous Substances</vt:lpstr>
      <vt:lpstr>How Do Toxins Affect Us?</vt:lpstr>
      <vt:lpstr>Sick Building Syndrome</vt:lpstr>
      <vt:lpstr>Classes of Harmful Agents</vt:lpstr>
      <vt:lpstr>Endocrine Hormone Disrupters are of Special Concern</vt:lpstr>
      <vt:lpstr>8.3 Movement, Distribution, and Fate of Toxins</vt:lpstr>
      <vt:lpstr>Factors in Environmental Toxicity</vt:lpstr>
      <vt:lpstr>Solubility and Mobility Determine When and Where Chemicals Move</vt:lpstr>
      <vt:lpstr>Exposure and Susceptibility Determine How we Respond (1)</vt:lpstr>
      <vt:lpstr>Exposure and Susceptibility Determine How we Respond (2)</vt:lpstr>
      <vt:lpstr>Bioaccumulation and Biomagnification</vt:lpstr>
      <vt:lpstr>Persistence Makes Some Materials a Greater Threat</vt:lpstr>
      <vt:lpstr>Chemical Interactions can  Increase Toxicity</vt:lpstr>
      <vt:lpstr>8.4 Mechanisms for Minimizing  Toxic Effects</vt:lpstr>
      <vt:lpstr>Metabolic Degradation and  Excretion Eliminate Toxins</vt:lpstr>
      <vt:lpstr>Repair Mechanisms  Mend Damage</vt:lpstr>
      <vt:lpstr>8.5 Measuring Toxicity</vt:lpstr>
      <vt:lpstr>We Usually Test Toxic  Effects on Lab Animals</vt:lpstr>
      <vt:lpstr>Animal Testing is Complicated by Differences in Toxic Sensitivity Between Individual Animals</vt:lpstr>
      <vt:lpstr>Dose Response Curves Help  Us Determine Toxicity</vt:lpstr>
      <vt:lpstr>There is a Wide Range of Toxicity</vt:lpstr>
      <vt:lpstr>Toxins Can Have Acute or Chronic  Doses and Effects</vt:lpstr>
      <vt:lpstr>Low Doses can have  Variable Effects (1)</vt:lpstr>
      <vt:lpstr>8.6 Detectable Levels Aren’t  Always Dangerous</vt:lpstr>
      <vt:lpstr>Low Doses can have  Variable Effects (2)</vt:lpstr>
      <vt:lpstr>8.6 Risk Assessment and Acceptance</vt:lpstr>
      <vt:lpstr>Our Perception of Risks Isn’t Always Rational</vt:lpstr>
      <vt:lpstr>How Much Risk is Acceptable?</vt:lpstr>
      <vt:lpstr>Relative Risks of Death from Various Causes</vt:lpstr>
      <vt:lpstr>8.7 Establishing Public Policy</vt:lpstr>
      <vt:lpstr>Risk Assessment vs. Risk Management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areej ameen</cp:lastModifiedBy>
  <cp:revision>590</cp:revision>
  <cp:lastPrinted>1601-01-01T00:00:00Z</cp:lastPrinted>
  <dcterms:created xsi:type="dcterms:W3CDTF">2016-08-12T16:02:05Z</dcterms:created>
  <dcterms:modified xsi:type="dcterms:W3CDTF">2019-12-03T10:34:17Z</dcterms:modified>
</cp:coreProperties>
</file>