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Lst>
  <p:notesMasterIdLst>
    <p:notesMasterId r:id="rId55"/>
  </p:notesMasterIdLst>
  <p:sldIdLst>
    <p:sldId id="256" r:id="rId3"/>
    <p:sldId id="257" r:id="rId4"/>
    <p:sldId id="259" r:id="rId5"/>
    <p:sldId id="260" r:id="rId6"/>
    <p:sldId id="261" r:id="rId7"/>
    <p:sldId id="262" r:id="rId8"/>
    <p:sldId id="263" r:id="rId9"/>
    <p:sldId id="264" r:id="rId10"/>
    <p:sldId id="265" r:id="rId11"/>
    <p:sldId id="266" r:id="rId12"/>
    <p:sldId id="267" r:id="rId13"/>
    <p:sldId id="268" r:id="rId14"/>
    <p:sldId id="331" r:id="rId15"/>
    <p:sldId id="332" r:id="rId16"/>
    <p:sldId id="269" r:id="rId17"/>
    <p:sldId id="270" r:id="rId18"/>
    <p:sldId id="272" r:id="rId19"/>
    <p:sldId id="273" r:id="rId20"/>
    <p:sldId id="274" r:id="rId21"/>
    <p:sldId id="275" r:id="rId22"/>
    <p:sldId id="346" r:id="rId23"/>
    <p:sldId id="276" r:id="rId24"/>
    <p:sldId id="277" r:id="rId25"/>
    <p:sldId id="278" r:id="rId26"/>
    <p:sldId id="279" r:id="rId27"/>
    <p:sldId id="280" r:id="rId28"/>
    <p:sldId id="281" r:id="rId29"/>
    <p:sldId id="333" r:id="rId30"/>
    <p:sldId id="282" r:id="rId31"/>
    <p:sldId id="283" r:id="rId32"/>
    <p:sldId id="284" r:id="rId33"/>
    <p:sldId id="339" r:id="rId34"/>
    <p:sldId id="285" r:id="rId35"/>
    <p:sldId id="286" r:id="rId36"/>
    <p:sldId id="287" r:id="rId37"/>
    <p:sldId id="288" r:id="rId38"/>
    <p:sldId id="289" r:id="rId39"/>
    <p:sldId id="347" r:id="rId40"/>
    <p:sldId id="290" r:id="rId41"/>
    <p:sldId id="291" r:id="rId42"/>
    <p:sldId id="292" r:id="rId43"/>
    <p:sldId id="343" r:id="rId44"/>
    <p:sldId id="335" r:id="rId45"/>
    <p:sldId id="293" r:id="rId46"/>
    <p:sldId id="294" r:id="rId47"/>
    <p:sldId id="295" r:id="rId48"/>
    <p:sldId id="296" r:id="rId49"/>
    <p:sldId id="297" r:id="rId50"/>
    <p:sldId id="298" r:id="rId51"/>
    <p:sldId id="336" r:id="rId52"/>
    <p:sldId id="299" r:id="rId53"/>
    <p:sldId id="327" r:id="rId54"/>
  </p:sldIdLst>
  <p:sldSz cx="9144000" cy="6858000" type="screen4x3"/>
  <p:notesSz cx="6858000" cy="9144000"/>
  <p:custDataLst>
    <p:tags r:id="rId56"/>
  </p:custDataLst>
  <p:defaultTextStyle>
    <a:defPPr>
      <a:defRPr lang="en-GB"/>
    </a:defPPr>
    <a:lvl1pPr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827"/>
    <a:srgbClr val="6D652D"/>
    <a:srgbClr val="A59A45"/>
    <a:srgbClr val="948A3E"/>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89" autoAdjust="0"/>
    <p:restoredTop sz="62987" autoAdjust="0"/>
  </p:normalViewPr>
  <p:slideViewPr>
    <p:cSldViewPr>
      <p:cViewPr varScale="1">
        <p:scale>
          <a:sx n="42" d="100"/>
          <a:sy n="42" d="100"/>
        </p:scale>
        <p:origin x="1972" y="24"/>
      </p:cViewPr>
      <p:guideLst>
        <p:guide orient="horz" pos="2160"/>
        <p:guide pos="2880"/>
      </p:guideLst>
    </p:cSldViewPr>
  </p:slideViewPr>
  <p:outlineViewPr>
    <p:cViewPr varScale="1">
      <p:scale>
        <a:sx n="170" d="200"/>
        <a:sy n="170" d="200"/>
      </p:scale>
      <p:origin x="192" y="132348"/>
    </p:cViewPr>
  </p:outlineViewPr>
  <p:notesTextViewPr>
    <p:cViewPr>
      <p:scale>
        <a:sx n="100" d="100"/>
        <a:sy n="100" d="100"/>
      </p:scale>
      <p:origin x="0" y="0"/>
    </p:cViewPr>
  </p:notesTextViewPr>
  <p:sorterViewPr>
    <p:cViewPr>
      <p:scale>
        <a:sx n="40" d="100"/>
        <a:sy n="40" d="100"/>
      </p:scale>
      <p:origin x="0" y="0"/>
    </p:cViewPr>
  </p:sorter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AutoShape 1"/>
          <p:cNvSpPr>
            <a:spLocks noChangeArrowheads="1"/>
          </p:cNvSpPr>
          <p:nvPr/>
        </p:nvSpPr>
        <p:spPr bwMode="auto">
          <a:xfrm>
            <a:off x="0" y="0"/>
            <a:ext cx="6858000" cy="9144000"/>
          </a:xfrm>
          <a:prstGeom prst="roundRect">
            <a:avLst>
              <a:gd name="adj" fmla="val 23"/>
            </a:avLst>
          </a:prstGeom>
          <a:solidFill>
            <a:srgbClr val="FFFFFF"/>
          </a:solidFill>
          <a:ln w="9360">
            <a:noFill/>
            <a:miter lim="800000"/>
            <a:headEnd/>
            <a:tailEnd/>
          </a:ln>
          <a:effectLst/>
        </p:spPr>
        <p:txBody>
          <a:bodyPr wrap="none" anchor="ctr"/>
          <a:lstStyle/>
          <a:p>
            <a:pPr>
              <a:defRPr/>
            </a:pPr>
            <a:endParaRPr lang="en-US">
              <a:ea typeface="+mn-ea"/>
            </a:endParaRPr>
          </a:p>
        </p:txBody>
      </p:sp>
      <p:sp>
        <p:nvSpPr>
          <p:cNvPr id="11266" name="AutoShape 2"/>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US">
              <a:ea typeface="+mn-ea"/>
            </a:endParaRPr>
          </a:p>
        </p:txBody>
      </p:sp>
      <p:sp>
        <p:nvSpPr>
          <p:cNvPr id="11267" name="AutoShape 3"/>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US">
              <a:ea typeface="+mn-ea"/>
            </a:endParaRPr>
          </a:p>
        </p:txBody>
      </p:sp>
      <p:sp>
        <p:nvSpPr>
          <p:cNvPr id="11268" name="Text Box 4"/>
          <p:cNvSpPr txBox="1">
            <a:spLocks noChangeArrowheads="1"/>
          </p:cNvSpPr>
          <p:nvPr/>
        </p:nvSpPr>
        <p:spPr bwMode="auto">
          <a:xfrm>
            <a:off x="0" y="0"/>
            <a:ext cx="2971800" cy="460375"/>
          </a:xfrm>
          <a:prstGeom prst="rect">
            <a:avLst/>
          </a:prstGeom>
          <a:noFill/>
          <a:ln w="9525">
            <a:noFill/>
            <a:round/>
            <a:headEnd/>
            <a:tailEnd/>
          </a:ln>
          <a:effectLst/>
        </p:spPr>
        <p:txBody>
          <a:bodyPr wrap="none" anchor="ctr"/>
          <a:lstStyle/>
          <a:p>
            <a:pPr>
              <a:defRPr/>
            </a:pPr>
            <a:endParaRPr lang="en-US">
              <a:ea typeface="+mn-ea"/>
            </a:endParaRPr>
          </a:p>
        </p:txBody>
      </p:sp>
      <p:sp>
        <p:nvSpPr>
          <p:cNvPr id="11269" name="Rectangle 5"/>
          <p:cNvSpPr>
            <a:spLocks noGrp="1" noChangeArrowheads="1"/>
          </p:cNvSpPr>
          <p:nvPr>
            <p:ph type="dt"/>
          </p:nvPr>
        </p:nvSpPr>
        <p:spPr bwMode="auto">
          <a:xfrm>
            <a:off x="3884613" y="0"/>
            <a:ext cx="2967037" cy="4524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tabLst>
                <a:tab pos="723900" algn="l"/>
                <a:tab pos="1447800" algn="l"/>
                <a:tab pos="2171700" algn="l"/>
                <a:tab pos="2895600" algn="l"/>
              </a:tabLst>
              <a:defRPr sz="1200" smtClean="0">
                <a:solidFill>
                  <a:srgbClr val="000000"/>
                </a:solidFill>
                <a:latin typeface="Calibri" charset="0"/>
                <a:ea typeface="+mn-ea"/>
              </a:defRPr>
            </a:lvl1pPr>
          </a:lstStyle>
          <a:p>
            <a:pPr>
              <a:defRPr/>
            </a:pPr>
            <a:endParaRPr lang="en-US"/>
          </a:p>
        </p:txBody>
      </p:sp>
      <p:sp>
        <p:nvSpPr>
          <p:cNvPr id="87047" name="Rectangle 6"/>
          <p:cNvSpPr>
            <a:spLocks noGrp="1" noRot="1" noChangeAspect="1" noChangeArrowheads="1"/>
          </p:cNvSpPr>
          <p:nvPr>
            <p:ph type="sldImg"/>
          </p:nvPr>
        </p:nvSpPr>
        <p:spPr bwMode="auto">
          <a:xfrm>
            <a:off x="1143000" y="685800"/>
            <a:ext cx="4567238" cy="3424238"/>
          </a:xfrm>
          <a:prstGeom prst="rect">
            <a:avLst/>
          </a:prstGeom>
          <a:noFill/>
          <a:ln w="12600">
            <a:solidFill>
              <a:srgbClr val="000000"/>
            </a:solidFill>
            <a:miter lim="800000"/>
            <a:headEnd/>
            <a:tailEnd/>
          </a:ln>
        </p:spPr>
      </p:sp>
      <p:sp>
        <p:nvSpPr>
          <p:cNvPr id="11271" name="Rectangle 7"/>
          <p:cNvSpPr>
            <a:spLocks noGrp="1" noChangeArrowheads="1"/>
          </p:cNvSpPr>
          <p:nvPr>
            <p:ph type="body"/>
          </p:nvPr>
        </p:nvSpPr>
        <p:spPr bwMode="auto">
          <a:xfrm>
            <a:off x="685800" y="4343400"/>
            <a:ext cx="5481638" cy="4110038"/>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en-US" noProof="0"/>
          </a:p>
        </p:txBody>
      </p:sp>
      <p:sp>
        <p:nvSpPr>
          <p:cNvPr id="11272" name="Text Box 8"/>
          <p:cNvSpPr txBox="1">
            <a:spLocks noChangeArrowheads="1"/>
          </p:cNvSpPr>
          <p:nvPr/>
        </p:nvSpPr>
        <p:spPr bwMode="auto">
          <a:xfrm>
            <a:off x="0" y="8683625"/>
            <a:ext cx="2971800" cy="460375"/>
          </a:xfrm>
          <a:prstGeom prst="rect">
            <a:avLst/>
          </a:prstGeom>
          <a:noFill/>
          <a:ln w="9525">
            <a:noFill/>
            <a:round/>
            <a:headEnd/>
            <a:tailEnd/>
          </a:ln>
          <a:effectLst/>
        </p:spPr>
        <p:txBody>
          <a:bodyPr wrap="none" anchor="ctr"/>
          <a:lstStyle/>
          <a:p>
            <a:pPr>
              <a:defRPr/>
            </a:pPr>
            <a:endParaRPr lang="en-US">
              <a:ea typeface="+mn-ea"/>
            </a:endParaRPr>
          </a:p>
        </p:txBody>
      </p:sp>
      <p:sp>
        <p:nvSpPr>
          <p:cNvPr id="11273" name="Rectangle 9"/>
          <p:cNvSpPr>
            <a:spLocks noGrp="1" noChangeArrowheads="1"/>
          </p:cNvSpPr>
          <p:nvPr>
            <p:ph type="sldNum"/>
          </p:nvPr>
        </p:nvSpPr>
        <p:spPr bwMode="auto">
          <a:xfrm>
            <a:off x="3884613" y="8685213"/>
            <a:ext cx="2967037" cy="452437"/>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tabLst>
                <a:tab pos="723900" algn="l"/>
                <a:tab pos="1447800" algn="l"/>
                <a:tab pos="2171700" algn="l"/>
                <a:tab pos="2895600" algn="l"/>
              </a:tabLst>
              <a:defRPr sz="1200" smtClean="0">
                <a:solidFill>
                  <a:srgbClr val="000000"/>
                </a:solidFill>
                <a:latin typeface="Calibri" charset="0"/>
                <a:ea typeface="+mn-ea"/>
              </a:defRPr>
            </a:lvl1pPr>
          </a:lstStyle>
          <a:p>
            <a:pPr>
              <a:defRPr/>
            </a:pPr>
            <a:fld id="{91A6DE16-2C18-452D-BF00-8E5A8665B4A9}" type="slidenum">
              <a:rPr lang="en-US"/>
              <a:pPr>
                <a:defRPr/>
              </a:pPr>
              <a:t>‹#›</a:t>
            </a:fld>
            <a:endParaRPr lang="en-US"/>
          </a:p>
        </p:txBody>
      </p:sp>
    </p:spTree>
    <p:extLst>
      <p:ext uri="{BB962C8B-B14F-4D97-AF65-F5344CB8AC3E}">
        <p14:creationId xmlns:p14="http://schemas.microsoft.com/office/powerpoint/2010/main" val="3011016253"/>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1pPr>
    <a:lvl2pPr marL="742950" indent="-28575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9"/>
          <p:cNvSpPr>
            <a:spLocks noGrp="1" noChangeArrowheads="1"/>
          </p:cNvSpPr>
          <p:nvPr>
            <p:ph type="sldNum" sz="quarter"/>
          </p:nvPr>
        </p:nvSpPr>
        <p:spPr>
          <a:noFill/>
        </p:spPr>
        <p:txBody>
          <a:bodyPr/>
          <a:lstStyle/>
          <a:p>
            <a:fld id="{7E6A88B1-2A32-4C7C-B401-BE3881D0BF7C}" type="slidenum">
              <a:rPr lang="en-US">
                <a:ea typeface="MS Gothic" pitchFamily="49" charset="-128"/>
              </a:rPr>
              <a:pPr/>
              <a:t>1</a:t>
            </a:fld>
            <a:endParaRPr lang="en-US">
              <a:ea typeface="MS Gothic" pitchFamily="49" charset="-128"/>
            </a:endParaRPr>
          </a:p>
        </p:txBody>
      </p:sp>
      <p:sp>
        <p:nvSpPr>
          <p:cNvPr id="8806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88068" name="Text Box 2"/>
          <p:cNvSpPr>
            <a:spLocks noGrp="1" noChangeArrowheads="1"/>
          </p:cNvSpPr>
          <p:nvPr>
            <p:ph type="body"/>
          </p:nvPr>
        </p:nvSpPr>
        <p:spPr>
          <a:xfrm>
            <a:off x="685800" y="4343400"/>
            <a:ext cx="5483225" cy="4111625"/>
          </a:xfrm>
          <a:noFill/>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9"/>
          <p:cNvSpPr>
            <a:spLocks noGrp="1" noChangeArrowheads="1"/>
          </p:cNvSpPr>
          <p:nvPr>
            <p:ph type="sldNum" sz="quarter"/>
          </p:nvPr>
        </p:nvSpPr>
        <p:spPr>
          <a:noFill/>
        </p:spPr>
        <p:txBody>
          <a:bodyPr/>
          <a:lstStyle/>
          <a:p>
            <a:fld id="{21D61A6F-4414-4219-9666-D49065582C56}" type="slidenum">
              <a:rPr lang="en-US">
                <a:ea typeface="MS Gothic" pitchFamily="49" charset="-128"/>
              </a:rPr>
              <a:pPr/>
              <a:t>2</a:t>
            </a:fld>
            <a:endParaRPr lang="en-US">
              <a:ea typeface="MS Gothic" pitchFamily="49" charset="-128"/>
            </a:endParaRPr>
          </a:p>
        </p:txBody>
      </p:sp>
      <p:sp>
        <p:nvSpPr>
          <p:cNvPr id="8909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89092" name="Text Box 2"/>
          <p:cNvSpPr>
            <a:spLocks noGrp="1" noChangeArrowheads="1"/>
          </p:cNvSpPr>
          <p:nvPr>
            <p:ph type="body"/>
          </p:nvPr>
        </p:nvSpPr>
        <p:spPr>
          <a:xfrm>
            <a:off x="685800" y="4343400"/>
            <a:ext cx="5483225" cy="4205288"/>
          </a:xfrm>
          <a:noFill/>
          <a:ln/>
        </p:spPr>
        <p:txBody>
          <a:bodyPr wrap="none" anchor="ct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9"/>
          <p:cNvSpPr>
            <a:spLocks noGrp="1" noChangeArrowheads="1"/>
          </p:cNvSpPr>
          <p:nvPr>
            <p:ph type="sldNum" sz="quarter"/>
          </p:nvPr>
        </p:nvSpPr>
        <p:spPr>
          <a:noFill/>
        </p:spPr>
        <p:txBody>
          <a:bodyPr/>
          <a:lstStyle/>
          <a:p>
            <a:fld id="{70350877-3F50-4183-89AF-F07180623AAF}" type="slidenum">
              <a:rPr lang="en-US">
                <a:ea typeface="MS Gothic" pitchFamily="49" charset="-128"/>
              </a:rPr>
              <a:pPr/>
              <a:t>3</a:t>
            </a:fld>
            <a:endParaRPr lang="en-US">
              <a:ea typeface="MS Gothic" pitchFamily="49" charset="-128"/>
            </a:endParaRPr>
          </a:p>
        </p:txBody>
      </p:sp>
      <p:sp>
        <p:nvSpPr>
          <p:cNvPr id="9113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91140" name="Text Box 2"/>
          <p:cNvSpPr>
            <a:spLocks noGrp="1" noChangeArrowheads="1"/>
          </p:cNvSpPr>
          <p:nvPr>
            <p:ph type="body"/>
          </p:nvPr>
        </p:nvSpPr>
        <p:spPr>
          <a:xfrm>
            <a:off x="685800" y="4343400"/>
            <a:ext cx="5486400" cy="8124825"/>
          </a:xfrm>
          <a:noFill/>
          <a:ln/>
        </p:spPr>
        <p:txBody>
          <a:bodyPr/>
          <a:lstStyle/>
          <a:p>
            <a:r>
              <a:rPr lang="en-US" sz="1200" b="1" kern="1200" dirty="0">
                <a:solidFill>
                  <a:srgbClr val="000000"/>
                </a:solidFill>
                <a:effectLst/>
                <a:latin typeface="Times New Roman" charset="0"/>
                <a:ea typeface="ＭＳ Ｐゴシック" charset="-128"/>
                <a:cs typeface="+mn-cs"/>
              </a:rPr>
              <a:t>Shrinking Florida</a:t>
            </a:r>
            <a:endParaRPr lang="en-US" sz="1200" kern="1200" dirty="0">
              <a:solidFill>
                <a:srgbClr val="000000"/>
              </a:solidFill>
              <a:effectLst/>
              <a:latin typeface="Times New Roman" charset="0"/>
              <a:ea typeface="ＭＳ Ｐゴシック" charset="-128"/>
              <a:cs typeface="+mn-cs"/>
            </a:endParaRPr>
          </a:p>
          <a:p>
            <a:r>
              <a:rPr lang="en-US" sz="1200" kern="1200" dirty="0">
                <a:solidFill>
                  <a:srgbClr val="000000"/>
                </a:solidFill>
                <a:effectLst/>
                <a:latin typeface="Times New Roman" charset="0"/>
                <a:ea typeface="ＭＳ Ｐゴシック" charset="-128"/>
                <a:cs typeface="+mn-cs"/>
              </a:rPr>
              <a:t>What will Florida be like when its beaches are under water? It’s hard to say precisely, but the tourism industry is sure to struggle as beach resorts and coastal cities flood. The interior of the state will become more crowded as residents of coastal cities are forced to move inland, away from rising tides and storm surges. Because drought and hot summers will likely make much of the state’s agriculture uneconomical, it should not be hard to find space for cities to move inland, although fresh water resources will be scarce. Everglades National Park and much of the Florida Keys will exist only in photographs. Inland Florida is likely to have much less forest, as dry summers produce more frequent, larger wildfires. </a:t>
            </a:r>
          </a:p>
          <a:p>
            <a:r>
              <a:rPr lang="en-US" sz="1200" kern="1200" dirty="0">
                <a:solidFill>
                  <a:srgbClr val="000000"/>
                </a:solidFill>
                <a:effectLst/>
                <a:latin typeface="Times New Roman" charset="0"/>
                <a:ea typeface="ＭＳ Ｐゴシック" charset="-128"/>
                <a:cs typeface="+mn-cs"/>
              </a:rPr>
              <a:t> </a:t>
            </a:r>
          </a:p>
          <a:p>
            <a:r>
              <a:rPr lang="en-US" sz="1200" kern="1200" dirty="0">
                <a:solidFill>
                  <a:srgbClr val="000000"/>
                </a:solidFill>
                <a:effectLst/>
                <a:latin typeface="Times New Roman" charset="0"/>
                <a:ea typeface="ＭＳ Ｐゴシック" charset="-128"/>
                <a:cs typeface="+mn-cs"/>
              </a:rPr>
              <a:t>This might seem an apocalyptic scenario, but it conforms to what the climate data indicate. Climate warming has already caused global mean sea level to rise about 20 cm (8 in.) in the past century. That sounds slight, but it brings higher storm waves and tides. By 2050, another 25 cm (10 in.) of sea level rise is likely, and by 2100 sea level is expected to be 1 m higher; some estimates put the change closer to 2 m. A meter of sea level rise is enough to inundate most of Florida’s coast, including much of Miami, Boca Raton, Fort Meyers, and Cape Canaveral (fig. 9.1).  </a:t>
            </a:r>
          </a:p>
          <a:p>
            <a:r>
              <a:rPr lang="en-US" sz="1200" kern="1200" dirty="0">
                <a:solidFill>
                  <a:srgbClr val="000000"/>
                </a:solidFill>
                <a:effectLst/>
                <a:latin typeface="Times New Roman" charset="0"/>
                <a:ea typeface="ＭＳ Ｐゴシック" charset="-128"/>
                <a:cs typeface="+mn-cs"/>
              </a:rPr>
              <a:t> </a:t>
            </a:r>
          </a:p>
          <a:p>
            <a:r>
              <a:rPr lang="en-US" sz="1200" kern="1200" dirty="0">
                <a:solidFill>
                  <a:srgbClr val="000000"/>
                </a:solidFill>
                <a:effectLst/>
                <a:latin typeface="Times New Roman" charset="0"/>
                <a:ea typeface="ＭＳ Ｐゴシック" charset="-128"/>
                <a:cs typeface="+mn-cs"/>
              </a:rPr>
              <a:t>Why is sea level rising? Thermal expansion explains about half of the change so far, because water expands slightly as it warms.  Melting land-based glaciers contribute about one-quarter of the increase, and melting ice sheets contribute the remainder. This balance may change in the coming decades. Antarctica’s land-based ice sheets have begun to flow to the sea at an accelerating rate, and Greenland is melting at a rate few climatologists expected. Greenland’s massive ice cap holds enough water to raise sea level by about 6 m (about 20 </a:t>
            </a:r>
            <a:r>
              <a:rPr lang="en-US" sz="1200" kern="1200" dirty="0" err="1">
                <a:solidFill>
                  <a:srgbClr val="000000"/>
                </a:solidFill>
                <a:effectLst/>
                <a:latin typeface="Times New Roman" charset="0"/>
                <a:ea typeface="ＭＳ Ｐゴシック" charset="-128"/>
                <a:cs typeface="+mn-cs"/>
              </a:rPr>
              <a:t>ft</a:t>
            </a:r>
            <a:r>
              <a:rPr lang="en-US" sz="1200" kern="1200" dirty="0">
                <a:solidFill>
                  <a:srgbClr val="000000"/>
                </a:solidFill>
                <a:effectLst/>
                <a:latin typeface="Times New Roman" charset="0"/>
                <a:ea typeface="ＭＳ Ｐゴシック" charset="-128"/>
                <a:cs typeface="+mn-cs"/>
              </a:rPr>
              <a:t>) if it all melts. That degree of melting is likely to take centuries, but intermediate changes will cause tremendous damage.</a:t>
            </a:r>
          </a:p>
          <a:p>
            <a:r>
              <a:rPr lang="en-US" sz="1200" kern="1200" dirty="0">
                <a:solidFill>
                  <a:srgbClr val="000000"/>
                </a:solidFill>
                <a:effectLst/>
                <a:latin typeface="Times New Roman" charset="0"/>
                <a:ea typeface="ＭＳ Ｐゴシック" charset="-128"/>
                <a:cs typeface="+mn-cs"/>
              </a:rPr>
              <a:t> </a:t>
            </a:r>
          </a:p>
          <a:p>
            <a:r>
              <a:rPr lang="en-US" sz="1200" kern="1200" dirty="0">
                <a:solidFill>
                  <a:srgbClr val="000000"/>
                </a:solidFill>
                <a:effectLst/>
                <a:latin typeface="Times New Roman" charset="0"/>
                <a:ea typeface="ＭＳ Ｐゴシック" charset="-128"/>
                <a:cs typeface="+mn-cs"/>
              </a:rPr>
              <a:t>South Florida faces special challenges because its porous limestone bedrock allows seawater to infiltrate aquifers. Saltwater intrusion has already affected wells, as farms and cities pump groundwater and sea water presses in to replace it. This process accelerate as sea levels rise. </a:t>
            </a:r>
          </a:p>
          <a:p>
            <a:r>
              <a:rPr lang="en-US" sz="1200" kern="1200" dirty="0">
                <a:solidFill>
                  <a:srgbClr val="000000"/>
                </a:solidFill>
                <a:effectLst/>
                <a:latin typeface="Times New Roman" charset="0"/>
                <a:ea typeface="ＭＳ Ｐゴシック" charset="-128"/>
                <a:cs typeface="+mn-cs"/>
              </a:rPr>
              <a:t> </a:t>
            </a:r>
          </a:p>
          <a:p>
            <a:r>
              <a:rPr lang="en-US" sz="1200" kern="1200" dirty="0">
                <a:solidFill>
                  <a:srgbClr val="000000"/>
                </a:solidFill>
                <a:effectLst/>
                <a:latin typeface="Times New Roman" charset="0"/>
                <a:ea typeface="ＭＳ Ｐゴシック" charset="-128"/>
                <a:cs typeface="+mn-cs"/>
              </a:rPr>
              <a:t>All the extra energy in the atmosphere produces an added risk of increased hurricane frequency and intensity in the Gulf Coast region. Hurricanes occur when intense sunlight heats the ocean surface warming the air, evaporating water, and causing energetic circulation that evolves into swirling winds of 120 km/</a:t>
            </a:r>
            <a:r>
              <a:rPr lang="en-US" sz="1200" kern="1200" dirty="0" err="1">
                <a:solidFill>
                  <a:srgbClr val="000000"/>
                </a:solidFill>
                <a:effectLst/>
                <a:latin typeface="Times New Roman" charset="0"/>
                <a:ea typeface="ＭＳ Ｐゴシック" charset="-128"/>
                <a:cs typeface="+mn-cs"/>
              </a:rPr>
              <a:t>hr</a:t>
            </a:r>
            <a:r>
              <a:rPr lang="en-US" sz="1200" kern="1200" dirty="0">
                <a:solidFill>
                  <a:srgbClr val="000000"/>
                </a:solidFill>
                <a:effectLst/>
                <a:latin typeface="Times New Roman" charset="0"/>
                <a:ea typeface="ＭＳ Ｐゴシック" charset="-128"/>
                <a:cs typeface="+mn-cs"/>
              </a:rPr>
              <a:t> (74 mi/</a:t>
            </a:r>
            <a:r>
              <a:rPr lang="en-US" sz="1200" kern="1200" dirty="0" err="1">
                <a:solidFill>
                  <a:srgbClr val="000000"/>
                </a:solidFill>
                <a:effectLst/>
                <a:latin typeface="Times New Roman" charset="0"/>
                <a:ea typeface="ＭＳ Ｐゴシック" charset="-128"/>
                <a:cs typeface="+mn-cs"/>
              </a:rPr>
              <a:t>hr</a:t>
            </a:r>
            <a:r>
              <a:rPr lang="en-US" sz="1200" kern="1200" dirty="0">
                <a:solidFill>
                  <a:srgbClr val="000000"/>
                </a:solidFill>
                <a:effectLst/>
                <a:latin typeface="Times New Roman" charset="0"/>
                <a:ea typeface="ＭＳ Ｐゴシック" charset="-128"/>
                <a:cs typeface="+mn-cs"/>
              </a:rPr>
              <a:t>) or more. Warmer ocean surfaces increase the heat energy available to these weather systems. Climatologists anticipate that the simultaneous development of a hotter atmosphere and warmer oceans will lead to more and bigger hurricanes over time. Forty percent of all U.S. hurricanes hit Florida, according to the National Oceanic and Atmospheric Administration (NOAA ), so this is an important risk. </a:t>
            </a:r>
          </a:p>
          <a:p>
            <a:r>
              <a:rPr lang="en-US" sz="1200" kern="1200" dirty="0">
                <a:solidFill>
                  <a:srgbClr val="000000"/>
                </a:solidFill>
                <a:effectLst/>
                <a:latin typeface="Times New Roman" charset="0"/>
                <a:ea typeface="ＭＳ Ｐゴシック" charset="-128"/>
                <a:cs typeface="+mn-cs"/>
              </a:rPr>
              <a:t> </a:t>
            </a:r>
          </a:p>
          <a:p>
            <a:r>
              <a:rPr lang="en-US" sz="1200" kern="1200" dirty="0">
                <a:solidFill>
                  <a:srgbClr val="000000"/>
                </a:solidFill>
                <a:effectLst/>
                <a:latin typeface="Times New Roman" charset="0"/>
                <a:ea typeface="ＭＳ Ｐゴシック" charset="-128"/>
                <a:cs typeface="+mn-cs"/>
              </a:rPr>
              <a:t>Although many policymakers don’t like to talk about climate change, it will affect all of us. The pattern of warming has become more and more clear, with more and more heat, drought, and storm records piling up in recent years (fig. 9.2). Certainly climate change will present a different world to our grandchildren. Because many state governors have refused to discuss climate science in emergency planning—for example in planning for hurricanes and heat waves, the Federal Emergency Management Agency has threatened to withhold funding from states that ignore impending climate threats. The economic and social threats are just as real as the environmental costs. </a:t>
            </a:r>
          </a:p>
          <a:p>
            <a:r>
              <a:rPr lang="en-US" sz="1200" kern="1200" dirty="0">
                <a:solidFill>
                  <a:srgbClr val="000000"/>
                </a:solidFill>
                <a:effectLst/>
                <a:latin typeface="Times New Roman" charset="0"/>
                <a:ea typeface="ＭＳ Ｐゴシック" charset="-128"/>
                <a:cs typeface="+mn-cs"/>
              </a:rPr>
              <a:t> </a:t>
            </a:r>
          </a:p>
          <a:p>
            <a:r>
              <a:rPr lang="en-US" sz="1200" kern="1200" dirty="0">
                <a:solidFill>
                  <a:srgbClr val="000000"/>
                </a:solidFill>
                <a:effectLst/>
                <a:latin typeface="Times New Roman" charset="0"/>
                <a:ea typeface="ＭＳ Ｐゴシック" charset="-128"/>
                <a:cs typeface="+mn-cs"/>
              </a:rPr>
              <a:t>In this chapter we examine how our climate works, what causes temperature changes, and what factors are leading to recent anthropogenic (human-caused) climate shifts. We will also examine some of the many steps we can all take to reduce these changes and their impacts.</a:t>
            </a:r>
          </a:p>
          <a:p>
            <a:r>
              <a:rPr lang="en-US" sz="1200" kern="1200" dirty="0">
                <a:solidFill>
                  <a:srgbClr val="000000"/>
                </a:solidFill>
                <a:effectLst/>
                <a:latin typeface="Times New Roman" charset="0"/>
                <a:ea typeface="ＭＳ Ｐゴシック" charset="-128"/>
                <a:cs typeface="+mn-cs"/>
              </a:rPr>
              <a:t> http://</a:t>
            </a:r>
            <a:r>
              <a:rPr lang="en-US" sz="1200" kern="1200" dirty="0" err="1">
                <a:solidFill>
                  <a:srgbClr val="000000"/>
                </a:solidFill>
                <a:effectLst/>
                <a:latin typeface="Times New Roman" charset="0"/>
                <a:ea typeface="ＭＳ Ｐゴシック" charset="-128"/>
                <a:cs typeface="+mn-cs"/>
              </a:rPr>
              <a:t>www.aoml.noaa.gov</a:t>
            </a:r>
            <a:r>
              <a:rPr lang="en-US" sz="1200" kern="1200" dirty="0">
                <a:solidFill>
                  <a:srgbClr val="000000"/>
                </a:solidFill>
                <a:effectLst/>
                <a:latin typeface="Times New Roman" charset="0"/>
                <a:ea typeface="ＭＳ Ｐゴシック" charset="-128"/>
                <a:cs typeface="+mn-cs"/>
              </a:rPr>
              <a:t>/</a:t>
            </a:r>
            <a:r>
              <a:rPr lang="en-US" sz="1200" kern="1200" dirty="0" err="1">
                <a:solidFill>
                  <a:srgbClr val="000000"/>
                </a:solidFill>
                <a:effectLst/>
                <a:latin typeface="Times New Roman" charset="0"/>
                <a:ea typeface="ＭＳ Ｐゴシック" charset="-128"/>
                <a:cs typeface="+mn-cs"/>
              </a:rPr>
              <a:t>hrd</a:t>
            </a:r>
            <a:r>
              <a:rPr lang="en-US" sz="1200" kern="1200" dirty="0">
                <a:solidFill>
                  <a:srgbClr val="000000"/>
                </a:solidFill>
                <a:effectLst/>
                <a:latin typeface="Times New Roman" charset="0"/>
                <a:ea typeface="ＭＳ Ｐゴシック" charset="-128"/>
                <a:cs typeface="+mn-cs"/>
              </a:rPr>
              <a:t>/</a:t>
            </a:r>
            <a:r>
              <a:rPr lang="en-US" sz="1200" kern="1200" dirty="0" err="1">
                <a:solidFill>
                  <a:srgbClr val="000000"/>
                </a:solidFill>
                <a:effectLst/>
                <a:latin typeface="Times New Roman" charset="0"/>
                <a:ea typeface="ＭＳ Ｐゴシック" charset="-128"/>
                <a:cs typeface="+mn-cs"/>
              </a:rPr>
              <a:t>tcfaq</a:t>
            </a:r>
            <a:r>
              <a:rPr lang="en-US" sz="1200" kern="1200" dirty="0">
                <a:solidFill>
                  <a:srgbClr val="000000"/>
                </a:solidFill>
                <a:effectLst/>
                <a:latin typeface="Times New Roman" charset="0"/>
                <a:ea typeface="ＭＳ Ｐゴシック" charset="-128"/>
                <a:cs typeface="+mn-cs"/>
              </a:rPr>
              <a:t>/E19.html. </a:t>
            </a:r>
          </a:p>
          <a:p>
            <a:r>
              <a:rPr lang="en-US" sz="1200" kern="1200" dirty="0">
                <a:solidFill>
                  <a:srgbClr val="000000"/>
                </a:solidFill>
                <a:effectLst/>
                <a:latin typeface="Times New Roman" charset="0"/>
                <a:ea typeface="ＭＳ Ｐゴシック" charset="-128"/>
                <a:cs typeface="+mn-cs"/>
              </a:rPr>
              <a:t> </a:t>
            </a:r>
          </a:p>
          <a:p>
            <a:endParaRPr lang="en-US" sz="1100" dirty="0">
              <a:latin typeface="Calibri" charset="0"/>
            </a:endParaRPr>
          </a:p>
        </p:txBody>
      </p:sp>
      <p:sp>
        <p:nvSpPr>
          <p:cNvPr id="9114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8DCE6C4-366E-46E7-96CD-B7ED2ECD9080}"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a:t>
            </a:fld>
            <a:endParaRPr lang="en-US" sz="1200">
              <a:solidFill>
                <a:srgbClr val="000000"/>
              </a:solidFill>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9"/>
          <p:cNvSpPr>
            <a:spLocks noGrp="1" noChangeArrowheads="1"/>
          </p:cNvSpPr>
          <p:nvPr>
            <p:ph type="sldNum" sz="quarter"/>
          </p:nvPr>
        </p:nvSpPr>
        <p:spPr>
          <a:noFill/>
        </p:spPr>
        <p:txBody>
          <a:bodyPr/>
          <a:lstStyle/>
          <a:p>
            <a:fld id="{80553C20-9F04-4F46-B8C7-90DC9D6F70CA}" type="slidenum">
              <a:rPr lang="en-US">
                <a:ea typeface="MS Gothic" pitchFamily="49" charset="-128"/>
              </a:rPr>
              <a:pPr/>
              <a:t>4</a:t>
            </a:fld>
            <a:endParaRPr lang="en-US">
              <a:ea typeface="MS Gothic" pitchFamily="49" charset="-128"/>
            </a:endParaRPr>
          </a:p>
        </p:txBody>
      </p:sp>
      <p:sp>
        <p:nvSpPr>
          <p:cNvPr id="9216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92164"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Calibri" charset="0"/>
              </a:rPr>
              <a:t>Clean, dry air is 78 percent nitrogen and almost 21 percent oxygen, with the remaining 1 percent composed of argon, carbon dioxide (CO</a:t>
            </a:r>
            <a:r>
              <a:rPr lang="en-US" baseline="-25000" dirty="0">
                <a:latin typeface="Calibri" charset="0"/>
              </a:rPr>
              <a:t>2</a:t>
            </a:r>
            <a:r>
              <a:rPr lang="en-US" dirty="0">
                <a:latin typeface="Calibri" charset="0"/>
              </a:rPr>
              <a:t>), and a variety of other gases. Water vapor (H</a:t>
            </a:r>
            <a:r>
              <a:rPr lang="en-US" baseline="-25000" dirty="0">
                <a:latin typeface="Calibri" charset="0"/>
              </a:rPr>
              <a:t>2</a:t>
            </a:r>
            <a:r>
              <a:rPr lang="en-US" dirty="0">
                <a:latin typeface="Calibri" charset="0"/>
              </a:rPr>
              <a:t>O in gas form) varies from near 0 to 4 percent, depending on air temperature and available moisture. Minute particles and liquid droplets—collectively called </a:t>
            </a:r>
            <a:r>
              <a:rPr lang="en-US" b="1" dirty="0">
                <a:latin typeface="Calibri" charset="0"/>
              </a:rPr>
              <a:t>aerosols— </a:t>
            </a:r>
            <a:r>
              <a:rPr lang="en-US" dirty="0">
                <a:latin typeface="Calibri" charset="0"/>
              </a:rPr>
              <a:t>also are suspended in the air. Atmospheric aerosols and water vapor play important roles in the earth’s energy budget and in rain production.</a:t>
            </a:r>
          </a:p>
          <a:p>
            <a: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dirty="0">
              <a:latin typeface="Calibri" charset="0"/>
            </a:endParaRPr>
          </a:p>
          <a:p>
            <a: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dirty="0">
              <a:latin typeface="Calibri" charset="0"/>
            </a:endParaRPr>
          </a:p>
        </p:txBody>
      </p:sp>
      <p:sp>
        <p:nvSpPr>
          <p:cNvPr id="9216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3529D88F-179C-42B1-8444-6926F12229EA}"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a:t>
            </a:fld>
            <a:endParaRPr lang="en-US" sz="1200">
              <a:solidFill>
                <a:srgbClr val="000000"/>
              </a:solidFill>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3186" name="Rectangle 9"/>
          <p:cNvSpPr>
            <a:spLocks noGrp="1" noChangeArrowheads="1"/>
          </p:cNvSpPr>
          <p:nvPr>
            <p:ph type="sldNum" sz="quarter"/>
          </p:nvPr>
        </p:nvSpPr>
        <p:spPr>
          <a:noFill/>
        </p:spPr>
        <p:txBody>
          <a:bodyPr/>
          <a:lstStyle/>
          <a:p>
            <a:fld id="{EADD2DA5-C0EA-434A-8C4B-1FFF569D888B}" type="slidenum">
              <a:rPr lang="en-US">
                <a:ea typeface="MS Gothic" pitchFamily="49" charset="-128"/>
              </a:rPr>
              <a:pPr/>
              <a:t>5</a:t>
            </a:fld>
            <a:endParaRPr lang="en-US">
              <a:ea typeface="MS Gothic" pitchFamily="49" charset="-128"/>
            </a:endParaRPr>
          </a:p>
        </p:txBody>
      </p:sp>
      <p:sp>
        <p:nvSpPr>
          <p:cNvPr id="9318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9318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atmosphere has four distinct zones of contrasting temperature due to differences in absorption of solar energy (fig. 9.3).  The layer immediately adjacent to the earth’s surface is called the </a:t>
            </a:r>
            <a:r>
              <a:rPr lang="en-US" sz="1200" b="1" kern="1200" baseline="0" dirty="0">
                <a:solidFill>
                  <a:srgbClr val="000000"/>
                </a:solidFill>
                <a:latin typeface="Times New Roman" charset="0"/>
                <a:ea typeface="ＭＳ Ｐゴシック" charset="-128"/>
                <a:cs typeface="+mn-cs"/>
              </a:rPr>
              <a:t>troposphere </a:t>
            </a:r>
            <a:r>
              <a:rPr lang="en-US" sz="1200" b="0" kern="1200" baseline="0" dirty="0">
                <a:solidFill>
                  <a:srgbClr val="000000"/>
                </a:solidFill>
                <a:latin typeface="Times New Roman" charset="0"/>
                <a:ea typeface="ＭＳ Ｐゴシック" charset="-128"/>
                <a:cs typeface="+mn-cs"/>
              </a:rPr>
              <a:t>(</a:t>
            </a:r>
            <a:r>
              <a:rPr lang="en-US" sz="1200" b="0" i="1" kern="1200" baseline="0" dirty="0" err="1">
                <a:solidFill>
                  <a:srgbClr val="000000"/>
                </a:solidFill>
                <a:latin typeface="Times New Roman" charset="0"/>
                <a:ea typeface="ＭＳ Ｐゴシック" charset="-128"/>
                <a:cs typeface="+mn-cs"/>
              </a:rPr>
              <a:t>tropein</a:t>
            </a:r>
            <a:r>
              <a:rPr lang="en-US" sz="1200" b="0" i="1" kern="1200" baseline="0" dirty="0">
                <a:solidFill>
                  <a:srgbClr val="000000"/>
                </a:solidFill>
                <a:latin typeface="Times New Roman" charset="0"/>
                <a:ea typeface="ＭＳ Ｐゴシック" charset="-128"/>
                <a:cs typeface="+mn-cs"/>
              </a:rPr>
              <a:t> </a:t>
            </a:r>
            <a:r>
              <a:rPr lang="en-US" sz="1200" b="0" i="0" kern="1200" baseline="0" dirty="0">
                <a:solidFill>
                  <a:srgbClr val="000000"/>
                </a:solidFill>
                <a:latin typeface="Times New Roman" charset="0"/>
                <a:ea typeface="ＭＳ Ｐゴシック" charset="-128"/>
                <a:cs typeface="+mn-cs"/>
              </a:rPr>
              <a:t>means “to turn or change,” in Greek). </a:t>
            </a:r>
            <a:r>
              <a:rPr lang="en-US" sz="1200" b="0" i="1" kern="1200" baseline="0" dirty="0">
                <a:solidFill>
                  <a:srgbClr val="000000"/>
                </a:solidFill>
                <a:latin typeface="Times New Roman" charset="0"/>
                <a:ea typeface="ＭＳ Ｐゴシック" charset="-128"/>
                <a:cs typeface="+mn-cs"/>
              </a:rPr>
              <a:t> </a:t>
            </a:r>
            <a:r>
              <a:rPr lang="en-US" sz="1200" b="0" kern="1200" baseline="0" dirty="0">
                <a:solidFill>
                  <a:srgbClr val="000000"/>
                </a:solidFill>
                <a:latin typeface="Times New Roman" charset="0"/>
                <a:ea typeface="ＭＳ Ｐゴシック" charset="-128"/>
                <a:cs typeface="+mn-cs"/>
              </a:rPr>
              <a:t>Within the troposphere, air circulates in great vertical and horizontal</a:t>
            </a:r>
          </a:p>
          <a:p>
            <a:r>
              <a:rPr lang="en-US" sz="1200" b="1" kern="1200" baseline="0" dirty="0">
                <a:solidFill>
                  <a:srgbClr val="000000"/>
                </a:solidFill>
                <a:latin typeface="Times New Roman" charset="0"/>
                <a:ea typeface="ＭＳ Ｐゴシック" charset="-128"/>
                <a:cs typeface="+mn-cs"/>
              </a:rPr>
              <a:t>convection currents</a:t>
            </a:r>
            <a:r>
              <a:rPr lang="en-US" sz="1200" b="0" kern="1200" baseline="0" dirty="0">
                <a:solidFill>
                  <a:srgbClr val="000000"/>
                </a:solidFill>
                <a:latin typeface="Times New Roman" charset="0"/>
                <a:ea typeface="ＭＳ Ｐゴシック" charset="-128"/>
                <a:cs typeface="+mn-cs"/>
              </a:rPr>
              <a:t>,</a:t>
            </a:r>
            <a:r>
              <a:rPr lang="en-US" sz="1200" b="1" kern="1200" baseline="0" dirty="0">
                <a:solidFill>
                  <a:srgbClr val="000000"/>
                </a:solidFill>
                <a:latin typeface="Times New Roman" charset="0"/>
                <a:ea typeface="ＭＳ Ｐゴシック" charset="-128"/>
                <a:cs typeface="+mn-cs"/>
              </a:rPr>
              <a:t> </a:t>
            </a:r>
            <a:r>
              <a:rPr lang="en-US" sz="1200" b="0" kern="1200" baseline="0" dirty="0">
                <a:solidFill>
                  <a:srgbClr val="000000"/>
                </a:solidFill>
                <a:latin typeface="Times New Roman" charset="0"/>
                <a:ea typeface="ＭＳ Ｐゴシック" charset="-128"/>
                <a:cs typeface="+mn-cs"/>
              </a:rPr>
              <a:t>constantly redistributing heat and </a:t>
            </a:r>
            <a:r>
              <a:rPr lang="en-US" sz="1200" kern="1200" baseline="0" dirty="0">
                <a:solidFill>
                  <a:srgbClr val="000000"/>
                </a:solidFill>
                <a:latin typeface="Times New Roman" charset="0"/>
                <a:ea typeface="ＭＳ Ｐゴシック" charset="-128"/>
                <a:cs typeface="+mn-cs"/>
              </a:rPr>
              <a:t>moisture around the globe (fig. 9.4). The troposphere ranges in depth from about 18 km (11 mi) over the equator to about km (5 mi) over the poles, where air is cold and dense. Because gravity holds most air molecules close to the earth’s surface, the troposphere is much denser than the other layers: it contains about 75 percent of the total mass of the atmosphere. Air temperature drops rapidly with increasing altitude in this layer, reaching about –60°C (–76°F) at the top of the troposphere.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A sudden reversal of this temperature gradient creates a boundary called the </a:t>
            </a:r>
            <a:r>
              <a:rPr lang="en-US" sz="1200" b="1" kern="1200" baseline="0" dirty="0" err="1">
                <a:solidFill>
                  <a:srgbClr val="000000"/>
                </a:solidFill>
                <a:latin typeface="Times New Roman" charset="0"/>
                <a:ea typeface="ＭＳ Ｐゴシック" charset="-128"/>
                <a:cs typeface="+mn-cs"/>
              </a:rPr>
              <a:t>tropopause</a:t>
            </a:r>
            <a:r>
              <a:rPr lang="en-US" sz="1200" kern="1200" baseline="0" dirty="0">
                <a:solidFill>
                  <a:srgbClr val="000000"/>
                </a:solidFill>
                <a:latin typeface="Times New Roman" charset="0"/>
                <a:ea typeface="ＭＳ Ｐゴシック" charset="-128"/>
                <a:cs typeface="+mn-cs"/>
              </a:rPr>
              <a:t>. This temperature boundary occurs because </a:t>
            </a:r>
            <a:r>
              <a:rPr lang="en-US" sz="1200" b="1" kern="1200" baseline="0" dirty="0">
                <a:solidFill>
                  <a:srgbClr val="000000"/>
                </a:solidFill>
                <a:latin typeface="Times New Roman" charset="0"/>
                <a:ea typeface="ＭＳ Ｐゴシック" charset="-128"/>
                <a:cs typeface="+mn-cs"/>
              </a:rPr>
              <a:t>ozone (O</a:t>
            </a:r>
            <a:r>
              <a:rPr lang="en-US" sz="1200" b="1" kern="1200" baseline="-25000" dirty="0">
                <a:solidFill>
                  <a:srgbClr val="000000"/>
                </a:solidFill>
                <a:latin typeface="Times New Roman" charset="0"/>
                <a:ea typeface="ＭＳ Ｐゴシック" charset="-128"/>
                <a:cs typeface="+mn-cs"/>
              </a:rPr>
              <a:t>3</a:t>
            </a:r>
            <a:r>
              <a:rPr lang="en-US" sz="1200" b="1" kern="1200" baseline="0" dirty="0">
                <a:solidFill>
                  <a:srgbClr val="000000"/>
                </a:solidFill>
                <a:latin typeface="Times New Roman" charset="0"/>
                <a:ea typeface="ＭＳ Ｐゴシック" charset="-128"/>
                <a:cs typeface="+mn-cs"/>
              </a:rPr>
              <a:t>)</a:t>
            </a:r>
            <a:r>
              <a:rPr lang="en-US" sz="1200" b="0" kern="1200" baseline="0" dirty="0">
                <a:solidFill>
                  <a:srgbClr val="000000"/>
                </a:solidFill>
                <a:latin typeface="Times New Roman" charset="0"/>
                <a:ea typeface="ＭＳ Ｐゴシック" charset="-128"/>
                <a:cs typeface="+mn-cs"/>
              </a:rPr>
              <a:t> molecules in the stratosphere absorb solar energy. In </a:t>
            </a:r>
            <a:r>
              <a:rPr lang="en-US" sz="1200" kern="1200" baseline="0" dirty="0">
                <a:solidFill>
                  <a:srgbClr val="000000"/>
                </a:solidFill>
                <a:latin typeface="Times New Roman" charset="0"/>
                <a:ea typeface="ＭＳ Ｐゴシック" charset="-128"/>
                <a:cs typeface="+mn-cs"/>
              </a:rPr>
              <a:t>particular, ozone absorbs ultraviolet (UV) radiation (wavelengths of 290–330 nm; see fig. 2.13). This absorbed energy makes the</a:t>
            </a:r>
          </a:p>
          <a:p>
            <a:r>
              <a:rPr lang="en-US" sz="1200" kern="1200" baseline="0" dirty="0">
                <a:solidFill>
                  <a:srgbClr val="000000"/>
                </a:solidFill>
                <a:latin typeface="Times New Roman" charset="0"/>
                <a:ea typeface="ＭＳ Ｐゴシック" charset="-128"/>
                <a:cs typeface="+mn-cs"/>
              </a:rPr>
              <a:t>stratosphere warmer than the upper troposphere. The </a:t>
            </a:r>
            <a:r>
              <a:rPr lang="en-US" sz="1200" b="1" kern="1200" baseline="0" dirty="0">
                <a:solidFill>
                  <a:srgbClr val="000000"/>
                </a:solidFill>
                <a:latin typeface="Times New Roman" charset="0"/>
                <a:ea typeface="ＭＳ Ｐゴシック" charset="-128"/>
                <a:cs typeface="+mn-cs"/>
              </a:rPr>
              <a:t>stratosphere </a:t>
            </a:r>
            <a:r>
              <a:rPr lang="en-US" sz="1200" b="0" kern="1200" baseline="0" dirty="0">
                <a:solidFill>
                  <a:srgbClr val="000000"/>
                </a:solidFill>
                <a:latin typeface="Times New Roman" charset="0"/>
                <a:ea typeface="ＭＳ Ｐゴシック" charset="-128"/>
                <a:cs typeface="+mn-cs"/>
              </a:rPr>
              <a:t>extends about 50 km (31 mi) out from the</a:t>
            </a:r>
            <a:r>
              <a:rPr lang="en-US" sz="1200" b="1" kern="1200" baseline="0" dirty="0">
                <a:solidFill>
                  <a:srgbClr val="000000"/>
                </a:solidFill>
                <a:latin typeface="Times New Roman" charset="0"/>
                <a:ea typeface="ＭＳ Ｐゴシック" charset="-128"/>
                <a:cs typeface="+mn-cs"/>
              </a:rPr>
              <a:t> </a:t>
            </a:r>
            <a:r>
              <a:rPr lang="en-US" sz="1200" kern="1200" baseline="0" dirty="0" err="1">
                <a:solidFill>
                  <a:srgbClr val="000000"/>
                </a:solidFill>
                <a:latin typeface="Times New Roman" charset="0"/>
                <a:ea typeface="ＭＳ Ｐゴシック" charset="-128"/>
                <a:cs typeface="+mn-cs"/>
              </a:rPr>
              <a:t>tropopause</a:t>
            </a:r>
            <a:r>
              <a:rPr lang="en-US" sz="1200" kern="1200" baseline="0" dirty="0">
                <a:solidFill>
                  <a:srgbClr val="000000"/>
                </a:solidFill>
                <a:latin typeface="Times New Roman" charset="0"/>
                <a:ea typeface="ＭＳ Ｐゴシック" charset="-128"/>
                <a:cs typeface="+mn-cs"/>
              </a:rPr>
              <a:t>. It is far more dilute than the troposphere, but it has a similar composition except that it has almost no water vapor and nearly 1,000 times more ozone. Unlike the troposphere, the stratosphere is relatively calm. There is so little mixing in the stratosphere that volcanic ash and human caused contaminants can remain in suspension there for many years.</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Above the stratosphere, the temperature diminishes again, creating the mesosphere, or middle layer. The </a:t>
            </a:r>
            <a:r>
              <a:rPr lang="en-US" sz="1200" b="1" kern="1200" baseline="0" dirty="0">
                <a:solidFill>
                  <a:srgbClr val="000000"/>
                </a:solidFill>
                <a:latin typeface="Times New Roman" charset="0"/>
                <a:ea typeface="ＭＳ Ｐゴシック" charset="-128"/>
                <a:cs typeface="+mn-cs"/>
              </a:rPr>
              <a:t>thermosphere</a:t>
            </a:r>
            <a:r>
              <a:rPr lang="en-US" sz="1200" kern="1200" baseline="0" dirty="0">
                <a:solidFill>
                  <a:srgbClr val="000000"/>
                </a:solidFill>
                <a:latin typeface="Times New Roman" charset="0"/>
                <a:ea typeface="ＭＳ Ｐゴシック" charset="-128"/>
                <a:cs typeface="+mn-cs"/>
              </a:rPr>
              <a:t> (heated layer) begins at about 50 km. This is a region of highly ionized (electrically charged) gases heated by a steady flow of high-energy solar and cosmic radiation. In the lower part of the thermosphere, intense pulses of high-energy radiation cause electrically charged particles (ions) to glow. This phenomenon is what we know as the </a:t>
            </a:r>
            <a:r>
              <a:rPr lang="en-US" sz="1200" i="1" kern="1200" baseline="0" dirty="0">
                <a:solidFill>
                  <a:srgbClr val="000000"/>
                </a:solidFill>
                <a:latin typeface="Times New Roman" charset="0"/>
                <a:ea typeface="ＭＳ Ｐゴシック" charset="-128"/>
                <a:cs typeface="+mn-cs"/>
              </a:rPr>
              <a:t>aurora borealis </a:t>
            </a:r>
            <a:r>
              <a:rPr lang="en-US" sz="1200" i="0" kern="1200" baseline="0" dirty="0">
                <a:solidFill>
                  <a:srgbClr val="000000"/>
                </a:solidFill>
                <a:latin typeface="Times New Roman" charset="0"/>
                <a:ea typeface="ＭＳ Ｐゴシック" charset="-128"/>
                <a:cs typeface="+mn-cs"/>
              </a:rPr>
              <a:t>and</a:t>
            </a:r>
            <a:r>
              <a:rPr lang="en-US" sz="1200" i="1" kern="1200" baseline="0" dirty="0">
                <a:solidFill>
                  <a:srgbClr val="000000"/>
                </a:solidFill>
                <a:latin typeface="Times New Roman" charset="0"/>
                <a:ea typeface="ＭＳ Ｐゴシック" charset="-128"/>
                <a:cs typeface="+mn-cs"/>
              </a:rPr>
              <a:t> aurora </a:t>
            </a:r>
            <a:r>
              <a:rPr lang="en-US" sz="1200" i="1" kern="1200" baseline="0" dirty="0" err="1">
                <a:solidFill>
                  <a:srgbClr val="000000"/>
                </a:solidFill>
                <a:latin typeface="Times New Roman" charset="0"/>
                <a:ea typeface="ＭＳ Ｐゴシック" charset="-128"/>
                <a:cs typeface="+mn-cs"/>
              </a:rPr>
              <a:t>australis</a:t>
            </a:r>
            <a:r>
              <a:rPr lang="en-US" sz="1200" i="0" kern="1200" baseline="0" dirty="0">
                <a:solidFill>
                  <a:srgbClr val="000000"/>
                </a:solidFill>
                <a:latin typeface="Times New Roman" charset="0"/>
                <a:ea typeface="ＭＳ Ｐゴシック" charset="-128"/>
                <a:cs typeface="+mn-cs"/>
              </a:rPr>
              <a:t>, or northern and southern lights.</a:t>
            </a:r>
          </a:p>
          <a:p>
            <a:endParaRPr lang="en-US" sz="1200" kern="1200" baseline="0" dirty="0">
              <a:solidFill>
                <a:srgbClr val="000000"/>
              </a:solidFill>
              <a:latin typeface="Times New Roman" charset="0"/>
              <a:ea typeface="ＭＳ Ｐゴシック" charset="-128"/>
              <a:cs typeface="+mn-cs"/>
            </a:endParaRPr>
          </a:p>
          <a:p>
            <a:endParaRPr lang="en-US" sz="700" dirty="0">
              <a:latin typeface="Calibri" charset="0"/>
            </a:endParaRPr>
          </a:p>
        </p:txBody>
      </p:sp>
      <p:sp>
        <p:nvSpPr>
          <p:cNvPr id="9318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5BEF566F-333E-4D0B-B657-29A984CF7DC8}"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5</a:t>
            </a:fld>
            <a:endParaRPr lang="en-US" sz="1200">
              <a:solidFill>
                <a:srgbClr val="000000"/>
              </a:solidFill>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9"/>
          <p:cNvSpPr>
            <a:spLocks noGrp="1" noChangeArrowheads="1"/>
          </p:cNvSpPr>
          <p:nvPr>
            <p:ph type="sldNum" sz="quarter"/>
          </p:nvPr>
        </p:nvSpPr>
        <p:spPr>
          <a:noFill/>
        </p:spPr>
        <p:txBody>
          <a:bodyPr/>
          <a:lstStyle/>
          <a:p>
            <a:fld id="{542168C3-C0D4-429B-B4E9-94E6508E4510}" type="slidenum">
              <a:rPr lang="en-US">
                <a:ea typeface="MS Gothic" pitchFamily="49" charset="-128"/>
              </a:rPr>
              <a:pPr/>
              <a:t>6</a:t>
            </a:fld>
            <a:endParaRPr lang="en-US">
              <a:ea typeface="MS Gothic" pitchFamily="49" charset="-128"/>
            </a:endParaRPr>
          </a:p>
        </p:txBody>
      </p:sp>
      <p:sp>
        <p:nvSpPr>
          <p:cNvPr id="9421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9421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Convection cells circulate air, moisture, and heat around the globe. Jet streams develop where cells meet, and surface winds result from convection. Convection cells expand and shift seasonally.</a:t>
            </a:r>
            <a:endParaRPr lang="en-US" dirty="0">
              <a:latin typeface="Calibri" charset="0"/>
            </a:endParaRPr>
          </a:p>
        </p:txBody>
      </p:sp>
      <p:sp>
        <p:nvSpPr>
          <p:cNvPr id="9421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C890316-16B9-491A-B8C1-A737288CD394}"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6</a:t>
            </a:fld>
            <a:endParaRPr lang="en-US" sz="1200">
              <a:solidFill>
                <a:srgbClr val="000000"/>
              </a:solidFill>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5234" name="Rectangle 9"/>
          <p:cNvSpPr>
            <a:spLocks noGrp="1" noChangeArrowheads="1"/>
          </p:cNvSpPr>
          <p:nvPr>
            <p:ph type="sldNum" sz="quarter"/>
          </p:nvPr>
        </p:nvSpPr>
        <p:spPr>
          <a:noFill/>
        </p:spPr>
        <p:txBody>
          <a:bodyPr/>
          <a:lstStyle/>
          <a:p>
            <a:fld id="{DDB58C98-7D82-410F-A121-972B4925570F}" type="slidenum">
              <a:rPr lang="en-US">
                <a:ea typeface="MS Gothic" pitchFamily="49" charset="-128"/>
              </a:rPr>
              <a:pPr/>
              <a:t>7</a:t>
            </a:fld>
            <a:endParaRPr lang="en-US">
              <a:ea typeface="MS Gothic" pitchFamily="49" charset="-128"/>
            </a:endParaRPr>
          </a:p>
        </p:txBody>
      </p:sp>
      <p:sp>
        <p:nvSpPr>
          <p:cNvPr id="9523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95236"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The absorbed energy by gases warms the atmosphere slightly. Most of this energy is in the form of light or infrared (heat) energy.</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Some incoming solar energy is reflected by bright surfaces, such as snow, ice, and sand. The rest is absorbed by the earth’s surface and by water. Surfaces that </a:t>
            </a:r>
            <a:r>
              <a:rPr lang="en-US" sz="1200" i="1" kern="1200" baseline="0" dirty="0">
                <a:solidFill>
                  <a:srgbClr val="000000"/>
                </a:solidFill>
                <a:latin typeface="Times New Roman" charset="0"/>
                <a:ea typeface="ＭＳ Ｐゴシック" charset="-128"/>
                <a:cs typeface="+mn-cs"/>
              </a:rPr>
              <a:t>reflect</a:t>
            </a:r>
            <a:r>
              <a:rPr lang="en-US" sz="1200" i="0" kern="1200" baseline="0" dirty="0">
                <a:solidFill>
                  <a:srgbClr val="000000"/>
                </a:solidFill>
                <a:latin typeface="Times New Roman" charset="0"/>
                <a:ea typeface="ＭＳ Ｐゴシック" charset="-128"/>
                <a:cs typeface="+mn-cs"/>
              </a:rPr>
              <a:t> energy have a high</a:t>
            </a:r>
            <a:r>
              <a:rPr lang="en-US" sz="1200" i="1" kern="1200" baseline="0" dirty="0">
                <a:solidFill>
                  <a:srgbClr val="000000"/>
                </a:solidFill>
                <a:latin typeface="Times New Roman" charset="0"/>
                <a:ea typeface="ＭＳ Ｐゴシック" charset="-128"/>
                <a:cs typeface="+mn-cs"/>
              </a:rPr>
              <a:t> </a:t>
            </a:r>
            <a:r>
              <a:rPr lang="en-US" sz="1200" b="1" kern="1200" baseline="0" dirty="0" err="1">
                <a:solidFill>
                  <a:srgbClr val="000000"/>
                </a:solidFill>
                <a:latin typeface="Times New Roman" charset="0"/>
                <a:ea typeface="ＭＳ Ｐゴシック" charset="-128"/>
                <a:cs typeface="+mn-cs"/>
              </a:rPr>
              <a:t>albedo</a:t>
            </a:r>
            <a:r>
              <a:rPr lang="en-US" sz="1200" b="1" kern="1200" baseline="0" dirty="0">
                <a:solidFill>
                  <a:srgbClr val="000000"/>
                </a:solidFill>
                <a:latin typeface="Times New Roman" charset="0"/>
                <a:ea typeface="ＭＳ Ｐゴシック" charset="-128"/>
                <a:cs typeface="+mn-cs"/>
              </a:rPr>
              <a:t> (reflectivity)</a:t>
            </a:r>
            <a:r>
              <a:rPr lang="en-US" sz="1200" b="0" kern="1200" baseline="0" dirty="0">
                <a:solidFill>
                  <a:srgbClr val="000000"/>
                </a:solidFill>
                <a:latin typeface="Times New Roman" charset="0"/>
                <a:ea typeface="ＭＳ Ｐゴシック" charset="-128"/>
                <a:cs typeface="+mn-cs"/>
              </a:rPr>
              <a:t>. Fresh snow and dense clouds, for instance, </a:t>
            </a:r>
            <a:r>
              <a:rPr lang="en-US" sz="1200" kern="1200" baseline="0" dirty="0">
                <a:solidFill>
                  <a:srgbClr val="000000"/>
                </a:solidFill>
                <a:latin typeface="Times New Roman" charset="0"/>
                <a:ea typeface="ＭＳ Ｐゴシック" charset="-128"/>
                <a:cs typeface="+mn-cs"/>
              </a:rPr>
              <a:t>can reflect as much as 85 to 90 percent of the light falling on them Surfaces that absorb energy have a low </a:t>
            </a:r>
            <a:r>
              <a:rPr lang="en-US" sz="1200" kern="1200" baseline="0" dirty="0" err="1">
                <a:solidFill>
                  <a:srgbClr val="000000"/>
                </a:solidFill>
                <a:latin typeface="Times New Roman" charset="0"/>
                <a:ea typeface="ＭＳ Ｐゴシック" charset="-128"/>
                <a:cs typeface="+mn-cs"/>
              </a:rPr>
              <a:t>albedo</a:t>
            </a:r>
            <a:r>
              <a:rPr lang="en-US" sz="1200" kern="1200" baseline="0" dirty="0">
                <a:solidFill>
                  <a:srgbClr val="000000"/>
                </a:solidFill>
                <a:latin typeface="Times New Roman" charset="0"/>
                <a:ea typeface="ＭＳ Ｐゴシック" charset="-128"/>
                <a:cs typeface="+mn-cs"/>
              </a:rPr>
              <a:t> and generally appear dark. Black soil, asphalt pavement, and water, for example, have low albedo, with reflectivity as low as 3 to 5 percent.</a:t>
            </a:r>
            <a:endParaRPr lang="en-US" dirty="0"/>
          </a:p>
        </p:txBody>
      </p:sp>
      <p:sp>
        <p:nvSpPr>
          <p:cNvPr id="9523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D2DC4482-AE94-43D7-B00D-E1B9141978EA}"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7</a:t>
            </a:fld>
            <a:endParaRPr lang="en-US" sz="1200">
              <a:solidFill>
                <a:srgbClr val="000000"/>
              </a:solidFill>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6258" name="Rectangle 9"/>
          <p:cNvSpPr>
            <a:spLocks noGrp="1" noChangeArrowheads="1"/>
          </p:cNvSpPr>
          <p:nvPr>
            <p:ph type="sldNum" sz="quarter"/>
          </p:nvPr>
        </p:nvSpPr>
        <p:spPr>
          <a:noFill/>
        </p:spPr>
        <p:txBody>
          <a:bodyPr/>
          <a:lstStyle/>
          <a:p>
            <a:fld id="{1768E5B6-6925-423A-9499-F003B9D15717}" type="slidenum">
              <a:rPr lang="en-US">
                <a:ea typeface="MS Gothic" pitchFamily="49" charset="-128"/>
              </a:rPr>
              <a:pPr/>
              <a:t>8</a:t>
            </a:fld>
            <a:endParaRPr lang="en-US">
              <a:ea typeface="MS Gothic" pitchFamily="49" charset="-128"/>
            </a:endParaRPr>
          </a:p>
        </p:txBody>
      </p:sp>
      <p:sp>
        <p:nvSpPr>
          <p:cNvPr id="9625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9626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 atmosphere absorbs or reflects about half of the solar energy reaching the earth.  Most of the energy reemitted from the earth’s surface is long-wave, infrared energy. Gases and aerosols in the atmosphere absorb and re-radiate most of this energy, keeping the surface much warmer than it would otherwise be. This absorption is known as the </a:t>
            </a:r>
            <a:r>
              <a:rPr lang="en-US" sz="1200" b="1" kern="1200" baseline="0" dirty="0">
                <a:solidFill>
                  <a:srgbClr val="000000"/>
                </a:solidFill>
                <a:latin typeface="Times New Roman" charset="0"/>
                <a:ea typeface="ＭＳ Ｐゴシック" charset="-128"/>
                <a:cs typeface="+mn-cs"/>
              </a:rPr>
              <a:t>greenhouse effect</a:t>
            </a:r>
            <a:r>
              <a:rPr lang="en-US" sz="1200" kern="1200" baseline="0" dirty="0">
                <a:solidFill>
                  <a:srgbClr val="000000"/>
                </a:solidFill>
                <a:latin typeface="Times New Roman" charset="0"/>
                <a:ea typeface="ＭＳ Ｐゴシック" charset="-128"/>
                <a:cs typeface="+mn-cs"/>
              </a:rPr>
              <a:t>.</a:t>
            </a:r>
            <a:endParaRPr lang="en-US" dirty="0">
              <a:latin typeface="Calibri" charset="0"/>
            </a:endParaRPr>
          </a:p>
        </p:txBody>
      </p:sp>
      <p:sp>
        <p:nvSpPr>
          <p:cNvPr id="9626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DCEE31C4-874A-4F70-A26C-DB2FAFD8DD02}"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8</a:t>
            </a:fld>
            <a:endParaRPr lang="en-US" sz="1200">
              <a:solidFill>
                <a:srgbClr val="000000"/>
              </a:solidFill>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9"/>
          <p:cNvSpPr>
            <a:spLocks noGrp="1" noChangeArrowheads="1"/>
          </p:cNvSpPr>
          <p:nvPr>
            <p:ph type="sldNum" sz="quarter"/>
          </p:nvPr>
        </p:nvSpPr>
        <p:spPr>
          <a:noFill/>
        </p:spPr>
        <p:txBody>
          <a:bodyPr/>
          <a:lstStyle/>
          <a:p>
            <a:fld id="{B5C64018-CE84-458D-A286-9F4C3A177102}" type="slidenum">
              <a:rPr lang="en-US">
                <a:ea typeface="MS Gothic" pitchFamily="49" charset="-128"/>
              </a:rPr>
              <a:pPr/>
              <a:t>9</a:t>
            </a:fld>
            <a:endParaRPr lang="en-US">
              <a:ea typeface="MS Gothic" pitchFamily="49" charset="-128"/>
            </a:endParaRPr>
          </a:p>
        </p:txBody>
      </p:sp>
      <p:sp>
        <p:nvSpPr>
          <p:cNvPr id="9728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9728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Something like the glass of a greenhouse, the atmosphere transmits sunlight but traps some heat inside. Also like a greenhouse, the atmosphere lets that energy dissipate gradually to space (see Key Concepts, p. 218).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The balance of the rate of incoming energy and outgoing energy determines the temperature inside the greenhouse. The policy issue that faces us is that we are slowing the rate of heat loss, thus increasing heat storage in our “greenhouse.” We are doing this by adding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CH</a:t>
            </a:r>
            <a:r>
              <a:rPr lang="en-US" sz="1200" kern="1200" baseline="-25000" dirty="0">
                <a:solidFill>
                  <a:srgbClr val="000000"/>
                </a:solidFill>
                <a:latin typeface="Times New Roman" charset="0"/>
                <a:ea typeface="ＭＳ Ｐゴシック" charset="-128"/>
                <a:cs typeface="+mn-cs"/>
              </a:rPr>
              <a:t>4</a:t>
            </a:r>
            <a:r>
              <a:rPr lang="en-US" sz="1200" kern="1200" baseline="0" dirty="0">
                <a:solidFill>
                  <a:srgbClr val="000000"/>
                </a:solidFill>
                <a:latin typeface="Times New Roman" charset="0"/>
                <a:ea typeface="ＭＳ Ｐゴシック" charset="-128"/>
                <a:cs typeface="+mn-cs"/>
              </a:rPr>
              <a:t>, and N</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O to the atmosphere at levels the earth has not seen since before the appearance of humans as a species. The question is whether we will be able to agree on changing this trend.</a:t>
            </a:r>
            <a:endParaRPr lang="en-US" sz="1100" dirty="0">
              <a:latin typeface="Calibri" charset="0"/>
            </a:endParaRPr>
          </a:p>
        </p:txBody>
      </p:sp>
      <p:sp>
        <p:nvSpPr>
          <p:cNvPr id="9728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F4B4CF27-3470-487E-8AA3-A9836AB9CB18}"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9</a:t>
            </a:fld>
            <a:endParaRPr lang="en-US" sz="1200">
              <a:solidFill>
                <a:srgbClr val="000000"/>
              </a:solidFill>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8306" name="Rectangle 9"/>
          <p:cNvSpPr>
            <a:spLocks noGrp="1" noChangeArrowheads="1"/>
          </p:cNvSpPr>
          <p:nvPr>
            <p:ph type="sldNum" sz="quarter"/>
          </p:nvPr>
        </p:nvSpPr>
        <p:spPr>
          <a:noFill/>
        </p:spPr>
        <p:txBody>
          <a:bodyPr/>
          <a:lstStyle/>
          <a:p>
            <a:fld id="{3A0028E2-1A73-457B-989C-270DCE5F6F33}" type="slidenum">
              <a:rPr lang="en-US">
                <a:ea typeface="MS Gothic" pitchFamily="49" charset="-128"/>
              </a:rPr>
              <a:pPr/>
              <a:t>10</a:t>
            </a:fld>
            <a:endParaRPr lang="en-US">
              <a:ea typeface="MS Gothic" pitchFamily="49" charset="-128"/>
            </a:endParaRPr>
          </a:p>
        </p:txBody>
      </p:sp>
      <p:sp>
        <p:nvSpPr>
          <p:cNvPr id="9830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98308" name="Text Box 2"/>
          <p:cNvSpPr>
            <a:spLocks noGrp="1" noChangeArrowheads="1"/>
          </p:cNvSpPr>
          <p:nvPr>
            <p:ph type="body"/>
          </p:nvPr>
        </p:nvSpPr>
        <p:spPr>
          <a:xfrm>
            <a:off x="685800" y="4343400"/>
            <a:ext cx="5486400" cy="4114800"/>
          </a:xfrm>
          <a:noFill/>
          <a:ln/>
        </p:spPr>
        <p:txBody>
          <a:bodyPr/>
          <a:lstStyle/>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Calibri" charset="0"/>
              </a:rPr>
              <a:t>Imagine the sun shining on the Gulf of Mexico in the winter. Warm sunshine and plenty of water allow continuous evaporation that converts an immense amount of solar (light) energy into latent heat stored in evaporated water. Now imagine a wind blowing the humid air north from the Gulf toward Canada. The air cools as it moves north (especially if it encounters cold air moving south). Cooling causes the water vapor to condense. Rain (or snow) falls as a consequence. Note that it is not only water that has moved from the Gulf to the Midwest:</a:t>
            </a:r>
            <a:r>
              <a:rPr lang="en-US" baseline="0" dirty="0">
                <a:latin typeface="Calibri" charset="0"/>
              </a:rPr>
              <a:t> </a:t>
            </a:r>
            <a:r>
              <a:rPr lang="en-US" dirty="0">
                <a:latin typeface="Calibri" charset="0"/>
              </a:rPr>
              <a:t>580 calories of heat have also moved with every gram of moisture. The heat and water have moved from a place with strong incoming solar energy to a place with much less solar energy and much less water. This redistribution of heat and water around the globe is essential to life on earth.</a:t>
            </a:r>
          </a:p>
          <a:p>
            <a:pPr eaLnBrk="1" hangingPunct="1">
              <a:spcBef>
                <a:spcPct val="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US" dirty="0">
              <a:latin typeface="Calibri" charset="0"/>
            </a:endParaRPr>
          </a:p>
        </p:txBody>
      </p:sp>
      <p:sp>
        <p:nvSpPr>
          <p:cNvPr id="9830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37064332-9F4F-4737-A6B7-B5C29A01368E}"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10</a:t>
            </a:fld>
            <a:endParaRPr lang="en-US" sz="1200">
              <a:solidFill>
                <a:srgbClr val="000000"/>
              </a:solidFill>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9330" name="Rectangle 9"/>
          <p:cNvSpPr>
            <a:spLocks noGrp="1" noChangeArrowheads="1"/>
          </p:cNvSpPr>
          <p:nvPr>
            <p:ph type="sldNum" sz="quarter"/>
          </p:nvPr>
        </p:nvSpPr>
        <p:spPr>
          <a:noFill/>
        </p:spPr>
        <p:txBody>
          <a:bodyPr/>
          <a:lstStyle/>
          <a:p>
            <a:fld id="{79A21963-4E92-4F21-AA7C-43DD6CCC26BC}" type="slidenum">
              <a:rPr lang="en-US">
                <a:ea typeface="MS Gothic" pitchFamily="49" charset="-128"/>
              </a:rPr>
              <a:pPr/>
              <a:t>11</a:t>
            </a:fld>
            <a:endParaRPr lang="en-US">
              <a:ea typeface="MS Gothic" pitchFamily="49" charset="-128"/>
            </a:endParaRPr>
          </a:p>
        </p:txBody>
      </p:sp>
      <p:sp>
        <p:nvSpPr>
          <p:cNvPr id="9933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9933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Ocean currents act as a global conveyor system, redistributing warm and cold water around the globe. These currents moderate our climate: for example, the Gulf Stream keeps northern Europe much warmer than northern Canada. Variations in ocean salinity and density, low (blue) to high (yellow), help drive ocean circulation.</a:t>
            </a:r>
            <a:endParaRPr lang="en-US" sz="1100" dirty="0">
              <a:latin typeface="Calibri" charset="0"/>
            </a:endParaRPr>
          </a:p>
        </p:txBody>
      </p:sp>
      <p:sp>
        <p:nvSpPr>
          <p:cNvPr id="9933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922E9881-03C6-4605-A9AB-B67CD4123743}"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11</a:t>
            </a:fld>
            <a:endParaRPr lang="en-US" sz="1200">
              <a:solidFill>
                <a:srgbClr val="000000"/>
              </a:solidFill>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0354" name="Rectangle 9"/>
          <p:cNvSpPr>
            <a:spLocks noGrp="1" noChangeArrowheads="1"/>
          </p:cNvSpPr>
          <p:nvPr>
            <p:ph type="sldNum" sz="quarter"/>
          </p:nvPr>
        </p:nvSpPr>
        <p:spPr>
          <a:noFill/>
        </p:spPr>
        <p:txBody>
          <a:bodyPr/>
          <a:lstStyle/>
          <a:p>
            <a:fld id="{F6651A2F-4D6C-4C2B-9BF7-41F6CB9C3E6F}" type="slidenum">
              <a:rPr lang="en-US">
                <a:ea typeface="MS Gothic" pitchFamily="49" charset="-128"/>
              </a:rPr>
              <a:pPr/>
              <a:t>12</a:t>
            </a:fld>
            <a:endParaRPr lang="en-US">
              <a:ea typeface="MS Gothic" pitchFamily="49" charset="-128"/>
            </a:endParaRPr>
          </a:p>
        </p:txBody>
      </p:sp>
      <p:sp>
        <p:nvSpPr>
          <p:cNvPr id="10035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0356"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Calibri" charset="0"/>
              </a:rPr>
              <a:t>When climatologist Wallace </a:t>
            </a:r>
            <a:r>
              <a:rPr lang="en-US" dirty="0" err="1">
                <a:latin typeface="Calibri" charset="0"/>
              </a:rPr>
              <a:t>Broeker</a:t>
            </a:r>
            <a:r>
              <a:rPr lang="en-US" dirty="0">
                <a:latin typeface="Calibri" charset="0"/>
              </a:rPr>
              <a:t> said that “climate is an angry beast, and we are poking it with sticks,” he meant that we assume our climate is stable, but our thoughtless actions may be stirring it to sudden and dramatic changes. How stable is climate? That depends upon the time frame you consider. Over centuries and millennia, we know that climate shifts somewhat, but usually we expect little change on the scale of a human lifetime. The question now is whether that is a reasonable expectation. If climate does shift, how fast might it change, and what will those changes mean for the environmental systems on which we depend?</a:t>
            </a:r>
          </a:p>
        </p:txBody>
      </p:sp>
      <p:sp>
        <p:nvSpPr>
          <p:cNvPr id="10035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0B6B4834-DC77-4BE7-B3A2-416D64FD9D10}"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12</a:t>
            </a:fld>
            <a:endParaRPr lang="en-US" sz="1200">
              <a:solidFill>
                <a:srgbClr val="000000"/>
              </a:solidFill>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mn-cs"/>
              </a:rPr>
              <a:t>Every time it snows, small amounts of air are trapped in the snow layers</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Climatologists have discovered that by drilling deep into an ice sheet, they can extract ice cores from which they can collect air-bubble samples. Samples taken every few centimeters show how the atmosphere has changed over time. Ice core records have revolutionized our understanding of climate history (fig. 9.7). We can now see how concentrations of atmospheric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have varied and detect ash layers and spikes in sulfate concentrations that record volcanic eruptions. </a:t>
            </a:r>
            <a:endParaRPr lang="en-US" dirty="0"/>
          </a:p>
        </p:txBody>
      </p:sp>
      <p:sp>
        <p:nvSpPr>
          <p:cNvPr id="4" name="Slide Number Placeholder 3"/>
          <p:cNvSpPr>
            <a:spLocks noGrp="1"/>
          </p:cNvSpPr>
          <p:nvPr>
            <p:ph type="sldNum" idx="10"/>
          </p:nvPr>
        </p:nvSpPr>
        <p:spPr/>
        <p:txBody>
          <a:bodyPr/>
          <a:lstStyle/>
          <a:p>
            <a:pPr>
              <a:defRPr/>
            </a:pPr>
            <a:fld id="{91A6DE16-2C18-452D-BF00-8E5A8665B4A9}" type="slidenum">
              <a:rPr lang="en-US" smtClean="0"/>
              <a:pPr>
                <a:defRPr/>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mn-cs"/>
              </a:rPr>
              <a:t>Dr. Mark </a:t>
            </a:r>
            <a:r>
              <a:rPr lang="en-US" sz="1200" kern="1200" baseline="0" dirty="0" err="1">
                <a:solidFill>
                  <a:srgbClr val="000000"/>
                </a:solidFill>
                <a:latin typeface="Times New Roman" charset="0"/>
                <a:ea typeface="ＭＳ Ｐゴシック" charset="-128"/>
                <a:cs typeface="+mn-cs"/>
              </a:rPr>
              <a:t>Twickler</a:t>
            </a:r>
            <a:r>
              <a:rPr lang="en-US" sz="1200" kern="1200" baseline="0" dirty="0">
                <a:solidFill>
                  <a:srgbClr val="000000"/>
                </a:solidFill>
                <a:latin typeface="Times New Roman" charset="0"/>
                <a:ea typeface="ＭＳ Ｐゴシック" charset="-128"/>
                <a:cs typeface="+mn-cs"/>
              </a:rPr>
              <a:t>, of the University of New Hampshire, holds a section of the 3,000 m Greenland ice sheet core, which records 250,000 years of climate history.</a:t>
            </a:r>
            <a:endParaRPr lang="en-US" dirty="0"/>
          </a:p>
        </p:txBody>
      </p:sp>
      <p:sp>
        <p:nvSpPr>
          <p:cNvPr id="4" name="Slide Number Placeholder 3"/>
          <p:cNvSpPr>
            <a:spLocks noGrp="1"/>
          </p:cNvSpPr>
          <p:nvPr>
            <p:ph type="sldNum" idx="10"/>
          </p:nvPr>
        </p:nvSpPr>
        <p:spPr/>
        <p:txBody>
          <a:bodyPr/>
          <a:lstStyle/>
          <a:p>
            <a:pPr>
              <a:defRPr/>
            </a:pPr>
            <a:fld id="{91A6DE16-2C18-452D-BF00-8E5A8665B4A9}" type="slidenum">
              <a:rPr lang="en-US" smtClean="0"/>
              <a:pPr>
                <a:defRPr/>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9"/>
          <p:cNvSpPr>
            <a:spLocks noGrp="1" noChangeArrowheads="1"/>
          </p:cNvSpPr>
          <p:nvPr>
            <p:ph type="sldNum" sz="quarter"/>
          </p:nvPr>
        </p:nvSpPr>
        <p:spPr>
          <a:noFill/>
        </p:spPr>
        <p:txBody>
          <a:bodyPr/>
          <a:lstStyle/>
          <a:p>
            <a:fld id="{1C8DE480-614F-44D6-BFAC-BD627751333A}" type="slidenum">
              <a:rPr lang="en-US">
                <a:ea typeface="MS Gothic" pitchFamily="49" charset="-128"/>
              </a:rPr>
              <a:pPr/>
              <a:t>15</a:t>
            </a:fld>
            <a:endParaRPr lang="en-US">
              <a:ea typeface="MS Gothic" pitchFamily="49" charset="-128"/>
            </a:endParaRPr>
          </a:p>
        </p:txBody>
      </p:sp>
      <p:sp>
        <p:nvSpPr>
          <p:cNvPr id="10137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138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Recently the European Project for Ice Coring in Antarctica (EPICA) has produced a record reaching back over 800,000 years (fig. 9.8). These cores not only show that climate has varied dramatically over time but that there is a close correlation between atmospheric temperatures and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concentrations.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From these ice cores, we know that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concentrations have varied between 180 to 300 </a:t>
            </a:r>
            <a:r>
              <a:rPr lang="en-US" sz="1200" kern="1200" baseline="0" dirty="0" err="1">
                <a:solidFill>
                  <a:srgbClr val="000000"/>
                </a:solidFill>
                <a:latin typeface="Times New Roman" charset="0"/>
                <a:ea typeface="ＭＳ Ｐゴシック" charset="-128"/>
                <a:cs typeface="+mn-cs"/>
              </a:rPr>
              <a:t>ppm</a:t>
            </a:r>
            <a:r>
              <a:rPr lang="en-US" sz="1200" kern="1200" baseline="0" dirty="0">
                <a:solidFill>
                  <a:srgbClr val="000000"/>
                </a:solidFill>
                <a:latin typeface="Times New Roman" charset="0"/>
                <a:ea typeface="ＭＳ Ｐゴシック" charset="-128"/>
                <a:cs typeface="+mn-cs"/>
              </a:rPr>
              <a:t> (parts per million) in the past 800,000 years. Therefore, we know that today’s concentrations of approximately nearly 400 </a:t>
            </a:r>
            <a:r>
              <a:rPr lang="en-US" sz="1200" kern="1200" baseline="0" dirty="0" err="1">
                <a:solidFill>
                  <a:srgbClr val="000000"/>
                </a:solidFill>
                <a:latin typeface="Times New Roman" charset="0"/>
                <a:ea typeface="ＭＳ Ｐゴシック" charset="-128"/>
                <a:cs typeface="+mn-cs"/>
              </a:rPr>
              <a:t>ppm</a:t>
            </a:r>
            <a:r>
              <a:rPr lang="en-US" sz="1200" kern="1200" baseline="0" dirty="0">
                <a:solidFill>
                  <a:srgbClr val="000000"/>
                </a:solidFill>
                <a:latin typeface="Times New Roman" charset="0"/>
                <a:ea typeface="ＭＳ Ｐゴシック" charset="-128"/>
                <a:cs typeface="+mn-cs"/>
              </a:rPr>
              <a:t> (and rising about 2 </a:t>
            </a:r>
            <a:r>
              <a:rPr lang="en-US" sz="1200" kern="1200" baseline="0" dirty="0" err="1">
                <a:solidFill>
                  <a:srgbClr val="000000"/>
                </a:solidFill>
                <a:latin typeface="Times New Roman" charset="0"/>
                <a:ea typeface="ＭＳ Ｐゴシック" charset="-128"/>
                <a:cs typeface="+mn-cs"/>
              </a:rPr>
              <a:t>ppm</a:t>
            </a:r>
            <a:r>
              <a:rPr lang="en-US" sz="1200" kern="1200" baseline="0" dirty="0">
                <a:solidFill>
                  <a:srgbClr val="000000"/>
                </a:solidFill>
                <a:latin typeface="Times New Roman" charset="0"/>
                <a:ea typeface="ＭＳ Ｐゴシック" charset="-128"/>
                <a:cs typeface="+mn-cs"/>
              </a:rPr>
              <a:t> per year) are about one-third higher than the earth has seen in nearly a million years. Concentrations of methane and nitrous oxide, two other important greenhouse gases, are also higher than in any records in the EPICA sample. We also know from oxygen isotopes that present temperatures are nearly as warm as any in the ice core records. Further warming in the coming decades is likely to exceed anything ever seen by our species, </a:t>
            </a:r>
            <a:r>
              <a:rPr lang="en-US" sz="1200" i="1" kern="1200" baseline="0" dirty="0">
                <a:solidFill>
                  <a:srgbClr val="000000"/>
                </a:solidFill>
                <a:latin typeface="Times New Roman" charset="0"/>
                <a:ea typeface="ＭＳ Ｐゴシック" charset="-128"/>
                <a:cs typeface="+mn-cs"/>
              </a:rPr>
              <a:t>Homo sapiens, </a:t>
            </a:r>
            <a:r>
              <a:rPr lang="en-US" sz="1200" kern="1200" baseline="0" dirty="0">
                <a:solidFill>
                  <a:srgbClr val="000000"/>
                </a:solidFill>
                <a:latin typeface="Times New Roman" charset="0"/>
                <a:ea typeface="ＭＳ Ｐゴシック" charset="-128"/>
                <a:cs typeface="+mn-cs"/>
              </a:rPr>
              <a:t>which appeared just 200,000 years ago.</a:t>
            </a:r>
          </a:p>
          <a:p>
            <a:endParaRPr lang="en-US" sz="1200" kern="1200" baseline="0" dirty="0">
              <a:solidFill>
                <a:srgbClr val="000000"/>
              </a:solidFill>
              <a:latin typeface="Times New Roman" charset="0"/>
              <a:ea typeface="ＭＳ Ｐゴシック" charset="-128"/>
              <a:cs typeface="+mn-cs"/>
            </a:endParaRPr>
          </a:p>
          <a:p>
            <a:endParaRPr lang="en-US" sz="1100" dirty="0">
              <a:latin typeface="Calibri" charset="0"/>
            </a:endParaRPr>
          </a:p>
        </p:txBody>
      </p:sp>
      <p:sp>
        <p:nvSpPr>
          <p:cNvPr id="10138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A73E80B5-0767-4BB9-A342-CE3CF8988AAA}"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15</a:t>
            </a:fld>
            <a:endParaRPr lang="en-US" sz="1200">
              <a:solidFill>
                <a:srgbClr val="000000"/>
              </a:solidFill>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9"/>
          <p:cNvSpPr>
            <a:spLocks noGrp="1" noChangeArrowheads="1"/>
          </p:cNvSpPr>
          <p:nvPr>
            <p:ph type="sldNum" sz="quarter"/>
          </p:nvPr>
        </p:nvSpPr>
        <p:spPr>
          <a:noFill/>
        </p:spPr>
        <p:txBody>
          <a:bodyPr/>
          <a:lstStyle/>
          <a:p>
            <a:fld id="{F85473D3-75F5-4A37-80B7-1BB3F71481BC}" type="slidenum">
              <a:rPr lang="en-US">
                <a:ea typeface="MS Gothic" pitchFamily="49" charset="-128"/>
              </a:rPr>
              <a:pPr/>
              <a:t>16</a:t>
            </a:fld>
            <a:endParaRPr lang="en-US">
              <a:ea typeface="MS Gothic" pitchFamily="49" charset="-128"/>
            </a:endParaRPr>
          </a:p>
        </p:txBody>
      </p:sp>
      <p:sp>
        <p:nvSpPr>
          <p:cNvPr id="10240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240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These are known as the </a:t>
            </a:r>
            <a:r>
              <a:rPr lang="en-US" sz="1200" b="1" kern="1200" baseline="0" dirty="0" err="1">
                <a:solidFill>
                  <a:srgbClr val="000000"/>
                </a:solidFill>
                <a:latin typeface="Times New Roman" charset="0"/>
                <a:ea typeface="ＭＳ Ｐゴシック" charset="-128"/>
                <a:cs typeface="+mn-cs"/>
              </a:rPr>
              <a:t>Milankovitch</a:t>
            </a:r>
            <a:r>
              <a:rPr lang="en-US" sz="1200" b="1" kern="1200" baseline="0" dirty="0">
                <a:solidFill>
                  <a:srgbClr val="000000"/>
                </a:solidFill>
                <a:latin typeface="Times New Roman" charset="0"/>
                <a:ea typeface="ＭＳ Ｐゴシック" charset="-128"/>
                <a:cs typeface="+mn-cs"/>
              </a:rPr>
              <a:t> cycles, </a:t>
            </a:r>
            <a:r>
              <a:rPr lang="en-US" sz="1200" b="0" kern="1200" baseline="0" dirty="0">
                <a:solidFill>
                  <a:srgbClr val="000000"/>
                </a:solidFill>
                <a:latin typeface="Times New Roman" charset="0"/>
                <a:ea typeface="ＭＳ Ｐゴシック" charset="-128"/>
                <a:cs typeface="+mn-cs"/>
              </a:rPr>
              <a:t>after the Serbian scientist </a:t>
            </a:r>
            <a:r>
              <a:rPr lang="en-US" sz="1200" kern="1200" baseline="0" dirty="0" err="1">
                <a:solidFill>
                  <a:srgbClr val="000000"/>
                </a:solidFill>
                <a:latin typeface="Times New Roman" charset="0"/>
                <a:ea typeface="ＭＳ Ｐゴシック" charset="-128"/>
                <a:cs typeface="+mn-cs"/>
              </a:rPr>
              <a:t>Milutin</a:t>
            </a:r>
            <a:r>
              <a:rPr lang="en-US" sz="1200" kern="1200" baseline="0" dirty="0">
                <a:solidFill>
                  <a:srgbClr val="000000"/>
                </a:solidFill>
                <a:latin typeface="Times New Roman" charset="0"/>
                <a:ea typeface="ＭＳ Ｐゴシック" charset="-128"/>
                <a:cs typeface="+mn-cs"/>
              </a:rPr>
              <a:t> </a:t>
            </a:r>
            <a:r>
              <a:rPr lang="en-US" sz="1200" kern="1200" baseline="0" dirty="0" err="1">
                <a:solidFill>
                  <a:srgbClr val="000000"/>
                </a:solidFill>
                <a:latin typeface="Times New Roman" charset="0"/>
                <a:ea typeface="ＭＳ Ｐゴシック" charset="-128"/>
                <a:cs typeface="+mn-cs"/>
              </a:rPr>
              <a:t>Milankovitch</a:t>
            </a:r>
            <a:r>
              <a:rPr lang="en-US" sz="1200" kern="1200" baseline="0" dirty="0">
                <a:solidFill>
                  <a:srgbClr val="000000"/>
                </a:solidFill>
                <a:latin typeface="Times New Roman" charset="0"/>
                <a:ea typeface="ＭＳ Ｐゴシック" charset="-128"/>
                <a:cs typeface="+mn-cs"/>
              </a:rPr>
              <a:t>, who first described them in the 1920s. There are three of these cycles: (1) the earth’s elliptical orbit stretches and shortens in a 100,000-year cycle; (2) the earth’s axis changes its angle of tilt in a 40,000-year cycle; (3) over a 26,000-year period, the axis wobbles like an out-of-balance spinning top. These cycles cause variation in the intensity of incoming solar energy at different latitudes and in the intensity of summer heating or winter cooling.</a:t>
            </a:r>
            <a:endParaRPr lang="en-US" dirty="0">
              <a:latin typeface="Calibri" charset="0"/>
            </a:endParaRPr>
          </a:p>
        </p:txBody>
      </p:sp>
      <p:sp>
        <p:nvSpPr>
          <p:cNvPr id="10240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06CDD1A-F852-4419-B76D-83BF0EA95601}"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16</a:t>
            </a:fld>
            <a:endParaRPr lang="en-US" sz="1200">
              <a:solidFill>
                <a:srgbClr val="000000"/>
              </a:solidFill>
              <a:latin typeface="Calibri"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9"/>
          <p:cNvSpPr>
            <a:spLocks noGrp="1" noChangeArrowheads="1"/>
          </p:cNvSpPr>
          <p:nvPr>
            <p:ph type="sldNum" sz="quarter"/>
          </p:nvPr>
        </p:nvSpPr>
        <p:spPr>
          <a:noFill/>
        </p:spPr>
        <p:txBody>
          <a:bodyPr/>
          <a:lstStyle/>
          <a:p>
            <a:fld id="{C2707880-8CCC-4C93-97CD-FC0E3E6026E4}" type="slidenum">
              <a:rPr lang="en-US">
                <a:ea typeface="MS Gothic" pitchFamily="49" charset="-128"/>
              </a:rPr>
              <a:pPr/>
              <a:t>17</a:t>
            </a:fld>
            <a:endParaRPr lang="en-US">
              <a:ea typeface="MS Gothic" pitchFamily="49" charset="-128"/>
            </a:endParaRPr>
          </a:p>
        </p:txBody>
      </p:sp>
      <p:sp>
        <p:nvSpPr>
          <p:cNvPr id="10445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445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On the scale of years or decades, the climate also changes according to oscillations in the ocean and atmosphere. These coupled ocean–atmosphere oscillations occur in all the world’s oceans, but the </a:t>
            </a:r>
            <a:r>
              <a:rPr lang="en-US" sz="1200" b="1" kern="1200" baseline="0" dirty="0">
                <a:solidFill>
                  <a:srgbClr val="000000"/>
                </a:solidFill>
                <a:latin typeface="Times New Roman" charset="0"/>
                <a:ea typeface="ＭＳ Ｐゴシック" charset="-128"/>
                <a:cs typeface="+mn-cs"/>
              </a:rPr>
              <a:t>El Niño/Southern Oscillation (ENSO) </a:t>
            </a:r>
            <a:r>
              <a:rPr lang="en-US" sz="1200" b="0" kern="1200" baseline="0" dirty="0">
                <a:solidFill>
                  <a:srgbClr val="000000"/>
                </a:solidFill>
                <a:latin typeface="Times New Roman" charset="0"/>
                <a:ea typeface="ＭＳ Ｐゴシック" charset="-128"/>
                <a:cs typeface="+mn-cs"/>
              </a:rPr>
              <a:t>is probably the best </a:t>
            </a:r>
            <a:r>
              <a:rPr lang="en-US" sz="1200" kern="1200" baseline="0" dirty="0">
                <a:solidFill>
                  <a:srgbClr val="000000"/>
                </a:solidFill>
                <a:latin typeface="Times New Roman" charset="0"/>
                <a:ea typeface="ＭＳ Ｐゴシック" charset="-128"/>
                <a:cs typeface="+mn-cs"/>
              </a:rPr>
              <a:t>known. ENSO affects weather across the Pacific and adjacent continents causing heavy monsoons or serious droughts.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The core of this system is a huge pool of warm surface water in the Pacific Ocean that sloshes slowly back and forth between Indonesia and South America like water in a giant bathtub. Most years, steady equatorial trade winds hold this pool in place in the western Pacific (fig. 9.10). From Southeast Asia to Australia, this concentration of warm equatorial water provides latent heat (water vapor) that drives strong upward convection (low pressure) in the atmosphere resulting heavy rains in Indonesia support dense tropical forests.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On the American side of the Pacific, cold upwelling water along the South American coast replaces westward-flowing surface waters. This upwelling deep water is rich in nutrients. It supports dense schools of anchovies and other fish. In the atmosphere, dry, sinking air in Mexico and California replaces the air moving steadily westward in the trade winds resulting in dry conditions in the southwestern United States.</a:t>
            </a:r>
            <a:endParaRPr lang="en-US" sz="700" dirty="0">
              <a:latin typeface="Calibri" charset="0"/>
            </a:endParaRPr>
          </a:p>
        </p:txBody>
      </p:sp>
      <p:sp>
        <p:nvSpPr>
          <p:cNvPr id="10445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D0352418-4168-48AC-8656-470F07154040}"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17</a:t>
            </a:fld>
            <a:endParaRPr lang="en-US" sz="1200">
              <a:solidFill>
                <a:srgbClr val="000000"/>
              </a:solidFill>
              <a:latin typeface="Calibri"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9"/>
          <p:cNvSpPr>
            <a:spLocks noGrp="1" noChangeArrowheads="1"/>
          </p:cNvSpPr>
          <p:nvPr>
            <p:ph type="sldNum" sz="quarter"/>
          </p:nvPr>
        </p:nvSpPr>
        <p:spPr>
          <a:noFill/>
        </p:spPr>
        <p:txBody>
          <a:bodyPr/>
          <a:lstStyle/>
          <a:p>
            <a:fld id="{B530EAF9-CBD9-472C-B8AC-BEED1C2C9138}" type="slidenum">
              <a:rPr lang="en-US">
                <a:ea typeface="MS Gothic" pitchFamily="49" charset="-128"/>
              </a:rPr>
              <a:pPr/>
              <a:t>18</a:t>
            </a:fld>
            <a:endParaRPr lang="en-US">
              <a:ea typeface="MS Gothic" pitchFamily="49" charset="-128"/>
            </a:endParaRPr>
          </a:p>
        </p:txBody>
      </p:sp>
      <p:sp>
        <p:nvSpPr>
          <p:cNvPr id="10547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5476"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The observatory was established in 1957 as part of an International Geophysical Year, to provide atmospheric data in a remote, pristine environment. Measurements taken by atmospheric chemist Charles David Keeling showed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levels increasing about 0.5 percent per year. The “Keeling curve” (fig. 9.11), which has been continuously updated, shows that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concentrations have risen from 315 </a:t>
            </a:r>
            <a:r>
              <a:rPr lang="en-US" sz="1200" kern="1200" baseline="0" dirty="0" err="1">
                <a:solidFill>
                  <a:srgbClr val="000000"/>
                </a:solidFill>
                <a:latin typeface="Times New Roman" charset="0"/>
                <a:ea typeface="ＭＳ Ｐゴシック" charset="-128"/>
                <a:cs typeface="+mn-cs"/>
              </a:rPr>
              <a:t>ppm</a:t>
            </a:r>
            <a:r>
              <a:rPr lang="en-US" sz="1200" kern="1200" baseline="0" dirty="0">
                <a:solidFill>
                  <a:srgbClr val="000000"/>
                </a:solidFill>
                <a:latin typeface="Times New Roman" charset="0"/>
                <a:ea typeface="ＭＳ Ｐゴシック" charset="-128"/>
                <a:cs typeface="+mn-cs"/>
              </a:rPr>
              <a:t> in 1958 to 393 </a:t>
            </a:r>
            <a:r>
              <a:rPr lang="en-US" sz="1200" kern="1200" baseline="0" dirty="0" err="1">
                <a:solidFill>
                  <a:srgbClr val="000000"/>
                </a:solidFill>
                <a:latin typeface="Times New Roman" charset="0"/>
                <a:ea typeface="ＭＳ Ｐゴシック" charset="-128"/>
                <a:cs typeface="+mn-cs"/>
              </a:rPr>
              <a:t>ppm</a:t>
            </a:r>
            <a:r>
              <a:rPr lang="en-US" sz="1200" kern="1200" baseline="0" dirty="0">
                <a:solidFill>
                  <a:srgbClr val="000000"/>
                </a:solidFill>
                <a:latin typeface="Times New Roman" charset="0"/>
                <a:ea typeface="ＭＳ Ｐゴシック" charset="-128"/>
                <a:cs typeface="+mn-cs"/>
              </a:rPr>
              <a:t> in 2012. The line is jagged because of annual fluctuations: concentrations decline each May as plants in the Northern Hemisphere (which has far greater continental area than the Southern Hemisphere) begin photosynthesizing and capturing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During the northern winter, plant decay releases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causing levels to levels rise.</a:t>
            </a:r>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9"/>
          <p:cNvSpPr>
            <a:spLocks noGrp="1" noChangeArrowheads="1"/>
          </p:cNvSpPr>
          <p:nvPr>
            <p:ph type="sldNum" sz="quarter"/>
          </p:nvPr>
        </p:nvSpPr>
        <p:spPr>
          <a:noFill/>
        </p:spPr>
        <p:txBody>
          <a:bodyPr/>
          <a:lstStyle/>
          <a:p>
            <a:fld id="{342F1704-F22C-4F9D-A308-6413387DC6F6}" type="slidenum">
              <a:rPr lang="en-US">
                <a:ea typeface="MS Gothic" pitchFamily="49" charset="-128"/>
              </a:rPr>
              <a:pPr/>
              <a:t>19</a:t>
            </a:fld>
            <a:endParaRPr lang="en-US">
              <a:ea typeface="MS Gothic" pitchFamily="49" charset="-128"/>
            </a:endParaRPr>
          </a:p>
        </p:txBody>
      </p:sp>
      <p:sp>
        <p:nvSpPr>
          <p:cNvPr id="10649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650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Measurements of atmospheric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taken at the top of Mauna Loa, Hawaii, show an increase of about 2.2 percent per year in recent years. Monthly mean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(red) and annual average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(black) track closely with the general trend in global temperatures (blue).</a:t>
            </a:r>
            <a:endParaRPr lang="en-US" dirty="0">
              <a:latin typeface="Calibri" charset="0"/>
            </a:endParaRPr>
          </a:p>
        </p:txBody>
      </p:sp>
      <p:sp>
        <p:nvSpPr>
          <p:cNvPr id="10650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217496EA-3AD0-4FFE-A06E-BEAB8354600F}"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19</a:t>
            </a:fld>
            <a:endParaRPr lang="en-US" sz="1200">
              <a:solidFill>
                <a:srgbClr val="000000"/>
              </a:solidFill>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9"/>
          <p:cNvSpPr>
            <a:spLocks noGrp="1" noChangeArrowheads="1"/>
          </p:cNvSpPr>
          <p:nvPr>
            <p:ph type="sldNum" sz="quarter"/>
          </p:nvPr>
        </p:nvSpPr>
        <p:spPr>
          <a:noFill/>
        </p:spPr>
        <p:txBody>
          <a:bodyPr/>
          <a:lstStyle/>
          <a:p>
            <a:fld id="{677A2CD0-CDC0-4094-A768-330D6C9CD6E5}" type="slidenum">
              <a:rPr lang="en-US">
                <a:ea typeface="MS Gothic" pitchFamily="49" charset="-128"/>
              </a:rPr>
              <a:pPr/>
              <a:t>20</a:t>
            </a:fld>
            <a:endParaRPr lang="en-US">
              <a:ea typeface="MS Gothic" pitchFamily="49" charset="-128"/>
            </a:endParaRPr>
          </a:p>
        </p:txBody>
      </p:sp>
      <p:sp>
        <p:nvSpPr>
          <p:cNvPr id="10752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7524"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But among climate scientists who work with the data and models, there is no disagreement about the direction of change. The evidence shows unequivocally, as in the Mauna Loa graph, that climate is changing, and the global average is warming because of increased retention of energy in the lower atmosphere.</a:t>
            </a:r>
            <a:endParaRPr lang="en-US" dirty="0"/>
          </a:p>
        </p:txBody>
      </p:sp>
      <p:sp>
        <p:nvSpPr>
          <p:cNvPr id="10752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FEFA5DC2-CE7F-4C78-943D-CA273F1CE5D2}"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20</a:t>
            </a:fld>
            <a:endParaRPr lang="en-US" sz="1200">
              <a:solidFill>
                <a:srgbClr val="000000"/>
              </a:solidFill>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9"/>
          <p:cNvSpPr>
            <a:spLocks noGrp="1" noChangeArrowheads="1"/>
          </p:cNvSpPr>
          <p:nvPr>
            <p:ph type="sldNum" sz="quarter"/>
          </p:nvPr>
        </p:nvSpPr>
        <p:spPr>
          <a:noFill/>
        </p:spPr>
        <p:txBody>
          <a:bodyPr/>
          <a:lstStyle/>
          <a:p>
            <a:fld id="{342F1704-F22C-4F9D-A308-6413387DC6F6}" type="slidenum">
              <a:rPr lang="en-US">
                <a:ea typeface="MS Gothic" pitchFamily="49" charset="-128"/>
              </a:rPr>
              <a:pPr/>
              <a:t>21</a:t>
            </a:fld>
            <a:endParaRPr lang="en-US">
              <a:ea typeface="MS Gothic" pitchFamily="49" charset="-128"/>
            </a:endParaRPr>
          </a:p>
        </p:txBody>
      </p:sp>
      <p:sp>
        <p:nvSpPr>
          <p:cNvPr id="10649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6500" name="Text Box 2"/>
          <p:cNvSpPr>
            <a:spLocks noGrp="1" noChangeArrowheads="1"/>
          </p:cNvSpPr>
          <p:nvPr>
            <p:ph type="body"/>
          </p:nvPr>
        </p:nvSpPr>
        <p:spPr>
          <a:xfrm>
            <a:off x="685800" y="4343400"/>
            <a:ext cx="5486400" cy="4114800"/>
          </a:xfrm>
          <a:noFill/>
          <a:ln/>
        </p:spPr>
        <p:txBody>
          <a:bodyPr/>
          <a:lstStyle/>
          <a:p>
            <a:r>
              <a:rPr lang="en-US" sz="1200" b="0" i="0" u="none" strike="noStrike" kern="1200" baseline="0" dirty="0">
                <a:solidFill>
                  <a:srgbClr val="000000"/>
                </a:solidFill>
                <a:latin typeface="Times New Roman" charset="0"/>
                <a:ea typeface="ＭＳ Ｐゴシック" charset="-128"/>
                <a:cs typeface="+mn-cs"/>
              </a:rPr>
              <a:t>Differences from average annual temperature, since 1880. The ten warmest years on record (darkest red) have occurred in the most recent decades. New monthly and annual records are increasing in frequency. SOURCE: Graph by NOAA </a:t>
            </a:r>
            <a:r>
              <a:rPr lang="en-US" sz="1200" b="0" i="0" u="none" strike="noStrike" kern="1200" baseline="0" dirty="0" err="1">
                <a:solidFill>
                  <a:srgbClr val="000000"/>
                </a:solidFill>
                <a:latin typeface="Times New Roman" charset="0"/>
                <a:ea typeface="ＭＳ Ｐゴシック" charset="-128"/>
                <a:cs typeface="+mn-cs"/>
              </a:rPr>
              <a:t>Climate.gov</a:t>
            </a:r>
            <a:r>
              <a:rPr lang="en-US" sz="1200" b="0" i="0" u="none" strike="noStrike" kern="1200" baseline="0" dirty="0">
                <a:solidFill>
                  <a:srgbClr val="000000"/>
                </a:solidFill>
                <a:latin typeface="Times New Roman" charset="0"/>
                <a:ea typeface="ＭＳ Ｐゴシック" charset="-128"/>
                <a:cs typeface="+mn-cs"/>
              </a:rPr>
              <a:t>, based on data from the National Climatic Data Center. </a:t>
            </a:r>
            <a:endParaRPr lang="en-US" dirty="0">
              <a:latin typeface="Calibri" charset="0"/>
            </a:endParaRPr>
          </a:p>
        </p:txBody>
      </p:sp>
      <p:sp>
        <p:nvSpPr>
          <p:cNvPr id="10650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217496EA-3AD0-4FFE-A06E-BEAB8354600F}"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21</a:t>
            </a:fld>
            <a:endParaRPr lang="en-US" sz="1200">
              <a:solidFill>
                <a:srgbClr val="000000"/>
              </a:solidFill>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9"/>
          <p:cNvSpPr>
            <a:spLocks noGrp="1" noChangeArrowheads="1"/>
          </p:cNvSpPr>
          <p:nvPr>
            <p:ph type="sldNum" sz="quarter"/>
          </p:nvPr>
        </p:nvSpPr>
        <p:spPr>
          <a:noFill/>
        </p:spPr>
        <p:txBody>
          <a:bodyPr/>
          <a:lstStyle/>
          <a:p>
            <a:fld id="{DF7294ED-CE90-4D90-80BD-8DD2A79275C7}" type="slidenum">
              <a:rPr lang="en-US">
                <a:ea typeface="MS Gothic" pitchFamily="49" charset="-128"/>
              </a:rPr>
              <a:pPr/>
              <a:t>22</a:t>
            </a:fld>
            <a:endParaRPr lang="en-US">
              <a:ea typeface="MS Gothic" pitchFamily="49" charset="-128"/>
            </a:endParaRPr>
          </a:p>
        </p:txBody>
      </p:sp>
      <p:sp>
        <p:nvSpPr>
          <p:cNvPr id="10854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8548"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You can view the report, with figures and related documents, at the IPCC’s website: http://www.ipcc.ch. The IPCC’s Fifth Assessment Report is due out in 2013. </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9"/>
          <p:cNvSpPr>
            <a:spLocks noGrp="1" noChangeArrowheads="1"/>
          </p:cNvSpPr>
          <p:nvPr>
            <p:ph type="sldNum" sz="quarter"/>
          </p:nvPr>
        </p:nvSpPr>
        <p:spPr>
          <a:noFill/>
        </p:spPr>
        <p:txBody>
          <a:bodyPr/>
          <a:lstStyle/>
          <a:p>
            <a:fld id="{258D8C18-8796-4BB3-B4B2-774D4518FD47}" type="slidenum">
              <a:rPr lang="en-US">
                <a:ea typeface="MS Gothic" pitchFamily="49" charset="-128"/>
              </a:rPr>
              <a:pPr/>
              <a:t>23</a:t>
            </a:fld>
            <a:endParaRPr lang="en-US">
              <a:ea typeface="MS Gothic" pitchFamily="49" charset="-128"/>
            </a:endParaRPr>
          </a:p>
        </p:txBody>
      </p:sp>
      <p:sp>
        <p:nvSpPr>
          <p:cNvPr id="10957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09572"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The IPCC’s Fourth Assessment Report presents a variety of climate scenarios for predicted emissions of greenhouse gases.  For each scenario, the IPCC modeled future emissions, starting in 2000. Scenarios differed in expected population growth, economic growth, energy conservation and efficiency, and adoption of greenhouse gas controls (or lack thereof). The different scenarios project a temperature increase by 2100 of 1–6°C (2–11°F) compared to temperatures at the end of the twentieth century (fig. 9.12, colored trend lines).</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According to the IPCC, the “best estimate” for temperature rise is now about 2–4°C (about 3–8°F). A change of 4°C is just slightly less than the difference in global temperature between now and the middle of the last glacial period, which was about 5°C cooler.</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Observations since 2007 show that all the IPCC scenarios were too conservative. Greenhouse gas emissions, temperatures, sea level, and energy use have accelerated faster than even the worst IPCC projections (fig. 9.12, bold line). There is serious concern that increased heat stress and drought could cause increased deaths as well as crop failure and new waves of refugees from drought-stricken regions.</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9"/>
          <p:cNvSpPr>
            <a:spLocks noGrp="1" noChangeArrowheads="1"/>
          </p:cNvSpPr>
          <p:nvPr>
            <p:ph type="sldNum" sz="quarter"/>
          </p:nvPr>
        </p:nvSpPr>
        <p:spPr>
          <a:noFill/>
        </p:spPr>
        <p:txBody>
          <a:bodyPr/>
          <a:lstStyle/>
          <a:p>
            <a:fld id="{1D0BCD16-DFFC-4904-82A3-1CF105F0A177}" type="slidenum">
              <a:rPr lang="en-US">
                <a:ea typeface="MS Gothic" pitchFamily="49" charset="-128"/>
              </a:rPr>
              <a:pPr/>
              <a:t>24</a:t>
            </a:fld>
            <a:endParaRPr lang="en-US">
              <a:ea typeface="MS Gothic" pitchFamily="49" charset="-128"/>
            </a:endParaRPr>
          </a:p>
        </p:txBody>
      </p:sp>
      <p:sp>
        <p:nvSpPr>
          <p:cNvPr id="11059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0596" name="Text Box 2"/>
          <p:cNvSpPr>
            <a:spLocks noGrp="1" noChangeArrowheads="1"/>
          </p:cNvSpPr>
          <p:nvPr>
            <p:ph type="body"/>
          </p:nvPr>
        </p:nvSpPr>
        <p:spPr>
          <a:xfrm>
            <a:off x="685800" y="4343400"/>
            <a:ext cx="5483225" cy="4205288"/>
          </a:xfrm>
          <a:noFill/>
          <a:ln/>
        </p:spPr>
        <p:txBody>
          <a:bodyPr wrap="none" anchor="ctr"/>
          <a:lstStyle/>
          <a:p>
            <a:r>
              <a:rPr lang="en-US" sz="1200" b="0" i="0" u="none" strike="noStrike" kern="1200" baseline="0" dirty="0">
                <a:solidFill>
                  <a:srgbClr val="000000"/>
                </a:solidFill>
                <a:latin typeface="Times New Roman" charset="0"/>
                <a:ea typeface="ＭＳ Ｐゴシック" charset="-128"/>
                <a:cs typeface="+mn-cs"/>
              </a:rPr>
              <a:t>Annual anthropogenic CO2 emissions for four climate change scenarios, with differing temperature ranges by 2100. The 0.3–1.7°C scenario involves aggressive and rapid reduction of GHGs; the 2.6–4.8°C  scenario represents business as usual. The likely range of CO2 concentrations associated with each scenario is shown. SOURCE: Modified from IPCC 2013, AR5 Working Group 1 SPM fig. SPM.5 </a:t>
            </a:r>
            <a:endParaRPr lang="en-US" dirty="0"/>
          </a:p>
        </p:txBody>
      </p:sp>
      <p:sp>
        <p:nvSpPr>
          <p:cNvPr id="11059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D701F83D-F638-45D1-B820-3892E400FAE6}"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24</a:t>
            </a:fld>
            <a:endParaRPr lang="en-US" sz="1200">
              <a:solidFill>
                <a:srgbClr val="000000"/>
              </a:solidFill>
              <a:latin typeface="Calibri"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9"/>
          <p:cNvSpPr>
            <a:spLocks noGrp="1" noChangeArrowheads="1"/>
          </p:cNvSpPr>
          <p:nvPr>
            <p:ph type="sldNum" sz="quarter"/>
          </p:nvPr>
        </p:nvSpPr>
        <p:spPr>
          <a:noFill/>
        </p:spPr>
        <p:txBody>
          <a:bodyPr/>
          <a:lstStyle/>
          <a:p>
            <a:fld id="{7E964AF7-794F-434A-B9AF-DF2FFA14E5BD}" type="slidenum">
              <a:rPr lang="en-US">
                <a:ea typeface="MS Gothic" pitchFamily="49" charset="-128"/>
              </a:rPr>
              <a:pPr/>
              <a:t>25</a:t>
            </a:fld>
            <a:endParaRPr lang="en-US">
              <a:ea typeface="MS Gothic" pitchFamily="49" charset="-128"/>
            </a:endParaRPr>
          </a:p>
        </p:txBody>
      </p:sp>
      <p:sp>
        <p:nvSpPr>
          <p:cNvPr id="11161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1620"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Approximate change in land surface with 1 m (3 ft) of sea level rise, a change that is likely by 2100. If no action is taken, sea level change may be 2 m (6 ft) or more.</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9"/>
          <p:cNvSpPr>
            <a:spLocks noGrp="1" noChangeArrowheads="1"/>
          </p:cNvSpPr>
          <p:nvPr>
            <p:ph type="sldNum" sz="quarter"/>
          </p:nvPr>
        </p:nvSpPr>
        <p:spPr>
          <a:noFill/>
        </p:spPr>
        <p:txBody>
          <a:bodyPr/>
          <a:lstStyle/>
          <a:p>
            <a:fld id="{D22F28A7-30D2-4FE7-B4FA-930B5639AFD1}" type="slidenum">
              <a:rPr lang="en-US">
                <a:ea typeface="MS Gothic" pitchFamily="49" charset="-128"/>
              </a:rPr>
              <a:pPr/>
              <a:t>26</a:t>
            </a:fld>
            <a:endParaRPr lang="en-US">
              <a:ea typeface="MS Gothic" pitchFamily="49" charset="-128"/>
            </a:endParaRPr>
          </a:p>
        </p:txBody>
      </p:sp>
      <p:sp>
        <p:nvSpPr>
          <p:cNvPr id="11264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2644" name="Text Box 2"/>
          <p:cNvSpPr>
            <a:spLocks noGrp="1" noChangeArrowheads="1"/>
          </p:cNvSpPr>
          <p:nvPr>
            <p:ph type="body"/>
          </p:nvPr>
        </p:nvSpPr>
        <p:spPr>
          <a:xfrm>
            <a:off x="685800" y="4343400"/>
            <a:ext cx="5483225" cy="4205288"/>
          </a:xfrm>
          <a:noFill/>
          <a:ln/>
        </p:spPr>
        <p:txBody>
          <a:bodyPr wrap="none" anchor="ctr"/>
          <a:lstStyle/>
          <a:p>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9"/>
          <p:cNvSpPr>
            <a:spLocks noGrp="1" noChangeArrowheads="1"/>
          </p:cNvSpPr>
          <p:nvPr>
            <p:ph type="sldNum" sz="quarter"/>
          </p:nvPr>
        </p:nvSpPr>
        <p:spPr>
          <a:noFill/>
        </p:spPr>
        <p:txBody>
          <a:bodyPr/>
          <a:lstStyle/>
          <a:p>
            <a:fld id="{0ED788D4-B86F-404B-8ECB-00DB57BDD4A0}" type="slidenum">
              <a:rPr lang="en-US">
                <a:ea typeface="MS Gothic" pitchFamily="49" charset="-128"/>
              </a:rPr>
              <a:pPr/>
              <a:t>27</a:t>
            </a:fld>
            <a:endParaRPr lang="en-US">
              <a:ea typeface="MS Gothic" pitchFamily="49" charset="-128"/>
            </a:endParaRPr>
          </a:p>
        </p:txBody>
      </p:sp>
      <p:sp>
        <p:nvSpPr>
          <p:cNvPr id="11366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3668" name="Text Box 2"/>
          <p:cNvSpPr>
            <a:spLocks noGrp="1" noChangeArrowheads="1"/>
          </p:cNvSpPr>
          <p:nvPr>
            <p:ph type="body"/>
          </p:nvPr>
        </p:nvSpPr>
        <p:spPr>
          <a:xfrm>
            <a:off x="685800" y="4343400"/>
            <a:ext cx="5486400" cy="4492625"/>
          </a:xfrm>
          <a:noFill/>
          <a:ln/>
        </p:spPr>
        <p:txBody>
          <a:bodyPr/>
          <a:lstStyle/>
          <a:p>
            <a:r>
              <a:rPr lang="en-US" sz="1200" kern="1200" baseline="0" dirty="0">
                <a:solidFill>
                  <a:srgbClr val="000000"/>
                </a:solidFill>
                <a:latin typeface="Times New Roman" charset="0"/>
                <a:ea typeface="ＭＳ Ｐゴシック" charset="-128"/>
                <a:cs typeface="+mn-cs"/>
              </a:rPr>
              <a:t>Fossil fuel use is responsible for 80 percent of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emissions. Cement production furnaces and burning of forests and grasslands are also major sources. Together these release more than 33 billion tons of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every year, on average (fig. 9.15a). About 3 billion tons of this excess carbon is taken up by terrestrial ecosystems, and around 2 billion tons are absorbed by the oceans, leaving an annual atmospheric increase of some 4 billion tons per year. If current trends continue,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concentrations could reach about 500 </a:t>
            </a:r>
            <a:r>
              <a:rPr lang="en-US" sz="1200" kern="1200" baseline="0" dirty="0" err="1">
                <a:solidFill>
                  <a:srgbClr val="000000"/>
                </a:solidFill>
                <a:latin typeface="Times New Roman" charset="0"/>
                <a:ea typeface="ＭＳ Ｐゴシック" charset="-128"/>
                <a:cs typeface="+mn-cs"/>
              </a:rPr>
              <a:t>ppm</a:t>
            </a:r>
            <a:r>
              <a:rPr lang="en-US" sz="1200" kern="1200" baseline="0" dirty="0">
                <a:solidFill>
                  <a:srgbClr val="000000"/>
                </a:solidFill>
                <a:latin typeface="Times New Roman" charset="0"/>
                <a:ea typeface="ＭＳ Ｐゴシック" charset="-128"/>
                <a:cs typeface="+mn-cs"/>
              </a:rPr>
              <a:t> (approaching twice the preindustrial level of 280 </a:t>
            </a:r>
            <a:r>
              <a:rPr lang="en-US" sz="1200" kern="1200" baseline="0" dirty="0" err="1">
                <a:solidFill>
                  <a:srgbClr val="000000"/>
                </a:solidFill>
                <a:latin typeface="Times New Roman" charset="0"/>
                <a:ea typeface="ＭＳ Ｐゴシック" charset="-128"/>
                <a:cs typeface="+mn-cs"/>
              </a:rPr>
              <a:t>ppm</a:t>
            </a:r>
            <a:r>
              <a:rPr lang="en-US" sz="1200" kern="1200" baseline="0" dirty="0">
                <a:solidFill>
                  <a:srgbClr val="000000"/>
                </a:solidFill>
                <a:latin typeface="Times New Roman" charset="0"/>
                <a:ea typeface="ＭＳ Ｐゴシック" charset="-128"/>
                <a:cs typeface="+mn-cs"/>
              </a:rPr>
              <a:t>) by the end of the twenty-first century.</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Methane (CH4) is much less abundant than CO2, but it absorbs 23 times as much infrared energy per molecule and is accumulating in the atmosphere about twice as fast as CO2. Methane can be produced anywhere organic matter decays without oxygen, especially under water. Natural gas, which is mainly CH4, derives from ancient swamp material. Methane also is released by ruminant animals, wet-rice paddies, coal mines, landfills, wetlands, and pipeline leaks.</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Nitrous oxide (N2O) is produced mainly by chemical reactions between atmospheric N and O, which combine in the presence of heat from internal combustion engines. Other sources are burning of organic material and soil microbial activity.</a:t>
            </a:r>
            <a:endParaRPr lang="en-US" dirty="0">
              <a:latin typeface="Calibri" charset="0"/>
            </a:endParaRPr>
          </a:p>
        </p:txBody>
      </p:sp>
      <p:sp>
        <p:nvSpPr>
          <p:cNvPr id="11366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19655F5F-B700-4190-9C6C-262F7FE97F75}"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27</a:t>
            </a:fld>
            <a:endParaRPr lang="en-US" sz="1200">
              <a:solidFill>
                <a:srgbClr val="000000"/>
              </a:solidFill>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mn-cs"/>
              </a:rPr>
              <a:t>Methane (CH</a:t>
            </a:r>
            <a:r>
              <a:rPr lang="en-US" sz="1200" kern="1200" baseline="-25000" dirty="0">
                <a:solidFill>
                  <a:srgbClr val="000000"/>
                </a:solidFill>
                <a:latin typeface="Times New Roman" charset="0"/>
                <a:ea typeface="ＭＳ Ｐゴシック" charset="-128"/>
                <a:cs typeface="+mn-cs"/>
              </a:rPr>
              <a:t>4</a:t>
            </a:r>
            <a:r>
              <a:rPr lang="en-US" sz="1200" kern="1200" baseline="0" dirty="0">
                <a:solidFill>
                  <a:srgbClr val="000000"/>
                </a:solidFill>
                <a:latin typeface="Times New Roman" charset="0"/>
                <a:ea typeface="ＭＳ Ｐゴシック" charset="-128"/>
                <a:cs typeface="+mn-cs"/>
              </a:rPr>
              <a:t>, black) and nitrous oxide (N</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O, blue) have risen with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(red) since industrialization began in about 1750.  Concentrations are shown in parts per million (</a:t>
            </a:r>
            <a:r>
              <a:rPr lang="en-US" sz="1200" kern="1200" baseline="0" dirty="0" err="1">
                <a:solidFill>
                  <a:srgbClr val="000000"/>
                </a:solidFill>
                <a:latin typeface="Times New Roman" charset="0"/>
                <a:ea typeface="ＭＳ Ｐゴシック" charset="-128"/>
                <a:cs typeface="+mn-cs"/>
              </a:rPr>
              <a:t>ppm</a:t>
            </a:r>
            <a:r>
              <a:rPr lang="en-US" sz="1200" kern="1200" baseline="0" dirty="0">
                <a:solidFill>
                  <a:srgbClr val="000000"/>
                </a:solidFill>
                <a:latin typeface="Times New Roman" charset="0"/>
                <a:ea typeface="ＭＳ Ｐゴシック" charset="-128"/>
                <a:cs typeface="+mn-cs"/>
              </a:rPr>
              <a:t>) and parts per billion (ppb).</a:t>
            </a:r>
            <a:endParaRPr lang="en-US" dirty="0"/>
          </a:p>
        </p:txBody>
      </p:sp>
      <p:sp>
        <p:nvSpPr>
          <p:cNvPr id="4" name="Slide Number Placeholder 3"/>
          <p:cNvSpPr>
            <a:spLocks noGrp="1"/>
          </p:cNvSpPr>
          <p:nvPr>
            <p:ph type="sldNum" idx="10"/>
          </p:nvPr>
        </p:nvSpPr>
        <p:spPr/>
        <p:txBody>
          <a:bodyPr/>
          <a:lstStyle/>
          <a:p>
            <a:pPr>
              <a:defRPr/>
            </a:pPr>
            <a:fld id="{91A6DE16-2C18-452D-BF00-8E5A8665B4A9}" type="slidenum">
              <a:rPr lang="en-US" smtClean="0"/>
              <a:pPr>
                <a:defRPr/>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9"/>
          <p:cNvSpPr>
            <a:spLocks noGrp="1" noChangeArrowheads="1"/>
          </p:cNvSpPr>
          <p:nvPr>
            <p:ph type="sldNum" sz="quarter"/>
          </p:nvPr>
        </p:nvSpPr>
        <p:spPr>
          <a:noFill/>
        </p:spPr>
        <p:txBody>
          <a:bodyPr/>
          <a:lstStyle/>
          <a:p>
            <a:fld id="{BF429E9D-55F7-4517-AEEF-FEA7AAAAED11}" type="slidenum">
              <a:rPr lang="en-US">
                <a:ea typeface="MS Gothic" pitchFamily="49" charset="-128"/>
              </a:rPr>
              <a:pPr/>
              <a:t>29</a:t>
            </a:fld>
            <a:endParaRPr lang="en-US">
              <a:ea typeface="MS Gothic" pitchFamily="49" charset="-128"/>
            </a:endParaRPr>
          </a:p>
        </p:txBody>
      </p:sp>
      <p:sp>
        <p:nvSpPr>
          <p:cNvPr id="11469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4692" name="Text Box 2"/>
          <p:cNvSpPr>
            <a:spLocks noGrp="1" noChangeArrowheads="1"/>
          </p:cNvSpPr>
          <p:nvPr>
            <p:ph type="body"/>
          </p:nvPr>
        </p:nvSpPr>
        <p:spPr>
          <a:xfrm>
            <a:off x="685800" y="4343400"/>
            <a:ext cx="5483225" cy="4205288"/>
          </a:xfrm>
          <a:noFill/>
          <a:ln/>
        </p:spPr>
        <p:txBody>
          <a:bodyPr wrap="none" anchor="ct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9"/>
          <p:cNvSpPr>
            <a:spLocks noGrp="1" noChangeArrowheads="1"/>
          </p:cNvSpPr>
          <p:nvPr>
            <p:ph type="sldNum" sz="quarter"/>
          </p:nvPr>
        </p:nvSpPr>
        <p:spPr>
          <a:noFill/>
        </p:spPr>
        <p:txBody>
          <a:bodyPr/>
          <a:lstStyle/>
          <a:p>
            <a:fld id="{1B163CF9-6E90-43F4-A0DA-17BA71396480}" type="slidenum">
              <a:rPr lang="en-US">
                <a:ea typeface="MS Gothic" pitchFamily="49" charset="-128"/>
              </a:rPr>
              <a:pPr/>
              <a:t>30</a:t>
            </a:fld>
            <a:endParaRPr lang="en-US">
              <a:ea typeface="MS Gothic" pitchFamily="49" charset="-128"/>
            </a:endParaRPr>
          </a:p>
        </p:txBody>
      </p:sp>
      <p:sp>
        <p:nvSpPr>
          <p:cNvPr id="11571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5716"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The American Geophysical Union, one of the nation’s largest and most respected scientific organizations, has stated that, as best as can be determined, the world is now warmer than it has been in the last two thousand years—since the beginning of civilization as we know it. If current trends continue, by the end of the century it will be hotter than at any point in the last two million years.  The average global temperature has climbed about 0.6°C (1°F) in the past century, and 19 of the 20 warmest years in the past 150 have occurred since 1980. This warming has resulted in some important changes.</a:t>
            </a:r>
          </a:p>
          <a:p>
            <a:endParaRPr lang="en-US" sz="1200" kern="1200" baseline="0" dirty="0">
              <a:solidFill>
                <a:srgbClr val="000000"/>
              </a:solidFill>
              <a:latin typeface="Times New Roman" charset="0"/>
              <a:ea typeface="ＭＳ Ｐゴシック" charset="-128"/>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9"/>
          <p:cNvSpPr>
            <a:spLocks noGrp="1" noChangeArrowheads="1"/>
          </p:cNvSpPr>
          <p:nvPr>
            <p:ph type="sldNum" sz="quarter"/>
          </p:nvPr>
        </p:nvSpPr>
        <p:spPr>
          <a:noFill/>
        </p:spPr>
        <p:txBody>
          <a:bodyPr/>
          <a:lstStyle/>
          <a:p>
            <a:fld id="{0B20A9FA-483B-4FB4-8DF7-46DD47667119}" type="slidenum">
              <a:rPr lang="en-US">
                <a:ea typeface="MS Gothic" pitchFamily="49" charset="-128"/>
              </a:rPr>
              <a:pPr/>
              <a:t>31</a:t>
            </a:fld>
            <a:endParaRPr lang="en-US">
              <a:ea typeface="MS Gothic" pitchFamily="49" charset="-128"/>
            </a:endParaRPr>
          </a:p>
        </p:txBody>
      </p:sp>
      <p:sp>
        <p:nvSpPr>
          <p:cNvPr id="11673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6740" name="Text Box 2"/>
          <p:cNvSpPr>
            <a:spLocks noGrp="1" noChangeArrowheads="1"/>
          </p:cNvSpPr>
          <p:nvPr>
            <p:ph type="body"/>
          </p:nvPr>
        </p:nvSpPr>
        <p:spPr>
          <a:xfrm>
            <a:off x="685800" y="4343400"/>
            <a:ext cx="5483225" cy="4205288"/>
          </a:xfrm>
          <a:noFill/>
          <a:ln/>
        </p:spPr>
        <p:txBody>
          <a:bodyPr wrap="none" anchor="ctr"/>
          <a:lstStyle/>
          <a:p>
            <a:pPr>
              <a:buFont typeface="Arial" pitchFamily="34" charset="0"/>
              <a:buChar char="•"/>
            </a:pPr>
            <a:r>
              <a:rPr lang="en-US" sz="1200" kern="1200" baseline="0" dirty="0">
                <a:solidFill>
                  <a:srgbClr val="000000"/>
                </a:solidFill>
                <a:latin typeface="Times New Roman" charset="0"/>
                <a:ea typeface="ＭＳ Ｐゴシック" charset="-128"/>
                <a:cs typeface="+mn-cs"/>
              </a:rPr>
              <a:t>Satellite images and surface measurements show that growing seasons are now as much as three weeks longer in northern Eurasia and North America, compared to 30 years ago. Southern plants and animals are moving into arctic regions, while arctic species such as musk ox, caribou, walrus, and seal are declining.  </a:t>
            </a:r>
          </a:p>
          <a:p>
            <a:pPr>
              <a:buFont typeface="Arial" pitchFamily="34" charset="0"/>
              <a:buChar char="•"/>
            </a:pPr>
            <a:endParaRPr lang="en-US" sz="1200" kern="1200" baseline="0" dirty="0">
              <a:solidFill>
                <a:srgbClr val="000000"/>
              </a:solidFill>
              <a:latin typeface="Times New Roman" charset="0"/>
              <a:ea typeface="ＭＳ Ｐゴシック" charset="-128"/>
              <a:cs typeface="+mn-cs"/>
            </a:endParaRPr>
          </a:p>
          <a:p>
            <a:pPr>
              <a:buFont typeface="Arial" pitchFamily="34" charset="0"/>
              <a:buChar char="•"/>
            </a:pPr>
            <a:r>
              <a:rPr lang="en-US" sz="1200" kern="1200" baseline="0" dirty="0">
                <a:solidFill>
                  <a:srgbClr val="000000"/>
                </a:solidFill>
                <a:latin typeface="Times New Roman" charset="0"/>
                <a:ea typeface="ＭＳ Ｐゴシック" charset="-128"/>
                <a:cs typeface="+mn-cs"/>
              </a:rPr>
              <a:t>Africa, for example, droughts have increased about 30 percent since 1970. Marginal farmlands are becoming less productive as warmer temperatures evaporate available moisture.</a:t>
            </a:r>
          </a:p>
          <a:p>
            <a:pPr>
              <a:buFont typeface="Arial" pitchFamily="34" charset="0"/>
              <a:buChar char="•"/>
            </a:pPr>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 Plants and animals are breeding earlier or extending their range into new territory. In Europe and North America, 57 butterfly species have disappeared from the southern end of their range or extended the northern limits. Many plants may be unable to migrate as rapidly as conditions are changing: we now are forcing them to move much faster than they did at the end of the last ice age (fig. 9.16d).</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 Coral reefs worldwide are “bleaching” (losing the colorful algae they rely on for survival) as water temperatures rise above 30°C (85°F). Marine ecologists worry that warming oceans could be the final blow for reefs, which are already threatened by pollution and overfishing, and for the fisheries and ecosystems they support.</a:t>
            </a:r>
            <a:endParaRPr lang="en-US" dirty="0"/>
          </a:p>
        </p:txBody>
      </p:sp>
      <p:sp>
        <p:nvSpPr>
          <p:cNvPr id="11674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AE2A4DC6-1824-4032-87B1-5FF383B43124}"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31</a:t>
            </a:fld>
            <a:endParaRPr lang="en-US" sz="1200">
              <a:solidFill>
                <a:srgbClr val="000000"/>
              </a:solidFill>
              <a:latin typeface="Calibri"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7762" name="Rectangle 9"/>
          <p:cNvSpPr>
            <a:spLocks noGrp="1" noChangeArrowheads="1"/>
          </p:cNvSpPr>
          <p:nvPr>
            <p:ph type="sldNum" sz="quarter"/>
          </p:nvPr>
        </p:nvSpPr>
        <p:spPr>
          <a:noFill/>
        </p:spPr>
        <p:txBody>
          <a:bodyPr/>
          <a:lstStyle/>
          <a:p>
            <a:fld id="{FDE2F384-B91B-4FC3-966B-96CEF9FFD395}" type="slidenum">
              <a:rPr lang="en-US">
                <a:ea typeface="MS Gothic" pitchFamily="49" charset="-128"/>
              </a:rPr>
              <a:pPr/>
              <a:t>33</a:t>
            </a:fld>
            <a:endParaRPr lang="en-US">
              <a:ea typeface="MS Gothic" pitchFamily="49" charset="-128"/>
            </a:endParaRPr>
          </a:p>
        </p:txBody>
      </p:sp>
      <p:sp>
        <p:nvSpPr>
          <p:cNvPr id="11776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7764" name="Text Box 2"/>
          <p:cNvSpPr>
            <a:spLocks noGrp="1" noChangeArrowheads="1"/>
          </p:cNvSpPr>
          <p:nvPr>
            <p:ph type="body"/>
          </p:nvPr>
        </p:nvSpPr>
        <p:spPr>
          <a:xfrm>
            <a:off x="685800" y="4343400"/>
            <a:ext cx="5483225" cy="4205288"/>
          </a:xfrm>
          <a:noFill/>
          <a:ln/>
        </p:spPr>
        <p:txBody>
          <a:bodyPr wrap="none" anchor="ctr"/>
          <a:lstStyle/>
          <a:p>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8786" name="Rectangle 9"/>
          <p:cNvSpPr>
            <a:spLocks noGrp="1" noChangeArrowheads="1"/>
          </p:cNvSpPr>
          <p:nvPr>
            <p:ph type="sldNum" sz="quarter"/>
          </p:nvPr>
        </p:nvSpPr>
        <p:spPr>
          <a:noFill/>
        </p:spPr>
        <p:txBody>
          <a:bodyPr/>
          <a:lstStyle/>
          <a:p>
            <a:fld id="{31CE67B3-71ED-428F-92A8-04288EA991C6}" type="slidenum">
              <a:rPr lang="en-US">
                <a:ea typeface="MS Gothic" pitchFamily="49" charset="-128"/>
              </a:rPr>
              <a:pPr/>
              <a:t>34</a:t>
            </a:fld>
            <a:endParaRPr lang="en-US">
              <a:ea typeface="MS Gothic" pitchFamily="49" charset="-128"/>
            </a:endParaRPr>
          </a:p>
        </p:txBody>
      </p:sp>
      <p:sp>
        <p:nvSpPr>
          <p:cNvPr id="11878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8788"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sharp declines in ice-dependent species, some of which have lost half or more of their population.</a:t>
            </a:r>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9810" name="Rectangle 9"/>
          <p:cNvSpPr>
            <a:spLocks noGrp="1" noChangeArrowheads="1"/>
          </p:cNvSpPr>
          <p:nvPr>
            <p:ph type="sldNum" sz="quarter"/>
          </p:nvPr>
        </p:nvSpPr>
        <p:spPr>
          <a:noFill/>
        </p:spPr>
        <p:txBody>
          <a:bodyPr/>
          <a:lstStyle/>
          <a:p>
            <a:fld id="{B63290C3-4BB6-4584-A069-49A517830BCA}" type="slidenum">
              <a:rPr lang="en-US">
                <a:ea typeface="MS Gothic" pitchFamily="49" charset="-128"/>
              </a:rPr>
              <a:pPr/>
              <a:t>35</a:t>
            </a:fld>
            <a:endParaRPr lang="en-US">
              <a:ea typeface="MS Gothic" pitchFamily="49" charset="-128"/>
            </a:endParaRPr>
          </a:p>
        </p:txBody>
      </p:sp>
      <p:sp>
        <p:nvSpPr>
          <p:cNvPr id="11981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19812"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Mountain glaciers are retreating, except where snowfall has increased, including a Montana’s Glacier National Park.</a:t>
            </a:r>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9"/>
          <p:cNvSpPr>
            <a:spLocks noGrp="1" noChangeArrowheads="1"/>
          </p:cNvSpPr>
          <p:nvPr>
            <p:ph type="sldNum" sz="quarter"/>
          </p:nvPr>
        </p:nvSpPr>
        <p:spPr>
          <a:noFill/>
        </p:spPr>
        <p:txBody>
          <a:bodyPr/>
          <a:lstStyle/>
          <a:p>
            <a:fld id="{F258975E-1FD3-47A6-9037-355D1769D62D}" type="slidenum">
              <a:rPr lang="en-US">
                <a:ea typeface="MS Gothic" pitchFamily="49" charset="-128"/>
              </a:rPr>
              <a:pPr/>
              <a:t>36</a:t>
            </a:fld>
            <a:endParaRPr lang="en-US">
              <a:ea typeface="MS Gothic" pitchFamily="49" charset="-128"/>
            </a:endParaRPr>
          </a:p>
        </p:txBody>
      </p:sp>
      <p:sp>
        <p:nvSpPr>
          <p:cNvPr id="12083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20836"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Climatic conditions for farming are shifting, and by 2050 wheat production may have shifted to central Canada.</a:t>
            </a:r>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Rectangle 9"/>
          <p:cNvSpPr>
            <a:spLocks noGrp="1" noChangeArrowheads="1"/>
          </p:cNvSpPr>
          <p:nvPr>
            <p:ph type="sldNum" sz="quarter"/>
          </p:nvPr>
        </p:nvSpPr>
        <p:spPr>
          <a:noFill/>
        </p:spPr>
        <p:txBody>
          <a:bodyPr/>
          <a:lstStyle/>
          <a:p>
            <a:fld id="{B168DAE6-571B-4867-9058-7CC040C43CF4}" type="slidenum">
              <a:rPr lang="en-US">
                <a:ea typeface="MS Gothic" pitchFamily="49" charset="-128"/>
              </a:rPr>
              <a:pPr/>
              <a:t>37</a:t>
            </a:fld>
            <a:endParaRPr lang="en-US">
              <a:ea typeface="MS Gothic" pitchFamily="49" charset="-128"/>
            </a:endParaRPr>
          </a:p>
        </p:txBody>
      </p:sp>
      <p:sp>
        <p:nvSpPr>
          <p:cNvPr id="12185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21860"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Surface temperature is projected to rise sharply, even under IPCC scenario B1, which assumes rapid adoption of new energy technology, reduction of fossil fuel use, and a declining population after 2050.</a:t>
            </a: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rgbClr val="000000"/>
                </a:solidFill>
                <a:latin typeface="Times New Roman" charset="0"/>
                <a:ea typeface="ＭＳ Ｐゴシック" charset="-128"/>
                <a:cs typeface="+mn-cs"/>
              </a:rPr>
              <a:t>Sea ice change from September 1980 to September 2012. Melting ice produces positive feedbacks with greater heat absorption and later freezing in the fall. </a:t>
            </a:r>
            <a:endParaRPr lang="en-US" dirty="0"/>
          </a:p>
        </p:txBody>
      </p:sp>
      <p:sp>
        <p:nvSpPr>
          <p:cNvPr id="4" name="Slide Number Placeholder 3"/>
          <p:cNvSpPr>
            <a:spLocks noGrp="1"/>
          </p:cNvSpPr>
          <p:nvPr>
            <p:ph type="sldNum" idx="10"/>
          </p:nvPr>
        </p:nvSpPr>
        <p:spPr/>
        <p:txBody>
          <a:bodyPr/>
          <a:lstStyle/>
          <a:p>
            <a:pPr>
              <a:defRPr/>
            </a:pPr>
            <a:fld id="{91A6DE16-2C18-452D-BF00-8E5A8665B4A9}" type="slidenum">
              <a:rPr lang="en-US" smtClean="0"/>
              <a:pPr>
                <a:defRPr/>
              </a:pPr>
              <a:t>38</a:t>
            </a:fld>
            <a:endParaRPr lang="en-US"/>
          </a:p>
        </p:txBody>
      </p:sp>
    </p:spTree>
    <p:extLst>
      <p:ext uri="{BB962C8B-B14F-4D97-AF65-F5344CB8AC3E}">
        <p14:creationId xmlns:p14="http://schemas.microsoft.com/office/powerpoint/2010/main" val="17683415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Rectangle 9"/>
          <p:cNvSpPr>
            <a:spLocks noGrp="1" noChangeArrowheads="1"/>
          </p:cNvSpPr>
          <p:nvPr>
            <p:ph type="sldNum" sz="quarter"/>
          </p:nvPr>
        </p:nvSpPr>
        <p:spPr>
          <a:noFill/>
        </p:spPr>
        <p:txBody>
          <a:bodyPr/>
          <a:lstStyle/>
          <a:p>
            <a:fld id="{1D4A418A-0E11-446E-B291-ACD600713819}" type="slidenum">
              <a:rPr lang="en-US">
                <a:ea typeface="MS Gothic" pitchFamily="49" charset="-128"/>
              </a:rPr>
              <a:pPr/>
              <a:t>39</a:t>
            </a:fld>
            <a:endParaRPr lang="en-US">
              <a:ea typeface="MS Gothic" pitchFamily="49" charset="-128"/>
            </a:endParaRPr>
          </a:p>
        </p:txBody>
      </p:sp>
      <p:sp>
        <p:nvSpPr>
          <p:cNvPr id="12288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22884"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The Pew report found that climate change is likely to cost between $5 trillion and $90 trillion by 2100, depending on how economic discount rates and other factors are calculated. In a study issued on behalf of the British government, Sir Nicholas Stern, former chief economist of the World Bank, estimated the cumulative costs of climate change equal between 5 and 20 percent of the annual global gross domestic product (GDP). In contrast, the Stern report estimated it would cost only about 1 percent of global GDP to reduce greenhouse gas emissions now to avoid the worst impacts of climate change. The IPCC says it would cost even less, only 0.12 percent of annual global GDP to reduce carbon emissions the 2 percent per year necessary to stabilize world climate.</a:t>
            </a:r>
            <a:endParaRPr lang="en-US" dirty="0"/>
          </a:p>
        </p:txBody>
      </p:sp>
      <p:sp>
        <p:nvSpPr>
          <p:cNvPr id="12288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AAD2979C-4FA4-496A-97ED-E0D297ECEEA0}"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39</a:t>
            </a:fld>
            <a:endParaRPr lang="en-US" sz="1200">
              <a:solidFill>
                <a:srgbClr val="000000"/>
              </a:solidFill>
              <a:latin typeface="Calibri"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9"/>
          <p:cNvSpPr>
            <a:spLocks noGrp="1" noChangeArrowheads="1"/>
          </p:cNvSpPr>
          <p:nvPr>
            <p:ph type="sldNum" sz="quarter"/>
          </p:nvPr>
        </p:nvSpPr>
        <p:spPr>
          <a:noFill/>
        </p:spPr>
        <p:txBody>
          <a:bodyPr/>
          <a:lstStyle/>
          <a:p>
            <a:fld id="{C9F035ED-994C-4B59-8DBA-DABD8CE6EF6B}" type="slidenum">
              <a:rPr lang="en-US">
                <a:ea typeface="MS Gothic" pitchFamily="49" charset="-128"/>
              </a:rPr>
              <a:pPr/>
              <a:t>40</a:t>
            </a:fld>
            <a:endParaRPr lang="en-US">
              <a:ea typeface="MS Gothic" pitchFamily="49" charset="-128"/>
            </a:endParaRPr>
          </a:p>
        </p:txBody>
      </p:sp>
      <p:sp>
        <p:nvSpPr>
          <p:cNvPr id="12390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23908"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a:t>
            </a:r>
            <a:endParaRPr lang="en-US" dirty="0"/>
          </a:p>
        </p:txBody>
      </p:sp>
      <p:sp>
        <p:nvSpPr>
          <p:cNvPr id="12390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FDAA68A5-487D-455C-9FFA-A5F644D34196}"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40</a:t>
            </a:fld>
            <a:endParaRPr lang="en-US" sz="1200">
              <a:solidFill>
                <a:srgbClr val="000000"/>
              </a:solidFill>
              <a:latin typeface="Calibri"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9"/>
          <p:cNvSpPr>
            <a:spLocks noGrp="1" noChangeArrowheads="1"/>
          </p:cNvSpPr>
          <p:nvPr>
            <p:ph type="sldNum" sz="quarter"/>
          </p:nvPr>
        </p:nvSpPr>
        <p:spPr>
          <a:noFill/>
        </p:spPr>
        <p:txBody>
          <a:bodyPr/>
          <a:lstStyle/>
          <a:p>
            <a:fld id="{32674A8D-0D4E-4104-BF14-CAB317E6B30F}" type="slidenum">
              <a:rPr lang="en-US">
                <a:ea typeface="MS Gothic" pitchFamily="49" charset="-128"/>
              </a:rPr>
              <a:pPr/>
              <a:t>41</a:t>
            </a:fld>
            <a:endParaRPr lang="en-US">
              <a:ea typeface="MS Gothic" pitchFamily="49" charset="-128"/>
            </a:endParaRPr>
          </a:p>
        </p:txBody>
      </p:sp>
      <p:sp>
        <p:nvSpPr>
          <p:cNvPr id="12493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24932" name="Text Box 2"/>
          <p:cNvSpPr>
            <a:spLocks noGrp="1" noChangeArrowheads="1"/>
          </p:cNvSpPr>
          <p:nvPr>
            <p:ph type="body"/>
          </p:nvPr>
        </p:nvSpPr>
        <p:spPr>
          <a:xfrm>
            <a:off x="685800" y="4343400"/>
            <a:ext cx="5483225" cy="4205288"/>
          </a:xfrm>
          <a:noFill/>
          <a:ln/>
        </p:spPr>
        <p:txBody>
          <a:bodyPr wrap="none" anchor="ct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rgbClr val="000000"/>
                </a:solidFill>
                <a:latin typeface="Times New Roman" charset="0"/>
                <a:ea typeface="ＭＳ Ｐゴシック" charset="-128"/>
                <a:cs typeface="+mn-cs"/>
              </a:rPr>
              <a:t>Solar energy received at the top of the earth’s atmosphere has been measured by satellites since 1978. It has followed a natural 11-year cycle of small shifts but no </a:t>
            </a:r>
            <a:r>
              <a:rPr lang="en-US" sz="1200" b="0" i="0" u="none" strike="noStrike" kern="1200" baseline="0" dirty="0" err="1">
                <a:solidFill>
                  <a:srgbClr val="000000"/>
                </a:solidFill>
                <a:latin typeface="Times New Roman" charset="0"/>
                <a:ea typeface="ＭＳ Ｐゴシック" charset="-128"/>
                <a:cs typeface="+mn-cs"/>
              </a:rPr>
              <a:t>overal</a:t>
            </a:r>
            <a:r>
              <a:rPr lang="en-US" sz="1200" b="0" i="0" u="none" strike="noStrike" kern="1200" baseline="0" dirty="0">
                <a:solidFill>
                  <a:srgbClr val="000000"/>
                </a:solidFill>
                <a:latin typeface="Times New Roman" charset="0"/>
                <a:ea typeface="ＭＳ Ｐゴシック" charset="-128"/>
                <a:cs typeface="+mn-cs"/>
              </a:rPr>
              <a:t> increase (bottom). Over the same period, surface temperatures have increased markedly (top). Source : Climate Change Compendium, 2009.</a:t>
            </a:r>
            <a:endParaRPr lang="en-US" dirty="0"/>
          </a:p>
        </p:txBody>
      </p:sp>
      <p:sp>
        <p:nvSpPr>
          <p:cNvPr id="4" name="Slide Number Placeholder 3"/>
          <p:cNvSpPr>
            <a:spLocks noGrp="1"/>
          </p:cNvSpPr>
          <p:nvPr>
            <p:ph type="sldNum" idx="10"/>
          </p:nvPr>
        </p:nvSpPr>
        <p:spPr/>
        <p:txBody>
          <a:bodyPr/>
          <a:lstStyle/>
          <a:p>
            <a:pPr>
              <a:defRPr/>
            </a:pPr>
            <a:fld id="{91A6DE16-2C18-452D-BF00-8E5A8665B4A9}" type="slidenum">
              <a:rPr lang="en-US" smtClean="0"/>
              <a:pPr>
                <a:defRPr/>
              </a:pPr>
              <a:t>42</a:t>
            </a:fld>
            <a:endParaRPr lang="en-US"/>
          </a:p>
        </p:txBody>
      </p:sp>
    </p:spTree>
    <p:extLst>
      <p:ext uri="{BB962C8B-B14F-4D97-AF65-F5344CB8AC3E}">
        <p14:creationId xmlns:p14="http://schemas.microsoft.com/office/powerpoint/2010/main" val="16268560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mn-cs"/>
              </a:rPr>
              <a:t>Precipitation in 2100 is expected to produce wetter northern winters and drier southern winters, compared to recent averages, while drier summers are expected for most of North America. Values are averages of 15 climate models.</a:t>
            </a:r>
            <a:endParaRPr lang="en-US" dirty="0"/>
          </a:p>
        </p:txBody>
      </p:sp>
      <p:sp>
        <p:nvSpPr>
          <p:cNvPr id="4" name="Slide Number Placeholder 3"/>
          <p:cNvSpPr>
            <a:spLocks noGrp="1"/>
          </p:cNvSpPr>
          <p:nvPr>
            <p:ph type="sldNum" idx="10"/>
          </p:nvPr>
        </p:nvSpPr>
        <p:spPr/>
        <p:txBody>
          <a:bodyPr/>
          <a:lstStyle/>
          <a:p>
            <a:pPr>
              <a:defRPr/>
            </a:pPr>
            <a:fld id="{91A6DE16-2C18-452D-BF00-8E5A8665B4A9}" type="slidenum">
              <a:rPr lang="en-US" smtClean="0"/>
              <a:pPr>
                <a:defRPr/>
              </a:pPr>
              <a:t>43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9"/>
          <p:cNvSpPr>
            <a:spLocks noGrp="1" noChangeArrowheads="1"/>
          </p:cNvSpPr>
          <p:nvPr>
            <p:ph type="sldNum" sz="quarter"/>
          </p:nvPr>
        </p:nvSpPr>
        <p:spPr>
          <a:noFill/>
        </p:spPr>
        <p:txBody>
          <a:bodyPr/>
          <a:lstStyle/>
          <a:p>
            <a:fld id="{0FE63462-04C5-4384-B46A-F3278A8E250C}" type="slidenum">
              <a:rPr lang="en-US">
                <a:ea typeface="MS Gothic" pitchFamily="49" charset="-128"/>
              </a:rPr>
              <a:pPr/>
              <a:t>44</a:t>
            </a:fld>
            <a:endParaRPr lang="en-US">
              <a:ea typeface="MS Gothic" pitchFamily="49" charset="-128"/>
            </a:endParaRPr>
          </a:p>
        </p:txBody>
      </p:sp>
      <p:sp>
        <p:nvSpPr>
          <p:cNvPr id="12595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25956" name="Text Box 2"/>
          <p:cNvSpPr>
            <a:spLocks noGrp="1" noChangeArrowheads="1"/>
          </p:cNvSpPr>
          <p:nvPr>
            <p:ph type="body"/>
          </p:nvPr>
        </p:nvSpPr>
        <p:spPr>
          <a:xfrm>
            <a:off x="685800" y="4343400"/>
            <a:ext cx="5483225" cy="4205288"/>
          </a:xfrm>
          <a:noFill/>
          <a:ln/>
        </p:spPr>
        <p:txBody>
          <a:bodyPr wrap="none" anchor="ctr"/>
          <a:lstStyle/>
          <a:p>
            <a:endParaRPr lang="en-US"/>
          </a:p>
        </p:txBody>
      </p:sp>
      <p:sp>
        <p:nvSpPr>
          <p:cNvPr id="12595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889CE5F-D45F-449C-8248-4C2E30E248BA}"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44</a:t>
            </a:fld>
            <a:endParaRPr lang="en-US" sz="1200">
              <a:solidFill>
                <a:srgbClr val="000000"/>
              </a:solidFill>
              <a:latin typeface="Calibri"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9"/>
          <p:cNvSpPr>
            <a:spLocks noGrp="1" noChangeArrowheads="1"/>
          </p:cNvSpPr>
          <p:nvPr>
            <p:ph type="sldNum" sz="quarter"/>
          </p:nvPr>
        </p:nvSpPr>
        <p:spPr>
          <a:noFill/>
        </p:spPr>
        <p:txBody>
          <a:bodyPr/>
          <a:lstStyle/>
          <a:p>
            <a:fld id="{38603C24-08EA-4A16-A3C0-A70C9EA911C9}" type="slidenum">
              <a:rPr lang="en-US">
                <a:ea typeface="MS Gothic" pitchFamily="49" charset="-128"/>
              </a:rPr>
              <a:pPr/>
              <a:t>45</a:t>
            </a:fld>
            <a:endParaRPr lang="en-US">
              <a:ea typeface="MS Gothic" pitchFamily="49" charset="-128"/>
            </a:endParaRPr>
          </a:p>
        </p:txBody>
      </p:sp>
      <p:sp>
        <p:nvSpPr>
          <p:cNvPr id="12697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26980"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a:solidFill>
                  <a:srgbClr val="000000"/>
                </a:solidFill>
                <a:latin typeface="Times New Roman" charset="0"/>
                <a:ea typeface="ＭＳ Ｐゴシック" charset="-128"/>
                <a:cs typeface="+mn-cs"/>
              </a:rPr>
              <a:t>Coal produces more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per unit energy than any other fuel. We can reconsider the $120 billion per year in tax credits for oil and coal development, which transfer operating costs to taxpayers and hide the real price of these fuels. We can plan cities and transportation systems to provide better alternatives to private automobiles, which are the main way individuals contribute to our climate impacts. We can account for the hidden costs (such as health costs, biodiversity and recreation costs, military expenditures to protect oil fields); and, when these costs are no longer hidden, it will be clear that fossil fuels are not cheaper than alternatives. We can invest in new technologies—the price of solar power has plummeted in recent years, making the cost of new solar, wind, and coal power equivalent.</a:t>
            </a:r>
            <a:endParaRPr lang="en-US" dirty="0"/>
          </a:p>
        </p:txBody>
      </p:sp>
      <p:sp>
        <p:nvSpPr>
          <p:cNvPr id="12698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9F014906-80E5-43CF-B6DC-D758CA429CCC}"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45</a:t>
            </a:fld>
            <a:endParaRPr lang="en-US" sz="1200">
              <a:solidFill>
                <a:srgbClr val="000000"/>
              </a:solidFill>
              <a:latin typeface="Calibri"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9"/>
          <p:cNvSpPr>
            <a:spLocks noGrp="1" noChangeArrowheads="1"/>
          </p:cNvSpPr>
          <p:nvPr>
            <p:ph type="sldNum" sz="quarter"/>
          </p:nvPr>
        </p:nvSpPr>
        <p:spPr>
          <a:noFill/>
        </p:spPr>
        <p:txBody>
          <a:bodyPr/>
          <a:lstStyle/>
          <a:p>
            <a:fld id="{CB5EECD7-6894-4558-9589-C1A52B82A510}" type="slidenum">
              <a:rPr lang="en-US">
                <a:ea typeface="MS Gothic" pitchFamily="49" charset="-128"/>
              </a:rPr>
              <a:pPr/>
              <a:t>46</a:t>
            </a:fld>
            <a:endParaRPr lang="en-US">
              <a:ea typeface="MS Gothic" pitchFamily="49" charset="-128"/>
            </a:endParaRPr>
          </a:p>
        </p:txBody>
      </p:sp>
      <p:sp>
        <p:nvSpPr>
          <p:cNvPr id="128003"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2800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Many of the largest business conglomerates in America have joined environmental groups to call for strong national legislation to achieve significant reductions of greenhouse gas emissions. Those companies would prefer a single national standard rather than a jumble of conflicting local and state rules, which cost them time, money, and sometimes contracts with potential trading partners.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International climate accords continue to be stymied by the largest economies; however, the largest European economies overshot their Kyoto targets by 2012, at the same time as their economies have grown. International recognition of the costs of climate change seems to be growing. What progress we will make remains unclear.</a:t>
            </a:r>
            <a:endParaRPr lang="en-US" dirty="0">
              <a:latin typeface="Calibri" charset="0"/>
            </a:endParaRPr>
          </a:p>
        </p:txBody>
      </p:sp>
      <p:sp>
        <p:nvSpPr>
          <p:cNvPr id="12800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52DCC387-EAC1-42F6-ACAA-462BAD44E75B}"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46</a:t>
            </a:fld>
            <a:endParaRPr lang="en-US" sz="1200">
              <a:solidFill>
                <a:srgbClr val="000000"/>
              </a:solidFill>
              <a:latin typeface="Calibri"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9"/>
          <p:cNvSpPr>
            <a:spLocks noGrp="1" noChangeArrowheads="1"/>
          </p:cNvSpPr>
          <p:nvPr>
            <p:ph type="sldNum" sz="quarter"/>
          </p:nvPr>
        </p:nvSpPr>
        <p:spPr>
          <a:noFill/>
        </p:spPr>
        <p:txBody>
          <a:bodyPr/>
          <a:lstStyle/>
          <a:p>
            <a:fld id="{89DCAF82-EAC2-4E74-9B9C-D255DA0A59F0}" type="slidenum">
              <a:rPr lang="en-US">
                <a:ea typeface="MS Gothic" pitchFamily="49" charset="-128"/>
              </a:rPr>
              <a:pPr/>
              <a:t>47</a:t>
            </a:fld>
            <a:endParaRPr lang="en-US">
              <a:ea typeface="MS Gothic" pitchFamily="49" charset="-128"/>
            </a:endParaRPr>
          </a:p>
        </p:txBody>
      </p:sp>
      <p:sp>
        <p:nvSpPr>
          <p:cNvPr id="129027"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29028" name="Text Box 2"/>
          <p:cNvSpPr>
            <a:spLocks noGrp="1" noChangeArrowheads="1"/>
          </p:cNvSpPr>
          <p:nvPr>
            <p:ph type="body"/>
          </p:nvPr>
        </p:nvSpPr>
        <p:spPr>
          <a:xfrm>
            <a:off x="685800" y="4343400"/>
            <a:ext cx="5483225" cy="4205288"/>
          </a:xfrm>
          <a:noFill/>
          <a:ln/>
        </p:spPr>
        <p:txBody>
          <a:bodyPr wrap="none" anchor="ctr"/>
          <a:lstStyle/>
          <a:p>
            <a:r>
              <a:rPr lang="en-US" sz="1200" kern="1200" baseline="0" dirty="0" err="1">
                <a:solidFill>
                  <a:srgbClr val="000000"/>
                </a:solidFill>
                <a:latin typeface="Times New Roman" charset="0"/>
                <a:ea typeface="ＭＳ Ｐゴシック" charset="-128"/>
                <a:cs typeface="+mn-cs"/>
              </a:rPr>
              <a:t>Pacala</a:t>
            </a:r>
            <a:r>
              <a:rPr lang="en-US" sz="1200" kern="1200" baseline="0" dirty="0">
                <a:solidFill>
                  <a:srgbClr val="000000"/>
                </a:solidFill>
                <a:latin typeface="Times New Roman" charset="0"/>
                <a:ea typeface="ＭＳ Ｐゴシック" charset="-128"/>
                <a:cs typeface="+mn-cs"/>
              </a:rPr>
              <a:t> and </a:t>
            </a:r>
            <a:r>
              <a:rPr lang="en-US" sz="1200" kern="1200" baseline="0" dirty="0" err="1">
                <a:solidFill>
                  <a:srgbClr val="000000"/>
                </a:solidFill>
                <a:latin typeface="Times New Roman" charset="0"/>
                <a:ea typeface="ＭＳ Ｐゴシック" charset="-128"/>
                <a:cs typeface="+mn-cs"/>
              </a:rPr>
              <a:t>Socolow’s</a:t>
            </a:r>
            <a:r>
              <a:rPr lang="en-US" sz="1200" kern="1200" baseline="0" dirty="0">
                <a:solidFill>
                  <a:srgbClr val="000000"/>
                </a:solidFill>
                <a:latin typeface="Times New Roman" charset="0"/>
                <a:ea typeface="ＭＳ Ｐゴシック" charset="-128"/>
                <a:cs typeface="+mn-cs"/>
              </a:rPr>
              <a:t> paper described 14 “wedges” (table 9.2). Each wedge represents 1 GT (1 billion tons) of carbon emissions avoided in 2058, compared to a “business as usual” scenario. Accomplishing just half of these wedges could level off our emissions.  Accomplishing all of them could return to levels well below those envisioned in the Kyoto Protocol. A “stabilization triangle” shows the difference between our current path of rising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and alternative strategies to lower emissions. The “business as usual” scenario follows the current pattern of constantly increasing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output. This trajectory heads toward at tripling of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by 2100, with temperature increases of around 5°C (9°F) (see fig. 9.2). A “stabilization scenario” would prevent further increases in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emissions, but atmospheric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in the atmosphere would still double by 2100 because of processes already in place. Temperatures increase by about 2–3°C. A third trajectory would produce declining CO</a:t>
            </a:r>
            <a:r>
              <a:rPr lang="en-US" sz="1200" kern="1200" baseline="-25000" dirty="0">
                <a:solidFill>
                  <a:srgbClr val="000000"/>
                </a:solidFill>
                <a:latin typeface="Times New Roman" charset="0"/>
                <a:ea typeface="ＭＳ Ｐゴシック" charset="-128"/>
                <a:cs typeface="+mn-cs"/>
              </a:rPr>
              <a:t>2</a:t>
            </a:r>
            <a:r>
              <a:rPr lang="en-US" sz="1200" kern="1200" baseline="0" dirty="0">
                <a:solidFill>
                  <a:srgbClr val="000000"/>
                </a:solidFill>
                <a:latin typeface="Times New Roman" charset="0"/>
                <a:ea typeface="ＭＳ Ｐゴシック" charset="-128"/>
                <a:cs typeface="+mn-cs"/>
              </a:rPr>
              <a:t> emissions.  </a:t>
            </a:r>
          </a:p>
          <a:p>
            <a:endParaRPr lang="en-US" sz="1200" kern="1200" baseline="0" dirty="0">
              <a:solidFill>
                <a:srgbClr val="000000"/>
              </a:solidFill>
              <a:latin typeface="Times New Roman" charset="0"/>
              <a:ea typeface="ＭＳ Ｐゴシック" charset="-128"/>
              <a:cs typeface="+mn-cs"/>
            </a:endParaRPr>
          </a:p>
          <a:p>
            <a:r>
              <a:rPr lang="en-US" sz="1200" kern="1200" baseline="0" dirty="0">
                <a:solidFill>
                  <a:srgbClr val="000000"/>
                </a:solidFill>
                <a:latin typeface="Times New Roman" charset="0"/>
                <a:ea typeface="ＭＳ Ｐゴシック" charset="-128"/>
                <a:cs typeface="+mn-cs"/>
              </a:rPr>
              <a:t>To achieve stabilization, we need to reduce our annual carbon emissions by about 7 billion tons (or 7 </a:t>
            </a:r>
            <a:r>
              <a:rPr lang="en-US" sz="1200" kern="1200" baseline="0" dirty="0" err="1">
                <a:solidFill>
                  <a:srgbClr val="000000"/>
                </a:solidFill>
                <a:latin typeface="Times New Roman" charset="0"/>
                <a:ea typeface="ＭＳ Ｐゴシック" charset="-128"/>
                <a:cs typeface="+mn-cs"/>
              </a:rPr>
              <a:t>gigatons</a:t>
            </a:r>
            <a:r>
              <a:rPr lang="en-US" sz="1200" kern="1200" baseline="0" dirty="0">
                <a:solidFill>
                  <a:srgbClr val="000000"/>
                </a:solidFill>
                <a:latin typeface="Times New Roman" charset="0"/>
                <a:ea typeface="ＭＳ Ｐゴシック" charset="-128"/>
                <a:cs typeface="+mn-cs"/>
              </a:rPr>
              <a:t>, GT) per year within 50 years. None of the 14 wedge options is going to please everybody, and some will be more popular than others, but the potential benefits of the entire portfolio are large enough that not every option must be used.</a:t>
            </a:r>
            <a:endParaRPr lang="en-US" dirty="0"/>
          </a:p>
        </p:txBody>
      </p:sp>
      <p:sp>
        <p:nvSpPr>
          <p:cNvPr id="12902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D26B7697-C752-42E6-B166-390408B9CE03}"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47</a:t>
            </a:fld>
            <a:endParaRPr lang="en-US" sz="1200">
              <a:solidFill>
                <a:srgbClr val="000000"/>
              </a:solidFill>
              <a:latin typeface="Calibri"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9"/>
          <p:cNvSpPr>
            <a:spLocks noGrp="1" noChangeArrowheads="1"/>
          </p:cNvSpPr>
          <p:nvPr>
            <p:ph type="sldNum" sz="quarter"/>
          </p:nvPr>
        </p:nvSpPr>
        <p:spPr>
          <a:noFill/>
        </p:spPr>
        <p:txBody>
          <a:bodyPr/>
          <a:lstStyle/>
          <a:p>
            <a:fld id="{833F959F-C180-499D-83DA-B991FAC8A49E}" type="slidenum">
              <a:rPr lang="en-US">
                <a:ea typeface="MS Gothic" pitchFamily="49" charset="-128"/>
              </a:rPr>
              <a:pPr/>
              <a:t>48</a:t>
            </a:fld>
            <a:endParaRPr lang="en-US">
              <a:ea typeface="MS Gothic" pitchFamily="49" charset="-128"/>
            </a:endParaRPr>
          </a:p>
        </p:txBody>
      </p:sp>
      <p:sp>
        <p:nvSpPr>
          <p:cNvPr id="13005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3005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A wedge approach could use multiple strategies to reduce or stabilize carbon emissions rapidly and relatively cheaply.</a:t>
            </a:r>
            <a:endParaRPr lang="en-US" sz="1000" dirty="0">
              <a:latin typeface="Calibri" charset="0"/>
            </a:endParaRPr>
          </a:p>
        </p:txBody>
      </p:sp>
      <p:sp>
        <p:nvSpPr>
          <p:cNvPr id="13005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98166B1A-1AD4-4224-B118-9ED6B028827C}"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48</a:t>
            </a:fld>
            <a:endParaRPr lang="en-US" sz="1200">
              <a:solidFill>
                <a:srgbClr val="000000"/>
              </a:solidFill>
              <a:latin typeface="Calibri"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9"/>
          <p:cNvSpPr>
            <a:spLocks noGrp="1" noChangeArrowheads="1"/>
          </p:cNvSpPr>
          <p:nvPr>
            <p:ph type="sldNum" sz="quarter"/>
          </p:nvPr>
        </p:nvSpPr>
        <p:spPr>
          <a:noFill/>
        </p:spPr>
        <p:txBody>
          <a:bodyPr/>
          <a:lstStyle/>
          <a:p>
            <a:fld id="{2581CCAE-3BC7-4633-8052-73F1CABE2028}" type="slidenum">
              <a:rPr lang="en-US">
                <a:ea typeface="MS Gothic" pitchFamily="49" charset="-128"/>
              </a:rPr>
              <a:pPr/>
              <a:t>49</a:t>
            </a:fld>
            <a:endParaRPr lang="en-US">
              <a:ea typeface="MS Gothic" pitchFamily="49" charset="-128"/>
            </a:endParaRPr>
          </a:p>
        </p:txBody>
      </p:sp>
      <p:sp>
        <p:nvSpPr>
          <p:cNvPr id="131075"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3107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mn-cs"/>
              </a:rPr>
              <a:t>In the United States, nearly 1,000 cities and 39 states have announced their own plans to combat global warming. And over 450 college campuses have pledged to reduce greenhouse emissions.  Part of the motivation for these steps is that alternative solutions often are advantageous in their own right. Making buildings more energy efficient and buying high-mileage vehicles saves money in the long run. Buying better light bulbs saves money in the near term. Planning cities for better transit, biking, and walking saves tax dollars we now spend on far-flung road and service networks. Walking, biking, and climbing stairs are good for your health, and they help reduce traffic congestion and energy consumption. As the Irish statesman and philosopher Edmund Burke said, “Nobody made a greater mistake than he who did nothing because he could do only a little.”</a:t>
            </a:r>
            <a:endParaRPr lang="en-US" dirty="0">
              <a:latin typeface="Calibri" charset="0"/>
            </a:endParaRPr>
          </a:p>
        </p:txBody>
      </p:sp>
      <p:sp>
        <p:nvSpPr>
          <p:cNvPr id="13107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ACBFFBBA-3AA2-4640-804C-B0A0C14F5A73}"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49</a:t>
            </a:fld>
            <a:endParaRPr lang="en-US" sz="1200">
              <a:solidFill>
                <a:srgbClr val="000000"/>
              </a:solidFill>
              <a:latin typeface="Calibri"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Access to affordable and feasible technology is no longer the problem it once was. Renewable energy costs have plummeted as the market has grown, and many scenarios have been developed for converting to most or all energy production from renewable sources. Mark Jacobson and his colleagues, for example, outlined a strategy by which New York State could produce 100% of its energy with wind, water, and solar by 2030 (fig. 9.22). Like </a:t>
            </a:r>
            <a:r>
              <a:rPr lang="en-US" sz="1200" dirty="0" err="1"/>
              <a:t>Pacala</a:t>
            </a:r>
            <a:r>
              <a:rPr lang="en-US" sz="1200" dirty="0"/>
              <a:t> and </a:t>
            </a:r>
            <a:r>
              <a:rPr lang="en-US" sz="1200" dirty="0" err="1"/>
              <a:t>Socolow’s</a:t>
            </a:r>
            <a:r>
              <a:rPr lang="en-US" sz="1200" dirty="0"/>
              <a:t> approach, this plan relies on existing and feasible technologies. If environmental and health costs are included in accounting, as well as tax breaks and other subsidies for fossil fuels, these alternatives are substantially cheaper than conventional fuels. </a:t>
            </a:r>
          </a:p>
          <a:p>
            <a:r>
              <a:rPr lang="en-US" sz="1200" dirty="0"/>
              <a:t>       Renewable energy has been a leading strategy for reducing climate change and for long-term energy stability, because global oil supplies are politically unstable and economically volatile. Sweden now produces 50 percent of its energy from renewable sources, including wind, geothermal, biomass, biogas (methane from garbage), fuel cells, and especially hydropower. Denmark, the world’s leader in wind power, has no hydropower and little sunshine, but now gets 30 percent of its electricity from windmills. Plans are to generate half of the nation’s electricity from offshore wind farms by 2030. Spain, El Salvador, and Germany have all had months where nearly all electricity was produced by </a:t>
            </a:r>
            <a:r>
              <a:rPr lang="en-US" sz="1200" dirty="0" err="1"/>
              <a:t>renewables</a:t>
            </a:r>
            <a:r>
              <a:rPr lang="en-US" sz="1200" dirty="0"/>
              <a:t>. China, the world’s fastest-growing economy, has promised to cut 10 percent of its CO 2 emissions per unit of economic output by shifting to renewable energy and conservation.</a:t>
            </a:r>
          </a:p>
          <a:p>
            <a:endParaRPr lang="en-US" sz="1200" dirty="0"/>
          </a:p>
          <a:p>
            <a:endParaRPr lang="en-US" sz="1200" dirty="0"/>
          </a:p>
        </p:txBody>
      </p:sp>
      <p:sp>
        <p:nvSpPr>
          <p:cNvPr id="4" name="Slide Number Placeholder 3"/>
          <p:cNvSpPr>
            <a:spLocks noGrp="1"/>
          </p:cNvSpPr>
          <p:nvPr>
            <p:ph type="sldNum" idx="10"/>
          </p:nvPr>
        </p:nvSpPr>
        <p:spPr/>
        <p:txBody>
          <a:bodyPr/>
          <a:lstStyle/>
          <a:p>
            <a:pPr>
              <a:defRPr/>
            </a:pPr>
            <a:fld id="{91A6DE16-2C18-452D-BF00-8E5A8665B4A9}" type="slidenum">
              <a:rPr lang="en-US" smtClean="0"/>
              <a:pPr>
                <a:defRPr/>
              </a:pPr>
              <a:t>50</a:t>
            </a:fld>
            <a:endParaRPr lang="en-US"/>
          </a:p>
        </p:txBody>
      </p:sp>
    </p:spTree>
    <p:extLst>
      <p:ext uri="{BB962C8B-B14F-4D97-AF65-F5344CB8AC3E}">
        <p14:creationId xmlns:p14="http://schemas.microsoft.com/office/powerpoint/2010/main" val="367254675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9"/>
          <p:cNvSpPr>
            <a:spLocks noGrp="1" noChangeArrowheads="1"/>
          </p:cNvSpPr>
          <p:nvPr>
            <p:ph type="sldNum" sz="quarter"/>
          </p:nvPr>
        </p:nvSpPr>
        <p:spPr>
          <a:noFill/>
        </p:spPr>
        <p:txBody>
          <a:bodyPr/>
          <a:lstStyle/>
          <a:p>
            <a:fld id="{2AD3A234-C304-4AB1-9A16-1F81AF4A5ECB}" type="slidenum">
              <a:rPr lang="en-US">
                <a:ea typeface="MS Gothic" pitchFamily="49" charset="-128"/>
              </a:rPr>
              <a:pPr/>
              <a:t>51</a:t>
            </a:fld>
            <a:endParaRPr lang="en-US">
              <a:ea typeface="MS Gothic" pitchFamily="49" charset="-128"/>
            </a:endParaRPr>
          </a:p>
        </p:txBody>
      </p:sp>
      <p:sp>
        <p:nvSpPr>
          <p:cNvPr id="132099"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32100"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dirty="0">
                <a:latin typeface="Calibri" charset="0"/>
              </a:rPr>
              <a:t>Proponents of </a:t>
            </a:r>
            <a:r>
              <a:rPr lang="en-US" b="1" dirty="0">
                <a:latin typeface="Calibri" charset="0"/>
              </a:rPr>
              <a:t>carbon management, </a:t>
            </a:r>
            <a:r>
              <a:rPr lang="en-US" dirty="0">
                <a:latin typeface="Calibri" charset="0"/>
              </a:rPr>
              <a:t>as these various projects are called, argue that it may be cheaper to clean up fossil fuel effluents than to switch to renewable energy sources. By far, the easiest way to remove CO</a:t>
            </a:r>
            <a:r>
              <a:rPr lang="en-US" baseline="-25000" dirty="0">
                <a:latin typeface="Calibri" charset="0"/>
              </a:rPr>
              <a:t>2</a:t>
            </a:r>
            <a:r>
              <a:rPr lang="en-US" dirty="0">
                <a:latin typeface="Calibri" charset="0"/>
              </a:rPr>
              <a:t> from a coal-fired power plant is the integrated gasification combined cycle (IGCC) technology described in chapter 12. Geological formations around the world could hold hundreds of years’ worth of CO</a:t>
            </a:r>
            <a:r>
              <a:rPr lang="en-US" baseline="-25000" dirty="0">
                <a:latin typeface="Calibri" charset="0"/>
              </a:rPr>
              <a:t>2</a:t>
            </a:r>
            <a:r>
              <a:rPr lang="en-US" dirty="0">
                <a:latin typeface="Calibri" charset="0"/>
              </a:rPr>
              <a:t> at current production levels. These formations, however, aren’t necessarily near the sites where we now produce CO</a:t>
            </a:r>
            <a:r>
              <a:rPr lang="en-US" baseline="-25000" dirty="0">
                <a:latin typeface="Calibri" charset="0"/>
              </a:rPr>
              <a:t>2</a:t>
            </a:r>
            <a:r>
              <a:rPr lang="en-US" dirty="0">
                <a:latin typeface="Calibri" charset="0"/>
              </a:rPr>
              <a:t>.</a:t>
            </a:r>
          </a:p>
        </p:txBody>
      </p:sp>
      <p:sp>
        <p:nvSpPr>
          <p:cNvPr id="13210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FA332DE7-30AD-4B95-B892-B5E72E7304C7}"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51</a:t>
            </a:fld>
            <a:endParaRPr lang="en-US" sz="1200">
              <a:solidFill>
                <a:srgbClr val="000000"/>
              </a:solidFill>
              <a:latin typeface="Calibri"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Rectangle 9"/>
          <p:cNvSpPr>
            <a:spLocks noGrp="1" noChangeArrowheads="1"/>
          </p:cNvSpPr>
          <p:nvPr>
            <p:ph type="sldNum" sz="quarter"/>
          </p:nvPr>
        </p:nvSpPr>
        <p:spPr>
          <a:noFill/>
        </p:spPr>
        <p:txBody>
          <a:bodyPr/>
          <a:lstStyle/>
          <a:p>
            <a:fld id="{C44DE8F1-9C38-4A55-8D61-61F1FB76C4DD}" type="slidenum">
              <a:rPr lang="en-US">
                <a:ea typeface="MS Gothic" pitchFamily="49" charset="-128"/>
              </a:rPr>
              <a:pPr/>
              <a:t>52</a:t>
            </a:fld>
            <a:endParaRPr lang="en-US">
              <a:ea typeface="MS Gothic" pitchFamily="49" charset="-128"/>
            </a:endParaRPr>
          </a:p>
        </p:txBody>
      </p:sp>
      <p:sp>
        <p:nvSpPr>
          <p:cNvPr id="160771" name="Text Box 1"/>
          <p:cNvSpPr txBox="1">
            <a:spLocks noChangeArrowheads="1"/>
          </p:cNvSpPr>
          <p:nvPr/>
        </p:nvSpPr>
        <p:spPr bwMode="auto">
          <a:xfrm>
            <a:off x="1143000" y="685800"/>
            <a:ext cx="4572000" cy="3429000"/>
          </a:xfrm>
          <a:prstGeom prst="rect">
            <a:avLst/>
          </a:prstGeom>
          <a:solidFill>
            <a:srgbClr val="FFFFFF"/>
          </a:solidFill>
          <a:ln w="9360">
            <a:solidFill>
              <a:srgbClr val="000000"/>
            </a:solidFill>
            <a:miter lim="800000"/>
            <a:headEnd/>
            <a:tailEnd/>
          </a:ln>
        </p:spPr>
        <p:txBody>
          <a:bodyPr wrap="none" anchor="ctr"/>
          <a:lstStyle/>
          <a:p>
            <a:endParaRPr lang="en-US"/>
          </a:p>
        </p:txBody>
      </p:sp>
      <p:sp>
        <p:nvSpPr>
          <p:cNvPr id="160772" name="Text Box 2"/>
          <p:cNvSpPr>
            <a:spLocks noGrp="1" noChangeArrowheads="1"/>
          </p:cNvSpPr>
          <p:nvPr>
            <p:ph type="body"/>
          </p:nvPr>
        </p:nvSpPr>
        <p:spPr>
          <a:xfrm>
            <a:off x="685800" y="4343400"/>
            <a:ext cx="5483225" cy="4205288"/>
          </a:xfrm>
          <a:noFill/>
          <a:ln/>
        </p:spPr>
        <p:txBody>
          <a:bodyPr wrap="none" anchor="ctr"/>
          <a:lstStyle/>
          <a:p>
            <a:endParaRPr lang="en-US"/>
          </a:p>
        </p:txBody>
      </p:sp>
      <p:sp>
        <p:nvSpPr>
          <p:cNvPr id="16077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F06CE72B-4178-465A-A52E-8483913064FD}" type="slidenum">
              <a:rPr lang="en-US" sz="1200">
                <a:solidFill>
                  <a:srgbClr val="000000"/>
                </a:solidFill>
                <a:latin typeface="Calibri" charset="0"/>
              </a:rPr>
              <a:pPr alg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52</a:t>
            </a:fld>
            <a:endParaRPr lang="en-US" sz="1200">
              <a:solidFill>
                <a:srgbClr val="000000"/>
              </a:solidFill>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9-</a:t>
            </a:r>
            <a:fld id="{B7D2C42D-0CBD-42AA-8EFF-E50AF10781F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9-</a:t>
            </a:r>
            <a:fld id="{D111FE1E-7820-4B89-A747-E11F0151A8C1}" type="slidenum">
              <a:rPr lang="en-US"/>
              <a:pPr>
                <a:defRPr/>
              </a:pPr>
              <a:t>‹#›</a:t>
            </a:fld>
            <a:endParaRPr lang="en-US"/>
          </a:p>
        </p:txBody>
      </p:sp>
      <p:sp>
        <p:nvSpPr>
          <p:cNvPr id="6" name="TextBox 5"/>
          <p:cNvSpPr txBox="1"/>
          <p:nvPr userDrawn="1"/>
        </p:nvSpPr>
        <p:spPr>
          <a:xfrm>
            <a:off x="1831475" y="6613824"/>
            <a:ext cx="5481051" cy="246221"/>
          </a:xfrm>
          <a:prstGeom prst="rect">
            <a:avLst/>
          </a:prstGeom>
          <a:noFill/>
        </p:spPr>
        <p:txBody>
          <a:bodyPr wrap="square" rtlCol="0" anchor="ctr">
            <a:spAutoFit/>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a:pPr>
            <a:r>
              <a:rPr lang="en-US" sz="1000" dirty="0">
                <a:solidFill>
                  <a:srgbClr val="000000"/>
                </a:solidFill>
                <a:latin typeface="+mn-lt"/>
              </a:rPr>
              <a:t>Copyright </a:t>
            </a:r>
            <a:r>
              <a:rPr lang="en-US" sz="1000" dirty="0">
                <a:solidFill>
                  <a:srgbClr val="000000"/>
                </a:solidFill>
                <a:latin typeface="+mn-lt"/>
                <a:cs typeface="Times New Roman" charset="0"/>
              </a:rPr>
              <a:t>© </a:t>
            </a:r>
            <a:r>
              <a:rPr lang="en-US" sz="1000" dirty="0">
                <a:solidFill>
                  <a:srgbClr val="000000"/>
                </a:solidFill>
                <a:latin typeface="+mn-lt"/>
              </a:rPr>
              <a:t>The McGraw-Hill Companies, Inc. Permission required for reproduction or display.</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9-</a:t>
            </a:r>
            <a:fld id="{4AD9A8F2-3982-4D94-9821-A2471E7486C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5425"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600200"/>
            <a:ext cx="4037013"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9-</a:t>
            </a:r>
            <a:fld id="{A252D354-A4AF-4619-B400-85D69BEAC5F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r>
              <a:rPr lang="en-US"/>
              <a:t>9-</a:t>
            </a:r>
            <a:fld id="{DC40306F-E9A6-4A98-8828-2BFDDA42DE3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r>
              <a:rPr lang="en-US"/>
              <a:t>9-</a:t>
            </a:r>
            <a:fld id="{8AAB4070-A9F9-4D00-96A2-0ECC5614D8F8}"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09/22/10</a:t>
            </a:r>
          </a:p>
        </p:txBody>
      </p:sp>
      <p:sp>
        <p:nvSpPr>
          <p:cNvPr id="3" name="Rectangle 5"/>
          <p:cNvSpPr>
            <a:spLocks noGrp="1" noChangeArrowheads="1"/>
          </p:cNvSpPr>
          <p:nvPr>
            <p:ph type="sldNum" idx="11"/>
          </p:nvPr>
        </p:nvSpPr>
        <p:spPr>
          <a:ln/>
        </p:spPr>
        <p:txBody>
          <a:bodyPr/>
          <a:lstStyle>
            <a:lvl1pPr>
              <a:defRPr/>
            </a:lvl1pPr>
          </a:lstStyle>
          <a:p>
            <a:pPr>
              <a:defRPr/>
            </a:pPr>
            <a:r>
              <a:rPr lang="en-US"/>
              <a:t>9-</a:t>
            </a:r>
            <a:fld id="{E41CDD2D-D9FD-4F67-AA9C-933C349776AC}" type="slidenum">
              <a:rPr lang="en-US"/>
              <a:pPr>
                <a:defRPr/>
              </a:pPr>
              <a:t>‹#›</a:t>
            </a:fld>
            <a:endParaRPr lang="en-US"/>
          </a:p>
        </p:txBody>
      </p:sp>
      <p:sp>
        <p:nvSpPr>
          <p:cNvPr id="4" name="TextBox 3"/>
          <p:cNvSpPr txBox="1"/>
          <p:nvPr userDrawn="1"/>
        </p:nvSpPr>
        <p:spPr>
          <a:xfrm>
            <a:off x="1831475" y="6613824"/>
            <a:ext cx="5481051" cy="246221"/>
          </a:xfrm>
          <a:prstGeom prst="rect">
            <a:avLst/>
          </a:prstGeom>
          <a:noFill/>
        </p:spPr>
        <p:txBody>
          <a:bodyPr wrap="square" rtlCol="0" anchor="ctr">
            <a:spAutoFit/>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a:pPr>
            <a:r>
              <a:rPr lang="en-US" sz="1000" dirty="0">
                <a:solidFill>
                  <a:srgbClr val="000000"/>
                </a:solidFill>
                <a:latin typeface="+mn-lt"/>
              </a:rPr>
              <a:t>Copyright </a:t>
            </a:r>
            <a:r>
              <a:rPr lang="en-US" sz="1000" dirty="0">
                <a:solidFill>
                  <a:srgbClr val="000000"/>
                </a:solidFill>
                <a:latin typeface="+mn-lt"/>
                <a:cs typeface="Times New Roman" charset="0"/>
              </a:rPr>
              <a:t>© </a:t>
            </a:r>
            <a:r>
              <a:rPr lang="en-US" sz="1000" dirty="0">
                <a:solidFill>
                  <a:srgbClr val="000000"/>
                </a:solidFill>
                <a:latin typeface="+mn-lt"/>
              </a:rPr>
              <a:t>The McGraw-Hill Companies, Inc. Permission required for reproduction or display.</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9-</a:t>
            </a:r>
            <a:fld id="{32CF1195-BAF2-40CC-9AB6-7FDE98AFE93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9-</a:t>
            </a:r>
            <a:fld id="{6EAB9DB5-A45F-49C6-A14D-864AC8FD766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9-</a:t>
            </a:r>
            <a:fld id="{08FD1A8B-9EF1-4045-BF09-CD861773E0A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46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6625" cy="5846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9-</a:t>
            </a:r>
            <a:fld id="{4741A0AA-CE1F-41CC-96E7-213A4BC9069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2730D08B-F9EC-4314-A92E-AB35CDB5739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54D10673-D724-4480-910B-CC851682D251}" type="slidenum">
              <a:rPr lang="en-US"/>
              <a:pPr>
                <a:defRPr/>
              </a:pPr>
              <a:t>‹#›</a:t>
            </a:fld>
            <a:endParaRPr lang="en-US"/>
          </a:p>
        </p:txBody>
      </p:sp>
      <p:sp>
        <p:nvSpPr>
          <p:cNvPr id="6" name="TextBox 5"/>
          <p:cNvSpPr txBox="1"/>
          <p:nvPr userDrawn="1"/>
        </p:nvSpPr>
        <p:spPr>
          <a:xfrm>
            <a:off x="1831475" y="6613824"/>
            <a:ext cx="5481051" cy="246221"/>
          </a:xfrm>
          <a:prstGeom prst="rect">
            <a:avLst/>
          </a:prstGeom>
          <a:noFill/>
        </p:spPr>
        <p:txBody>
          <a:bodyPr wrap="square" rtlCol="0" anchor="ctr">
            <a:spAutoFit/>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a:pPr>
            <a:r>
              <a:rPr lang="en-US" sz="1000" dirty="0">
                <a:solidFill>
                  <a:srgbClr val="000000"/>
                </a:solidFill>
                <a:latin typeface="+mn-lt"/>
              </a:rPr>
              <a:t>Copyright </a:t>
            </a:r>
            <a:r>
              <a:rPr lang="en-US" sz="1000" dirty="0">
                <a:solidFill>
                  <a:srgbClr val="000000"/>
                </a:solidFill>
                <a:latin typeface="+mn-lt"/>
                <a:cs typeface="Times New Roman" charset="0"/>
              </a:rPr>
              <a:t>© </a:t>
            </a:r>
            <a:r>
              <a:rPr lang="en-US" sz="1000" dirty="0">
                <a:solidFill>
                  <a:srgbClr val="000000"/>
                </a:solidFill>
                <a:latin typeface="+mn-lt"/>
              </a:rPr>
              <a:t>The McGraw-Hill Companies, Inc. Permission required for reproduction or display.</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5A26EDD3-C29E-458C-9C0A-E8B1DF1EEE3F}"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5425"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600200"/>
            <a:ext cx="4037013"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6CACDF81-161C-4DF9-8AAB-981E6A04BF2D}"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fld id="{0BECFC7A-8F21-41C8-A61A-C9C4C152CAED}"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fld id="{FF26BB12-61A8-44C5-8FD1-EB74510B4C67}"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09/22/10</a:t>
            </a:r>
          </a:p>
        </p:txBody>
      </p:sp>
      <p:sp>
        <p:nvSpPr>
          <p:cNvPr id="3" name="Rectangle 5"/>
          <p:cNvSpPr>
            <a:spLocks noGrp="1" noChangeArrowheads="1"/>
          </p:cNvSpPr>
          <p:nvPr>
            <p:ph type="sldNum" idx="11"/>
          </p:nvPr>
        </p:nvSpPr>
        <p:spPr>
          <a:ln/>
        </p:spPr>
        <p:txBody>
          <a:bodyPr/>
          <a:lstStyle>
            <a:lvl1pPr>
              <a:defRPr/>
            </a:lvl1pPr>
          </a:lstStyle>
          <a:p>
            <a:pPr>
              <a:defRPr/>
            </a:pPr>
            <a:fld id="{81A7CD6D-5D5A-4332-88FE-00C362AC0F9E}" type="slidenum">
              <a:rPr lang="en-US"/>
              <a:pPr>
                <a:defRPr/>
              </a:pPr>
              <a:t>‹#›</a:t>
            </a:fld>
            <a:endParaRPr lang="en-US"/>
          </a:p>
        </p:txBody>
      </p:sp>
      <p:sp>
        <p:nvSpPr>
          <p:cNvPr id="4" name="TextBox 3"/>
          <p:cNvSpPr txBox="1"/>
          <p:nvPr userDrawn="1"/>
        </p:nvSpPr>
        <p:spPr>
          <a:xfrm>
            <a:off x="1831475" y="6613824"/>
            <a:ext cx="5481051" cy="246221"/>
          </a:xfrm>
          <a:prstGeom prst="rect">
            <a:avLst/>
          </a:prstGeom>
          <a:noFill/>
        </p:spPr>
        <p:txBody>
          <a:bodyPr wrap="square" rtlCol="0" anchor="ctr">
            <a:spAutoFit/>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a:pPr>
            <a:r>
              <a:rPr lang="en-US" sz="1000" dirty="0">
                <a:solidFill>
                  <a:srgbClr val="000000"/>
                </a:solidFill>
                <a:latin typeface="+mn-lt"/>
              </a:rPr>
              <a:t>Copyright </a:t>
            </a:r>
            <a:r>
              <a:rPr lang="en-US" sz="1000" dirty="0">
                <a:solidFill>
                  <a:srgbClr val="000000"/>
                </a:solidFill>
                <a:latin typeface="+mn-lt"/>
                <a:cs typeface="Times New Roman" charset="0"/>
              </a:rPr>
              <a:t>© </a:t>
            </a:r>
            <a:r>
              <a:rPr lang="en-US" sz="1000" dirty="0">
                <a:solidFill>
                  <a:srgbClr val="000000"/>
                </a:solidFill>
                <a:latin typeface="+mn-lt"/>
              </a:rPr>
              <a:t>The McGraw-Hill Companies, Inc. Permission required for reproduction or display.</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79F80EE9-6E89-4424-94AA-0DB47188A3AE}"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3FF3EA13-D1A4-47DF-87F7-9B14F168F636}"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F0C43ED3-B72D-46CB-9557-9B6963BEE0E1}"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6225" y="274638"/>
            <a:ext cx="2055813" cy="58467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6625" cy="58467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7999C9BD-FD97-4E9C-A2BC-51B67A262B1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274638"/>
            <a:ext cx="8224838" cy="1138237"/>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1027" name="Rectangle 2"/>
          <p:cNvSpPr>
            <a:spLocks noGrp="1" noChangeArrowheads="1"/>
          </p:cNvSpPr>
          <p:nvPr>
            <p:ph type="body" idx="1"/>
          </p:nvPr>
        </p:nvSpPr>
        <p:spPr bwMode="auto">
          <a:xfrm>
            <a:off x="457200" y="1600200"/>
            <a:ext cx="8224838" cy="4521200"/>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28838" cy="360363"/>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a:t>09/22/10</a:t>
            </a:r>
          </a:p>
        </p:txBody>
      </p:sp>
      <p:sp>
        <p:nvSpPr>
          <p:cNvPr id="1028" name="Text Box 4"/>
          <p:cNvSpPr txBox="1">
            <a:spLocks noChangeArrowheads="1"/>
          </p:cNvSpPr>
          <p:nvPr/>
        </p:nvSpPr>
        <p:spPr bwMode="auto">
          <a:xfrm>
            <a:off x="3124200" y="6308725"/>
            <a:ext cx="2895600" cy="460375"/>
          </a:xfrm>
          <a:prstGeom prst="rect">
            <a:avLst/>
          </a:prstGeom>
          <a:noFill/>
          <a:ln w="9525">
            <a:noFill/>
            <a:round/>
            <a:headEnd/>
            <a:tailEnd/>
          </a:ln>
          <a:effectLst/>
        </p:spPr>
        <p:txBody>
          <a:bodyPr wrap="none" anchor="ctr"/>
          <a:lstStyle/>
          <a:p>
            <a:pPr>
              <a:defRPr/>
            </a:pPr>
            <a:endParaRPr lang="en-US">
              <a:ea typeface="+mn-ea"/>
            </a:endParaRPr>
          </a:p>
        </p:txBody>
      </p:sp>
      <p:sp>
        <p:nvSpPr>
          <p:cNvPr id="1029" name="Rectangle 5"/>
          <p:cNvSpPr>
            <a:spLocks noGrp="1" noChangeArrowheads="1"/>
          </p:cNvSpPr>
          <p:nvPr>
            <p:ph type="sldNum"/>
          </p:nvPr>
        </p:nvSpPr>
        <p:spPr bwMode="auto">
          <a:xfrm>
            <a:off x="6553200" y="6356350"/>
            <a:ext cx="2128838" cy="360363"/>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r>
              <a:rPr lang="en-US"/>
              <a:t>9-</a:t>
            </a:r>
            <a:fld id="{22A3C61D-D55B-4F7A-9D38-FB5BADEF7C8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sldNum="0" hdr="0" ft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457200" y="274638"/>
            <a:ext cx="8224838" cy="1138237"/>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3075" name="Rectangle 2"/>
          <p:cNvSpPr>
            <a:spLocks noGrp="1" noChangeArrowheads="1"/>
          </p:cNvSpPr>
          <p:nvPr>
            <p:ph type="body" idx="1"/>
          </p:nvPr>
        </p:nvSpPr>
        <p:spPr bwMode="auto">
          <a:xfrm>
            <a:off x="457200" y="1600200"/>
            <a:ext cx="8224838" cy="4521200"/>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28838" cy="360363"/>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a:t>09/22/10</a:t>
            </a:r>
          </a:p>
        </p:txBody>
      </p:sp>
      <p:sp>
        <p:nvSpPr>
          <p:cNvPr id="3076" name="Text Box 4"/>
          <p:cNvSpPr txBox="1">
            <a:spLocks noChangeArrowheads="1"/>
          </p:cNvSpPr>
          <p:nvPr/>
        </p:nvSpPr>
        <p:spPr bwMode="auto">
          <a:xfrm>
            <a:off x="3124200" y="6308725"/>
            <a:ext cx="2895600" cy="460375"/>
          </a:xfrm>
          <a:prstGeom prst="rect">
            <a:avLst/>
          </a:prstGeom>
          <a:noFill/>
          <a:ln w="9525">
            <a:noFill/>
            <a:round/>
            <a:headEnd/>
            <a:tailEnd/>
          </a:ln>
          <a:effectLst/>
        </p:spPr>
        <p:txBody>
          <a:bodyPr wrap="none" anchor="ctr"/>
          <a:lstStyle/>
          <a:p>
            <a:pPr>
              <a:defRPr/>
            </a:pPr>
            <a:endParaRPr lang="en-US">
              <a:ea typeface="+mn-ea"/>
            </a:endParaRPr>
          </a:p>
        </p:txBody>
      </p:sp>
      <p:sp>
        <p:nvSpPr>
          <p:cNvPr id="3077" name="Rectangle 5"/>
          <p:cNvSpPr>
            <a:spLocks noGrp="1" noChangeArrowheads="1"/>
          </p:cNvSpPr>
          <p:nvPr>
            <p:ph type="sldNum"/>
          </p:nvPr>
        </p:nvSpPr>
        <p:spPr bwMode="auto">
          <a:xfrm>
            <a:off x="6553200" y="6356350"/>
            <a:ext cx="2128838" cy="360363"/>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fld id="{F5379B77-406D-47B4-8FD0-FF66F6D8F9A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sldNum="0" hdr="0" ft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0658" y="2570920"/>
            <a:ext cx="2911583" cy="2036621"/>
          </a:xfrm>
        </p:spPr>
        <p:txBody>
          <a:bodyPr/>
          <a:lstStyle/>
          <a:p>
            <a:pPr rtl="0" fontAlgn="base"/>
            <a:r>
              <a:rPr lang="en-US" sz="4800" b="1" kern="1200" dirty="0">
                <a:solidFill>
                  <a:srgbClr val="000000"/>
                </a:solidFill>
                <a:effectLst/>
                <a:latin typeface="Times New Roman"/>
                <a:ea typeface="MS Gothic"/>
                <a:cs typeface="MS Gothic"/>
              </a:rPr>
              <a:t>Chapter 9</a:t>
            </a:r>
            <a:endParaRPr lang="en-US" dirty="0">
              <a:effectLst/>
            </a:endParaRPr>
          </a:p>
          <a:p>
            <a:pPr rtl="0" fontAlgn="base"/>
            <a:r>
              <a:rPr lang="en-US" sz="4800" b="1" kern="1200" dirty="0">
                <a:solidFill>
                  <a:srgbClr val="000000"/>
                </a:solidFill>
                <a:effectLst/>
                <a:latin typeface="Times New Roman"/>
                <a:ea typeface="MS Gothic"/>
                <a:cs typeface="MS Gothic"/>
              </a:rPr>
              <a:t>Lecture</a:t>
            </a:r>
            <a:endParaRPr lang="en-US" dirty="0">
              <a:effectLst/>
            </a:endParaRPr>
          </a:p>
          <a:p>
            <a:r>
              <a:rPr lang="en-US" sz="4800" b="1" kern="1200" dirty="0">
                <a:solidFill>
                  <a:srgbClr val="000000"/>
                </a:solidFill>
                <a:effectLst/>
                <a:latin typeface="Times New Roman"/>
                <a:ea typeface="MS Gothic"/>
                <a:cs typeface="MS Gothic"/>
              </a:rPr>
              <a:t>Outline</a:t>
            </a:r>
            <a:endParaRPr lang="en-US" dirty="0"/>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5330" y="692696"/>
            <a:ext cx="4427548" cy="5334470"/>
          </a:xfrm>
          <a:prstGeom prst="rect">
            <a:avLst/>
          </a:prstGeom>
          <a:noFill/>
        </p:spPr>
      </p:pic>
      <p:pic>
        <p:nvPicPr>
          <p:cNvPr id="11269" name="Picture 6"/>
          <p:cNvPicPr>
            <a:picLocks noChangeAspect="1" noChangeArrowheads="1"/>
          </p:cNvPicPr>
          <p:nvPr/>
        </p:nvPicPr>
        <p:blipFill>
          <a:blip r:embed="rId4"/>
          <a:srcRect/>
          <a:stretch>
            <a:fillRect/>
          </a:stretch>
        </p:blipFill>
        <p:spPr bwMode="auto">
          <a:xfrm>
            <a:off x="323850" y="260350"/>
            <a:ext cx="1924050" cy="955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26376"/>
            <a:ext cx="8224838" cy="1034761"/>
          </a:xfrm>
        </p:spPr>
        <p:txBody>
          <a:bodyPr/>
          <a:lstStyle/>
          <a:p>
            <a:pPr algn="l"/>
            <a:r>
              <a:rPr lang="en-US" sz="3200" b="1" kern="1200" dirty="0">
                <a:solidFill>
                  <a:srgbClr val="A60000"/>
                </a:solidFill>
                <a:effectLst/>
                <a:latin typeface="OfficinaSansStd-Bold"/>
                <a:ea typeface="MS Gothic"/>
                <a:cs typeface="MS Gothic"/>
              </a:rPr>
              <a:t>Learning Outcomes</a:t>
            </a:r>
            <a:br>
              <a:rPr lang="en-US" b="1" kern="1200" dirty="0">
                <a:solidFill>
                  <a:srgbClr val="A60000"/>
                </a:solidFill>
                <a:effectLst/>
                <a:latin typeface="OfficinaSansStd-Bold"/>
                <a:ea typeface="MS Gothic"/>
                <a:cs typeface="MS Gothic"/>
              </a:rPr>
            </a:br>
            <a:r>
              <a:rPr lang="en-US" sz="1800" b="1" i="1" kern="1200" dirty="0">
                <a:solidFill>
                  <a:srgbClr val="000000"/>
                </a:solidFill>
                <a:effectLst/>
                <a:latin typeface="OfficinaSansStd-BoldItalic"/>
                <a:ea typeface="MS Gothic"/>
                <a:cs typeface="MS Gothic"/>
              </a:rPr>
              <a:t>After studying this chapter, you should be able to answer the following questions:</a:t>
            </a:r>
            <a:endParaRPr lang="en-US" sz="1800" dirty="0"/>
          </a:p>
        </p:txBody>
      </p:sp>
      <p:sp>
        <p:nvSpPr>
          <p:cNvPr id="3" name="Content Placeholder 2"/>
          <p:cNvSpPr>
            <a:spLocks noGrp="1"/>
          </p:cNvSpPr>
          <p:nvPr>
            <p:ph type="body" idx="4294967295"/>
          </p:nvPr>
        </p:nvSpPr>
        <p:spPr>
          <a:xfrm>
            <a:off x="533052" y="1644104"/>
            <a:ext cx="8143404" cy="4521200"/>
          </a:xfrm>
        </p:spPr>
        <p:txBody>
          <a:bodyPr/>
          <a:lstStyle/>
          <a:p>
            <a:pPr rtl="0" fontAlgn="base"/>
            <a:r>
              <a:rPr lang="en-US" sz="2800" dirty="0">
                <a:solidFill>
                  <a:srgbClr val="000000"/>
                </a:solidFill>
                <a:effectLst/>
              </a:rPr>
              <a:t>How do the troposphere and stratosphere differ?</a:t>
            </a:r>
            <a:endParaRPr lang="en-US" sz="2800" dirty="0">
              <a:effectLst/>
            </a:endParaRPr>
          </a:p>
          <a:p>
            <a:pPr rtl="0" fontAlgn="base"/>
            <a:r>
              <a:rPr lang="en-US" sz="2800" dirty="0">
                <a:solidFill>
                  <a:srgbClr val="000000"/>
                </a:solidFill>
                <a:effectLst/>
              </a:rPr>
              <a:t>What are some factors in natural climate variability?</a:t>
            </a:r>
            <a:endParaRPr lang="en-US" sz="2800" dirty="0">
              <a:effectLst/>
            </a:endParaRPr>
          </a:p>
          <a:p>
            <a:pPr rtl="0" fontAlgn="base"/>
            <a:r>
              <a:rPr lang="en-US" sz="2800" dirty="0">
                <a:solidFill>
                  <a:srgbClr val="000000"/>
                </a:solidFill>
                <a:effectLst/>
              </a:rPr>
              <a:t>Explain the greenhouse effect and how it is changing our climate.</a:t>
            </a:r>
            <a:endParaRPr lang="en-US" sz="2800" dirty="0">
              <a:effectLst/>
            </a:endParaRPr>
          </a:p>
          <a:p>
            <a:pPr rtl="0" fontAlgn="base"/>
            <a:r>
              <a:rPr lang="en-US" sz="2800" dirty="0">
                <a:solidFill>
                  <a:srgbClr val="000000"/>
                </a:solidFill>
                <a:effectLst/>
              </a:rPr>
              <a:t>How do we know the nature and cause of recent climate change?</a:t>
            </a:r>
            <a:endParaRPr lang="en-US" sz="2800" dirty="0">
              <a:effectLst/>
            </a:endParaRPr>
          </a:p>
          <a:p>
            <a:pPr rtl="0" fontAlgn="base"/>
            <a:r>
              <a:rPr lang="en-US" sz="2800" dirty="0">
                <a:solidFill>
                  <a:srgbClr val="000000"/>
                </a:solidFill>
                <a:effectLst/>
              </a:rPr>
              <a:t>List some effects of climate change.</a:t>
            </a:r>
            <a:endParaRPr lang="en-US" sz="2800" dirty="0">
              <a:effectLst/>
            </a:endParaRPr>
          </a:p>
          <a:p>
            <a:r>
              <a:rPr lang="en-US" sz="2800" dirty="0">
                <a:solidFill>
                  <a:srgbClr val="000000"/>
                </a:solidFill>
                <a:effectLst/>
              </a:rPr>
              <a:t>What are some strategies for minimizing global climate change?</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457200" y="103188"/>
            <a:ext cx="8224838" cy="1138237"/>
          </a:xfrm>
        </p:spPr>
        <p:txBody>
          <a:bodyPr/>
          <a:lstStyle/>
          <a:p>
            <a:pPr rtl="0" fontAlgn="base"/>
            <a:r>
              <a:rPr lang="en-US" sz="4000" b="1" kern="1200" cap="all" dirty="0">
                <a:solidFill>
                  <a:srgbClr val="000000"/>
                </a:solidFill>
                <a:effectLst/>
                <a:latin typeface="Calibri"/>
                <a:ea typeface="MS Gothic"/>
                <a:cs typeface="MS Gothic"/>
              </a:rPr>
              <a:t>Case Study</a:t>
            </a:r>
            <a:r>
              <a:rPr lang="en-US" sz="4000" b="1" kern="1200" dirty="0">
                <a:solidFill>
                  <a:srgbClr val="000000"/>
                </a:solidFill>
                <a:effectLst/>
                <a:latin typeface="Calibri"/>
                <a:ea typeface="MS Gothic"/>
                <a:cs typeface="MS Gothic"/>
              </a:rPr>
              <a:t>:  </a:t>
            </a:r>
            <a:endParaRPr lang="en-US" dirty="0">
              <a:effectLst/>
            </a:endParaRPr>
          </a:p>
          <a:p>
            <a:r>
              <a:rPr lang="en-US" sz="4000" b="1" kern="1200" dirty="0">
                <a:solidFill>
                  <a:srgbClr val="000000"/>
                </a:solidFill>
                <a:effectLst/>
                <a:latin typeface="Calibri"/>
                <a:ea typeface="MS Gothic"/>
                <a:cs typeface="MS Gothic"/>
              </a:rPr>
              <a:t>Shrinking Florida</a:t>
            </a:r>
            <a:endParaRPr lang="en-US" dirty="0"/>
          </a:p>
        </p:txBody>
      </p:sp>
      <p:pic>
        <p:nvPicPr>
          <p:cNvPr id="2" name="Picture 1" descr="The map shows that with 1 meter sea level rise most of the coastal areas of Florida including nearly all of the southern tip of the state that includes the Everglades National Park will be under wat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5656" y="1317526"/>
            <a:ext cx="5986272" cy="5291328"/>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50107" y="465354"/>
            <a:ext cx="7477125" cy="642505"/>
          </a:xfrm>
        </p:spPr>
        <p:txBody>
          <a:bodyPr/>
          <a:lstStyle/>
          <a:p>
            <a:r>
              <a:rPr lang="en-US" sz="4400" b="1" kern="1200" dirty="0">
                <a:solidFill>
                  <a:srgbClr val="000000"/>
                </a:solidFill>
                <a:effectLst/>
                <a:latin typeface="Calibri"/>
                <a:ea typeface="MS Gothic"/>
                <a:cs typeface="MS Gothic"/>
              </a:rPr>
              <a:t>9.1 What is the Atmosphere?</a:t>
            </a:r>
            <a:endParaRPr lang="en-US" dirty="0"/>
          </a:p>
        </p:txBody>
      </p:sp>
      <p:sp>
        <p:nvSpPr>
          <p:cNvPr id="3" name="Content Placeholder 2"/>
          <p:cNvSpPr>
            <a:spLocks noGrp="1"/>
          </p:cNvSpPr>
          <p:nvPr>
            <p:ph type="body" idx="4294967295"/>
          </p:nvPr>
        </p:nvSpPr>
        <p:spPr>
          <a:xfrm>
            <a:off x="438150" y="1286058"/>
            <a:ext cx="8224838" cy="5073284"/>
          </a:xfrm>
        </p:spPr>
        <p:txBody>
          <a:bodyPr/>
          <a:lstStyle/>
          <a:p>
            <a:pPr marL="338328" indent="-338328" rtl="0" fontAlgn="base">
              <a:lnSpc>
                <a:spcPct val="80000"/>
              </a:lnSpc>
              <a:spcBef>
                <a:spcPts val="700"/>
              </a:spcBef>
            </a:pPr>
            <a:r>
              <a:rPr lang="en-US" sz="2800" dirty="0">
                <a:solidFill>
                  <a:srgbClr val="000000"/>
                </a:solidFill>
                <a:effectLst/>
              </a:rPr>
              <a:t>Earth’s atmosphere consists of gas molecules, mostly  nitrogen and oxygen and a  variety of other trace gases, relatively densely packed near the surface and thinning gradually to about 500 km (300 mi) above the earth's surface.</a:t>
            </a:r>
            <a:endParaRPr lang="en-US" sz="2800" dirty="0">
              <a:effectLst/>
            </a:endParaRPr>
          </a:p>
          <a:p>
            <a:pPr marL="338328" indent="-338328" rtl="0" fontAlgn="base">
              <a:lnSpc>
                <a:spcPct val="80000"/>
              </a:lnSpc>
              <a:spcBef>
                <a:spcPts val="700"/>
              </a:spcBef>
            </a:pPr>
            <a:r>
              <a:rPr lang="en-US" sz="2800" dirty="0">
                <a:solidFill>
                  <a:srgbClr val="000000"/>
                </a:solidFill>
                <a:effectLst/>
              </a:rPr>
              <a:t>Minute particles and liquid droplets—collectively called </a:t>
            </a:r>
            <a:r>
              <a:rPr lang="en-US" sz="2800" b="1" dirty="0">
                <a:solidFill>
                  <a:srgbClr val="000000"/>
                </a:solidFill>
                <a:effectLst/>
              </a:rPr>
              <a:t>aerosols</a:t>
            </a:r>
            <a:r>
              <a:rPr lang="en-US" sz="2800" dirty="0">
                <a:solidFill>
                  <a:srgbClr val="000000"/>
                </a:solidFill>
                <a:effectLst/>
              </a:rPr>
              <a:t>—also are suspended in the air.</a:t>
            </a:r>
            <a:endParaRPr lang="en-US" sz="2800" dirty="0">
              <a:effectLst/>
            </a:endParaRPr>
          </a:p>
          <a:p>
            <a:pPr marL="338328" indent="-338328" rtl="0" fontAlgn="base">
              <a:lnSpc>
                <a:spcPct val="80000"/>
              </a:lnSpc>
              <a:spcBef>
                <a:spcPts val="700"/>
              </a:spcBef>
            </a:pPr>
            <a:r>
              <a:rPr lang="en-US" sz="2800" dirty="0">
                <a:solidFill>
                  <a:srgbClr val="000000"/>
                </a:solidFill>
                <a:effectLst/>
              </a:rPr>
              <a:t>The atmosphere has four distinct zones of contrasting temperature due to differences in absorption of solar energy.</a:t>
            </a:r>
            <a:endParaRPr lang="en-US" sz="2800" dirty="0">
              <a:effectLst/>
            </a:endParaRPr>
          </a:p>
          <a:p>
            <a:pPr marL="338328" indent="-338328">
              <a:lnSpc>
                <a:spcPct val="80000"/>
              </a:lnSpc>
              <a:spcBef>
                <a:spcPts val="700"/>
              </a:spcBef>
            </a:pPr>
            <a:r>
              <a:rPr lang="en-US" sz="2800" dirty="0">
                <a:solidFill>
                  <a:srgbClr val="000000"/>
                </a:solidFill>
                <a:effectLst/>
              </a:rPr>
              <a:t>The layer closest to the earth’s surface, the </a:t>
            </a:r>
            <a:r>
              <a:rPr lang="en-US" sz="2800" b="1" dirty="0">
                <a:solidFill>
                  <a:srgbClr val="000000"/>
                </a:solidFill>
                <a:effectLst/>
              </a:rPr>
              <a:t>troposphere</a:t>
            </a:r>
            <a:r>
              <a:rPr lang="en-US" sz="2800" dirty="0">
                <a:solidFill>
                  <a:srgbClr val="000000"/>
                </a:solidFill>
                <a:effectLst/>
              </a:rPr>
              <a:t>,  experiences daily temperatures changes, wind, and precipitation that we collectively call </a:t>
            </a:r>
            <a:r>
              <a:rPr lang="en-US" sz="2800" b="1" dirty="0">
                <a:solidFill>
                  <a:srgbClr val="000000"/>
                </a:solidFill>
                <a:effectLst/>
              </a:rPr>
              <a:t>weather.</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332590" y="295819"/>
            <a:ext cx="8474059" cy="636143"/>
          </a:xfrm>
        </p:spPr>
        <p:txBody>
          <a:bodyPr/>
          <a:lstStyle/>
          <a:p>
            <a:r>
              <a:rPr lang="en-US" sz="4400" b="1" kern="1200" dirty="0">
                <a:solidFill>
                  <a:srgbClr val="000000"/>
                </a:solidFill>
                <a:effectLst/>
                <a:latin typeface="Calibri"/>
                <a:ea typeface="MS Gothic"/>
                <a:cs typeface="MS Gothic"/>
              </a:rPr>
              <a:t>4 Distinct Zones of the Atmosphere</a:t>
            </a:r>
            <a:endParaRPr lang="en-US" dirty="0"/>
          </a:p>
        </p:txBody>
      </p:sp>
      <p:sp>
        <p:nvSpPr>
          <p:cNvPr id="4" name="Content Placeholder 2"/>
          <p:cNvSpPr>
            <a:spLocks noGrp="1"/>
          </p:cNvSpPr>
          <p:nvPr>
            <p:ph type="body" idx="4294967295"/>
          </p:nvPr>
        </p:nvSpPr>
        <p:spPr>
          <a:xfrm>
            <a:off x="321139" y="1587921"/>
            <a:ext cx="4178853" cy="3736529"/>
          </a:xfrm>
        </p:spPr>
        <p:txBody>
          <a:bodyPr/>
          <a:lstStyle/>
          <a:p>
            <a:pPr marL="338328" indent="-338328" rtl="0" fontAlgn="base">
              <a:spcBef>
                <a:spcPts val="700"/>
              </a:spcBef>
            </a:pPr>
            <a:r>
              <a:rPr lang="en-US" sz="2800" dirty="0">
                <a:solidFill>
                  <a:srgbClr val="000000"/>
                </a:solidFill>
                <a:effectLst/>
              </a:rPr>
              <a:t>Within the </a:t>
            </a:r>
            <a:r>
              <a:rPr lang="en-US" sz="2800" b="1" dirty="0">
                <a:solidFill>
                  <a:srgbClr val="000000"/>
                </a:solidFill>
                <a:effectLst/>
              </a:rPr>
              <a:t>troposphere</a:t>
            </a:r>
            <a:r>
              <a:rPr lang="en-US" sz="2800" dirty="0">
                <a:solidFill>
                  <a:srgbClr val="000000"/>
                </a:solidFill>
                <a:effectLst/>
              </a:rPr>
              <a:t>, air circulates in great vertical and horizontal </a:t>
            </a:r>
            <a:r>
              <a:rPr lang="en-US" sz="2800" b="1" dirty="0">
                <a:solidFill>
                  <a:srgbClr val="000000"/>
                </a:solidFill>
                <a:effectLst/>
              </a:rPr>
              <a:t>convection currents</a:t>
            </a:r>
            <a:r>
              <a:rPr lang="en-US" sz="2800" dirty="0">
                <a:solidFill>
                  <a:srgbClr val="000000"/>
                </a:solidFill>
                <a:effectLst/>
              </a:rPr>
              <a:t>.</a:t>
            </a:r>
            <a:endParaRPr lang="en-US" sz="2800" dirty="0">
              <a:effectLst/>
            </a:endParaRPr>
          </a:p>
          <a:p>
            <a:pPr marL="338328" indent="-338328">
              <a:spcBef>
                <a:spcPts val="700"/>
              </a:spcBef>
            </a:pPr>
            <a:r>
              <a:rPr lang="en-US" sz="2800" dirty="0">
                <a:solidFill>
                  <a:srgbClr val="000000"/>
                </a:solidFill>
                <a:effectLst/>
              </a:rPr>
              <a:t>The </a:t>
            </a:r>
            <a:r>
              <a:rPr lang="en-US" sz="2800" b="1" dirty="0">
                <a:solidFill>
                  <a:srgbClr val="000000"/>
                </a:solidFill>
                <a:effectLst/>
              </a:rPr>
              <a:t>stratosphere</a:t>
            </a:r>
            <a:r>
              <a:rPr lang="en-US" sz="2800" dirty="0">
                <a:solidFill>
                  <a:srgbClr val="000000"/>
                </a:solidFill>
                <a:effectLst/>
              </a:rPr>
              <a:t> has almost no water vapor and nearly 1,000 times more </a:t>
            </a:r>
            <a:r>
              <a:rPr lang="en-US" sz="2800" b="1" dirty="0">
                <a:solidFill>
                  <a:srgbClr val="000000"/>
                </a:solidFill>
                <a:effectLst/>
              </a:rPr>
              <a:t>ozone (O</a:t>
            </a:r>
            <a:r>
              <a:rPr lang="en-US" sz="2800" b="1" baseline="-25000" dirty="0">
                <a:solidFill>
                  <a:srgbClr val="000000"/>
                </a:solidFill>
                <a:effectLst/>
              </a:rPr>
              <a:t>3</a:t>
            </a:r>
            <a:r>
              <a:rPr lang="en-US" sz="2800" b="1" dirty="0">
                <a:solidFill>
                  <a:srgbClr val="000000"/>
                </a:solidFill>
                <a:effectLst/>
              </a:rPr>
              <a:t>)</a:t>
            </a:r>
            <a:r>
              <a:rPr lang="en-US" sz="2800" dirty="0">
                <a:solidFill>
                  <a:srgbClr val="000000"/>
                </a:solidFill>
                <a:effectLst/>
              </a:rPr>
              <a:t>.</a:t>
            </a:r>
            <a:endParaRPr lang="en-US" sz="2800" dirty="0"/>
          </a:p>
        </p:txBody>
      </p:sp>
      <p:pic>
        <p:nvPicPr>
          <p:cNvPr id="2" name="Picture 1" descr="Layers of the atmosphere vary in temperature and composition. Our weather happens in the troposphere, which occurs up to about 6 miles above Earth's surface. The stratospheric ozone is important for blocking ultraviolet solar energy and occurs between 6 and 30 miles above the Earth's surface. Above the stratosphere is the mesosphere until about 50 miles above the Earth's surface, and above that is the thermosphere which is the last part of the atmosphere before space, which occurs from about 55 miles to 87 miles above the Earth's surfac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268760"/>
            <a:ext cx="3980688" cy="5111496"/>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Convection Cells Circulate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Air, Water Vapor and Heat</a:t>
            </a:r>
            <a:endParaRPr lang="en-US" dirty="0"/>
          </a:p>
        </p:txBody>
      </p:sp>
      <p:pic>
        <p:nvPicPr>
          <p:cNvPr id="2" name="Picture 1" descr="Rising convection cells at the equator produce stormy conditions. The low-latitude Hadley cell is one of three convection cells that tend to occur in each hemisphere (northern and southern). Jet streams occur where convection cells mee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1700808"/>
            <a:ext cx="4629211" cy="4706721"/>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The Atmosphere Captures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Energy–Selectively</a:t>
            </a:r>
            <a:endParaRPr lang="en-US" dirty="0"/>
          </a:p>
        </p:txBody>
      </p:sp>
      <p:sp>
        <p:nvSpPr>
          <p:cNvPr id="3" name="Content Placeholder 2"/>
          <p:cNvSpPr>
            <a:spLocks noGrp="1"/>
          </p:cNvSpPr>
          <p:nvPr>
            <p:ph type="body" idx="4294967295"/>
          </p:nvPr>
        </p:nvSpPr>
        <p:spPr>
          <a:xfrm>
            <a:off x="457200" y="1600200"/>
            <a:ext cx="8224838" cy="4521200"/>
          </a:xfrm>
        </p:spPr>
        <p:txBody>
          <a:bodyPr/>
          <a:lstStyle/>
          <a:p>
            <a:pPr marL="338328" indent="-338328" rtl="0" fontAlgn="base">
              <a:spcBef>
                <a:spcPts val="700"/>
              </a:spcBef>
            </a:pPr>
            <a:r>
              <a:rPr lang="en-US" sz="2800" dirty="0">
                <a:solidFill>
                  <a:srgbClr val="000000"/>
                </a:solidFill>
                <a:effectLst/>
              </a:rPr>
              <a:t>The sun supplies the Earth with abundant energy, especially near the equator.</a:t>
            </a:r>
            <a:endParaRPr lang="en-US" sz="2800" dirty="0">
              <a:effectLst/>
            </a:endParaRPr>
          </a:p>
          <a:p>
            <a:pPr marL="338328" indent="-338328" rtl="0" fontAlgn="base">
              <a:spcBef>
                <a:spcPts val="700"/>
              </a:spcBef>
            </a:pPr>
            <a:r>
              <a:rPr lang="en-US" sz="2800" dirty="0">
                <a:solidFill>
                  <a:srgbClr val="000000"/>
                </a:solidFill>
                <a:effectLst/>
              </a:rPr>
              <a:t>Of the solar energy that reaches the outer atmosphere:</a:t>
            </a:r>
            <a:endParaRPr lang="en-US" sz="2800" dirty="0">
              <a:effectLst/>
            </a:endParaRPr>
          </a:p>
          <a:p>
            <a:pPr marL="1078992" indent="-338328" rtl="0" fontAlgn="base">
              <a:spcBef>
                <a:spcPts val="700"/>
              </a:spcBef>
            </a:pPr>
            <a:r>
              <a:rPr lang="en-US" sz="2800" dirty="0">
                <a:solidFill>
                  <a:srgbClr val="000000"/>
                </a:solidFill>
                <a:effectLst/>
              </a:rPr>
              <a:t>¼ is reflected by clouds and atmospheric gases.</a:t>
            </a:r>
            <a:endParaRPr lang="en-US" sz="2800" dirty="0">
              <a:effectLst/>
            </a:endParaRPr>
          </a:p>
          <a:p>
            <a:pPr marL="1078992" indent="-338328" rtl="0" fontAlgn="base">
              <a:spcBef>
                <a:spcPts val="700"/>
              </a:spcBef>
            </a:pPr>
            <a:r>
              <a:rPr lang="en-US" sz="2800" dirty="0">
                <a:solidFill>
                  <a:srgbClr val="000000"/>
                </a:solidFill>
                <a:effectLst/>
              </a:rPr>
              <a:t>¼ is absorbed by carbon dioxide, water vapor, ozone, methane, and a few other gases. </a:t>
            </a:r>
            <a:endParaRPr lang="en-US" sz="2800" dirty="0">
              <a:effectLst/>
            </a:endParaRPr>
          </a:p>
          <a:p>
            <a:pPr marL="1078992" indent="-338328">
              <a:spcBef>
                <a:spcPts val="700"/>
              </a:spcBef>
            </a:pPr>
            <a:r>
              <a:rPr lang="en-US" sz="2800" dirty="0">
                <a:solidFill>
                  <a:srgbClr val="000000"/>
                </a:solidFill>
                <a:effectLst/>
              </a:rPr>
              <a:t>½ of incoming solar radiation (</a:t>
            </a:r>
            <a:r>
              <a:rPr lang="en-US" sz="2800" b="1" dirty="0">
                <a:solidFill>
                  <a:srgbClr val="000000"/>
                </a:solidFill>
                <a:effectLst/>
              </a:rPr>
              <a:t>insolation</a:t>
            </a:r>
            <a:r>
              <a:rPr lang="en-US" sz="2800" dirty="0">
                <a:solidFill>
                  <a:srgbClr val="000000"/>
                </a:solidFill>
                <a:effectLst/>
              </a:rPr>
              <a:t>) reaches the Earth’s surface.</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1057" y="260648"/>
            <a:ext cx="7477125" cy="777432"/>
          </a:xfrm>
        </p:spPr>
        <p:txBody>
          <a:bodyPr/>
          <a:lstStyle/>
          <a:p>
            <a:r>
              <a:rPr lang="en-US" sz="4400" b="1" kern="1200" dirty="0">
                <a:solidFill>
                  <a:srgbClr val="000000"/>
                </a:solidFill>
                <a:effectLst/>
                <a:latin typeface="Calibri"/>
                <a:ea typeface="MS Gothic"/>
                <a:cs typeface="MS Gothic"/>
              </a:rPr>
              <a:t>The Sun Warms Our World</a:t>
            </a:r>
            <a:endParaRPr lang="en-US" dirty="0"/>
          </a:p>
        </p:txBody>
      </p:sp>
      <p:pic>
        <p:nvPicPr>
          <p:cNvPr id="3" name="Picture 2" descr="The diagram shows the energy balance between incoming and outgoing radiation. The atmosphere absorbs or reflects about half of the solar energy reaching the earth. Most of the energy reemitted from the earth’s surface is long-wave, infrared energy. Gases and aerosols in the atmosphere absorb and reradiate most of this energy, keeping the surface much warmer than it would otherwise be. This absorption is known as the greenhouse effec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8368" y="1268760"/>
            <a:ext cx="8452104" cy="4547616"/>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kern="1200" dirty="0">
                <a:solidFill>
                  <a:srgbClr val="000000"/>
                </a:solidFill>
                <a:effectLst/>
                <a:latin typeface="Calibri"/>
                <a:ea typeface="MS Gothic"/>
                <a:cs typeface="MS Gothic"/>
              </a:rPr>
              <a:t>The Greenhouse Effect</a:t>
            </a:r>
            <a:endParaRPr lang="en-US" dirty="0"/>
          </a:p>
        </p:txBody>
      </p:sp>
      <p:sp>
        <p:nvSpPr>
          <p:cNvPr id="6" name="Content Placeholder 2"/>
          <p:cNvSpPr>
            <a:spLocks noGrp="1"/>
          </p:cNvSpPr>
          <p:nvPr>
            <p:ph idx="1"/>
          </p:nvPr>
        </p:nvSpPr>
        <p:spPr/>
        <p:txBody>
          <a:bodyPr/>
          <a:lstStyle/>
          <a:p>
            <a:r>
              <a:rPr lang="en-US" sz="2800" dirty="0"/>
              <a:t>If our atmosphere didn’t capture this reemitted energy, the earth’s average surface temperature would be about –6°C (21°F), rather than the current 14°C (57°F) average. </a:t>
            </a:r>
          </a:p>
          <a:p>
            <a:r>
              <a:rPr lang="en-US" sz="2800" dirty="0"/>
              <a:t>Thus, energy capture is necessary for liquid water on earth and for life as we know it. </a:t>
            </a:r>
          </a:p>
          <a:p>
            <a:r>
              <a:rPr lang="en-US" sz="2800" dirty="0"/>
              <a:t>The </a:t>
            </a:r>
            <a:r>
              <a:rPr lang="en-US" sz="2800" b="1" dirty="0"/>
              <a:t>greenhouse effect </a:t>
            </a:r>
            <a:r>
              <a:rPr lang="en-US" sz="2800" dirty="0"/>
              <a:t>is a common term to describe the capture of energy by gases in the atmosphere. </a:t>
            </a:r>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Evaporated Water Stores and Redistributes Heat</a:t>
            </a:r>
            <a:endParaRPr lang="en-US" dirty="0"/>
          </a:p>
        </p:txBody>
      </p:sp>
      <p:sp>
        <p:nvSpPr>
          <p:cNvPr id="3" name="Content Placeholder 2"/>
          <p:cNvSpPr>
            <a:spLocks noGrp="1"/>
          </p:cNvSpPr>
          <p:nvPr>
            <p:ph type="body" idx="4294967295"/>
          </p:nvPr>
        </p:nvSpPr>
        <p:spPr>
          <a:xfrm>
            <a:off x="462713" y="1594892"/>
            <a:ext cx="8224838" cy="4521200"/>
          </a:xfrm>
        </p:spPr>
        <p:txBody>
          <a:bodyPr/>
          <a:lstStyle/>
          <a:p>
            <a:pPr marL="338328" indent="-338328" rtl="0" fontAlgn="base">
              <a:lnSpc>
                <a:spcPct val="90000"/>
              </a:lnSpc>
              <a:spcBef>
                <a:spcPts val="750"/>
              </a:spcBef>
            </a:pPr>
            <a:r>
              <a:rPr lang="en-US" sz="3000" dirty="0">
                <a:solidFill>
                  <a:srgbClr val="000000"/>
                </a:solidFill>
                <a:effectLst/>
              </a:rPr>
              <a:t>Much of the incoming solar energy is used to evaporate water.  </a:t>
            </a:r>
            <a:endParaRPr lang="en-US" sz="3000" dirty="0">
              <a:effectLst/>
            </a:endParaRPr>
          </a:p>
          <a:p>
            <a:pPr marL="338328" indent="-338328" rtl="0" fontAlgn="base">
              <a:lnSpc>
                <a:spcPct val="90000"/>
              </a:lnSpc>
              <a:spcBef>
                <a:spcPts val="750"/>
              </a:spcBef>
            </a:pPr>
            <a:r>
              <a:rPr lang="en-US" sz="3000" dirty="0">
                <a:solidFill>
                  <a:srgbClr val="000000"/>
                </a:solidFill>
                <a:effectLst/>
              </a:rPr>
              <a:t>Every gram of evaporating water absorbs 580 calories of energy as it transforms from liquid to gas. </a:t>
            </a:r>
            <a:endParaRPr lang="en-US" sz="3000" dirty="0">
              <a:effectLst/>
            </a:endParaRPr>
          </a:p>
          <a:p>
            <a:pPr marL="338328" indent="-338328" rtl="0" fontAlgn="base">
              <a:lnSpc>
                <a:spcPct val="90000"/>
              </a:lnSpc>
              <a:spcBef>
                <a:spcPts val="750"/>
              </a:spcBef>
            </a:pPr>
            <a:r>
              <a:rPr lang="en-US" sz="3000" dirty="0">
                <a:solidFill>
                  <a:srgbClr val="000000"/>
                </a:solidFill>
                <a:effectLst/>
              </a:rPr>
              <a:t>Globally, water vapor contains a huge amount of stored energy, known as </a:t>
            </a:r>
            <a:r>
              <a:rPr lang="en-US" sz="3000" b="1" dirty="0">
                <a:solidFill>
                  <a:srgbClr val="000000"/>
                </a:solidFill>
                <a:effectLst/>
              </a:rPr>
              <a:t>latent heat</a:t>
            </a:r>
            <a:r>
              <a:rPr lang="en-US" sz="3000" dirty="0">
                <a:solidFill>
                  <a:srgbClr val="000000"/>
                </a:solidFill>
                <a:effectLst/>
              </a:rPr>
              <a:t>.</a:t>
            </a:r>
            <a:r>
              <a:rPr lang="en-US" sz="3000" b="1" dirty="0">
                <a:solidFill>
                  <a:srgbClr val="000000"/>
                </a:solidFill>
                <a:effectLst/>
              </a:rPr>
              <a:t> </a:t>
            </a:r>
            <a:endParaRPr lang="en-US" sz="3000" dirty="0">
              <a:effectLst/>
            </a:endParaRPr>
          </a:p>
          <a:p>
            <a:pPr marL="338328" indent="-338328">
              <a:lnSpc>
                <a:spcPct val="90000"/>
              </a:lnSpc>
              <a:spcBef>
                <a:spcPts val="750"/>
              </a:spcBef>
            </a:pPr>
            <a:r>
              <a:rPr lang="en-US" sz="3000" dirty="0">
                <a:solidFill>
                  <a:srgbClr val="000000"/>
                </a:solidFill>
                <a:effectLst/>
              </a:rPr>
              <a:t>When water vapor condenses, returning from a gas to a liquid form, the 580 calories of heat energy are released.</a:t>
            </a:r>
            <a:endParaRPr lang="en-US" sz="30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Ocean Currents Also Modify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Our Climate</a:t>
            </a:r>
            <a:endParaRPr lang="en-US" dirty="0"/>
          </a:p>
        </p:txBody>
      </p:sp>
      <p:pic>
        <p:nvPicPr>
          <p:cNvPr id="2" name="Picture 1" descr="Ocean currents act as a global conveyor system, redistributing warm and cold water around the globe. These currents moderate our climate: For example, the Gulf Stream keeps northern Europe much warmer than northern Canada. Variations in ocean salinity and density, low (blue) to high (yellow), help drive ocean circul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046" y="1844824"/>
            <a:ext cx="8332410" cy="4327308"/>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9.2 Climate Changes Over Time</a:t>
            </a:r>
            <a:endParaRPr lang="en-US" dirty="0"/>
          </a:p>
        </p:txBody>
      </p:sp>
      <p:sp>
        <p:nvSpPr>
          <p:cNvPr id="3" name="Content Placeholder 2"/>
          <p:cNvSpPr>
            <a:spLocks noGrp="1"/>
          </p:cNvSpPr>
          <p:nvPr>
            <p:ph type="body" idx="4294967295"/>
          </p:nvPr>
        </p:nvSpPr>
        <p:spPr>
          <a:xfrm>
            <a:off x="454176" y="1600200"/>
            <a:ext cx="8307086" cy="4521200"/>
          </a:xfrm>
        </p:spPr>
        <p:txBody>
          <a:bodyPr/>
          <a:lstStyle/>
          <a:p>
            <a:pPr marL="338328" indent="-338328" rtl="0" fontAlgn="base">
              <a:spcBef>
                <a:spcPts val="700"/>
              </a:spcBef>
            </a:pPr>
            <a:r>
              <a:rPr lang="en-US" sz="2800" dirty="0">
                <a:solidFill>
                  <a:srgbClr val="000000"/>
                </a:solidFill>
                <a:effectLst/>
              </a:rPr>
              <a:t>How stable is climate? That depends upon the time frame you consider. Over centuries and millennia, we know that climate shifts somewhat, but usually we expect little change on the scale of a human lifetime. </a:t>
            </a:r>
            <a:endParaRPr lang="en-US" sz="2800" dirty="0">
              <a:effectLst/>
            </a:endParaRPr>
          </a:p>
          <a:p>
            <a:pPr marL="338328" indent="-338328" rtl="0" fontAlgn="base">
              <a:spcBef>
                <a:spcPts val="700"/>
              </a:spcBef>
            </a:pPr>
            <a:r>
              <a:rPr lang="en-US" sz="2800" dirty="0">
                <a:solidFill>
                  <a:srgbClr val="000000"/>
                </a:solidFill>
                <a:effectLst/>
              </a:rPr>
              <a:t>The question now is whether that is a reasonable expectation.</a:t>
            </a:r>
            <a:endParaRPr lang="en-US" sz="2800" dirty="0">
              <a:effectLst/>
            </a:endParaRPr>
          </a:p>
          <a:p>
            <a:pPr marL="338328" indent="-338328">
              <a:spcBef>
                <a:spcPts val="700"/>
              </a:spcBef>
            </a:pPr>
            <a:r>
              <a:rPr lang="en-US" sz="2800" dirty="0">
                <a:solidFill>
                  <a:srgbClr val="000000"/>
                </a:solidFill>
                <a:effectLst/>
              </a:rPr>
              <a:t>If climate does shift, how fast might it change, and what will those changes mean for the environmental systems we depend on?</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b="1" dirty="0"/>
              <a:t>Ice Cores Tell Us About</a:t>
            </a:r>
            <a:br>
              <a:rPr lang="en-US" b="1" dirty="0"/>
            </a:br>
            <a:r>
              <a:rPr lang="en-US" b="1" dirty="0"/>
              <a:t>Climate History</a:t>
            </a:r>
          </a:p>
        </p:txBody>
      </p:sp>
      <p:sp>
        <p:nvSpPr>
          <p:cNvPr id="4" name="Content Placeholder 2"/>
          <p:cNvSpPr>
            <a:spLocks noGrp="1"/>
          </p:cNvSpPr>
          <p:nvPr>
            <p:ph idx="1"/>
          </p:nvPr>
        </p:nvSpPr>
        <p:spPr/>
        <p:txBody>
          <a:bodyPr/>
          <a:lstStyle/>
          <a:p>
            <a:r>
              <a:rPr lang="en-US" sz="2800" dirty="0"/>
              <a:t>In Greenland and Antarctica and other places where cold is persistent, yearly snows slowly accumulate over the centuries. New layers compress lower layers into ice, but still tiny air bubbles remain.</a:t>
            </a:r>
          </a:p>
          <a:p>
            <a:r>
              <a:rPr lang="en-US" sz="2800" dirty="0"/>
              <a:t>Each bubble is a tiny sample of the atmosphere at the time that snow fell.</a:t>
            </a:r>
          </a:p>
          <a:p>
            <a:r>
              <a:rPr lang="en-US" sz="2800" dirty="0"/>
              <a:t>Climatologists have discovered that by drilling deep into an ice sheet, they can extract ice cores samples that show how the atmosphere has changed over time.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457200" y="53914"/>
            <a:ext cx="8224838" cy="1138237"/>
          </a:xfrm>
        </p:spPr>
        <p:txBody>
          <a:bodyPr/>
          <a:lstStyle/>
          <a:p>
            <a:r>
              <a:rPr lang="en-US" b="1" dirty="0"/>
              <a:t>Scientists Study Ice Cores to </a:t>
            </a:r>
            <a:br>
              <a:rPr lang="en-US" b="1" dirty="0"/>
            </a:br>
            <a:r>
              <a:rPr lang="en-US" b="1" dirty="0"/>
              <a:t>Understand  Past Climate Changes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00" y="1277528"/>
            <a:ext cx="3325812" cy="5321300"/>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p:txBody>
          <a:bodyPr/>
          <a:lstStyle/>
          <a:p>
            <a:r>
              <a:rPr lang="en-US" sz="3600" b="1" kern="1200" dirty="0">
                <a:solidFill>
                  <a:srgbClr val="000000"/>
                </a:solidFill>
                <a:effectLst/>
                <a:latin typeface="Calibri"/>
                <a:ea typeface="MS Gothic"/>
                <a:cs typeface="MS Gothic"/>
              </a:rPr>
              <a:t>The Correlation Between Historic CO</a:t>
            </a:r>
            <a:r>
              <a:rPr lang="en-US" sz="3600" b="1" kern="1200" baseline="-25000" dirty="0">
                <a:solidFill>
                  <a:srgbClr val="000000"/>
                </a:solidFill>
                <a:effectLst/>
                <a:latin typeface="Calibri"/>
                <a:ea typeface="MS Gothic"/>
                <a:cs typeface="MS Gothic"/>
              </a:rPr>
              <a:t>2</a:t>
            </a:r>
            <a:r>
              <a:rPr lang="en-US" sz="3600" b="1" kern="1200" dirty="0">
                <a:solidFill>
                  <a:srgbClr val="000000"/>
                </a:solidFill>
                <a:effectLst/>
                <a:latin typeface="Calibri"/>
                <a:ea typeface="MS Gothic"/>
                <a:cs typeface="MS Gothic"/>
              </a:rPr>
              <a:t> Levels and Historic Temperatures</a:t>
            </a:r>
            <a:endParaRPr lang="en-US" dirty="0"/>
          </a:p>
        </p:txBody>
      </p:sp>
      <p:pic>
        <p:nvPicPr>
          <p:cNvPr id="2" name="Picture 1" descr="The graph shows C O 2 and oxygen isotopes oscillating together over the past 850 million years. As carbon dioxide increases so does temperature. Recent temperatures lag behind rising CO2, possibly because oceans have been absorbing hea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905" y="2132856"/>
            <a:ext cx="8442660" cy="3168352"/>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457200" y="312954"/>
            <a:ext cx="8224838" cy="642505"/>
          </a:xfrm>
        </p:spPr>
        <p:txBody>
          <a:bodyPr/>
          <a:lstStyle/>
          <a:p>
            <a:r>
              <a:rPr lang="en-US" sz="4000" b="1" kern="1200" dirty="0">
                <a:solidFill>
                  <a:srgbClr val="000000"/>
                </a:solidFill>
                <a:effectLst/>
                <a:latin typeface="Calibri"/>
                <a:ea typeface="MS Gothic"/>
                <a:cs typeface="MS Gothic"/>
              </a:rPr>
              <a:t>What Causes Natural Climatic Swings?</a:t>
            </a:r>
            <a:endParaRPr lang="en-US" dirty="0"/>
          </a:p>
        </p:txBody>
      </p:sp>
      <p:sp>
        <p:nvSpPr>
          <p:cNvPr id="4" name="Content Placeholder 2"/>
          <p:cNvSpPr>
            <a:spLocks noGrp="1"/>
          </p:cNvSpPr>
          <p:nvPr>
            <p:ph type="body" idx="4294967295"/>
          </p:nvPr>
        </p:nvSpPr>
        <p:spPr>
          <a:xfrm>
            <a:off x="5426109" y="1200944"/>
            <a:ext cx="3614579" cy="4875326"/>
          </a:xfrm>
        </p:spPr>
        <p:txBody>
          <a:bodyPr/>
          <a:lstStyle/>
          <a:p>
            <a:pPr marL="338328" indent="-338328" rtl="0" fontAlgn="base">
              <a:spcBef>
                <a:spcPts val="700"/>
              </a:spcBef>
            </a:pPr>
            <a:r>
              <a:rPr lang="en-US" sz="2800" dirty="0">
                <a:solidFill>
                  <a:srgbClr val="000000"/>
                </a:solidFill>
                <a:effectLst/>
              </a:rPr>
              <a:t>Modest climate changes correspond to an 11-year cycle in the Sun’s intensity.</a:t>
            </a:r>
            <a:endParaRPr lang="en-US" sz="2800" dirty="0">
              <a:effectLst/>
            </a:endParaRPr>
          </a:p>
          <a:p>
            <a:pPr marL="338328" indent="-338328">
              <a:spcBef>
                <a:spcPts val="700"/>
              </a:spcBef>
            </a:pPr>
            <a:r>
              <a:rPr lang="en-US" sz="2800" dirty="0">
                <a:solidFill>
                  <a:srgbClr val="000000"/>
                </a:solidFill>
                <a:effectLst/>
              </a:rPr>
              <a:t>More dramatic shifts  called </a:t>
            </a:r>
            <a:r>
              <a:rPr lang="en-US" sz="2800" b="1" dirty="0" err="1">
                <a:solidFill>
                  <a:srgbClr val="000000"/>
                </a:solidFill>
                <a:effectLst/>
              </a:rPr>
              <a:t>Milankovitch</a:t>
            </a:r>
            <a:r>
              <a:rPr lang="en-US" sz="2800" b="1" dirty="0">
                <a:solidFill>
                  <a:srgbClr val="000000"/>
                </a:solidFill>
                <a:effectLst/>
              </a:rPr>
              <a:t> cycles </a:t>
            </a:r>
            <a:r>
              <a:rPr lang="en-US" sz="2800" dirty="0">
                <a:solidFill>
                  <a:srgbClr val="000000"/>
                </a:solidFill>
                <a:effectLst/>
              </a:rPr>
              <a:t>are due to changes in the Earth’s orbit and tilt and wobble</a:t>
            </a:r>
            <a:r>
              <a:rPr lang="en-US" sz="2800" b="1" dirty="0">
                <a:solidFill>
                  <a:srgbClr val="000000"/>
                </a:solidFill>
                <a:effectLst/>
              </a:rPr>
              <a:t> </a:t>
            </a:r>
            <a:r>
              <a:rPr lang="en-US" sz="2800" dirty="0">
                <a:solidFill>
                  <a:srgbClr val="000000"/>
                </a:solidFill>
                <a:effectLst/>
              </a:rPr>
              <a:t>on its axis.</a:t>
            </a:r>
            <a:endParaRPr lang="en-US" sz="2800" dirty="0"/>
          </a:p>
        </p:txBody>
      </p:sp>
      <p:pic>
        <p:nvPicPr>
          <p:cNvPr id="2" name="Picture 1" descr="Milankovitch cycles include very long, cyclical changes in the eccentricity of the orbit (about 100,000 years); the degree of axis tilt (about 40,000 years); and the wobble, or precession of the axis (about 26,000 yea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08" y="1393047"/>
            <a:ext cx="5220072" cy="4613602"/>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p:txBody>
          <a:bodyPr/>
          <a:lstStyle/>
          <a:p>
            <a:r>
              <a:rPr lang="en-US" sz="3600" b="1" kern="1200" dirty="0">
                <a:solidFill>
                  <a:srgbClr val="000000"/>
                </a:solidFill>
                <a:effectLst/>
                <a:latin typeface="Calibri"/>
                <a:ea typeface="MS Gothic"/>
                <a:cs typeface="MS Gothic"/>
              </a:rPr>
              <a:t>The El Niño/Southern Oscillation</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Can Have Far-reaching Effects</a:t>
            </a:r>
            <a:endParaRPr lang="en-US" dirty="0"/>
          </a:p>
        </p:txBody>
      </p:sp>
      <p:sp>
        <p:nvSpPr>
          <p:cNvPr id="4" name="Content Placeholder 2"/>
          <p:cNvSpPr>
            <a:spLocks noGrp="1"/>
          </p:cNvSpPr>
          <p:nvPr>
            <p:ph type="body" idx="4294967295"/>
          </p:nvPr>
        </p:nvSpPr>
        <p:spPr>
          <a:xfrm>
            <a:off x="202510" y="1590700"/>
            <a:ext cx="4689133" cy="4476436"/>
          </a:xfrm>
        </p:spPr>
        <p:txBody>
          <a:bodyPr/>
          <a:lstStyle/>
          <a:p>
            <a:pPr marL="338328" indent="-338328" rtl="0" fontAlgn="base">
              <a:spcBef>
                <a:spcPts val="700"/>
              </a:spcBef>
            </a:pPr>
            <a:r>
              <a:rPr lang="en-US" sz="2800" dirty="0">
                <a:solidFill>
                  <a:srgbClr val="000000"/>
                </a:solidFill>
                <a:effectLst/>
              </a:rPr>
              <a:t>The climate also changes according to oscillations in the ocean and atmosphere.</a:t>
            </a:r>
            <a:endParaRPr lang="en-US" sz="2800" dirty="0">
              <a:effectLst/>
            </a:endParaRPr>
          </a:p>
          <a:p>
            <a:pPr marL="338328" indent="-338328" rtl="0" fontAlgn="base">
              <a:spcBef>
                <a:spcPts val="700"/>
              </a:spcBef>
            </a:pPr>
            <a:r>
              <a:rPr lang="en-US" sz="2800" b="1" dirty="0">
                <a:solidFill>
                  <a:srgbClr val="000000"/>
                </a:solidFill>
                <a:effectLst/>
              </a:rPr>
              <a:t>El Niño/ Southern Oscillation (ENSO)</a:t>
            </a:r>
            <a:r>
              <a:rPr lang="en-US" sz="2800" dirty="0">
                <a:solidFill>
                  <a:srgbClr val="000000"/>
                </a:solidFill>
                <a:effectLst/>
              </a:rPr>
              <a:t> is the best know.</a:t>
            </a:r>
            <a:endParaRPr lang="en-US" sz="2800" dirty="0">
              <a:effectLst/>
            </a:endParaRPr>
          </a:p>
          <a:p>
            <a:pPr marL="338328" indent="-338328">
              <a:spcBef>
                <a:spcPts val="700"/>
              </a:spcBef>
            </a:pPr>
            <a:r>
              <a:rPr lang="en-US" sz="2800" dirty="0">
                <a:solidFill>
                  <a:srgbClr val="000000"/>
                </a:solidFill>
                <a:effectLst/>
              </a:rPr>
              <a:t>ENSO affects weather throughout the Pacific, causing heavy monsoons or serious droughts.</a:t>
            </a:r>
            <a:endParaRPr lang="en-US" sz="2800" dirty="0"/>
          </a:p>
        </p:txBody>
      </p:sp>
      <p:pic>
        <p:nvPicPr>
          <p:cNvPr id="2" name="Picture 1" descr="The diagram shows the El Niño/La Niña Southern Oscillation. Normally surface trade winds drive cold currents from South America toward Indonesia, and cold, deep water wells up near Peru.  During El Niño years, winds and&#10;currents weaken, and warm, low-pressure conditions shift eastward, bringing storms to the America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95106" y="1499642"/>
            <a:ext cx="3384376" cy="5070120"/>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0722" y="160475"/>
            <a:ext cx="8558800" cy="1377267"/>
          </a:xfrm>
        </p:spPr>
        <p:txBody>
          <a:bodyPr/>
          <a:lstStyle/>
          <a:p>
            <a:r>
              <a:rPr lang="en-US" sz="4400" b="1" kern="1200" dirty="0">
                <a:solidFill>
                  <a:srgbClr val="000000"/>
                </a:solidFill>
                <a:effectLst/>
                <a:latin typeface="Calibri"/>
                <a:ea typeface="MS Gothic"/>
                <a:cs typeface="MS Gothic"/>
              </a:rPr>
              <a:t>9.3 How Do We Know the Climate is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Changing Faster than Usual?</a:t>
            </a:r>
            <a:endParaRPr lang="en-US" dirty="0"/>
          </a:p>
        </p:txBody>
      </p:sp>
      <p:sp>
        <p:nvSpPr>
          <p:cNvPr id="3" name="Content Placeholder 2"/>
          <p:cNvSpPr>
            <a:spLocks noGrp="1"/>
          </p:cNvSpPr>
          <p:nvPr>
            <p:ph type="body" idx="4294967295"/>
          </p:nvPr>
        </p:nvSpPr>
        <p:spPr>
          <a:xfrm>
            <a:off x="457200" y="1764878"/>
            <a:ext cx="8224838" cy="4521200"/>
          </a:xfrm>
        </p:spPr>
        <p:txBody>
          <a:bodyPr/>
          <a:lstStyle/>
          <a:p>
            <a:pPr marL="338328" indent="-338328" rtl="0" fontAlgn="base">
              <a:spcBef>
                <a:spcPts val="700"/>
              </a:spcBef>
            </a:pPr>
            <a:r>
              <a:rPr lang="en-US" sz="2800" dirty="0">
                <a:solidFill>
                  <a:srgbClr val="000000"/>
                </a:solidFill>
                <a:effectLst/>
              </a:rPr>
              <a:t>Many scientists consider anthropogenic (human-caused) global climate change to be the most important environmental issue of our times.</a:t>
            </a:r>
            <a:endParaRPr lang="en-US" sz="2800" dirty="0">
              <a:effectLst/>
            </a:endParaRPr>
          </a:p>
          <a:p>
            <a:pPr marL="338328" indent="-338328" rtl="0" fontAlgn="base">
              <a:spcBef>
                <a:spcPts val="700"/>
              </a:spcBef>
            </a:pPr>
            <a:r>
              <a:rPr lang="en-US" sz="2800" dirty="0">
                <a:solidFill>
                  <a:srgbClr val="000000"/>
                </a:solidFill>
                <a:effectLst/>
              </a:rPr>
              <a:t>Pivotal evidence that human activities are increasing atmospheric CO</a:t>
            </a:r>
            <a:r>
              <a:rPr lang="en-US" sz="2800" baseline="-25000" dirty="0">
                <a:solidFill>
                  <a:srgbClr val="000000"/>
                </a:solidFill>
                <a:effectLst/>
              </a:rPr>
              <a:t>2</a:t>
            </a:r>
            <a:r>
              <a:rPr lang="en-US" sz="2800" dirty="0">
                <a:solidFill>
                  <a:srgbClr val="000000"/>
                </a:solidFill>
                <a:effectLst/>
              </a:rPr>
              <a:t> came from an observatory on Mauna Loa volcano in Hawaii.</a:t>
            </a:r>
            <a:endParaRPr lang="en-US" sz="2800" dirty="0">
              <a:effectLst/>
            </a:endParaRPr>
          </a:p>
          <a:p>
            <a:pPr marL="338328" indent="-338328">
              <a:spcBef>
                <a:spcPts val="700"/>
              </a:spcBef>
            </a:pPr>
            <a:r>
              <a:rPr lang="en-US" sz="2800" dirty="0">
                <a:solidFill>
                  <a:srgbClr val="000000"/>
                </a:solidFill>
                <a:effectLst/>
              </a:rPr>
              <a:t>Measurements show CO</a:t>
            </a:r>
            <a:r>
              <a:rPr lang="en-US" sz="2800" baseline="-25000" dirty="0">
                <a:solidFill>
                  <a:srgbClr val="000000"/>
                </a:solidFill>
                <a:effectLst/>
              </a:rPr>
              <a:t>2</a:t>
            </a:r>
            <a:r>
              <a:rPr lang="en-US" sz="2800" dirty="0">
                <a:solidFill>
                  <a:srgbClr val="000000"/>
                </a:solidFill>
                <a:effectLst/>
              </a:rPr>
              <a:t> levels increasing about </a:t>
            </a:r>
            <a:br>
              <a:rPr lang="en-US" sz="2800" dirty="0">
                <a:solidFill>
                  <a:srgbClr val="000000"/>
                </a:solidFill>
                <a:effectLst/>
              </a:rPr>
            </a:br>
            <a:r>
              <a:rPr lang="en-US" sz="2800" dirty="0">
                <a:solidFill>
                  <a:srgbClr val="000000"/>
                </a:solidFill>
                <a:effectLst/>
              </a:rPr>
              <a:t>0.5% per year since 1958. This “Keeling curve” shows that CO2 concentrations have risen from 315 ppm in 1958 to 393 ppm in 2012.</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249806" y="271463"/>
            <a:ext cx="8644388" cy="1126967"/>
          </a:xfrm>
        </p:spPr>
        <p:txBody>
          <a:bodyPr/>
          <a:lstStyle/>
          <a:p>
            <a:r>
              <a:rPr lang="en-US" sz="4400" b="1" kern="1200" dirty="0">
                <a:solidFill>
                  <a:srgbClr val="000000"/>
                </a:solidFill>
                <a:effectLst/>
                <a:latin typeface="Calibri"/>
                <a:ea typeface="MS Gothic"/>
                <a:cs typeface="MS Gothic"/>
              </a:rPr>
              <a:t>CO</a:t>
            </a:r>
            <a:r>
              <a:rPr lang="en-US" sz="4400" b="1" kern="1200" baseline="-25000" dirty="0">
                <a:solidFill>
                  <a:srgbClr val="000000"/>
                </a:solidFill>
                <a:effectLst/>
                <a:latin typeface="Calibri"/>
                <a:ea typeface="MS Gothic"/>
                <a:cs typeface="MS Gothic"/>
              </a:rPr>
              <a:t>2</a:t>
            </a:r>
            <a:r>
              <a:rPr lang="en-US" sz="4400" b="1" kern="1200" dirty="0">
                <a:solidFill>
                  <a:srgbClr val="000000"/>
                </a:solidFill>
                <a:effectLst/>
                <a:latin typeface="Calibri"/>
                <a:ea typeface="MS Gothic"/>
                <a:cs typeface="MS Gothic"/>
              </a:rPr>
              <a:t> and Temperature Readings from Mauna Loa Volcano in Hawaii</a:t>
            </a:r>
            <a:endParaRPr lang="en-US" dirty="0"/>
          </a:p>
        </p:txBody>
      </p:sp>
      <p:pic>
        <p:nvPicPr>
          <p:cNvPr id="2" name="Picture 1" descr="The graph shows a study rise in mean carbon dioxide levels and a corresponding rise in mean temperature since 19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616" y="1628800"/>
            <a:ext cx="6982891" cy="4944890"/>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Scientific Consensus is Clear</a:t>
            </a:r>
            <a:endParaRPr lang="en-US" dirty="0"/>
          </a:p>
        </p:txBody>
      </p:sp>
      <p:sp>
        <p:nvSpPr>
          <p:cNvPr id="3" name="Content Placeholder 2"/>
          <p:cNvSpPr>
            <a:spLocks noGrp="1"/>
          </p:cNvSpPr>
          <p:nvPr>
            <p:ph type="body" idx="4294967295"/>
          </p:nvPr>
        </p:nvSpPr>
        <p:spPr>
          <a:xfrm>
            <a:off x="455824" y="1586954"/>
            <a:ext cx="8230976" cy="4521200"/>
          </a:xfrm>
        </p:spPr>
        <p:txBody>
          <a:bodyPr/>
          <a:lstStyle/>
          <a:p>
            <a:pPr marL="338328" indent="-338328" rtl="0" fontAlgn="base">
              <a:spcBef>
                <a:spcPts val="700"/>
              </a:spcBef>
            </a:pPr>
            <a:r>
              <a:rPr lang="en-US" sz="2800" dirty="0">
                <a:solidFill>
                  <a:srgbClr val="000000"/>
                </a:solidFill>
                <a:effectLst/>
              </a:rPr>
              <a:t>Because the climate is so complex, climate scientists worldwide have collaborated in collecting and sharing data and in programming models to describe how the climate system works. </a:t>
            </a:r>
            <a:endParaRPr lang="en-US" sz="2800" dirty="0">
              <a:effectLst/>
            </a:endParaRPr>
          </a:p>
          <a:p>
            <a:pPr marL="338328" indent="-338328" rtl="0" fontAlgn="base">
              <a:spcBef>
                <a:spcPts val="700"/>
              </a:spcBef>
            </a:pPr>
            <a:r>
              <a:rPr lang="en-US" sz="2800" dirty="0">
                <a:solidFill>
                  <a:srgbClr val="000000"/>
                </a:solidFill>
                <a:effectLst/>
              </a:rPr>
              <a:t>Evidence shows minor differences among models but no disagreement about the direction of change.</a:t>
            </a:r>
            <a:endParaRPr lang="en-US" sz="2800" dirty="0">
              <a:effectLst/>
            </a:endParaRPr>
          </a:p>
          <a:p>
            <a:pPr marL="338328" indent="-338328">
              <a:spcBef>
                <a:spcPts val="700"/>
              </a:spcBef>
            </a:pPr>
            <a:r>
              <a:rPr lang="en-US" sz="2800" dirty="0">
                <a:solidFill>
                  <a:srgbClr val="000000"/>
                </a:solidFill>
                <a:effectLst/>
              </a:rPr>
              <a:t>The evidence shows unequivocally, that climate is changing, and the global average is a warming because of increased retention of energy in the lower atmosphere.</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ＭＳ Ｐゴシック"/>
                <a:cs typeface="Calibri"/>
              </a:rPr>
              <a:t>Differences from average annual temperature since 1880.</a:t>
            </a:r>
            <a:endParaRPr lang="en-US" dirty="0"/>
          </a:p>
        </p:txBody>
      </p:sp>
      <p:pic>
        <p:nvPicPr>
          <p:cNvPr id="3" name="Picture 2" descr="The histogram shows the differences from average annual temperature for the 20th century, since 1880. The ten warmest years on record have occurred in the most recent decades. Since the late 1970s no average annual temperature has been below the 20th century aver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1" y="2204864"/>
            <a:ext cx="8754979" cy="3528392"/>
          </a:xfrm>
          <a:prstGeom prst="rect">
            <a:avLst/>
          </a:prstGeom>
        </p:spPr>
      </p:pic>
    </p:spTree>
    <p:extLst>
      <p:ext uri="{BB962C8B-B14F-4D97-AF65-F5344CB8AC3E}">
        <p14:creationId xmlns:p14="http://schemas.microsoft.com/office/powerpoint/2010/main" val="429630965"/>
      </p:ext>
    </p:extLst>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What is the IPCC?</a:t>
            </a:r>
            <a:endParaRPr lang="en-US" dirty="0"/>
          </a:p>
        </p:txBody>
      </p:sp>
      <p:sp>
        <p:nvSpPr>
          <p:cNvPr id="3" name="Content Placeholder 2"/>
          <p:cNvSpPr>
            <a:spLocks noGrp="1"/>
          </p:cNvSpPr>
          <p:nvPr>
            <p:ph type="body" idx="4294967295"/>
          </p:nvPr>
        </p:nvSpPr>
        <p:spPr>
          <a:xfrm>
            <a:off x="461085" y="1287810"/>
            <a:ext cx="8390157" cy="5023053"/>
          </a:xfrm>
        </p:spPr>
        <p:txBody>
          <a:bodyPr/>
          <a:lstStyle/>
          <a:p>
            <a:pPr marL="338328" indent="-338328" rtl="0" fontAlgn="base">
              <a:spcBef>
                <a:spcPts val="700"/>
              </a:spcBef>
            </a:pPr>
            <a:r>
              <a:rPr lang="en-US" sz="2800" dirty="0">
                <a:solidFill>
                  <a:srgbClr val="000000"/>
                </a:solidFill>
                <a:effectLst/>
              </a:rPr>
              <a:t>The most comprehensive effort to describe the state of climate knowledge is that of the </a:t>
            </a:r>
            <a:r>
              <a:rPr lang="en-US" sz="2800" b="1" dirty="0">
                <a:solidFill>
                  <a:srgbClr val="000000"/>
                </a:solidFill>
                <a:effectLst/>
              </a:rPr>
              <a:t>Intergovernmental Panel on Climate Change (IPCC)</a:t>
            </a:r>
            <a:r>
              <a:rPr lang="en-US" sz="2800" dirty="0">
                <a:solidFill>
                  <a:srgbClr val="000000"/>
                </a:solidFill>
                <a:effectLst/>
              </a:rPr>
              <a:t>.</a:t>
            </a:r>
            <a:r>
              <a:rPr lang="en-US" sz="2800" b="1" dirty="0">
                <a:solidFill>
                  <a:srgbClr val="000000"/>
                </a:solidFill>
                <a:effectLst/>
              </a:rPr>
              <a:t> </a:t>
            </a:r>
            <a:endParaRPr lang="en-US" sz="2800" dirty="0">
              <a:effectLst/>
            </a:endParaRPr>
          </a:p>
          <a:p>
            <a:pPr marL="338328" indent="-338328" rtl="0" fontAlgn="base">
              <a:spcBef>
                <a:spcPts val="700"/>
              </a:spcBef>
            </a:pPr>
            <a:r>
              <a:rPr lang="en-US" sz="2800" dirty="0">
                <a:solidFill>
                  <a:srgbClr val="000000"/>
                </a:solidFill>
                <a:effectLst/>
              </a:rPr>
              <a:t>The IPCC brings together scientists and government representatives from 130 countries with the aim to review scientific evidence on the causes and likely effects of human-caused climate change.</a:t>
            </a:r>
            <a:endParaRPr lang="en-US" sz="2800" dirty="0">
              <a:effectLst/>
            </a:endParaRPr>
          </a:p>
          <a:p>
            <a:pPr marL="338328" indent="-338328" rtl="0" fontAlgn="base">
              <a:spcBef>
                <a:spcPts val="700"/>
              </a:spcBef>
            </a:pPr>
            <a:r>
              <a:rPr lang="en-US" sz="2800" dirty="0">
                <a:solidFill>
                  <a:srgbClr val="000000"/>
                </a:solidFill>
                <a:effectLst/>
              </a:rPr>
              <a:t>In 2007, the IPCC issued its 4</a:t>
            </a:r>
            <a:r>
              <a:rPr lang="en-US" sz="2800" baseline="30000" dirty="0">
                <a:solidFill>
                  <a:srgbClr val="000000"/>
                </a:solidFill>
                <a:effectLst/>
              </a:rPr>
              <a:t>th</a:t>
            </a:r>
            <a:r>
              <a:rPr lang="en-US" sz="2800" dirty="0">
                <a:solidFill>
                  <a:srgbClr val="000000"/>
                </a:solidFill>
                <a:effectLst/>
              </a:rPr>
              <a:t> Assessment Report. The conclusion is a 90% certainty that observed climate change is caused by human activity.</a:t>
            </a:r>
            <a:endParaRPr lang="en-US" sz="2800" dirty="0">
              <a:effectLst/>
            </a:endParaRPr>
          </a:p>
          <a:p>
            <a:pPr marL="1078992" indent="-338328">
              <a:spcBef>
                <a:spcPts val="700"/>
              </a:spcBef>
            </a:pPr>
            <a:r>
              <a:rPr lang="en-US" sz="2800" dirty="0">
                <a:solidFill>
                  <a:srgbClr val="000000"/>
                </a:solidFill>
                <a:effectLst/>
              </a:rPr>
              <a:t>Subsequent reports raised that certainty to 99%.</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Changes in Heat Waves, Sea Level,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and Storms are Expected</a:t>
            </a:r>
            <a:endParaRPr lang="en-US" dirty="0"/>
          </a:p>
        </p:txBody>
      </p:sp>
      <p:sp>
        <p:nvSpPr>
          <p:cNvPr id="3" name="Content Placeholder 2"/>
          <p:cNvSpPr>
            <a:spLocks noGrp="1"/>
          </p:cNvSpPr>
          <p:nvPr>
            <p:ph type="body" idx="4294967295"/>
          </p:nvPr>
        </p:nvSpPr>
        <p:spPr>
          <a:xfrm>
            <a:off x="457200" y="1752600"/>
            <a:ext cx="8224838" cy="4521200"/>
          </a:xfrm>
        </p:spPr>
        <p:txBody>
          <a:bodyPr/>
          <a:lstStyle/>
          <a:p>
            <a:pPr marL="338328" indent="-338328" rtl="0" fontAlgn="base">
              <a:spcBef>
                <a:spcPts val="700"/>
              </a:spcBef>
            </a:pPr>
            <a:r>
              <a:rPr lang="en-US" sz="2800" dirty="0">
                <a:solidFill>
                  <a:srgbClr val="000000"/>
                </a:solidFill>
                <a:effectLst/>
              </a:rPr>
              <a:t>The 4</a:t>
            </a:r>
            <a:r>
              <a:rPr lang="en-US" sz="2800" baseline="30000" dirty="0">
                <a:solidFill>
                  <a:srgbClr val="000000"/>
                </a:solidFill>
                <a:effectLst/>
              </a:rPr>
              <a:t>th</a:t>
            </a:r>
            <a:r>
              <a:rPr lang="en-US" sz="2800" dirty="0">
                <a:solidFill>
                  <a:srgbClr val="000000"/>
                </a:solidFill>
                <a:effectLst/>
              </a:rPr>
              <a:t> IPCC Report presents a variety of climate scenarios for predicted emissions of greenhouse gases. For each scenario, the IPCC modeled future emissions, starting in 2000. </a:t>
            </a:r>
            <a:endParaRPr lang="en-US" sz="2800" dirty="0">
              <a:effectLst/>
            </a:endParaRPr>
          </a:p>
          <a:p>
            <a:pPr marL="338328" indent="-338328" rtl="0" fontAlgn="base">
              <a:spcBef>
                <a:spcPts val="700"/>
              </a:spcBef>
            </a:pPr>
            <a:r>
              <a:rPr lang="en-US" sz="2800" dirty="0">
                <a:solidFill>
                  <a:srgbClr val="000000"/>
                </a:solidFill>
                <a:effectLst/>
              </a:rPr>
              <a:t>Observations since 2007 show that all the IPCC scenarios were too conservative – Greenhouse gas emissions, temperature rises, sea level, and energy use have accelerated faster than IPCC projections. </a:t>
            </a:r>
            <a:endParaRPr lang="en-US" sz="2800" dirty="0">
              <a:effectLst/>
            </a:endParaRPr>
          </a:p>
          <a:p>
            <a:pPr marL="338328" indent="-338328">
              <a:spcBef>
                <a:spcPts val="700"/>
              </a:spcBef>
            </a:pPr>
            <a:r>
              <a:rPr lang="en-US" sz="2800" dirty="0">
                <a:solidFill>
                  <a:srgbClr val="000000"/>
                </a:solidFill>
                <a:effectLst/>
              </a:rPr>
              <a:t>Droughts, floods, crop failure, and waves of refugees  may result.</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139488" y="274638"/>
            <a:ext cx="8869054" cy="1138237"/>
          </a:xfrm>
        </p:spPr>
        <p:txBody>
          <a:bodyPr/>
          <a:lstStyle/>
          <a:p>
            <a:r>
              <a:rPr lang="en-US" sz="4400" b="1" kern="1200" dirty="0">
                <a:solidFill>
                  <a:srgbClr val="000000"/>
                </a:solidFill>
                <a:effectLst/>
                <a:latin typeface="Calibri"/>
                <a:ea typeface="ＭＳ Ｐゴシック"/>
                <a:cs typeface="Calibri"/>
              </a:rPr>
              <a:t>Annual anthropogenic CO</a:t>
            </a:r>
            <a:r>
              <a:rPr lang="en-US" sz="4400" b="1" kern="1200" baseline="-25000" dirty="0">
                <a:solidFill>
                  <a:srgbClr val="000000"/>
                </a:solidFill>
                <a:effectLst/>
                <a:latin typeface="Calibri"/>
                <a:ea typeface="ＭＳ Ｐゴシック"/>
                <a:cs typeface="Calibri"/>
              </a:rPr>
              <a:t>2</a:t>
            </a:r>
            <a:r>
              <a:rPr lang="en-US" sz="4400" b="1" kern="1200" dirty="0">
                <a:solidFill>
                  <a:srgbClr val="000000"/>
                </a:solidFill>
                <a:effectLst/>
                <a:latin typeface="Calibri"/>
                <a:ea typeface="ＭＳ Ｐゴシック"/>
                <a:cs typeface="Calibri"/>
              </a:rPr>
              <a:t> emissions for four climate change scenarios</a:t>
            </a:r>
            <a:endParaRPr lang="en-US" dirty="0"/>
          </a:p>
        </p:txBody>
      </p:sp>
      <p:pic>
        <p:nvPicPr>
          <p:cNvPr id="2" name="Picture 1" descr="The line graph shows annual anthropogenic CO2 emissions for four climate change scenarios, with differing temperature ranges by 2100. The 0.3–1.7°C scenario involves aggressive and rapid reduction of GHGs; the 2.6–4.8°C scenario represents business as usual. The likely range of CO2 concentrations associated with each scenario is show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1776" y="1662454"/>
            <a:ext cx="7422632" cy="4924793"/>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457200" y="260648"/>
            <a:ext cx="8224838" cy="642505"/>
          </a:xfrm>
        </p:spPr>
        <p:txBody>
          <a:bodyPr/>
          <a:lstStyle/>
          <a:p>
            <a:r>
              <a:rPr lang="en-US" sz="4400" b="1" kern="1200" dirty="0">
                <a:solidFill>
                  <a:srgbClr val="000000"/>
                </a:solidFill>
                <a:effectLst/>
                <a:latin typeface="Calibri"/>
                <a:ea typeface="MS Gothic"/>
                <a:cs typeface="MS Gothic"/>
              </a:rPr>
              <a:t>Impact of a 1 m Rise in Sea Level</a:t>
            </a:r>
            <a:endParaRPr lang="en-US" dirty="0"/>
          </a:p>
        </p:txBody>
      </p:sp>
      <p:pic>
        <p:nvPicPr>
          <p:cNvPr id="2" name="Picture 1" descr="A map shows that both Miami and New Orleans are likely to be surrounded by ater or underwater with a 1 meter sea level ris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010173"/>
            <a:ext cx="8046903" cy="5570287"/>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Policy Makers Have Made Little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Progress in Finding Solutions</a:t>
            </a:r>
            <a:endParaRPr lang="en-US" dirty="0"/>
          </a:p>
        </p:txBody>
      </p:sp>
      <p:sp>
        <p:nvSpPr>
          <p:cNvPr id="3" name="Content Placeholder 2"/>
          <p:cNvSpPr>
            <a:spLocks noGrp="1"/>
          </p:cNvSpPr>
          <p:nvPr>
            <p:ph type="body" idx="4294967295"/>
          </p:nvPr>
        </p:nvSpPr>
        <p:spPr/>
        <p:txBody>
          <a:bodyPr/>
          <a:lstStyle/>
          <a:p>
            <a:pPr marL="338328" indent="-338328" rtl="0" fontAlgn="base">
              <a:spcBef>
                <a:spcPts val="700"/>
              </a:spcBef>
            </a:pPr>
            <a:r>
              <a:rPr lang="en-US" sz="2800" dirty="0">
                <a:solidFill>
                  <a:srgbClr val="000000"/>
                </a:solidFill>
                <a:effectLst/>
              </a:rPr>
              <a:t>Climate control is a classic free-rider problem, in which nobody wants to take action for fear that someone else might benefit from their sacrifices.</a:t>
            </a:r>
            <a:endParaRPr lang="en-US" sz="2800" dirty="0">
              <a:effectLst/>
            </a:endParaRPr>
          </a:p>
          <a:p>
            <a:pPr marL="338328" indent="-338328" rtl="0" fontAlgn="base">
              <a:spcBef>
                <a:spcPts val="700"/>
              </a:spcBef>
            </a:pPr>
            <a:r>
              <a:rPr lang="en-US" sz="2800" dirty="0">
                <a:solidFill>
                  <a:srgbClr val="000000"/>
                </a:solidFill>
                <a:effectLst/>
              </a:rPr>
              <a:t>The question is whether the sacrifices need necessarily be as big as some policy makers suggest. </a:t>
            </a:r>
            <a:endParaRPr lang="en-US" sz="2800" dirty="0">
              <a:effectLst/>
            </a:endParaRPr>
          </a:p>
          <a:p>
            <a:pPr marL="338328" indent="-338328">
              <a:spcBef>
                <a:spcPts val="700"/>
              </a:spcBef>
            </a:pPr>
            <a:r>
              <a:rPr lang="en-US" sz="2800" dirty="0">
                <a:solidFill>
                  <a:srgbClr val="000000"/>
                </a:solidFill>
                <a:effectLst/>
              </a:rPr>
              <a:t>Climate scientists point out that shifting our energy strategy from coal to wind, solar, and greater efficiency, could produce millions of new jobs and save billions in health care costs associated with coal burning.</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The Main Greenhouse Gases are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CO</a:t>
            </a:r>
            <a:r>
              <a:rPr lang="en-US" sz="4400" b="1" kern="1200" baseline="-25000" dirty="0">
                <a:solidFill>
                  <a:srgbClr val="000000"/>
                </a:solidFill>
                <a:effectLst/>
                <a:latin typeface="Calibri"/>
                <a:ea typeface="MS Gothic"/>
                <a:cs typeface="MS Gothic"/>
              </a:rPr>
              <a:t>2</a:t>
            </a:r>
            <a:r>
              <a:rPr lang="en-US" sz="4400" b="1" kern="1200" dirty="0">
                <a:solidFill>
                  <a:srgbClr val="000000"/>
                </a:solidFill>
                <a:effectLst/>
                <a:latin typeface="Calibri"/>
                <a:ea typeface="MS Gothic"/>
                <a:cs typeface="MS Gothic"/>
              </a:rPr>
              <a:t>, CH</a:t>
            </a:r>
            <a:r>
              <a:rPr lang="en-US" sz="4400" b="1" kern="1200" baseline="-25000" dirty="0">
                <a:solidFill>
                  <a:srgbClr val="000000"/>
                </a:solidFill>
                <a:effectLst/>
                <a:latin typeface="Calibri"/>
                <a:ea typeface="MS Gothic"/>
                <a:cs typeface="MS Gothic"/>
              </a:rPr>
              <a:t>4</a:t>
            </a:r>
            <a:r>
              <a:rPr lang="en-US" sz="4400" b="1" kern="1200" dirty="0">
                <a:solidFill>
                  <a:srgbClr val="000000"/>
                </a:solidFill>
                <a:effectLst/>
                <a:latin typeface="Calibri"/>
                <a:ea typeface="MS Gothic"/>
                <a:cs typeface="MS Gothic"/>
              </a:rPr>
              <a:t>, and N</a:t>
            </a:r>
            <a:r>
              <a:rPr lang="en-US" sz="4400" b="1" kern="1200" baseline="-25000" dirty="0">
                <a:solidFill>
                  <a:srgbClr val="000000"/>
                </a:solidFill>
                <a:effectLst/>
                <a:latin typeface="Calibri"/>
                <a:ea typeface="MS Gothic"/>
                <a:cs typeface="MS Gothic"/>
              </a:rPr>
              <a:t>2</a:t>
            </a:r>
            <a:r>
              <a:rPr lang="en-US" sz="4400" b="1" kern="1200" dirty="0">
                <a:solidFill>
                  <a:srgbClr val="000000"/>
                </a:solidFill>
                <a:effectLst/>
                <a:latin typeface="Calibri"/>
                <a:ea typeface="MS Gothic"/>
                <a:cs typeface="MS Gothic"/>
              </a:rPr>
              <a:t>O</a:t>
            </a:r>
            <a:endParaRPr lang="en-US" dirty="0"/>
          </a:p>
        </p:txBody>
      </p:sp>
      <p:sp>
        <p:nvSpPr>
          <p:cNvPr id="3" name="Content Placeholder 2"/>
          <p:cNvSpPr>
            <a:spLocks noGrp="1"/>
          </p:cNvSpPr>
          <p:nvPr>
            <p:ph type="body" idx="4294967295"/>
          </p:nvPr>
        </p:nvSpPr>
        <p:spPr>
          <a:xfrm>
            <a:off x="465940" y="1825774"/>
            <a:ext cx="8474059" cy="4457704"/>
          </a:xfrm>
        </p:spPr>
        <p:txBody>
          <a:bodyPr/>
          <a:lstStyle/>
          <a:p>
            <a:pPr marL="338328" indent="-338328" rtl="0" fontAlgn="base">
              <a:spcBef>
                <a:spcPts val="700"/>
              </a:spcBef>
            </a:pPr>
            <a:r>
              <a:rPr lang="en-US" sz="2800" dirty="0">
                <a:solidFill>
                  <a:srgbClr val="000000"/>
                </a:solidFill>
                <a:effectLst/>
              </a:rPr>
              <a:t>Since pre-industrial times, atmospheric concentrations of CO</a:t>
            </a:r>
            <a:r>
              <a:rPr lang="en-US" sz="2800" baseline="-25000" dirty="0">
                <a:solidFill>
                  <a:srgbClr val="000000"/>
                </a:solidFill>
                <a:effectLst/>
              </a:rPr>
              <a:t>2</a:t>
            </a:r>
            <a:r>
              <a:rPr lang="en-US" sz="2800" dirty="0">
                <a:solidFill>
                  <a:srgbClr val="000000"/>
                </a:solidFill>
                <a:effectLst/>
              </a:rPr>
              <a:t>, methane (CH</a:t>
            </a:r>
            <a:r>
              <a:rPr lang="en-US" sz="2800" baseline="-25000" dirty="0">
                <a:solidFill>
                  <a:srgbClr val="000000"/>
                </a:solidFill>
                <a:effectLst/>
              </a:rPr>
              <a:t>4</a:t>
            </a:r>
            <a:r>
              <a:rPr lang="en-US" sz="2800" dirty="0">
                <a:solidFill>
                  <a:srgbClr val="000000"/>
                </a:solidFill>
                <a:effectLst/>
              </a:rPr>
              <a:t>,), and nitrous oxide (N</a:t>
            </a:r>
            <a:r>
              <a:rPr lang="en-US" sz="2800" baseline="-25000" dirty="0">
                <a:solidFill>
                  <a:srgbClr val="000000"/>
                </a:solidFill>
                <a:effectLst/>
              </a:rPr>
              <a:t>2</a:t>
            </a:r>
            <a:r>
              <a:rPr lang="en-US" sz="2800" dirty="0">
                <a:solidFill>
                  <a:srgbClr val="000000"/>
                </a:solidFill>
                <a:effectLst/>
              </a:rPr>
              <a:t>O) have climbed by over 31%, 151 %, and 17 % respectively.</a:t>
            </a:r>
            <a:endParaRPr lang="en-US" sz="2800" dirty="0">
              <a:effectLst/>
            </a:endParaRPr>
          </a:p>
          <a:p>
            <a:pPr marL="338328" indent="-338328" rtl="0" fontAlgn="base">
              <a:spcBef>
                <a:spcPts val="700"/>
              </a:spcBef>
            </a:pPr>
            <a:r>
              <a:rPr lang="en-US" sz="2800" dirty="0">
                <a:solidFill>
                  <a:srgbClr val="000000"/>
                </a:solidFill>
                <a:effectLst/>
              </a:rPr>
              <a:t>Carbon dioxide is by far the most important of these because of its abundance and because it lasts for decades or centuries in the atmosphere.</a:t>
            </a:r>
            <a:endParaRPr lang="en-US" sz="2800" dirty="0">
              <a:effectLst/>
            </a:endParaRPr>
          </a:p>
          <a:p>
            <a:pPr marL="338328" indent="-338328">
              <a:spcBef>
                <a:spcPts val="700"/>
              </a:spcBef>
            </a:pPr>
            <a:r>
              <a:rPr lang="en-US" sz="2800" dirty="0">
                <a:solidFill>
                  <a:srgbClr val="000000"/>
                </a:solidFill>
                <a:effectLst/>
              </a:rPr>
              <a:t>If current trends continue, CO</a:t>
            </a:r>
            <a:r>
              <a:rPr lang="en-US" sz="2800" baseline="-25000" dirty="0">
                <a:solidFill>
                  <a:srgbClr val="000000"/>
                </a:solidFill>
                <a:effectLst/>
              </a:rPr>
              <a:t>2</a:t>
            </a:r>
            <a:r>
              <a:rPr lang="en-US" sz="2800" dirty="0">
                <a:solidFill>
                  <a:srgbClr val="000000"/>
                </a:solidFill>
                <a:effectLst/>
              </a:rPr>
              <a:t> concentrations could reach about 500 ppm (approaching 2X the pre-industrial level of 280 ppm) by the end of the 21</a:t>
            </a:r>
            <a:r>
              <a:rPr lang="en-US" sz="2800" baseline="30000" dirty="0">
                <a:solidFill>
                  <a:srgbClr val="000000"/>
                </a:solidFill>
                <a:effectLst/>
              </a:rPr>
              <a:t>st</a:t>
            </a:r>
            <a:r>
              <a:rPr lang="en-US" sz="2800" dirty="0">
                <a:solidFill>
                  <a:srgbClr val="000000"/>
                </a:solidFill>
                <a:effectLst/>
              </a:rPr>
              <a:t> century.</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457200" y="69680"/>
            <a:ext cx="8224838" cy="1138237"/>
          </a:xfrm>
        </p:spPr>
        <p:txBody>
          <a:bodyPr/>
          <a:lstStyle/>
          <a:p>
            <a:r>
              <a:rPr lang="en-US" b="1" dirty="0"/>
              <a:t>Increases in Greenhouse Gases </a:t>
            </a:r>
            <a:br>
              <a:rPr lang="en-US" b="1" dirty="0"/>
            </a:br>
            <a:r>
              <a:rPr lang="en-US" b="1" dirty="0"/>
              <a:t>Since Industrialization</a:t>
            </a:r>
          </a:p>
        </p:txBody>
      </p:sp>
      <p:pic>
        <p:nvPicPr>
          <p:cNvPr id="5" name="Picture 4" descr="The line graph shows that since the Industrial Revolution in the eighteenth century, carbon dioxide, methane, and nitrous oxide have risen sharply and at the same rate. The three gases were at generally stable concentrations for the previous 1700 year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246" y="1340574"/>
            <a:ext cx="7306621" cy="527035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Contributions to Global Warming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from Different Gases</a:t>
            </a:r>
            <a:endParaRPr lang="en-US" dirty="0"/>
          </a:p>
        </p:txBody>
      </p:sp>
      <p:pic>
        <p:nvPicPr>
          <p:cNvPr id="2050" name="Picture 2" descr="A bar graph shows that carbon dioxide from fossil fuel use contributes at least half of greenhouse warming, followed by carbon dioxide from deforestation, then methane and nitrous oxide."/>
          <p:cNvPicPr>
            <a:picLocks noChangeAspect="1" noChangeArrowheads="1"/>
          </p:cNvPicPr>
          <p:nvPr/>
        </p:nvPicPr>
        <p:blipFill rotWithShape="1">
          <a:blip r:embed="rId3">
            <a:extLst>
              <a:ext uri="{28A0092B-C50C-407E-A947-70E740481C1C}">
                <a14:useLocalDpi xmlns:a14="http://schemas.microsoft.com/office/drawing/2010/main" val="0"/>
              </a:ext>
            </a:extLst>
          </a:blip>
          <a:srcRect l="1" r="-3150" b="37764"/>
          <a:stretch/>
        </p:blipFill>
        <p:spPr bwMode="auto">
          <a:xfrm>
            <a:off x="422691" y="1772817"/>
            <a:ext cx="4271971" cy="4305924"/>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pic>
        <p:nvPicPr>
          <p:cNvPr id="2051" name="Picture 3" descr="China contributes the most greenhouse gases at 24 percent of the total emissions, followed by the United States at 21 percent. Western Europe contributes 12 percent of greenhouse gas emissions."/>
          <p:cNvPicPr>
            <a:picLocks noChangeAspect="1" noChangeArrowheads="1"/>
          </p:cNvPicPr>
          <p:nvPr/>
        </p:nvPicPr>
        <p:blipFill rotWithShape="1">
          <a:blip r:embed="rId3">
            <a:extLst>
              <a:ext uri="{28A0092B-C50C-407E-A947-70E740481C1C}">
                <a14:useLocalDpi xmlns:a14="http://schemas.microsoft.com/office/drawing/2010/main" val="0"/>
              </a:ext>
            </a:extLst>
          </a:blip>
          <a:srcRect t="61884"/>
          <a:stretch/>
        </p:blipFill>
        <p:spPr bwMode="auto">
          <a:xfrm>
            <a:off x="5076056" y="3356992"/>
            <a:ext cx="3797300" cy="2417918"/>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What Consequences Do We See?</a:t>
            </a:r>
            <a:endParaRPr lang="en-US" dirty="0"/>
          </a:p>
        </p:txBody>
      </p:sp>
      <p:sp>
        <p:nvSpPr>
          <p:cNvPr id="3" name="Content Placeholder 2"/>
          <p:cNvSpPr>
            <a:spLocks noGrp="1"/>
          </p:cNvSpPr>
          <p:nvPr>
            <p:ph type="body" idx="4294967295"/>
          </p:nvPr>
        </p:nvSpPr>
        <p:spPr>
          <a:xfrm>
            <a:off x="552102" y="1237939"/>
            <a:ext cx="8143404" cy="5205137"/>
          </a:xfrm>
        </p:spPr>
        <p:txBody>
          <a:bodyPr/>
          <a:lstStyle/>
          <a:p>
            <a:pPr marL="182880" indent="-182880" rtl="0" fontAlgn="base">
              <a:spcBef>
                <a:spcPts val="0"/>
              </a:spcBef>
            </a:pPr>
            <a:r>
              <a:rPr lang="en-US" sz="2800" dirty="0">
                <a:solidFill>
                  <a:srgbClr val="000000"/>
                </a:solidFill>
                <a:effectLst/>
              </a:rPr>
              <a:t>It is now warmer than it has been in the last two thousand years.</a:t>
            </a:r>
            <a:endParaRPr lang="en-US" sz="2800" dirty="0">
              <a:effectLst/>
            </a:endParaRPr>
          </a:p>
          <a:p>
            <a:pPr marL="182880" indent="-182880" rtl="0" fontAlgn="base">
              <a:spcBef>
                <a:spcPts val="0"/>
              </a:spcBef>
            </a:pPr>
            <a:r>
              <a:rPr lang="en-US" sz="2800" dirty="0">
                <a:solidFill>
                  <a:srgbClr val="000000"/>
                </a:solidFill>
                <a:effectLst/>
              </a:rPr>
              <a:t>Over the last century, the average global temperature has climbed about 0.6 degree C (1 degree F).</a:t>
            </a:r>
            <a:endParaRPr lang="en-US" sz="2800" dirty="0">
              <a:effectLst/>
            </a:endParaRPr>
          </a:p>
          <a:p>
            <a:pPr marL="182880" indent="-182880" rtl="0" fontAlgn="base">
              <a:spcBef>
                <a:spcPts val="0"/>
              </a:spcBef>
            </a:pPr>
            <a:r>
              <a:rPr lang="en-US" sz="2800" dirty="0">
                <a:solidFill>
                  <a:srgbClr val="000000"/>
                </a:solidFill>
                <a:effectLst/>
              </a:rPr>
              <a:t>Global sea level has risen approximately 20 cm (8 in.) in the past century.</a:t>
            </a:r>
            <a:endParaRPr lang="en-US" sz="2800" dirty="0">
              <a:effectLst/>
            </a:endParaRPr>
          </a:p>
          <a:p>
            <a:pPr marL="182880" indent="-182880" rtl="0" fontAlgn="base">
              <a:spcBef>
                <a:spcPts val="0"/>
              </a:spcBef>
            </a:pPr>
            <a:r>
              <a:rPr lang="en-US" sz="2800" dirty="0">
                <a:solidFill>
                  <a:srgbClr val="000000"/>
                </a:solidFill>
                <a:effectLst/>
              </a:rPr>
              <a:t>Permafrost is melting; houses, roads, pipelines, sewage systems, and transmission lines are being damaged as the ground sinks beneath them. </a:t>
            </a:r>
            <a:endParaRPr lang="en-US" sz="2800" dirty="0">
              <a:effectLst/>
            </a:endParaRPr>
          </a:p>
          <a:p>
            <a:pPr marL="182880" indent="-182880">
              <a:spcBef>
                <a:spcPts val="0"/>
              </a:spcBef>
            </a:pPr>
            <a:r>
              <a:rPr lang="en-US" sz="2800" dirty="0">
                <a:solidFill>
                  <a:srgbClr val="000000"/>
                </a:solidFill>
                <a:effectLst/>
              </a:rPr>
              <a:t>Arctic sea ice is only half as thick now as it was 30 years ago and Antarctic ice shelves are breaking up.</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60782" y="400472"/>
            <a:ext cx="5617675" cy="636144"/>
          </a:xfrm>
        </p:spPr>
        <p:txBody>
          <a:bodyPr/>
          <a:lstStyle/>
          <a:p>
            <a:r>
              <a:rPr lang="en-US" sz="4400" b="1" kern="1200" dirty="0">
                <a:solidFill>
                  <a:srgbClr val="000000"/>
                </a:solidFill>
                <a:effectLst/>
                <a:latin typeface="Calibri"/>
                <a:ea typeface="MS Gothic"/>
                <a:cs typeface="MS Gothic"/>
              </a:rPr>
              <a:t>Evidence (continued)</a:t>
            </a:r>
            <a:endParaRPr lang="en-US" dirty="0"/>
          </a:p>
        </p:txBody>
      </p:sp>
      <p:sp>
        <p:nvSpPr>
          <p:cNvPr id="3" name="Content Placeholder 2"/>
          <p:cNvSpPr>
            <a:spLocks noGrp="1"/>
          </p:cNvSpPr>
          <p:nvPr>
            <p:ph type="body" idx="4294967295"/>
          </p:nvPr>
        </p:nvSpPr>
        <p:spPr>
          <a:xfrm>
            <a:off x="445173" y="1283746"/>
            <a:ext cx="8390157" cy="4779261"/>
          </a:xfrm>
        </p:spPr>
        <p:txBody>
          <a:bodyPr/>
          <a:lstStyle/>
          <a:p>
            <a:pPr marL="182880" indent="-182880" rtl="0" fontAlgn="base">
              <a:spcBef>
                <a:spcPts val="0"/>
              </a:spcBef>
            </a:pPr>
            <a:r>
              <a:rPr lang="en-US" sz="2800" dirty="0">
                <a:solidFill>
                  <a:srgbClr val="000000"/>
                </a:solidFill>
                <a:effectLst/>
              </a:rPr>
              <a:t>Nearly all mountain glaciers are retreating rapidly and many have disappeared entirely.</a:t>
            </a:r>
            <a:endParaRPr lang="en-US" sz="2800" dirty="0">
              <a:effectLst/>
            </a:endParaRPr>
          </a:p>
          <a:p>
            <a:pPr marL="182880" indent="-182880" rtl="0" fontAlgn="base">
              <a:spcBef>
                <a:spcPts val="0"/>
              </a:spcBef>
            </a:pPr>
            <a:r>
              <a:rPr lang="en-US" sz="2800" dirty="0">
                <a:solidFill>
                  <a:srgbClr val="000000"/>
                </a:solidFill>
                <a:effectLst/>
              </a:rPr>
              <a:t>Satellite images and surface measurements show that growing seasons are now as much as three weeks longer in a band across northern Eurasia and North America than they were 30 years ago.</a:t>
            </a:r>
            <a:endParaRPr lang="en-US" sz="2800" dirty="0">
              <a:effectLst/>
            </a:endParaRPr>
          </a:p>
          <a:p>
            <a:pPr marL="182880" indent="-182880" rtl="0" fontAlgn="base">
              <a:spcBef>
                <a:spcPts val="0"/>
              </a:spcBef>
            </a:pPr>
            <a:r>
              <a:rPr lang="en-US" sz="2800" dirty="0">
                <a:solidFill>
                  <a:srgbClr val="000000"/>
                </a:solidFill>
                <a:effectLst/>
              </a:rPr>
              <a:t>Droughts are becoming more frequent and widespread.</a:t>
            </a:r>
            <a:endParaRPr lang="en-US" sz="2800" dirty="0">
              <a:effectLst/>
            </a:endParaRPr>
          </a:p>
          <a:p>
            <a:pPr marL="182880" indent="-182880" rtl="0" fontAlgn="base">
              <a:spcBef>
                <a:spcPts val="0"/>
              </a:spcBef>
            </a:pPr>
            <a:r>
              <a:rPr lang="en-US" sz="2800" dirty="0">
                <a:solidFill>
                  <a:srgbClr val="000000"/>
                </a:solidFill>
                <a:effectLst/>
              </a:rPr>
              <a:t>Plants and animals are breeding earlier or extending their range into new territory.</a:t>
            </a:r>
            <a:endParaRPr lang="en-US" sz="2800" dirty="0">
              <a:effectLst/>
            </a:endParaRPr>
          </a:p>
          <a:p>
            <a:pPr marL="182880" indent="-182880">
              <a:spcBef>
                <a:spcPts val="0"/>
              </a:spcBef>
            </a:pPr>
            <a:r>
              <a:rPr lang="en-US" sz="2800" dirty="0">
                <a:solidFill>
                  <a:srgbClr val="000000"/>
                </a:solidFill>
                <a:effectLst/>
              </a:rPr>
              <a:t>Coral reefs worldwide are “bleaching,” losing key algae.</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1200633" y="3892"/>
            <a:ext cx="6730085" cy="525738"/>
          </a:xfrm>
        </p:spPr>
        <p:txBody>
          <a:bodyPr/>
          <a:lstStyle/>
          <a:p>
            <a:r>
              <a:rPr lang="en-US" sz="4400" b="1" kern="1200" dirty="0">
                <a:solidFill>
                  <a:srgbClr val="000000"/>
                </a:solidFill>
                <a:effectLst/>
                <a:latin typeface="Calibri"/>
                <a:ea typeface="MS Gothic"/>
                <a:cs typeface="MS Gothic"/>
              </a:rPr>
              <a:t>Evidence of Climate Change</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7929" y="589344"/>
            <a:ext cx="4848063" cy="6000946"/>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21067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1483578" y="423713"/>
            <a:ext cx="6057683" cy="642506"/>
          </a:xfrm>
        </p:spPr>
        <p:txBody>
          <a:bodyPr/>
          <a:lstStyle/>
          <a:p>
            <a:r>
              <a:rPr lang="en-US" sz="4400" b="1" kern="1200" dirty="0">
                <a:solidFill>
                  <a:srgbClr val="000000"/>
                </a:solidFill>
                <a:effectLst/>
                <a:latin typeface="Calibri"/>
                <a:ea typeface="MS Gothic"/>
                <a:cs typeface="MS Gothic"/>
              </a:rPr>
              <a:t>Large Fires are Common</a:t>
            </a:r>
            <a:endParaRPr lang="en-US" dirty="0"/>
          </a:p>
        </p:txBody>
      </p:sp>
      <p:pic>
        <p:nvPicPr>
          <p:cNvPr id="2" name="Picture 1" descr="Since 1970, large fires of more than 1000 acres have become more common according to data collected on United States Forest Service land."/>
          <p:cNvPicPr>
            <a:picLocks noChangeAspect="1"/>
          </p:cNvPicPr>
          <p:nvPr/>
        </p:nvPicPr>
        <p:blipFill rotWithShape="1">
          <a:blip r:embed="rId3">
            <a:extLst>
              <a:ext uri="{28A0092B-C50C-407E-A947-70E740481C1C}">
                <a14:useLocalDpi xmlns:a14="http://schemas.microsoft.com/office/drawing/2010/main" val="0"/>
              </a:ext>
            </a:extLst>
          </a:blip>
          <a:srcRect t="2311" r="53353" b="65874"/>
          <a:stretch/>
        </p:blipFill>
        <p:spPr>
          <a:xfrm>
            <a:off x="1367951" y="1340768"/>
            <a:ext cx="6156377" cy="5198456"/>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85852"/>
            <a:ext cx="8224838" cy="1115809"/>
          </a:xfrm>
        </p:spPr>
        <p:txBody>
          <a:bodyPr/>
          <a:lstStyle/>
          <a:p>
            <a:r>
              <a:rPr lang="en-US" sz="4400" b="1" kern="1200" dirty="0">
                <a:solidFill>
                  <a:srgbClr val="000000"/>
                </a:solidFill>
                <a:effectLst/>
                <a:latin typeface="Calibri"/>
                <a:ea typeface="MS Gothic"/>
                <a:cs typeface="MS Gothic"/>
              </a:rPr>
              <a:t>Evidence of Climate Change:</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Ice Dependent Penguins Declining</a:t>
            </a:r>
            <a:endParaRPr lang="en-US" dirty="0"/>
          </a:p>
        </p:txBody>
      </p:sp>
      <p:pic>
        <p:nvPicPr>
          <p:cNvPr id="41988" name="Picture 3"/>
          <p:cNvPicPr>
            <a:picLocks noChangeAspect="1" noChangeArrowheads="1"/>
          </p:cNvPicPr>
          <p:nvPr/>
        </p:nvPicPr>
        <p:blipFill>
          <a:blip r:embed="rId3"/>
          <a:srcRect/>
          <a:stretch>
            <a:fillRect/>
          </a:stretch>
        </p:blipFill>
        <p:spPr bwMode="auto">
          <a:xfrm>
            <a:off x="304800" y="1771650"/>
            <a:ext cx="8534400" cy="4514850"/>
          </a:xfrm>
          <a:prstGeom prst="rect">
            <a:avLst/>
          </a:prstGeom>
          <a:noFill/>
          <a:ln w="9525">
            <a:noFill/>
            <a:round/>
            <a:headEnd/>
            <a:tailEnd/>
          </a:ln>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Evidence of Climate Change: Alpine Glaciers Retreating</a:t>
            </a:r>
            <a:endParaRPr lang="en-US" dirty="0"/>
          </a:p>
        </p:txBody>
      </p:sp>
      <p:pic>
        <p:nvPicPr>
          <p:cNvPr id="43012" name="Picture 3"/>
          <p:cNvPicPr>
            <a:picLocks noChangeAspect="1" noChangeArrowheads="1"/>
          </p:cNvPicPr>
          <p:nvPr/>
        </p:nvPicPr>
        <p:blipFill>
          <a:blip r:embed="rId3"/>
          <a:srcRect/>
          <a:stretch>
            <a:fillRect/>
          </a:stretch>
        </p:blipFill>
        <p:spPr bwMode="auto">
          <a:xfrm>
            <a:off x="360363" y="1874838"/>
            <a:ext cx="8423275" cy="4411662"/>
          </a:xfrm>
          <a:prstGeom prst="rect">
            <a:avLst/>
          </a:prstGeom>
          <a:noFill/>
          <a:ln w="9525">
            <a:noFill/>
            <a:round/>
            <a:headEnd/>
            <a:tailEnd/>
          </a:ln>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97582"/>
            <a:ext cx="8224838" cy="1138237"/>
          </a:xfrm>
        </p:spPr>
        <p:txBody>
          <a:bodyPr/>
          <a:lstStyle/>
          <a:p>
            <a:r>
              <a:rPr lang="en-US" sz="4000" b="1" kern="1200" dirty="0">
                <a:solidFill>
                  <a:srgbClr val="000000"/>
                </a:solidFill>
                <a:effectLst/>
                <a:latin typeface="Calibri"/>
                <a:ea typeface="MS Gothic"/>
                <a:cs typeface="MS Gothic"/>
              </a:rPr>
              <a:t>Evidence of Climate Change: Changing Climactic Range for Growing Wheat</a:t>
            </a:r>
            <a:endParaRPr lang="en-US" dirty="0"/>
          </a:p>
        </p:txBody>
      </p:sp>
      <p:pic>
        <p:nvPicPr>
          <p:cNvPr id="44036" name="Picture 3" descr="Climatic conditions for farming are shifting, and by 2050 wheat production may have shifted to central Canada whereas now the viable areas for wheat production are in the central United States."/>
          <p:cNvPicPr>
            <a:picLocks noChangeAspect="1" noChangeArrowheads="1"/>
          </p:cNvPicPr>
          <p:nvPr/>
        </p:nvPicPr>
        <p:blipFill>
          <a:blip r:embed="rId3"/>
          <a:stretch>
            <a:fillRect/>
          </a:stretch>
        </p:blipFill>
        <p:spPr bwMode="auto">
          <a:xfrm>
            <a:off x="1578496" y="1442159"/>
            <a:ext cx="5987008" cy="5115765"/>
          </a:xfrm>
          <a:prstGeom prst="rect">
            <a:avLst/>
          </a:prstGeom>
          <a:noFill/>
          <a:ln w="9525">
            <a:noFill/>
            <a:round/>
            <a:headEnd/>
            <a:tailEnd/>
          </a:ln>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000" b="1" kern="1200" dirty="0">
                <a:solidFill>
                  <a:srgbClr val="000000"/>
                </a:solidFill>
                <a:effectLst/>
                <a:latin typeface="Calibri"/>
                <a:ea typeface="MS Gothic"/>
                <a:cs typeface="MS Gothic"/>
              </a:rPr>
              <a:t>Evidence of Climate Change:</a:t>
            </a:r>
            <a:br>
              <a:rPr lang="en-US" sz="4000" b="1" kern="1200" dirty="0">
                <a:solidFill>
                  <a:srgbClr val="000000"/>
                </a:solidFill>
                <a:effectLst/>
                <a:latin typeface="Calibri"/>
                <a:ea typeface="MS Gothic"/>
                <a:cs typeface="MS Gothic"/>
              </a:rPr>
            </a:br>
            <a:r>
              <a:rPr lang="en-US" sz="4000" b="1" kern="1200" dirty="0">
                <a:solidFill>
                  <a:srgbClr val="000000"/>
                </a:solidFill>
                <a:effectLst/>
                <a:latin typeface="Calibri"/>
                <a:ea typeface="MS Gothic"/>
                <a:cs typeface="MS Gothic"/>
              </a:rPr>
              <a:t>IPCC Surface Temperature Projections</a:t>
            </a:r>
            <a:endParaRPr lang="en-US" dirty="0"/>
          </a:p>
        </p:txBody>
      </p:sp>
      <p:pic>
        <p:nvPicPr>
          <p:cNvPr id="45060" name="Picture 3" descr="Surface temperature is projected to rise sharply, even under IPCC scenario B1 shown in this map representing temperatures from 2090 to 2099."/>
          <p:cNvPicPr>
            <a:picLocks noChangeAspect="1" noChangeArrowheads="1"/>
          </p:cNvPicPr>
          <p:nvPr/>
        </p:nvPicPr>
        <p:blipFill>
          <a:blip r:embed="rId3"/>
          <a:stretch>
            <a:fillRect/>
          </a:stretch>
        </p:blipFill>
        <p:spPr bwMode="auto">
          <a:xfrm>
            <a:off x="1364611" y="1651736"/>
            <a:ext cx="6414777" cy="4704613"/>
          </a:xfrm>
          <a:prstGeom prst="rect">
            <a:avLst/>
          </a:prstGeom>
          <a:noFill/>
          <a:ln w="9525">
            <a:noFill/>
            <a:round/>
            <a:headEnd/>
            <a:tailEnd/>
          </a:ln>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116459" y="106329"/>
            <a:ext cx="8906321" cy="636144"/>
          </a:xfrm>
        </p:spPr>
        <p:txBody>
          <a:bodyPr/>
          <a:lstStyle/>
          <a:p>
            <a:r>
              <a:rPr lang="en-US" sz="4400" b="1" kern="1200" dirty="0">
                <a:solidFill>
                  <a:srgbClr val="000000"/>
                </a:solidFill>
                <a:effectLst/>
                <a:latin typeface="Calibri"/>
                <a:ea typeface="MS Gothic"/>
                <a:cs typeface="MS Gothic"/>
              </a:rPr>
              <a:t>Sea Ice Change From Sept. 1980-2012</a:t>
            </a:r>
            <a:endParaRPr lang="en-US" dirty="0"/>
          </a:p>
        </p:txBody>
      </p:sp>
      <p:pic>
        <p:nvPicPr>
          <p:cNvPr id="5" name="Picture 4" descr="The sea ice extent in the arctic sea in 1980 was nearly twice the extent observed in 20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0224" y="1196752"/>
            <a:ext cx="7760208" cy="4392168"/>
          </a:xfrm>
          <a:prstGeom prst="rect">
            <a:avLst/>
          </a:prstGeom>
        </p:spPr>
      </p:pic>
    </p:spTree>
    <p:extLst>
      <p:ext uri="{BB962C8B-B14F-4D97-AF65-F5344CB8AC3E}">
        <p14:creationId xmlns:p14="http://schemas.microsoft.com/office/powerpoint/2010/main" val="28162688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Controlling Emissions is Cheaper than the Cost of Climate Change</a:t>
            </a:r>
            <a:endParaRPr lang="en-US" dirty="0"/>
          </a:p>
        </p:txBody>
      </p:sp>
      <p:sp>
        <p:nvSpPr>
          <p:cNvPr id="3" name="Content Placeholder 2"/>
          <p:cNvSpPr>
            <a:spLocks noGrp="1"/>
          </p:cNvSpPr>
          <p:nvPr>
            <p:ph type="body" idx="4294967295"/>
          </p:nvPr>
        </p:nvSpPr>
        <p:spPr>
          <a:xfrm>
            <a:off x="140358" y="1735162"/>
            <a:ext cx="8906321" cy="4521200"/>
          </a:xfrm>
        </p:spPr>
        <p:txBody>
          <a:bodyPr/>
          <a:lstStyle/>
          <a:p>
            <a:pPr marL="338328" indent="-338328" rtl="0" fontAlgn="base">
              <a:spcBef>
                <a:spcPts val="700"/>
              </a:spcBef>
            </a:pPr>
            <a:r>
              <a:rPr lang="en-US" sz="2800" dirty="0">
                <a:solidFill>
                  <a:srgbClr val="000000"/>
                </a:solidFill>
                <a:effectLst/>
              </a:rPr>
              <a:t>A 2010 study by the Pew Trust estimates the cost of lost ecological services by 2100. Costs included factors such as lost agricultural productivity from drought, damage to infrastructure from flooding and storms, lost biological productivity, health costs from heat stress, and lost water supplies.  </a:t>
            </a:r>
            <a:endParaRPr lang="en-US" sz="2800" dirty="0">
              <a:effectLst/>
            </a:endParaRPr>
          </a:p>
          <a:p>
            <a:pPr marL="338328" indent="-338328" rtl="0" fontAlgn="base">
              <a:spcBef>
                <a:spcPts val="700"/>
              </a:spcBef>
            </a:pPr>
            <a:r>
              <a:rPr lang="en-US" sz="2800" dirty="0">
                <a:solidFill>
                  <a:srgbClr val="000000"/>
                </a:solidFill>
                <a:effectLst/>
              </a:rPr>
              <a:t>The Pew report found that climate change is likely to cost between $5 trillion and $90 trillion by 2100.</a:t>
            </a:r>
            <a:endParaRPr lang="en-US" sz="2800" dirty="0">
              <a:effectLst/>
            </a:endParaRPr>
          </a:p>
          <a:p>
            <a:pPr marL="338328" indent="-338328">
              <a:spcBef>
                <a:spcPts val="700"/>
              </a:spcBef>
            </a:pPr>
            <a:r>
              <a:rPr lang="en-US" sz="2800" dirty="0">
                <a:solidFill>
                  <a:srgbClr val="000000"/>
                </a:solidFill>
                <a:effectLst/>
              </a:rPr>
              <a:t>The Stern report estimates a cost of only about 1% of global GDP to avoid the worst impacts of climate change.</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85671" y="260648"/>
            <a:ext cx="7520296" cy="1034761"/>
          </a:xfrm>
        </p:spPr>
        <p:txBody>
          <a:bodyPr/>
          <a:lstStyle/>
          <a:p>
            <a:r>
              <a:rPr lang="en-US" sz="4400" b="1" kern="1200" dirty="0">
                <a:solidFill>
                  <a:srgbClr val="000000"/>
                </a:solidFill>
                <a:effectLst/>
                <a:latin typeface="Calibri"/>
                <a:ea typeface="MS Gothic"/>
                <a:cs typeface="MS Gothic"/>
              </a:rPr>
              <a:t>Why are there Disputes Over Climate Evidence?</a:t>
            </a:r>
            <a:endParaRPr lang="en-US" dirty="0"/>
          </a:p>
        </p:txBody>
      </p:sp>
      <p:sp>
        <p:nvSpPr>
          <p:cNvPr id="3" name="Content Placeholder 2"/>
          <p:cNvSpPr>
            <a:spLocks noGrp="1"/>
          </p:cNvSpPr>
          <p:nvPr>
            <p:ph type="body" idx="4294967295"/>
          </p:nvPr>
        </p:nvSpPr>
        <p:spPr>
          <a:xfrm>
            <a:off x="454176" y="1507490"/>
            <a:ext cx="8307086" cy="4973320"/>
          </a:xfrm>
        </p:spPr>
        <p:txBody>
          <a:bodyPr/>
          <a:lstStyle/>
          <a:p>
            <a:pPr marL="338328" indent="-338328" rtl="0" fontAlgn="base">
              <a:spcBef>
                <a:spcPts val="700"/>
              </a:spcBef>
            </a:pPr>
            <a:r>
              <a:rPr lang="en-US" sz="2800" dirty="0">
                <a:solidFill>
                  <a:srgbClr val="000000"/>
                </a:solidFill>
                <a:effectLst/>
              </a:rPr>
              <a:t>Climate scientists offer the following responses to some of the claims in the popular media:</a:t>
            </a:r>
            <a:endParaRPr lang="en-US" sz="2800" dirty="0">
              <a:effectLst/>
            </a:endParaRPr>
          </a:p>
          <a:p>
            <a:pPr marL="740664" indent="-283464" rtl="0" fontAlgn="base">
              <a:spcBef>
                <a:spcPts val="600"/>
              </a:spcBef>
              <a:buFont typeface="Calibri" pitchFamily="34" charset="0"/>
              <a:buChar char="–"/>
            </a:pPr>
            <a:r>
              <a:rPr lang="en-US" sz="2400" i="1" dirty="0">
                <a:solidFill>
                  <a:srgbClr val="000000"/>
                </a:solidFill>
                <a:effectLst/>
              </a:rPr>
              <a:t>Reducing climate change requires abandoning our current way of life </a:t>
            </a:r>
            <a:r>
              <a:rPr lang="en-US" sz="2400" dirty="0">
                <a:solidFill>
                  <a:srgbClr val="000000"/>
                </a:solidFill>
                <a:effectLst/>
              </a:rPr>
              <a:t>(no, but it does require that we use different energy sources)</a:t>
            </a:r>
            <a:r>
              <a:rPr lang="en-US" sz="2400" i="1" dirty="0">
                <a:solidFill>
                  <a:srgbClr val="000000"/>
                </a:solidFill>
                <a:effectLst/>
              </a:rPr>
              <a:t>.</a:t>
            </a:r>
            <a:endParaRPr lang="en-US" sz="2400" dirty="0">
              <a:effectLst/>
            </a:endParaRPr>
          </a:p>
          <a:p>
            <a:pPr marL="740664" indent="-283464" rtl="0" fontAlgn="base">
              <a:spcBef>
                <a:spcPts val="600"/>
              </a:spcBef>
              <a:buFont typeface="Calibri" pitchFamily="34" charset="0"/>
              <a:buChar char="–"/>
            </a:pPr>
            <a:r>
              <a:rPr lang="en-US" sz="2400" i="1" dirty="0">
                <a:solidFill>
                  <a:srgbClr val="000000"/>
                </a:solidFill>
                <a:effectLst/>
              </a:rPr>
              <a:t>There is no alternative to current energy systems </a:t>
            </a:r>
            <a:r>
              <a:rPr lang="en-US" sz="2400" dirty="0">
                <a:solidFill>
                  <a:srgbClr val="000000"/>
                </a:solidFill>
                <a:effectLst/>
              </a:rPr>
              <a:t>(Europe and China are showing this to be false).</a:t>
            </a:r>
            <a:endParaRPr lang="en-US" sz="2400" dirty="0">
              <a:effectLst/>
            </a:endParaRPr>
          </a:p>
          <a:p>
            <a:pPr marL="740664" indent="-283464" rtl="0" fontAlgn="base">
              <a:spcBef>
                <a:spcPts val="600"/>
              </a:spcBef>
              <a:buFont typeface="Calibri" pitchFamily="34" charset="0"/>
              <a:buChar char="–"/>
            </a:pPr>
            <a:r>
              <a:rPr lang="en-US" sz="2400" i="1" dirty="0">
                <a:solidFill>
                  <a:srgbClr val="000000"/>
                </a:solidFill>
                <a:effectLst/>
              </a:rPr>
              <a:t>A comfortable lifestyle requires high CO</a:t>
            </a:r>
            <a:r>
              <a:rPr lang="en-US" sz="2400" i="1" baseline="-25000" dirty="0">
                <a:solidFill>
                  <a:srgbClr val="000000"/>
                </a:solidFill>
                <a:effectLst/>
              </a:rPr>
              <a:t>2</a:t>
            </a:r>
            <a:r>
              <a:rPr lang="en-US" sz="2400" i="1" dirty="0">
                <a:solidFill>
                  <a:srgbClr val="000000"/>
                </a:solidFill>
                <a:effectLst/>
              </a:rPr>
              <a:t> output </a:t>
            </a:r>
            <a:r>
              <a:rPr lang="en-US" sz="2400" dirty="0">
                <a:solidFill>
                  <a:srgbClr val="000000"/>
                </a:solidFill>
                <a:effectLst/>
              </a:rPr>
              <a:t>(data show this is false).</a:t>
            </a:r>
            <a:endParaRPr lang="en-US" sz="2400" dirty="0">
              <a:effectLst/>
            </a:endParaRPr>
          </a:p>
          <a:p>
            <a:pPr marL="740664" indent="-283464">
              <a:spcBef>
                <a:spcPts val="600"/>
              </a:spcBef>
              <a:buFont typeface="Calibri" pitchFamily="34" charset="0"/>
              <a:buChar char="–"/>
            </a:pPr>
            <a:r>
              <a:rPr lang="en-US" sz="2400" i="1" dirty="0">
                <a:solidFill>
                  <a:srgbClr val="000000"/>
                </a:solidFill>
                <a:effectLst/>
              </a:rPr>
              <a:t>Natural changes such as solar variation can explain observed warming </a:t>
            </a:r>
            <a:r>
              <a:rPr lang="en-US" sz="2400" dirty="0">
                <a:solidFill>
                  <a:srgbClr val="000000"/>
                </a:solidFill>
                <a:effectLst/>
              </a:rPr>
              <a:t>(changes are slight and do not coincide with the climate changes).</a:t>
            </a:r>
            <a:endParaRPr lang="en-US" sz="24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Responses to Disputes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Over Climate Change</a:t>
            </a:r>
            <a:endParaRPr lang="en-US" dirty="0"/>
          </a:p>
        </p:txBody>
      </p:sp>
      <p:sp>
        <p:nvSpPr>
          <p:cNvPr id="3" name="Content Placeholder 2"/>
          <p:cNvSpPr>
            <a:spLocks noGrp="1"/>
          </p:cNvSpPr>
          <p:nvPr>
            <p:ph type="body" idx="4294967295"/>
          </p:nvPr>
        </p:nvSpPr>
        <p:spPr>
          <a:xfrm>
            <a:off x="435126" y="1585469"/>
            <a:ext cx="8307086" cy="4779262"/>
          </a:xfrm>
        </p:spPr>
        <p:txBody>
          <a:bodyPr/>
          <a:lstStyle/>
          <a:p>
            <a:pPr marL="740664" indent="-283464" rtl="0" fontAlgn="base">
              <a:spcBef>
                <a:spcPts val="600"/>
              </a:spcBef>
              <a:buFont typeface="Calibri" pitchFamily="34" charset="0"/>
              <a:buChar char="–"/>
            </a:pPr>
            <a:r>
              <a:rPr lang="en-US" sz="2400" i="1" dirty="0">
                <a:solidFill>
                  <a:srgbClr val="000000"/>
                </a:solidFill>
                <a:effectLst/>
              </a:rPr>
              <a:t>The climate has changed before, so this is nothing new </a:t>
            </a:r>
            <a:r>
              <a:rPr lang="en-US" sz="2400" dirty="0">
                <a:solidFill>
                  <a:srgbClr val="000000"/>
                </a:solidFill>
                <a:effectLst/>
              </a:rPr>
              <a:t>(Today’s CO</a:t>
            </a:r>
            <a:r>
              <a:rPr lang="en-US" sz="2400" baseline="-25000" dirty="0">
                <a:solidFill>
                  <a:srgbClr val="000000"/>
                </a:solidFill>
                <a:effectLst/>
              </a:rPr>
              <a:t>2</a:t>
            </a:r>
            <a:r>
              <a:rPr lang="en-US" sz="2400" dirty="0">
                <a:solidFill>
                  <a:srgbClr val="000000"/>
                </a:solidFill>
                <a:effectLst/>
              </a:rPr>
              <a:t> level exceeds anything the Earth has seen for nearly a million years).</a:t>
            </a:r>
            <a:endParaRPr lang="en-US" sz="2400" dirty="0">
              <a:effectLst/>
            </a:endParaRPr>
          </a:p>
          <a:p>
            <a:pPr marL="740664" indent="-283464" rtl="0" fontAlgn="base">
              <a:spcBef>
                <a:spcPts val="600"/>
              </a:spcBef>
              <a:buFont typeface="Calibri" pitchFamily="34" charset="0"/>
              <a:buChar char="–"/>
            </a:pPr>
            <a:r>
              <a:rPr lang="en-US" sz="2400" i="1" dirty="0">
                <a:solidFill>
                  <a:srgbClr val="000000"/>
                </a:solidFill>
                <a:effectLst/>
              </a:rPr>
              <a:t>Temperature changes are leveling off </a:t>
            </a:r>
            <a:r>
              <a:rPr lang="en-US" sz="2400" dirty="0">
                <a:solidFill>
                  <a:srgbClr val="000000"/>
                </a:solidFill>
                <a:effectLst/>
              </a:rPr>
              <a:t>(True on short time frames sometimes, but over decades the trends in surface air temperatures and in sea level continue to rise).</a:t>
            </a:r>
            <a:endParaRPr lang="en-US" sz="2400" dirty="0">
              <a:effectLst/>
            </a:endParaRPr>
          </a:p>
          <a:p>
            <a:pPr marL="740664" indent="-283464" rtl="0" fontAlgn="base">
              <a:spcBef>
                <a:spcPts val="600"/>
              </a:spcBef>
              <a:buFont typeface="Calibri" pitchFamily="34" charset="0"/>
              <a:buChar char="–"/>
            </a:pPr>
            <a:r>
              <a:rPr lang="en-US" sz="2400" i="1" dirty="0">
                <a:solidFill>
                  <a:srgbClr val="000000"/>
                </a:solidFill>
                <a:effectLst/>
              </a:rPr>
              <a:t>We had cool temperatures and snowstorms last year, not heat and drought </a:t>
            </a:r>
            <a:r>
              <a:rPr lang="en-US" sz="2400" dirty="0">
                <a:solidFill>
                  <a:srgbClr val="000000"/>
                </a:solidFill>
                <a:effectLst/>
              </a:rPr>
              <a:t>(Regional differences in temperature and precipitation trends are predicted by climate models).</a:t>
            </a:r>
            <a:endParaRPr lang="en-US" sz="2400" dirty="0">
              <a:effectLst/>
            </a:endParaRPr>
          </a:p>
          <a:p>
            <a:pPr marL="740664" indent="-283464">
              <a:spcBef>
                <a:spcPts val="600"/>
              </a:spcBef>
              <a:buFont typeface="Calibri" pitchFamily="34" charset="0"/>
              <a:buChar char="–"/>
            </a:pPr>
            <a:r>
              <a:rPr lang="en-US" sz="2400" i="1" dirty="0">
                <a:solidFill>
                  <a:srgbClr val="000000"/>
                </a:solidFill>
                <a:effectLst/>
              </a:rPr>
              <a:t>Climate scientists don’t know everything, and they have made errors and misstatements </a:t>
            </a:r>
            <a:r>
              <a:rPr lang="en-US" sz="2400" dirty="0">
                <a:solidFill>
                  <a:srgbClr val="000000"/>
                </a:solidFill>
                <a:effectLst/>
              </a:rPr>
              <a:t>(fraud in data collection is almost unheard of in science).</a:t>
            </a:r>
            <a:endParaRPr lang="en-US" sz="24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2016131" y="-12526"/>
            <a:ext cx="5106977" cy="584095"/>
          </a:xfrm>
        </p:spPr>
        <p:txBody>
          <a:bodyPr/>
          <a:lstStyle/>
          <a:p>
            <a:r>
              <a:rPr lang="en-US" sz="4400" b="1" kern="1200" dirty="0">
                <a:solidFill>
                  <a:srgbClr val="000000"/>
                </a:solidFill>
                <a:effectLst/>
                <a:latin typeface="Calibri"/>
                <a:ea typeface="MS Gothic"/>
                <a:cs typeface="MS Gothic"/>
              </a:rPr>
              <a:t>Solar Energy Usage</a:t>
            </a:r>
            <a:endParaRPr lang="en-US" dirty="0"/>
          </a:p>
        </p:txBody>
      </p:sp>
      <p:pic>
        <p:nvPicPr>
          <p:cNvPr id="4" name="Picture 3" descr="Solar energy received at the top of the earth’s atmosphere has been measured by satellites since 1978. It has followed a natural 11-year cycle of small shifts but no overall increase. Over the same period, surface temperatures have increased marked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891059"/>
            <a:ext cx="5184576" cy="5739947"/>
          </a:xfrm>
          <a:prstGeom prst="rect">
            <a:avLst/>
          </a:prstGeom>
        </p:spPr>
      </p:pic>
    </p:spTree>
    <p:extLst>
      <p:ext uri="{BB962C8B-B14F-4D97-AF65-F5344CB8AC3E}">
        <p14:creationId xmlns:p14="http://schemas.microsoft.com/office/powerpoint/2010/main" val="9545214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b="1" dirty="0"/>
              <a:t>Climate Change Will Cause </a:t>
            </a:r>
            <a:br>
              <a:rPr lang="en-US" b="1" dirty="0"/>
            </a:br>
            <a:r>
              <a:rPr lang="en-US" b="1" dirty="0"/>
              <a:t>Changes in Precipitation</a:t>
            </a:r>
          </a:p>
        </p:txBody>
      </p:sp>
      <p:pic>
        <p:nvPicPr>
          <p:cNvPr id="5122" name="Picture 2" descr="Precipitation in 2100 is expected to produce wetter northern winters and drier southern winters, compared to recent averages; drier summers are expected for most of North America. Values are averages of 15 climate mode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556792"/>
            <a:ext cx="8594645" cy="4999076"/>
          </a:xfrm>
          <a:prstGeom prst="rect">
            <a:avLst/>
          </a:prstGeom>
          <a:noFill/>
          <a:ln>
            <a:noFill/>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91240B29-F687-4f45-9708-019B960494DF}">
              <a14:hiddenLine xmlns:mc="http://schemas.openxmlformats.org/markup-compatibility/2006" xmlns:mv="urn:schemas-microsoft-com:mac:vml" xmlns:a14="http://schemas.microsoft.com/office/drawing/2010/main" xmlns="" w="9525">
                <a:solidFill>
                  <a:schemeClr val="tx1"/>
                </a:solidFill>
                <a:miter lim="800000"/>
                <a:headEnd/>
                <a:tailEnd/>
              </a14:hiddenLine>
            </a:ext>
            <a:ext uri="{AF507438-7753-43e0-B8FC-AC1667EBCBE1}">
              <a14:hiddenEffects xmlns:mc="http://schemas.openxmlformats.org/markup-compatibility/2006" xmlns:mv="urn:schemas-microsoft-com:mac:vml"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9.4  Envisioning Solutions</a:t>
            </a:r>
            <a:endParaRPr lang="en-US" dirty="0"/>
          </a:p>
        </p:txBody>
      </p:sp>
      <p:sp>
        <p:nvSpPr>
          <p:cNvPr id="3" name="Content Placeholder 2"/>
          <p:cNvSpPr>
            <a:spLocks noGrp="1"/>
          </p:cNvSpPr>
          <p:nvPr>
            <p:ph type="body" idx="4294967295"/>
          </p:nvPr>
        </p:nvSpPr>
        <p:spPr>
          <a:xfrm>
            <a:off x="435126" y="1600200"/>
            <a:ext cx="8307086" cy="4521200"/>
          </a:xfrm>
        </p:spPr>
        <p:txBody>
          <a:bodyPr/>
          <a:lstStyle/>
          <a:p>
            <a:pPr marL="338328" indent="-338328" rtl="0" fontAlgn="base">
              <a:spcBef>
                <a:spcPts val="700"/>
              </a:spcBef>
            </a:pPr>
            <a:r>
              <a:rPr lang="en-US" sz="2800" dirty="0">
                <a:solidFill>
                  <a:srgbClr val="000000"/>
                </a:solidFill>
                <a:effectLst/>
              </a:rPr>
              <a:t>Former president Bill Clinton has argued that combating climate change doesn’t have to mean economic hardship. </a:t>
            </a:r>
            <a:endParaRPr lang="en-US" sz="2800" dirty="0">
              <a:effectLst/>
            </a:endParaRPr>
          </a:p>
          <a:p>
            <a:pPr marL="338328" indent="-338328" rtl="0" fontAlgn="base">
              <a:spcBef>
                <a:spcPts val="700"/>
              </a:spcBef>
            </a:pPr>
            <a:r>
              <a:rPr lang="en-US" sz="2800" dirty="0">
                <a:solidFill>
                  <a:srgbClr val="000000"/>
                </a:solidFill>
                <a:effectLst/>
              </a:rPr>
              <a:t>It could be the biggest development stimulus since World War II, creating millions of jobs and saving trillions of dollars in foreign fuel imports. </a:t>
            </a:r>
            <a:endParaRPr lang="en-US" sz="2800" dirty="0">
              <a:effectLst/>
            </a:endParaRPr>
          </a:p>
          <a:p>
            <a:pPr marL="338328" indent="-338328">
              <a:spcBef>
                <a:spcPts val="700"/>
              </a:spcBef>
            </a:pPr>
            <a:r>
              <a:rPr lang="en-US" sz="2800" dirty="0">
                <a:solidFill>
                  <a:srgbClr val="000000"/>
                </a:solidFill>
                <a:effectLst/>
              </a:rPr>
              <a:t>What are some of the strategies we have available?</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There are Many Ways We Can</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Control Greenhouse Emissions</a:t>
            </a:r>
            <a:endParaRPr lang="en-US" dirty="0"/>
          </a:p>
        </p:txBody>
      </p:sp>
      <p:sp>
        <p:nvSpPr>
          <p:cNvPr id="3" name="Content Placeholder 2"/>
          <p:cNvSpPr>
            <a:spLocks noGrp="1"/>
          </p:cNvSpPr>
          <p:nvPr>
            <p:ph type="body" idx="4294967295"/>
          </p:nvPr>
        </p:nvSpPr>
        <p:spPr>
          <a:xfrm>
            <a:off x="457200" y="1600200"/>
            <a:ext cx="8224838" cy="4521200"/>
          </a:xfrm>
        </p:spPr>
        <p:txBody>
          <a:bodyPr/>
          <a:lstStyle/>
          <a:p>
            <a:pPr marL="338328" indent="-338328" rtl="0" fontAlgn="base">
              <a:spcBef>
                <a:spcPts val="700"/>
              </a:spcBef>
            </a:pPr>
            <a:r>
              <a:rPr lang="en-US" sz="2800" dirty="0">
                <a:solidFill>
                  <a:srgbClr val="000000"/>
                </a:solidFill>
                <a:effectLst/>
              </a:rPr>
              <a:t>We can reduce dependence on coal, which produces more CO</a:t>
            </a:r>
            <a:r>
              <a:rPr lang="en-US" sz="2800" baseline="-25000" dirty="0">
                <a:solidFill>
                  <a:srgbClr val="000000"/>
                </a:solidFill>
                <a:effectLst/>
              </a:rPr>
              <a:t>2</a:t>
            </a:r>
            <a:r>
              <a:rPr lang="en-US" sz="2800" dirty="0">
                <a:solidFill>
                  <a:srgbClr val="000000"/>
                </a:solidFill>
                <a:effectLst/>
              </a:rPr>
              <a:t> per energy unit than any other fuel.</a:t>
            </a:r>
            <a:endParaRPr lang="en-US" sz="2800" dirty="0">
              <a:effectLst/>
            </a:endParaRPr>
          </a:p>
          <a:p>
            <a:pPr marL="338328" indent="-338328" rtl="0" fontAlgn="base">
              <a:spcBef>
                <a:spcPts val="700"/>
              </a:spcBef>
            </a:pPr>
            <a:r>
              <a:rPr lang="en-US" sz="2800" dirty="0">
                <a:solidFill>
                  <a:srgbClr val="000000"/>
                </a:solidFill>
                <a:effectLst/>
              </a:rPr>
              <a:t>We could institute fees for selling fossil fuels–these would help fossil fuel prices represent their many hidden costs.</a:t>
            </a:r>
            <a:endParaRPr lang="en-US" sz="2800" dirty="0">
              <a:effectLst/>
            </a:endParaRPr>
          </a:p>
          <a:p>
            <a:pPr marL="338328" indent="-338328" rtl="0" fontAlgn="base">
              <a:spcBef>
                <a:spcPts val="700"/>
              </a:spcBef>
            </a:pPr>
            <a:r>
              <a:rPr lang="en-US" sz="2800" dirty="0">
                <a:solidFill>
                  <a:srgbClr val="000000"/>
                </a:solidFill>
                <a:effectLst/>
              </a:rPr>
              <a:t>We can invest in new technologies and energy efficiency.</a:t>
            </a:r>
            <a:endParaRPr lang="en-US" sz="2800" dirty="0">
              <a:effectLst/>
            </a:endParaRPr>
          </a:p>
          <a:p>
            <a:pPr marL="338328" indent="-338328">
              <a:spcBef>
                <a:spcPts val="700"/>
              </a:spcBef>
            </a:pPr>
            <a:r>
              <a:rPr lang="en-US" sz="2800" dirty="0">
                <a:solidFill>
                  <a:srgbClr val="000000"/>
                </a:solidFill>
                <a:effectLst/>
              </a:rPr>
              <a:t>We can institute emissions trading by instituting a legal cap on emissions then allowing companies to buy and sell shares of that total cap.</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International Protocols Have Tried to Establish Common Rules</a:t>
            </a:r>
            <a:endParaRPr lang="en-US" dirty="0"/>
          </a:p>
        </p:txBody>
      </p:sp>
      <p:sp>
        <p:nvSpPr>
          <p:cNvPr id="3" name="Content Placeholder 2"/>
          <p:cNvSpPr>
            <a:spLocks noGrp="1"/>
          </p:cNvSpPr>
          <p:nvPr>
            <p:ph type="body" idx="4294967295"/>
          </p:nvPr>
        </p:nvSpPr>
        <p:spPr>
          <a:xfrm>
            <a:off x="457200" y="1738908"/>
            <a:ext cx="8224838" cy="3534770"/>
          </a:xfrm>
        </p:spPr>
        <p:txBody>
          <a:bodyPr/>
          <a:lstStyle/>
          <a:p>
            <a:pPr marL="338328" indent="-338328" rtl="0" fontAlgn="base">
              <a:spcBef>
                <a:spcPts val="700"/>
              </a:spcBef>
            </a:pPr>
            <a:r>
              <a:rPr lang="en-US" sz="2800" dirty="0">
                <a:solidFill>
                  <a:srgbClr val="000000"/>
                </a:solidFill>
                <a:effectLst/>
              </a:rPr>
              <a:t>In 1992 The United Nations Earth Summit meeting in Rio de Janeiro set an objective of stabilizing greenhouse gas emissions.  </a:t>
            </a:r>
            <a:endParaRPr lang="en-US" sz="2800" dirty="0">
              <a:effectLst/>
            </a:endParaRPr>
          </a:p>
          <a:p>
            <a:pPr marL="338328" indent="-338328">
              <a:spcBef>
                <a:spcPts val="700"/>
              </a:spcBef>
            </a:pPr>
            <a:r>
              <a:rPr lang="en-US" sz="2800" dirty="0">
                <a:solidFill>
                  <a:srgbClr val="000000"/>
                </a:solidFill>
                <a:effectLst/>
              </a:rPr>
              <a:t>In Kyoto, Japan, in 1997, 160 nations agreed to roll back CO</a:t>
            </a:r>
            <a:r>
              <a:rPr lang="en-US" sz="2800" baseline="-25000" dirty="0">
                <a:solidFill>
                  <a:srgbClr val="000000"/>
                </a:solidFill>
                <a:effectLst/>
              </a:rPr>
              <a:t>2</a:t>
            </a:r>
            <a:r>
              <a:rPr lang="en-US" sz="2800" dirty="0">
                <a:solidFill>
                  <a:srgbClr val="000000"/>
                </a:solidFill>
                <a:effectLst/>
              </a:rPr>
              <a:t>, methane, and nitrous oxide emissions about 5 percent below 1990 levels by 2012, but China and India were exempted from the agreement and the U.S. never ratified this agreement.</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rtl="0" fontAlgn="base"/>
            <a:r>
              <a:rPr lang="en-US" sz="4400" b="1" kern="1200" dirty="0">
                <a:solidFill>
                  <a:srgbClr val="000000"/>
                </a:solidFill>
                <a:effectLst/>
                <a:latin typeface="Calibri"/>
                <a:ea typeface="MS Gothic"/>
                <a:cs typeface="MS Gothic"/>
              </a:rPr>
              <a:t>A Wedge Approach </a:t>
            </a:r>
            <a:endParaRPr lang="en-US" dirty="0">
              <a:effectLst/>
            </a:endParaRPr>
          </a:p>
          <a:p>
            <a:r>
              <a:rPr lang="en-US" sz="4400" b="1" kern="1200" dirty="0">
                <a:solidFill>
                  <a:srgbClr val="000000"/>
                </a:solidFill>
                <a:effectLst/>
                <a:latin typeface="Calibri"/>
                <a:ea typeface="MS Gothic"/>
                <a:cs typeface="MS Gothic"/>
              </a:rPr>
              <a:t>Could Fix the Problem</a:t>
            </a:r>
            <a:endParaRPr lang="en-US" dirty="0"/>
          </a:p>
        </p:txBody>
      </p:sp>
      <p:sp>
        <p:nvSpPr>
          <p:cNvPr id="3" name="Content Placeholder 2"/>
          <p:cNvSpPr>
            <a:spLocks noGrp="1"/>
          </p:cNvSpPr>
          <p:nvPr>
            <p:ph type="body" idx="4294967295"/>
          </p:nvPr>
        </p:nvSpPr>
        <p:spPr>
          <a:xfrm>
            <a:off x="866621" y="1844824"/>
            <a:ext cx="7520296" cy="4192797"/>
          </a:xfrm>
        </p:spPr>
        <p:txBody>
          <a:bodyPr/>
          <a:lstStyle/>
          <a:p>
            <a:pPr marL="338328" indent="-338328" rtl="0" fontAlgn="base">
              <a:spcBef>
                <a:spcPts val="700"/>
              </a:spcBef>
            </a:pPr>
            <a:r>
              <a:rPr lang="en-US" sz="2800" dirty="0">
                <a:solidFill>
                  <a:srgbClr val="000000"/>
                </a:solidFill>
                <a:effectLst/>
              </a:rPr>
              <a:t>An alternative approach is wedge analysis,</a:t>
            </a:r>
            <a:endParaRPr lang="en-US" sz="2800" dirty="0">
              <a:effectLst/>
            </a:endParaRPr>
          </a:p>
          <a:p>
            <a:pPr marL="338328" indent="-338328" rtl="0" fontAlgn="base">
              <a:spcBef>
                <a:spcPts val="700"/>
              </a:spcBef>
            </a:pPr>
            <a:r>
              <a:rPr lang="en-US" sz="2800" dirty="0">
                <a:solidFill>
                  <a:srgbClr val="000000"/>
                </a:solidFill>
                <a:effectLst/>
              </a:rPr>
              <a:t>breaking down a large problem into smaller, bite-size pieces.</a:t>
            </a:r>
            <a:endParaRPr lang="en-US" sz="2800" dirty="0">
              <a:effectLst/>
            </a:endParaRPr>
          </a:p>
          <a:p>
            <a:pPr marL="338328" indent="-338328" rtl="0" fontAlgn="base">
              <a:spcBef>
                <a:spcPts val="700"/>
              </a:spcBef>
            </a:pPr>
            <a:r>
              <a:rPr lang="en-US" sz="2800" dirty="0">
                <a:solidFill>
                  <a:srgbClr val="000000"/>
                </a:solidFill>
                <a:effectLst/>
              </a:rPr>
              <a:t>Each one might start small now, but their impacts will grow over time, producing a larger wedge-like impact in 50 years.</a:t>
            </a:r>
            <a:endParaRPr lang="en-US" sz="2800" dirty="0">
              <a:effectLst/>
            </a:endParaRPr>
          </a:p>
          <a:p>
            <a:pPr marL="338328" indent="-338328">
              <a:spcBef>
                <a:spcPts val="700"/>
              </a:spcBef>
            </a:pPr>
            <a:r>
              <a:rPr lang="en-US" sz="2800" dirty="0" err="1">
                <a:solidFill>
                  <a:srgbClr val="000000"/>
                </a:solidFill>
                <a:effectLst/>
              </a:rPr>
              <a:t>Pacala</a:t>
            </a:r>
            <a:r>
              <a:rPr lang="en-US" sz="2800" dirty="0">
                <a:solidFill>
                  <a:srgbClr val="000000"/>
                </a:solidFill>
                <a:effectLst/>
              </a:rPr>
              <a:t> and </a:t>
            </a:r>
            <a:r>
              <a:rPr lang="en-US" sz="2800" dirty="0" err="1">
                <a:solidFill>
                  <a:srgbClr val="000000"/>
                </a:solidFill>
                <a:effectLst/>
              </a:rPr>
              <a:t>Socolow’s</a:t>
            </a:r>
            <a:r>
              <a:rPr lang="en-US" sz="2800" dirty="0">
                <a:solidFill>
                  <a:srgbClr val="000000"/>
                </a:solidFill>
                <a:effectLst/>
              </a:rPr>
              <a:t> paper described 14 “wedges”, each represents 1 GT (1 billion tons) of carbon emissions avoided in 2058.</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Wedge Analysis</a:t>
            </a:r>
            <a:endParaRPr lang="en-US" dirty="0"/>
          </a:p>
        </p:txBody>
      </p:sp>
      <p:sp>
        <p:nvSpPr>
          <p:cNvPr id="4" name="Content Placeholder 2"/>
          <p:cNvSpPr>
            <a:spLocks noGrp="1"/>
          </p:cNvSpPr>
          <p:nvPr>
            <p:ph type="body" idx="4294967295"/>
          </p:nvPr>
        </p:nvSpPr>
        <p:spPr>
          <a:xfrm>
            <a:off x="5109964" y="1556792"/>
            <a:ext cx="3936668" cy="3736529"/>
          </a:xfrm>
        </p:spPr>
        <p:txBody>
          <a:bodyPr/>
          <a:lstStyle/>
          <a:p>
            <a:pPr marL="338328" indent="-338328" rtl="0" fontAlgn="base">
              <a:spcBef>
                <a:spcPts val="700"/>
              </a:spcBef>
            </a:pPr>
            <a:r>
              <a:rPr lang="en-US" sz="2800" dirty="0">
                <a:solidFill>
                  <a:srgbClr val="000000"/>
                </a:solidFill>
                <a:effectLst/>
              </a:rPr>
              <a:t>Accomplishing just half of these wedges could level off our emissions. </a:t>
            </a:r>
            <a:endParaRPr lang="en-US" sz="2800" dirty="0">
              <a:effectLst/>
            </a:endParaRPr>
          </a:p>
          <a:p>
            <a:pPr marL="338328" indent="-338328">
              <a:spcBef>
                <a:spcPts val="700"/>
              </a:spcBef>
            </a:pPr>
            <a:r>
              <a:rPr lang="en-US" sz="2800" dirty="0">
                <a:solidFill>
                  <a:srgbClr val="000000"/>
                </a:solidFill>
                <a:effectLst/>
              </a:rPr>
              <a:t>Accomplishing all of them could return to levels well below those envisioned in the Kyoto protocol.</a:t>
            </a:r>
            <a:endParaRPr lang="en-US" sz="2800" dirty="0"/>
          </a:p>
        </p:txBody>
      </p:sp>
      <p:pic>
        <p:nvPicPr>
          <p:cNvPr id="2" name="Picture 1" descr="The wedges that could reduce or stabilize carbon emissions include vehicle efficiency, building efficiency, power plant efficiency, expanding alternative energy, and protecting forests and soi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26" y="1484784"/>
            <a:ext cx="4861755" cy="4712208"/>
          </a:xfrm>
          <a:prstGeom prst="rect">
            <a:avLst/>
          </a:prstGeom>
        </p:spPr>
      </p:pic>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Local Initiatives are Everywhere</a:t>
            </a:r>
            <a:endParaRPr lang="en-US" dirty="0"/>
          </a:p>
        </p:txBody>
      </p:sp>
      <p:sp>
        <p:nvSpPr>
          <p:cNvPr id="3" name="Content Placeholder 2"/>
          <p:cNvSpPr>
            <a:spLocks noGrp="1"/>
          </p:cNvSpPr>
          <p:nvPr>
            <p:ph type="body" idx="4294967295"/>
          </p:nvPr>
        </p:nvSpPr>
        <p:spPr>
          <a:xfrm>
            <a:off x="457200" y="1355090"/>
            <a:ext cx="8224838" cy="4973320"/>
          </a:xfrm>
        </p:spPr>
        <p:txBody>
          <a:bodyPr/>
          <a:lstStyle/>
          <a:p>
            <a:pPr marL="338328" indent="-338328" rtl="0" fontAlgn="base">
              <a:spcBef>
                <a:spcPts val="700"/>
              </a:spcBef>
            </a:pPr>
            <a:r>
              <a:rPr lang="en-US" sz="2800" dirty="0">
                <a:solidFill>
                  <a:srgbClr val="000000"/>
                </a:solidFill>
                <a:effectLst/>
              </a:rPr>
              <a:t>Britain has already started to substitute natural gas for coal, promote energy efficiency in homes and industry, and raise its already high gasoline tax.</a:t>
            </a:r>
            <a:endParaRPr lang="en-US" sz="2800" dirty="0">
              <a:effectLst/>
            </a:endParaRPr>
          </a:p>
          <a:p>
            <a:pPr marL="338328" indent="-338328" rtl="0" fontAlgn="base">
              <a:spcBef>
                <a:spcPts val="700"/>
              </a:spcBef>
            </a:pPr>
            <a:r>
              <a:rPr lang="en-US" sz="2800" dirty="0">
                <a:solidFill>
                  <a:srgbClr val="000000"/>
                </a:solidFill>
                <a:effectLst/>
              </a:rPr>
              <a:t>New Zealand Prime Minister Helen Clark pledged that her country will be the first to be </a:t>
            </a:r>
            <a:r>
              <a:rPr lang="en-US" sz="2800" b="1" dirty="0">
                <a:solidFill>
                  <a:srgbClr val="000000"/>
                </a:solidFill>
                <a:effectLst/>
              </a:rPr>
              <a:t>“carbon neutral”</a:t>
            </a:r>
            <a:r>
              <a:rPr lang="en-US" sz="2800" dirty="0">
                <a:solidFill>
                  <a:srgbClr val="000000"/>
                </a:solidFill>
                <a:effectLst/>
              </a:rPr>
              <a:t>.</a:t>
            </a:r>
            <a:endParaRPr lang="en-US" sz="2800" dirty="0">
              <a:effectLst/>
            </a:endParaRPr>
          </a:p>
          <a:p>
            <a:pPr marL="338328" indent="-338328" rtl="0" fontAlgn="base">
              <a:spcBef>
                <a:spcPts val="700"/>
              </a:spcBef>
            </a:pPr>
            <a:r>
              <a:rPr lang="en-US" sz="2800" dirty="0">
                <a:solidFill>
                  <a:srgbClr val="000000"/>
                </a:solidFill>
                <a:effectLst/>
              </a:rPr>
              <a:t>Germany has reduced its CO</a:t>
            </a:r>
            <a:r>
              <a:rPr lang="en-US" sz="2800" baseline="-25000" dirty="0">
                <a:solidFill>
                  <a:srgbClr val="000000"/>
                </a:solidFill>
                <a:effectLst/>
              </a:rPr>
              <a:t>2</a:t>
            </a:r>
            <a:r>
              <a:rPr lang="en-US" sz="2800" dirty="0">
                <a:solidFill>
                  <a:srgbClr val="000000"/>
                </a:solidFill>
                <a:effectLst/>
              </a:rPr>
              <a:t> emissions at least 10 percent by switching from coal to gas and by encouraging energy efficiency throughout society.</a:t>
            </a:r>
            <a:endParaRPr lang="en-US" sz="2800" dirty="0">
              <a:effectLst/>
            </a:endParaRPr>
          </a:p>
          <a:p>
            <a:pPr marL="338328" indent="-338328">
              <a:spcBef>
                <a:spcPts val="700"/>
              </a:spcBef>
            </a:pPr>
            <a:r>
              <a:rPr lang="en-US" sz="2800" dirty="0">
                <a:solidFill>
                  <a:srgbClr val="000000"/>
                </a:solidFill>
                <a:effectLst/>
              </a:rPr>
              <a:t>Denmark now gets 20% of its electricity from windmills.</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274638"/>
            <a:ext cx="9144000" cy="1138237"/>
          </a:xfrm>
        </p:spPr>
        <p:txBody>
          <a:bodyPr/>
          <a:lstStyle/>
          <a:p>
            <a:r>
              <a:rPr lang="en-US" sz="3800" b="1" dirty="0"/>
              <a:t>Wind, water &amp; solar could save the climate </a:t>
            </a:r>
            <a:endParaRPr lang="en-US" sz="3800" dirty="0"/>
          </a:p>
        </p:txBody>
      </p:sp>
      <p:pic>
        <p:nvPicPr>
          <p:cNvPr id="6" name="Picture 5" descr="A pie chart shows that a potential energy portfolio that could meet energy needs for New York State is diverse. 40 percent could come from offshore wind, followed by 12 percent from commercial rooftop solar, 10 percent each from photovoltaic solar plants, concentrated solar plants, and onshore wind. 6 percent from residential rooftop solar, 5 percent each from hydroelectric power and geothermal. THen 1 % each from wave devices and tidal turbin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536" y="1484784"/>
            <a:ext cx="8064896" cy="4963914"/>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rtl="0" fontAlgn="base"/>
            <a:r>
              <a:rPr lang="en-US" sz="4400" b="1" kern="1200" dirty="0">
                <a:solidFill>
                  <a:srgbClr val="000000"/>
                </a:solidFill>
                <a:effectLst/>
                <a:latin typeface="Calibri"/>
                <a:ea typeface="MS Gothic"/>
                <a:cs typeface="MS Gothic"/>
              </a:rPr>
              <a:t>Carbon Capture Stores CO</a:t>
            </a:r>
            <a:r>
              <a:rPr lang="en-US" sz="4400" b="1" kern="1200" baseline="-25000" dirty="0">
                <a:solidFill>
                  <a:srgbClr val="000000"/>
                </a:solidFill>
                <a:effectLst/>
                <a:latin typeface="Calibri"/>
                <a:ea typeface="MS Gothic"/>
                <a:cs typeface="MS Gothic"/>
              </a:rPr>
              <a:t>2 </a:t>
            </a:r>
            <a:endParaRPr lang="en-US" dirty="0">
              <a:effectLst/>
            </a:endParaRPr>
          </a:p>
          <a:p>
            <a:r>
              <a:rPr lang="en-US" sz="4400" b="1" kern="1200" dirty="0">
                <a:solidFill>
                  <a:srgbClr val="000000"/>
                </a:solidFill>
                <a:effectLst/>
                <a:latin typeface="Calibri"/>
                <a:ea typeface="MS Gothic"/>
                <a:cs typeface="MS Gothic"/>
              </a:rPr>
              <a:t>but is Expensive</a:t>
            </a:r>
            <a:endParaRPr lang="en-US" dirty="0"/>
          </a:p>
        </p:txBody>
      </p:sp>
      <p:sp>
        <p:nvSpPr>
          <p:cNvPr id="3" name="Content Placeholder 2"/>
          <p:cNvSpPr>
            <a:spLocks noGrp="1"/>
          </p:cNvSpPr>
          <p:nvPr>
            <p:ph type="body" idx="4294967295"/>
          </p:nvPr>
        </p:nvSpPr>
        <p:spPr/>
        <p:txBody>
          <a:bodyPr/>
          <a:lstStyle/>
          <a:p>
            <a:pPr marL="338328" indent="-338328" rtl="0" fontAlgn="base">
              <a:spcBef>
                <a:spcPts val="700"/>
              </a:spcBef>
            </a:pPr>
            <a:r>
              <a:rPr lang="en-US" sz="2800" dirty="0">
                <a:solidFill>
                  <a:srgbClr val="000000"/>
                </a:solidFill>
                <a:effectLst/>
              </a:rPr>
              <a:t>It is possible, though expensive, to store CO</a:t>
            </a:r>
            <a:r>
              <a:rPr lang="en-US" sz="2800" baseline="-25000" dirty="0">
                <a:solidFill>
                  <a:srgbClr val="000000"/>
                </a:solidFill>
                <a:effectLst/>
              </a:rPr>
              <a:t>2</a:t>
            </a:r>
            <a:r>
              <a:rPr lang="en-US" sz="2800" dirty="0">
                <a:solidFill>
                  <a:srgbClr val="000000"/>
                </a:solidFill>
                <a:effectLst/>
              </a:rPr>
              <a:t> by injecting it deep into geologic formations. </a:t>
            </a:r>
            <a:endParaRPr lang="en-US" sz="2800" dirty="0">
              <a:effectLst/>
            </a:endParaRPr>
          </a:p>
          <a:p>
            <a:pPr marL="338328" indent="-338328" rtl="0" fontAlgn="base">
              <a:spcBef>
                <a:spcPts val="700"/>
              </a:spcBef>
            </a:pPr>
            <a:r>
              <a:rPr lang="en-US" sz="2800" dirty="0">
                <a:solidFill>
                  <a:srgbClr val="000000"/>
                </a:solidFill>
                <a:effectLst/>
              </a:rPr>
              <a:t>Since 1996, Norway’s Statoil has been pumping more than 1 million metric tons of CO</a:t>
            </a:r>
            <a:r>
              <a:rPr lang="en-US" sz="2800" baseline="-25000" dirty="0">
                <a:solidFill>
                  <a:srgbClr val="000000"/>
                </a:solidFill>
                <a:effectLst/>
              </a:rPr>
              <a:t>2</a:t>
            </a:r>
            <a:r>
              <a:rPr lang="en-US" sz="2800" dirty="0">
                <a:solidFill>
                  <a:srgbClr val="000000"/>
                </a:solidFill>
                <a:effectLst/>
              </a:rPr>
              <a:t> per year into an aquifer 1,000 m below the seafloor in the North Sea. </a:t>
            </a:r>
            <a:endParaRPr lang="en-US" sz="2800" dirty="0">
              <a:effectLst/>
            </a:endParaRPr>
          </a:p>
          <a:p>
            <a:pPr marL="338328" indent="-338328" rtl="0" fontAlgn="base">
              <a:spcBef>
                <a:spcPts val="700"/>
              </a:spcBef>
            </a:pPr>
            <a:r>
              <a:rPr lang="en-US" sz="2800" dirty="0">
                <a:solidFill>
                  <a:srgbClr val="000000"/>
                </a:solidFill>
                <a:effectLst/>
              </a:rPr>
              <a:t>The pressurized CO</a:t>
            </a:r>
            <a:r>
              <a:rPr lang="en-US" sz="2800" baseline="-25000" dirty="0">
                <a:solidFill>
                  <a:srgbClr val="000000"/>
                </a:solidFill>
                <a:effectLst/>
              </a:rPr>
              <a:t>2</a:t>
            </a:r>
            <a:r>
              <a:rPr lang="en-US" sz="2800" dirty="0">
                <a:solidFill>
                  <a:srgbClr val="000000"/>
                </a:solidFill>
                <a:effectLst/>
              </a:rPr>
              <a:t> enhances oil recovery and saves on carbon taxes in Norway.</a:t>
            </a:r>
            <a:endParaRPr lang="en-US" sz="2800" dirty="0">
              <a:effectLst/>
            </a:endParaRPr>
          </a:p>
          <a:p>
            <a:pPr marL="338328" indent="-338328">
              <a:spcBef>
                <a:spcPts val="700"/>
              </a:spcBef>
            </a:pPr>
            <a:r>
              <a:rPr lang="en-US" sz="2800" dirty="0">
                <a:solidFill>
                  <a:srgbClr val="000000"/>
                </a:solidFill>
                <a:effectLst/>
              </a:rPr>
              <a:t>Around the world, deep, briny aquifers could store a century’s worth of CO</a:t>
            </a:r>
            <a:r>
              <a:rPr lang="en-US" sz="2800" baseline="-25000" dirty="0">
                <a:solidFill>
                  <a:srgbClr val="000000"/>
                </a:solidFill>
                <a:effectLst/>
              </a:rPr>
              <a:t>2</a:t>
            </a:r>
            <a:r>
              <a:rPr lang="en-US" sz="2800" dirty="0">
                <a:solidFill>
                  <a:srgbClr val="000000"/>
                </a:solidFill>
                <a:effectLst/>
              </a:rPr>
              <a:t> output at current fossil fuel consumption rates.</a:t>
            </a:r>
            <a:endParaRPr lang="en-US" sz="2800" dirty="0"/>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984104" y="452131"/>
            <a:ext cx="3171031" cy="530995"/>
          </a:xfrm>
        </p:spPr>
        <p:txBody>
          <a:bodyPr/>
          <a:lstStyle/>
          <a:p>
            <a:r>
              <a:rPr lang="en-US" sz="4400" b="1" kern="1200" dirty="0">
                <a:solidFill>
                  <a:srgbClr val="000000"/>
                </a:solidFill>
                <a:effectLst/>
                <a:latin typeface="Calibri"/>
                <a:ea typeface="MS Gothic"/>
                <a:cs typeface="MS Gothic"/>
              </a:rPr>
              <a:t>Conclusion</a:t>
            </a:r>
            <a:endParaRPr lang="en-US" dirty="0"/>
          </a:p>
        </p:txBody>
      </p:sp>
      <p:sp>
        <p:nvSpPr>
          <p:cNvPr id="6" name="Content Placeholder 2"/>
          <p:cNvSpPr>
            <a:spLocks noGrp="1"/>
          </p:cNvSpPr>
          <p:nvPr>
            <p:ph idx="1"/>
          </p:nvPr>
        </p:nvSpPr>
        <p:spPr/>
        <p:txBody>
          <a:bodyPr/>
          <a:lstStyle/>
          <a:p>
            <a:r>
              <a:rPr lang="en-US" sz="2800" dirty="0"/>
              <a:t>Temperatures are now higher than they have been in thousands of years, and climate scientists say that if we don’t reduce greenhouse gas emissions soon, drought, flooding of cities may be inevitable.</a:t>
            </a:r>
          </a:p>
          <a:p>
            <a:r>
              <a:rPr lang="en-US" sz="2800" dirty="0"/>
              <a:t>Exhaustive modeling and data analysis by climate scientists show that these changes can only be explained by human activity. </a:t>
            </a:r>
          </a:p>
          <a:p>
            <a:r>
              <a:rPr lang="en-US" sz="2800" dirty="0"/>
              <a:t>The “stabilization wedge” proposal is a list of immediate steps that could be taken to accomplish needed reductions in greenhouse gases.</a:t>
            </a:r>
          </a:p>
        </p:txBody>
      </p:sp>
    </p:spTree>
  </p:cSld>
  <p:clrMapOvr>
    <a:masterClrMapping/>
  </p:clrMapOvr>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57&quot;/&gt;&lt;/object&gt;&lt;object type=&quot;3&quot; unique_id=&quot;10006&quot;&gt;&lt;property id=&quot;20148&quot; value=&quot;5&quot;/&gt;&lt;property id=&quot;20300&quot; value=&quot;Slide 3&quot;/&gt;&lt;property id=&quot;20307&quot; value=&quot;258&quot;/&gt;&lt;/object&gt;&lt;object type=&quot;3&quot; unique_id=&quot;10007&quot;&gt;&lt;property id=&quot;20148&quot; value=&quot;5&quot;/&gt;&lt;property id=&quot;20300&quot; value=&quot;Slide 4&quot;/&gt;&lt;property id=&quot;20307&quot; value=&quot;259&quot;/&gt;&lt;/object&gt;&lt;object type=&quot;3&quot; unique_id=&quot;10008&quot;&gt;&lt;property id=&quot;20148&quot; value=&quot;5&quot;/&gt;&lt;property id=&quot;20300&quot; value=&quot;Slide 5&quot;/&gt;&lt;property id=&quot;20307&quot; value=&quot;260&quot;/&gt;&lt;/object&gt;&lt;object type=&quot;3&quot; unique_id=&quot;10009&quot;&gt;&lt;property id=&quot;20148&quot; value=&quot;5&quot;/&gt;&lt;property id=&quot;20300&quot; value=&quot;Slide 6&quot;/&gt;&lt;property id=&quot;20307&quot; value=&quot;261&quot;/&gt;&lt;/object&gt;&lt;object type=&quot;3&quot; unique_id=&quot;10010&quot;&gt;&lt;property id=&quot;20148&quot; value=&quot;5&quot;/&gt;&lt;property id=&quot;20300&quot; value=&quot;Slide 7&quot;/&gt;&lt;property id=&quot;20307&quot; value=&quot;262&quot;/&gt;&lt;/object&gt;&lt;object type=&quot;3&quot; unique_id=&quot;10011&quot;&gt;&lt;property id=&quot;20148&quot; value=&quot;5&quot;/&gt;&lt;property id=&quot;20300&quot; value=&quot;Slide 8&quot;/&gt;&lt;property id=&quot;20307&quot; value=&quot;263&quot;/&gt;&lt;/object&gt;&lt;object type=&quot;3&quot; unique_id=&quot;10012&quot;&gt;&lt;property id=&quot;20148&quot; value=&quot;5&quot;/&gt;&lt;property id=&quot;20300&quot; value=&quot;Slide 9&quot;/&gt;&lt;property id=&quot;20307&quot; value=&quot;264&quot;/&gt;&lt;/object&gt;&lt;object type=&quot;3&quot; unique_id=&quot;10013&quot;&gt;&lt;property id=&quot;20148&quot; value=&quot;5&quot;/&gt;&lt;property id=&quot;20300&quot; value=&quot;Slide 10&quot;/&gt;&lt;property id=&quot;20307&quot; value=&quot;265&quot;/&gt;&lt;/object&gt;&lt;object type=&quot;3&quot; unique_id=&quot;10014&quot;&gt;&lt;property id=&quot;20148&quot; value=&quot;5&quot;/&gt;&lt;property id=&quot;20300&quot; value=&quot;Slide 11&quot;/&gt;&lt;property id=&quot;20307&quot; value=&quot;266&quot;/&gt;&lt;/object&gt;&lt;object type=&quot;3&quot; unique_id=&quot;10015&quot;&gt;&lt;property id=&quot;20148&quot; value=&quot;5&quot;/&gt;&lt;property id=&quot;20300&quot; value=&quot;Slide 12&quot;/&gt;&lt;property id=&quot;20307&quot; value=&quot;267&quot;/&gt;&lt;/object&gt;&lt;object type=&quot;3&quot; unique_id=&quot;10016&quot;&gt;&lt;property id=&quot;20148&quot; value=&quot;5&quot;/&gt;&lt;property id=&quot;20300&quot; value=&quot;Slide 13&quot;/&gt;&lt;property id=&quot;20307&quot; value=&quot;268&quot;/&gt;&lt;/object&gt;&lt;object type=&quot;3&quot; unique_id=&quot;10017&quot;&gt;&lt;property id=&quot;20148&quot; value=&quot;5&quot;/&gt;&lt;property id=&quot;20300&quot; value=&quot;Slide 14&quot;/&gt;&lt;property id=&quot;20307&quot; value=&quot;269&quot;/&gt;&lt;/object&gt;&lt;object type=&quot;3&quot; unique_id=&quot;10018&quot;&gt;&lt;property id=&quot;20148&quot; value=&quot;5&quot;/&gt;&lt;property id=&quot;20300&quot; value=&quot;Slide 15&quot;/&gt;&lt;property id=&quot;20307&quot; value=&quot;270&quot;/&gt;&lt;/object&gt;&lt;object type=&quot;3&quot; unique_id=&quot;10019&quot;&gt;&lt;property id=&quot;20148&quot; value=&quot;5&quot;/&gt;&lt;property id=&quot;20300&quot; value=&quot;Slide 16&quot;/&gt;&lt;property id=&quot;20307&quot; value=&quot;271&quot;/&gt;&lt;/object&gt;&lt;object type=&quot;3&quot; unique_id=&quot;10020&quot;&gt;&lt;property id=&quot;20148&quot; value=&quot;5&quot;/&gt;&lt;property id=&quot;20300&quot; value=&quot;Slide 17&quot;/&gt;&lt;property id=&quot;20307&quot; value=&quot;272&quot;/&gt;&lt;/object&gt;&lt;object type=&quot;3&quot; unique_id=&quot;10021&quot;&gt;&lt;property id=&quot;20148&quot; value=&quot;5&quot;/&gt;&lt;property id=&quot;20300&quot; value=&quot;Slide 18&quot;/&gt;&lt;property id=&quot;20307&quot; value=&quot;273&quot;/&gt;&lt;/object&gt;&lt;object type=&quot;3&quot; unique_id=&quot;10022&quot;&gt;&lt;property id=&quot;20148&quot; value=&quot;5&quot;/&gt;&lt;property id=&quot;20300&quot; value=&quot;Slide 19&quot;/&gt;&lt;property id=&quot;20307&quot; value=&quot;274&quot;/&gt;&lt;/object&gt;&lt;object type=&quot;3&quot; unique_id=&quot;10023&quot;&gt;&lt;property id=&quot;20148&quot; value=&quot;5&quot;/&gt;&lt;property id=&quot;20300&quot; value=&quot;Slide 20&quot;/&gt;&lt;property id=&quot;20307&quot; value=&quot;275&quot;/&gt;&lt;/object&gt;&lt;object type=&quot;3&quot; unique_id=&quot;10024&quot;&gt;&lt;property id=&quot;20148&quot; value=&quot;5&quot;/&gt;&lt;property id=&quot;20300&quot; value=&quot;Slide 21&quot;/&gt;&lt;property id=&quot;20307&quot; value=&quot;276&quot;/&gt;&lt;/object&gt;&lt;object type=&quot;3&quot; unique_id=&quot;10025&quot;&gt;&lt;property id=&quot;20148&quot; value=&quot;5&quot;/&gt;&lt;property id=&quot;20300&quot; value=&quot;Slide 22&quot;/&gt;&lt;property id=&quot;20307&quot; value=&quot;277&quot;/&gt;&lt;/object&gt;&lt;object type=&quot;3&quot; unique_id=&quot;10026&quot;&gt;&lt;property id=&quot;20148&quot; value=&quot;5&quot;/&gt;&lt;property id=&quot;20300&quot; value=&quot;Slide 23&quot;/&gt;&lt;property id=&quot;20307&quot; value=&quot;278&quot;/&gt;&lt;/object&gt;&lt;object type=&quot;3&quot; unique_id=&quot;10027&quot;&gt;&lt;property id=&quot;20148&quot; value=&quot;5&quot;/&gt;&lt;property id=&quot;20300&quot; value=&quot;Slide 24&quot;/&gt;&lt;property id=&quot;20307&quot; value=&quot;279&quot;/&gt;&lt;/object&gt;&lt;object type=&quot;3&quot; unique_id=&quot;10028&quot;&gt;&lt;property id=&quot;20148&quot; value=&quot;5&quot;/&gt;&lt;property id=&quot;20300&quot; value=&quot;Slide 25&quot;/&gt;&lt;property id=&quot;20307&quot; value=&quot;280&quot;/&gt;&lt;/object&gt;&lt;object type=&quot;3&quot; unique_id=&quot;10029&quot;&gt;&lt;property id=&quot;20148&quot; value=&quot;5&quot;/&gt;&lt;property id=&quot;20300&quot; value=&quot;Slide 26&quot;/&gt;&lt;property id=&quot;20307&quot; value=&quot;281&quot;/&gt;&lt;/object&gt;&lt;object type=&quot;3&quot; unique_id=&quot;10030&quot;&gt;&lt;property id=&quot;20148&quot; value=&quot;5&quot;/&gt;&lt;property id=&quot;20300&quot; value=&quot;Slide 27&quot;/&gt;&lt;property id=&quot;20307&quot; value=&quot;282&quot;/&gt;&lt;/object&gt;&lt;object type=&quot;3&quot; unique_id=&quot;10031&quot;&gt;&lt;property id=&quot;20148&quot; value=&quot;5&quot;/&gt;&lt;property id=&quot;20300&quot; value=&quot;Slide 28&quot;/&gt;&lt;property id=&quot;20307&quot; value=&quot;283&quot;/&gt;&lt;/object&gt;&lt;object type=&quot;3&quot; unique_id=&quot;10032&quot;&gt;&lt;property id=&quot;20148&quot; value=&quot;5&quot;/&gt;&lt;property id=&quot;20300&quot; value=&quot;Slide 29&quot;/&gt;&lt;property id=&quot;20307&quot; value=&quot;284&quot;/&gt;&lt;/object&gt;&lt;object type=&quot;3&quot; unique_id=&quot;10033&quot;&gt;&lt;property id=&quot;20148&quot; value=&quot;5&quot;/&gt;&lt;property id=&quot;20300&quot; value=&quot;Slide 30&quot;/&gt;&lt;property id=&quot;20307&quot; value=&quot;285&quot;/&gt;&lt;/object&gt;&lt;object type=&quot;3&quot; unique_id=&quot;10034&quot;&gt;&lt;property id=&quot;20148&quot; value=&quot;5&quot;/&gt;&lt;property id=&quot;20300&quot; value=&quot;Slide 31&quot;/&gt;&lt;property id=&quot;20307&quot; value=&quot;286&quot;/&gt;&lt;/object&gt;&lt;object type=&quot;3&quot; unique_id=&quot;10035&quot;&gt;&lt;property id=&quot;20148&quot; value=&quot;5&quot;/&gt;&lt;property id=&quot;20300&quot; value=&quot;Slide 32&quot;/&gt;&lt;property id=&quot;20307&quot; value=&quot;287&quot;/&gt;&lt;/object&gt;&lt;object type=&quot;3&quot; unique_id=&quot;10036&quot;&gt;&lt;property id=&quot;20148&quot; value=&quot;5&quot;/&gt;&lt;property id=&quot;20300&quot; value=&quot;Slide 33&quot;/&gt;&lt;property id=&quot;20307&quot; value=&quot;288&quot;/&gt;&lt;/object&gt;&lt;object type=&quot;3&quot; unique_id=&quot;10037&quot;&gt;&lt;property id=&quot;20148&quot; value=&quot;5&quot;/&gt;&lt;property id=&quot;20300&quot; value=&quot;Slide 34&quot;/&gt;&lt;property id=&quot;20307&quot; value=&quot;289&quot;/&gt;&lt;/object&gt;&lt;object type=&quot;3&quot; unique_id=&quot;10038&quot;&gt;&lt;property id=&quot;20148&quot; value=&quot;5&quot;/&gt;&lt;property id=&quot;20300&quot; value=&quot;Slide 35&quot;/&gt;&lt;property id=&quot;20307&quot; value=&quot;290&quot;/&gt;&lt;/object&gt;&lt;object type=&quot;3&quot; unique_id=&quot;10039&quot;&gt;&lt;property id=&quot;20148&quot; value=&quot;5&quot;/&gt;&lt;property id=&quot;20300&quot; value=&quot;Slide 36&quot;/&gt;&lt;property id=&quot;20307&quot; value=&quot;291&quot;/&gt;&lt;/object&gt;&lt;object type=&quot;3&quot; unique_id=&quot;10040&quot;&gt;&lt;property id=&quot;20148&quot; value=&quot;5&quot;/&gt;&lt;property id=&quot;20300&quot; value=&quot;Slide 37&quot;/&gt;&lt;property id=&quot;20307&quot; value=&quot;292&quot;/&gt;&lt;/object&gt;&lt;object type=&quot;3&quot; unique_id=&quot;10041&quot;&gt;&lt;property id=&quot;20148&quot; value=&quot;5&quot;/&gt;&lt;property id=&quot;20300&quot; value=&quot;Slide 38&quot;/&gt;&lt;property id=&quot;20307&quot; value=&quot;293&quot;/&gt;&lt;/object&gt;&lt;object type=&quot;3&quot; unique_id=&quot;10042&quot;&gt;&lt;property id=&quot;20148&quot; value=&quot;5&quot;/&gt;&lt;property id=&quot;20300&quot; value=&quot;Slide 39&quot;/&gt;&lt;property id=&quot;20307&quot; value=&quot;294&quot;/&gt;&lt;/object&gt;&lt;object type=&quot;3&quot; unique_id=&quot;10043&quot;&gt;&lt;property id=&quot;20148&quot; value=&quot;5&quot;/&gt;&lt;property id=&quot;20300&quot; value=&quot;Slide 40&quot;/&gt;&lt;property id=&quot;20307&quot; value=&quot;295&quot;/&gt;&lt;/object&gt;&lt;object type=&quot;3&quot; unique_id=&quot;10044&quot;&gt;&lt;property id=&quot;20148&quot; value=&quot;5&quot;/&gt;&lt;property id=&quot;20300&quot; value=&quot;Slide 41&quot;/&gt;&lt;property id=&quot;20307&quot; value=&quot;296&quot;/&gt;&lt;/object&gt;&lt;object type=&quot;3&quot; unique_id=&quot;10045&quot;&gt;&lt;property id=&quot;20148&quot; value=&quot;5&quot;/&gt;&lt;property id=&quot;20300&quot; value=&quot;Slide 42&quot;/&gt;&lt;property id=&quot;20307&quot; value=&quot;297&quot;/&gt;&lt;/object&gt;&lt;object type=&quot;3&quot; unique_id=&quot;10046&quot;&gt;&lt;property id=&quot;20148&quot; value=&quot;5&quot;/&gt;&lt;property id=&quot;20300&quot; value=&quot;Slide 43&quot;/&gt;&lt;property id=&quot;20307&quot; value=&quot;298&quot;/&gt;&lt;/object&gt;&lt;object type=&quot;3&quot; unique_id=&quot;10047&quot;&gt;&lt;property id=&quot;20148&quot; value=&quot;5&quot;/&gt;&lt;property id=&quot;20300&quot; value=&quot;Slide 44&quot;/&gt;&lt;property id=&quot;20307&quot; value=&quot;299&quot;/&gt;&lt;/object&gt;&lt;object type=&quot;3&quot; unique_id=&quot;10048&quot;&gt;&lt;property id=&quot;20148&quot; value=&quot;5&quot;/&gt;&lt;property id=&quot;20300&quot; value=&quot;Slide 45&quot;/&gt;&lt;property id=&quot;20307&quot; value=&quot;300&quot;/&gt;&lt;/object&gt;&lt;object type=&quot;3&quot; unique_id=&quot;10049&quot;&gt;&lt;property id=&quot;20148&quot; value=&quot;5&quot;/&gt;&lt;property id=&quot;20300&quot; value=&quot;Slide 46&quot;/&gt;&lt;property id=&quot;20307&quot; value=&quot;301&quot;/&gt;&lt;/object&gt;&lt;object type=&quot;3&quot; unique_id=&quot;10050&quot;&gt;&lt;property id=&quot;20148&quot; value=&quot;5&quot;/&gt;&lt;property id=&quot;20300&quot; value=&quot;Slide 47&quot;/&gt;&lt;property id=&quot;20307&quot; value=&quot;302&quot;/&gt;&lt;/object&gt;&lt;object type=&quot;3&quot; unique_id=&quot;10051&quot;&gt;&lt;property id=&quot;20148&quot; value=&quot;5&quot;/&gt;&lt;property id=&quot;20300&quot; value=&quot;Slide 48&quot;/&gt;&lt;property id=&quot;20307&quot; value=&quot;303&quot;/&gt;&lt;/object&gt;&lt;object type=&quot;3&quot; unique_id=&quot;10052&quot;&gt;&lt;property id=&quot;20148&quot; value=&quot;5&quot;/&gt;&lt;property id=&quot;20300&quot; value=&quot;Slide 49&quot;/&gt;&lt;property id=&quot;20307&quot; value=&quot;304&quot;/&gt;&lt;/object&gt;&lt;object type=&quot;3&quot; unique_id=&quot;10053&quot;&gt;&lt;property id=&quot;20148&quot; value=&quot;5&quot;/&gt;&lt;property id=&quot;20300&quot; value=&quot;Slide 50&quot;/&gt;&lt;property id=&quot;20307&quot; value=&quot;305&quot;/&gt;&lt;/object&gt;&lt;object type=&quot;3&quot; unique_id=&quot;10054&quot;&gt;&lt;property id=&quot;20148&quot; value=&quot;5&quot;/&gt;&lt;property id=&quot;20300&quot; value=&quot;Slide 51&quot;/&gt;&lt;property id=&quot;20307&quot; value=&quot;306&quot;/&gt;&lt;/object&gt;&lt;object type=&quot;3&quot; unique_id=&quot;10055&quot;&gt;&lt;property id=&quot;20148&quot; value=&quot;5&quot;/&gt;&lt;property id=&quot;20300&quot; value=&quot;Slide 52&quot;/&gt;&lt;property id=&quot;20307&quot; value=&quot;307&quot;/&gt;&lt;/object&gt;&lt;object type=&quot;3&quot; unique_id=&quot;10056&quot;&gt;&lt;property id=&quot;20148&quot; value=&quot;5&quot;/&gt;&lt;property id=&quot;20300&quot; value=&quot;Slide 53&quot;/&gt;&lt;property id=&quot;20307&quot; value=&quot;308&quot;/&gt;&lt;/object&gt;&lt;object type=&quot;3&quot; unique_id=&quot;10057&quot;&gt;&lt;property id=&quot;20148&quot; value=&quot;5&quot;/&gt;&lt;property id=&quot;20300&quot; value=&quot;Slide 54&quot;/&gt;&lt;property id=&quot;20307&quot; value=&quot;309&quot;/&gt;&lt;/object&gt;&lt;object type=&quot;3&quot; unique_id=&quot;10058&quot;&gt;&lt;property id=&quot;20148&quot; value=&quot;5&quot;/&gt;&lt;property id=&quot;20300&quot; value=&quot;Slide 55&quot;/&gt;&lt;property id=&quot;20307&quot; value=&quot;310&quot;/&gt;&lt;/object&gt;&lt;object type=&quot;3&quot; unique_id=&quot;10059&quot;&gt;&lt;property id=&quot;20148&quot; value=&quot;5&quot;/&gt;&lt;property id=&quot;20300&quot; value=&quot;Slide 56&quot;/&gt;&lt;property id=&quot;20307&quot; value=&quot;311&quot;/&gt;&lt;/object&gt;&lt;object type=&quot;3&quot; unique_id=&quot;10060&quot;&gt;&lt;property id=&quot;20148&quot; value=&quot;5&quot;/&gt;&lt;property id=&quot;20300&quot; value=&quot;Slide 57&quot;/&gt;&lt;property id=&quot;20307&quot; value=&quot;312&quot;/&gt;&lt;/object&gt;&lt;object type=&quot;3&quot; unique_id=&quot;10061&quot;&gt;&lt;property id=&quot;20148&quot; value=&quot;5&quot;/&gt;&lt;property id=&quot;20300&quot; value=&quot;Slide 58&quot;/&gt;&lt;property id=&quot;20307&quot; value=&quot;313&quot;/&gt;&lt;/object&gt;&lt;object type=&quot;3&quot; unique_id=&quot;10062&quot;&gt;&lt;property id=&quot;20148&quot; value=&quot;5&quot;/&gt;&lt;property id=&quot;20300&quot; value=&quot;Slide 59&quot;/&gt;&lt;property id=&quot;20307&quot; value=&quot;314&quot;/&gt;&lt;/object&gt;&lt;object type=&quot;3&quot; unique_id=&quot;10063&quot;&gt;&lt;property id=&quot;20148&quot; value=&quot;5&quot;/&gt;&lt;property id=&quot;20300&quot; value=&quot;Slide 60&quot;/&gt;&lt;property id=&quot;20307&quot; value=&quot;315&quot;/&gt;&lt;/object&gt;&lt;object type=&quot;3&quot; unique_id=&quot;10064&quot;&gt;&lt;property id=&quot;20148&quot; value=&quot;5&quot;/&gt;&lt;property id=&quot;20300&quot; value=&quot;Slide 61&quot;/&gt;&lt;property id=&quot;20307&quot; value=&quot;316&quot;/&gt;&lt;/object&gt;&lt;object type=&quot;3&quot; unique_id=&quot;10065&quot;&gt;&lt;property id=&quot;20148&quot; value=&quot;5&quot;/&gt;&lt;property id=&quot;20300&quot; value=&quot;Slide 62&quot;/&gt;&lt;property id=&quot;20307&quot; value=&quot;317&quot;/&gt;&lt;/object&gt;&lt;object type=&quot;3&quot; unique_id=&quot;10066&quot;&gt;&lt;property id=&quot;20148&quot; value=&quot;5&quot;/&gt;&lt;property id=&quot;20300&quot; value=&quot;Slide 63&quot;/&gt;&lt;property id=&quot;20307&quot; value=&quot;318&quot;/&gt;&lt;/object&gt;&lt;object type=&quot;3&quot; unique_id=&quot;10067&quot;&gt;&lt;property id=&quot;20148&quot; value=&quot;5&quot;/&gt;&lt;property id=&quot;20300&quot; value=&quot;Slide 64&quot;/&gt;&lt;property id=&quot;20307&quot; value=&quot;319&quot;/&gt;&lt;/object&gt;&lt;object type=&quot;3&quot; unique_id=&quot;10068&quot;&gt;&lt;property id=&quot;20148&quot; value=&quot;5&quot;/&gt;&lt;property id=&quot;20300&quot; value=&quot;Slide 65&quot;/&gt;&lt;property id=&quot;20307&quot; value=&quot;320&quot;/&gt;&lt;/object&gt;&lt;object type=&quot;3&quot; unique_id=&quot;10069&quot;&gt;&lt;property id=&quot;20148&quot; value=&quot;5&quot;/&gt;&lt;property id=&quot;20300&quot; value=&quot;Slide 66&quot;/&gt;&lt;property id=&quot;20307&quot; value=&quot;321&quot;/&gt;&lt;/object&gt;&lt;object type=&quot;3&quot; unique_id=&quot;10070&quot;&gt;&lt;property id=&quot;20148&quot; value=&quot;5&quot;/&gt;&lt;property id=&quot;20300&quot; value=&quot;Slide 67&quot;/&gt;&lt;property id=&quot;20307&quot; value=&quot;322&quot;/&gt;&lt;/object&gt;&lt;object type=&quot;3&quot; unique_id=&quot;10071&quot;&gt;&lt;property id=&quot;20148&quot; value=&quot;5&quot;/&gt;&lt;property id=&quot;20300&quot; value=&quot;Slide 68&quot;/&gt;&lt;property id=&quot;20307&quot; value=&quot;323&quot;/&gt;&lt;/object&gt;&lt;object type=&quot;3&quot; unique_id=&quot;10072&quot;&gt;&lt;property id=&quot;20148&quot; value=&quot;5&quot;/&gt;&lt;property id=&quot;20300&quot; value=&quot;Slide 69&quot;/&gt;&lt;property id=&quot;20307&quot; value=&quot;324&quot;/&gt;&lt;/object&gt;&lt;object type=&quot;3&quot; unique_id=&quot;10073&quot;&gt;&lt;property id=&quot;20148&quot; value=&quot;5&quot;/&gt;&lt;property id=&quot;20300&quot; value=&quot;Slide 70&quot;/&gt;&lt;property id=&quot;20307&quot; value=&quot;325&quot;/&gt;&lt;/object&gt;&lt;object type=&quot;3&quot; unique_id=&quot;10074&quot;&gt;&lt;property id=&quot;20148&quot; value=&quot;5&quot;/&gt;&lt;property id=&quot;20300&quot; value=&quot;Slide 71&quot;/&gt;&lt;property id=&quot;20307&quot; value=&quot;326&quot;/&gt;&lt;/object&gt;&lt;object type=&quot;3&quot; unique_id=&quot;10075&quot;&gt;&lt;property id=&quot;20148&quot; value=&quot;5&quot;/&gt;&lt;property id=&quot;20300&quot; value=&quot;Slide 72&quot;/&gt;&lt;property id=&quot;20307&quot; value=&quot;327&quot;/&gt;&lt;/object&gt;&lt;object type=&quot;3&quot; unique_id=&quot;10076&quot;&gt;&lt;property id=&quot;20148&quot; value=&quot;5&quot;/&gt;&lt;property id=&quot;20300&quot; value=&quot;Slide 73&quot;/&gt;&lt;property id=&quot;20307&quot; value=&quot;328&quot;/&gt;&lt;/object&gt;&lt;object type=&quot;3&quot; unique_id=&quot;10077&quot;&gt;&lt;property id=&quot;20148&quot; value=&quot;5&quot;/&gt;&lt;property id=&quot;20300&quot; value=&quot;Slide 74&quot;/&gt;&lt;property id=&quot;20307&quot; value=&quot;329&quot;/&gt;&lt;/object&gt;&lt;/object&gt;&lt;/object&gt;&lt;/database&gt;"/>
</p:tagLst>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2143</TotalTime>
  <Words>7966</Words>
  <Application>Microsoft Office PowerPoint</Application>
  <PresentationFormat>On-screen Show (4:3)</PresentationFormat>
  <Paragraphs>334</Paragraphs>
  <Slides>52</Slides>
  <Notes>51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52</vt:i4>
      </vt:variant>
    </vt:vector>
  </HeadingPairs>
  <TitlesOfParts>
    <vt:vector size="59" baseType="lpstr">
      <vt:lpstr>Arial</vt:lpstr>
      <vt:lpstr>Calibri</vt:lpstr>
      <vt:lpstr>OfficinaSansStd-Bold</vt:lpstr>
      <vt:lpstr>OfficinaSansStd-BoldItalic</vt:lpstr>
      <vt:lpstr>Times New Roman</vt:lpstr>
      <vt:lpstr>Office Theme</vt:lpstr>
      <vt:lpstr>2_Office Theme</vt:lpstr>
      <vt:lpstr>Chapter 9 Lecture Outline</vt:lpstr>
      <vt:lpstr>Learning Outcomes After studying this chapter, you should be able to answer the following questions:</vt:lpstr>
      <vt:lpstr>Case Study:   Shrinking Florida</vt:lpstr>
      <vt:lpstr>9.1 What is the Atmosphere?</vt:lpstr>
      <vt:lpstr>4 Distinct Zones of the Atmosphere</vt:lpstr>
      <vt:lpstr>Convection Cells Circulate  Air, Water Vapor and Heat</vt:lpstr>
      <vt:lpstr>The Atmosphere Captures  Energy–Selectively</vt:lpstr>
      <vt:lpstr>The Sun Warms Our World</vt:lpstr>
      <vt:lpstr>The Greenhouse Effect</vt:lpstr>
      <vt:lpstr>Evaporated Water Stores and Redistributes Heat</vt:lpstr>
      <vt:lpstr>Ocean Currents Also Modify  Our Climate</vt:lpstr>
      <vt:lpstr>9.2 Climate Changes Over Time</vt:lpstr>
      <vt:lpstr>Ice Cores Tell Us About Climate History</vt:lpstr>
      <vt:lpstr>Scientists Study Ice Cores to  Understand  Past Climate Changes</vt:lpstr>
      <vt:lpstr>The Correlation Between Historic CO2 Levels and Historic Temperatures</vt:lpstr>
      <vt:lpstr>What Causes Natural Climatic Swings?</vt:lpstr>
      <vt:lpstr>The El Niño/Southern Oscillation Can Have Far-reaching Effects</vt:lpstr>
      <vt:lpstr>9.3 How Do We Know the Climate is  Changing Faster than Usual?</vt:lpstr>
      <vt:lpstr>CO2 and Temperature Readings from Mauna Loa Volcano in Hawaii</vt:lpstr>
      <vt:lpstr>Scientific Consensus is Clear</vt:lpstr>
      <vt:lpstr>Differences from average annual temperature since 1880.</vt:lpstr>
      <vt:lpstr>What is the IPCC?</vt:lpstr>
      <vt:lpstr>Changes in Heat Waves, Sea Level,  and Storms are Expected</vt:lpstr>
      <vt:lpstr>Annual anthropogenic CO2 emissions for four climate change scenarios</vt:lpstr>
      <vt:lpstr>Impact of a 1 m Rise in Sea Level</vt:lpstr>
      <vt:lpstr>Policy Makers Have Made Little  Progress in Finding Solutions</vt:lpstr>
      <vt:lpstr>The Main Greenhouse Gases are  CO2, CH4, and N2O</vt:lpstr>
      <vt:lpstr>Increases in Greenhouse Gases  Since Industrialization</vt:lpstr>
      <vt:lpstr>Contributions to Global Warming  from Different Gases</vt:lpstr>
      <vt:lpstr>What Consequences Do We See?</vt:lpstr>
      <vt:lpstr>Evidence (continued)</vt:lpstr>
      <vt:lpstr>Evidence of Climate Change</vt:lpstr>
      <vt:lpstr>Large Fires are Common</vt:lpstr>
      <vt:lpstr>Evidence of Climate Change: Ice Dependent Penguins Declining</vt:lpstr>
      <vt:lpstr>Evidence of Climate Change: Alpine Glaciers Retreating</vt:lpstr>
      <vt:lpstr>Evidence of Climate Change: Changing Climactic Range for Growing Wheat</vt:lpstr>
      <vt:lpstr>Evidence of Climate Change: IPCC Surface Temperature Projections</vt:lpstr>
      <vt:lpstr>Sea Ice Change From Sept. 1980-2012</vt:lpstr>
      <vt:lpstr>Controlling Emissions is Cheaper than the Cost of Climate Change</vt:lpstr>
      <vt:lpstr>Why are there Disputes Over Climate Evidence?</vt:lpstr>
      <vt:lpstr>Responses to Disputes  Over Climate Change</vt:lpstr>
      <vt:lpstr>Solar Energy Usage</vt:lpstr>
      <vt:lpstr>Climate Change Will Cause  Changes in Precipitation</vt:lpstr>
      <vt:lpstr>9.4  Envisioning Solutions</vt:lpstr>
      <vt:lpstr>There are Many Ways We Can Control Greenhouse Emissions</vt:lpstr>
      <vt:lpstr>International Protocols Have Tried to Establish Common Rules</vt:lpstr>
      <vt:lpstr>A Wedge Approach  Could Fix the Problem</vt:lpstr>
      <vt:lpstr>Wedge Analysis</vt:lpstr>
      <vt:lpstr>Local Initiatives are Everywhere</vt:lpstr>
      <vt:lpstr>Wind, water &amp; solar could save the climate </vt:lpstr>
      <vt:lpstr>Carbon Capture Stores CO2  but is Expensive</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dc:creator>
  <cp:lastModifiedBy>areej ameen</cp:lastModifiedBy>
  <cp:revision>575</cp:revision>
  <cp:lastPrinted>1601-01-01T00:00:00Z</cp:lastPrinted>
  <dcterms:created xsi:type="dcterms:W3CDTF">2016-08-12T17:40:58Z</dcterms:created>
  <dcterms:modified xsi:type="dcterms:W3CDTF">2019-12-03T10:33:20Z</dcterms:modified>
</cp:coreProperties>
</file>