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handoutMasterIdLst>
    <p:handoutMasterId r:id="rId35"/>
  </p:handoutMasterIdLst>
  <p:sldIdLst>
    <p:sldId id="349" r:id="rId2"/>
    <p:sldId id="352" r:id="rId3"/>
    <p:sldId id="353" r:id="rId4"/>
    <p:sldId id="354" r:id="rId5"/>
    <p:sldId id="355" r:id="rId6"/>
    <p:sldId id="356" r:id="rId7"/>
    <p:sldId id="357" r:id="rId8"/>
    <p:sldId id="358" r:id="rId9"/>
    <p:sldId id="359" r:id="rId10"/>
    <p:sldId id="360" r:id="rId11"/>
    <p:sldId id="361" r:id="rId12"/>
    <p:sldId id="362" r:id="rId13"/>
    <p:sldId id="363" r:id="rId14"/>
    <p:sldId id="364" r:id="rId15"/>
    <p:sldId id="365" r:id="rId16"/>
    <p:sldId id="366" r:id="rId17"/>
    <p:sldId id="367" r:id="rId18"/>
    <p:sldId id="368" r:id="rId19"/>
    <p:sldId id="369" r:id="rId20"/>
    <p:sldId id="370" r:id="rId21"/>
    <p:sldId id="371" r:id="rId22"/>
    <p:sldId id="372" r:id="rId23"/>
    <p:sldId id="373" r:id="rId24"/>
    <p:sldId id="374" r:id="rId25"/>
    <p:sldId id="375" r:id="rId26"/>
    <p:sldId id="376" r:id="rId27"/>
    <p:sldId id="377" r:id="rId28"/>
    <p:sldId id="378" r:id="rId29"/>
    <p:sldId id="379" r:id="rId30"/>
    <p:sldId id="380" r:id="rId31"/>
    <p:sldId id="381" r:id="rId32"/>
    <p:sldId id="382"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7FA3"/>
    <a:srgbClr val="D4EAE4"/>
    <a:srgbClr val="001581"/>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16" autoAdjust="0"/>
    <p:restoredTop sz="95357" autoAdjust="0"/>
  </p:normalViewPr>
  <p:slideViewPr>
    <p:cSldViewPr>
      <p:cViewPr varScale="1">
        <p:scale>
          <a:sx n="107" d="100"/>
          <a:sy n="107" d="100"/>
        </p:scale>
        <p:origin x="-1116" y="-84"/>
      </p:cViewPr>
      <p:guideLst>
        <p:guide orient="horz" pos="1056"/>
        <p:guide pos="864"/>
      </p:guideLst>
    </p:cSldViewPr>
  </p:slideViewPr>
  <p:outlineViewPr>
    <p:cViewPr>
      <p:scale>
        <a:sx n="33" d="100"/>
        <a:sy n="33" d="100"/>
      </p:scale>
      <p:origin x="0" y="47250"/>
    </p:cViewPr>
  </p:outlineViewPr>
  <p:notesTextViewPr>
    <p:cViewPr>
      <p:scale>
        <a:sx n="1" d="1"/>
        <a:sy n="1" d="1"/>
      </p:scale>
      <p:origin x="0" y="0"/>
    </p:cViewPr>
  </p:notesTextViewPr>
  <p:sorterViewPr>
    <p:cViewPr>
      <p:scale>
        <a:sx n="200" d="100"/>
        <a:sy n="200" d="100"/>
      </p:scale>
      <p:origin x="0" y="14176"/>
    </p:cViewPr>
  </p:sorterViewPr>
  <p:notesViewPr>
    <p:cSldViewPr>
      <p:cViewPr varScale="1">
        <p:scale>
          <a:sx n="54" d="100"/>
          <a:sy n="54" d="100"/>
        </p:scale>
        <p:origin x="1794" y="7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D8D874E-E9D5-433B-A149-BDF6BFDD40A8}" type="datetimeFigureOut">
              <a:rPr lang="en-US" smtClean="0"/>
              <a:pPr/>
              <a:t>1/16/2017</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0DCAA22-461C-45B4-A301-BFCA580174EF}" type="slidenum">
              <a:rPr lang="en-US" smtClean="0"/>
              <a:pPr/>
              <a:t>‹#›</a:t>
            </a:fld>
            <a:endParaRPr lang="en-US" dirty="0"/>
          </a:p>
        </p:txBody>
      </p:sp>
    </p:spTree>
    <p:extLst>
      <p:ext uri="{BB962C8B-B14F-4D97-AF65-F5344CB8AC3E}">
        <p14:creationId xmlns:p14="http://schemas.microsoft.com/office/powerpoint/2010/main" xmlns="" val="4901922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051F04-9E25-42C3-8BC5-EC2E8469D95E}" type="datetimeFigureOut">
              <a:rPr lang="en-US" smtClean="0"/>
              <a:pPr/>
              <a:t>1/16/2017</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3D6722-9B4D-4E29-B226-C325925A8118}" type="slidenum">
              <a:rPr lang="en-US" smtClean="0"/>
              <a:pPr/>
              <a:t>‹#›</a:t>
            </a:fld>
            <a:endParaRPr lang="en-US" dirty="0"/>
          </a:p>
        </p:txBody>
      </p:sp>
    </p:spTree>
    <p:extLst>
      <p:ext uri="{BB962C8B-B14F-4D97-AF65-F5344CB8AC3E}">
        <p14:creationId xmlns:p14="http://schemas.microsoft.com/office/powerpoint/2010/main" xmlns="" val="352959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a:solidFill>
                  <a:schemeClr val="tx1"/>
                </a:solidFill>
                <a:latin typeface="+mn-lt"/>
                <a:ea typeface="+mn-ea"/>
                <a:cs typeface="+mn-cs"/>
              </a:rPr>
              <a:t>After reading this chapter, you should be able to:</a:t>
            </a:r>
          </a:p>
          <a:p>
            <a:pPr marL="228600" indent="-228600">
              <a:buFont typeface="+mj-lt"/>
              <a:buAutoNum type="arabicPeriod"/>
            </a:pPr>
            <a:r>
              <a:rPr lang="en-US" dirty="0"/>
              <a:t>Describe the role and responsibilities of the board of directors in corporate governance</a:t>
            </a:r>
          </a:p>
          <a:p>
            <a:pPr marL="228600" indent="-228600">
              <a:buFont typeface="+mj-lt"/>
              <a:buAutoNum type="arabicPeriod"/>
            </a:pPr>
            <a:r>
              <a:rPr lang="en-US" dirty="0"/>
              <a:t>Explain how the composition of a board can affect its operation</a:t>
            </a:r>
          </a:p>
          <a:p>
            <a:pPr marL="228600" indent="-228600">
              <a:buFont typeface="+mj-lt"/>
              <a:buAutoNum type="arabicPeriod"/>
            </a:pPr>
            <a:r>
              <a:rPr lang="en-US" dirty="0"/>
              <a:t>Describe the impact of the Sarbanes–Oxley Act on corporate governance in the United States</a:t>
            </a:r>
          </a:p>
          <a:p>
            <a:pPr marL="228600" indent="-228600">
              <a:buFont typeface="+mj-lt"/>
              <a:buAutoNum type="arabicPeriod"/>
            </a:pPr>
            <a:r>
              <a:rPr lang="en-US" dirty="0"/>
              <a:t>Discuss trends in corporate governance</a:t>
            </a:r>
          </a:p>
          <a:p>
            <a:pPr marL="228600" indent="-228600">
              <a:buFont typeface="+mj-lt"/>
              <a:buAutoNum type="arabicPeriod"/>
            </a:pPr>
            <a:r>
              <a:rPr lang="en-US" dirty="0"/>
              <a:t>Explain how executive leadership is an important part of strategic management</a:t>
            </a:r>
          </a:p>
          <a:p>
            <a:endParaRPr lang="en-US" dirty="0"/>
          </a:p>
        </p:txBody>
      </p:sp>
      <p:sp>
        <p:nvSpPr>
          <p:cNvPr id="4" name="Slide Number Placeholder 3"/>
          <p:cNvSpPr>
            <a:spLocks noGrp="1"/>
          </p:cNvSpPr>
          <p:nvPr>
            <p:ph type="sldNum" sz="quarter" idx="10"/>
          </p:nvPr>
        </p:nvSpPr>
        <p:spPr/>
        <p:txBody>
          <a:bodyPr/>
          <a:lstStyle/>
          <a:p>
            <a:fld id="{BEDF6FCA-8189-4B33-BBB6-90EB11C90991}" type="slidenum">
              <a:rPr lang="en-US" smtClean="0"/>
              <a:pPr/>
              <a:t>2</a:t>
            </a:fld>
            <a:endParaRPr lang="en-US" dirty="0"/>
          </a:p>
        </p:txBody>
      </p:sp>
    </p:spTree>
    <p:extLst>
      <p:ext uri="{BB962C8B-B14F-4D97-AF65-F5344CB8AC3E}">
        <p14:creationId xmlns:p14="http://schemas.microsoft.com/office/powerpoint/2010/main" xmlns="" val="31657708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A</a:t>
            </a:r>
            <a:r>
              <a:rPr lang="en-US" sz="1200" b="1" i="1" u="none" strike="noStrike" kern="1200" baseline="0" dirty="0">
                <a:solidFill>
                  <a:schemeClr val="tx1"/>
                </a:solidFill>
                <a:latin typeface="+mn-lt"/>
                <a:ea typeface="+mn-ea"/>
                <a:cs typeface="+mn-cs"/>
              </a:rPr>
              <a:t> corporation </a:t>
            </a:r>
            <a:r>
              <a:rPr lang="en-US" sz="1200" b="0" i="0" u="none" strike="noStrike" kern="1200" baseline="0" dirty="0">
                <a:solidFill>
                  <a:schemeClr val="tx1"/>
                </a:solidFill>
                <a:latin typeface="+mn-lt"/>
                <a:ea typeface="+mn-ea"/>
                <a:cs typeface="+mn-cs"/>
              </a:rPr>
              <a:t>is a mechanism established to allow different parties to contribute capital</a:t>
            </a:r>
            <a:r>
              <a:rPr lang="en-US" sz="1200" b="0" i="0" u="none" strike="noStrike" kern="1200" baseline="0" dirty="0" smtClean="0">
                <a:solidFill>
                  <a:schemeClr val="tx1"/>
                </a:solidFill>
                <a:latin typeface="+mn-lt"/>
                <a:ea typeface="+mn-ea"/>
                <a:cs typeface="+mn-cs"/>
              </a:rPr>
              <a:t>, expertise</a:t>
            </a:r>
            <a:r>
              <a:rPr lang="en-US" sz="1200" b="0" i="0" u="none" strike="noStrike" kern="1200" baseline="0" dirty="0">
                <a:solidFill>
                  <a:schemeClr val="tx1"/>
                </a:solidFill>
                <a:latin typeface="+mn-lt"/>
                <a:ea typeface="+mn-ea"/>
                <a:cs typeface="+mn-cs"/>
              </a:rPr>
              <a:t>, and labor for their mutual benefit. The board of directors, therefore, has an obligation to approve all decisions that </a:t>
            </a:r>
            <a:r>
              <a:rPr lang="en-US" sz="1200" b="0" i="0" u="none" strike="noStrike" kern="1200" baseline="0" dirty="0" smtClean="0">
                <a:solidFill>
                  <a:schemeClr val="tx1"/>
                </a:solidFill>
                <a:latin typeface="+mn-lt"/>
                <a:ea typeface="+mn-ea"/>
                <a:cs typeface="+mn-cs"/>
              </a:rPr>
              <a:t>might affect </a:t>
            </a:r>
            <a:r>
              <a:rPr lang="en-US" sz="1200" b="0" i="0" u="none" strike="noStrike" kern="1200" baseline="0" dirty="0">
                <a:solidFill>
                  <a:schemeClr val="tx1"/>
                </a:solidFill>
                <a:latin typeface="+mn-lt"/>
                <a:ea typeface="+mn-ea"/>
                <a:cs typeface="+mn-cs"/>
              </a:rPr>
              <a:t>the long-term performance of the corporation. This means that the corporation is </a:t>
            </a:r>
            <a:r>
              <a:rPr lang="en-US" sz="1200" b="0" i="0" u="none" strike="noStrike" kern="1200" baseline="0" dirty="0" smtClean="0">
                <a:solidFill>
                  <a:schemeClr val="tx1"/>
                </a:solidFill>
                <a:latin typeface="+mn-lt"/>
                <a:ea typeface="+mn-ea"/>
                <a:cs typeface="+mn-cs"/>
              </a:rPr>
              <a:t>fundamentally governed </a:t>
            </a:r>
            <a:r>
              <a:rPr lang="en-US" sz="1200" b="0" i="0" u="none" strike="noStrike" kern="1200" baseline="0" dirty="0">
                <a:solidFill>
                  <a:schemeClr val="tx1"/>
                </a:solidFill>
                <a:latin typeface="+mn-lt"/>
                <a:ea typeface="+mn-ea"/>
                <a:cs typeface="+mn-cs"/>
              </a:rPr>
              <a:t>by the </a:t>
            </a:r>
            <a:r>
              <a:rPr lang="en-US" sz="1200" b="0" i="1" u="none" strike="noStrike" kern="1200" baseline="0" dirty="0">
                <a:solidFill>
                  <a:schemeClr val="tx1"/>
                </a:solidFill>
                <a:latin typeface="+mn-lt"/>
                <a:ea typeface="+mn-ea"/>
                <a:cs typeface="+mn-cs"/>
              </a:rPr>
              <a:t>board of directors </a:t>
            </a:r>
            <a:r>
              <a:rPr lang="en-US" sz="1200" b="0" i="0" u="none" strike="noStrike" kern="1200" baseline="0" dirty="0">
                <a:solidFill>
                  <a:schemeClr val="tx1"/>
                </a:solidFill>
                <a:latin typeface="+mn-lt"/>
                <a:ea typeface="+mn-ea"/>
                <a:cs typeface="+mn-cs"/>
              </a:rPr>
              <a:t>overseeing </a:t>
            </a:r>
            <a:r>
              <a:rPr lang="en-US" sz="1200" b="0" i="1" u="none" strike="noStrike" kern="1200" baseline="0" dirty="0">
                <a:solidFill>
                  <a:schemeClr val="tx1"/>
                </a:solidFill>
                <a:latin typeface="+mn-lt"/>
                <a:ea typeface="+mn-ea"/>
                <a:cs typeface="+mn-cs"/>
              </a:rPr>
              <a:t>top management</a:t>
            </a:r>
            <a:r>
              <a:rPr lang="en-US" sz="1200" b="0" i="0" u="none" strike="noStrike" kern="1200" baseline="0" dirty="0">
                <a:solidFill>
                  <a:schemeClr val="tx1"/>
                </a:solidFill>
                <a:latin typeface="+mn-lt"/>
                <a:ea typeface="+mn-ea"/>
                <a:cs typeface="+mn-cs"/>
              </a:rPr>
              <a:t>, with the </a:t>
            </a:r>
            <a:r>
              <a:rPr lang="en-US" sz="1200" b="0" i="0" u="none" strike="noStrike" kern="1200" baseline="0" dirty="0" smtClean="0">
                <a:solidFill>
                  <a:schemeClr val="tx1"/>
                </a:solidFill>
                <a:latin typeface="+mn-lt"/>
                <a:ea typeface="+mn-ea"/>
                <a:cs typeface="+mn-cs"/>
              </a:rPr>
              <a:t>concurrence of </a:t>
            </a:r>
            <a:r>
              <a:rPr lang="en-US" sz="1200" b="0" i="0" u="none" strike="noStrike" kern="1200" baseline="0" dirty="0">
                <a:solidFill>
                  <a:schemeClr val="tx1"/>
                </a:solidFill>
                <a:latin typeface="+mn-lt"/>
                <a:ea typeface="+mn-ea"/>
                <a:cs typeface="+mn-cs"/>
              </a:rPr>
              <a:t>the </a:t>
            </a:r>
            <a:r>
              <a:rPr lang="en-US" sz="1200" b="0" i="1" u="none" strike="noStrike" kern="1200" baseline="0" dirty="0" smtClean="0">
                <a:solidFill>
                  <a:schemeClr val="tx1"/>
                </a:solidFill>
                <a:latin typeface="+mn-lt"/>
                <a:ea typeface="+mn-ea"/>
                <a:cs typeface="+mn-cs"/>
              </a:rPr>
              <a:t>shareholders.</a:t>
            </a:r>
            <a:endParaRPr lang="en-US" dirty="0"/>
          </a:p>
        </p:txBody>
      </p:sp>
      <p:sp>
        <p:nvSpPr>
          <p:cNvPr id="4" name="Slide Number Placeholder 3"/>
          <p:cNvSpPr>
            <a:spLocks noGrp="1"/>
          </p:cNvSpPr>
          <p:nvPr>
            <p:ph type="sldNum" sz="quarter" idx="10"/>
          </p:nvPr>
        </p:nvSpPr>
        <p:spPr/>
        <p:txBody>
          <a:bodyPr/>
          <a:lstStyle/>
          <a:p>
            <a:fld id="{BEDF6FCA-8189-4B33-BBB6-90EB11C90991}" type="slidenum">
              <a:rPr lang="en-US" smtClean="0"/>
              <a:pPr/>
              <a:t>3</a:t>
            </a:fld>
            <a:endParaRPr lang="en-US" dirty="0"/>
          </a:p>
        </p:txBody>
      </p:sp>
    </p:spTree>
    <p:extLst>
      <p:ext uri="{BB962C8B-B14F-4D97-AF65-F5344CB8AC3E}">
        <p14:creationId xmlns:p14="http://schemas.microsoft.com/office/powerpoint/2010/main" xmlns="" val="35221599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The term </a:t>
            </a:r>
            <a:r>
              <a:rPr lang="en-US" sz="1200" b="1" i="0" u="none" strike="noStrike" kern="1200" baseline="0" dirty="0">
                <a:solidFill>
                  <a:schemeClr val="tx1"/>
                </a:solidFill>
                <a:latin typeface="+mn-lt"/>
                <a:ea typeface="+mn-ea"/>
                <a:cs typeface="+mn-cs"/>
              </a:rPr>
              <a:t>corporate governance </a:t>
            </a:r>
            <a:r>
              <a:rPr lang="en-US" sz="1200" b="0" i="0" u="none" strike="noStrike" kern="1200" baseline="0" dirty="0">
                <a:solidFill>
                  <a:schemeClr val="tx1"/>
                </a:solidFill>
                <a:latin typeface="+mn-lt"/>
                <a:ea typeface="+mn-ea"/>
                <a:cs typeface="+mn-cs"/>
              </a:rPr>
              <a:t>refers to the relationship </a:t>
            </a:r>
            <a:r>
              <a:rPr lang="en-US" sz="1200" b="0" i="0" u="none" strike="noStrike" kern="1200" baseline="0" dirty="0" smtClean="0">
                <a:solidFill>
                  <a:schemeClr val="tx1"/>
                </a:solidFill>
                <a:latin typeface="+mn-lt"/>
                <a:ea typeface="+mn-ea"/>
                <a:cs typeface="+mn-cs"/>
              </a:rPr>
              <a:t>among three groups (board of directors, top management, and shareholders) </a:t>
            </a:r>
            <a:r>
              <a:rPr lang="en-US" sz="1200" b="0" i="0" u="none" strike="noStrike" kern="1200" baseline="0" dirty="0">
                <a:solidFill>
                  <a:schemeClr val="tx1"/>
                </a:solidFill>
                <a:latin typeface="+mn-lt"/>
                <a:ea typeface="+mn-ea"/>
                <a:cs typeface="+mn-cs"/>
              </a:rPr>
              <a:t>in determining the direction </a:t>
            </a:r>
            <a:r>
              <a:rPr lang="en-US" sz="1200" b="0" i="0" u="none" strike="noStrike" kern="1200" baseline="0" dirty="0" smtClean="0">
                <a:solidFill>
                  <a:schemeClr val="tx1"/>
                </a:solidFill>
                <a:latin typeface="+mn-lt"/>
                <a:ea typeface="+mn-ea"/>
                <a:cs typeface="+mn-cs"/>
              </a:rPr>
              <a:t>and performance </a:t>
            </a:r>
            <a:r>
              <a:rPr lang="en-US" sz="1200" b="0" i="0" u="none" strike="noStrike" kern="1200" baseline="0" dirty="0">
                <a:solidFill>
                  <a:schemeClr val="tx1"/>
                </a:solidFill>
                <a:latin typeface="+mn-lt"/>
                <a:ea typeface="+mn-ea"/>
                <a:cs typeface="+mn-cs"/>
              </a:rPr>
              <a:t>of the </a:t>
            </a:r>
            <a:r>
              <a:rPr lang="en-US" sz="1200" b="0" i="0" u="none" strike="noStrike" kern="1200" baseline="0" dirty="0" smtClean="0">
                <a:solidFill>
                  <a:schemeClr val="tx1"/>
                </a:solidFill>
                <a:latin typeface="+mn-lt"/>
                <a:ea typeface="+mn-ea"/>
                <a:cs typeface="+mn-cs"/>
              </a:rPr>
              <a:t>corporation.</a:t>
            </a:r>
            <a:endParaRPr lang="en-US" dirty="0"/>
          </a:p>
        </p:txBody>
      </p:sp>
      <p:sp>
        <p:nvSpPr>
          <p:cNvPr id="4" name="Slide Number Placeholder 3"/>
          <p:cNvSpPr>
            <a:spLocks noGrp="1"/>
          </p:cNvSpPr>
          <p:nvPr>
            <p:ph type="sldNum" sz="quarter" idx="10"/>
          </p:nvPr>
        </p:nvSpPr>
        <p:spPr/>
        <p:txBody>
          <a:bodyPr/>
          <a:lstStyle/>
          <a:p>
            <a:fld id="{BEDF6FCA-8189-4B33-BBB6-90EB11C90991}" type="slidenum">
              <a:rPr lang="en-US" smtClean="0"/>
              <a:pPr/>
              <a:t>4</a:t>
            </a:fld>
            <a:endParaRPr lang="en-US" dirty="0"/>
          </a:p>
        </p:txBody>
      </p:sp>
    </p:spTree>
    <p:extLst>
      <p:ext uri="{BB962C8B-B14F-4D97-AF65-F5344CB8AC3E}">
        <p14:creationId xmlns:p14="http://schemas.microsoft.com/office/powerpoint/2010/main" xmlns="" val="36250215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An article by Spencer Stuart written by an international team of contributors suggested the following </a:t>
            </a:r>
            <a:r>
              <a:rPr lang="en-US" sz="1200" b="1" i="0" u="none" strike="noStrike" kern="1200" baseline="0" dirty="0">
                <a:solidFill>
                  <a:schemeClr val="tx1"/>
                </a:solidFill>
                <a:latin typeface="+mn-lt"/>
                <a:ea typeface="+mn-ea"/>
                <a:cs typeface="+mn-cs"/>
              </a:rPr>
              <a:t>five board of director responsibilities</a:t>
            </a:r>
            <a:r>
              <a:rPr lang="en-US" sz="1200" b="0" i="0" u="none" strike="noStrike" kern="1200" baseline="0" dirty="0">
                <a:solidFill>
                  <a:schemeClr val="tx1"/>
                </a:solidFill>
                <a:latin typeface="+mn-lt"/>
                <a:ea typeface="+mn-ea"/>
                <a:cs typeface="+mn-cs"/>
              </a:rPr>
              <a:t>:</a:t>
            </a:r>
          </a:p>
          <a:p>
            <a:r>
              <a:rPr lang="en-US" sz="1200" b="0" i="0" u="none" strike="noStrike" kern="1200" baseline="0" dirty="0">
                <a:solidFill>
                  <a:schemeClr val="tx1"/>
                </a:solidFill>
                <a:latin typeface="+mn-lt"/>
                <a:ea typeface="+mn-ea"/>
                <a:cs typeface="+mn-cs"/>
              </a:rPr>
              <a:t>1. Effective </a:t>
            </a:r>
            <a:r>
              <a:rPr lang="en-US" sz="1200" b="0" i="0" u="none" strike="noStrike" kern="1200" baseline="0" dirty="0" smtClean="0">
                <a:solidFill>
                  <a:schemeClr val="tx1"/>
                </a:solidFill>
                <a:latin typeface="+mn-lt"/>
                <a:ea typeface="+mn-ea"/>
                <a:cs typeface="+mn-cs"/>
              </a:rPr>
              <a:t>board </a:t>
            </a:r>
            <a:r>
              <a:rPr lang="en-US" sz="1200" b="0" i="0" u="none" strike="noStrike" kern="1200" baseline="0" dirty="0">
                <a:solidFill>
                  <a:schemeClr val="tx1"/>
                </a:solidFill>
                <a:latin typeface="+mn-lt"/>
                <a:ea typeface="+mn-ea"/>
                <a:cs typeface="+mn-cs"/>
              </a:rPr>
              <a:t>l</a:t>
            </a:r>
            <a:r>
              <a:rPr lang="en-US" sz="1200" b="0" i="0" u="none" strike="noStrike" kern="1200" baseline="0" dirty="0" smtClean="0">
                <a:solidFill>
                  <a:schemeClr val="tx1"/>
                </a:solidFill>
                <a:latin typeface="+mn-lt"/>
                <a:ea typeface="+mn-ea"/>
                <a:cs typeface="+mn-cs"/>
              </a:rPr>
              <a:t>eadership </a:t>
            </a:r>
            <a:r>
              <a:rPr lang="en-US" sz="1200" b="0" i="0" u="none" strike="noStrike" kern="1200" baseline="0" dirty="0">
                <a:solidFill>
                  <a:schemeClr val="tx1"/>
                </a:solidFill>
                <a:latin typeface="+mn-lt"/>
                <a:ea typeface="+mn-ea"/>
                <a:cs typeface="+mn-cs"/>
              </a:rPr>
              <a:t>including the processes, makeup and output of the board</a:t>
            </a:r>
          </a:p>
          <a:p>
            <a:r>
              <a:rPr lang="en-US" sz="1200" b="0" i="0" u="none" strike="noStrike" kern="1200" baseline="0" dirty="0">
                <a:solidFill>
                  <a:schemeClr val="tx1"/>
                </a:solidFill>
                <a:latin typeface="+mn-lt"/>
                <a:ea typeface="+mn-ea"/>
                <a:cs typeface="+mn-cs"/>
              </a:rPr>
              <a:t>2. Strategy of the </a:t>
            </a:r>
            <a:r>
              <a:rPr lang="en-US" sz="1200" b="0" i="0" u="none" strike="noStrike" kern="1200" baseline="0" dirty="0" smtClean="0">
                <a:solidFill>
                  <a:schemeClr val="tx1"/>
                </a:solidFill>
                <a:latin typeface="+mn-lt"/>
                <a:ea typeface="+mn-ea"/>
                <a:cs typeface="+mn-cs"/>
              </a:rPr>
              <a:t>organization</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3. Risk vs. initiative and the overall risk profile of the organization</a:t>
            </a:r>
          </a:p>
          <a:p>
            <a:r>
              <a:rPr lang="en-US" sz="1200" b="0" i="0" u="none" strike="noStrike" kern="1200" baseline="0" dirty="0">
                <a:solidFill>
                  <a:schemeClr val="tx1"/>
                </a:solidFill>
                <a:latin typeface="+mn-lt"/>
                <a:ea typeface="+mn-ea"/>
                <a:cs typeface="+mn-cs"/>
              </a:rPr>
              <a:t>4. Succession planning for the board and top management team</a:t>
            </a:r>
          </a:p>
          <a:p>
            <a:r>
              <a:rPr lang="en-US" sz="1200" b="0" i="0" u="none" strike="noStrike" kern="1200" baseline="0" dirty="0">
                <a:solidFill>
                  <a:schemeClr val="tx1"/>
                </a:solidFill>
                <a:latin typeface="+mn-lt"/>
                <a:ea typeface="+mn-ea"/>
                <a:cs typeface="+mn-cs"/>
              </a:rPr>
              <a:t>5. Sustainability</a:t>
            </a:r>
            <a:endParaRPr lang="en-US" dirty="0"/>
          </a:p>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5</a:t>
            </a:fld>
            <a:endParaRPr lang="en-US" dirty="0"/>
          </a:p>
        </p:txBody>
      </p:sp>
    </p:spTree>
    <p:extLst>
      <p:ext uri="{BB962C8B-B14F-4D97-AF65-F5344CB8AC3E}">
        <p14:creationId xmlns:p14="http://schemas.microsoft.com/office/powerpoint/2010/main" xmlns="" val="31111027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In a legal sense, the board is required to direct the affairs of the corporation but not </a:t>
            </a:r>
            <a:r>
              <a:rPr lang="en-US" sz="1200" b="0" i="0" u="none" strike="noStrike" kern="1200" baseline="0" dirty="0" smtClean="0">
                <a:solidFill>
                  <a:schemeClr val="tx1"/>
                </a:solidFill>
                <a:latin typeface="+mn-lt"/>
                <a:ea typeface="+mn-ea"/>
                <a:cs typeface="+mn-cs"/>
              </a:rPr>
              <a:t>to manage </a:t>
            </a:r>
            <a:r>
              <a:rPr lang="en-US" sz="1200" b="0" i="0" u="none" strike="noStrike" kern="1200" baseline="0" dirty="0">
                <a:solidFill>
                  <a:schemeClr val="tx1"/>
                </a:solidFill>
                <a:latin typeface="+mn-lt"/>
                <a:ea typeface="+mn-ea"/>
                <a:cs typeface="+mn-cs"/>
              </a:rPr>
              <a:t>them. It is charged by law to act with </a:t>
            </a:r>
            <a:r>
              <a:rPr lang="en-US" sz="1200" b="1" i="0" u="none" strike="noStrike" kern="1200" baseline="0" dirty="0">
                <a:solidFill>
                  <a:schemeClr val="tx1"/>
                </a:solidFill>
                <a:latin typeface="+mn-lt"/>
                <a:ea typeface="+mn-ea"/>
                <a:cs typeface="+mn-cs"/>
              </a:rPr>
              <a:t>due care</a:t>
            </a:r>
            <a:r>
              <a:rPr lang="en-US" sz="1200" b="0" i="0" u="none" strike="noStrike" kern="1200" baseline="0" dirty="0">
                <a:solidFill>
                  <a:schemeClr val="tx1"/>
                </a:solidFill>
                <a:latin typeface="+mn-lt"/>
                <a:ea typeface="+mn-ea"/>
                <a:cs typeface="+mn-cs"/>
              </a:rPr>
              <a:t>. If a director or the board as a </a:t>
            </a:r>
            <a:r>
              <a:rPr lang="en-US" sz="1200" b="0" i="0" u="none" strike="noStrike" kern="1200" baseline="0" dirty="0" smtClean="0">
                <a:solidFill>
                  <a:schemeClr val="tx1"/>
                </a:solidFill>
                <a:latin typeface="+mn-lt"/>
                <a:ea typeface="+mn-ea"/>
                <a:cs typeface="+mn-cs"/>
              </a:rPr>
              <a:t>whole fails </a:t>
            </a:r>
            <a:r>
              <a:rPr lang="en-US" sz="1200" b="0" i="0" u="none" strike="noStrike" kern="1200" baseline="0" dirty="0">
                <a:solidFill>
                  <a:schemeClr val="tx1"/>
                </a:solidFill>
                <a:latin typeface="+mn-lt"/>
                <a:ea typeface="+mn-ea"/>
                <a:cs typeface="+mn-cs"/>
              </a:rPr>
              <a:t>to act with due care and, as a result, the corporation is in some way harmed, the </a:t>
            </a:r>
            <a:r>
              <a:rPr lang="en-US" sz="1200" b="0" i="0" u="none" strike="noStrike" kern="1200" baseline="0" dirty="0" smtClean="0">
                <a:solidFill>
                  <a:schemeClr val="tx1"/>
                </a:solidFill>
                <a:latin typeface="+mn-lt"/>
                <a:ea typeface="+mn-ea"/>
                <a:cs typeface="+mn-cs"/>
              </a:rPr>
              <a:t>careless director </a:t>
            </a:r>
            <a:r>
              <a:rPr lang="en-US" sz="1200" b="0" i="0" u="none" strike="noStrike" kern="1200" baseline="0" dirty="0">
                <a:solidFill>
                  <a:schemeClr val="tx1"/>
                </a:solidFill>
                <a:latin typeface="+mn-lt"/>
                <a:ea typeface="+mn-ea"/>
                <a:cs typeface="+mn-cs"/>
              </a:rPr>
              <a:t>or directors can be held personally liable for the harm done.</a:t>
            </a:r>
            <a:endParaRPr lang="en-US" dirty="0"/>
          </a:p>
        </p:txBody>
      </p:sp>
      <p:sp>
        <p:nvSpPr>
          <p:cNvPr id="4" name="Slide Number Placeholder 3"/>
          <p:cNvSpPr>
            <a:spLocks noGrp="1"/>
          </p:cNvSpPr>
          <p:nvPr>
            <p:ph type="sldNum" sz="quarter" idx="10"/>
          </p:nvPr>
        </p:nvSpPr>
        <p:spPr/>
        <p:txBody>
          <a:bodyPr/>
          <a:lstStyle/>
          <a:p>
            <a:fld id="{BEDF6FCA-8189-4B33-BBB6-90EB11C90991}" type="slidenum">
              <a:rPr lang="en-US" smtClean="0"/>
              <a:pPr/>
              <a:t>6</a:t>
            </a:fld>
            <a:endParaRPr lang="en-US" dirty="0"/>
          </a:p>
        </p:txBody>
      </p:sp>
    </p:spTree>
    <p:extLst>
      <p:ext uri="{BB962C8B-B14F-4D97-AF65-F5344CB8AC3E}">
        <p14:creationId xmlns:p14="http://schemas.microsoft.com/office/powerpoint/2010/main" xmlns="" val="17478116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0" kern="1200" dirty="0">
                <a:solidFill>
                  <a:schemeClr val="tx1"/>
                </a:solidFill>
                <a:effectLst/>
                <a:latin typeface="+mn-lt"/>
                <a:ea typeface="+mn-ea"/>
                <a:cs typeface="+mn-cs"/>
              </a:rPr>
              <a:t>The </a:t>
            </a:r>
            <a:r>
              <a:rPr lang="en-US" sz="1200" i="1" kern="1200" dirty="0">
                <a:solidFill>
                  <a:schemeClr val="tx1"/>
                </a:solidFill>
                <a:effectLst/>
                <a:latin typeface="+mn-lt"/>
                <a:ea typeface="+mn-ea"/>
                <a:cs typeface="+mn-cs"/>
              </a:rPr>
              <a:t>role of the board of directors in strategic management </a:t>
            </a:r>
            <a:r>
              <a:rPr lang="en-US" sz="1200" i="0" kern="1200" dirty="0">
                <a:solidFill>
                  <a:schemeClr val="tx1"/>
                </a:solidFill>
                <a:effectLst/>
                <a:latin typeface="+mn-lt"/>
                <a:ea typeface="+mn-ea"/>
                <a:cs typeface="+mn-cs"/>
              </a:rPr>
              <a:t>is to carry out three basic tasks</a:t>
            </a:r>
            <a:r>
              <a:rPr lang="en-US" sz="1200" i="0" kern="1200" dirty="0" smtClean="0">
                <a:solidFill>
                  <a:schemeClr val="tx1"/>
                </a:solidFill>
                <a:effectLst/>
                <a:latin typeface="+mn-lt"/>
                <a:ea typeface="+mn-ea"/>
                <a:cs typeface="+mn-cs"/>
              </a:rPr>
              <a:t>:</a:t>
            </a:r>
            <a:endParaRPr lang="en-US" sz="1200" i="0" kern="1200" dirty="0">
              <a:solidFill>
                <a:schemeClr val="tx1"/>
              </a:solidFill>
              <a:effectLst/>
              <a:latin typeface="+mn-lt"/>
              <a:ea typeface="+mn-ea"/>
              <a:cs typeface="+mn-cs"/>
            </a:endParaRPr>
          </a:p>
          <a:p>
            <a:pPr marL="171450" indent="-171450">
              <a:buFont typeface="Arial"/>
              <a:buChar char="•"/>
            </a:pPr>
            <a:r>
              <a:rPr lang="en-US" sz="1200" b="1" i="0" kern="1200" dirty="0" smtClean="0">
                <a:solidFill>
                  <a:schemeClr val="tx1"/>
                </a:solidFill>
                <a:effectLst/>
                <a:latin typeface="+mn-lt"/>
                <a:ea typeface="+mn-ea"/>
                <a:cs typeface="+mn-cs"/>
              </a:rPr>
              <a:t>Monitor</a:t>
            </a:r>
            <a:r>
              <a:rPr lang="en-US" sz="1200" b="1" i="0" kern="1200" dirty="0">
                <a:solidFill>
                  <a:schemeClr val="tx1"/>
                </a:solidFill>
                <a:effectLst/>
                <a:latin typeface="+mn-lt"/>
                <a:ea typeface="+mn-ea"/>
                <a:cs typeface="+mn-cs"/>
              </a:rPr>
              <a:t>: </a:t>
            </a:r>
            <a:r>
              <a:rPr lang="en-US" sz="1200" i="0" kern="1200" dirty="0">
                <a:solidFill>
                  <a:schemeClr val="tx1"/>
                </a:solidFill>
                <a:effectLst/>
                <a:latin typeface="+mn-lt"/>
                <a:ea typeface="+mn-ea"/>
                <a:cs typeface="+mn-cs"/>
              </a:rPr>
              <a:t>By acting through its committees, a board can keep abreast of developments inside and outside the corporation, bringing to management’s </a:t>
            </a:r>
            <a:r>
              <a:rPr lang="en-US" sz="1200" i="0" kern="1200" dirty="0" smtClean="0">
                <a:solidFill>
                  <a:schemeClr val="tx1"/>
                </a:solidFill>
                <a:effectLst/>
                <a:latin typeface="+mn-lt"/>
                <a:ea typeface="+mn-ea"/>
                <a:cs typeface="+mn-cs"/>
              </a:rPr>
              <a:t>attention</a:t>
            </a:r>
            <a:r>
              <a:rPr lang="en-US" sz="1200" i="0" kern="1200" baseline="0" dirty="0" smtClean="0">
                <a:solidFill>
                  <a:schemeClr val="tx1"/>
                </a:solidFill>
                <a:effectLst/>
                <a:latin typeface="+mn-lt"/>
                <a:ea typeface="+mn-ea"/>
                <a:cs typeface="+mn-cs"/>
              </a:rPr>
              <a:t> </a:t>
            </a:r>
            <a:r>
              <a:rPr lang="en-US" sz="1200" i="0" kern="1200" dirty="0" smtClean="0">
                <a:solidFill>
                  <a:schemeClr val="tx1"/>
                </a:solidFill>
                <a:effectLst/>
                <a:latin typeface="+mn-lt"/>
                <a:ea typeface="+mn-ea"/>
                <a:cs typeface="+mn-cs"/>
              </a:rPr>
              <a:t>developments </a:t>
            </a:r>
            <a:r>
              <a:rPr lang="en-US" sz="1200" i="0" kern="1200" dirty="0">
                <a:solidFill>
                  <a:schemeClr val="tx1"/>
                </a:solidFill>
                <a:effectLst/>
                <a:latin typeface="+mn-lt"/>
                <a:ea typeface="+mn-ea"/>
                <a:cs typeface="+mn-cs"/>
              </a:rPr>
              <a:t>it might have overlooked. A board should, at the minimum, </a:t>
            </a:r>
            <a:r>
              <a:rPr lang="en-US" sz="1200" i="0" kern="1200" dirty="0" smtClean="0">
                <a:solidFill>
                  <a:schemeClr val="tx1"/>
                </a:solidFill>
                <a:effectLst/>
                <a:latin typeface="+mn-lt"/>
                <a:ea typeface="+mn-ea"/>
                <a:cs typeface="+mn-cs"/>
              </a:rPr>
              <a:t>carry</a:t>
            </a:r>
            <a:r>
              <a:rPr lang="en-US" sz="1200" i="0" kern="1200" baseline="0" dirty="0" smtClean="0">
                <a:solidFill>
                  <a:schemeClr val="tx1"/>
                </a:solidFill>
                <a:effectLst/>
                <a:latin typeface="+mn-lt"/>
                <a:ea typeface="+mn-ea"/>
                <a:cs typeface="+mn-cs"/>
              </a:rPr>
              <a:t> </a:t>
            </a:r>
            <a:r>
              <a:rPr lang="en-US" sz="1200" i="0" kern="1200" dirty="0" smtClean="0">
                <a:solidFill>
                  <a:schemeClr val="tx1"/>
                </a:solidFill>
                <a:effectLst/>
                <a:latin typeface="+mn-lt"/>
                <a:ea typeface="+mn-ea"/>
                <a:cs typeface="+mn-cs"/>
              </a:rPr>
              <a:t>out </a:t>
            </a:r>
            <a:r>
              <a:rPr lang="en-US" sz="1200" i="0" kern="1200" dirty="0">
                <a:solidFill>
                  <a:schemeClr val="tx1"/>
                </a:solidFill>
                <a:effectLst/>
                <a:latin typeface="+mn-lt"/>
                <a:ea typeface="+mn-ea"/>
                <a:cs typeface="+mn-cs"/>
              </a:rPr>
              <a:t>this </a:t>
            </a:r>
            <a:r>
              <a:rPr lang="en-US" sz="1200" i="0" kern="1200" dirty="0" smtClean="0">
                <a:solidFill>
                  <a:schemeClr val="tx1"/>
                </a:solidFill>
                <a:effectLst/>
                <a:latin typeface="+mn-lt"/>
                <a:ea typeface="+mn-ea"/>
                <a:cs typeface="+mn-cs"/>
              </a:rPr>
              <a:t>task.</a:t>
            </a:r>
          </a:p>
          <a:p>
            <a:pPr marL="171450" indent="-171450">
              <a:buFont typeface="Arial"/>
              <a:buChar char="•"/>
            </a:pPr>
            <a:r>
              <a:rPr lang="en-US" sz="1200" b="1" i="0" kern="1200" dirty="0" smtClean="0">
                <a:solidFill>
                  <a:schemeClr val="tx1"/>
                </a:solidFill>
                <a:effectLst/>
                <a:latin typeface="+mn-lt"/>
                <a:ea typeface="+mn-ea"/>
                <a:cs typeface="+mn-cs"/>
              </a:rPr>
              <a:t>Evaluate </a:t>
            </a:r>
            <a:r>
              <a:rPr lang="en-US" sz="1200" b="1" i="0" kern="1200" dirty="0">
                <a:solidFill>
                  <a:schemeClr val="tx1"/>
                </a:solidFill>
                <a:effectLst/>
                <a:latin typeface="+mn-lt"/>
                <a:ea typeface="+mn-ea"/>
                <a:cs typeface="+mn-cs"/>
              </a:rPr>
              <a:t>and influence: </a:t>
            </a:r>
            <a:r>
              <a:rPr lang="en-US" sz="1200" i="0" kern="1200" dirty="0">
                <a:solidFill>
                  <a:schemeClr val="tx1"/>
                </a:solidFill>
                <a:effectLst/>
                <a:latin typeface="+mn-lt"/>
                <a:ea typeface="+mn-ea"/>
                <a:cs typeface="+mn-cs"/>
              </a:rPr>
              <a:t>A board can examine management’s proposals, decisions</a:t>
            </a:r>
            <a:r>
              <a:rPr lang="en-US" sz="1200" i="0" kern="1200" dirty="0" smtClean="0">
                <a:solidFill>
                  <a:schemeClr val="tx1"/>
                </a:solidFill>
                <a:effectLst/>
                <a:latin typeface="+mn-lt"/>
                <a:ea typeface="+mn-ea"/>
                <a:cs typeface="+mn-cs"/>
              </a:rPr>
              <a:t>,</a:t>
            </a:r>
            <a:r>
              <a:rPr lang="en-US" sz="1200" i="0" kern="1200" baseline="0" dirty="0" smtClean="0">
                <a:solidFill>
                  <a:schemeClr val="tx1"/>
                </a:solidFill>
                <a:effectLst/>
                <a:latin typeface="+mn-lt"/>
                <a:ea typeface="+mn-ea"/>
                <a:cs typeface="+mn-cs"/>
              </a:rPr>
              <a:t> </a:t>
            </a:r>
            <a:r>
              <a:rPr lang="en-US" sz="1200" i="0" kern="1200" dirty="0" smtClean="0">
                <a:solidFill>
                  <a:schemeClr val="tx1"/>
                </a:solidFill>
                <a:effectLst/>
                <a:latin typeface="+mn-lt"/>
                <a:ea typeface="+mn-ea"/>
                <a:cs typeface="+mn-cs"/>
              </a:rPr>
              <a:t>and </a:t>
            </a:r>
            <a:r>
              <a:rPr lang="en-US" sz="1200" i="0" kern="1200" dirty="0">
                <a:solidFill>
                  <a:schemeClr val="tx1"/>
                </a:solidFill>
                <a:effectLst/>
                <a:latin typeface="+mn-lt"/>
                <a:ea typeface="+mn-ea"/>
                <a:cs typeface="+mn-cs"/>
              </a:rPr>
              <a:t>actions; agree or disagree with them; give advice and offer suggestions; </a:t>
            </a:r>
            <a:r>
              <a:rPr lang="en-US" sz="1200" i="0" kern="1200" dirty="0" smtClean="0">
                <a:solidFill>
                  <a:schemeClr val="tx1"/>
                </a:solidFill>
                <a:effectLst/>
                <a:latin typeface="+mn-lt"/>
                <a:ea typeface="+mn-ea"/>
                <a:cs typeface="+mn-cs"/>
              </a:rPr>
              <a:t>and</a:t>
            </a:r>
            <a:r>
              <a:rPr lang="en-US" sz="1200" i="0" kern="1200" baseline="0" dirty="0" smtClean="0">
                <a:solidFill>
                  <a:schemeClr val="tx1"/>
                </a:solidFill>
                <a:effectLst/>
                <a:latin typeface="+mn-lt"/>
                <a:ea typeface="+mn-ea"/>
                <a:cs typeface="+mn-cs"/>
              </a:rPr>
              <a:t> </a:t>
            </a:r>
            <a:r>
              <a:rPr lang="en-US" sz="1200" i="0" kern="1200" dirty="0" smtClean="0">
                <a:solidFill>
                  <a:schemeClr val="tx1"/>
                </a:solidFill>
                <a:effectLst/>
                <a:latin typeface="+mn-lt"/>
                <a:ea typeface="+mn-ea"/>
                <a:cs typeface="+mn-cs"/>
              </a:rPr>
              <a:t>outline </a:t>
            </a:r>
            <a:r>
              <a:rPr lang="en-US" sz="1200" i="0" kern="1200" dirty="0">
                <a:solidFill>
                  <a:schemeClr val="tx1"/>
                </a:solidFill>
                <a:effectLst/>
                <a:latin typeface="+mn-lt"/>
                <a:ea typeface="+mn-ea"/>
                <a:cs typeface="+mn-cs"/>
              </a:rPr>
              <a:t>alternatives. More active boards perform this task in addition to monitoring</a:t>
            </a:r>
            <a:r>
              <a:rPr lang="en-US" sz="1200" i="0" kern="1200" dirty="0" smtClean="0">
                <a:solidFill>
                  <a:schemeClr val="tx1"/>
                </a:solidFill>
                <a:effectLst/>
                <a:latin typeface="+mn-lt"/>
                <a:ea typeface="+mn-ea"/>
                <a:cs typeface="+mn-cs"/>
              </a:rPr>
              <a:t>. </a:t>
            </a:r>
          </a:p>
          <a:p>
            <a:pPr marL="171450" indent="-171450">
              <a:buFont typeface="Arial"/>
              <a:buChar char="•"/>
            </a:pPr>
            <a:r>
              <a:rPr lang="en-US" sz="1200" b="1" i="0" kern="1200" dirty="0" smtClean="0">
                <a:solidFill>
                  <a:schemeClr val="tx1"/>
                </a:solidFill>
                <a:effectLst/>
                <a:latin typeface="+mn-lt"/>
                <a:ea typeface="+mn-ea"/>
                <a:cs typeface="+mn-cs"/>
              </a:rPr>
              <a:t>Initiate </a:t>
            </a:r>
            <a:r>
              <a:rPr lang="en-US" sz="1200" b="1" i="0" kern="1200" dirty="0">
                <a:solidFill>
                  <a:schemeClr val="tx1"/>
                </a:solidFill>
                <a:effectLst/>
                <a:latin typeface="+mn-lt"/>
                <a:ea typeface="+mn-ea"/>
                <a:cs typeface="+mn-cs"/>
              </a:rPr>
              <a:t>and determine: </a:t>
            </a:r>
            <a:r>
              <a:rPr lang="en-US" sz="1200" i="0" kern="1200" dirty="0">
                <a:solidFill>
                  <a:schemeClr val="tx1"/>
                </a:solidFill>
                <a:effectLst/>
                <a:latin typeface="+mn-lt"/>
                <a:ea typeface="+mn-ea"/>
                <a:cs typeface="+mn-cs"/>
              </a:rPr>
              <a:t>A board can delineate a corporation’s mission and </a:t>
            </a:r>
            <a:r>
              <a:rPr lang="en-US" sz="1200" i="0" kern="1200" dirty="0" smtClean="0">
                <a:solidFill>
                  <a:schemeClr val="tx1"/>
                </a:solidFill>
                <a:effectLst/>
                <a:latin typeface="+mn-lt"/>
                <a:ea typeface="+mn-ea"/>
                <a:cs typeface="+mn-cs"/>
              </a:rPr>
              <a:t>specify</a:t>
            </a:r>
            <a:r>
              <a:rPr lang="en-US" sz="1200" i="0" kern="1200" baseline="0" dirty="0" smtClean="0">
                <a:solidFill>
                  <a:schemeClr val="tx1"/>
                </a:solidFill>
                <a:effectLst/>
                <a:latin typeface="+mn-lt"/>
                <a:ea typeface="+mn-ea"/>
                <a:cs typeface="+mn-cs"/>
              </a:rPr>
              <a:t> </a:t>
            </a:r>
            <a:r>
              <a:rPr lang="en-US" sz="1200" i="0" kern="1200" dirty="0" smtClean="0">
                <a:solidFill>
                  <a:schemeClr val="tx1"/>
                </a:solidFill>
                <a:effectLst/>
                <a:latin typeface="+mn-lt"/>
                <a:ea typeface="+mn-ea"/>
                <a:cs typeface="+mn-cs"/>
              </a:rPr>
              <a:t>strategic </a:t>
            </a:r>
            <a:r>
              <a:rPr lang="en-US" sz="1200" i="0" kern="1200" dirty="0">
                <a:solidFill>
                  <a:schemeClr val="tx1"/>
                </a:solidFill>
                <a:effectLst/>
                <a:latin typeface="+mn-lt"/>
                <a:ea typeface="+mn-ea"/>
                <a:cs typeface="+mn-cs"/>
              </a:rPr>
              <a:t>options to its management. Only the most active boards take on this </a:t>
            </a:r>
            <a:r>
              <a:rPr lang="en-US" sz="1200" i="0" kern="1200" dirty="0" smtClean="0">
                <a:solidFill>
                  <a:schemeClr val="tx1"/>
                </a:solidFill>
                <a:effectLst/>
                <a:latin typeface="+mn-lt"/>
                <a:ea typeface="+mn-ea"/>
                <a:cs typeface="+mn-cs"/>
              </a:rPr>
              <a:t>task</a:t>
            </a:r>
            <a:r>
              <a:rPr lang="en-US" sz="1200" i="0" kern="1200" baseline="0" dirty="0" smtClean="0">
                <a:solidFill>
                  <a:schemeClr val="tx1"/>
                </a:solidFill>
                <a:effectLst/>
                <a:latin typeface="+mn-lt"/>
                <a:ea typeface="+mn-ea"/>
                <a:cs typeface="+mn-cs"/>
              </a:rPr>
              <a:t> </a:t>
            </a:r>
            <a:r>
              <a:rPr lang="en-US" sz="1200" i="0" kern="1200" dirty="0" smtClean="0">
                <a:solidFill>
                  <a:schemeClr val="tx1"/>
                </a:solidFill>
                <a:effectLst/>
                <a:latin typeface="+mn-lt"/>
                <a:ea typeface="+mn-ea"/>
                <a:cs typeface="+mn-cs"/>
              </a:rPr>
              <a:t>in </a:t>
            </a:r>
            <a:r>
              <a:rPr lang="en-US" sz="1200" i="0" kern="1200" dirty="0">
                <a:solidFill>
                  <a:schemeClr val="tx1"/>
                </a:solidFill>
                <a:effectLst/>
                <a:latin typeface="+mn-lt"/>
                <a:ea typeface="+mn-ea"/>
                <a:cs typeface="+mn-cs"/>
              </a:rPr>
              <a:t>addition to the two previous ones.</a:t>
            </a:r>
            <a:br>
              <a:rPr lang="en-US" sz="1200" i="0" kern="1200" dirty="0">
                <a:solidFill>
                  <a:schemeClr val="tx1"/>
                </a:solidFill>
                <a:effectLst/>
                <a:latin typeface="+mn-lt"/>
                <a:ea typeface="+mn-ea"/>
                <a:cs typeface="+mn-cs"/>
              </a:rPr>
            </a:br>
            <a:r>
              <a:rPr lang="en-US" sz="1200" i="0" kern="1200" dirty="0">
                <a:solidFill>
                  <a:schemeClr val="tx1"/>
                </a:solidFill>
                <a:effectLst/>
                <a:latin typeface="+mn-lt"/>
                <a:ea typeface="+mn-ea"/>
                <a:cs typeface="+mn-cs"/>
              </a:rPr>
              <a:t/>
            </a:r>
            <a:br>
              <a:rPr lang="en-US" sz="120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10"/>
          </p:nvPr>
        </p:nvSpPr>
        <p:spPr/>
        <p:txBody>
          <a:bodyPr/>
          <a:lstStyle/>
          <a:p>
            <a:fld id="{BEDF6FCA-8189-4B33-BBB6-90EB11C90991}" type="slidenum">
              <a:rPr lang="en-US" smtClean="0"/>
              <a:pPr/>
              <a:t>7</a:t>
            </a:fld>
            <a:endParaRPr lang="en-US" dirty="0"/>
          </a:p>
        </p:txBody>
      </p:sp>
    </p:spTree>
    <p:extLst>
      <p:ext uri="{BB962C8B-B14F-4D97-AF65-F5344CB8AC3E}">
        <p14:creationId xmlns:p14="http://schemas.microsoft.com/office/powerpoint/2010/main" xmlns="" val="36931723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The </a:t>
            </a:r>
            <a:r>
              <a:rPr lang="en-US" sz="1200" b="1" i="0" u="none" strike="noStrike" kern="1200" baseline="0" dirty="0" smtClean="0">
                <a:solidFill>
                  <a:schemeClr val="tx1"/>
                </a:solidFill>
                <a:latin typeface="+mn-lt"/>
                <a:ea typeface="+mn-ea"/>
                <a:cs typeface="+mn-cs"/>
              </a:rPr>
              <a:t>board </a:t>
            </a:r>
            <a:r>
              <a:rPr lang="en-US" sz="1200" b="1" i="0" u="none" strike="noStrike" kern="1200" baseline="0" dirty="0">
                <a:solidFill>
                  <a:schemeClr val="tx1"/>
                </a:solidFill>
                <a:latin typeface="+mn-lt"/>
                <a:ea typeface="+mn-ea"/>
                <a:cs typeface="+mn-cs"/>
              </a:rPr>
              <a:t>of directors’ continuum </a:t>
            </a:r>
            <a:r>
              <a:rPr lang="en-US" sz="1200" b="0" i="0" u="none" strike="noStrike" kern="1200" baseline="0" dirty="0">
                <a:solidFill>
                  <a:schemeClr val="tx1"/>
                </a:solidFill>
                <a:latin typeface="+mn-lt"/>
                <a:ea typeface="+mn-ea"/>
                <a:cs typeface="+mn-cs"/>
              </a:rPr>
              <a:t>shown in </a:t>
            </a:r>
            <a:r>
              <a:rPr lang="en-US" sz="1200" b="1" i="0" u="none" strike="noStrike" kern="1200" baseline="0" dirty="0">
                <a:solidFill>
                  <a:schemeClr val="tx1"/>
                </a:solidFill>
                <a:latin typeface="+mn-lt"/>
                <a:ea typeface="+mn-ea"/>
                <a:cs typeface="+mn-cs"/>
              </a:rPr>
              <a:t>Figure 2–1 </a:t>
            </a:r>
            <a:r>
              <a:rPr lang="en-US" sz="1200" b="0" i="0" u="none" strike="noStrike" kern="1200" baseline="0" dirty="0">
                <a:solidFill>
                  <a:schemeClr val="tx1"/>
                </a:solidFill>
                <a:latin typeface="+mn-lt"/>
                <a:ea typeface="+mn-ea"/>
                <a:cs typeface="+mn-cs"/>
              </a:rPr>
              <a:t>shows the possible degree of </a:t>
            </a:r>
            <a:r>
              <a:rPr lang="en-US" sz="1200" b="0" i="0" u="none" strike="noStrike" kern="1200" baseline="0" dirty="0" smtClean="0">
                <a:solidFill>
                  <a:schemeClr val="tx1"/>
                </a:solidFill>
                <a:latin typeface="+mn-lt"/>
                <a:ea typeface="+mn-ea"/>
                <a:cs typeface="+mn-cs"/>
              </a:rPr>
              <a:t>involvement (</a:t>
            </a:r>
            <a:r>
              <a:rPr lang="en-US" sz="1200" b="0" i="0" u="none" strike="noStrike" kern="1200" baseline="0" dirty="0">
                <a:solidFill>
                  <a:schemeClr val="tx1"/>
                </a:solidFill>
                <a:latin typeface="+mn-lt"/>
                <a:ea typeface="+mn-ea"/>
                <a:cs typeface="+mn-cs"/>
              </a:rPr>
              <a:t>from low to high) in the strategic management process. Boards can range from </a:t>
            </a:r>
            <a:r>
              <a:rPr lang="en-US" sz="1200" b="0" i="0" u="none" strike="noStrike" kern="1200" baseline="0" dirty="0" smtClean="0">
                <a:solidFill>
                  <a:schemeClr val="tx1"/>
                </a:solidFill>
                <a:latin typeface="+mn-lt"/>
                <a:ea typeface="+mn-ea"/>
                <a:cs typeface="+mn-cs"/>
              </a:rPr>
              <a:t>phantom boards </a:t>
            </a:r>
            <a:r>
              <a:rPr lang="en-US" sz="1200" b="0" i="0" u="none" strike="noStrike" kern="1200" baseline="0" dirty="0">
                <a:solidFill>
                  <a:schemeClr val="tx1"/>
                </a:solidFill>
                <a:latin typeface="+mn-lt"/>
                <a:ea typeface="+mn-ea"/>
                <a:cs typeface="+mn-cs"/>
              </a:rPr>
              <a:t>with no real involvement to catalyst boards with a very high degree of involvement.</a:t>
            </a:r>
            <a:endParaRPr lang="en-US" dirty="0"/>
          </a:p>
        </p:txBody>
      </p:sp>
      <p:sp>
        <p:nvSpPr>
          <p:cNvPr id="4" name="Slide Number Placeholder 3"/>
          <p:cNvSpPr>
            <a:spLocks noGrp="1"/>
          </p:cNvSpPr>
          <p:nvPr>
            <p:ph type="sldNum" sz="quarter" idx="10"/>
          </p:nvPr>
        </p:nvSpPr>
        <p:spPr/>
        <p:txBody>
          <a:bodyPr/>
          <a:lstStyle/>
          <a:p>
            <a:fld id="{BEDF6FCA-8189-4B33-BBB6-90EB11C90991}" type="slidenum">
              <a:rPr lang="en-US" smtClean="0"/>
              <a:pPr/>
              <a:t>8</a:t>
            </a:fld>
            <a:endParaRPr lang="en-US" dirty="0"/>
          </a:p>
        </p:txBody>
      </p:sp>
    </p:spTree>
    <p:extLst>
      <p:ext uri="{BB962C8B-B14F-4D97-AF65-F5344CB8AC3E}">
        <p14:creationId xmlns:p14="http://schemas.microsoft.com/office/powerpoint/2010/main" xmlns="" val="14676925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a:solidFill>
                  <a:schemeClr val="tx1"/>
                </a:solidFill>
                <a:latin typeface="+mn-lt"/>
                <a:ea typeface="+mn-ea"/>
                <a:cs typeface="+mn-cs"/>
              </a:rPr>
              <a:t>Inside directors </a:t>
            </a:r>
            <a:r>
              <a:rPr lang="en-US" sz="1200" b="0" i="0" u="none" strike="noStrike" kern="1200" baseline="0" dirty="0">
                <a:solidFill>
                  <a:schemeClr val="tx1"/>
                </a:solidFill>
                <a:latin typeface="+mn-lt"/>
                <a:ea typeface="+mn-ea"/>
                <a:cs typeface="+mn-cs"/>
              </a:rPr>
              <a:t>(sometimes called management directors) are </a:t>
            </a:r>
            <a:r>
              <a:rPr lang="en-US" sz="1200" b="0" i="0" u="none" strike="noStrike" kern="1200" baseline="0" dirty="0" smtClean="0">
                <a:solidFill>
                  <a:schemeClr val="tx1"/>
                </a:solidFill>
                <a:latin typeface="+mn-lt"/>
                <a:ea typeface="+mn-ea"/>
                <a:cs typeface="+mn-cs"/>
              </a:rPr>
              <a:t>typically officers </a:t>
            </a:r>
            <a:r>
              <a:rPr lang="en-US" sz="1200" b="0" i="0" u="none" strike="noStrike" kern="1200" baseline="0" dirty="0">
                <a:solidFill>
                  <a:schemeClr val="tx1"/>
                </a:solidFill>
                <a:latin typeface="+mn-lt"/>
                <a:ea typeface="+mn-ea"/>
                <a:cs typeface="+mn-cs"/>
              </a:rPr>
              <a:t>or executives employed by the corporation. </a:t>
            </a:r>
            <a:r>
              <a:rPr lang="en-US" sz="1200" b="1" i="0" u="none" strike="noStrike" kern="1200" baseline="0" dirty="0">
                <a:solidFill>
                  <a:schemeClr val="tx1"/>
                </a:solidFill>
                <a:latin typeface="+mn-lt"/>
                <a:ea typeface="+mn-ea"/>
                <a:cs typeface="+mn-cs"/>
              </a:rPr>
              <a:t>Outside directors </a:t>
            </a:r>
            <a:r>
              <a:rPr lang="en-US" sz="1200" b="0" i="0" u="none" strike="noStrike" kern="1200" baseline="0" dirty="0">
                <a:solidFill>
                  <a:schemeClr val="tx1"/>
                </a:solidFill>
                <a:latin typeface="+mn-lt"/>
                <a:ea typeface="+mn-ea"/>
                <a:cs typeface="+mn-cs"/>
              </a:rPr>
              <a:t>(sometimes </a:t>
            </a:r>
            <a:r>
              <a:rPr lang="en-US" sz="1200" b="0" i="0" u="none" strike="noStrike" kern="1200" baseline="0" dirty="0" smtClean="0">
                <a:solidFill>
                  <a:schemeClr val="tx1"/>
                </a:solidFill>
                <a:latin typeface="+mn-lt"/>
                <a:ea typeface="+mn-ea"/>
                <a:cs typeface="+mn-cs"/>
              </a:rPr>
              <a:t>called non</a:t>
            </a:r>
            <a:r>
              <a:rPr lang="en-US" sz="1200" b="0" i="0" u="none" strike="noStrike" kern="1200" baseline="0" dirty="0">
                <a:solidFill>
                  <a:schemeClr val="tx1"/>
                </a:solidFill>
                <a:latin typeface="+mn-lt"/>
                <a:ea typeface="+mn-ea"/>
                <a:cs typeface="+mn-cs"/>
              </a:rPr>
              <a:t>-management directors) may </a:t>
            </a:r>
            <a:r>
              <a:rPr lang="en-US" sz="1200" b="0" i="0" u="none" strike="noStrike" kern="1200" baseline="0" dirty="0" smtClean="0">
                <a:solidFill>
                  <a:schemeClr val="tx1"/>
                </a:solidFill>
                <a:latin typeface="+mn-lt"/>
                <a:ea typeface="+mn-ea"/>
                <a:cs typeface="+mn-cs"/>
              </a:rPr>
              <a:t>be executives </a:t>
            </a:r>
            <a:r>
              <a:rPr lang="en-US" sz="1200" b="0" i="0" u="none" strike="noStrike" kern="1200" baseline="0" dirty="0">
                <a:solidFill>
                  <a:schemeClr val="tx1"/>
                </a:solidFill>
                <a:latin typeface="+mn-lt"/>
                <a:ea typeface="+mn-ea"/>
                <a:cs typeface="+mn-cs"/>
              </a:rPr>
              <a:t>of other firms but are not employees of </a:t>
            </a:r>
            <a:r>
              <a:rPr lang="en-US" sz="1200" b="0" i="0" u="none" strike="noStrike" kern="1200" baseline="0" dirty="0" smtClean="0">
                <a:solidFill>
                  <a:schemeClr val="tx1"/>
                </a:solidFill>
                <a:latin typeface="+mn-lt"/>
                <a:ea typeface="+mn-ea"/>
                <a:cs typeface="+mn-cs"/>
              </a:rPr>
              <a:t>the board’s </a:t>
            </a:r>
            <a:r>
              <a:rPr lang="en-US" sz="1200" b="0" i="0" u="none" strike="noStrike" kern="1200" baseline="0" dirty="0">
                <a:solidFill>
                  <a:schemeClr val="tx1"/>
                </a:solidFill>
                <a:latin typeface="+mn-lt"/>
                <a:ea typeface="+mn-ea"/>
                <a:cs typeface="+mn-cs"/>
              </a:rPr>
              <a:t>corporation.</a:t>
            </a:r>
            <a:endParaRPr lang="en-US" dirty="0"/>
          </a:p>
        </p:txBody>
      </p:sp>
      <p:sp>
        <p:nvSpPr>
          <p:cNvPr id="4" name="Slide Number Placeholder 3"/>
          <p:cNvSpPr>
            <a:spLocks noGrp="1"/>
          </p:cNvSpPr>
          <p:nvPr>
            <p:ph type="sldNum" sz="quarter" idx="10"/>
          </p:nvPr>
        </p:nvSpPr>
        <p:spPr/>
        <p:txBody>
          <a:bodyPr/>
          <a:lstStyle/>
          <a:p>
            <a:fld id="{BEDF6FCA-8189-4B33-BBB6-90EB11C90991}" type="slidenum">
              <a:rPr lang="en-US" smtClean="0"/>
              <a:pPr/>
              <a:t>9</a:t>
            </a:fld>
            <a:endParaRPr lang="en-US" dirty="0"/>
          </a:p>
        </p:txBody>
      </p:sp>
    </p:spTree>
    <p:extLst>
      <p:ext uri="{BB962C8B-B14F-4D97-AF65-F5344CB8AC3E}">
        <p14:creationId xmlns:p14="http://schemas.microsoft.com/office/powerpoint/2010/main" xmlns="" val="35415343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a:solidFill>
                  <a:schemeClr val="tx1"/>
                </a:solidFill>
                <a:latin typeface="+mn-lt"/>
                <a:ea typeface="+mn-ea"/>
                <a:cs typeface="+mn-cs"/>
              </a:rPr>
              <a:t>Agency theory</a:t>
            </a:r>
            <a:r>
              <a:rPr lang="en-US" sz="1200" b="0" i="0" u="none" strike="noStrike" kern="1200" baseline="0" dirty="0">
                <a:solidFill>
                  <a:schemeClr val="tx1"/>
                </a:solidFill>
                <a:latin typeface="+mn-lt"/>
                <a:ea typeface="+mn-ea"/>
                <a:cs typeface="+mn-cs"/>
              </a:rPr>
              <a:t> states that problems arise in corporations because the </a:t>
            </a:r>
            <a:r>
              <a:rPr lang="en-US" sz="1200" b="0" i="0" u="none" strike="noStrike" kern="1200" baseline="0" dirty="0" smtClean="0">
                <a:solidFill>
                  <a:schemeClr val="tx1"/>
                </a:solidFill>
                <a:latin typeface="+mn-lt"/>
                <a:ea typeface="+mn-ea"/>
                <a:cs typeface="+mn-cs"/>
              </a:rPr>
              <a:t>agents (</a:t>
            </a:r>
            <a:r>
              <a:rPr lang="en-US" sz="1200" b="0" i="0" u="none" strike="noStrike" kern="1200" baseline="0" dirty="0">
                <a:solidFill>
                  <a:schemeClr val="tx1"/>
                </a:solidFill>
                <a:latin typeface="+mn-lt"/>
                <a:ea typeface="+mn-ea"/>
                <a:cs typeface="+mn-cs"/>
              </a:rPr>
              <a:t>top management) are not willing to bear responsibility for their decisions unless they own </a:t>
            </a:r>
            <a:r>
              <a:rPr lang="en-US" sz="1200" b="0" i="0" u="none" strike="noStrike" kern="1200" baseline="0" dirty="0" smtClean="0">
                <a:solidFill>
                  <a:schemeClr val="tx1"/>
                </a:solidFill>
                <a:latin typeface="+mn-lt"/>
                <a:ea typeface="+mn-ea"/>
                <a:cs typeface="+mn-cs"/>
              </a:rPr>
              <a:t>a substantial </a:t>
            </a:r>
            <a:r>
              <a:rPr lang="en-US" sz="1200" b="0" i="0" u="none" strike="noStrike" kern="1200" baseline="0" dirty="0">
                <a:solidFill>
                  <a:schemeClr val="tx1"/>
                </a:solidFill>
                <a:latin typeface="+mn-lt"/>
                <a:ea typeface="+mn-ea"/>
                <a:cs typeface="+mn-cs"/>
              </a:rPr>
              <a:t>amount of stock in the corporation.</a:t>
            </a:r>
            <a:endParaRPr lang="en-US" dirty="0"/>
          </a:p>
        </p:txBody>
      </p:sp>
      <p:sp>
        <p:nvSpPr>
          <p:cNvPr id="4" name="Slide Number Placeholder 3"/>
          <p:cNvSpPr>
            <a:spLocks noGrp="1"/>
          </p:cNvSpPr>
          <p:nvPr>
            <p:ph type="sldNum" sz="quarter" idx="10"/>
          </p:nvPr>
        </p:nvSpPr>
        <p:spPr/>
        <p:txBody>
          <a:bodyPr/>
          <a:lstStyle/>
          <a:p>
            <a:fld id="{BEDF6FCA-8189-4B33-BBB6-90EB11C90991}" type="slidenum">
              <a:rPr lang="en-US" smtClean="0"/>
              <a:pPr/>
              <a:t>10</a:t>
            </a:fld>
            <a:endParaRPr lang="en-US" dirty="0"/>
          </a:p>
        </p:txBody>
      </p:sp>
    </p:spTree>
    <p:extLst>
      <p:ext uri="{BB962C8B-B14F-4D97-AF65-F5344CB8AC3E}">
        <p14:creationId xmlns:p14="http://schemas.microsoft.com/office/powerpoint/2010/main" xmlns="" val="2303303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a:solidFill>
                  <a:schemeClr val="tx1"/>
                </a:solidFill>
                <a:latin typeface="+mn-lt"/>
                <a:ea typeface="+mn-ea"/>
                <a:cs typeface="+mn-cs"/>
              </a:rPr>
              <a:t>Stewardship theory </a:t>
            </a:r>
            <a:r>
              <a:rPr lang="en-US" sz="1200" b="0" i="0" u="none" strike="noStrike" kern="1200" baseline="0" dirty="0">
                <a:solidFill>
                  <a:schemeClr val="tx1"/>
                </a:solidFill>
                <a:latin typeface="+mn-lt"/>
                <a:ea typeface="+mn-ea"/>
                <a:cs typeface="+mn-cs"/>
              </a:rPr>
              <a:t>proposes that, because </a:t>
            </a:r>
            <a:r>
              <a:rPr lang="en-US" sz="1200" b="0" i="0" u="none" strike="noStrike" kern="1200" baseline="0" dirty="0" smtClean="0">
                <a:solidFill>
                  <a:schemeClr val="tx1"/>
                </a:solidFill>
                <a:latin typeface="+mn-lt"/>
                <a:ea typeface="+mn-ea"/>
                <a:cs typeface="+mn-cs"/>
              </a:rPr>
              <a:t>of their </a:t>
            </a:r>
            <a:r>
              <a:rPr lang="en-US" sz="1200" b="0" i="0" u="none" strike="noStrike" kern="1200" baseline="0" dirty="0">
                <a:solidFill>
                  <a:schemeClr val="tx1"/>
                </a:solidFill>
                <a:latin typeface="+mn-lt"/>
                <a:ea typeface="+mn-ea"/>
                <a:cs typeface="+mn-cs"/>
              </a:rPr>
              <a:t>long tenure with the corporation, insiders (senior executives) tend to identify with </a:t>
            </a:r>
            <a:r>
              <a:rPr lang="en-US" sz="1200" b="0" i="0" u="none" strike="noStrike" kern="1200" baseline="0" dirty="0" smtClean="0">
                <a:solidFill>
                  <a:schemeClr val="tx1"/>
                </a:solidFill>
                <a:latin typeface="+mn-lt"/>
                <a:ea typeface="+mn-ea"/>
                <a:cs typeface="+mn-cs"/>
              </a:rPr>
              <a:t>the corporation </a:t>
            </a:r>
            <a:r>
              <a:rPr lang="en-US" sz="1200" b="0" i="0" u="none" strike="noStrike" kern="1200" baseline="0" dirty="0">
                <a:solidFill>
                  <a:schemeClr val="tx1"/>
                </a:solidFill>
                <a:latin typeface="+mn-lt"/>
                <a:ea typeface="+mn-ea"/>
                <a:cs typeface="+mn-cs"/>
              </a:rPr>
              <a:t>and its success.</a:t>
            </a:r>
            <a:endParaRPr lang="en-US" dirty="0"/>
          </a:p>
        </p:txBody>
      </p:sp>
      <p:sp>
        <p:nvSpPr>
          <p:cNvPr id="4" name="Slide Number Placeholder 3"/>
          <p:cNvSpPr>
            <a:spLocks noGrp="1"/>
          </p:cNvSpPr>
          <p:nvPr>
            <p:ph type="sldNum" sz="quarter" idx="10"/>
          </p:nvPr>
        </p:nvSpPr>
        <p:spPr/>
        <p:txBody>
          <a:bodyPr/>
          <a:lstStyle/>
          <a:p>
            <a:fld id="{BEDF6FCA-8189-4B33-BBB6-90EB11C90991}" type="slidenum">
              <a:rPr lang="en-US" smtClean="0"/>
              <a:pPr/>
              <a:t>11</a:t>
            </a:fld>
            <a:endParaRPr lang="en-US" dirty="0"/>
          </a:p>
        </p:txBody>
      </p:sp>
    </p:spTree>
    <p:extLst>
      <p:ext uri="{BB962C8B-B14F-4D97-AF65-F5344CB8AC3E}">
        <p14:creationId xmlns:p14="http://schemas.microsoft.com/office/powerpoint/2010/main" xmlns="" val="30389532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sz="1200" b="1" i="0" u="none" strike="noStrike" kern="1200" baseline="0" dirty="0">
                <a:solidFill>
                  <a:schemeClr val="tx1"/>
                </a:solidFill>
                <a:latin typeface="+mn-lt"/>
                <a:ea typeface="+mn-ea"/>
                <a:cs typeface="+mn-cs"/>
              </a:rPr>
              <a:t>Affiliated directors</a:t>
            </a:r>
            <a:r>
              <a:rPr lang="en-US" sz="1200" b="0" i="0" u="none" strike="noStrike" kern="1200" baseline="0" dirty="0">
                <a:solidFill>
                  <a:schemeClr val="tx1"/>
                </a:solidFill>
                <a:latin typeface="+mn-lt"/>
                <a:ea typeface="+mn-ea"/>
                <a:cs typeface="+mn-cs"/>
              </a:rPr>
              <a:t>, who, though not </a:t>
            </a:r>
            <a:r>
              <a:rPr lang="en-US" sz="1200" b="0" i="0" u="none" strike="noStrike" kern="1200" baseline="0" dirty="0" smtClean="0">
                <a:solidFill>
                  <a:schemeClr val="tx1"/>
                </a:solidFill>
                <a:latin typeface="+mn-lt"/>
                <a:ea typeface="+mn-ea"/>
                <a:cs typeface="+mn-cs"/>
              </a:rPr>
              <a:t>employed </a:t>
            </a:r>
            <a:r>
              <a:rPr lang="en-US" sz="1200" b="0" i="0" u="none" strike="noStrike" kern="1200" baseline="0" dirty="0">
                <a:solidFill>
                  <a:schemeClr val="tx1"/>
                </a:solidFill>
                <a:latin typeface="+mn-lt"/>
                <a:ea typeface="+mn-ea"/>
                <a:cs typeface="+mn-cs"/>
              </a:rPr>
              <a:t>by the corporation, handle </a:t>
            </a:r>
            <a:r>
              <a:rPr lang="en-US" sz="1200" b="0" i="0" u="none" strike="noStrike" kern="1200" baseline="0" dirty="0" smtClean="0">
                <a:solidFill>
                  <a:schemeClr val="tx1"/>
                </a:solidFill>
                <a:latin typeface="+mn-lt"/>
                <a:ea typeface="+mn-ea"/>
                <a:cs typeface="+mn-cs"/>
              </a:rPr>
              <a:t>the legal </a:t>
            </a:r>
            <a:r>
              <a:rPr lang="en-US" sz="1200" b="0" i="0" u="none" strike="noStrike" kern="1200" baseline="0" dirty="0">
                <a:solidFill>
                  <a:schemeClr val="tx1"/>
                </a:solidFill>
                <a:latin typeface="+mn-lt"/>
                <a:ea typeface="+mn-ea"/>
                <a:cs typeface="+mn-cs"/>
              </a:rPr>
              <a:t>or insurance work for the company or are important suppliers (and thus </a:t>
            </a:r>
            <a:r>
              <a:rPr lang="en-US" sz="1200" b="0" i="0" u="none" strike="noStrike" kern="1200" baseline="0" dirty="0" smtClean="0">
                <a:solidFill>
                  <a:schemeClr val="tx1"/>
                </a:solidFill>
                <a:latin typeface="+mn-lt"/>
                <a:ea typeface="+mn-ea"/>
                <a:cs typeface="+mn-cs"/>
              </a:rPr>
              <a:t>dependent on </a:t>
            </a:r>
            <a:r>
              <a:rPr lang="en-US" sz="1200" b="0" i="0" u="none" strike="noStrike" kern="1200" baseline="0" dirty="0">
                <a:solidFill>
                  <a:schemeClr val="tx1"/>
                </a:solidFill>
                <a:latin typeface="+mn-lt"/>
                <a:ea typeface="+mn-ea"/>
                <a:cs typeface="+mn-cs"/>
              </a:rPr>
              <a:t>the current management for a key part of their business).</a:t>
            </a:r>
          </a:p>
          <a:p>
            <a:pPr marL="171450" indent="-171450">
              <a:buFont typeface="Arial"/>
              <a:buChar char="•"/>
            </a:pPr>
            <a:r>
              <a:rPr lang="en-US" sz="1200" b="1" i="0" u="none" strike="noStrike" kern="1200" baseline="0" dirty="0">
                <a:solidFill>
                  <a:schemeClr val="tx1"/>
                </a:solidFill>
                <a:latin typeface="+mn-lt"/>
                <a:ea typeface="+mn-ea"/>
                <a:cs typeface="+mn-cs"/>
              </a:rPr>
              <a:t>Retired executive directors</a:t>
            </a:r>
            <a:r>
              <a:rPr lang="en-US" sz="1200" b="0" i="0" u="none" strike="noStrike" kern="1200" baseline="0" dirty="0">
                <a:solidFill>
                  <a:schemeClr val="tx1"/>
                </a:solidFill>
                <a:latin typeface="+mn-lt"/>
                <a:ea typeface="+mn-ea"/>
                <a:cs typeface="+mn-cs"/>
              </a:rPr>
              <a:t>, who used to work for the company, such as the past </a:t>
            </a:r>
            <a:r>
              <a:rPr lang="en-US" sz="1200" b="0" i="0" u="none" strike="noStrike" kern="1200" baseline="0" dirty="0" smtClean="0">
                <a:solidFill>
                  <a:schemeClr val="tx1"/>
                </a:solidFill>
                <a:latin typeface="+mn-lt"/>
                <a:ea typeface="+mn-ea"/>
                <a:cs typeface="+mn-cs"/>
              </a:rPr>
              <a:t>CEO who </a:t>
            </a:r>
            <a:r>
              <a:rPr lang="en-US" sz="1200" b="0" i="0" u="none" strike="noStrike" kern="1200" baseline="0" dirty="0">
                <a:solidFill>
                  <a:schemeClr val="tx1"/>
                </a:solidFill>
                <a:latin typeface="+mn-lt"/>
                <a:ea typeface="+mn-ea"/>
                <a:cs typeface="+mn-cs"/>
              </a:rPr>
              <a:t>is partly responsible for much of the corporation’s current strategy and who </a:t>
            </a:r>
            <a:r>
              <a:rPr lang="en-US" sz="1200" b="0" i="0" u="none" strike="noStrike" kern="1200" baseline="0" dirty="0" smtClean="0">
                <a:solidFill>
                  <a:schemeClr val="tx1"/>
                </a:solidFill>
                <a:latin typeface="+mn-lt"/>
                <a:ea typeface="+mn-ea"/>
                <a:cs typeface="+mn-cs"/>
              </a:rPr>
              <a:t>probably groomed </a:t>
            </a:r>
            <a:r>
              <a:rPr lang="en-US" sz="1200" b="0" i="0" u="none" strike="noStrike" kern="1200" baseline="0" dirty="0">
                <a:solidFill>
                  <a:schemeClr val="tx1"/>
                </a:solidFill>
                <a:latin typeface="+mn-lt"/>
                <a:ea typeface="+mn-ea"/>
                <a:cs typeface="+mn-cs"/>
              </a:rPr>
              <a:t>the current CEO as his or her replacement.</a:t>
            </a:r>
          </a:p>
          <a:p>
            <a:pPr marL="171450" indent="-171450">
              <a:buFont typeface="Arial"/>
              <a:buChar char="•"/>
            </a:pPr>
            <a:r>
              <a:rPr lang="en-US" sz="1200" b="1" i="0" u="none" strike="noStrike" kern="1200" baseline="0" dirty="0">
                <a:solidFill>
                  <a:schemeClr val="tx1"/>
                </a:solidFill>
                <a:latin typeface="+mn-lt"/>
                <a:ea typeface="+mn-ea"/>
                <a:cs typeface="+mn-cs"/>
              </a:rPr>
              <a:t>Family directors</a:t>
            </a:r>
            <a:r>
              <a:rPr lang="en-US" sz="1200" b="0" i="0" u="none" strike="noStrike" kern="1200" baseline="0" dirty="0">
                <a:solidFill>
                  <a:schemeClr val="tx1"/>
                </a:solidFill>
                <a:latin typeface="+mn-lt"/>
                <a:ea typeface="+mn-ea"/>
                <a:cs typeface="+mn-cs"/>
              </a:rPr>
              <a:t>, who are descendants of the founder and own significant blocks </a:t>
            </a:r>
            <a:r>
              <a:rPr lang="en-US" sz="1200" b="0" i="0" u="none" strike="noStrike" kern="1200" baseline="0" dirty="0" smtClean="0">
                <a:solidFill>
                  <a:schemeClr val="tx1"/>
                </a:solidFill>
                <a:latin typeface="+mn-lt"/>
                <a:ea typeface="+mn-ea"/>
                <a:cs typeface="+mn-cs"/>
              </a:rPr>
              <a:t>of stock </a:t>
            </a:r>
            <a:r>
              <a:rPr lang="en-US" sz="1200" b="0" i="0" u="none" strike="noStrike" kern="1200" baseline="0" dirty="0">
                <a:solidFill>
                  <a:schemeClr val="tx1"/>
                </a:solidFill>
                <a:latin typeface="+mn-lt"/>
                <a:ea typeface="+mn-ea"/>
                <a:cs typeface="+mn-cs"/>
              </a:rPr>
              <a:t>(with personal agendas based on a family relationship with the current CEO).</a:t>
            </a:r>
            <a:endParaRPr lang="en-US" dirty="0"/>
          </a:p>
        </p:txBody>
      </p:sp>
      <p:sp>
        <p:nvSpPr>
          <p:cNvPr id="4" name="Slide Number Placeholder 3"/>
          <p:cNvSpPr>
            <a:spLocks noGrp="1"/>
          </p:cNvSpPr>
          <p:nvPr>
            <p:ph type="sldNum" sz="quarter" idx="10"/>
          </p:nvPr>
        </p:nvSpPr>
        <p:spPr/>
        <p:txBody>
          <a:bodyPr/>
          <a:lstStyle/>
          <a:p>
            <a:fld id="{BEDF6FCA-8189-4B33-BBB6-90EB11C90991}" type="slidenum">
              <a:rPr lang="en-US" smtClean="0"/>
              <a:pPr/>
              <a:t>12</a:t>
            </a:fld>
            <a:endParaRPr lang="en-US" dirty="0"/>
          </a:p>
        </p:txBody>
      </p:sp>
    </p:spTree>
    <p:extLst>
      <p:ext uri="{BB962C8B-B14F-4D97-AF65-F5344CB8AC3E}">
        <p14:creationId xmlns:p14="http://schemas.microsoft.com/office/powerpoint/2010/main" xmlns="" val="37970541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a:solidFill>
                  <a:schemeClr val="tx1"/>
                </a:solidFill>
                <a:latin typeface="+mn-lt"/>
                <a:ea typeface="+mn-ea"/>
                <a:cs typeface="+mn-cs"/>
              </a:rPr>
              <a:t>Codetermination</a:t>
            </a:r>
            <a:r>
              <a:rPr lang="en-US" sz="1200" b="0" i="0" u="none" strike="noStrike" kern="1200" baseline="0" dirty="0">
                <a:solidFill>
                  <a:schemeClr val="tx1"/>
                </a:solidFill>
                <a:latin typeface="+mn-lt"/>
                <a:ea typeface="+mn-ea"/>
                <a:cs typeface="+mn-cs"/>
              </a:rPr>
              <a:t>, the inclusion of a corporation’s workers on its board, began only </a:t>
            </a:r>
            <a:r>
              <a:rPr lang="en-US" sz="1200" b="0" i="0" u="none" strike="noStrike" kern="1200" baseline="0" dirty="0" smtClean="0">
                <a:solidFill>
                  <a:schemeClr val="tx1"/>
                </a:solidFill>
                <a:latin typeface="+mn-lt"/>
                <a:ea typeface="+mn-ea"/>
                <a:cs typeface="+mn-cs"/>
              </a:rPr>
              <a:t>recently in </a:t>
            </a:r>
            <a:r>
              <a:rPr lang="en-US" sz="1200" b="0" i="0" u="none" strike="noStrike" kern="1200" baseline="0" dirty="0">
                <a:solidFill>
                  <a:schemeClr val="tx1"/>
                </a:solidFill>
                <a:latin typeface="+mn-lt"/>
                <a:ea typeface="+mn-ea"/>
                <a:cs typeface="+mn-cs"/>
              </a:rPr>
              <a:t>the United States. Although the movement to place employees on the boards of directors of </a:t>
            </a:r>
            <a:r>
              <a:rPr lang="en-US" sz="1200" b="0" i="0" u="none" strike="noStrike" kern="1200" baseline="0" dirty="0" smtClean="0">
                <a:solidFill>
                  <a:schemeClr val="tx1"/>
                </a:solidFill>
                <a:latin typeface="+mn-lt"/>
                <a:ea typeface="+mn-ea"/>
                <a:cs typeface="+mn-cs"/>
              </a:rPr>
              <a:t>U.S. companies shows </a:t>
            </a:r>
            <a:r>
              <a:rPr lang="en-US" sz="1200" b="0" i="0" u="none" strike="noStrike" kern="1200" baseline="0" dirty="0">
                <a:solidFill>
                  <a:schemeClr val="tx1"/>
                </a:solidFill>
                <a:latin typeface="+mn-lt"/>
                <a:ea typeface="+mn-ea"/>
                <a:cs typeface="+mn-cs"/>
              </a:rPr>
              <a:t>little likelihood of increasing (except through employee stock ownership)</a:t>
            </a:r>
            <a:r>
              <a:rPr lang="en-US" sz="1200" b="0" i="0" u="none" strike="noStrike" kern="1200" baseline="0" dirty="0" smtClean="0">
                <a:solidFill>
                  <a:schemeClr val="tx1"/>
                </a:solidFill>
                <a:latin typeface="+mn-lt"/>
                <a:ea typeface="+mn-ea"/>
                <a:cs typeface="+mn-cs"/>
              </a:rPr>
              <a:t>, the European experience </a:t>
            </a:r>
            <a:r>
              <a:rPr lang="en-US" sz="1200" b="0" i="0" u="none" strike="noStrike" kern="1200" baseline="0" dirty="0">
                <a:solidFill>
                  <a:schemeClr val="tx1"/>
                </a:solidFill>
                <a:latin typeface="+mn-lt"/>
                <a:ea typeface="+mn-ea"/>
                <a:cs typeface="+mn-cs"/>
              </a:rPr>
              <a:t>reveals an increasing acceptance of worker participation (</a:t>
            </a:r>
            <a:r>
              <a:rPr lang="en-US" sz="1200" b="0" i="0" u="none" strike="noStrike" kern="1200" baseline="0" dirty="0" smtClean="0">
                <a:solidFill>
                  <a:schemeClr val="tx1"/>
                </a:solidFill>
                <a:latin typeface="+mn-lt"/>
                <a:ea typeface="+mn-ea"/>
                <a:cs typeface="+mn-cs"/>
              </a:rPr>
              <a:t>without ownership</a:t>
            </a:r>
            <a:r>
              <a:rPr lang="en-US" sz="1200" b="0" i="0" u="none" strike="noStrike" kern="1200" baseline="0" dirty="0">
                <a:solidFill>
                  <a:schemeClr val="tx1"/>
                </a:solidFill>
                <a:latin typeface="+mn-lt"/>
                <a:ea typeface="+mn-ea"/>
                <a:cs typeface="+mn-cs"/>
              </a:rPr>
              <a:t>) on corporate boards.</a:t>
            </a:r>
            <a:endParaRPr lang="en-US" dirty="0"/>
          </a:p>
        </p:txBody>
      </p:sp>
      <p:sp>
        <p:nvSpPr>
          <p:cNvPr id="4" name="Slide Number Placeholder 3"/>
          <p:cNvSpPr>
            <a:spLocks noGrp="1"/>
          </p:cNvSpPr>
          <p:nvPr>
            <p:ph type="sldNum" sz="quarter" idx="10"/>
          </p:nvPr>
        </p:nvSpPr>
        <p:spPr/>
        <p:txBody>
          <a:bodyPr/>
          <a:lstStyle/>
          <a:p>
            <a:fld id="{BEDF6FCA-8189-4B33-BBB6-90EB11C90991}" type="slidenum">
              <a:rPr lang="en-US" smtClean="0"/>
              <a:pPr/>
              <a:t>13</a:t>
            </a:fld>
            <a:endParaRPr lang="en-US" dirty="0"/>
          </a:p>
        </p:txBody>
      </p:sp>
    </p:spTree>
    <p:extLst>
      <p:ext uri="{BB962C8B-B14F-4D97-AF65-F5344CB8AC3E}">
        <p14:creationId xmlns:p14="http://schemas.microsoft.com/office/powerpoint/2010/main" xmlns="" val="34208002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A</a:t>
            </a:r>
            <a:r>
              <a:rPr lang="en-US" sz="1200" b="1" i="1" u="none" strike="noStrike" kern="1200" baseline="0" dirty="0">
                <a:solidFill>
                  <a:schemeClr val="tx1"/>
                </a:solidFill>
                <a:latin typeface="+mn-lt"/>
                <a:ea typeface="+mn-ea"/>
                <a:cs typeface="+mn-cs"/>
              </a:rPr>
              <a:t> </a:t>
            </a:r>
            <a:r>
              <a:rPr lang="en-US" sz="1200" b="1" i="0" u="none" strike="noStrike" kern="1200" baseline="0" dirty="0">
                <a:solidFill>
                  <a:schemeClr val="tx1"/>
                </a:solidFill>
                <a:latin typeface="+mn-lt"/>
                <a:ea typeface="+mn-ea"/>
                <a:cs typeface="+mn-cs"/>
              </a:rPr>
              <a:t>direct</a:t>
            </a:r>
            <a:r>
              <a:rPr lang="en-US" sz="1200" b="1" i="1" u="none" strike="noStrike" kern="1200" baseline="0" dirty="0">
                <a:solidFill>
                  <a:schemeClr val="tx1"/>
                </a:solidFill>
                <a:latin typeface="+mn-lt"/>
                <a:ea typeface="+mn-ea"/>
                <a:cs typeface="+mn-cs"/>
              </a:rPr>
              <a:t> </a:t>
            </a:r>
            <a:r>
              <a:rPr lang="en-US" sz="1200" b="1" i="0" u="none" strike="noStrike" kern="1200" baseline="0" dirty="0" smtClean="0">
                <a:solidFill>
                  <a:schemeClr val="tx1"/>
                </a:solidFill>
                <a:latin typeface="+mn-lt"/>
                <a:ea typeface="+mn-ea"/>
                <a:cs typeface="+mn-cs"/>
              </a:rPr>
              <a:t>interlocking directorate </a:t>
            </a:r>
            <a:r>
              <a:rPr lang="en-US" sz="1200" b="0" i="0" u="none" strike="noStrike" kern="1200" baseline="0" dirty="0">
                <a:solidFill>
                  <a:schemeClr val="tx1"/>
                </a:solidFill>
                <a:latin typeface="+mn-lt"/>
                <a:ea typeface="+mn-ea"/>
                <a:cs typeface="+mn-cs"/>
              </a:rPr>
              <a:t>occurs when two firms share a director or when an executive of one firm sits </a:t>
            </a:r>
            <a:r>
              <a:rPr lang="en-US" sz="1200" b="0" i="0" u="none" strike="noStrike" kern="1200" baseline="0" dirty="0" smtClean="0">
                <a:solidFill>
                  <a:schemeClr val="tx1"/>
                </a:solidFill>
                <a:latin typeface="+mn-lt"/>
                <a:ea typeface="+mn-ea"/>
                <a:cs typeface="+mn-cs"/>
              </a:rPr>
              <a:t>on the </a:t>
            </a:r>
            <a:r>
              <a:rPr lang="en-US" sz="1200" b="0" i="0" u="none" strike="noStrike" kern="1200" baseline="0" dirty="0">
                <a:solidFill>
                  <a:schemeClr val="tx1"/>
                </a:solidFill>
                <a:latin typeface="+mn-lt"/>
                <a:ea typeface="+mn-ea"/>
                <a:cs typeface="+mn-cs"/>
              </a:rPr>
              <a:t>board of a second firm. An </a:t>
            </a:r>
            <a:r>
              <a:rPr lang="en-US" sz="1200" b="1" i="0" u="none" strike="noStrike" kern="1200" baseline="0" dirty="0">
                <a:solidFill>
                  <a:schemeClr val="tx1"/>
                </a:solidFill>
                <a:latin typeface="+mn-lt"/>
                <a:ea typeface="+mn-ea"/>
                <a:cs typeface="+mn-cs"/>
              </a:rPr>
              <a:t>indirect </a:t>
            </a:r>
            <a:r>
              <a:rPr lang="en-US" sz="1200" b="1" i="0" u="none" strike="noStrike" kern="1200" baseline="0" dirty="0" smtClean="0">
                <a:solidFill>
                  <a:schemeClr val="tx1"/>
                </a:solidFill>
                <a:latin typeface="+mn-lt"/>
                <a:ea typeface="+mn-ea"/>
                <a:cs typeface="+mn-cs"/>
              </a:rPr>
              <a:t>interlock directorate </a:t>
            </a:r>
            <a:r>
              <a:rPr lang="en-US" sz="1200" b="0" i="0" u="none" strike="noStrike" kern="1200" baseline="0" dirty="0">
                <a:solidFill>
                  <a:schemeClr val="tx1"/>
                </a:solidFill>
                <a:latin typeface="+mn-lt"/>
                <a:ea typeface="+mn-ea"/>
                <a:cs typeface="+mn-cs"/>
              </a:rPr>
              <a:t>occurs when two corporations have </a:t>
            </a:r>
            <a:r>
              <a:rPr lang="en-US" sz="1200" b="0" i="0" u="none" strike="noStrike" kern="1200" baseline="0" dirty="0" smtClean="0">
                <a:solidFill>
                  <a:schemeClr val="tx1"/>
                </a:solidFill>
                <a:latin typeface="+mn-lt"/>
                <a:ea typeface="+mn-ea"/>
                <a:cs typeface="+mn-cs"/>
              </a:rPr>
              <a:t>directors who </a:t>
            </a:r>
            <a:r>
              <a:rPr lang="en-US" sz="1200" b="0" i="0" u="none" strike="noStrike" kern="1200" baseline="0" dirty="0">
                <a:solidFill>
                  <a:schemeClr val="tx1"/>
                </a:solidFill>
                <a:latin typeface="+mn-lt"/>
                <a:ea typeface="+mn-ea"/>
                <a:cs typeface="+mn-cs"/>
              </a:rPr>
              <a:t>also serve on the board of a third firm, such as a bank.</a:t>
            </a:r>
            <a:endParaRPr lang="en-US" dirty="0"/>
          </a:p>
        </p:txBody>
      </p:sp>
      <p:sp>
        <p:nvSpPr>
          <p:cNvPr id="4" name="Slide Number Placeholder 3"/>
          <p:cNvSpPr>
            <a:spLocks noGrp="1"/>
          </p:cNvSpPr>
          <p:nvPr>
            <p:ph type="sldNum" sz="quarter" idx="10"/>
          </p:nvPr>
        </p:nvSpPr>
        <p:spPr/>
        <p:txBody>
          <a:bodyPr/>
          <a:lstStyle/>
          <a:p>
            <a:fld id="{BEDF6FCA-8189-4B33-BBB6-90EB11C90991}" type="slidenum">
              <a:rPr lang="en-US" smtClean="0"/>
              <a:pPr/>
              <a:t>14</a:t>
            </a:fld>
            <a:endParaRPr lang="en-US" dirty="0"/>
          </a:p>
        </p:txBody>
      </p:sp>
    </p:spTree>
    <p:extLst>
      <p:ext uri="{BB962C8B-B14F-4D97-AF65-F5344CB8AC3E}">
        <p14:creationId xmlns:p14="http://schemas.microsoft.com/office/powerpoint/2010/main" xmlns="" val="20929782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a:solidFill>
                  <a:schemeClr val="tx1"/>
                </a:solidFill>
                <a:latin typeface="+mn-lt"/>
                <a:ea typeface="+mn-ea"/>
                <a:cs typeface="+mn-cs"/>
              </a:rPr>
              <a:t>Interlocking directorates </a:t>
            </a:r>
            <a:r>
              <a:rPr lang="en-US" sz="1200" b="0" i="0" u="none" strike="noStrike" kern="1200" baseline="0" dirty="0">
                <a:solidFill>
                  <a:schemeClr val="tx1"/>
                </a:solidFill>
                <a:latin typeface="+mn-lt"/>
                <a:ea typeface="+mn-ea"/>
                <a:cs typeface="+mn-cs"/>
              </a:rPr>
              <a:t>are useful for gaining both inside information about an </a:t>
            </a:r>
            <a:r>
              <a:rPr lang="en-US" sz="1200" b="0" i="0" u="none" strike="noStrike" kern="1200" baseline="0" dirty="0" smtClean="0">
                <a:solidFill>
                  <a:schemeClr val="tx1"/>
                </a:solidFill>
                <a:latin typeface="+mn-lt"/>
                <a:ea typeface="+mn-ea"/>
                <a:cs typeface="+mn-cs"/>
              </a:rPr>
              <a:t>uncertain environment </a:t>
            </a:r>
            <a:r>
              <a:rPr lang="en-US" sz="1200" b="0" i="0" u="none" strike="noStrike" kern="1200" baseline="0" dirty="0">
                <a:solidFill>
                  <a:schemeClr val="tx1"/>
                </a:solidFill>
                <a:latin typeface="+mn-lt"/>
                <a:ea typeface="+mn-ea"/>
                <a:cs typeface="+mn-cs"/>
              </a:rPr>
              <a:t>and objective expertise about potential strategies and </a:t>
            </a:r>
            <a:r>
              <a:rPr lang="en-US" sz="1200" b="0" i="0" u="none" strike="noStrike" kern="1200" baseline="0" dirty="0" smtClean="0">
                <a:solidFill>
                  <a:schemeClr val="tx1"/>
                </a:solidFill>
                <a:latin typeface="+mn-lt"/>
                <a:ea typeface="+mn-ea"/>
                <a:cs typeface="+mn-cs"/>
              </a:rPr>
              <a:t>tactics.</a:t>
            </a:r>
            <a:endParaRPr lang="en-US" dirty="0"/>
          </a:p>
        </p:txBody>
      </p:sp>
      <p:sp>
        <p:nvSpPr>
          <p:cNvPr id="4" name="Slide Number Placeholder 3"/>
          <p:cNvSpPr>
            <a:spLocks noGrp="1"/>
          </p:cNvSpPr>
          <p:nvPr>
            <p:ph type="sldNum" sz="quarter" idx="10"/>
          </p:nvPr>
        </p:nvSpPr>
        <p:spPr/>
        <p:txBody>
          <a:bodyPr/>
          <a:lstStyle/>
          <a:p>
            <a:fld id="{BEDF6FCA-8189-4B33-BBB6-90EB11C90991}" type="slidenum">
              <a:rPr lang="en-US" smtClean="0"/>
              <a:pPr/>
              <a:t>15</a:t>
            </a:fld>
            <a:endParaRPr lang="en-US" dirty="0"/>
          </a:p>
        </p:txBody>
      </p:sp>
    </p:spTree>
    <p:extLst>
      <p:ext uri="{BB962C8B-B14F-4D97-AF65-F5344CB8AC3E}">
        <p14:creationId xmlns:p14="http://schemas.microsoft.com/office/powerpoint/2010/main" xmlns="" val="19618913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Ninety-seven percent of large U.S. corporations now use nominating committees to identify potential directors. In contrast, only 60% of European corporations use nominating committees. Many corporations whose directors serve terms of more than one year divide the board into classes and stagger elections so that only a portion of the board stands for election each year. This is called a </a:t>
            </a:r>
            <a:r>
              <a:rPr lang="en-US" b="1" i="0" dirty="0" smtClean="0"/>
              <a:t>staggered board.</a:t>
            </a:r>
            <a:endParaRPr lang="en-US" b="1" i="0" dirty="0"/>
          </a:p>
        </p:txBody>
      </p:sp>
      <p:sp>
        <p:nvSpPr>
          <p:cNvPr id="4" name="Slide Number Placeholder 3"/>
          <p:cNvSpPr>
            <a:spLocks noGrp="1"/>
          </p:cNvSpPr>
          <p:nvPr>
            <p:ph type="sldNum" sz="quarter" idx="10"/>
          </p:nvPr>
        </p:nvSpPr>
        <p:spPr/>
        <p:txBody>
          <a:bodyPr/>
          <a:lstStyle/>
          <a:p>
            <a:fld id="{BEDF6FCA-8189-4B33-BBB6-90EB11C90991}" type="slidenum">
              <a:rPr lang="en-US" smtClean="0"/>
              <a:pPr/>
              <a:t>16</a:t>
            </a:fld>
            <a:endParaRPr lang="en-US" dirty="0"/>
          </a:p>
        </p:txBody>
      </p:sp>
    </p:spTree>
    <p:extLst>
      <p:ext uri="{BB962C8B-B14F-4D97-AF65-F5344CB8AC3E}">
        <p14:creationId xmlns:p14="http://schemas.microsoft.com/office/powerpoint/2010/main" xmlns="" val="15709732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a:buNone/>
            </a:pPr>
            <a:r>
              <a:rPr lang="en-US" dirty="0" smtClean="0"/>
              <a:t>A survey of directors of U.S. corporations revealed the following as the main reasons individuals serve on a board:</a:t>
            </a:r>
          </a:p>
          <a:p>
            <a:pPr marL="171450" indent="-171450">
              <a:buFont typeface="Arial"/>
              <a:buChar char="•"/>
            </a:pPr>
            <a:r>
              <a:rPr lang="en-US" dirty="0" smtClean="0"/>
              <a:t>Interested in the business—79%</a:t>
            </a:r>
          </a:p>
          <a:p>
            <a:pPr marL="171450" indent="-171450">
              <a:buFont typeface="Arial"/>
              <a:buChar char="•"/>
            </a:pPr>
            <a:r>
              <a:rPr lang="en-US" dirty="0" smtClean="0"/>
              <a:t>Make a difference—65%</a:t>
            </a:r>
          </a:p>
          <a:p>
            <a:pPr marL="171450" indent="-171450">
              <a:buFont typeface="Arial"/>
              <a:buChar char="•"/>
            </a:pPr>
            <a:r>
              <a:rPr lang="en-US" dirty="0" smtClean="0"/>
              <a:t>Stay active in business community—50%</a:t>
            </a:r>
          </a:p>
          <a:p>
            <a:pPr marL="171450" indent="-171450">
              <a:buFont typeface="Arial"/>
              <a:buChar char="•"/>
            </a:pPr>
            <a:r>
              <a:rPr lang="en-US" dirty="0" smtClean="0"/>
              <a:t>Recruited by friend on the board—25%</a:t>
            </a:r>
          </a:p>
          <a:p>
            <a:pPr marL="171450" indent="-171450">
              <a:buFont typeface="Arial"/>
              <a:buChar char="•"/>
            </a:pPr>
            <a:r>
              <a:rPr lang="en-US" dirty="0" smtClean="0"/>
              <a:t>Compensation—14%</a:t>
            </a:r>
          </a:p>
          <a:p>
            <a:pPr marL="171450" indent="-171450">
              <a:buFont typeface="Arial"/>
              <a:buChar char="•"/>
            </a:pPr>
            <a:r>
              <a:rPr lang="en-US" dirty="0" smtClean="0"/>
              <a:t>Networking opportunities—11%</a:t>
            </a:r>
          </a:p>
          <a:p>
            <a:pPr marL="171450" indent="-171450">
              <a:buFont typeface="Arial"/>
              <a:buChar char="•"/>
            </a:pPr>
            <a:r>
              <a:rPr lang="en-US" dirty="0" smtClean="0"/>
              <a:t>Notoriety/prestige—9%</a:t>
            </a:r>
          </a:p>
          <a:p>
            <a:pPr marL="171450" indent="-171450">
              <a:buFont typeface="Arial"/>
              <a:buChar char="•"/>
            </a:pPr>
            <a:r>
              <a:rPr lang="en-US" dirty="0" smtClean="0"/>
              <a:t>Recruited by friend, not on the board—4%</a:t>
            </a:r>
            <a:br>
              <a:rPr lang="en-US" dirty="0" smtClean="0"/>
            </a:br>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BEDF6FCA-8189-4B33-BBB6-90EB11C90991}" type="slidenum">
              <a:rPr lang="en-US" smtClean="0"/>
              <a:pPr/>
              <a:t>17</a:t>
            </a:fld>
            <a:endParaRPr lang="en-US" dirty="0"/>
          </a:p>
        </p:txBody>
      </p:sp>
    </p:spTree>
    <p:extLst>
      <p:ext uri="{BB962C8B-B14F-4D97-AF65-F5344CB8AC3E}">
        <p14:creationId xmlns:p14="http://schemas.microsoft.com/office/powerpoint/2010/main" xmlns="" val="40357361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size of a board in the United States is determined by the corporation’s </a:t>
            </a:r>
            <a:r>
              <a:rPr lang="en-US" dirty="0">
                <a:solidFill>
                  <a:schemeClr val="accent1">
                    <a:lumMod val="75000"/>
                  </a:schemeClr>
                </a:solidFill>
              </a:rPr>
              <a:t>charter and its by- laws</a:t>
            </a:r>
            <a:r>
              <a:rPr lang="en-US" dirty="0"/>
              <a:t>, in compliance with state laws. </a:t>
            </a:r>
            <a:r>
              <a:rPr lang="en-US" dirty="0" smtClean="0"/>
              <a:t>Although </a:t>
            </a:r>
            <a:r>
              <a:rPr lang="en-US" dirty="0"/>
              <a:t>some states require a minimum number of board members, most corporations have quite a bit of discretion in determining </a:t>
            </a:r>
            <a:r>
              <a:rPr lang="en-US" dirty="0">
                <a:solidFill>
                  <a:schemeClr val="accent1">
                    <a:lumMod val="75000"/>
                  </a:schemeClr>
                </a:solidFill>
              </a:rPr>
              <a:t>board size</a:t>
            </a:r>
            <a:r>
              <a:rPr lang="en-US" dirty="0"/>
              <a:t>.</a:t>
            </a:r>
            <a:endParaRPr lang="en-US" altLang="en-US" dirty="0"/>
          </a:p>
          <a:p>
            <a:endParaRPr lang="en-US" dirty="0"/>
          </a:p>
        </p:txBody>
      </p:sp>
      <p:sp>
        <p:nvSpPr>
          <p:cNvPr id="4" name="Slide Number Placeholder 3"/>
          <p:cNvSpPr>
            <a:spLocks noGrp="1"/>
          </p:cNvSpPr>
          <p:nvPr>
            <p:ph type="sldNum" sz="quarter" idx="10"/>
          </p:nvPr>
        </p:nvSpPr>
        <p:spPr/>
        <p:txBody>
          <a:bodyPr/>
          <a:lstStyle/>
          <a:p>
            <a:fld id="{BEDF6FCA-8189-4B33-BBB6-90EB11C90991}" type="slidenum">
              <a:rPr lang="en-US" smtClean="0"/>
              <a:pPr/>
              <a:t>18</a:t>
            </a:fld>
            <a:endParaRPr lang="en-US" dirty="0"/>
          </a:p>
        </p:txBody>
      </p:sp>
    </p:spTree>
    <p:extLst>
      <p:ext uri="{BB962C8B-B14F-4D97-AF65-F5344CB8AC3E}">
        <p14:creationId xmlns:p14="http://schemas.microsoft.com/office/powerpoint/2010/main" xmlns="" val="41218919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The average large, publicly held U.S. firm has ten directors on its board. The average small</a:t>
            </a:r>
            <a:r>
              <a:rPr lang="en-US" sz="1200" b="0" i="0" u="none" strike="noStrike" kern="1200" baseline="0" dirty="0" smtClean="0">
                <a:solidFill>
                  <a:schemeClr val="tx1"/>
                </a:solidFill>
                <a:latin typeface="+mn-lt"/>
                <a:ea typeface="+mn-ea"/>
                <a:cs typeface="+mn-cs"/>
              </a:rPr>
              <a:t>, privately</a:t>
            </a:r>
            <a:r>
              <a:rPr lang="en-US" sz="1200" b="0" i="0" u="none" strike="noStrike" kern="1200" baseline="0" dirty="0">
                <a:solidFill>
                  <a:schemeClr val="tx1"/>
                </a:solidFill>
                <a:latin typeface="+mn-lt"/>
                <a:ea typeface="+mn-ea"/>
                <a:cs typeface="+mn-cs"/>
              </a:rPr>
              <a:t>-held company has four to five members.</a:t>
            </a:r>
            <a:endParaRPr lang="en-US" dirty="0"/>
          </a:p>
        </p:txBody>
      </p:sp>
      <p:sp>
        <p:nvSpPr>
          <p:cNvPr id="4" name="Slide Number Placeholder 3"/>
          <p:cNvSpPr>
            <a:spLocks noGrp="1"/>
          </p:cNvSpPr>
          <p:nvPr>
            <p:ph type="sldNum" sz="quarter" idx="10"/>
          </p:nvPr>
        </p:nvSpPr>
        <p:spPr/>
        <p:txBody>
          <a:bodyPr/>
          <a:lstStyle/>
          <a:p>
            <a:fld id="{BEDF6FCA-8189-4B33-BBB6-90EB11C90991}" type="slidenum">
              <a:rPr lang="en-US" smtClean="0"/>
              <a:pPr/>
              <a:t>19</a:t>
            </a:fld>
            <a:endParaRPr lang="en-US" dirty="0"/>
          </a:p>
        </p:txBody>
      </p:sp>
    </p:spTree>
    <p:extLst>
      <p:ext uri="{BB962C8B-B14F-4D97-AF65-F5344CB8AC3E}">
        <p14:creationId xmlns:p14="http://schemas.microsoft.com/office/powerpoint/2010/main" xmlns="" val="11426097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Many of those who prefer that the Chairman and CEO positions be combined agree </a:t>
            </a:r>
            <a:r>
              <a:rPr lang="en-US" sz="1200" b="0" i="0" u="none" strike="noStrike" kern="1200" baseline="0" dirty="0" smtClean="0">
                <a:solidFill>
                  <a:schemeClr val="tx1"/>
                </a:solidFill>
                <a:latin typeface="+mn-lt"/>
                <a:ea typeface="+mn-ea"/>
                <a:cs typeface="+mn-cs"/>
              </a:rPr>
              <a:t>that the </a:t>
            </a:r>
            <a:r>
              <a:rPr lang="en-US" sz="1200" b="0" i="0" u="none" strike="noStrike" kern="1200" baseline="0" dirty="0">
                <a:solidFill>
                  <a:schemeClr val="tx1"/>
                </a:solidFill>
                <a:latin typeface="+mn-lt"/>
                <a:ea typeface="+mn-ea"/>
                <a:cs typeface="+mn-cs"/>
              </a:rPr>
              <a:t>outside directors should elect a </a:t>
            </a:r>
            <a:r>
              <a:rPr lang="en-US" sz="1200" b="1" i="0" u="none" strike="noStrike" kern="1200" baseline="0" dirty="0">
                <a:solidFill>
                  <a:schemeClr val="tx1"/>
                </a:solidFill>
                <a:latin typeface="+mn-lt"/>
                <a:ea typeface="+mn-ea"/>
                <a:cs typeface="+mn-cs"/>
              </a:rPr>
              <a:t>lead director</a:t>
            </a:r>
            <a:r>
              <a:rPr lang="en-US" sz="1200" b="0" i="0" u="none" strike="noStrike" kern="1200" baseline="0" dirty="0">
                <a:solidFill>
                  <a:schemeClr val="tx1"/>
                </a:solidFill>
                <a:latin typeface="+mn-lt"/>
                <a:ea typeface="+mn-ea"/>
                <a:cs typeface="+mn-cs"/>
              </a:rPr>
              <a:t>. This person is consulted by the Chair/</a:t>
            </a:r>
            <a:r>
              <a:rPr lang="en-US" sz="1200" b="0" i="0" u="none" strike="noStrike" kern="1200" baseline="0" dirty="0" smtClean="0">
                <a:solidFill>
                  <a:schemeClr val="tx1"/>
                </a:solidFill>
                <a:latin typeface="+mn-lt"/>
                <a:ea typeface="+mn-ea"/>
                <a:cs typeface="+mn-cs"/>
              </a:rPr>
              <a:t>CEO regarding </a:t>
            </a:r>
            <a:r>
              <a:rPr lang="en-US" sz="1200" b="0" i="0" u="none" strike="noStrike" kern="1200" baseline="0" dirty="0">
                <a:solidFill>
                  <a:schemeClr val="tx1"/>
                </a:solidFill>
                <a:latin typeface="+mn-lt"/>
                <a:ea typeface="+mn-ea"/>
                <a:cs typeface="+mn-cs"/>
              </a:rPr>
              <a:t>board affairs and coordinates the annual evaluation of the </a:t>
            </a:r>
            <a:r>
              <a:rPr lang="en-US" sz="1200" b="0" i="0" u="none" strike="noStrike" kern="1200" baseline="0" dirty="0" smtClean="0">
                <a:solidFill>
                  <a:schemeClr val="tx1"/>
                </a:solidFill>
                <a:latin typeface="+mn-lt"/>
                <a:ea typeface="+mn-ea"/>
                <a:cs typeface="+mn-cs"/>
              </a:rPr>
              <a:t>CEO. Ninety-six percent</a:t>
            </a:r>
            <a:r>
              <a:rPr lang="en-US" altLang="en-US" dirty="0" smtClean="0"/>
              <a:t> </a:t>
            </a:r>
            <a:r>
              <a:rPr lang="en-US" altLang="en-US" dirty="0"/>
              <a:t>of U.S. companies that combine the Chairman and CEO positions had a lead </a:t>
            </a:r>
            <a:r>
              <a:rPr lang="en-US" altLang="en-US" dirty="0" smtClean="0"/>
              <a:t>director.</a:t>
            </a:r>
            <a:endParaRPr lang="en-US" altLang="en-US" dirty="0"/>
          </a:p>
          <a:p>
            <a:endParaRPr lang="en-US" dirty="0"/>
          </a:p>
        </p:txBody>
      </p:sp>
      <p:sp>
        <p:nvSpPr>
          <p:cNvPr id="4" name="Slide Number Placeholder 3"/>
          <p:cNvSpPr>
            <a:spLocks noGrp="1"/>
          </p:cNvSpPr>
          <p:nvPr>
            <p:ph type="sldNum" sz="quarter" idx="10"/>
          </p:nvPr>
        </p:nvSpPr>
        <p:spPr/>
        <p:txBody>
          <a:bodyPr/>
          <a:lstStyle/>
          <a:p>
            <a:fld id="{BEDF6FCA-8189-4B33-BBB6-90EB11C90991}" type="slidenum">
              <a:rPr lang="en-US" smtClean="0"/>
              <a:pPr/>
              <a:t>20</a:t>
            </a:fld>
            <a:endParaRPr lang="en-US" dirty="0"/>
          </a:p>
        </p:txBody>
      </p:sp>
    </p:spTree>
    <p:extLst>
      <p:ext uri="{BB962C8B-B14F-4D97-AF65-F5344CB8AC3E}">
        <p14:creationId xmlns:p14="http://schemas.microsoft.com/office/powerpoint/2010/main" xmlns="" val="40163779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The most effective boards accomplish much of their work through committees. </a:t>
            </a:r>
            <a:r>
              <a:rPr lang="en-US" sz="1200" b="0" i="0" u="none" strike="noStrike" kern="1200" baseline="0" dirty="0" smtClean="0">
                <a:solidFill>
                  <a:schemeClr val="tx1"/>
                </a:solidFill>
                <a:latin typeface="+mn-lt"/>
                <a:ea typeface="+mn-ea"/>
                <a:cs typeface="+mn-cs"/>
              </a:rPr>
              <a:t>Although they </a:t>
            </a:r>
            <a:r>
              <a:rPr lang="en-US" sz="1200" b="0" i="0" u="none" strike="noStrike" kern="1200" baseline="0" dirty="0">
                <a:solidFill>
                  <a:schemeClr val="tx1"/>
                </a:solidFill>
                <a:latin typeface="+mn-lt"/>
                <a:ea typeface="+mn-ea"/>
                <a:cs typeface="+mn-cs"/>
              </a:rPr>
              <a:t>do not usually have legal duties, most committees are granted full power to act with </a:t>
            </a:r>
            <a:r>
              <a:rPr lang="en-US" sz="1200" b="0" i="0" u="none" strike="noStrike" kern="1200" baseline="0" dirty="0" smtClean="0">
                <a:solidFill>
                  <a:schemeClr val="tx1"/>
                </a:solidFill>
                <a:latin typeface="+mn-lt"/>
                <a:ea typeface="+mn-ea"/>
                <a:cs typeface="+mn-cs"/>
              </a:rPr>
              <a:t>the authority </a:t>
            </a:r>
            <a:r>
              <a:rPr lang="en-US" sz="1200" b="0" i="0" u="none" strike="noStrike" kern="1200" baseline="0" dirty="0">
                <a:solidFill>
                  <a:schemeClr val="tx1"/>
                </a:solidFill>
                <a:latin typeface="+mn-lt"/>
                <a:ea typeface="+mn-ea"/>
                <a:cs typeface="+mn-cs"/>
              </a:rPr>
              <a:t>of the board between board meetings.</a:t>
            </a:r>
            <a:endParaRPr lang="en-US" dirty="0"/>
          </a:p>
        </p:txBody>
      </p:sp>
      <p:sp>
        <p:nvSpPr>
          <p:cNvPr id="4" name="Slide Number Placeholder 3"/>
          <p:cNvSpPr>
            <a:spLocks noGrp="1"/>
          </p:cNvSpPr>
          <p:nvPr>
            <p:ph type="sldNum" sz="quarter" idx="10"/>
          </p:nvPr>
        </p:nvSpPr>
        <p:spPr/>
        <p:txBody>
          <a:bodyPr/>
          <a:lstStyle/>
          <a:p>
            <a:fld id="{BEDF6FCA-8189-4B33-BBB6-90EB11C90991}" type="slidenum">
              <a:rPr lang="en-US" smtClean="0"/>
              <a:pPr/>
              <a:t>21</a:t>
            </a:fld>
            <a:endParaRPr lang="en-US" dirty="0"/>
          </a:p>
        </p:txBody>
      </p:sp>
    </p:spTree>
    <p:extLst>
      <p:ext uri="{BB962C8B-B14F-4D97-AF65-F5344CB8AC3E}">
        <p14:creationId xmlns:p14="http://schemas.microsoft.com/office/powerpoint/2010/main" xmlns="" val="42509776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In response to the many corporate scandals uncovered since 2000, the U.S. Congress </a:t>
            </a:r>
            <a:r>
              <a:rPr lang="en-US" sz="1200" b="0" i="0" u="none" strike="noStrike" kern="1200" baseline="0" dirty="0" smtClean="0">
                <a:solidFill>
                  <a:schemeClr val="tx1"/>
                </a:solidFill>
                <a:latin typeface="+mn-lt"/>
                <a:ea typeface="+mn-ea"/>
                <a:cs typeface="+mn-cs"/>
              </a:rPr>
              <a:t>passed the </a:t>
            </a:r>
            <a:r>
              <a:rPr lang="en-US" sz="1200" b="1" i="0" u="none" strike="noStrike" kern="1200" baseline="0" dirty="0">
                <a:solidFill>
                  <a:schemeClr val="tx1"/>
                </a:solidFill>
                <a:latin typeface="+mn-lt"/>
                <a:ea typeface="+mn-ea"/>
                <a:cs typeface="+mn-cs"/>
              </a:rPr>
              <a:t>Sarbanes–Oxley Act </a:t>
            </a:r>
            <a:r>
              <a:rPr lang="en-US" sz="1200" b="0" i="0" u="none" strike="noStrike" kern="1200" baseline="0" dirty="0">
                <a:solidFill>
                  <a:schemeClr val="tx1"/>
                </a:solidFill>
                <a:latin typeface="+mn-lt"/>
                <a:ea typeface="+mn-ea"/>
                <a:cs typeface="+mn-cs"/>
              </a:rPr>
              <a:t>in June 2002. This act was designed to protect shareholders from </a:t>
            </a:r>
            <a:r>
              <a:rPr lang="en-US" sz="1200" b="0" i="0" u="none" strike="noStrike" kern="1200" baseline="0" dirty="0" smtClean="0">
                <a:solidFill>
                  <a:schemeClr val="tx1"/>
                </a:solidFill>
                <a:latin typeface="+mn-lt"/>
                <a:ea typeface="+mn-ea"/>
                <a:cs typeface="+mn-cs"/>
              </a:rPr>
              <a:t>the excesses </a:t>
            </a:r>
            <a:r>
              <a:rPr lang="en-US" sz="1200" b="0" i="0" u="none" strike="noStrike" kern="1200" baseline="0" dirty="0">
                <a:solidFill>
                  <a:schemeClr val="tx1"/>
                </a:solidFill>
                <a:latin typeface="+mn-lt"/>
                <a:ea typeface="+mn-ea"/>
                <a:cs typeface="+mn-cs"/>
              </a:rPr>
              <a:t>and failed oversight that characterized criminal activities at Enron, Tyco, WorldCom</a:t>
            </a:r>
            <a:r>
              <a:rPr lang="en-US" sz="1200" b="0" i="0" u="none" strike="noStrike" kern="1200" baseline="0" dirty="0" smtClean="0">
                <a:solidFill>
                  <a:schemeClr val="tx1"/>
                </a:solidFill>
                <a:latin typeface="+mn-lt"/>
                <a:ea typeface="+mn-ea"/>
                <a:cs typeface="+mn-cs"/>
              </a:rPr>
              <a:t>, Adelphia </a:t>
            </a:r>
            <a:r>
              <a:rPr lang="en-US" sz="1200" b="0" i="0" u="none" strike="noStrike" kern="1200" baseline="0" dirty="0">
                <a:solidFill>
                  <a:schemeClr val="tx1"/>
                </a:solidFill>
                <a:latin typeface="+mn-lt"/>
                <a:ea typeface="+mn-ea"/>
                <a:cs typeface="+mn-cs"/>
              </a:rPr>
              <a:t>Communications, Qwest, and Global Crossing, among other prominent firms</a:t>
            </a:r>
            <a:r>
              <a:rPr lang="en-US" sz="1200" b="0" i="0" u="none" strike="noStrike" kern="1200" baseline="0" dirty="0" smtClean="0">
                <a:solidFill>
                  <a:schemeClr val="tx1"/>
                </a:solidFill>
                <a:latin typeface="+mn-lt"/>
                <a:ea typeface="+mn-ea"/>
                <a:cs typeface="+mn-cs"/>
              </a:rPr>
              <a:t>. It includes whistleblower procedures. </a:t>
            </a:r>
            <a:r>
              <a:rPr lang="en-US" sz="1200" kern="1200" dirty="0" smtClean="0">
                <a:solidFill>
                  <a:schemeClr val="tx1"/>
                </a:solidFill>
                <a:effectLst/>
                <a:latin typeface="+mn-lt"/>
                <a:ea typeface="+mn-ea"/>
                <a:cs typeface="+mn-cs"/>
              </a:rPr>
              <a:t>Both the CEO and CFO must certify the corporation’s financial information. The act bans auditors from providing both external and internal audit services to the same company. It also requires that a firm identify whether it has a “financial expert” serving on the audit committee who is independent from management. </a:t>
            </a:r>
            <a:endParaRPr lang="en-US" dirty="0" smtClean="0"/>
          </a:p>
          <a:p>
            <a:endParaRPr lang="en-US" dirty="0"/>
          </a:p>
        </p:txBody>
      </p:sp>
      <p:sp>
        <p:nvSpPr>
          <p:cNvPr id="4" name="Slide Number Placeholder 3"/>
          <p:cNvSpPr>
            <a:spLocks noGrp="1"/>
          </p:cNvSpPr>
          <p:nvPr>
            <p:ph type="sldNum" sz="quarter" idx="10"/>
          </p:nvPr>
        </p:nvSpPr>
        <p:spPr/>
        <p:txBody>
          <a:bodyPr/>
          <a:lstStyle/>
          <a:p>
            <a:fld id="{BEDF6FCA-8189-4B33-BBB6-90EB11C90991}" type="slidenum">
              <a:rPr lang="en-US" smtClean="0"/>
              <a:pPr/>
              <a:t>22</a:t>
            </a:fld>
            <a:endParaRPr lang="en-US" dirty="0"/>
          </a:p>
        </p:txBody>
      </p:sp>
    </p:spTree>
    <p:extLst>
      <p:ext uri="{BB962C8B-B14F-4D97-AF65-F5344CB8AC3E}">
        <p14:creationId xmlns:p14="http://schemas.microsoft.com/office/powerpoint/2010/main" xmlns="" val="16514054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a:solidFill>
                  <a:schemeClr val="tx1"/>
                </a:solidFill>
                <a:latin typeface="+mn-lt"/>
                <a:ea typeface="+mn-ea"/>
                <a:cs typeface="+mn-cs"/>
              </a:rPr>
              <a:t>The S&amp;P Corporate Governance Scoring System </a:t>
            </a:r>
            <a:r>
              <a:rPr lang="en-US" sz="1200" b="0" i="0" u="none" strike="noStrike" kern="1200" baseline="0" dirty="0">
                <a:solidFill>
                  <a:schemeClr val="tx1"/>
                </a:solidFill>
                <a:latin typeface="+mn-lt"/>
                <a:ea typeface="+mn-ea"/>
                <a:cs typeface="+mn-cs"/>
              </a:rPr>
              <a:t>researches four major issues</a:t>
            </a:r>
            <a:r>
              <a:rPr lang="en-US" sz="1200" b="0" i="0" u="none" strike="noStrike" kern="1200" baseline="0" dirty="0" smtClean="0">
                <a:solidFill>
                  <a:schemeClr val="tx1"/>
                </a:solidFill>
                <a:latin typeface="+mn-lt"/>
                <a:ea typeface="+mn-ea"/>
                <a:cs typeface="+mn-cs"/>
              </a:rPr>
              <a:t>:</a:t>
            </a:r>
          </a:p>
          <a:p>
            <a:pPr marL="228600" indent="-228600">
              <a:buFont typeface="+mj-lt"/>
              <a:buAutoNum type="arabicPeriod"/>
            </a:pPr>
            <a:r>
              <a:rPr lang="en-US" sz="1200" b="0" i="0" u="none" strike="noStrike" kern="1200" baseline="0" dirty="0" smtClean="0">
                <a:solidFill>
                  <a:schemeClr val="tx1"/>
                </a:solidFill>
                <a:latin typeface="+mn-lt"/>
                <a:ea typeface="+mn-ea"/>
                <a:cs typeface="+mn-cs"/>
              </a:rPr>
              <a:t>Ownership structure and influence</a:t>
            </a:r>
          </a:p>
          <a:p>
            <a:pPr marL="228600" indent="-228600">
              <a:buFont typeface="+mj-lt"/>
              <a:buAutoNum type="arabicPeriod"/>
            </a:pPr>
            <a:r>
              <a:rPr lang="en-US" sz="1200" b="0" i="0" u="none" strike="noStrike" kern="1200" baseline="0" dirty="0" smtClean="0">
                <a:solidFill>
                  <a:schemeClr val="tx1"/>
                </a:solidFill>
                <a:latin typeface="+mn-lt"/>
                <a:ea typeface="+mn-ea"/>
                <a:cs typeface="+mn-cs"/>
              </a:rPr>
              <a:t>Financial stakeholder rights and relations</a:t>
            </a:r>
          </a:p>
          <a:p>
            <a:pPr marL="228600" indent="-228600">
              <a:buFont typeface="+mj-lt"/>
              <a:buAutoNum type="arabicPeriod"/>
            </a:pPr>
            <a:r>
              <a:rPr lang="en-US" sz="1200" b="0" i="0" u="none" strike="noStrike" kern="1200" baseline="0" dirty="0" smtClean="0">
                <a:solidFill>
                  <a:schemeClr val="tx1"/>
                </a:solidFill>
                <a:latin typeface="+mn-lt"/>
                <a:ea typeface="+mn-ea"/>
                <a:cs typeface="+mn-cs"/>
              </a:rPr>
              <a:t>Financial transparency and information disclosure</a:t>
            </a:r>
          </a:p>
          <a:p>
            <a:pPr marL="228600" indent="-228600">
              <a:buFont typeface="+mj-lt"/>
              <a:buAutoNum type="arabicPeriod"/>
            </a:pPr>
            <a:r>
              <a:rPr lang="en-US" sz="1200" b="0" i="0" u="none" strike="noStrike" kern="1200" baseline="0" dirty="0" smtClean="0">
                <a:solidFill>
                  <a:schemeClr val="tx1"/>
                </a:solidFill>
                <a:latin typeface="+mn-lt"/>
                <a:ea typeface="+mn-ea"/>
                <a:cs typeface="+mn-cs"/>
              </a:rPr>
              <a:t>Board structure and processes</a:t>
            </a:r>
          </a:p>
          <a:p>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EDF6FCA-8189-4B33-BBB6-90EB11C90991}" type="slidenum">
              <a:rPr lang="en-US" smtClean="0"/>
              <a:pPr/>
              <a:t>23</a:t>
            </a:fld>
            <a:endParaRPr lang="en-US" dirty="0"/>
          </a:p>
        </p:txBody>
      </p:sp>
    </p:spTree>
    <p:extLst>
      <p:ext uri="{BB962C8B-B14F-4D97-AF65-F5344CB8AC3E}">
        <p14:creationId xmlns:p14="http://schemas.microsoft.com/office/powerpoint/2010/main" xmlns="" val="8125060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A number of corporations are concerned that various requirements to improve corporate governance will constrain top management’s ability to effectively manage the company. </a:t>
            </a:r>
            <a:r>
              <a:rPr lang="en-US" sz="1200" b="0" i="0" u="none" strike="noStrike" kern="1200" baseline="0" dirty="0" smtClean="0">
                <a:solidFill>
                  <a:schemeClr val="tx1"/>
                </a:solidFill>
                <a:latin typeface="+mn-lt"/>
                <a:ea typeface="+mn-ea"/>
                <a:cs typeface="+mn-cs"/>
              </a:rPr>
              <a:t>Some </a:t>
            </a:r>
            <a:r>
              <a:rPr lang="en-US" sz="1200" b="0" i="0" u="none" strike="noStrike" kern="1200" baseline="0" dirty="0">
                <a:solidFill>
                  <a:schemeClr val="tx1"/>
                </a:solidFill>
                <a:latin typeface="+mn-lt"/>
                <a:ea typeface="+mn-ea"/>
                <a:cs typeface="+mn-cs"/>
              </a:rPr>
              <a:t>examples are: </a:t>
            </a:r>
          </a:p>
          <a:p>
            <a:pPr marL="171450" indent="-171450">
              <a:buFont typeface="Arial"/>
              <a:buChar char="•"/>
            </a:pPr>
            <a:r>
              <a:rPr lang="en-US" altLang="en-US" dirty="0"/>
              <a:t>Multiple classes of stock</a:t>
            </a:r>
          </a:p>
          <a:p>
            <a:pPr marL="171450" indent="-171450">
              <a:buFont typeface="Arial"/>
              <a:buChar char="•"/>
            </a:pPr>
            <a:r>
              <a:rPr lang="en-US" altLang="en-US" dirty="0"/>
              <a:t>Public to private ownership</a:t>
            </a:r>
          </a:p>
          <a:p>
            <a:pPr marL="171450" indent="-171450">
              <a:buFont typeface="Arial"/>
              <a:buChar char="•"/>
            </a:pPr>
            <a:r>
              <a:rPr lang="en-US" altLang="en-US" dirty="0"/>
              <a:t>Controlled companies</a:t>
            </a:r>
          </a:p>
          <a:p>
            <a:endParaRPr lang="en-US" dirty="0"/>
          </a:p>
        </p:txBody>
      </p:sp>
      <p:sp>
        <p:nvSpPr>
          <p:cNvPr id="4" name="Slide Number Placeholder 3"/>
          <p:cNvSpPr>
            <a:spLocks noGrp="1"/>
          </p:cNvSpPr>
          <p:nvPr>
            <p:ph type="sldNum" sz="quarter" idx="10"/>
          </p:nvPr>
        </p:nvSpPr>
        <p:spPr/>
        <p:txBody>
          <a:bodyPr/>
          <a:lstStyle/>
          <a:p>
            <a:fld id="{BEDF6FCA-8189-4B33-BBB6-90EB11C90991}" type="slidenum">
              <a:rPr lang="en-US" smtClean="0"/>
              <a:pPr/>
              <a:t>24</a:t>
            </a:fld>
            <a:endParaRPr lang="en-US" dirty="0"/>
          </a:p>
        </p:txBody>
      </p:sp>
    </p:spTree>
    <p:extLst>
      <p:ext uri="{BB962C8B-B14F-4D97-AF65-F5344CB8AC3E}">
        <p14:creationId xmlns:p14="http://schemas.microsoft.com/office/powerpoint/2010/main" xmlns="" val="1428889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a:t>
            </a:r>
            <a:r>
              <a:rPr lang="en-US" b="1" dirty="0"/>
              <a:t>trends in corporate governance </a:t>
            </a:r>
            <a:r>
              <a:rPr lang="en-US" dirty="0"/>
              <a:t>are: </a:t>
            </a:r>
            <a:endParaRPr lang="en-US" dirty="0" smtClean="0"/>
          </a:p>
          <a:p>
            <a:pPr marL="171450" indent="-171450">
              <a:buFont typeface="Arial"/>
              <a:buChar char="•"/>
            </a:pPr>
            <a:r>
              <a:rPr lang="en-US" altLang="en-US" dirty="0" smtClean="0"/>
              <a:t>Boards </a:t>
            </a:r>
            <a:r>
              <a:rPr lang="en-US" altLang="en-US" dirty="0"/>
              <a:t>shaping company strategy</a:t>
            </a:r>
          </a:p>
          <a:p>
            <a:pPr marL="171450" indent="-171450">
              <a:buFont typeface="Arial"/>
              <a:buChar char="•"/>
            </a:pPr>
            <a:r>
              <a:rPr lang="en-US" altLang="en-US" dirty="0"/>
              <a:t>Institutional investors active on boards</a:t>
            </a:r>
          </a:p>
          <a:p>
            <a:pPr marL="171450" indent="-171450">
              <a:buFont typeface="Arial"/>
              <a:buChar char="•"/>
            </a:pPr>
            <a:r>
              <a:rPr lang="en-US" altLang="en-US" dirty="0"/>
              <a:t>Shareholder demands that directors and top management own significant stock</a:t>
            </a:r>
          </a:p>
          <a:p>
            <a:pPr marL="171450" indent="-171450">
              <a:buFont typeface="Arial"/>
              <a:buChar char="•"/>
            </a:pPr>
            <a:r>
              <a:rPr lang="en-US" altLang="en-US" dirty="0"/>
              <a:t>More involvement of non-affiliated outside directors</a:t>
            </a:r>
          </a:p>
          <a:p>
            <a:pPr marL="171450" indent="-171450">
              <a:buFont typeface="Arial"/>
              <a:buChar char="•"/>
            </a:pPr>
            <a:r>
              <a:rPr lang="en-US" altLang="en-US" dirty="0"/>
              <a:t>Increased representation of women and minorities</a:t>
            </a:r>
          </a:p>
          <a:p>
            <a:endParaRPr lang="en-US" dirty="0"/>
          </a:p>
        </p:txBody>
      </p:sp>
      <p:sp>
        <p:nvSpPr>
          <p:cNvPr id="4" name="Slide Number Placeholder 3"/>
          <p:cNvSpPr>
            <a:spLocks noGrp="1"/>
          </p:cNvSpPr>
          <p:nvPr>
            <p:ph type="sldNum" sz="quarter" idx="10"/>
          </p:nvPr>
        </p:nvSpPr>
        <p:spPr/>
        <p:txBody>
          <a:bodyPr/>
          <a:lstStyle/>
          <a:p>
            <a:fld id="{BEDF6FCA-8189-4B33-BBB6-90EB11C90991}" type="slidenum">
              <a:rPr lang="en-US" smtClean="0"/>
              <a:pPr/>
              <a:t>25</a:t>
            </a:fld>
            <a:endParaRPr lang="en-US" dirty="0"/>
          </a:p>
        </p:txBody>
      </p:sp>
    </p:spTree>
    <p:extLst>
      <p:ext uri="{BB962C8B-B14F-4D97-AF65-F5344CB8AC3E}">
        <p14:creationId xmlns:p14="http://schemas.microsoft.com/office/powerpoint/2010/main" xmlns="" val="22234927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other </a:t>
            </a:r>
            <a:r>
              <a:rPr lang="en-US" b="1" dirty="0"/>
              <a:t>trends in corporate governance </a:t>
            </a:r>
            <a:r>
              <a:rPr lang="en-US" dirty="0"/>
              <a:t>are:</a:t>
            </a:r>
          </a:p>
          <a:p>
            <a:pPr marL="171450" indent="-171450">
              <a:buFont typeface="Arial"/>
              <a:buChar char="•"/>
            </a:pPr>
            <a:r>
              <a:rPr lang="en-US" altLang="en-US" sz="1200" dirty="0"/>
              <a:t>Boards evaluating individual directors</a:t>
            </a:r>
          </a:p>
          <a:p>
            <a:pPr marL="171450" indent="-171450">
              <a:buFont typeface="Arial"/>
              <a:buChar char="•"/>
            </a:pPr>
            <a:r>
              <a:rPr lang="en-US" altLang="en-US" sz="1200" dirty="0"/>
              <a:t>Smaller boards</a:t>
            </a:r>
          </a:p>
          <a:p>
            <a:pPr marL="171450" indent="-171450">
              <a:buFont typeface="Arial"/>
              <a:buChar char="•"/>
            </a:pPr>
            <a:r>
              <a:rPr lang="en-US" altLang="en-US" sz="1200" dirty="0"/>
              <a:t>Splitting the Chairman and CEO positions</a:t>
            </a:r>
          </a:p>
          <a:p>
            <a:pPr marL="171450" indent="-171450">
              <a:buFont typeface="Arial"/>
              <a:buChar char="•"/>
            </a:pPr>
            <a:r>
              <a:rPr lang="en-US" altLang="en-US" sz="1200" dirty="0"/>
              <a:t>Shareholders may begin to nominate board members</a:t>
            </a:r>
          </a:p>
          <a:p>
            <a:pPr marL="171450" indent="-171450">
              <a:buFont typeface="Arial"/>
              <a:buChar char="•"/>
            </a:pPr>
            <a:r>
              <a:rPr lang="en-US" altLang="en-US" sz="1200" dirty="0"/>
              <a:t>Society expects boards to balance profitability with social needs of society</a:t>
            </a:r>
          </a:p>
          <a:p>
            <a:endParaRPr lang="en-US" dirty="0"/>
          </a:p>
        </p:txBody>
      </p:sp>
      <p:sp>
        <p:nvSpPr>
          <p:cNvPr id="4" name="Slide Number Placeholder 3"/>
          <p:cNvSpPr>
            <a:spLocks noGrp="1"/>
          </p:cNvSpPr>
          <p:nvPr>
            <p:ph type="sldNum" sz="quarter" idx="10"/>
          </p:nvPr>
        </p:nvSpPr>
        <p:spPr/>
        <p:txBody>
          <a:bodyPr/>
          <a:lstStyle/>
          <a:p>
            <a:fld id="{BEDF6FCA-8189-4B33-BBB6-90EB11C90991}" type="slidenum">
              <a:rPr lang="en-US" smtClean="0"/>
              <a:pPr/>
              <a:t>26</a:t>
            </a:fld>
            <a:endParaRPr lang="en-US" dirty="0"/>
          </a:p>
        </p:txBody>
      </p:sp>
    </p:spTree>
    <p:extLst>
      <p:ext uri="{BB962C8B-B14F-4D97-AF65-F5344CB8AC3E}">
        <p14:creationId xmlns:p14="http://schemas.microsoft.com/office/powerpoint/2010/main" xmlns="" val="42362411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a:solidFill>
                  <a:schemeClr val="tx1"/>
                </a:solidFill>
                <a:latin typeface="+mn-lt"/>
                <a:ea typeface="+mn-ea"/>
                <a:cs typeface="+mn-cs"/>
              </a:rPr>
              <a:t>Top management responsibilities</a:t>
            </a:r>
            <a:r>
              <a:rPr lang="en-US" sz="1200" b="0" i="0" u="none" strike="noStrike" kern="1200" baseline="0" dirty="0">
                <a:solidFill>
                  <a:schemeClr val="tx1"/>
                </a:solidFill>
                <a:latin typeface="+mn-lt"/>
                <a:ea typeface="+mn-ea"/>
                <a:cs typeface="+mn-cs"/>
              </a:rPr>
              <a:t>, especially those of the CEO, involve getting </a:t>
            </a:r>
            <a:r>
              <a:rPr lang="en-US" sz="1200" b="0" i="0" u="none" strike="noStrike" kern="1200" baseline="0" dirty="0" smtClean="0">
                <a:solidFill>
                  <a:schemeClr val="tx1"/>
                </a:solidFill>
                <a:latin typeface="+mn-lt"/>
                <a:ea typeface="+mn-ea"/>
                <a:cs typeface="+mn-cs"/>
              </a:rPr>
              <a:t>things. Accomplished through </a:t>
            </a:r>
            <a:r>
              <a:rPr lang="en-US" sz="1200" b="0" i="0" u="none" strike="noStrike" kern="1200" baseline="0" dirty="0">
                <a:solidFill>
                  <a:schemeClr val="tx1"/>
                </a:solidFill>
                <a:latin typeface="+mn-lt"/>
                <a:ea typeface="+mn-ea"/>
                <a:cs typeface="+mn-cs"/>
              </a:rPr>
              <a:t>and with others in order to meet the corporate objectives. Top </a:t>
            </a:r>
            <a:r>
              <a:rPr lang="en-US" sz="1200" b="0" i="0" u="none" strike="noStrike" kern="1200" baseline="0" dirty="0" smtClean="0">
                <a:solidFill>
                  <a:schemeClr val="tx1"/>
                </a:solidFill>
                <a:latin typeface="+mn-lt"/>
                <a:ea typeface="+mn-ea"/>
                <a:cs typeface="+mn-cs"/>
              </a:rPr>
              <a:t>management’s job </a:t>
            </a:r>
            <a:r>
              <a:rPr lang="en-US" sz="1200" b="0" i="0" u="none" strike="noStrike" kern="1200" baseline="0" dirty="0">
                <a:solidFill>
                  <a:schemeClr val="tx1"/>
                </a:solidFill>
                <a:latin typeface="+mn-lt"/>
                <a:ea typeface="+mn-ea"/>
                <a:cs typeface="+mn-cs"/>
              </a:rPr>
              <a:t>is </a:t>
            </a:r>
            <a:r>
              <a:rPr lang="en-US" sz="1200" b="0" i="0" u="none" strike="noStrike" kern="1200" baseline="0" dirty="0" smtClean="0">
                <a:solidFill>
                  <a:schemeClr val="tx1"/>
                </a:solidFill>
                <a:latin typeface="+mn-lt"/>
                <a:ea typeface="+mn-ea"/>
                <a:cs typeface="+mn-cs"/>
              </a:rPr>
              <a:t>multidimensional and </a:t>
            </a:r>
            <a:r>
              <a:rPr lang="en-US" sz="1200" b="0" i="0" u="none" strike="noStrike" kern="1200" baseline="0" dirty="0">
                <a:solidFill>
                  <a:schemeClr val="tx1"/>
                </a:solidFill>
                <a:latin typeface="+mn-lt"/>
                <a:ea typeface="+mn-ea"/>
                <a:cs typeface="+mn-cs"/>
              </a:rPr>
              <a:t>oriented toward the welfare of the total organization.</a:t>
            </a:r>
            <a:endParaRPr lang="en-US" dirty="0"/>
          </a:p>
        </p:txBody>
      </p:sp>
      <p:sp>
        <p:nvSpPr>
          <p:cNvPr id="4" name="Slide Number Placeholder 3"/>
          <p:cNvSpPr>
            <a:spLocks noGrp="1"/>
          </p:cNvSpPr>
          <p:nvPr>
            <p:ph type="sldNum" sz="quarter" idx="10"/>
          </p:nvPr>
        </p:nvSpPr>
        <p:spPr/>
        <p:txBody>
          <a:bodyPr/>
          <a:lstStyle/>
          <a:p>
            <a:fld id="{BEDF6FCA-8189-4B33-BBB6-90EB11C90991}" type="slidenum">
              <a:rPr lang="en-US" smtClean="0"/>
              <a:pPr/>
              <a:t>27</a:t>
            </a:fld>
            <a:endParaRPr lang="en-US" dirty="0"/>
          </a:p>
        </p:txBody>
      </p:sp>
    </p:spTree>
    <p:extLst>
      <p:ext uri="{BB962C8B-B14F-4D97-AF65-F5344CB8AC3E}">
        <p14:creationId xmlns:p14="http://schemas.microsoft.com/office/powerpoint/2010/main" xmlns="" val="39890647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a:solidFill>
                  <a:schemeClr val="tx1"/>
                </a:solidFill>
                <a:latin typeface="+mn-lt"/>
                <a:ea typeface="+mn-ea"/>
                <a:cs typeface="+mn-cs"/>
              </a:rPr>
              <a:t>Executive leadership </a:t>
            </a:r>
            <a:r>
              <a:rPr lang="en-US" sz="1200" b="0" i="0" u="none" strike="noStrike" kern="1200" baseline="0" dirty="0">
                <a:solidFill>
                  <a:schemeClr val="tx1"/>
                </a:solidFill>
                <a:latin typeface="+mn-lt"/>
                <a:ea typeface="+mn-ea"/>
                <a:cs typeface="+mn-cs"/>
              </a:rPr>
              <a:t>is the directing of activities toward the accomplishment of </a:t>
            </a:r>
            <a:r>
              <a:rPr lang="en-US" sz="1200" b="0" i="0" u="none" strike="noStrike" kern="1200" baseline="0" dirty="0" smtClean="0">
                <a:solidFill>
                  <a:schemeClr val="tx1"/>
                </a:solidFill>
                <a:latin typeface="+mn-lt"/>
                <a:ea typeface="+mn-ea"/>
                <a:cs typeface="+mn-cs"/>
              </a:rPr>
              <a:t>corporate objectives</a:t>
            </a:r>
            <a:r>
              <a:rPr lang="en-US" sz="1200" b="0" i="0" u="none" strike="noStrike" kern="1200" baseline="0" dirty="0">
                <a:solidFill>
                  <a:schemeClr val="tx1"/>
                </a:solidFill>
                <a:latin typeface="+mn-lt"/>
                <a:ea typeface="+mn-ea"/>
                <a:cs typeface="+mn-cs"/>
              </a:rPr>
              <a:t>. Executive leadership is important because it sets the tone for the entire </a:t>
            </a:r>
            <a:r>
              <a:rPr lang="en-US" sz="1200" b="0" i="0" u="none" strike="noStrike" kern="1200" baseline="0" dirty="0" smtClean="0">
                <a:solidFill>
                  <a:schemeClr val="tx1"/>
                </a:solidFill>
                <a:latin typeface="+mn-lt"/>
                <a:ea typeface="+mn-ea"/>
                <a:cs typeface="+mn-cs"/>
              </a:rPr>
              <a:t>corporation. A </a:t>
            </a:r>
            <a:r>
              <a:rPr lang="en-US" sz="1200" b="1" i="0" u="none" strike="noStrike" kern="1200" baseline="0" dirty="0">
                <a:solidFill>
                  <a:schemeClr val="tx1"/>
                </a:solidFill>
                <a:latin typeface="+mn-lt"/>
                <a:ea typeface="+mn-ea"/>
                <a:cs typeface="+mn-cs"/>
              </a:rPr>
              <a:t>strategic vision </a:t>
            </a:r>
            <a:r>
              <a:rPr lang="en-US" sz="1200" b="0" i="0" u="none" strike="noStrike" kern="1200" baseline="0" dirty="0">
                <a:solidFill>
                  <a:schemeClr val="tx1"/>
                </a:solidFill>
                <a:latin typeface="+mn-lt"/>
                <a:ea typeface="+mn-ea"/>
                <a:cs typeface="+mn-cs"/>
              </a:rPr>
              <a:t>is a description of what the company is capable of becoming.</a:t>
            </a:r>
            <a:endParaRPr lang="en-US" dirty="0"/>
          </a:p>
        </p:txBody>
      </p:sp>
      <p:sp>
        <p:nvSpPr>
          <p:cNvPr id="4" name="Slide Number Placeholder 3"/>
          <p:cNvSpPr>
            <a:spLocks noGrp="1"/>
          </p:cNvSpPr>
          <p:nvPr>
            <p:ph type="sldNum" sz="quarter" idx="10"/>
          </p:nvPr>
        </p:nvSpPr>
        <p:spPr/>
        <p:txBody>
          <a:bodyPr/>
          <a:lstStyle/>
          <a:p>
            <a:fld id="{BEDF6FCA-8189-4B33-BBB6-90EB11C90991}" type="slidenum">
              <a:rPr lang="en-US" smtClean="0"/>
              <a:pPr/>
              <a:t>28</a:t>
            </a:fld>
            <a:endParaRPr lang="en-US" dirty="0"/>
          </a:p>
        </p:txBody>
      </p:sp>
    </p:spTree>
    <p:extLst>
      <p:ext uri="{BB962C8B-B14F-4D97-AF65-F5344CB8AC3E}">
        <p14:creationId xmlns:p14="http://schemas.microsoft.com/office/powerpoint/2010/main" xmlns="" val="26634445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Successful CEOs are noted for having a clear strategic vision, a strong passion </a:t>
            </a:r>
            <a:r>
              <a:rPr lang="en-US" sz="1200" b="0" i="0" u="none" strike="noStrike" kern="1200" baseline="0" dirty="0" smtClean="0">
                <a:solidFill>
                  <a:schemeClr val="tx1"/>
                </a:solidFill>
                <a:latin typeface="+mn-lt"/>
                <a:ea typeface="+mn-ea"/>
                <a:cs typeface="+mn-cs"/>
              </a:rPr>
              <a:t>for their </a:t>
            </a:r>
            <a:r>
              <a:rPr lang="en-US" sz="1200" b="0" i="0" u="none" strike="noStrike" kern="1200" baseline="0" dirty="0">
                <a:solidFill>
                  <a:schemeClr val="tx1"/>
                </a:solidFill>
                <a:latin typeface="+mn-lt"/>
                <a:ea typeface="+mn-ea"/>
                <a:cs typeface="+mn-cs"/>
              </a:rPr>
              <a:t>company, and an ability to communicate with others. They have many of the </a:t>
            </a:r>
            <a:r>
              <a:rPr lang="en-US" sz="1200" b="0" i="0" u="none" strike="noStrike" kern="1200" baseline="0" dirty="0" smtClean="0">
                <a:solidFill>
                  <a:schemeClr val="tx1"/>
                </a:solidFill>
                <a:latin typeface="+mn-lt"/>
                <a:ea typeface="+mn-ea"/>
                <a:cs typeface="+mn-cs"/>
              </a:rPr>
              <a:t>characteristics of </a:t>
            </a:r>
            <a:r>
              <a:rPr lang="en-US" sz="1200" b="1" i="0" u="none" strike="noStrike" kern="1200" baseline="0" dirty="0" smtClean="0">
                <a:solidFill>
                  <a:schemeClr val="tx1"/>
                </a:solidFill>
                <a:latin typeface="+mn-lt"/>
                <a:ea typeface="+mn-ea"/>
                <a:cs typeface="+mn-cs"/>
              </a:rPr>
              <a:t>transformational leaders</a:t>
            </a:r>
            <a:r>
              <a:rPr lang="en-US" sz="1200" b="0" i="0" u="none" strike="noStrike" kern="1200" baseline="0" dirty="0">
                <a:solidFill>
                  <a:schemeClr val="tx1"/>
                </a:solidFill>
                <a:latin typeface="+mn-lt"/>
                <a:ea typeface="+mn-ea"/>
                <a:cs typeface="+mn-cs"/>
              </a:rPr>
              <a:t>—that is, leaders who provide change and movement in an organization by providing a vision for that </a:t>
            </a:r>
            <a:r>
              <a:rPr lang="en-US" sz="1200" b="0" i="0" u="none" strike="noStrike" kern="1200" baseline="0" dirty="0" smtClean="0">
                <a:solidFill>
                  <a:schemeClr val="tx1"/>
                </a:solidFill>
                <a:latin typeface="+mn-lt"/>
                <a:ea typeface="+mn-ea"/>
                <a:cs typeface="+mn-cs"/>
              </a:rPr>
              <a:t>change.</a:t>
            </a:r>
            <a:endParaRPr lang="en-US" dirty="0"/>
          </a:p>
        </p:txBody>
      </p:sp>
      <p:sp>
        <p:nvSpPr>
          <p:cNvPr id="4" name="Slide Number Placeholder 3"/>
          <p:cNvSpPr>
            <a:spLocks noGrp="1"/>
          </p:cNvSpPr>
          <p:nvPr>
            <p:ph type="sldNum" sz="quarter" idx="10"/>
          </p:nvPr>
        </p:nvSpPr>
        <p:spPr/>
        <p:txBody>
          <a:bodyPr/>
          <a:lstStyle/>
          <a:p>
            <a:fld id="{BEDF6FCA-8189-4B33-BBB6-90EB11C90991}" type="slidenum">
              <a:rPr lang="en-US" smtClean="0"/>
              <a:pPr/>
              <a:t>29</a:t>
            </a:fld>
            <a:endParaRPr lang="en-US" dirty="0"/>
          </a:p>
        </p:txBody>
      </p:sp>
    </p:spTree>
    <p:extLst>
      <p:ext uri="{BB962C8B-B14F-4D97-AF65-F5344CB8AC3E}">
        <p14:creationId xmlns:p14="http://schemas.microsoft.com/office/powerpoint/2010/main" xmlns="" val="13489650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Many </a:t>
            </a:r>
            <a:r>
              <a:rPr lang="en-US" sz="1200" b="0" i="0" u="none" strike="noStrike" kern="1200" baseline="0" dirty="0" smtClean="0">
                <a:solidFill>
                  <a:schemeClr val="tx1"/>
                </a:solidFill>
                <a:latin typeface="+mn-lt"/>
                <a:ea typeface="+mn-ea"/>
                <a:cs typeface="+mn-cs"/>
              </a:rPr>
              <a:t>transformation leaders </a:t>
            </a:r>
            <a:r>
              <a:rPr lang="en-US" sz="1200" b="0" i="0" u="none" strike="noStrike" kern="1200" baseline="0" dirty="0">
                <a:solidFill>
                  <a:schemeClr val="tx1"/>
                </a:solidFill>
                <a:latin typeface="+mn-lt"/>
                <a:ea typeface="+mn-ea"/>
                <a:cs typeface="+mn-cs"/>
              </a:rPr>
              <a:t>have been able to command respect and execute effective strategy formulation </a:t>
            </a:r>
            <a:r>
              <a:rPr lang="en-US" sz="1200" b="0" i="0" u="none" strike="noStrike" kern="1200" baseline="0" dirty="0" smtClean="0">
                <a:solidFill>
                  <a:schemeClr val="tx1"/>
                </a:solidFill>
                <a:latin typeface="+mn-lt"/>
                <a:ea typeface="+mn-ea"/>
                <a:cs typeface="+mn-cs"/>
              </a:rPr>
              <a:t>and implementation </a:t>
            </a:r>
            <a:r>
              <a:rPr lang="en-US" sz="1200" b="0" i="0" u="none" strike="noStrike" kern="1200" baseline="0" dirty="0">
                <a:solidFill>
                  <a:schemeClr val="tx1"/>
                </a:solidFill>
                <a:latin typeface="+mn-lt"/>
                <a:ea typeface="+mn-ea"/>
                <a:cs typeface="+mn-cs"/>
              </a:rPr>
              <a:t>because they have exhibited </a:t>
            </a:r>
            <a:r>
              <a:rPr lang="en-US" sz="1200" b="1" i="0" u="none" strike="noStrike" kern="1200" baseline="0" dirty="0">
                <a:solidFill>
                  <a:schemeClr val="tx1"/>
                </a:solidFill>
                <a:latin typeface="+mn-lt"/>
                <a:ea typeface="+mn-ea"/>
                <a:cs typeface="+mn-cs"/>
              </a:rPr>
              <a:t>three </a:t>
            </a:r>
            <a:r>
              <a:rPr lang="en-US" sz="1200" b="1" i="0" u="none" strike="noStrike" kern="1200" baseline="0" dirty="0" smtClean="0">
                <a:solidFill>
                  <a:schemeClr val="tx1"/>
                </a:solidFill>
                <a:latin typeface="+mn-lt"/>
                <a:ea typeface="+mn-ea"/>
                <a:cs typeface="+mn-cs"/>
              </a:rPr>
              <a:t>key characteristics:</a:t>
            </a:r>
          </a:p>
          <a:p>
            <a:pPr marL="0" indent="0">
              <a:buFont typeface="+mj-lt"/>
              <a:buNone/>
            </a:pPr>
            <a:r>
              <a:rPr kumimoji="0" lang="en-US" sz="2800" b="0" i="0" u="none" strike="noStrike" kern="1200" cap="none" spc="0" normalizeH="0" baseline="0" noProof="0" dirty="0" smtClean="0">
                <a:ln>
                  <a:noFill/>
                </a:ln>
                <a:solidFill>
                  <a:prstClr val="black"/>
                </a:solidFill>
                <a:effectLst/>
                <a:uLnTx/>
                <a:uFillTx/>
                <a:latin typeface="+mn-lt"/>
                <a:ea typeface="+mn-ea"/>
                <a:cs typeface="+mn-cs"/>
              </a:rPr>
              <a:t>1. Articulates a strategic vision for the corporation.</a:t>
            </a:r>
          </a:p>
          <a:p>
            <a:pPr marL="0" indent="0">
              <a:buFont typeface="+mj-lt"/>
              <a:buNone/>
            </a:pPr>
            <a:r>
              <a:rPr kumimoji="0" lang="en-US" sz="2800" b="0" i="0" u="none" strike="noStrike" kern="1200" cap="none" spc="0" normalizeH="0" baseline="0" noProof="0" dirty="0" smtClean="0">
                <a:ln>
                  <a:noFill/>
                </a:ln>
                <a:solidFill>
                  <a:prstClr val="black"/>
                </a:solidFill>
                <a:effectLst/>
                <a:uLnTx/>
                <a:uFillTx/>
                <a:latin typeface="+mn-lt"/>
                <a:ea typeface="+mn-ea"/>
                <a:cs typeface="+mn-cs"/>
              </a:rPr>
              <a:t>2. Presents a role for others to identify with and to follow. </a:t>
            </a:r>
          </a:p>
          <a:p>
            <a:pPr marL="0" indent="0">
              <a:buFont typeface="+mj-lt"/>
              <a:buNone/>
            </a:pPr>
            <a:r>
              <a:rPr kumimoji="0" lang="en-US" sz="2800" b="0" i="0" u="none" strike="noStrike" kern="1200" cap="none" spc="0" normalizeH="0" baseline="0" noProof="0" dirty="0" smtClean="0">
                <a:ln>
                  <a:noFill/>
                </a:ln>
                <a:solidFill>
                  <a:prstClr val="black"/>
                </a:solidFill>
                <a:effectLst/>
                <a:uLnTx/>
                <a:uFillTx/>
                <a:latin typeface="+mn-lt"/>
                <a:ea typeface="+mn-ea"/>
                <a:cs typeface="+mn-cs"/>
              </a:rPr>
              <a:t>3. Communicates high-performance standards and also show confidence in the followers’ abilities to meet these standards.</a:t>
            </a:r>
          </a:p>
          <a:p>
            <a:endParaRPr lang="en-US" dirty="0"/>
          </a:p>
        </p:txBody>
      </p:sp>
      <p:sp>
        <p:nvSpPr>
          <p:cNvPr id="4" name="Slide Number Placeholder 3"/>
          <p:cNvSpPr>
            <a:spLocks noGrp="1"/>
          </p:cNvSpPr>
          <p:nvPr>
            <p:ph type="sldNum" sz="quarter" idx="10"/>
          </p:nvPr>
        </p:nvSpPr>
        <p:spPr/>
        <p:txBody>
          <a:bodyPr/>
          <a:lstStyle/>
          <a:p>
            <a:fld id="{BEDF6FCA-8189-4B33-BBB6-90EB11C90991}" type="slidenum">
              <a:rPr lang="en-US" smtClean="0"/>
              <a:pPr/>
              <a:t>30</a:t>
            </a:fld>
            <a:endParaRPr lang="en-US" dirty="0"/>
          </a:p>
        </p:txBody>
      </p:sp>
    </p:spTree>
    <p:extLst>
      <p:ext uri="{BB962C8B-B14F-4D97-AF65-F5344CB8AC3E}">
        <p14:creationId xmlns:p14="http://schemas.microsoft.com/office/powerpoint/2010/main" xmlns="" val="1991005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Many large organizations have a </a:t>
            </a:r>
            <a:r>
              <a:rPr lang="en-US" sz="1200" b="1" i="0" u="none" strike="noStrike" kern="1200" baseline="0" dirty="0">
                <a:solidFill>
                  <a:schemeClr val="tx1"/>
                </a:solidFill>
                <a:latin typeface="+mn-lt"/>
                <a:ea typeface="+mn-ea"/>
                <a:cs typeface="+mn-cs"/>
              </a:rPr>
              <a:t>strategic planning staff </a:t>
            </a:r>
            <a:r>
              <a:rPr lang="en-US" sz="1200" b="0" i="0" u="none" strike="noStrike" kern="1200" baseline="0" dirty="0">
                <a:solidFill>
                  <a:schemeClr val="tx1"/>
                </a:solidFill>
                <a:latin typeface="+mn-lt"/>
                <a:ea typeface="+mn-ea"/>
                <a:cs typeface="+mn-cs"/>
              </a:rPr>
              <a:t>charged with supporting </a:t>
            </a:r>
            <a:r>
              <a:rPr lang="en-US" sz="1200" b="0" i="0" u="none" strike="noStrike" kern="1200" baseline="0" dirty="0" smtClean="0">
                <a:solidFill>
                  <a:schemeClr val="tx1"/>
                </a:solidFill>
                <a:latin typeface="+mn-lt"/>
                <a:ea typeface="+mn-ea"/>
                <a:cs typeface="+mn-cs"/>
              </a:rPr>
              <a:t>both top </a:t>
            </a:r>
            <a:r>
              <a:rPr lang="en-US" sz="1200" b="0" i="0" u="none" strike="noStrike" kern="1200" baseline="0" dirty="0">
                <a:solidFill>
                  <a:schemeClr val="tx1"/>
                </a:solidFill>
                <a:latin typeface="+mn-lt"/>
                <a:ea typeface="+mn-ea"/>
                <a:cs typeface="+mn-cs"/>
              </a:rPr>
              <a:t>management and the business units in the strategic planning process.</a:t>
            </a:r>
            <a:endParaRPr lang="en-US" dirty="0"/>
          </a:p>
        </p:txBody>
      </p:sp>
      <p:sp>
        <p:nvSpPr>
          <p:cNvPr id="4" name="Slide Number Placeholder 3"/>
          <p:cNvSpPr>
            <a:spLocks noGrp="1"/>
          </p:cNvSpPr>
          <p:nvPr>
            <p:ph type="sldNum" sz="quarter" idx="10"/>
          </p:nvPr>
        </p:nvSpPr>
        <p:spPr/>
        <p:txBody>
          <a:bodyPr/>
          <a:lstStyle/>
          <a:p>
            <a:fld id="{BEDF6FCA-8189-4B33-BBB6-90EB11C90991}" type="slidenum">
              <a:rPr lang="en-US" smtClean="0"/>
              <a:pPr/>
              <a:t>31</a:t>
            </a:fld>
            <a:endParaRPr lang="en-US" dirty="0"/>
          </a:p>
        </p:txBody>
      </p:sp>
    </p:spTree>
    <p:extLst>
      <p:ext uri="{BB962C8B-B14F-4D97-AF65-F5344CB8AC3E}">
        <p14:creationId xmlns:p14="http://schemas.microsoft.com/office/powerpoint/2010/main" xmlns="" val="37206927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The </a:t>
            </a:r>
            <a:r>
              <a:rPr lang="en-US" sz="1200" b="1" i="0" u="none" strike="noStrike" kern="1200" baseline="0" dirty="0" smtClean="0">
                <a:solidFill>
                  <a:schemeClr val="tx1"/>
                </a:solidFill>
                <a:latin typeface="+mn-lt"/>
                <a:ea typeface="+mn-ea"/>
                <a:cs typeface="+mn-cs"/>
              </a:rPr>
              <a:t>strategic planning staff’s </a:t>
            </a:r>
            <a:r>
              <a:rPr lang="en-US" sz="1200" b="0" i="0" u="none" strike="noStrike" kern="1200" baseline="0" dirty="0" smtClean="0">
                <a:solidFill>
                  <a:schemeClr val="tx1"/>
                </a:solidFill>
                <a:latin typeface="+mn-lt"/>
                <a:ea typeface="+mn-ea"/>
                <a:cs typeface="+mn-cs"/>
              </a:rPr>
              <a:t>major responsibilities </a:t>
            </a:r>
            <a:r>
              <a:rPr lang="en-US" sz="1200" b="0" i="0" u="none" strike="noStrike" kern="1200" baseline="0" dirty="0">
                <a:solidFill>
                  <a:schemeClr val="tx1"/>
                </a:solidFill>
                <a:latin typeface="+mn-lt"/>
                <a:ea typeface="+mn-ea"/>
                <a:cs typeface="+mn-cs"/>
              </a:rPr>
              <a:t>are to:</a:t>
            </a:r>
          </a:p>
          <a:p>
            <a:r>
              <a:rPr lang="en-US" sz="1200" b="0" i="0" u="none" strike="noStrike" kern="1200" baseline="0" dirty="0">
                <a:solidFill>
                  <a:schemeClr val="tx1"/>
                </a:solidFill>
                <a:latin typeface="+mn-lt"/>
                <a:ea typeface="+mn-ea"/>
                <a:cs typeface="+mn-cs"/>
              </a:rPr>
              <a:t>1. Identify and analyze companywide strategic issues, and suggest corporate strategic </a:t>
            </a:r>
            <a:r>
              <a:rPr lang="en-US" sz="1200" b="0" i="0" u="none" strike="noStrike" kern="1200" baseline="0" dirty="0" smtClean="0">
                <a:solidFill>
                  <a:schemeClr val="tx1"/>
                </a:solidFill>
                <a:latin typeface="+mn-lt"/>
                <a:ea typeface="+mn-ea"/>
                <a:cs typeface="+mn-cs"/>
              </a:rPr>
              <a:t>alternatives to </a:t>
            </a:r>
            <a:r>
              <a:rPr lang="en-US" sz="1200" b="0" i="0" u="none" strike="noStrike" kern="1200" baseline="0" dirty="0">
                <a:solidFill>
                  <a:schemeClr val="tx1"/>
                </a:solidFill>
                <a:latin typeface="+mn-lt"/>
                <a:ea typeface="+mn-ea"/>
                <a:cs typeface="+mn-cs"/>
              </a:rPr>
              <a:t>top management.</a:t>
            </a:r>
          </a:p>
          <a:p>
            <a:r>
              <a:rPr lang="en-US" sz="1200" b="0" i="0" u="none" strike="noStrike" kern="1200" baseline="0" dirty="0">
                <a:solidFill>
                  <a:schemeClr val="tx1"/>
                </a:solidFill>
                <a:latin typeface="+mn-lt"/>
                <a:ea typeface="+mn-ea"/>
                <a:cs typeface="+mn-cs"/>
              </a:rPr>
              <a:t>2. Work as facilitators with business units to guide them through the strategic </a:t>
            </a:r>
            <a:r>
              <a:rPr lang="en-US" sz="1200" b="0" i="0" u="none" strike="noStrike" kern="1200" baseline="0" dirty="0" smtClean="0">
                <a:solidFill>
                  <a:schemeClr val="tx1"/>
                </a:solidFill>
                <a:latin typeface="+mn-lt"/>
                <a:ea typeface="+mn-ea"/>
                <a:cs typeface="+mn-cs"/>
              </a:rPr>
              <a:t>planning process</a:t>
            </a:r>
            <a:endParaRPr lang="en-US" dirty="0"/>
          </a:p>
        </p:txBody>
      </p:sp>
      <p:sp>
        <p:nvSpPr>
          <p:cNvPr id="4" name="Slide Number Placeholder 3"/>
          <p:cNvSpPr>
            <a:spLocks noGrp="1"/>
          </p:cNvSpPr>
          <p:nvPr>
            <p:ph type="sldNum" sz="quarter" idx="10"/>
          </p:nvPr>
        </p:nvSpPr>
        <p:spPr/>
        <p:txBody>
          <a:bodyPr/>
          <a:lstStyle/>
          <a:p>
            <a:fld id="{BEDF6FCA-8189-4B33-BBB6-90EB11C90991}" type="slidenum">
              <a:rPr lang="en-US" smtClean="0"/>
              <a:pPr/>
              <a:t>32</a:t>
            </a:fld>
            <a:endParaRPr lang="en-US" dirty="0"/>
          </a:p>
        </p:txBody>
      </p:sp>
    </p:spTree>
    <p:extLst>
      <p:ext uri="{BB962C8B-B14F-4D97-AF65-F5344CB8AC3E}">
        <p14:creationId xmlns:p14="http://schemas.microsoft.com/office/powerpoint/2010/main" xmlns="" val="4543647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bwMode="white">
          <a:xfrm>
            <a:off x="0" y="0"/>
            <a:ext cx="9144000" cy="3886200"/>
          </a:xfrm>
          <a:prstGeom prst="rect">
            <a:avLst/>
          </a:prstGeom>
          <a:solidFill>
            <a:srgbClr val="007FA3"/>
          </a:solidFill>
          <a:ln>
            <a:solidFill>
              <a:srgbClr val="007F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685800" y="762000"/>
            <a:ext cx="7772400" cy="2838451"/>
          </a:xfrm>
        </p:spPr>
        <p:txBody>
          <a:bodyPr anchor="b">
            <a:noAutofit/>
          </a:bodyPr>
          <a:lstStyle>
            <a:lvl1pPr algn="l">
              <a:defRPr sz="360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674687" y="3962400"/>
            <a:ext cx="7794626" cy="1752600"/>
          </a:xfrm>
        </p:spPr>
        <p:txBody>
          <a:bodyPr>
            <a:noAutofit/>
          </a:bodyPr>
          <a:lstStyle>
            <a:lvl1pPr marL="0" indent="0" algn="l">
              <a:spcBef>
                <a:spcPts val="0"/>
              </a:spcBef>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2"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C1656C7A-C933-489A-AD0B-FDC4FF20E22A}" type="datetime1">
              <a:rPr lang="en-US" smtClean="0"/>
              <a:pPr/>
              <a:t>1/16/2017</a:t>
            </a:fld>
            <a:endParaRPr lang="en-US" dirty="0"/>
          </a:p>
        </p:txBody>
      </p:sp>
      <p:sp>
        <p:nvSpPr>
          <p:cNvPr id="6" name="Slide Number Placeholder 5"/>
          <p:cNvSpPr>
            <a:spLocks noGrp="1"/>
          </p:cNvSpPr>
          <p:nvPr>
            <p:ph type="sldNum" sz="quarter" idx="12"/>
          </p:nvPr>
        </p:nvSpPr>
        <p:spPr/>
        <p:txBody>
          <a:bodyPr/>
          <a:lstStyle>
            <a:lvl1pPr algn="l">
              <a:defRPr>
                <a:latin typeface="Verdana" pitchFamily="34" charset="0"/>
                <a:ea typeface="Verdana" pitchFamily="34" charset="0"/>
                <a:cs typeface="Verdana" pitchFamily="34" charset="0"/>
              </a:defRPr>
            </a:lvl1pPr>
          </a:lstStyle>
          <a:p>
            <a:fld id="{200B2350-5261-4F5C-9DF5-EF0D264FC8D2}" type="slidenum">
              <a:rPr lang="en-US" smtClean="0"/>
              <a:pPr/>
              <a:t>‹#›</a:t>
            </a:fld>
            <a:endParaRPr lang="en-US" dirty="0"/>
          </a:p>
        </p:txBody>
      </p:sp>
      <p:pic>
        <p:nvPicPr>
          <p:cNvPr id="8" name="Picture 7" descr="Pearson Logo"/>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457200" y="6376789"/>
            <a:ext cx="918000" cy="279915"/>
          </a:xfrm>
          <a:prstGeom prst="rect">
            <a:avLst/>
          </a:prstGeom>
        </p:spPr>
      </p:pic>
      <p:sp>
        <p:nvSpPr>
          <p:cNvPr id="9" name="TextBox 8"/>
          <p:cNvSpPr txBox="1"/>
          <p:nvPr userDrawn="1"/>
        </p:nvSpPr>
        <p:spPr>
          <a:xfrm>
            <a:off x="1600200" y="6429345"/>
            <a:ext cx="7162800" cy="461665"/>
          </a:xfrm>
          <a:prstGeom prst="rect">
            <a:avLst/>
          </a:prstGeom>
          <a:noFill/>
        </p:spPr>
        <p:txBody>
          <a:bodyPr wrap="square" rtlCol="0">
            <a:sp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200" b="0" kern="1200" dirty="0" smtClean="0">
                <a:solidFill>
                  <a:schemeClr val="tx1"/>
                </a:solidFill>
                <a:latin typeface="Verdana"/>
                <a:ea typeface="+mn-ea"/>
                <a:cs typeface="Verdana"/>
              </a:rPr>
              <a:t>Copyright © 2018, 2015, 2012 Pearson Education, Inc. All Rights Reserved.</a:t>
            </a:r>
            <a:endParaRPr lang="en-US" altLang="en-US" sz="1200" b="0" dirty="0" smtClean="0">
              <a:latin typeface="Verdana"/>
              <a:ea typeface="Verdana" panose="020B0604030504040204" pitchFamily="34" charset="0"/>
              <a:cs typeface="Verdana"/>
            </a:endParaRPr>
          </a:p>
          <a:p>
            <a:pPr marL="0" marR="0" indent="0" algn="r" defTabSz="914400" rtl="0" eaLnBrk="1" fontAlgn="auto" latinLnBrk="0" hangingPunct="1">
              <a:lnSpc>
                <a:spcPct val="100000"/>
              </a:lnSpc>
              <a:spcBef>
                <a:spcPts val="0"/>
              </a:spcBef>
              <a:spcAft>
                <a:spcPts val="0"/>
              </a:spcAft>
              <a:buClrTx/>
              <a:buSzTx/>
              <a:buFontTx/>
              <a:buNone/>
              <a:tabLst/>
              <a:defRPr/>
            </a:pPr>
            <a:endParaRPr lang="en-US" altLang="en-US" sz="1200" b="1" dirty="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xmlns="" val="8879806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hapter Opener">
    <p:spTree>
      <p:nvGrpSpPr>
        <p:cNvPr id="1" name=""/>
        <p:cNvGrpSpPr/>
        <p:nvPr/>
      </p:nvGrpSpPr>
      <p:grpSpPr>
        <a:xfrm>
          <a:off x="0" y="0"/>
          <a:ext cx="0" cy="0"/>
          <a:chOff x="0" y="0"/>
          <a:chExt cx="0" cy="0"/>
        </a:xfrm>
      </p:grpSpPr>
      <p:sp>
        <p:nvSpPr>
          <p:cNvPr id="11" name="Title 10"/>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Text Placeholder 6"/>
          <p:cNvSpPr>
            <a:spLocks noGrp="1"/>
          </p:cNvSpPr>
          <p:nvPr>
            <p:ph type="body" sz="quarter" idx="13" hasCustomPrompt="1"/>
          </p:nvPr>
        </p:nvSpPr>
        <p:spPr>
          <a:xfrm>
            <a:off x="457200" y="816430"/>
            <a:ext cx="8229600" cy="478970"/>
          </a:xfrm>
        </p:spPr>
        <p:txBody>
          <a:bodyPr>
            <a:noAutofit/>
          </a:bodyPr>
          <a:lstStyle>
            <a:lvl1pPr marL="0" indent="0">
              <a:spcBef>
                <a:spcPts val="0"/>
              </a:spcBef>
              <a:buNone/>
              <a:defRPr sz="20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Add edition here</a:t>
            </a:r>
          </a:p>
        </p:txBody>
      </p:sp>
      <p:sp>
        <p:nvSpPr>
          <p:cNvPr id="9" name="Text Placeholder 8"/>
          <p:cNvSpPr>
            <a:spLocks noGrp="1"/>
          </p:cNvSpPr>
          <p:nvPr>
            <p:ph type="body" sz="quarter" idx="14" hasCustomPrompt="1"/>
          </p:nvPr>
        </p:nvSpPr>
        <p:spPr>
          <a:xfrm>
            <a:off x="5029200" y="1600201"/>
            <a:ext cx="3657600" cy="1600199"/>
          </a:xfrm>
        </p:spPr>
        <p:txBody>
          <a:bodyPr anchor="b">
            <a:noAutofit/>
          </a:bodyPr>
          <a:lstStyle>
            <a:lvl1pPr marL="0" indent="0">
              <a:spcBef>
                <a:spcPts val="0"/>
              </a:spcBef>
              <a:buNone/>
              <a:defRPr sz="3000" baseline="0"/>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dirty="0"/>
              <a:t>Chapter ##</a:t>
            </a:r>
          </a:p>
        </p:txBody>
      </p:sp>
      <p:sp>
        <p:nvSpPr>
          <p:cNvPr id="10" name="Text Placeholder 8"/>
          <p:cNvSpPr>
            <a:spLocks noGrp="1"/>
          </p:cNvSpPr>
          <p:nvPr>
            <p:ph type="body" sz="quarter" idx="15" hasCustomPrompt="1"/>
          </p:nvPr>
        </p:nvSpPr>
        <p:spPr>
          <a:xfrm>
            <a:off x="5029200" y="3200400"/>
            <a:ext cx="3657600" cy="2925763"/>
          </a:xfrm>
        </p:spPr>
        <p:txBody>
          <a:bodyPr>
            <a:noAutofit/>
          </a:bodyPr>
          <a:lstStyle>
            <a:lvl1pPr marL="0" indent="0">
              <a:spcBef>
                <a:spcPts val="0"/>
              </a:spcBef>
              <a:buNone/>
              <a:defRPr sz="2200"/>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dirty="0"/>
              <a:t>Chapter title</a:t>
            </a:r>
          </a:p>
        </p:txBody>
      </p:sp>
      <p:sp>
        <p:nvSpPr>
          <p:cNvPr id="16" name="Footer Placeholder 2"/>
          <p:cNvSpPr>
            <a:spLocks noGrp="1"/>
          </p:cNvSpPr>
          <p:nvPr>
            <p:ph type="ftr" sz="quarter" idx="10"/>
          </p:nvPr>
        </p:nvSpPr>
        <p:spPr>
          <a:xfrm>
            <a:off x="93969" y="6165337"/>
            <a:ext cx="8595360" cy="235463"/>
          </a:xfrm>
        </p:spPr>
        <p:txBody>
          <a:bodyPr/>
          <a:lstStyle/>
          <a:p>
            <a:endParaRPr lang="en-US" dirty="0"/>
          </a:p>
        </p:txBody>
      </p:sp>
      <p:sp>
        <p:nvSpPr>
          <p:cNvPr id="4" name="Date Placeholder 3"/>
          <p:cNvSpPr>
            <a:spLocks noGrp="1"/>
          </p:cNvSpPr>
          <p:nvPr>
            <p:ph type="dt" sz="half" idx="11"/>
          </p:nvPr>
        </p:nvSpPr>
        <p:spPr/>
        <p:txBody>
          <a:bodyPr/>
          <a:lstStyle/>
          <a:p>
            <a:fld id="{ED7F9CA2-07B6-44F8-ABAE-88E4A49039A5}" type="datetime1">
              <a:rPr lang="en-US" smtClean="0"/>
              <a:pPr/>
              <a:t>1/16/2017</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pic>
        <p:nvPicPr>
          <p:cNvPr id="12" name="Picture 11" descr="Pearson Logo"/>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457200" y="6376789"/>
            <a:ext cx="918000" cy="279915"/>
          </a:xfrm>
          <a:prstGeom prst="rect">
            <a:avLst/>
          </a:prstGeom>
        </p:spPr>
      </p:pic>
      <p:sp>
        <p:nvSpPr>
          <p:cNvPr id="13" name="TextBox 12"/>
          <p:cNvSpPr txBox="1"/>
          <p:nvPr userDrawn="1"/>
        </p:nvSpPr>
        <p:spPr>
          <a:xfrm>
            <a:off x="1600200" y="6429345"/>
            <a:ext cx="7162800" cy="384721"/>
          </a:xfrm>
          <a:prstGeom prst="rect">
            <a:avLst/>
          </a:prstGeom>
          <a:noFill/>
        </p:spPr>
        <p:txBody>
          <a:bodyPr wrap="square" rtlCol="0">
            <a:sp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200" b="0" kern="1200" dirty="0" smtClean="0">
                <a:solidFill>
                  <a:schemeClr val="tx1"/>
                </a:solidFill>
                <a:latin typeface="Verdana"/>
                <a:ea typeface="+mn-ea"/>
                <a:cs typeface="Verdana"/>
              </a:rPr>
              <a:t>Copyright © 2018, 2015, 2012 Pearson Education, Inc. All Rights Reserved</a:t>
            </a:r>
            <a:r>
              <a:rPr lang="en-US" sz="800" b="0" kern="1200" dirty="0" smtClean="0">
                <a:solidFill>
                  <a:schemeClr val="tx1"/>
                </a:solidFill>
                <a:latin typeface="Verdana"/>
                <a:ea typeface="+mn-ea"/>
                <a:cs typeface="Verdana"/>
              </a:rPr>
              <a:t>.</a:t>
            </a:r>
            <a:endParaRPr lang="en-US" altLang="en-US" sz="800" b="0" dirty="0" smtClean="0">
              <a:latin typeface="Verdana"/>
              <a:ea typeface="Verdana" panose="020B0604030504040204" pitchFamily="34" charset="0"/>
              <a:cs typeface="Verdana"/>
            </a:endParaRPr>
          </a:p>
          <a:p>
            <a:pPr marL="0" marR="0" indent="0" algn="r" defTabSz="914400" rtl="0" eaLnBrk="1" fontAlgn="auto" latinLnBrk="0" hangingPunct="1">
              <a:lnSpc>
                <a:spcPct val="100000"/>
              </a:lnSpc>
              <a:spcBef>
                <a:spcPts val="0"/>
              </a:spcBef>
              <a:spcAft>
                <a:spcPts val="0"/>
              </a:spcAft>
              <a:buClrTx/>
              <a:buSzTx/>
              <a:buFontTx/>
              <a:buNone/>
              <a:tabLst/>
              <a:defRPr/>
            </a:pPr>
            <a:endParaRPr lang="en-US" altLang="en-US" sz="700" b="1" dirty="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xmlns="" val="29810628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Learning Objectives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Learning Objectives Placeholder 6"/>
          <p:cNvSpPr>
            <a:spLocks noGrp="1"/>
          </p:cNvSpPr>
          <p:nvPr>
            <p:ph type="body" sz="quarter" idx="13" hasCustomPrompt="1"/>
          </p:nvPr>
        </p:nvSpPr>
        <p:spPr>
          <a:xfrm>
            <a:off x="457200" y="816430"/>
            <a:ext cx="8229600" cy="402770"/>
          </a:xfrm>
        </p:spPr>
        <p:txBody>
          <a:bodyPr>
            <a:noAutofit/>
          </a:bodyPr>
          <a:lstStyle>
            <a:lvl1pPr marL="0" indent="0">
              <a:spcBef>
                <a:spcPts val="0"/>
              </a:spcBef>
              <a:buNone/>
              <a:defRPr sz="16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Click to add Learning Objective(s)</a:t>
            </a:r>
          </a:p>
        </p:txBody>
      </p:sp>
      <p:sp>
        <p:nvSpPr>
          <p:cNvPr id="9" name="Content Placeholder 8"/>
          <p:cNvSpPr>
            <a:spLocks noGrp="1"/>
          </p:cNvSpPr>
          <p:nvPr>
            <p:ph sz="quarter" idx="14"/>
          </p:nvPr>
        </p:nvSpPr>
        <p:spPr>
          <a:xfrm>
            <a:off x="457200" y="1600200"/>
            <a:ext cx="8229600" cy="4525963"/>
          </a:xfrm>
        </p:spPr>
        <p:txBody>
          <a:bodyPr/>
          <a:lstStyle>
            <a:lvl5pP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12" name="Footer Placeholder 2"/>
          <p:cNvSpPr>
            <a:spLocks noGrp="1"/>
          </p:cNvSpPr>
          <p:nvPr>
            <p:ph type="ftr" sz="quarter" idx="10"/>
          </p:nvPr>
        </p:nvSpPr>
        <p:spPr>
          <a:xfrm>
            <a:off x="93969" y="6172200"/>
            <a:ext cx="8595360" cy="235463"/>
          </a:xfrm>
        </p:spPr>
        <p:txBody>
          <a:bodyPr/>
          <a:lstStyle/>
          <a:p>
            <a:endParaRPr lang="en-US" dirty="0"/>
          </a:p>
        </p:txBody>
      </p:sp>
      <p:sp>
        <p:nvSpPr>
          <p:cNvPr id="4" name="Date Placeholder 3"/>
          <p:cNvSpPr>
            <a:spLocks noGrp="1"/>
          </p:cNvSpPr>
          <p:nvPr>
            <p:ph type="dt" sz="half" idx="11"/>
          </p:nvPr>
        </p:nvSpPr>
        <p:spPr/>
        <p:txBody>
          <a:bodyPr/>
          <a:lstStyle/>
          <a:p>
            <a:fld id="{B1E1B2F4-018F-4EA3-B2C3-F64603750D94}" type="datetime1">
              <a:rPr lang="en-US" smtClean="0"/>
              <a:pPr/>
              <a:t>1/16/2017</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xmlns="" val="11524630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nchor="ctr"/>
          <a:lstStyle>
            <a:lvl1pPr>
              <a:defRPr sz="4000">
                <a:latin typeface="+mn-lt"/>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buClr>
                <a:srgbClr val="007FA3"/>
              </a:buClr>
              <a:buSzPct val="100000"/>
              <a:defRPr sz="3200"/>
            </a:lvl1pPr>
            <a:lvl2pPr>
              <a:buClr>
                <a:srgbClr val="007FA3"/>
              </a:buClr>
              <a:defRPr sz="2800"/>
            </a:lvl2pPr>
            <a:lvl3pPr>
              <a:buClr>
                <a:srgbClr val="007FA3"/>
              </a:buClr>
              <a:defRPr/>
            </a:lvl3pPr>
            <a:lvl4pPr>
              <a:buClr>
                <a:srgbClr val="007FA3"/>
              </a:buClr>
              <a:defRPr/>
            </a:lvl4pPr>
            <a:lvl5pPr>
              <a:buClr>
                <a:srgbClr val="007FA3"/>
              </a:buClr>
              <a:defRPr/>
            </a:lvl5pPr>
            <a:lvl6pPr>
              <a:buClr>
                <a:srgbClr val="007FA3"/>
              </a:buClr>
              <a:defRPr/>
            </a:lvl6pPr>
            <a:lvl7pPr>
              <a:buClr>
                <a:srgbClr val="007FA3"/>
              </a:buClr>
              <a:defRPr/>
            </a:lvl7pPr>
            <a:lvl8pPr>
              <a:buClr>
                <a:srgbClr val="007FA3"/>
              </a:buClr>
              <a:defRPr/>
            </a:lvl8pPr>
            <a:lvl9pPr>
              <a:buClr>
                <a:srgbClr val="007FA3"/>
              </a:buCl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6" name="Footer Placeholder 4"/>
          <p:cNvSpPr>
            <a:spLocks noGrp="1"/>
          </p:cNvSpPr>
          <p:nvPr>
            <p:ph type="ftr" sz="quarter" idx="11"/>
          </p:nvPr>
        </p:nvSpPr>
        <p:spPr>
          <a:xfrm>
            <a:off x="93969" y="6172200"/>
            <a:ext cx="8595360" cy="235463"/>
          </a:xfrm>
        </p:spPr>
        <p:txBody>
          <a:bodyPr/>
          <a:lstStyle/>
          <a:p>
            <a:endParaRPr lang="en-US" dirty="0"/>
          </a:p>
        </p:txBody>
      </p:sp>
      <p:sp>
        <p:nvSpPr>
          <p:cNvPr id="9" name="Date Placeholder 3"/>
          <p:cNvSpPr>
            <a:spLocks noGrp="1"/>
          </p:cNvSpPr>
          <p:nvPr>
            <p:ph type="dt" sz="half" idx="10"/>
          </p:nvPr>
        </p:nvSpPr>
        <p:spPr>
          <a:xfrm>
            <a:off x="6335713" y="113072"/>
            <a:ext cx="2133600" cy="182880"/>
          </a:xfrm>
        </p:spPr>
        <p:txBody>
          <a:bodyPr/>
          <a:lstStyle/>
          <a:p>
            <a:fld id="{C5F33105-DA58-4B08-A47F-E2D2F054F5C1}" type="datetime1">
              <a:rPr lang="en-US" smtClean="0"/>
              <a:pPr/>
              <a:t>1/16/2017</a:t>
            </a:fld>
            <a:endParaRPr lang="en-US" dirty="0"/>
          </a:p>
        </p:txBody>
      </p:sp>
      <p:sp>
        <p:nvSpPr>
          <p:cNvPr id="10" name="Slide Number Placeholder 5"/>
          <p:cNvSpPr>
            <a:spLocks noGrp="1"/>
          </p:cNvSpPr>
          <p:nvPr>
            <p:ph type="sldNum" sz="quarter" idx="12"/>
          </p:nvPr>
        </p:nvSpPr>
        <p:spPr>
          <a:xfrm>
            <a:off x="8592217" y="6651895"/>
            <a:ext cx="551783" cy="182880"/>
          </a:xfrm>
        </p:spPr>
        <p:txBody>
          <a:bodyPr/>
          <a:lstStyle>
            <a:lvl1pPr>
              <a:defRPr>
                <a:solidFill>
                  <a:schemeClr val="tx1"/>
                </a:solidFill>
              </a:defRPr>
            </a:lvl1pPr>
          </a:lstStyle>
          <a:p>
            <a:r>
              <a:rPr lang="en-US" dirty="0"/>
              <a:t>2-</a:t>
            </a:r>
            <a:fld id="{200B2350-5261-4F5C-9DF5-EF0D264FC8D2}" type="slidenum">
              <a:rPr lang="en-US" smtClean="0"/>
              <a:pPr/>
              <a:t>‹#›</a:t>
            </a:fld>
            <a:endParaRPr lang="en-US" dirty="0"/>
          </a:p>
        </p:txBody>
      </p:sp>
    </p:spTree>
    <p:extLst>
      <p:ext uri="{BB962C8B-B14F-4D97-AF65-F5344CB8AC3E}">
        <p14:creationId xmlns:p14="http://schemas.microsoft.com/office/powerpoint/2010/main" xmlns="" val="1210909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earning Objective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marL="118872" indent="-118872">
              <a:buClr>
                <a:srgbClr val="007FA3"/>
              </a:buClr>
              <a:buSzPct val="25000"/>
              <a:defRPr sz="1600"/>
            </a:lvl1pPr>
            <a:lvl2pPr marL="569913" indent="-285750">
              <a:buClr>
                <a:srgbClr val="007FA3"/>
              </a:buClr>
              <a:defRPr sz="1600"/>
            </a:lvl2pPr>
            <a:lvl3pPr>
              <a:buClr>
                <a:srgbClr val="007FA3"/>
              </a:buClr>
              <a:defRPr sz="1600"/>
            </a:lvl3pPr>
            <a:lvl4pPr>
              <a:buClr>
                <a:srgbClr val="007FA3"/>
              </a:buClr>
              <a:defRPr sz="1600"/>
            </a:lvl4pPr>
            <a:lvl5pPr>
              <a:buClr>
                <a:srgbClr val="007FA3"/>
              </a:buClr>
              <a:defRPr sz="1600"/>
            </a:lvl5pPr>
            <a:lvl6pPr>
              <a:buClr>
                <a:srgbClr val="007FA3"/>
              </a:buClr>
              <a:defRPr sz="1600"/>
            </a:lvl6pPr>
            <a:lvl7pPr>
              <a:buClr>
                <a:srgbClr val="007FA3"/>
              </a:buClr>
              <a:defRPr sz="1600"/>
            </a:lvl7pPr>
            <a:lvl8pPr>
              <a:buClr>
                <a:srgbClr val="007FA3"/>
              </a:buClr>
              <a:defRPr sz="1600"/>
            </a:lvl8pPr>
            <a:lvl9pPr>
              <a:buClr>
                <a:srgbClr val="007FA3"/>
              </a:buCl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10"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C5F52A1E-F23D-4100-88DB-05182431FE7C}" type="datetime1">
              <a:rPr lang="en-US" smtClean="0"/>
              <a:pPr/>
              <a:t>1/16/2017</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xmlns="" val="275200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Figure + Caption">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57200" y="228600"/>
            <a:ext cx="8229600" cy="1066800"/>
          </a:xfrm>
        </p:spPr>
        <p:txBody>
          <a:bodyPr anchor="t"/>
          <a:lstStyle>
            <a:lvl1pPr>
              <a:defRPr sz="3400">
                <a:solidFill>
                  <a:srgbClr val="007FA3"/>
                </a:solidFill>
              </a:defRPr>
            </a:lvl1pPr>
          </a:lstStyle>
          <a:p>
            <a:r>
              <a:rPr lang="en-US" dirty="0"/>
              <a:t>Click to add figure number and title</a:t>
            </a:r>
          </a:p>
        </p:txBody>
      </p:sp>
      <p:sp>
        <p:nvSpPr>
          <p:cNvPr id="10" name="Text Placeholder 9"/>
          <p:cNvSpPr>
            <a:spLocks noGrp="1"/>
          </p:cNvSpPr>
          <p:nvPr>
            <p:ph type="body" sz="quarter" idx="13" hasCustomPrompt="1"/>
          </p:nvPr>
        </p:nvSpPr>
        <p:spPr>
          <a:xfrm>
            <a:off x="457200" y="5368160"/>
            <a:ext cx="8229600" cy="916856"/>
          </a:xfrm>
        </p:spPr>
        <p:txBody>
          <a:bodyPr anchor="b"/>
          <a:lstStyle>
            <a:lvl1pPr marL="0" indent="0">
              <a:spcBef>
                <a:spcPts val="0"/>
              </a:spcBef>
              <a:buNone/>
              <a:defRPr sz="8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vl6pPr marL="0" indent="0">
              <a:spcBef>
                <a:spcPts val="0"/>
              </a:spcBef>
              <a:buNone/>
              <a:defRPr sz="1600"/>
            </a:lvl6pPr>
            <a:lvl7pPr marL="0" indent="0">
              <a:spcBef>
                <a:spcPts val="0"/>
              </a:spcBef>
              <a:buNone/>
              <a:defRPr sz="1600"/>
            </a:lvl7pPr>
            <a:lvl8pPr marL="0" indent="0">
              <a:spcBef>
                <a:spcPts val="0"/>
              </a:spcBef>
              <a:buNone/>
              <a:defRPr sz="1600"/>
            </a:lvl8pPr>
            <a:lvl9pPr marL="0" indent="0">
              <a:spcBef>
                <a:spcPts val="0"/>
              </a:spcBef>
              <a:buNone/>
              <a:defRPr sz="1600"/>
            </a:lvl9pPr>
          </a:lstStyle>
          <a:p>
            <a:pPr lvl="0"/>
            <a:r>
              <a:rPr lang="en-US" dirty="0"/>
              <a:t>Click to add caption</a:t>
            </a:r>
          </a:p>
        </p:txBody>
      </p:sp>
      <p:sp>
        <p:nvSpPr>
          <p:cNvPr id="11" name="Footer Placeholder 2"/>
          <p:cNvSpPr>
            <a:spLocks noGrp="1"/>
          </p:cNvSpPr>
          <p:nvPr>
            <p:ph type="ftr" sz="quarter" idx="11"/>
          </p:nvPr>
        </p:nvSpPr>
        <p:spPr>
          <a:xfrm>
            <a:off x="93969" y="6172200"/>
            <a:ext cx="8595360" cy="235463"/>
          </a:xfrm>
        </p:spPr>
        <p:txBody>
          <a:bodyPr/>
          <a:lstStyle/>
          <a:p>
            <a:endParaRPr lang="en-US" dirty="0"/>
          </a:p>
        </p:txBody>
      </p:sp>
      <p:sp>
        <p:nvSpPr>
          <p:cNvPr id="2" name="Date Placeholder 1"/>
          <p:cNvSpPr>
            <a:spLocks noGrp="1"/>
          </p:cNvSpPr>
          <p:nvPr>
            <p:ph type="dt" sz="half" idx="10"/>
          </p:nvPr>
        </p:nvSpPr>
        <p:spPr/>
        <p:txBody>
          <a:bodyPr/>
          <a:lstStyle>
            <a:lvl1pPr>
              <a:defRPr>
                <a:solidFill>
                  <a:schemeClr val="tx1"/>
                </a:solidFill>
              </a:defRPr>
            </a:lvl1pPr>
          </a:lstStyle>
          <a:p>
            <a:fld id="{D529B61E-9039-4FB4-9D8A-61896A95CB3A}" type="datetime1">
              <a:rPr lang="en-US" smtClean="0"/>
              <a:pPr/>
              <a:t>1/16/2017</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pic>
        <p:nvPicPr>
          <p:cNvPr id="7" name="Picture 6" descr="Pearson Logo"/>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500410" y="6376789"/>
            <a:ext cx="918000" cy="279915"/>
          </a:xfrm>
          <a:prstGeom prst="rect">
            <a:avLst/>
          </a:prstGeom>
        </p:spPr>
      </p:pic>
      <p:sp>
        <p:nvSpPr>
          <p:cNvPr id="9" name="TextBox 8"/>
          <p:cNvSpPr txBox="1"/>
          <p:nvPr userDrawn="1"/>
        </p:nvSpPr>
        <p:spPr>
          <a:xfrm>
            <a:off x="1600200" y="6429345"/>
            <a:ext cx="7162800" cy="200055"/>
          </a:xfrm>
          <a:prstGeom prst="rect">
            <a:avLst/>
          </a:prstGeom>
          <a:noFill/>
        </p:spPr>
        <p:txBody>
          <a:bodyPr wrap="square" rtlCol="0">
            <a:sp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700" b="1" dirty="0">
                <a:ea typeface="Verdana" panose="020B0604030504040204" pitchFamily="34" charset="0"/>
                <a:cs typeface="Verdana" panose="020B0604030504040204" pitchFamily="34" charset="0"/>
              </a:rPr>
              <a:t>Copyright © 2015, 2012, 2009 Pearson Education, Inc. All Rights Reserved</a:t>
            </a:r>
          </a:p>
        </p:txBody>
      </p:sp>
    </p:spTree>
    <p:extLst>
      <p:ext uri="{BB962C8B-B14F-4D97-AF65-F5344CB8AC3E}">
        <p14:creationId xmlns:p14="http://schemas.microsoft.com/office/powerpoint/2010/main" xmlns="" val="22037960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457200" y="1600200"/>
            <a:ext cx="8229600" cy="21637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457200" y="3962400"/>
            <a:ext cx="8229600" cy="21637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10119BC9-4382-457A-AF74-D661060F6ED4}" type="datetime1">
              <a:rPr lang="en-US" smtClean="0"/>
              <a:pPr/>
              <a:t>1/16/2017</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xmlns="" val="31547999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1447800"/>
            <a:ext cx="7772400" cy="2152651"/>
          </a:xfrm>
        </p:spPr>
        <p:txBody>
          <a:bodyPr anchor="b">
            <a:noAutofit/>
          </a:bodyPr>
          <a:lstStyle>
            <a:lvl1pPr algn="l">
              <a:defRPr sz="3400" b="1" cap="none" baseline="0">
                <a:solidFill>
                  <a:srgbClr val="007FA3"/>
                </a:solidFill>
              </a:defRPr>
            </a:lvl1pPr>
          </a:lstStyle>
          <a:p>
            <a:r>
              <a:rPr lang="en-US" dirty="0"/>
              <a:t>Click to edit Master title style</a:t>
            </a:r>
          </a:p>
        </p:txBody>
      </p:sp>
      <p:sp>
        <p:nvSpPr>
          <p:cNvPr id="3" name="Text Placeholder 2"/>
          <p:cNvSpPr>
            <a:spLocks noGrp="1"/>
          </p:cNvSpPr>
          <p:nvPr>
            <p:ph type="body" idx="1"/>
          </p:nvPr>
        </p:nvSpPr>
        <p:spPr>
          <a:xfrm>
            <a:off x="674687" y="3962400"/>
            <a:ext cx="7794627" cy="1752600"/>
          </a:xfrm>
        </p:spPr>
        <p:txBody>
          <a:bodyPr anchor="t">
            <a:noAutofit/>
          </a:bodyPr>
          <a:lstStyle>
            <a:lvl1pPr marL="0" indent="0">
              <a:spcBef>
                <a:spcPts val="0"/>
              </a:spcBef>
              <a:buNone/>
              <a:defRPr sz="1600">
                <a:solidFill>
                  <a:srgbClr val="007FA3"/>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9"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8C488E13-4EFD-4DF9-BEDD-22724A6C5B1A}" type="datetime1">
              <a:rPr lang="en-US" smtClean="0"/>
              <a:pPr/>
              <a:t>1/16/2017</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xmlns="" val="37547041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itle 6"/>
          <p:cNvSpPr>
            <a:spLocks noGrp="1"/>
          </p:cNvSpPr>
          <p:nvPr>
            <p:ph type="title"/>
          </p:nvPr>
        </p:nvSpPr>
        <p:spPr/>
        <p:txBody>
          <a:bodyPr anchor="ct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Date Placeholder 2"/>
          <p:cNvSpPr>
            <a:spLocks noGrp="1"/>
          </p:cNvSpPr>
          <p:nvPr>
            <p:ph type="dt" sz="half" idx="10"/>
          </p:nvPr>
        </p:nvSpPr>
        <p:spPr/>
        <p:txBody>
          <a:bodyPr/>
          <a:lstStyle/>
          <a:p>
            <a:fld id="{37D1A22B-724F-4953-8C31-CF1877A9C43B}" type="datetime1">
              <a:rPr lang="en-US" smtClean="0"/>
              <a:pPr/>
              <a:t>1/16/2017</a:t>
            </a:fld>
            <a:endParaRPr lang="en-US" dirty="0"/>
          </a:p>
        </p:txBody>
      </p:sp>
      <p:sp>
        <p:nvSpPr>
          <p:cNvPr id="5" name="Slide Number Placeholder 4"/>
          <p:cNvSpPr>
            <a:spLocks noGrp="1"/>
          </p:cNvSpPr>
          <p:nvPr>
            <p:ph type="sldNum" sz="quarter" idx="12"/>
          </p:nvPr>
        </p:nvSpPr>
        <p:spPr>
          <a:xfrm>
            <a:off x="8508939" y="6675120"/>
            <a:ext cx="551783" cy="182880"/>
          </a:xfrm>
        </p:spPr>
        <p:txBody>
          <a:bodyPr/>
          <a:lstStyle>
            <a:lvl1pPr>
              <a:defRPr>
                <a:solidFill>
                  <a:schemeClr val="tx1"/>
                </a:solidFill>
              </a:defRPr>
            </a:lvl1pPr>
          </a:lstStyle>
          <a:p>
            <a:r>
              <a:rPr lang="en-US" dirty="0"/>
              <a:t>2-</a:t>
            </a:r>
          </a:p>
        </p:txBody>
      </p:sp>
    </p:spTree>
    <p:extLst>
      <p:ext uri="{BB962C8B-B14F-4D97-AF65-F5344CB8AC3E}">
        <p14:creationId xmlns:p14="http://schemas.microsoft.com/office/powerpoint/2010/main" xmlns="" val="18551265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8" name="Footer Placeholder 2"/>
          <p:cNvSpPr>
            <a:spLocks noGrp="1"/>
          </p:cNvSpPr>
          <p:nvPr>
            <p:ph type="ftr" sz="quarter" idx="11"/>
          </p:nvPr>
        </p:nvSpPr>
        <p:spPr>
          <a:xfrm>
            <a:off x="93969" y="6172200"/>
            <a:ext cx="8595360" cy="235463"/>
          </a:xfrm>
        </p:spPr>
        <p:txBody>
          <a:bodyPr/>
          <a:lstStyle/>
          <a:p>
            <a:endParaRPr lang="en-US" dirty="0"/>
          </a:p>
        </p:txBody>
      </p:sp>
      <p:sp>
        <p:nvSpPr>
          <p:cNvPr id="2" name="Date Placeholder 1"/>
          <p:cNvSpPr>
            <a:spLocks noGrp="1"/>
          </p:cNvSpPr>
          <p:nvPr>
            <p:ph type="dt" sz="half" idx="10"/>
          </p:nvPr>
        </p:nvSpPr>
        <p:spPr/>
        <p:txBody>
          <a:bodyPr/>
          <a:lstStyle>
            <a:lvl1pPr>
              <a:defRPr>
                <a:solidFill>
                  <a:schemeClr val="tx1"/>
                </a:solidFill>
              </a:defRPr>
            </a:lvl1pPr>
          </a:lstStyle>
          <a:p>
            <a:fld id="{CD5F580B-FB0A-4DF5-9593-7AECB5FD0B09}" type="datetime1">
              <a:rPr lang="en-US" smtClean="0"/>
              <a:pPr/>
              <a:t>1/16/2017</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pic>
        <p:nvPicPr>
          <p:cNvPr id="9" name="Picture 8" descr="Pearson Logo"/>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500410" y="6376789"/>
            <a:ext cx="918000" cy="279915"/>
          </a:xfrm>
          <a:prstGeom prst="rect">
            <a:avLst/>
          </a:prstGeom>
        </p:spPr>
      </p:pic>
      <p:sp>
        <p:nvSpPr>
          <p:cNvPr id="10" name="TextBox 9"/>
          <p:cNvSpPr txBox="1"/>
          <p:nvPr userDrawn="1"/>
        </p:nvSpPr>
        <p:spPr>
          <a:xfrm>
            <a:off x="1600200" y="6429345"/>
            <a:ext cx="7162800" cy="200055"/>
          </a:xfrm>
          <a:prstGeom prst="rect">
            <a:avLst/>
          </a:prstGeom>
          <a:noFill/>
        </p:spPr>
        <p:txBody>
          <a:bodyPr wrap="square" rtlCol="0">
            <a:sp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700" b="1" dirty="0">
                <a:ea typeface="Verdana" panose="020B0604030504040204" pitchFamily="34" charset="0"/>
                <a:cs typeface="Verdana" panose="020B0604030504040204" pitchFamily="34" charset="0"/>
              </a:rPr>
              <a:t>Copyright © 2015, 2012, 2009 Pearson Education, Inc. All Rights Reserved</a:t>
            </a:r>
          </a:p>
        </p:txBody>
      </p:sp>
    </p:spTree>
    <p:extLst>
      <p:ext uri="{BB962C8B-B14F-4D97-AF65-F5344CB8AC3E}">
        <p14:creationId xmlns:p14="http://schemas.microsoft.com/office/powerpoint/2010/main" xmlns="" val="37111366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15372"/>
            <a:ext cx="8229600" cy="1097280"/>
          </a:xfrm>
          <a:prstGeom prst="rect">
            <a:avLst/>
          </a:prstGeom>
        </p:spPr>
        <p:txBody>
          <a:bodyPr vert="horz" lIns="0" tIns="0" rIns="0" bIns="0" rtlCol="0" anchor="b">
            <a:noAutofit/>
          </a:bodyPr>
          <a:lstStyle/>
          <a:p>
            <a:r>
              <a:rPr lang="en-US" dirty="0"/>
              <a:t>Click to edit </a:t>
            </a:r>
            <a:br>
              <a:rPr lang="en-US" dirty="0"/>
            </a:br>
            <a:r>
              <a:rPr lang="en-US" dirty="0"/>
              <a:t>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11" name="Footer Placeholder 4"/>
          <p:cNvSpPr>
            <a:spLocks noGrp="1"/>
          </p:cNvSpPr>
          <p:nvPr>
            <p:ph type="ftr" sz="quarter" idx="3"/>
          </p:nvPr>
        </p:nvSpPr>
        <p:spPr>
          <a:xfrm>
            <a:off x="93969" y="6172200"/>
            <a:ext cx="8595360" cy="235463"/>
          </a:xfrm>
          <a:prstGeom prst="rect">
            <a:avLst/>
          </a:prstGeom>
        </p:spPr>
        <p:txBody>
          <a:bodyPr vert="horz" lIns="0" tIns="0" rIns="0" bIns="0" rtlCol="0" anchor="b"/>
          <a:lstStyle>
            <a:lvl1pPr algn="l">
              <a:defRPr sz="1100">
                <a:solidFill>
                  <a:schemeClr val="tx1"/>
                </a:solidFill>
              </a:defRPr>
            </a:lvl1pPr>
          </a:lstStyle>
          <a:p>
            <a:endParaRPr lang="en-US" dirty="0"/>
          </a:p>
        </p:txBody>
      </p:sp>
      <p:sp>
        <p:nvSpPr>
          <p:cNvPr id="4" name="Date Placeholder 3"/>
          <p:cNvSpPr>
            <a:spLocks noGrp="1"/>
          </p:cNvSpPr>
          <p:nvPr>
            <p:ph type="dt" sz="half" idx="2"/>
          </p:nvPr>
        </p:nvSpPr>
        <p:spPr>
          <a:xfrm>
            <a:off x="6335713" y="113072"/>
            <a:ext cx="2133600" cy="182880"/>
          </a:xfrm>
          <a:prstGeom prst="rect">
            <a:avLst/>
          </a:prstGeom>
        </p:spPr>
        <p:txBody>
          <a:bodyPr vert="horz" lIns="91440" tIns="45720" rIns="91440" bIns="45720" rtlCol="0" anchor="ctr"/>
          <a:lstStyle>
            <a:lvl1pPr algn="r">
              <a:defRPr sz="900">
                <a:solidFill>
                  <a:schemeClr val="bg1"/>
                </a:solidFill>
              </a:defRPr>
            </a:lvl1pPr>
          </a:lstStyle>
          <a:p>
            <a:fld id="{6816F52D-7AA6-4CEC-875A-8819FD391DA6}" type="datetime1">
              <a:rPr lang="en-US" smtClean="0"/>
              <a:pPr/>
              <a:t>1/16/2017</a:t>
            </a:fld>
            <a:endParaRPr lang="en-US" dirty="0"/>
          </a:p>
        </p:txBody>
      </p:sp>
      <p:sp>
        <p:nvSpPr>
          <p:cNvPr id="6" name="Slide Number Placeholder 5"/>
          <p:cNvSpPr>
            <a:spLocks noGrp="1"/>
          </p:cNvSpPr>
          <p:nvPr>
            <p:ph type="sldNum" sz="quarter" idx="4"/>
          </p:nvPr>
        </p:nvSpPr>
        <p:spPr>
          <a:xfrm>
            <a:off x="8592217" y="6606175"/>
            <a:ext cx="551783" cy="182880"/>
          </a:xfrm>
          <a:prstGeom prst="rect">
            <a:avLst/>
          </a:prstGeom>
        </p:spPr>
        <p:txBody>
          <a:bodyPr vert="horz" lIns="91440" tIns="45720" rIns="91440" bIns="45720" rtlCol="0" anchor="ctr"/>
          <a:lstStyle>
            <a:lvl1pPr algn="l">
              <a:defRPr sz="900">
                <a:solidFill>
                  <a:schemeClr val="tx1"/>
                </a:solidFill>
                <a:latin typeface="Verdana" pitchFamily="34" charset="0"/>
                <a:ea typeface="Verdana" pitchFamily="34" charset="0"/>
                <a:cs typeface="Verdana" pitchFamily="34" charset="0"/>
              </a:defRPr>
            </a:lvl1pPr>
          </a:lstStyle>
          <a:p>
            <a:r>
              <a:rPr lang="en-US" dirty="0" smtClean="0"/>
              <a:t>2-</a:t>
            </a:r>
            <a:fld id="{200B2350-5261-4F5C-9DF5-EF0D264FC8D2}" type="slidenum">
              <a:rPr lang="en-US" smtClean="0"/>
              <a:pPr/>
              <a:t>‹#›</a:t>
            </a:fld>
            <a:endParaRPr lang="en-US" dirty="0"/>
          </a:p>
        </p:txBody>
      </p:sp>
      <p:pic>
        <p:nvPicPr>
          <p:cNvPr id="7" name="Picture 6" descr="Pearson Logo"/>
          <p:cNvPicPr>
            <a:picLocks noChangeAspect="1"/>
          </p:cNvPicPr>
          <p:nvPr userDrawn="1"/>
        </p:nvPicPr>
        <p:blipFill>
          <a:blip r:embed="rId12" cstate="print">
            <a:extLst>
              <a:ext uri="{28A0092B-C50C-407E-A947-70E740481C1C}">
                <a14:useLocalDpi xmlns:a14="http://schemas.microsoft.com/office/drawing/2010/main" xmlns="" val="0"/>
              </a:ext>
            </a:extLst>
          </a:blip>
          <a:stretch>
            <a:fillRect/>
          </a:stretch>
        </p:blipFill>
        <p:spPr>
          <a:xfrm>
            <a:off x="457200" y="6376789"/>
            <a:ext cx="918000" cy="279915"/>
          </a:xfrm>
          <a:prstGeom prst="rect">
            <a:avLst/>
          </a:prstGeom>
        </p:spPr>
      </p:pic>
      <p:sp>
        <p:nvSpPr>
          <p:cNvPr id="8" name="TextBox 7"/>
          <p:cNvSpPr txBox="1"/>
          <p:nvPr userDrawn="1"/>
        </p:nvSpPr>
        <p:spPr>
          <a:xfrm>
            <a:off x="1600200" y="6429345"/>
            <a:ext cx="7162800" cy="461665"/>
          </a:xfrm>
          <a:prstGeom prst="rect">
            <a:avLst/>
          </a:prstGeom>
          <a:noFill/>
        </p:spPr>
        <p:txBody>
          <a:bodyPr wrap="square" rtlCol="0">
            <a:sp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200" b="0" kern="1200" dirty="0" smtClean="0">
                <a:solidFill>
                  <a:schemeClr val="tx1"/>
                </a:solidFill>
                <a:latin typeface="Verdana"/>
                <a:ea typeface="+mn-ea"/>
                <a:cs typeface="Verdana"/>
              </a:rPr>
              <a:t>Copyright © 2018, 2015, 2012 Pearson Education, Inc. All Rights Reserved.</a:t>
            </a:r>
            <a:endParaRPr lang="en-US" altLang="en-US" sz="1200" b="0" dirty="0" smtClean="0">
              <a:latin typeface="Verdana"/>
              <a:ea typeface="Verdana" panose="020B0604030504040204" pitchFamily="34" charset="0"/>
              <a:cs typeface="Verdana"/>
            </a:endParaRPr>
          </a:p>
          <a:p>
            <a:pPr marL="0" marR="0" indent="0" algn="r" defTabSz="914400" rtl="0" eaLnBrk="1" fontAlgn="auto" latinLnBrk="0" hangingPunct="1">
              <a:lnSpc>
                <a:spcPct val="100000"/>
              </a:lnSpc>
              <a:spcBef>
                <a:spcPts val="0"/>
              </a:spcBef>
              <a:spcAft>
                <a:spcPts val="0"/>
              </a:spcAft>
              <a:buClrTx/>
              <a:buSzTx/>
              <a:buFontTx/>
              <a:buNone/>
              <a:tabLst/>
              <a:defRPr/>
            </a:pPr>
            <a:endParaRPr lang="en-US" altLang="en-US" sz="1200" b="1" dirty="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xmlns="" val="3691570016"/>
      </p:ext>
    </p:extLst>
  </p:cSld>
  <p:clrMap bg1="lt1" tx1="dk1" bg2="lt2" tx2="dk2" accent1="accent1" accent2="accent2" accent3="accent3" accent4="accent4" accent5="accent5" accent6="accent6" hlink="hlink" folHlink="folHlink"/>
  <p:sldLayoutIdLst>
    <p:sldLayoutId id="2147483649" r:id="rId1"/>
    <p:sldLayoutId id="2147483657" r:id="rId2"/>
    <p:sldLayoutId id="2147483656" r:id="rId3"/>
    <p:sldLayoutId id="2147483650" r:id="rId4"/>
    <p:sldLayoutId id="2147483659" r:id="rId5"/>
    <p:sldLayoutId id="2147483658" r:id="rId6"/>
    <p:sldLayoutId id="2147483660" r:id="rId7"/>
    <p:sldLayoutId id="2147483651" r:id="rId8"/>
    <p:sldLayoutId id="2147483654" r:id="rId9"/>
    <p:sldLayoutId id="2147483655" r:id="rId10"/>
  </p:sldLayoutIdLst>
  <p:hf hdr="0" ftr="0" dt="0"/>
  <p:txStyles>
    <p:titleStyle>
      <a:lvl1pPr algn="l" defTabSz="914400" rtl="0" eaLnBrk="1" latinLnBrk="0" hangingPunct="1">
        <a:lnSpc>
          <a:spcPct val="100000"/>
        </a:lnSpc>
        <a:spcBef>
          <a:spcPct val="0"/>
        </a:spcBef>
        <a:buNone/>
        <a:defRPr sz="3400" b="1" kern="1200">
          <a:solidFill>
            <a:srgbClr val="007FA3"/>
          </a:solidFill>
          <a:latin typeface="Times New Roman" panose="02020603050405020304" pitchFamily="18" charset="0"/>
          <a:ea typeface="+mj-ea"/>
          <a:cs typeface="Times New Roman" panose="02020603050405020304" pitchFamily="18" charset="0"/>
        </a:defRPr>
      </a:lvl1pPr>
    </p:titleStyle>
    <p:bodyStyle>
      <a:lvl1pPr marL="256032" indent="-256032" algn="l" defTabSz="914400" rtl="0" eaLnBrk="1" latinLnBrk="0" hangingPunct="1">
        <a:spcBef>
          <a:spcPts val="1500"/>
        </a:spcBef>
        <a:buClr>
          <a:srgbClr val="007FA3"/>
        </a:buClr>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spcBef>
          <a:spcPts val="600"/>
        </a:spcBef>
        <a:buClr>
          <a:srgbClr val="007FA3"/>
        </a:buClr>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3521" y="225848"/>
            <a:ext cx="8001000" cy="914400"/>
          </a:xfrm>
        </p:spPr>
        <p:txBody>
          <a:bodyPr/>
          <a:lstStyle/>
          <a:p>
            <a:r>
              <a:rPr lang="en-US" sz="3200" b="1" dirty="0">
                <a:latin typeface="+mj-lt"/>
              </a:rPr>
              <a:t>Strategic Management and </a:t>
            </a:r>
            <a:br>
              <a:rPr lang="en-US" sz="3200" b="1" dirty="0">
                <a:latin typeface="+mj-lt"/>
              </a:rPr>
            </a:br>
            <a:r>
              <a:rPr lang="en-US" sz="3200" b="1" dirty="0">
                <a:latin typeface="+mj-lt"/>
              </a:rPr>
              <a:t>Business Policy 15e</a:t>
            </a:r>
          </a:p>
        </p:txBody>
      </p:sp>
      <p:sp>
        <p:nvSpPr>
          <p:cNvPr id="3" name="Text Placeholder 2"/>
          <p:cNvSpPr>
            <a:spLocks noGrp="1"/>
          </p:cNvSpPr>
          <p:nvPr>
            <p:ph type="subTitle" idx="1"/>
          </p:nvPr>
        </p:nvSpPr>
        <p:spPr/>
        <p:txBody>
          <a:bodyPr/>
          <a:lstStyle/>
          <a:p>
            <a:r>
              <a:rPr lang="en-US" sz="2000" dirty="0"/>
              <a:t>15e</a:t>
            </a:r>
          </a:p>
        </p:txBody>
      </p:sp>
      <p:sp>
        <p:nvSpPr>
          <p:cNvPr id="4" name="Text Placeholder 3"/>
          <p:cNvSpPr>
            <a:spLocks noGrp="1"/>
          </p:cNvSpPr>
          <p:nvPr>
            <p:ph type="body" sz="quarter" idx="4294967295"/>
          </p:nvPr>
        </p:nvSpPr>
        <p:spPr>
          <a:xfrm>
            <a:off x="5105400" y="1481476"/>
            <a:ext cx="3657600" cy="2404724"/>
          </a:xfrm>
        </p:spPr>
        <p:txBody>
          <a:bodyPr/>
          <a:lstStyle/>
          <a:p>
            <a:pPr marL="0" indent="0">
              <a:buNone/>
            </a:pPr>
            <a:r>
              <a:rPr lang="en-US" sz="3200" dirty="0">
                <a:solidFill>
                  <a:schemeClr val="bg1"/>
                </a:solidFill>
              </a:rPr>
              <a:t>Chapter 2</a:t>
            </a:r>
          </a:p>
          <a:p>
            <a:pPr marL="0" indent="0">
              <a:buNone/>
            </a:pPr>
            <a:r>
              <a:rPr lang="en-US" sz="2800" dirty="0" smtClean="0">
                <a:solidFill>
                  <a:schemeClr val="bg1"/>
                </a:solidFill>
              </a:rPr>
              <a:t>Corporate </a:t>
            </a:r>
          </a:p>
          <a:p>
            <a:pPr marL="0" indent="0">
              <a:spcBef>
                <a:spcPts val="0"/>
              </a:spcBef>
              <a:buNone/>
            </a:pPr>
            <a:r>
              <a:rPr lang="en-US" sz="2800" dirty="0" smtClean="0">
                <a:solidFill>
                  <a:schemeClr val="bg1"/>
                </a:solidFill>
              </a:rPr>
              <a:t>Governance</a:t>
            </a:r>
            <a:endParaRPr lang="en-US" sz="2800" dirty="0">
              <a:solidFill>
                <a:schemeClr val="bg1"/>
              </a:solidFill>
            </a:endParaRPr>
          </a:p>
        </p:txBody>
      </p:sp>
      <p:sp>
        <p:nvSpPr>
          <p:cNvPr id="5" name="Text Placeholder 4"/>
          <p:cNvSpPr>
            <a:spLocks noGrp="1"/>
          </p:cNvSpPr>
          <p:nvPr>
            <p:ph type="body" sz="quarter" idx="4294967295"/>
          </p:nvPr>
        </p:nvSpPr>
        <p:spPr>
          <a:xfrm>
            <a:off x="5486400" y="4047449"/>
            <a:ext cx="2209800" cy="981752"/>
          </a:xfrm>
        </p:spPr>
        <p:txBody>
          <a:bodyPr/>
          <a:lstStyle/>
          <a:p>
            <a:pPr marL="0" indent="0">
              <a:buNone/>
            </a:pPr>
            <a:r>
              <a:rPr lang="en-US" dirty="0"/>
              <a:t/>
            </a:r>
            <a:br>
              <a:rPr lang="en-US" dirty="0"/>
            </a:br>
            <a:r>
              <a:rPr lang="en-US" dirty="0"/>
              <a:t/>
            </a:r>
            <a:br>
              <a:rPr lang="en-US" dirty="0"/>
            </a:br>
            <a:endParaRPr lang="en-US" sz="2200" dirty="0"/>
          </a:p>
        </p:txBody>
      </p:sp>
      <p:pic>
        <p:nvPicPr>
          <p:cNvPr id="7" name="Picture 6" descr="alt =&quot;&quot;&#10;"/>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57200" y="1295400"/>
            <a:ext cx="3956821" cy="4983163"/>
          </a:xfrm>
          <a:prstGeom prst="rect">
            <a:avLst/>
          </a:prstGeom>
        </p:spPr>
      </p:pic>
    </p:spTree>
    <p:extLst>
      <p:ext uri="{BB962C8B-B14F-4D97-AF65-F5344CB8AC3E}">
        <p14:creationId xmlns:p14="http://schemas.microsoft.com/office/powerpoint/2010/main" xmlns="" val="37310830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Learning </a:t>
            </a:r>
            <a:r>
              <a:rPr lang="en-US" sz="3600" dirty="0" smtClean="0"/>
              <a:t>Objectives</a:t>
            </a:r>
            <a:endParaRPr lang="en-US" sz="3600" dirty="0"/>
          </a:p>
        </p:txBody>
      </p:sp>
      <p:sp>
        <p:nvSpPr>
          <p:cNvPr id="3" name="Content Placeholder 2"/>
          <p:cNvSpPr>
            <a:spLocks noGrp="1"/>
          </p:cNvSpPr>
          <p:nvPr>
            <p:ph idx="1"/>
          </p:nvPr>
        </p:nvSpPr>
        <p:spPr/>
        <p:txBody>
          <a:bodyPr>
            <a:normAutofit fontScale="92500" lnSpcReduction="10000"/>
          </a:bodyPr>
          <a:lstStyle/>
          <a:p>
            <a:pPr marL="740664" indent="-740664">
              <a:lnSpc>
                <a:spcPct val="110000"/>
              </a:lnSpc>
              <a:buNone/>
            </a:pPr>
            <a:r>
              <a:rPr lang="en-US" sz="2800" b="1" dirty="0">
                <a:solidFill>
                  <a:srgbClr val="007FA3"/>
                </a:solidFill>
              </a:rPr>
              <a:t>2-1</a:t>
            </a:r>
            <a:r>
              <a:rPr lang="en-US" sz="2800" b="1" dirty="0"/>
              <a:t> </a:t>
            </a:r>
            <a:r>
              <a:rPr lang="en-US" sz="2800" dirty="0"/>
              <a:t>Describe the role and responsibilities of the board of directors in corporate governance</a:t>
            </a:r>
          </a:p>
          <a:p>
            <a:pPr marL="740664" indent="-740664">
              <a:lnSpc>
                <a:spcPct val="110000"/>
              </a:lnSpc>
              <a:buNone/>
            </a:pPr>
            <a:r>
              <a:rPr lang="en-US" sz="2800" b="1" dirty="0">
                <a:solidFill>
                  <a:srgbClr val="007FA3"/>
                </a:solidFill>
              </a:rPr>
              <a:t>2-2</a:t>
            </a:r>
            <a:r>
              <a:rPr lang="en-US" sz="2800" b="1" dirty="0"/>
              <a:t> </a:t>
            </a:r>
            <a:r>
              <a:rPr lang="en-US" sz="2800" dirty="0"/>
              <a:t>Explain how the composition of a board can affect its operation</a:t>
            </a:r>
          </a:p>
          <a:p>
            <a:pPr marL="740664" indent="-740664">
              <a:lnSpc>
                <a:spcPct val="110000"/>
              </a:lnSpc>
              <a:buNone/>
            </a:pPr>
            <a:r>
              <a:rPr lang="en-US" sz="2800" b="1" dirty="0">
                <a:solidFill>
                  <a:srgbClr val="007FA3"/>
                </a:solidFill>
              </a:rPr>
              <a:t>2-3</a:t>
            </a:r>
            <a:r>
              <a:rPr lang="en-US" sz="2800" b="1" dirty="0"/>
              <a:t> </a:t>
            </a:r>
            <a:r>
              <a:rPr lang="en-US" sz="2800" dirty="0"/>
              <a:t>Describe the impact of the Sarbanes–Oxley Act on corporate governance in the United </a:t>
            </a:r>
            <a:r>
              <a:rPr lang="en-US" sz="2800" dirty="0" smtClean="0"/>
              <a:t>States</a:t>
            </a:r>
          </a:p>
          <a:p>
            <a:pPr marL="740664" indent="-740664">
              <a:lnSpc>
                <a:spcPct val="110000"/>
              </a:lnSpc>
              <a:buNone/>
            </a:pPr>
            <a:r>
              <a:rPr lang="en-US" sz="2800" b="1" dirty="0">
                <a:solidFill>
                  <a:srgbClr val="007FA3"/>
                </a:solidFill>
              </a:rPr>
              <a:t>2-4</a:t>
            </a:r>
            <a:r>
              <a:rPr lang="en-US" sz="2800" b="1" dirty="0"/>
              <a:t> </a:t>
            </a:r>
            <a:r>
              <a:rPr lang="en-US" sz="2800" dirty="0"/>
              <a:t>Discuss trends in corporate governance</a:t>
            </a:r>
          </a:p>
          <a:p>
            <a:pPr marL="740664" indent="-740664">
              <a:lnSpc>
                <a:spcPct val="110000"/>
              </a:lnSpc>
              <a:buNone/>
            </a:pPr>
            <a:r>
              <a:rPr lang="en-US" sz="2800" b="1" dirty="0">
                <a:solidFill>
                  <a:srgbClr val="007FA3"/>
                </a:solidFill>
              </a:rPr>
              <a:t>2-5</a:t>
            </a:r>
            <a:r>
              <a:rPr lang="en-US" sz="2800" b="1" dirty="0"/>
              <a:t> </a:t>
            </a:r>
            <a:r>
              <a:rPr lang="en-US" sz="2800" dirty="0"/>
              <a:t>Explain how executive leadership is an important part of strategic management</a:t>
            </a:r>
          </a:p>
          <a:p>
            <a:pPr marL="688975" indent="-688975">
              <a:buNone/>
            </a:pPr>
            <a:endParaRPr lang="en-US" sz="2800" dirty="0"/>
          </a:p>
        </p:txBody>
      </p:sp>
      <p:sp>
        <p:nvSpPr>
          <p:cNvPr id="5" name="Slide Number Placeholder 4"/>
          <p:cNvSpPr>
            <a:spLocks noGrp="1"/>
          </p:cNvSpPr>
          <p:nvPr>
            <p:ph type="sldNum" sz="quarter" idx="12"/>
          </p:nvPr>
        </p:nvSpPr>
        <p:spPr/>
        <p:txBody>
          <a:bodyPr/>
          <a:lstStyle/>
          <a:p>
            <a:r>
              <a:rPr lang="en-US" dirty="0"/>
              <a:t>2-</a:t>
            </a:r>
            <a:fld id="{3BA836C6-F704-448B-94C4-5B456B503172}" type="slidenum">
              <a:rPr lang="en-US" smtClean="0"/>
              <a:pPr/>
              <a:t>2</a:t>
            </a:fld>
            <a:endParaRPr lang="en-US" dirty="0"/>
          </a:p>
        </p:txBody>
      </p:sp>
    </p:spTree>
    <p:extLst>
      <p:ext uri="{BB962C8B-B14F-4D97-AF65-F5344CB8AC3E}">
        <p14:creationId xmlns:p14="http://schemas.microsoft.com/office/powerpoint/2010/main" xmlns="" val="35701912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dirty="0"/>
              <a:t>Role of the Board of </a:t>
            </a:r>
            <a:r>
              <a:rPr lang="en-US" sz="3600" dirty="0" smtClean="0"/>
              <a:t>Directors (1 of 2)</a:t>
            </a:r>
            <a:endParaRPr lang="en-US" sz="3600" dirty="0"/>
          </a:p>
        </p:txBody>
      </p:sp>
      <p:sp>
        <p:nvSpPr>
          <p:cNvPr id="18436" name="Rectangle 2"/>
          <p:cNvSpPr>
            <a:spLocks noGrp="1" noChangeArrowheads="1"/>
          </p:cNvSpPr>
          <p:nvPr>
            <p:ph idx="1"/>
          </p:nvPr>
        </p:nvSpPr>
        <p:spPr/>
        <p:txBody>
          <a:bodyPr/>
          <a:lstStyle/>
          <a:p>
            <a:r>
              <a:rPr lang="en-US" altLang="en-US" b="1" dirty="0"/>
              <a:t>Corporation</a:t>
            </a:r>
          </a:p>
          <a:p>
            <a:pPr lvl="1"/>
            <a:r>
              <a:rPr lang="en-US" altLang="en-US" dirty="0"/>
              <a:t>a mechanism established to allow different parties to contribute capital, expertise and labor for their mutual </a:t>
            </a:r>
            <a:r>
              <a:rPr lang="en-US" altLang="en-US" dirty="0" smtClean="0"/>
              <a:t>benefit</a:t>
            </a:r>
            <a:endParaRPr lang="en-US" altLang="en-US" sz="2800" dirty="0" smtClean="0"/>
          </a:p>
          <a:p>
            <a:r>
              <a:rPr lang="en-US" altLang="en-US" sz="2800" dirty="0"/>
              <a:t>The </a:t>
            </a:r>
            <a:r>
              <a:rPr lang="en-US" sz="2800" dirty="0"/>
              <a:t>corporation is fundamentally governed by the </a:t>
            </a:r>
            <a:r>
              <a:rPr lang="en-US" sz="2800" i="1" dirty="0"/>
              <a:t>board of directors </a:t>
            </a:r>
            <a:r>
              <a:rPr lang="en-US" sz="2800" dirty="0"/>
              <a:t>overseeing </a:t>
            </a:r>
            <a:r>
              <a:rPr lang="en-US" sz="2800" i="1" dirty="0"/>
              <a:t>top management</a:t>
            </a:r>
            <a:r>
              <a:rPr lang="en-US" sz="2800" dirty="0"/>
              <a:t>, with the concurrence of the </a:t>
            </a:r>
            <a:r>
              <a:rPr lang="en-US" sz="2800" i="1" dirty="0" smtClean="0"/>
              <a:t>shareholders.</a:t>
            </a:r>
            <a:r>
              <a:rPr lang="en-US" sz="2800" dirty="0"/>
              <a:t/>
            </a:r>
            <a:br>
              <a:rPr lang="en-US" sz="2800" dirty="0"/>
            </a:br>
            <a:r>
              <a:rPr lang="en-US" dirty="0"/>
              <a:t/>
            </a:r>
            <a:br>
              <a:rPr lang="en-US" dirty="0"/>
            </a:br>
            <a:endParaRPr lang="en-US" altLang="en-US" dirty="0"/>
          </a:p>
          <a:p>
            <a:endParaRPr lang="en-US" altLang="en-US" dirty="0"/>
          </a:p>
        </p:txBody>
      </p:sp>
      <p:sp>
        <p:nvSpPr>
          <p:cNvPr id="18435" name="Slide Number Placeholder 6"/>
          <p:cNvSpPr>
            <a:spLocks noGrp="1"/>
          </p:cNvSpPr>
          <p:nvPr>
            <p:ph type="sldNum" sz="quarter" idx="12"/>
          </p:nvPr>
        </p:nvSpPr>
        <p:spPr/>
        <p:txBody>
          <a:bodyPr/>
          <a:lstStyle>
            <a:lvl1pPr eaLnBrk="0" hangingPunct="0">
              <a:defRPr sz="2400">
                <a:solidFill>
                  <a:schemeClr val="tx1"/>
                </a:solidFill>
                <a:latin typeface="Arial" charset="0"/>
                <a:ea typeface="ＭＳ Ｐゴシック" pitchFamily="-112" charset="-128"/>
              </a:defRPr>
            </a:lvl1pPr>
            <a:lvl2pPr marL="37931725" indent="-37474525" eaLnBrk="0" hangingPunct="0">
              <a:defRPr sz="2400">
                <a:solidFill>
                  <a:schemeClr val="tx1"/>
                </a:solidFill>
                <a:latin typeface="Arial" charset="0"/>
                <a:ea typeface="ＭＳ Ｐゴシック" pitchFamily="-112" charset="-128"/>
              </a:defRPr>
            </a:lvl2pPr>
            <a:lvl3pPr eaLnBrk="0" hangingPunct="0">
              <a:defRPr sz="2400">
                <a:solidFill>
                  <a:schemeClr val="tx1"/>
                </a:solidFill>
                <a:latin typeface="Arial" charset="0"/>
                <a:ea typeface="ＭＳ Ｐゴシック" pitchFamily="-112" charset="-128"/>
              </a:defRPr>
            </a:lvl3pPr>
            <a:lvl4pPr eaLnBrk="0" hangingPunct="0">
              <a:defRPr sz="2400">
                <a:solidFill>
                  <a:schemeClr val="tx1"/>
                </a:solidFill>
                <a:latin typeface="Arial" charset="0"/>
                <a:ea typeface="ＭＳ Ｐゴシック" pitchFamily="-112" charset="-128"/>
              </a:defRPr>
            </a:lvl4pPr>
            <a:lvl5pPr eaLnBrk="0" hangingPunct="0">
              <a:defRPr sz="2400">
                <a:solidFill>
                  <a:schemeClr val="tx1"/>
                </a:solidFill>
                <a:latin typeface="Arial" charset="0"/>
                <a:ea typeface="ＭＳ Ｐゴシック" pitchFamily="-112" charset="-128"/>
              </a:defRPr>
            </a:lvl5pPr>
            <a:lvl6pPr marL="457200" eaLnBrk="0" fontAlgn="base" hangingPunct="0">
              <a:spcBef>
                <a:spcPct val="0"/>
              </a:spcBef>
              <a:spcAft>
                <a:spcPct val="0"/>
              </a:spcAft>
              <a:defRPr sz="2400">
                <a:solidFill>
                  <a:schemeClr val="tx1"/>
                </a:solidFill>
                <a:latin typeface="Arial" charset="0"/>
                <a:ea typeface="ＭＳ Ｐゴシック" pitchFamily="-112" charset="-128"/>
              </a:defRPr>
            </a:lvl6pPr>
            <a:lvl7pPr marL="914400" eaLnBrk="0" fontAlgn="base" hangingPunct="0">
              <a:spcBef>
                <a:spcPct val="0"/>
              </a:spcBef>
              <a:spcAft>
                <a:spcPct val="0"/>
              </a:spcAft>
              <a:defRPr sz="2400">
                <a:solidFill>
                  <a:schemeClr val="tx1"/>
                </a:solidFill>
                <a:latin typeface="Arial" charset="0"/>
                <a:ea typeface="ＭＳ Ｐゴシック" pitchFamily="-112" charset="-128"/>
              </a:defRPr>
            </a:lvl7pPr>
            <a:lvl8pPr marL="1371600" eaLnBrk="0" fontAlgn="base" hangingPunct="0">
              <a:spcBef>
                <a:spcPct val="0"/>
              </a:spcBef>
              <a:spcAft>
                <a:spcPct val="0"/>
              </a:spcAft>
              <a:defRPr sz="2400">
                <a:solidFill>
                  <a:schemeClr val="tx1"/>
                </a:solidFill>
                <a:latin typeface="Arial" charset="0"/>
                <a:ea typeface="ＭＳ Ｐゴシック" pitchFamily="-112" charset="-128"/>
              </a:defRPr>
            </a:lvl8pPr>
            <a:lvl9pPr marL="1828800" eaLnBrk="0" fontAlgn="base" hangingPunct="0">
              <a:spcBef>
                <a:spcPct val="0"/>
              </a:spcBef>
              <a:spcAft>
                <a:spcPct val="0"/>
              </a:spcAft>
              <a:defRPr sz="2400">
                <a:solidFill>
                  <a:schemeClr val="tx1"/>
                </a:solidFill>
                <a:latin typeface="Arial" charset="0"/>
                <a:ea typeface="ＭＳ Ｐゴシック" pitchFamily="-112" charset="-128"/>
              </a:defRPr>
            </a:lvl9pPr>
          </a:lstStyle>
          <a:p>
            <a:r>
              <a:rPr lang="en-US" altLang="en-US" sz="900" dirty="0">
                <a:latin typeface="Verdana" pitchFamily="34" charset="0"/>
                <a:ea typeface="Verdana" pitchFamily="34" charset="0"/>
              </a:rPr>
              <a:t>2-</a:t>
            </a:r>
            <a:fld id="{D18564EF-3317-4CE8-AC24-41B77EE37E80}" type="slidenum">
              <a:rPr lang="en-US" altLang="en-US" sz="900" smtClean="0">
                <a:latin typeface="Verdana" pitchFamily="34" charset="0"/>
                <a:ea typeface="Verdana" pitchFamily="34" charset="0"/>
              </a:rPr>
              <a:pPr/>
              <a:t>3</a:t>
            </a:fld>
            <a:endParaRPr lang="en-US" altLang="en-US" sz="900" dirty="0">
              <a:latin typeface="Verdana" pitchFamily="34" charset="0"/>
              <a:ea typeface="Verdana" pitchFamily="34" charset="0"/>
            </a:endParaRPr>
          </a:p>
        </p:txBody>
      </p:sp>
    </p:spTree>
    <p:extLst>
      <p:ext uri="{BB962C8B-B14F-4D97-AF65-F5344CB8AC3E}">
        <p14:creationId xmlns:p14="http://schemas.microsoft.com/office/powerpoint/2010/main" xmlns="" val="22061790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z="3600" dirty="0"/>
              <a:t>Role of the Board of </a:t>
            </a:r>
            <a:r>
              <a:rPr lang="en-US" sz="3600" dirty="0" smtClean="0"/>
              <a:t>Directors (2 of 2)</a:t>
            </a:r>
            <a:endParaRPr lang="en-US" sz="3600" dirty="0"/>
          </a:p>
        </p:txBody>
      </p:sp>
      <p:sp>
        <p:nvSpPr>
          <p:cNvPr id="19460" name="Rectangle 2"/>
          <p:cNvSpPr>
            <a:spLocks noGrp="1" noChangeArrowheads="1"/>
          </p:cNvSpPr>
          <p:nvPr>
            <p:ph idx="1"/>
          </p:nvPr>
        </p:nvSpPr>
        <p:spPr/>
        <p:txBody>
          <a:bodyPr/>
          <a:lstStyle/>
          <a:p>
            <a:r>
              <a:rPr lang="en-US" altLang="en-US" b="1" dirty="0"/>
              <a:t>Corporate governance</a:t>
            </a:r>
          </a:p>
          <a:p>
            <a:pPr lvl="1"/>
            <a:r>
              <a:rPr lang="en-US" altLang="en-US" dirty="0"/>
              <a:t>refers to the relationship among the board of directors, top </a:t>
            </a:r>
            <a:r>
              <a:rPr lang="en-US" altLang="en-US" dirty="0" smtClean="0"/>
              <a:t>management, </a:t>
            </a:r>
            <a:r>
              <a:rPr lang="en-US" altLang="en-US" dirty="0"/>
              <a:t>and shareholders in determining the direction and performance of the corporation</a:t>
            </a:r>
          </a:p>
          <a:p>
            <a:endParaRPr lang="en-US" altLang="en-US" dirty="0"/>
          </a:p>
        </p:txBody>
      </p:sp>
      <p:sp>
        <p:nvSpPr>
          <p:cNvPr id="19459" name="Slide Number Placeholder 6"/>
          <p:cNvSpPr>
            <a:spLocks noGrp="1"/>
          </p:cNvSpPr>
          <p:nvPr>
            <p:ph type="sldNum" sz="quarter" idx="12"/>
          </p:nvPr>
        </p:nvSpPr>
        <p:spPr/>
        <p:txBody>
          <a:bodyPr/>
          <a:lstStyle>
            <a:lvl1pPr eaLnBrk="0" hangingPunct="0">
              <a:defRPr sz="2400">
                <a:solidFill>
                  <a:schemeClr val="tx1"/>
                </a:solidFill>
                <a:latin typeface="Arial" charset="0"/>
                <a:ea typeface="ＭＳ Ｐゴシック" pitchFamily="-112" charset="-128"/>
              </a:defRPr>
            </a:lvl1pPr>
            <a:lvl2pPr marL="37931725" indent="-37474525" eaLnBrk="0" hangingPunct="0">
              <a:defRPr sz="2400">
                <a:solidFill>
                  <a:schemeClr val="tx1"/>
                </a:solidFill>
                <a:latin typeface="Arial" charset="0"/>
                <a:ea typeface="ＭＳ Ｐゴシック" pitchFamily="-112" charset="-128"/>
              </a:defRPr>
            </a:lvl2pPr>
            <a:lvl3pPr eaLnBrk="0" hangingPunct="0">
              <a:defRPr sz="2400">
                <a:solidFill>
                  <a:schemeClr val="tx1"/>
                </a:solidFill>
                <a:latin typeface="Arial" charset="0"/>
                <a:ea typeface="ＭＳ Ｐゴシック" pitchFamily="-112" charset="-128"/>
              </a:defRPr>
            </a:lvl3pPr>
            <a:lvl4pPr eaLnBrk="0" hangingPunct="0">
              <a:defRPr sz="2400">
                <a:solidFill>
                  <a:schemeClr val="tx1"/>
                </a:solidFill>
                <a:latin typeface="Arial" charset="0"/>
                <a:ea typeface="ＭＳ Ｐゴシック" pitchFamily="-112" charset="-128"/>
              </a:defRPr>
            </a:lvl4pPr>
            <a:lvl5pPr eaLnBrk="0" hangingPunct="0">
              <a:defRPr sz="2400">
                <a:solidFill>
                  <a:schemeClr val="tx1"/>
                </a:solidFill>
                <a:latin typeface="Arial" charset="0"/>
                <a:ea typeface="ＭＳ Ｐゴシック" pitchFamily="-112" charset="-128"/>
              </a:defRPr>
            </a:lvl5pPr>
            <a:lvl6pPr marL="457200" eaLnBrk="0" fontAlgn="base" hangingPunct="0">
              <a:spcBef>
                <a:spcPct val="0"/>
              </a:spcBef>
              <a:spcAft>
                <a:spcPct val="0"/>
              </a:spcAft>
              <a:defRPr sz="2400">
                <a:solidFill>
                  <a:schemeClr val="tx1"/>
                </a:solidFill>
                <a:latin typeface="Arial" charset="0"/>
                <a:ea typeface="ＭＳ Ｐゴシック" pitchFamily="-112" charset="-128"/>
              </a:defRPr>
            </a:lvl6pPr>
            <a:lvl7pPr marL="914400" eaLnBrk="0" fontAlgn="base" hangingPunct="0">
              <a:spcBef>
                <a:spcPct val="0"/>
              </a:spcBef>
              <a:spcAft>
                <a:spcPct val="0"/>
              </a:spcAft>
              <a:defRPr sz="2400">
                <a:solidFill>
                  <a:schemeClr val="tx1"/>
                </a:solidFill>
                <a:latin typeface="Arial" charset="0"/>
                <a:ea typeface="ＭＳ Ｐゴシック" pitchFamily="-112" charset="-128"/>
              </a:defRPr>
            </a:lvl7pPr>
            <a:lvl8pPr marL="1371600" eaLnBrk="0" fontAlgn="base" hangingPunct="0">
              <a:spcBef>
                <a:spcPct val="0"/>
              </a:spcBef>
              <a:spcAft>
                <a:spcPct val="0"/>
              </a:spcAft>
              <a:defRPr sz="2400">
                <a:solidFill>
                  <a:schemeClr val="tx1"/>
                </a:solidFill>
                <a:latin typeface="Arial" charset="0"/>
                <a:ea typeface="ＭＳ Ｐゴシック" pitchFamily="-112" charset="-128"/>
              </a:defRPr>
            </a:lvl8pPr>
            <a:lvl9pPr marL="1828800" eaLnBrk="0" fontAlgn="base" hangingPunct="0">
              <a:spcBef>
                <a:spcPct val="0"/>
              </a:spcBef>
              <a:spcAft>
                <a:spcPct val="0"/>
              </a:spcAft>
              <a:defRPr sz="2400">
                <a:solidFill>
                  <a:schemeClr val="tx1"/>
                </a:solidFill>
                <a:latin typeface="Arial" charset="0"/>
                <a:ea typeface="ＭＳ Ｐゴシック" pitchFamily="-112" charset="-128"/>
              </a:defRPr>
            </a:lvl9pPr>
          </a:lstStyle>
          <a:p>
            <a:r>
              <a:rPr lang="en-US" altLang="en-US" sz="900" dirty="0">
                <a:latin typeface="Verdana" pitchFamily="34" charset="0"/>
                <a:ea typeface="Verdana" pitchFamily="34" charset="0"/>
              </a:rPr>
              <a:t>2-</a:t>
            </a:r>
            <a:fld id="{2BC117D2-CC6B-40F1-870C-C8A79345A96B}" type="slidenum">
              <a:rPr lang="en-US" altLang="en-US" sz="900" smtClean="0">
                <a:latin typeface="Verdana" pitchFamily="34" charset="0"/>
                <a:ea typeface="Verdana" pitchFamily="34" charset="0"/>
              </a:rPr>
              <a:pPr/>
              <a:t>4</a:t>
            </a:fld>
            <a:endParaRPr lang="en-US" altLang="en-US" sz="900" dirty="0">
              <a:latin typeface="Verdana" pitchFamily="34" charset="0"/>
              <a:ea typeface="Verdana" pitchFamily="34" charset="0"/>
            </a:endParaRPr>
          </a:p>
        </p:txBody>
      </p:sp>
    </p:spTree>
    <p:extLst>
      <p:ext uri="{BB962C8B-B14F-4D97-AF65-F5344CB8AC3E}">
        <p14:creationId xmlns:p14="http://schemas.microsoft.com/office/powerpoint/2010/main" xmlns="" val="22688232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097280"/>
          </a:xfrm>
        </p:spPr>
        <p:txBody>
          <a:bodyPr/>
          <a:lstStyle/>
          <a:p>
            <a:r>
              <a:rPr lang="en-US" sz="3600" dirty="0"/>
              <a:t>Responsibilities of the Board (1 of 2)</a:t>
            </a:r>
          </a:p>
        </p:txBody>
      </p:sp>
      <p:sp>
        <p:nvSpPr>
          <p:cNvPr id="3" name="Content Placeholder 2"/>
          <p:cNvSpPr>
            <a:spLocks noGrp="1"/>
          </p:cNvSpPr>
          <p:nvPr>
            <p:ph idx="1"/>
          </p:nvPr>
        </p:nvSpPr>
        <p:spPr>
          <a:xfrm>
            <a:off x="457200" y="1447800"/>
            <a:ext cx="8229600" cy="4525963"/>
          </a:xfrm>
        </p:spPr>
        <p:txBody>
          <a:bodyPr/>
          <a:lstStyle/>
          <a:p>
            <a:pPr marL="514350" indent="-514350">
              <a:buFont typeface="+mj-lt"/>
              <a:buAutoNum type="arabicPeriod"/>
            </a:pPr>
            <a:r>
              <a:rPr lang="en-US" sz="2800" dirty="0"/>
              <a:t>Effective board leadership including the processes, makeup, and output of the board</a:t>
            </a:r>
          </a:p>
          <a:p>
            <a:pPr marL="514350" indent="-514350">
              <a:buFont typeface="+mj-lt"/>
              <a:buAutoNum type="arabicPeriod"/>
            </a:pPr>
            <a:r>
              <a:rPr lang="en-US" sz="2800" dirty="0"/>
              <a:t>Strategy of the organization</a:t>
            </a:r>
          </a:p>
          <a:p>
            <a:pPr marL="514350" indent="-514350">
              <a:buFont typeface="+mj-lt"/>
              <a:buAutoNum type="arabicPeriod"/>
            </a:pPr>
            <a:r>
              <a:rPr lang="en-US" sz="2800" dirty="0"/>
              <a:t>Risk vs. initiative and the overall risk profile of the organization</a:t>
            </a:r>
          </a:p>
          <a:p>
            <a:pPr marL="514350" indent="-514350">
              <a:buFont typeface="+mj-lt"/>
              <a:buAutoNum type="arabicPeriod"/>
            </a:pPr>
            <a:r>
              <a:rPr lang="en-US" sz="2800" dirty="0"/>
              <a:t>Succession planning for the board and top management team</a:t>
            </a:r>
          </a:p>
          <a:p>
            <a:pPr marL="514350" indent="-514350">
              <a:buFont typeface="+mj-lt"/>
              <a:buAutoNum type="arabicPeriod"/>
            </a:pPr>
            <a:r>
              <a:rPr lang="en-US" sz="2800" dirty="0"/>
              <a:t>Sustainability</a:t>
            </a:r>
            <a:br>
              <a:rPr lang="en-US" sz="2800" dirty="0"/>
            </a:br>
            <a:r>
              <a:rPr lang="en-US" dirty="0"/>
              <a:t/>
            </a:r>
            <a:br>
              <a:rPr lang="en-US" dirty="0"/>
            </a:br>
            <a:endParaRPr lang="en-US" dirty="0"/>
          </a:p>
        </p:txBody>
      </p:sp>
      <p:sp>
        <p:nvSpPr>
          <p:cNvPr id="4" name="Slide Number Placeholder 3"/>
          <p:cNvSpPr>
            <a:spLocks noGrp="1"/>
          </p:cNvSpPr>
          <p:nvPr>
            <p:ph type="sldNum" sz="quarter" idx="12"/>
          </p:nvPr>
        </p:nvSpPr>
        <p:spPr/>
        <p:txBody>
          <a:bodyPr/>
          <a:lstStyle/>
          <a:p>
            <a:r>
              <a:rPr lang="en-US" dirty="0"/>
              <a:t>2-</a:t>
            </a:r>
            <a:fld id="{200B2350-5261-4F5C-9DF5-EF0D264FC8D2}" type="slidenum">
              <a:rPr lang="en-US" smtClean="0"/>
              <a:pPr/>
              <a:t>5</a:t>
            </a:fld>
            <a:endParaRPr lang="en-US" dirty="0"/>
          </a:p>
        </p:txBody>
      </p:sp>
    </p:spTree>
    <p:extLst>
      <p:ext uri="{BB962C8B-B14F-4D97-AF65-F5344CB8AC3E}">
        <p14:creationId xmlns:p14="http://schemas.microsoft.com/office/powerpoint/2010/main" xmlns="" val="25561026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z="3600" dirty="0"/>
              <a:t>Responsibilities of the Board (2 of 2)</a:t>
            </a:r>
          </a:p>
        </p:txBody>
      </p:sp>
      <p:sp>
        <p:nvSpPr>
          <p:cNvPr id="20484" name="Rectangle 2"/>
          <p:cNvSpPr>
            <a:spLocks noGrp="1" noChangeArrowheads="1"/>
          </p:cNvSpPr>
          <p:nvPr>
            <p:ph idx="1"/>
          </p:nvPr>
        </p:nvSpPr>
        <p:spPr/>
        <p:txBody>
          <a:bodyPr>
            <a:normAutofit/>
          </a:bodyPr>
          <a:lstStyle/>
          <a:p>
            <a:r>
              <a:rPr lang="en-US" altLang="en-US" b="1" dirty="0"/>
              <a:t>Due care</a:t>
            </a:r>
          </a:p>
          <a:p>
            <a:pPr lvl="1"/>
            <a:r>
              <a:rPr lang="en-US" dirty="0"/>
              <a:t>the board is required to direct the affairs of the corporation but not to manage them</a:t>
            </a:r>
          </a:p>
          <a:p>
            <a:r>
              <a:rPr lang="en-US" sz="2800" dirty="0" smtClean="0"/>
              <a:t>If </a:t>
            </a:r>
            <a:r>
              <a:rPr lang="en-US" sz="2800" dirty="0"/>
              <a:t>a director or the board as a whole fails to act with </a:t>
            </a:r>
            <a:r>
              <a:rPr lang="en-US" sz="2800" dirty="0">
                <a:solidFill>
                  <a:schemeClr val="accent1">
                    <a:lumMod val="75000"/>
                  </a:schemeClr>
                </a:solidFill>
              </a:rPr>
              <a:t>due care </a:t>
            </a:r>
            <a:r>
              <a:rPr lang="en-US" sz="2800" dirty="0"/>
              <a:t>and, as a result, the corporation is in some way harmed, the careless director or directors can be held personally liable for the harm </a:t>
            </a:r>
            <a:r>
              <a:rPr lang="en-US" sz="2800" dirty="0" smtClean="0"/>
              <a:t>done.</a:t>
            </a:r>
            <a:endParaRPr lang="en-US" altLang="en-US" sz="2800" dirty="0"/>
          </a:p>
        </p:txBody>
      </p:sp>
      <p:sp>
        <p:nvSpPr>
          <p:cNvPr id="20483" name="Slide Number Placeholder 6"/>
          <p:cNvSpPr>
            <a:spLocks noGrp="1"/>
          </p:cNvSpPr>
          <p:nvPr>
            <p:ph type="sldNum" sz="quarter" idx="12"/>
          </p:nvPr>
        </p:nvSpPr>
        <p:spPr/>
        <p:txBody>
          <a:bodyPr/>
          <a:lstStyle>
            <a:lvl1pPr eaLnBrk="0" hangingPunct="0">
              <a:defRPr sz="2400">
                <a:solidFill>
                  <a:schemeClr val="tx1"/>
                </a:solidFill>
                <a:latin typeface="Arial" charset="0"/>
                <a:ea typeface="ＭＳ Ｐゴシック" pitchFamily="-112" charset="-128"/>
              </a:defRPr>
            </a:lvl1pPr>
            <a:lvl2pPr marL="37931725" indent="-37474525" eaLnBrk="0" hangingPunct="0">
              <a:defRPr sz="2400">
                <a:solidFill>
                  <a:schemeClr val="tx1"/>
                </a:solidFill>
                <a:latin typeface="Arial" charset="0"/>
                <a:ea typeface="ＭＳ Ｐゴシック" pitchFamily="-112" charset="-128"/>
              </a:defRPr>
            </a:lvl2pPr>
            <a:lvl3pPr eaLnBrk="0" hangingPunct="0">
              <a:defRPr sz="2400">
                <a:solidFill>
                  <a:schemeClr val="tx1"/>
                </a:solidFill>
                <a:latin typeface="Arial" charset="0"/>
                <a:ea typeface="ＭＳ Ｐゴシック" pitchFamily="-112" charset="-128"/>
              </a:defRPr>
            </a:lvl3pPr>
            <a:lvl4pPr eaLnBrk="0" hangingPunct="0">
              <a:defRPr sz="2400">
                <a:solidFill>
                  <a:schemeClr val="tx1"/>
                </a:solidFill>
                <a:latin typeface="Arial" charset="0"/>
                <a:ea typeface="ＭＳ Ｐゴシック" pitchFamily="-112" charset="-128"/>
              </a:defRPr>
            </a:lvl4pPr>
            <a:lvl5pPr eaLnBrk="0" hangingPunct="0">
              <a:defRPr sz="2400">
                <a:solidFill>
                  <a:schemeClr val="tx1"/>
                </a:solidFill>
                <a:latin typeface="Arial" charset="0"/>
                <a:ea typeface="ＭＳ Ｐゴシック" pitchFamily="-112" charset="-128"/>
              </a:defRPr>
            </a:lvl5pPr>
            <a:lvl6pPr marL="457200" eaLnBrk="0" fontAlgn="base" hangingPunct="0">
              <a:spcBef>
                <a:spcPct val="0"/>
              </a:spcBef>
              <a:spcAft>
                <a:spcPct val="0"/>
              </a:spcAft>
              <a:defRPr sz="2400">
                <a:solidFill>
                  <a:schemeClr val="tx1"/>
                </a:solidFill>
                <a:latin typeface="Arial" charset="0"/>
                <a:ea typeface="ＭＳ Ｐゴシック" pitchFamily="-112" charset="-128"/>
              </a:defRPr>
            </a:lvl6pPr>
            <a:lvl7pPr marL="914400" eaLnBrk="0" fontAlgn="base" hangingPunct="0">
              <a:spcBef>
                <a:spcPct val="0"/>
              </a:spcBef>
              <a:spcAft>
                <a:spcPct val="0"/>
              </a:spcAft>
              <a:defRPr sz="2400">
                <a:solidFill>
                  <a:schemeClr val="tx1"/>
                </a:solidFill>
                <a:latin typeface="Arial" charset="0"/>
                <a:ea typeface="ＭＳ Ｐゴシック" pitchFamily="-112" charset="-128"/>
              </a:defRPr>
            </a:lvl7pPr>
            <a:lvl8pPr marL="1371600" eaLnBrk="0" fontAlgn="base" hangingPunct="0">
              <a:spcBef>
                <a:spcPct val="0"/>
              </a:spcBef>
              <a:spcAft>
                <a:spcPct val="0"/>
              </a:spcAft>
              <a:defRPr sz="2400">
                <a:solidFill>
                  <a:schemeClr val="tx1"/>
                </a:solidFill>
                <a:latin typeface="Arial" charset="0"/>
                <a:ea typeface="ＭＳ Ｐゴシック" pitchFamily="-112" charset="-128"/>
              </a:defRPr>
            </a:lvl8pPr>
            <a:lvl9pPr marL="1828800" eaLnBrk="0" fontAlgn="base" hangingPunct="0">
              <a:spcBef>
                <a:spcPct val="0"/>
              </a:spcBef>
              <a:spcAft>
                <a:spcPct val="0"/>
              </a:spcAft>
              <a:defRPr sz="2400">
                <a:solidFill>
                  <a:schemeClr val="tx1"/>
                </a:solidFill>
                <a:latin typeface="Arial" charset="0"/>
                <a:ea typeface="ＭＳ Ｐゴシック" pitchFamily="-112" charset="-128"/>
              </a:defRPr>
            </a:lvl9pPr>
          </a:lstStyle>
          <a:p>
            <a:r>
              <a:rPr lang="en-US" altLang="en-US" sz="900" dirty="0">
                <a:latin typeface="Verdana" pitchFamily="34" charset="0"/>
                <a:ea typeface="Verdana" pitchFamily="34" charset="0"/>
              </a:rPr>
              <a:t>2-</a:t>
            </a:r>
            <a:fld id="{97CB19D6-45BA-40A8-9B31-1AD626A221C6}" type="slidenum">
              <a:rPr lang="en-US" altLang="en-US" sz="900" smtClean="0">
                <a:latin typeface="Verdana" pitchFamily="34" charset="0"/>
                <a:ea typeface="Verdana" pitchFamily="34" charset="0"/>
              </a:rPr>
              <a:pPr/>
              <a:t>6</a:t>
            </a:fld>
            <a:endParaRPr lang="en-US" altLang="en-US" sz="900" dirty="0">
              <a:latin typeface="Verdana" pitchFamily="34" charset="0"/>
              <a:ea typeface="Verdana" pitchFamily="34" charset="0"/>
            </a:endParaRPr>
          </a:p>
        </p:txBody>
      </p:sp>
    </p:spTree>
    <p:extLst>
      <p:ext uri="{BB962C8B-B14F-4D97-AF65-F5344CB8AC3E}">
        <p14:creationId xmlns:p14="http://schemas.microsoft.com/office/powerpoint/2010/main" xmlns="" val="13663937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pPr marL="0" indent="0"/>
            <a:r>
              <a:rPr lang="en-US" altLang="en-US" sz="3600" dirty="0"/>
              <a:t>Role of the Board in </a:t>
            </a:r>
            <a:br>
              <a:rPr lang="en-US" altLang="en-US" sz="3600" dirty="0"/>
            </a:br>
            <a:r>
              <a:rPr lang="en-US" altLang="en-US" sz="3600" dirty="0"/>
              <a:t>Strategic Management</a:t>
            </a:r>
          </a:p>
        </p:txBody>
      </p:sp>
      <p:sp>
        <p:nvSpPr>
          <p:cNvPr id="22532" name="Rectangle 2"/>
          <p:cNvSpPr>
            <a:spLocks noGrp="1" noChangeArrowheads="1"/>
          </p:cNvSpPr>
          <p:nvPr>
            <p:ph idx="1"/>
          </p:nvPr>
        </p:nvSpPr>
        <p:spPr/>
        <p:txBody>
          <a:bodyPr/>
          <a:lstStyle/>
          <a:p>
            <a:r>
              <a:rPr lang="en-US" altLang="en-US" sz="2800" b="1" dirty="0"/>
              <a:t>Monitor</a:t>
            </a:r>
            <a:r>
              <a:rPr lang="en-US" altLang="en-US" sz="2800" dirty="0"/>
              <a:t> developments inside and outside the corporation</a:t>
            </a:r>
          </a:p>
          <a:p>
            <a:r>
              <a:rPr lang="en-US" altLang="en-US" sz="2800" b="1" dirty="0"/>
              <a:t>Evaluate and Influence </a:t>
            </a:r>
            <a:r>
              <a:rPr lang="en-US" altLang="en-US" sz="2800" dirty="0"/>
              <a:t>management proposals, decisions and actions</a:t>
            </a:r>
          </a:p>
          <a:p>
            <a:r>
              <a:rPr lang="en-US" altLang="en-US" sz="2800" b="1" dirty="0"/>
              <a:t>Initiate and Determine </a:t>
            </a:r>
            <a:r>
              <a:rPr lang="en-US" altLang="en-US" sz="2800" dirty="0"/>
              <a:t>the corporation’s mission </a:t>
            </a:r>
            <a:r>
              <a:rPr lang="en-US" sz="2800" dirty="0"/>
              <a:t>and specify strategic options </a:t>
            </a:r>
            <a:r>
              <a:rPr lang="en-US" dirty="0"/>
              <a:t/>
            </a:r>
            <a:br>
              <a:rPr lang="en-US" dirty="0"/>
            </a:br>
            <a:r>
              <a:rPr lang="en-US" dirty="0"/>
              <a:t/>
            </a:r>
            <a:br>
              <a:rPr lang="en-US" dirty="0"/>
            </a:br>
            <a:endParaRPr lang="en-US" altLang="en-US" dirty="0"/>
          </a:p>
        </p:txBody>
      </p:sp>
      <p:sp>
        <p:nvSpPr>
          <p:cNvPr id="22531" name="Slide Number Placeholder 6"/>
          <p:cNvSpPr>
            <a:spLocks noGrp="1"/>
          </p:cNvSpPr>
          <p:nvPr>
            <p:ph type="sldNum" sz="quarter" idx="12"/>
          </p:nvPr>
        </p:nvSpPr>
        <p:spPr/>
        <p:txBody>
          <a:bodyPr/>
          <a:lstStyle>
            <a:lvl1pPr eaLnBrk="0" hangingPunct="0">
              <a:defRPr sz="2400">
                <a:solidFill>
                  <a:schemeClr val="tx1"/>
                </a:solidFill>
                <a:latin typeface="Arial" charset="0"/>
                <a:ea typeface="ＭＳ Ｐゴシック" pitchFamily="-112" charset="-128"/>
              </a:defRPr>
            </a:lvl1pPr>
            <a:lvl2pPr marL="37931725" indent="-37474525" eaLnBrk="0" hangingPunct="0">
              <a:defRPr sz="2400">
                <a:solidFill>
                  <a:schemeClr val="tx1"/>
                </a:solidFill>
                <a:latin typeface="Arial" charset="0"/>
                <a:ea typeface="ＭＳ Ｐゴシック" pitchFamily="-112" charset="-128"/>
              </a:defRPr>
            </a:lvl2pPr>
            <a:lvl3pPr eaLnBrk="0" hangingPunct="0">
              <a:defRPr sz="2400">
                <a:solidFill>
                  <a:schemeClr val="tx1"/>
                </a:solidFill>
                <a:latin typeface="Arial" charset="0"/>
                <a:ea typeface="ＭＳ Ｐゴシック" pitchFamily="-112" charset="-128"/>
              </a:defRPr>
            </a:lvl3pPr>
            <a:lvl4pPr eaLnBrk="0" hangingPunct="0">
              <a:defRPr sz="2400">
                <a:solidFill>
                  <a:schemeClr val="tx1"/>
                </a:solidFill>
                <a:latin typeface="Arial" charset="0"/>
                <a:ea typeface="ＭＳ Ｐゴシック" pitchFamily="-112" charset="-128"/>
              </a:defRPr>
            </a:lvl4pPr>
            <a:lvl5pPr eaLnBrk="0" hangingPunct="0">
              <a:defRPr sz="2400">
                <a:solidFill>
                  <a:schemeClr val="tx1"/>
                </a:solidFill>
                <a:latin typeface="Arial" charset="0"/>
                <a:ea typeface="ＭＳ Ｐゴシック" pitchFamily="-112" charset="-128"/>
              </a:defRPr>
            </a:lvl5pPr>
            <a:lvl6pPr marL="457200" eaLnBrk="0" fontAlgn="base" hangingPunct="0">
              <a:spcBef>
                <a:spcPct val="0"/>
              </a:spcBef>
              <a:spcAft>
                <a:spcPct val="0"/>
              </a:spcAft>
              <a:defRPr sz="2400">
                <a:solidFill>
                  <a:schemeClr val="tx1"/>
                </a:solidFill>
                <a:latin typeface="Arial" charset="0"/>
                <a:ea typeface="ＭＳ Ｐゴシック" pitchFamily="-112" charset="-128"/>
              </a:defRPr>
            </a:lvl6pPr>
            <a:lvl7pPr marL="914400" eaLnBrk="0" fontAlgn="base" hangingPunct="0">
              <a:spcBef>
                <a:spcPct val="0"/>
              </a:spcBef>
              <a:spcAft>
                <a:spcPct val="0"/>
              </a:spcAft>
              <a:defRPr sz="2400">
                <a:solidFill>
                  <a:schemeClr val="tx1"/>
                </a:solidFill>
                <a:latin typeface="Arial" charset="0"/>
                <a:ea typeface="ＭＳ Ｐゴシック" pitchFamily="-112" charset="-128"/>
              </a:defRPr>
            </a:lvl7pPr>
            <a:lvl8pPr marL="1371600" eaLnBrk="0" fontAlgn="base" hangingPunct="0">
              <a:spcBef>
                <a:spcPct val="0"/>
              </a:spcBef>
              <a:spcAft>
                <a:spcPct val="0"/>
              </a:spcAft>
              <a:defRPr sz="2400">
                <a:solidFill>
                  <a:schemeClr val="tx1"/>
                </a:solidFill>
                <a:latin typeface="Arial" charset="0"/>
                <a:ea typeface="ＭＳ Ｐゴシック" pitchFamily="-112" charset="-128"/>
              </a:defRPr>
            </a:lvl8pPr>
            <a:lvl9pPr marL="1828800" eaLnBrk="0" fontAlgn="base" hangingPunct="0">
              <a:spcBef>
                <a:spcPct val="0"/>
              </a:spcBef>
              <a:spcAft>
                <a:spcPct val="0"/>
              </a:spcAft>
              <a:defRPr sz="2400">
                <a:solidFill>
                  <a:schemeClr val="tx1"/>
                </a:solidFill>
                <a:latin typeface="Arial" charset="0"/>
                <a:ea typeface="ＭＳ Ｐゴシック" pitchFamily="-112" charset="-128"/>
              </a:defRPr>
            </a:lvl9pPr>
          </a:lstStyle>
          <a:p>
            <a:r>
              <a:rPr lang="en-US" altLang="en-US" sz="900" dirty="0">
                <a:latin typeface="Verdana" pitchFamily="34" charset="0"/>
                <a:ea typeface="Verdana" pitchFamily="34" charset="0"/>
              </a:rPr>
              <a:t>2-</a:t>
            </a:r>
            <a:fld id="{47E4EEE0-0BB3-4285-809F-33C482479BBE}" type="slidenum">
              <a:rPr lang="en-US" altLang="en-US" sz="900" smtClean="0">
                <a:latin typeface="Verdana" pitchFamily="34" charset="0"/>
                <a:ea typeface="Verdana" pitchFamily="34" charset="0"/>
              </a:rPr>
              <a:pPr/>
              <a:t>7</a:t>
            </a:fld>
            <a:endParaRPr lang="en-US" altLang="en-US" sz="900" dirty="0">
              <a:latin typeface="Verdana" pitchFamily="34" charset="0"/>
              <a:ea typeface="Verdana" pitchFamily="34" charset="0"/>
            </a:endParaRPr>
          </a:p>
        </p:txBody>
      </p:sp>
    </p:spTree>
    <p:extLst>
      <p:ext uri="{BB962C8B-B14F-4D97-AF65-F5344CB8AC3E}">
        <p14:creationId xmlns:p14="http://schemas.microsoft.com/office/powerpoint/2010/main" xmlns="" val="31277223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200" dirty="0" smtClean="0"/>
              <a:t>Figure 2-1: Board </a:t>
            </a:r>
            <a:r>
              <a:rPr lang="en-US" sz="3200" dirty="0"/>
              <a:t>of Directors’ Continuum</a:t>
            </a:r>
          </a:p>
        </p:txBody>
      </p:sp>
      <p:sp>
        <p:nvSpPr>
          <p:cNvPr id="23555" name="Slide Number Placeholder 6"/>
          <p:cNvSpPr>
            <a:spLocks noGrp="1"/>
          </p:cNvSpPr>
          <p:nvPr>
            <p:ph type="sldNum" sz="quarter" idx="12"/>
          </p:nvPr>
        </p:nvSpPr>
        <p:spPr/>
        <p:txBody>
          <a:bodyPr/>
          <a:lstStyle>
            <a:lvl1pPr eaLnBrk="0" hangingPunct="0">
              <a:defRPr sz="2400">
                <a:solidFill>
                  <a:schemeClr val="tx1"/>
                </a:solidFill>
                <a:latin typeface="Arial" charset="0"/>
                <a:ea typeface="ＭＳ Ｐゴシック" pitchFamily="-112" charset="-128"/>
              </a:defRPr>
            </a:lvl1pPr>
            <a:lvl2pPr marL="37931725" indent="-37474525" eaLnBrk="0" hangingPunct="0">
              <a:defRPr sz="2400">
                <a:solidFill>
                  <a:schemeClr val="tx1"/>
                </a:solidFill>
                <a:latin typeface="Arial" charset="0"/>
                <a:ea typeface="ＭＳ Ｐゴシック" pitchFamily="-112" charset="-128"/>
              </a:defRPr>
            </a:lvl2pPr>
            <a:lvl3pPr eaLnBrk="0" hangingPunct="0">
              <a:defRPr sz="2400">
                <a:solidFill>
                  <a:schemeClr val="tx1"/>
                </a:solidFill>
                <a:latin typeface="Arial" charset="0"/>
                <a:ea typeface="ＭＳ Ｐゴシック" pitchFamily="-112" charset="-128"/>
              </a:defRPr>
            </a:lvl3pPr>
            <a:lvl4pPr eaLnBrk="0" hangingPunct="0">
              <a:defRPr sz="2400">
                <a:solidFill>
                  <a:schemeClr val="tx1"/>
                </a:solidFill>
                <a:latin typeface="Arial" charset="0"/>
                <a:ea typeface="ＭＳ Ｐゴシック" pitchFamily="-112" charset="-128"/>
              </a:defRPr>
            </a:lvl4pPr>
            <a:lvl5pPr eaLnBrk="0" hangingPunct="0">
              <a:defRPr sz="2400">
                <a:solidFill>
                  <a:schemeClr val="tx1"/>
                </a:solidFill>
                <a:latin typeface="Arial" charset="0"/>
                <a:ea typeface="ＭＳ Ｐゴシック" pitchFamily="-112" charset="-128"/>
              </a:defRPr>
            </a:lvl5pPr>
            <a:lvl6pPr marL="457200" eaLnBrk="0" fontAlgn="base" hangingPunct="0">
              <a:spcBef>
                <a:spcPct val="0"/>
              </a:spcBef>
              <a:spcAft>
                <a:spcPct val="0"/>
              </a:spcAft>
              <a:defRPr sz="2400">
                <a:solidFill>
                  <a:schemeClr val="tx1"/>
                </a:solidFill>
                <a:latin typeface="Arial" charset="0"/>
                <a:ea typeface="ＭＳ Ｐゴシック" pitchFamily="-112" charset="-128"/>
              </a:defRPr>
            </a:lvl6pPr>
            <a:lvl7pPr marL="914400" eaLnBrk="0" fontAlgn="base" hangingPunct="0">
              <a:spcBef>
                <a:spcPct val="0"/>
              </a:spcBef>
              <a:spcAft>
                <a:spcPct val="0"/>
              </a:spcAft>
              <a:defRPr sz="2400">
                <a:solidFill>
                  <a:schemeClr val="tx1"/>
                </a:solidFill>
                <a:latin typeface="Arial" charset="0"/>
                <a:ea typeface="ＭＳ Ｐゴシック" pitchFamily="-112" charset="-128"/>
              </a:defRPr>
            </a:lvl7pPr>
            <a:lvl8pPr marL="1371600" eaLnBrk="0" fontAlgn="base" hangingPunct="0">
              <a:spcBef>
                <a:spcPct val="0"/>
              </a:spcBef>
              <a:spcAft>
                <a:spcPct val="0"/>
              </a:spcAft>
              <a:defRPr sz="2400">
                <a:solidFill>
                  <a:schemeClr val="tx1"/>
                </a:solidFill>
                <a:latin typeface="Arial" charset="0"/>
                <a:ea typeface="ＭＳ Ｐゴシック" pitchFamily="-112" charset="-128"/>
              </a:defRPr>
            </a:lvl8pPr>
            <a:lvl9pPr marL="1828800" eaLnBrk="0" fontAlgn="base" hangingPunct="0">
              <a:spcBef>
                <a:spcPct val="0"/>
              </a:spcBef>
              <a:spcAft>
                <a:spcPct val="0"/>
              </a:spcAft>
              <a:defRPr sz="2400">
                <a:solidFill>
                  <a:schemeClr val="tx1"/>
                </a:solidFill>
                <a:latin typeface="Arial" charset="0"/>
                <a:ea typeface="ＭＳ Ｐゴシック" pitchFamily="-112" charset="-128"/>
              </a:defRPr>
            </a:lvl9pPr>
          </a:lstStyle>
          <a:p>
            <a:r>
              <a:rPr lang="en-US" altLang="en-US" sz="900" dirty="0">
                <a:latin typeface="Verdana" pitchFamily="34" charset="0"/>
                <a:ea typeface="Verdana" pitchFamily="34" charset="0"/>
              </a:rPr>
              <a:t>2-</a:t>
            </a:r>
            <a:fld id="{3135A691-3DC0-4380-8856-89CD894D193E}" type="slidenum">
              <a:rPr lang="en-US" altLang="en-US" sz="900" smtClean="0">
                <a:latin typeface="Verdana" pitchFamily="34" charset="0"/>
                <a:ea typeface="Verdana" pitchFamily="34" charset="0"/>
              </a:rPr>
              <a:pPr/>
              <a:t>8</a:t>
            </a:fld>
            <a:endParaRPr lang="en-US" altLang="en-US" sz="900" dirty="0">
              <a:latin typeface="Verdana" pitchFamily="34" charset="0"/>
              <a:ea typeface="Verdana" pitchFamily="34" charset="0"/>
            </a:endParaRPr>
          </a:p>
        </p:txBody>
      </p:sp>
      <p:pic>
        <p:nvPicPr>
          <p:cNvPr id="2" name="Picture 1" descr="Figure 2-1.JPG"/>
          <p:cNvPicPr>
            <a:picLocks noChangeAspect="1"/>
          </p:cNvPicPr>
          <p:nvPr/>
        </p:nvPicPr>
        <p:blipFill>
          <a:blip r:embed="rId3" cstate="print"/>
          <a:stretch>
            <a:fillRect/>
          </a:stretch>
        </p:blipFill>
        <p:spPr>
          <a:xfrm>
            <a:off x="594317" y="1231900"/>
            <a:ext cx="7939491" cy="4391025"/>
          </a:xfrm>
          <a:prstGeom prst="rect">
            <a:avLst/>
          </a:prstGeom>
        </p:spPr>
      </p:pic>
    </p:spTree>
    <p:extLst>
      <p:ext uri="{BB962C8B-B14F-4D97-AF65-F5344CB8AC3E}">
        <p14:creationId xmlns:p14="http://schemas.microsoft.com/office/powerpoint/2010/main" xmlns="" val="4142202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pPr marL="0" indent="0"/>
            <a:r>
              <a:rPr lang="en-US" sz="3600" dirty="0"/>
              <a:t>Board of Directors Composition </a:t>
            </a:r>
            <a:br>
              <a:rPr lang="en-US" sz="3600" dirty="0"/>
            </a:br>
            <a:r>
              <a:rPr lang="en-US" sz="3600" dirty="0"/>
              <a:t>(1 of 4)</a:t>
            </a:r>
            <a:endParaRPr lang="en-US" altLang="en-US" sz="3600" dirty="0"/>
          </a:p>
        </p:txBody>
      </p:sp>
      <p:sp>
        <p:nvSpPr>
          <p:cNvPr id="24580" name="Rectangle 2"/>
          <p:cNvSpPr>
            <a:spLocks noGrp="1" noChangeArrowheads="1"/>
          </p:cNvSpPr>
          <p:nvPr>
            <p:ph idx="1"/>
          </p:nvPr>
        </p:nvSpPr>
        <p:spPr/>
        <p:txBody>
          <a:bodyPr>
            <a:normAutofit/>
          </a:bodyPr>
          <a:lstStyle/>
          <a:p>
            <a:r>
              <a:rPr lang="en-US" altLang="en-US" b="1" dirty="0"/>
              <a:t>Inside Directors </a:t>
            </a:r>
          </a:p>
          <a:p>
            <a:pPr lvl="1"/>
            <a:r>
              <a:rPr lang="en-US" dirty="0"/>
              <a:t>t</a:t>
            </a:r>
            <a:r>
              <a:rPr lang="en-US" dirty="0" smtClean="0"/>
              <a:t>ypically </a:t>
            </a:r>
            <a:r>
              <a:rPr lang="en-US" dirty="0"/>
              <a:t>officers or executives employed by the </a:t>
            </a:r>
            <a:r>
              <a:rPr lang="en-US" dirty="0" smtClean="0"/>
              <a:t>corporation</a:t>
            </a:r>
            <a:endParaRPr lang="en-US" altLang="en-US" sz="500" dirty="0"/>
          </a:p>
          <a:p>
            <a:r>
              <a:rPr lang="en-US" altLang="en-US" b="1" dirty="0"/>
              <a:t>Outside Directors </a:t>
            </a:r>
          </a:p>
          <a:p>
            <a:pPr lvl="1"/>
            <a:r>
              <a:rPr lang="en-US" dirty="0"/>
              <a:t>may be executives of other firms but are not employees of the board’s corporation</a:t>
            </a:r>
            <a:endParaRPr lang="en-US" altLang="en-US" dirty="0"/>
          </a:p>
        </p:txBody>
      </p:sp>
      <p:sp>
        <p:nvSpPr>
          <p:cNvPr id="24579" name="Slide Number Placeholder 6"/>
          <p:cNvSpPr>
            <a:spLocks noGrp="1"/>
          </p:cNvSpPr>
          <p:nvPr>
            <p:ph type="sldNum" sz="quarter" idx="12"/>
          </p:nvPr>
        </p:nvSpPr>
        <p:spPr/>
        <p:txBody>
          <a:bodyPr/>
          <a:lstStyle>
            <a:lvl1pPr eaLnBrk="0" hangingPunct="0">
              <a:defRPr sz="2400">
                <a:solidFill>
                  <a:schemeClr val="tx1"/>
                </a:solidFill>
                <a:latin typeface="Arial" charset="0"/>
                <a:ea typeface="ＭＳ Ｐゴシック" pitchFamily="-112" charset="-128"/>
              </a:defRPr>
            </a:lvl1pPr>
            <a:lvl2pPr marL="37931725" indent="-37474525" eaLnBrk="0" hangingPunct="0">
              <a:defRPr sz="2400">
                <a:solidFill>
                  <a:schemeClr val="tx1"/>
                </a:solidFill>
                <a:latin typeface="Arial" charset="0"/>
                <a:ea typeface="ＭＳ Ｐゴシック" pitchFamily="-112" charset="-128"/>
              </a:defRPr>
            </a:lvl2pPr>
            <a:lvl3pPr eaLnBrk="0" hangingPunct="0">
              <a:defRPr sz="2400">
                <a:solidFill>
                  <a:schemeClr val="tx1"/>
                </a:solidFill>
                <a:latin typeface="Arial" charset="0"/>
                <a:ea typeface="ＭＳ Ｐゴシック" pitchFamily="-112" charset="-128"/>
              </a:defRPr>
            </a:lvl3pPr>
            <a:lvl4pPr eaLnBrk="0" hangingPunct="0">
              <a:defRPr sz="2400">
                <a:solidFill>
                  <a:schemeClr val="tx1"/>
                </a:solidFill>
                <a:latin typeface="Arial" charset="0"/>
                <a:ea typeface="ＭＳ Ｐゴシック" pitchFamily="-112" charset="-128"/>
              </a:defRPr>
            </a:lvl4pPr>
            <a:lvl5pPr eaLnBrk="0" hangingPunct="0">
              <a:defRPr sz="2400">
                <a:solidFill>
                  <a:schemeClr val="tx1"/>
                </a:solidFill>
                <a:latin typeface="Arial" charset="0"/>
                <a:ea typeface="ＭＳ Ｐゴシック" pitchFamily="-112" charset="-128"/>
              </a:defRPr>
            </a:lvl5pPr>
            <a:lvl6pPr marL="457200" eaLnBrk="0" fontAlgn="base" hangingPunct="0">
              <a:spcBef>
                <a:spcPct val="0"/>
              </a:spcBef>
              <a:spcAft>
                <a:spcPct val="0"/>
              </a:spcAft>
              <a:defRPr sz="2400">
                <a:solidFill>
                  <a:schemeClr val="tx1"/>
                </a:solidFill>
                <a:latin typeface="Arial" charset="0"/>
                <a:ea typeface="ＭＳ Ｐゴシック" pitchFamily="-112" charset="-128"/>
              </a:defRPr>
            </a:lvl6pPr>
            <a:lvl7pPr marL="914400" eaLnBrk="0" fontAlgn="base" hangingPunct="0">
              <a:spcBef>
                <a:spcPct val="0"/>
              </a:spcBef>
              <a:spcAft>
                <a:spcPct val="0"/>
              </a:spcAft>
              <a:defRPr sz="2400">
                <a:solidFill>
                  <a:schemeClr val="tx1"/>
                </a:solidFill>
                <a:latin typeface="Arial" charset="0"/>
                <a:ea typeface="ＭＳ Ｐゴシック" pitchFamily="-112" charset="-128"/>
              </a:defRPr>
            </a:lvl7pPr>
            <a:lvl8pPr marL="1371600" eaLnBrk="0" fontAlgn="base" hangingPunct="0">
              <a:spcBef>
                <a:spcPct val="0"/>
              </a:spcBef>
              <a:spcAft>
                <a:spcPct val="0"/>
              </a:spcAft>
              <a:defRPr sz="2400">
                <a:solidFill>
                  <a:schemeClr val="tx1"/>
                </a:solidFill>
                <a:latin typeface="Arial" charset="0"/>
                <a:ea typeface="ＭＳ Ｐゴシック" pitchFamily="-112" charset="-128"/>
              </a:defRPr>
            </a:lvl8pPr>
            <a:lvl9pPr marL="1828800" eaLnBrk="0" fontAlgn="base" hangingPunct="0">
              <a:spcBef>
                <a:spcPct val="0"/>
              </a:spcBef>
              <a:spcAft>
                <a:spcPct val="0"/>
              </a:spcAft>
              <a:defRPr sz="2400">
                <a:solidFill>
                  <a:schemeClr val="tx1"/>
                </a:solidFill>
                <a:latin typeface="Arial" charset="0"/>
                <a:ea typeface="ＭＳ Ｐゴシック" pitchFamily="-112" charset="-128"/>
              </a:defRPr>
            </a:lvl9pPr>
          </a:lstStyle>
          <a:p>
            <a:r>
              <a:rPr lang="en-US" altLang="en-US" sz="900" dirty="0">
                <a:latin typeface="Verdana" pitchFamily="34" charset="0"/>
                <a:ea typeface="Verdana" pitchFamily="34" charset="0"/>
              </a:rPr>
              <a:t>2-</a:t>
            </a:r>
            <a:fld id="{F5B9CF76-BE98-450D-9238-82A0EC08282E}" type="slidenum">
              <a:rPr lang="en-US" altLang="en-US" sz="900" smtClean="0">
                <a:latin typeface="Verdana" pitchFamily="34" charset="0"/>
                <a:ea typeface="Verdana" pitchFamily="34" charset="0"/>
              </a:rPr>
              <a:pPr/>
              <a:t>9</a:t>
            </a:fld>
            <a:endParaRPr lang="en-US" altLang="en-US" sz="900" dirty="0">
              <a:latin typeface="Verdana" pitchFamily="34" charset="0"/>
              <a:ea typeface="Verdana" pitchFamily="34" charset="0"/>
            </a:endParaRPr>
          </a:p>
        </p:txBody>
      </p:sp>
    </p:spTree>
    <p:extLst>
      <p:ext uri="{BB962C8B-B14F-4D97-AF65-F5344CB8AC3E}">
        <p14:creationId xmlns:p14="http://schemas.microsoft.com/office/powerpoint/2010/main" xmlns="" val="5708090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Board of Directors Composition </a:t>
            </a:r>
            <a:br>
              <a:rPr lang="en-US" sz="3600" dirty="0"/>
            </a:br>
            <a:r>
              <a:rPr lang="en-US" sz="3600" dirty="0"/>
              <a:t>(2 of 4)</a:t>
            </a:r>
          </a:p>
        </p:txBody>
      </p:sp>
      <p:sp>
        <p:nvSpPr>
          <p:cNvPr id="3" name="Content Placeholder 2"/>
          <p:cNvSpPr>
            <a:spLocks noGrp="1"/>
          </p:cNvSpPr>
          <p:nvPr>
            <p:ph idx="1"/>
          </p:nvPr>
        </p:nvSpPr>
        <p:spPr/>
        <p:txBody>
          <a:bodyPr/>
          <a:lstStyle/>
          <a:p>
            <a:r>
              <a:rPr lang="en-US" b="1" dirty="0"/>
              <a:t>Agency theory</a:t>
            </a:r>
            <a:endParaRPr lang="en-US" dirty="0"/>
          </a:p>
          <a:p>
            <a:pPr lvl="1"/>
            <a:r>
              <a:rPr lang="en-US" dirty="0"/>
              <a:t>states that problems arise in corporations because the agents (top management) are not willing to bear responsibility for their decisions unless they own a substantial amount of stock in the corporation</a:t>
            </a:r>
          </a:p>
        </p:txBody>
      </p:sp>
      <p:sp>
        <p:nvSpPr>
          <p:cNvPr id="5" name="Slide Number Placeholder 4"/>
          <p:cNvSpPr>
            <a:spLocks noGrp="1"/>
          </p:cNvSpPr>
          <p:nvPr>
            <p:ph type="sldNum" sz="quarter" idx="12"/>
          </p:nvPr>
        </p:nvSpPr>
        <p:spPr/>
        <p:txBody>
          <a:bodyPr/>
          <a:lstStyle/>
          <a:p>
            <a:r>
              <a:rPr lang="en-US" dirty="0"/>
              <a:t>2-</a:t>
            </a:r>
            <a:fld id="{3BA836C6-F704-448B-94C4-5B456B503172}" type="slidenum">
              <a:rPr lang="en-US" smtClean="0"/>
              <a:pPr/>
              <a:t>10</a:t>
            </a:fld>
            <a:endParaRPr lang="en-US" dirty="0"/>
          </a:p>
        </p:txBody>
      </p:sp>
    </p:spTree>
    <p:extLst>
      <p:ext uri="{BB962C8B-B14F-4D97-AF65-F5344CB8AC3E}">
        <p14:creationId xmlns:p14="http://schemas.microsoft.com/office/powerpoint/2010/main" xmlns="" val="248836615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Board of Directors Composition</a:t>
            </a:r>
            <a:br>
              <a:rPr lang="en-US" sz="3600" dirty="0"/>
            </a:br>
            <a:r>
              <a:rPr lang="en-US" sz="3600" dirty="0"/>
              <a:t>(3 of 4)</a:t>
            </a:r>
          </a:p>
        </p:txBody>
      </p:sp>
      <p:sp>
        <p:nvSpPr>
          <p:cNvPr id="3" name="Content Placeholder 2"/>
          <p:cNvSpPr>
            <a:spLocks noGrp="1"/>
          </p:cNvSpPr>
          <p:nvPr>
            <p:ph idx="1"/>
          </p:nvPr>
        </p:nvSpPr>
        <p:spPr/>
        <p:txBody>
          <a:bodyPr/>
          <a:lstStyle/>
          <a:p>
            <a:r>
              <a:rPr lang="en-US" b="1" dirty="0"/>
              <a:t>Stewardship theory </a:t>
            </a:r>
          </a:p>
          <a:p>
            <a:pPr lvl="1"/>
            <a:r>
              <a:rPr lang="en-US" dirty="0"/>
              <a:t>proposes that, because of their long tenure with the corporation, insiders (senior executives) tend to identify with the corporation and its </a:t>
            </a:r>
            <a:r>
              <a:rPr lang="en-US" dirty="0" smtClean="0"/>
              <a:t>success</a:t>
            </a:r>
            <a:endParaRPr lang="en-US" dirty="0"/>
          </a:p>
        </p:txBody>
      </p:sp>
      <p:sp>
        <p:nvSpPr>
          <p:cNvPr id="5" name="Slide Number Placeholder 4"/>
          <p:cNvSpPr>
            <a:spLocks noGrp="1"/>
          </p:cNvSpPr>
          <p:nvPr>
            <p:ph type="sldNum" sz="quarter" idx="12"/>
          </p:nvPr>
        </p:nvSpPr>
        <p:spPr/>
        <p:txBody>
          <a:bodyPr/>
          <a:lstStyle/>
          <a:p>
            <a:r>
              <a:rPr lang="en-US" dirty="0"/>
              <a:t>2-</a:t>
            </a:r>
            <a:fld id="{3BA836C6-F704-448B-94C4-5B456B503172}" type="slidenum">
              <a:rPr lang="en-US" smtClean="0"/>
              <a:pPr/>
              <a:t>11</a:t>
            </a:fld>
            <a:endParaRPr lang="en-US" dirty="0"/>
          </a:p>
        </p:txBody>
      </p:sp>
    </p:spTree>
    <p:extLst>
      <p:ext uri="{BB962C8B-B14F-4D97-AF65-F5344CB8AC3E}">
        <p14:creationId xmlns:p14="http://schemas.microsoft.com/office/powerpoint/2010/main" xmlns="" val="246563512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z="3600" dirty="0"/>
              <a:t>Board of Directors Composition</a:t>
            </a:r>
            <a:br>
              <a:rPr lang="en-US" sz="3600" dirty="0"/>
            </a:br>
            <a:r>
              <a:rPr lang="en-US" sz="3600" dirty="0"/>
              <a:t>(4 of 4)</a:t>
            </a:r>
          </a:p>
        </p:txBody>
      </p:sp>
      <p:sp>
        <p:nvSpPr>
          <p:cNvPr id="25604" name="Rectangle 2"/>
          <p:cNvSpPr>
            <a:spLocks noGrp="1" noChangeArrowheads="1"/>
          </p:cNvSpPr>
          <p:nvPr>
            <p:ph idx="1"/>
          </p:nvPr>
        </p:nvSpPr>
        <p:spPr/>
        <p:txBody>
          <a:bodyPr/>
          <a:lstStyle/>
          <a:p>
            <a:r>
              <a:rPr lang="en-US" altLang="en-US" sz="2800" b="1" dirty="0"/>
              <a:t>Affiliated directors</a:t>
            </a:r>
          </a:p>
          <a:p>
            <a:pPr lvl="1"/>
            <a:r>
              <a:rPr lang="en-US" altLang="en-US" sz="2400" dirty="0"/>
              <a:t>not employed by the corporation, handle </a:t>
            </a:r>
            <a:r>
              <a:rPr lang="en-US" altLang="en-US" sz="2400" dirty="0" smtClean="0"/>
              <a:t>legal, </a:t>
            </a:r>
            <a:r>
              <a:rPr lang="en-US" altLang="en-US" sz="2400" dirty="0"/>
              <a:t>or insurance work</a:t>
            </a:r>
          </a:p>
          <a:p>
            <a:r>
              <a:rPr lang="en-US" altLang="en-US" sz="2800" b="1" dirty="0"/>
              <a:t>Retired executive directors</a:t>
            </a:r>
          </a:p>
          <a:p>
            <a:pPr lvl="1"/>
            <a:r>
              <a:rPr lang="en-US" altLang="en-US" sz="2400" dirty="0"/>
              <a:t>used to work for the corporation, partly responsible for past decisions affecting current strategy</a:t>
            </a:r>
          </a:p>
          <a:p>
            <a:r>
              <a:rPr lang="en-US" altLang="en-US" sz="2800" b="1" dirty="0"/>
              <a:t>Family directors</a:t>
            </a:r>
          </a:p>
          <a:p>
            <a:pPr lvl="1"/>
            <a:r>
              <a:rPr lang="en-US" altLang="en-US" sz="2400" dirty="0"/>
              <a:t>descendants of the founder and own significant blocks of stock</a:t>
            </a:r>
          </a:p>
        </p:txBody>
      </p:sp>
      <p:sp>
        <p:nvSpPr>
          <p:cNvPr id="25603" name="Slide Number Placeholder 6"/>
          <p:cNvSpPr>
            <a:spLocks noGrp="1"/>
          </p:cNvSpPr>
          <p:nvPr>
            <p:ph type="sldNum" sz="quarter" idx="12"/>
          </p:nvPr>
        </p:nvSpPr>
        <p:spPr/>
        <p:txBody>
          <a:bodyPr/>
          <a:lstStyle>
            <a:lvl1pPr eaLnBrk="0" hangingPunct="0">
              <a:defRPr sz="2400">
                <a:solidFill>
                  <a:schemeClr val="tx1"/>
                </a:solidFill>
                <a:latin typeface="Arial" charset="0"/>
                <a:ea typeface="ＭＳ Ｐゴシック" pitchFamily="-112" charset="-128"/>
              </a:defRPr>
            </a:lvl1pPr>
            <a:lvl2pPr marL="37931725" indent="-37474525" eaLnBrk="0" hangingPunct="0">
              <a:defRPr sz="2400">
                <a:solidFill>
                  <a:schemeClr val="tx1"/>
                </a:solidFill>
                <a:latin typeface="Arial" charset="0"/>
                <a:ea typeface="ＭＳ Ｐゴシック" pitchFamily="-112" charset="-128"/>
              </a:defRPr>
            </a:lvl2pPr>
            <a:lvl3pPr eaLnBrk="0" hangingPunct="0">
              <a:defRPr sz="2400">
                <a:solidFill>
                  <a:schemeClr val="tx1"/>
                </a:solidFill>
                <a:latin typeface="Arial" charset="0"/>
                <a:ea typeface="ＭＳ Ｐゴシック" pitchFamily="-112" charset="-128"/>
              </a:defRPr>
            </a:lvl3pPr>
            <a:lvl4pPr eaLnBrk="0" hangingPunct="0">
              <a:defRPr sz="2400">
                <a:solidFill>
                  <a:schemeClr val="tx1"/>
                </a:solidFill>
                <a:latin typeface="Arial" charset="0"/>
                <a:ea typeface="ＭＳ Ｐゴシック" pitchFamily="-112" charset="-128"/>
              </a:defRPr>
            </a:lvl4pPr>
            <a:lvl5pPr eaLnBrk="0" hangingPunct="0">
              <a:defRPr sz="2400">
                <a:solidFill>
                  <a:schemeClr val="tx1"/>
                </a:solidFill>
                <a:latin typeface="Arial" charset="0"/>
                <a:ea typeface="ＭＳ Ｐゴシック" pitchFamily="-112" charset="-128"/>
              </a:defRPr>
            </a:lvl5pPr>
            <a:lvl6pPr marL="457200" eaLnBrk="0" fontAlgn="base" hangingPunct="0">
              <a:spcBef>
                <a:spcPct val="0"/>
              </a:spcBef>
              <a:spcAft>
                <a:spcPct val="0"/>
              </a:spcAft>
              <a:defRPr sz="2400">
                <a:solidFill>
                  <a:schemeClr val="tx1"/>
                </a:solidFill>
                <a:latin typeface="Arial" charset="0"/>
                <a:ea typeface="ＭＳ Ｐゴシック" pitchFamily="-112" charset="-128"/>
              </a:defRPr>
            </a:lvl6pPr>
            <a:lvl7pPr marL="914400" eaLnBrk="0" fontAlgn="base" hangingPunct="0">
              <a:spcBef>
                <a:spcPct val="0"/>
              </a:spcBef>
              <a:spcAft>
                <a:spcPct val="0"/>
              </a:spcAft>
              <a:defRPr sz="2400">
                <a:solidFill>
                  <a:schemeClr val="tx1"/>
                </a:solidFill>
                <a:latin typeface="Arial" charset="0"/>
                <a:ea typeface="ＭＳ Ｐゴシック" pitchFamily="-112" charset="-128"/>
              </a:defRPr>
            </a:lvl7pPr>
            <a:lvl8pPr marL="1371600" eaLnBrk="0" fontAlgn="base" hangingPunct="0">
              <a:spcBef>
                <a:spcPct val="0"/>
              </a:spcBef>
              <a:spcAft>
                <a:spcPct val="0"/>
              </a:spcAft>
              <a:defRPr sz="2400">
                <a:solidFill>
                  <a:schemeClr val="tx1"/>
                </a:solidFill>
                <a:latin typeface="Arial" charset="0"/>
                <a:ea typeface="ＭＳ Ｐゴシック" pitchFamily="-112" charset="-128"/>
              </a:defRPr>
            </a:lvl8pPr>
            <a:lvl9pPr marL="1828800" eaLnBrk="0" fontAlgn="base" hangingPunct="0">
              <a:spcBef>
                <a:spcPct val="0"/>
              </a:spcBef>
              <a:spcAft>
                <a:spcPct val="0"/>
              </a:spcAft>
              <a:defRPr sz="2400">
                <a:solidFill>
                  <a:schemeClr val="tx1"/>
                </a:solidFill>
                <a:latin typeface="Arial" charset="0"/>
                <a:ea typeface="ＭＳ Ｐゴシック" pitchFamily="-112" charset="-128"/>
              </a:defRPr>
            </a:lvl9pPr>
          </a:lstStyle>
          <a:p>
            <a:r>
              <a:rPr lang="en-US" altLang="en-US" sz="900" dirty="0">
                <a:latin typeface="Verdana" pitchFamily="34" charset="0"/>
                <a:ea typeface="Verdana" pitchFamily="34" charset="0"/>
              </a:rPr>
              <a:t>2-</a:t>
            </a:r>
            <a:fld id="{FDB1EB41-712C-46BF-B1DB-A77419A5DF32}" type="slidenum">
              <a:rPr lang="en-US" altLang="en-US" sz="900" smtClean="0">
                <a:latin typeface="Verdana" pitchFamily="34" charset="0"/>
                <a:ea typeface="Verdana" pitchFamily="34" charset="0"/>
              </a:rPr>
              <a:pPr/>
              <a:t>12</a:t>
            </a:fld>
            <a:endParaRPr lang="en-US" altLang="en-US" sz="900" dirty="0">
              <a:latin typeface="Verdana" pitchFamily="34" charset="0"/>
              <a:ea typeface="Verdana" pitchFamily="34" charset="0"/>
            </a:endParaRPr>
          </a:p>
        </p:txBody>
      </p:sp>
    </p:spTree>
    <p:extLst>
      <p:ext uri="{BB962C8B-B14F-4D97-AF65-F5344CB8AC3E}">
        <p14:creationId xmlns:p14="http://schemas.microsoft.com/office/powerpoint/2010/main" xmlns="" val="177545467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Codetermination: Should Employees Serve on Boards? (1 of 3</a:t>
            </a:r>
            <a:r>
              <a:rPr lang="en-US" sz="2000" dirty="0"/>
              <a:t>)</a:t>
            </a:r>
          </a:p>
        </p:txBody>
      </p:sp>
      <p:sp>
        <p:nvSpPr>
          <p:cNvPr id="3" name="Content Placeholder 2"/>
          <p:cNvSpPr>
            <a:spLocks noGrp="1"/>
          </p:cNvSpPr>
          <p:nvPr>
            <p:ph idx="1"/>
          </p:nvPr>
        </p:nvSpPr>
        <p:spPr/>
        <p:txBody>
          <a:bodyPr>
            <a:noAutofit/>
          </a:bodyPr>
          <a:lstStyle/>
          <a:p>
            <a:r>
              <a:rPr lang="en-US" sz="2800" b="1" dirty="0"/>
              <a:t>Codetermination</a:t>
            </a:r>
            <a:endParaRPr lang="en-US" sz="2800" dirty="0"/>
          </a:p>
          <a:p>
            <a:pPr lvl="1"/>
            <a:r>
              <a:rPr lang="en-US" dirty="0"/>
              <a:t>the inclusion of a corporation’s workers on its board</a:t>
            </a:r>
          </a:p>
          <a:p>
            <a:pPr lvl="1"/>
            <a:r>
              <a:rPr lang="en-US" dirty="0"/>
              <a:t>began only recently in the United </a:t>
            </a:r>
            <a:r>
              <a:rPr lang="en-US" dirty="0" smtClean="0"/>
              <a:t>States</a:t>
            </a:r>
            <a:endParaRPr lang="en-US" dirty="0"/>
          </a:p>
          <a:p>
            <a:r>
              <a:rPr lang="en-US" sz="2800" dirty="0"/>
              <a:t>Although the movement to place employees on the boards of directors of U.S. companies shows little likelihood of increasing, the European experience reveals an increasing acceptance of worker participation on corporate boards.</a:t>
            </a:r>
          </a:p>
        </p:txBody>
      </p:sp>
      <p:sp>
        <p:nvSpPr>
          <p:cNvPr id="5" name="Slide Number Placeholder 4"/>
          <p:cNvSpPr>
            <a:spLocks noGrp="1"/>
          </p:cNvSpPr>
          <p:nvPr>
            <p:ph type="sldNum" sz="quarter" idx="12"/>
          </p:nvPr>
        </p:nvSpPr>
        <p:spPr/>
        <p:txBody>
          <a:bodyPr/>
          <a:lstStyle/>
          <a:p>
            <a:r>
              <a:rPr lang="en-US" dirty="0"/>
              <a:t>2-</a:t>
            </a:r>
            <a:fld id="{3BA836C6-F704-448B-94C4-5B456B503172}" type="slidenum">
              <a:rPr lang="en-US" smtClean="0"/>
              <a:pPr/>
              <a:t>13</a:t>
            </a:fld>
            <a:endParaRPr lang="en-US" dirty="0"/>
          </a:p>
        </p:txBody>
      </p:sp>
    </p:spTree>
    <p:extLst>
      <p:ext uri="{BB962C8B-B14F-4D97-AF65-F5344CB8AC3E}">
        <p14:creationId xmlns:p14="http://schemas.microsoft.com/office/powerpoint/2010/main" xmlns="" val="35672279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Codetermination: Should Employees Serve on Boards? (2 of 3)</a:t>
            </a:r>
          </a:p>
        </p:txBody>
      </p:sp>
      <p:sp>
        <p:nvSpPr>
          <p:cNvPr id="3" name="Content Placeholder 2"/>
          <p:cNvSpPr>
            <a:spLocks noGrp="1"/>
          </p:cNvSpPr>
          <p:nvPr>
            <p:ph idx="1"/>
          </p:nvPr>
        </p:nvSpPr>
        <p:spPr/>
        <p:txBody>
          <a:bodyPr/>
          <a:lstStyle/>
          <a:p>
            <a:r>
              <a:rPr lang="en-US" altLang="en-US" b="1" dirty="0"/>
              <a:t>Direct interlocking directorate</a:t>
            </a:r>
          </a:p>
          <a:p>
            <a:pPr lvl="1"/>
            <a:r>
              <a:rPr lang="en-US" altLang="en-US" dirty="0"/>
              <a:t>when two firms share a director or when an executive of one firm sits on the board of a second</a:t>
            </a:r>
          </a:p>
          <a:p>
            <a:r>
              <a:rPr lang="en-US" altLang="en-US" b="1" dirty="0"/>
              <a:t>Indirect interlocking directorate</a:t>
            </a:r>
          </a:p>
          <a:p>
            <a:pPr lvl="1"/>
            <a:r>
              <a:rPr lang="en-US" altLang="en-US" dirty="0"/>
              <a:t>when two corporations have directors who serve on the board of a third firm</a:t>
            </a:r>
          </a:p>
          <a:p>
            <a:endParaRPr lang="en-US" dirty="0"/>
          </a:p>
        </p:txBody>
      </p:sp>
      <p:sp>
        <p:nvSpPr>
          <p:cNvPr id="5" name="Slide Number Placeholder 4"/>
          <p:cNvSpPr>
            <a:spLocks noGrp="1"/>
          </p:cNvSpPr>
          <p:nvPr>
            <p:ph type="sldNum" sz="quarter" idx="12"/>
          </p:nvPr>
        </p:nvSpPr>
        <p:spPr/>
        <p:txBody>
          <a:bodyPr/>
          <a:lstStyle/>
          <a:p>
            <a:r>
              <a:rPr lang="en-US" dirty="0"/>
              <a:t>2-</a:t>
            </a:r>
            <a:fld id="{3BA836C6-F704-448B-94C4-5B456B503172}" type="slidenum">
              <a:rPr lang="en-US" smtClean="0"/>
              <a:pPr/>
              <a:t>14</a:t>
            </a:fld>
            <a:endParaRPr lang="en-US" dirty="0"/>
          </a:p>
        </p:txBody>
      </p:sp>
    </p:spTree>
    <p:extLst>
      <p:ext uri="{BB962C8B-B14F-4D97-AF65-F5344CB8AC3E}">
        <p14:creationId xmlns:p14="http://schemas.microsoft.com/office/powerpoint/2010/main" xmlns="" val="292465572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dirty="0"/>
              <a:t>Codetermination: Should Employees Serve on Boards? (3 of 3</a:t>
            </a:r>
            <a:r>
              <a:rPr lang="en-US" sz="2000" dirty="0"/>
              <a:t>)</a:t>
            </a:r>
          </a:p>
        </p:txBody>
      </p:sp>
      <p:sp>
        <p:nvSpPr>
          <p:cNvPr id="27652" name="Rectangle 2"/>
          <p:cNvSpPr>
            <a:spLocks noGrp="1" noChangeArrowheads="1"/>
          </p:cNvSpPr>
          <p:nvPr>
            <p:ph idx="1"/>
          </p:nvPr>
        </p:nvSpPr>
        <p:spPr/>
        <p:txBody>
          <a:bodyPr/>
          <a:lstStyle/>
          <a:p>
            <a:r>
              <a:rPr lang="en-US" altLang="en-US" b="1" dirty="0"/>
              <a:t>Interlocking </a:t>
            </a:r>
            <a:r>
              <a:rPr lang="en-US" altLang="en-US" b="1" dirty="0" smtClean="0"/>
              <a:t>directorates</a:t>
            </a:r>
            <a:endParaRPr lang="en-US" altLang="en-US" b="1" dirty="0"/>
          </a:p>
          <a:p>
            <a:pPr lvl="1"/>
            <a:r>
              <a:rPr lang="en-US" altLang="en-US" dirty="0"/>
              <a:t>useful for gaining both inside information about an uncertain environment and objective expertise about potential strategies and tactics</a:t>
            </a:r>
          </a:p>
          <a:p>
            <a:endParaRPr lang="en-US" altLang="en-US" dirty="0"/>
          </a:p>
        </p:txBody>
      </p:sp>
      <p:sp>
        <p:nvSpPr>
          <p:cNvPr id="27651" name="Slide Number Placeholder 6"/>
          <p:cNvSpPr>
            <a:spLocks noGrp="1"/>
          </p:cNvSpPr>
          <p:nvPr>
            <p:ph type="sldNum" sz="quarter" idx="12"/>
          </p:nvPr>
        </p:nvSpPr>
        <p:spPr/>
        <p:txBody>
          <a:bodyPr/>
          <a:lstStyle>
            <a:lvl1pPr eaLnBrk="0" hangingPunct="0">
              <a:defRPr sz="2400">
                <a:solidFill>
                  <a:schemeClr val="tx1"/>
                </a:solidFill>
                <a:latin typeface="Arial" charset="0"/>
                <a:ea typeface="ＭＳ Ｐゴシック" pitchFamily="-112" charset="-128"/>
              </a:defRPr>
            </a:lvl1pPr>
            <a:lvl2pPr marL="37931725" indent="-37474525" eaLnBrk="0" hangingPunct="0">
              <a:defRPr sz="2400">
                <a:solidFill>
                  <a:schemeClr val="tx1"/>
                </a:solidFill>
                <a:latin typeface="Arial" charset="0"/>
                <a:ea typeface="ＭＳ Ｐゴシック" pitchFamily="-112" charset="-128"/>
              </a:defRPr>
            </a:lvl2pPr>
            <a:lvl3pPr eaLnBrk="0" hangingPunct="0">
              <a:defRPr sz="2400">
                <a:solidFill>
                  <a:schemeClr val="tx1"/>
                </a:solidFill>
                <a:latin typeface="Arial" charset="0"/>
                <a:ea typeface="ＭＳ Ｐゴシック" pitchFamily="-112" charset="-128"/>
              </a:defRPr>
            </a:lvl3pPr>
            <a:lvl4pPr eaLnBrk="0" hangingPunct="0">
              <a:defRPr sz="2400">
                <a:solidFill>
                  <a:schemeClr val="tx1"/>
                </a:solidFill>
                <a:latin typeface="Arial" charset="0"/>
                <a:ea typeface="ＭＳ Ｐゴシック" pitchFamily="-112" charset="-128"/>
              </a:defRPr>
            </a:lvl4pPr>
            <a:lvl5pPr eaLnBrk="0" hangingPunct="0">
              <a:defRPr sz="2400">
                <a:solidFill>
                  <a:schemeClr val="tx1"/>
                </a:solidFill>
                <a:latin typeface="Arial" charset="0"/>
                <a:ea typeface="ＭＳ Ｐゴシック" pitchFamily="-112" charset="-128"/>
              </a:defRPr>
            </a:lvl5pPr>
            <a:lvl6pPr marL="457200" eaLnBrk="0" fontAlgn="base" hangingPunct="0">
              <a:spcBef>
                <a:spcPct val="0"/>
              </a:spcBef>
              <a:spcAft>
                <a:spcPct val="0"/>
              </a:spcAft>
              <a:defRPr sz="2400">
                <a:solidFill>
                  <a:schemeClr val="tx1"/>
                </a:solidFill>
                <a:latin typeface="Arial" charset="0"/>
                <a:ea typeface="ＭＳ Ｐゴシック" pitchFamily="-112" charset="-128"/>
              </a:defRPr>
            </a:lvl6pPr>
            <a:lvl7pPr marL="914400" eaLnBrk="0" fontAlgn="base" hangingPunct="0">
              <a:spcBef>
                <a:spcPct val="0"/>
              </a:spcBef>
              <a:spcAft>
                <a:spcPct val="0"/>
              </a:spcAft>
              <a:defRPr sz="2400">
                <a:solidFill>
                  <a:schemeClr val="tx1"/>
                </a:solidFill>
                <a:latin typeface="Arial" charset="0"/>
                <a:ea typeface="ＭＳ Ｐゴシック" pitchFamily="-112" charset="-128"/>
              </a:defRPr>
            </a:lvl7pPr>
            <a:lvl8pPr marL="1371600" eaLnBrk="0" fontAlgn="base" hangingPunct="0">
              <a:spcBef>
                <a:spcPct val="0"/>
              </a:spcBef>
              <a:spcAft>
                <a:spcPct val="0"/>
              </a:spcAft>
              <a:defRPr sz="2400">
                <a:solidFill>
                  <a:schemeClr val="tx1"/>
                </a:solidFill>
                <a:latin typeface="Arial" charset="0"/>
                <a:ea typeface="ＭＳ Ｐゴシック" pitchFamily="-112" charset="-128"/>
              </a:defRPr>
            </a:lvl8pPr>
            <a:lvl9pPr marL="1828800" eaLnBrk="0" fontAlgn="base" hangingPunct="0">
              <a:spcBef>
                <a:spcPct val="0"/>
              </a:spcBef>
              <a:spcAft>
                <a:spcPct val="0"/>
              </a:spcAft>
              <a:defRPr sz="2400">
                <a:solidFill>
                  <a:schemeClr val="tx1"/>
                </a:solidFill>
                <a:latin typeface="Arial" charset="0"/>
                <a:ea typeface="ＭＳ Ｐゴシック" pitchFamily="-112" charset="-128"/>
              </a:defRPr>
            </a:lvl9pPr>
          </a:lstStyle>
          <a:p>
            <a:r>
              <a:rPr lang="en-US" altLang="en-US" sz="1000" dirty="0"/>
              <a:t>2-</a:t>
            </a:r>
            <a:fld id="{BE1D72F9-2C38-48D5-8147-3F947EE6FB39}" type="slidenum">
              <a:rPr lang="en-US" altLang="en-US" sz="1000" smtClean="0"/>
              <a:pPr/>
              <a:t>15</a:t>
            </a:fld>
            <a:endParaRPr lang="en-US" altLang="en-US" sz="1000" dirty="0"/>
          </a:p>
        </p:txBody>
      </p:sp>
    </p:spTree>
    <p:extLst>
      <p:ext uri="{BB962C8B-B14F-4D97-AF65-F5344CB8AC3E}">
        <p14:creationId xmlns:p14="http://schemas.microsoft.com/office/powerpoint/2010/main" xmlns="" val="404829193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en-US" sz="3600" dirty="0"/>
              <a:t>Nomination and Election of </a:t>
            </a:r>
            <a:r>
              <a:rPr lang="en-US" altLang="en-US" sz="3600" dirty="0" smtClean="0"/>
              <a:t>Board </a:t>
            </a:r>
            <a:r>
              <a:rPr lang="en-US" altLang="en-US" sz="3600" dirty="0"/>
              <a:t>Members </a:t>
            </a:r>
            <a:r>
              <a:rPr lang="en-US" sz="3600" dirty="0"/>
              <a:t>(1 of 2)</a:t>
            </a:r>
            <a:endParaRPr lang="en-US" altLang="en-US" sz="3600" dirty="0"/>
          </a:p>
        </p:txBody>
      </p:sp>
      <p:sp>
        <p:nvSpPr>
          <p:cNvPr id="28676" name="Rectangle 2"/>
          <p:cNvSpPr>
            <a:spLocks noGrp="1" noChangeArrowheads="1"/>
          </p:cNvSpPr>
          <p:nvPr>
            <p:ph idx="1"/>
          </p:nvPr>
        </p:nvSpPr>
        <p:spPr/>
        <p:txBody>
          <a:bodyPr/>
          <a:lstStyle/>
          <a:p>
            <a:r>
              <a:rPr lang="en-US" altLang="en-US" sz="2800" dirty="0"/>
              <a:t>97% of </a:t>
            </a:r>
            <a:r>
              <a:rPr lang="en-US" altLang="en-US" sz="2800" dirty="0" smtClean="0"/>
              <a:t>large U.S</a:t>
            </a:r>
            <a:r>
              <a:rPr lang="en-US" altLang="en-US" sz="2800" dirty="0"/>
              <a:t>. </a:t>
            </a:r>
            <a:r>
              <a:rPr lang="en-US" altLang="en-US" sz="2800" dirty="0" smtClean="0"/>
              <a:t>corporations use </a:t>
            </a:r>
            <a:r>
              <a:rPr lang="en-US" altLang="en-US" sz="2800" dirty="0"/>
              <a:t>nominating committees to identify potential board members</a:t>
            </a:r>
          </a:p>
          <a:p>
            <a:r>
              <a:rPr lang="en-US" altLang="en-US" sz="2800" b="1" dirty="0"/>
              <a:t>Staggered boards</a:t>
            </a:r>
          </a:p>
          <a:p>
            <a:pPr lvl="1"/>
            <a:r>
              <a:rPr lang="en-US" altLang="en-US" dirty="0"/>
              <a:t>only a portion of board members stand for re-election when directors serve more than </a:t>
            </a:r>
            <a:r>
              <a:rPr lang="en-US" altLang="en-US" dirty="0" smtClean="0"/>
              <a:t>one-year </a:t>
            </a:r>
            <a:r>
              <a:rPr lang="en-US" altLang="en-US" dirty="0"/>
              <a:t>terms</a:t>
            </a:r>
          </a:p>
          <a:p>
            <a:endParaRPr lang="en-US" altLang="en-US" dirty="0"/>
          </a:p>
        </p:txBody>
      </p:sp>
      <p:sp>
        <p:nvSpPr>
          <p:cNvPr id="28675" name="Slide Number Placeholder 6"/>
          <p:cNvSpPr>
            <a:spLocks noGrp="1"/>
          </p:cNvSpPr>
          <p:nvPr>
            <p:ph type="sldNum" sz="quarter" idx="11"/>
          </p:nvPr>
        </p:nvSpPr>
        <p:spPr>
          <a:xfrm>
            <a:off x="8591550" y="6675437"/>
            <a:ext cx="552450" cy="182563"/>
          </a:xfrm>
        </p:spPr>
        <p:txBody>
          <a:bodyPr/>
          <a:lstStyle>
            <a:lvl1pPr eaLnBrk="0" hangingPunct="0">
              <a:defRPr sz="2400">
                <a:solidFill>
                  <a:schemeClr val="tx1"/>
                </a:solidFill>
                <a:latin typeface="Arial" charset="0"/>
                <a:ea typeface="ＭＳ Ｐゴシック" pitchFamily="-112" charset="-128"/>
              </a:defRPr>
            </a:lvl1pPr>
            <a:lvl2pPr marL="37931725" indent="-37474525" eaLnBrk="0" hangingPunct="0">
              <a:defRPr sz="2400">
                <a:solidFill>
                  <a:schemeClr val="tx1"/>
                </a:solidFill>
                <a:latin typeface="Arial" charset="0"/>
                <a:ea typeface="ＭＳ Ｐゴシック" pitchFamily="-112" charset="-128"/>
              </a:defRPr>
            </a:lvl2pPr>
            <a:lvl3pPr eaLnBrk="0" hangingPunct="0">
              <a:defRPr sz="2400">
                <a:solidFill>
                  <a:schemeClr val="tx1"/>
                </a:solidFill>
                <a:latin typeface="Arial" charset="0"/>
                <a:ea typeface="ＭＳ Ｐゴシック" pitchFamily="-112" charset="-128"/>
              </a:defRPr>
            </a:lvl3pPr>
            <a:lvl4pPr eaLnBrk="0" hangingPunct="0">
              <a:defRPr sz="2400">
                <a:solidFill>
                  <a:schemeClr val="tx1"/>
                </a:solidFill>
                <a:latin typeface="Arial" charset="0"/>
                <a:ea typeface="ＭＳ Ｐゴシック" pitchFamily="-112" charset="-128"/>
              </a:defRPr>
            </a:lvl4pPr>
            <a:lvl5pPr eaLnBrk="0" hangingPunct="0">
              <a:defRPr sz="2400">
                <a:solidFill>
                  <a:schemeClr val="tx1"/>
                </a:solidFill>
                <a:latin typeface="Arial" charset="0"/>
                <a:ea typeface="ＭＳ Ｐゴシック" pitchFamily="-112" charset="-128"/>
              </a:defRPr>
            </a:lvl5pPr>
            <a:lvl6pPr marL="457200" eaLnBrk="0" fontAlgn="base" hangingPunct="0">
              <a:spcBef>
                <a:spcPct val="0"/>
              </a:spcBef>
              <a:spcAft>
                <a:spcPct val="0"/>
              </a:spcAft>
              <a:defRPr sz="2400">
                <a:solidFill>
                  <a:schemeClr val="tx1"/>
                </a:solidFill>
                <a:latin typeface="Arial" charset="0"/>
                <a:ea typeface="ＭＳ Ｐゴシック" pitchFamily="-112" charset="-128"/>
              </a:defRPr>
            </a:lvl6pPr>
            <a:lvl7pPr marL="914400" eaLnBrk="0" fontAlgn="base" hangingPunct="0">
              <a:spcBef>
                <a:spcPct val="0"/>
              </a:spcBef>
              <a:spcAft>
                <a:spcPct val="0"/>
              </a:spcAft>
              <a:defRPr sz="2400">
                <a:solidFill>
                  <a:schemeClr val="tx1"/>
                </a:solidFill>
                <a:latin typeface="Arial" charset="0"/>
                <a:ea typeface="ＭＳ Ｐゴシック" pitchFamily="-112" charset="-128"/>
              </a:defRPr>
            </a:lvl7pPr>
            <a:lvl8pPr marL="1371600" eaLnBrk="0" fontAlgn="base" hangingPunct="0">
              <a:spcBef>
                <a:spcPct val="0"/>
              </a:spcBef>
              <a:spcAft>
                <a:spcPct val="0"/>
              </a:spcAft>
              <a:defRPr sz="2400">
                <a:solidFill>
                  <a:schemeClr val="tx1"/>
                </a:solidFill>
                <a:latin typeface="Arial" charset="0"/>
                <a:ea typeface="ＭＳ Ｐゴシック" pitchFamily="-112" charset="-128"/>
              </a:defRPr>
            </a:lvl8pPr>
            <a:lvl9pPr marL="1828800" eaLnBrk="0" fontAlgn="base" hangingPunct="0">
              <a:spcBef>
                <a:spcPct val="0"/>
              </a:spcBef>
              <a:spcAft>
                <a:spcPct val="0"/>
              </a:spcAft>
              <a:defRPr sz="2400">
                <a:solidFill>
                  <a:schemeClr val="tx1"/>
                </a:solidFill>
                <a:latin typeface="Arial" charset="0"/>
                <a:ea typeface="ＭＳ Ｐゴシック" pitchFamily="-112" charset="-128"/>
              </a:defRPr>
            </a:lvl9pPr>
          </a:lstStyle>
          <a:p>
            <a:r>
              <a:rPr lang="en-US" altLang="en-US" sz="1000" dirty="0"/>
              <a:t>2-</a:t>
            </a:r>
            <a:fld id="{1E8A866A-4B85-4FE1-B2E1-4C00EDF94987}" type="slidenum">
              <a:rPr lang="en-US" altLang="en-US" sz="1000" smtClean="0"/>
              <a:pPr/>
              <a:t>16</a:t>
            </a:fld>
            <a:endParaRPr lang="en-US" altLang="en-US" sz="1000" dirty="0"/>
          </a:p>
        </p:txBody>
      </p:sp>
    </p:spTree>
    <p:extLst>
      <p:ext uri="{BB962C8B-B14F-4D97-AF65-F5344CB8AC3E}">
        <p14:creationId xmlns:p14="http://schemas.microsoft.com/office/powerpoint/2010/main" xmlns="" val="150392578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en-US" sz="3600" dirty="0"/>
              <a:t>Nomination and Election of </a:t>
            </a:r>
            <a:r>
              <a:rPr lang="en-US" altLang="en-US" sz="3600" dirty="0" smtClean="0"/>
              <a:t>Board </a:t>
            </a:r>
            <a:r>
              <a:rPr lang="en-US" altLang="en-US" sz="3600" dirty="0"/>
              <a:t>Members </a:t>
            </a:r>
            <a:r>
              <a:rPr lang="en-US" sz="3600" dirty="0"/>
              <a:t>(2 of 2)</a:t>
            </a:r>
          </a:p>
        </p:txBody>
      </p:sp>
      <p:sp>
        <p:nvSpPr>
          <p:cNvPr id="29700" name="Rectangle 2"/>
          <p:cNvSpPr>
            <a:spLocks noGrp="1" noChangeArrowheads="1"/>
          </p:cNvSpPr>
          <p:nvPr>
            <p:ph idx="1"/>
          </p:nvPr>
        </p:nvSpPr>
        <p:spPr>
          <a:xfrm>
            <a:off x="457200" y="1600200"/>
            <a:ext cx="8153400" cy="4495800"/>
          </a:xfrm>
        </p:spPr>
        <p:txBody>
          <a:bodyPr/>
          <a:lstStyle/>
          <a:p>
            <a:pPr marL="0" indent="0">
              <a:buNone/>
            </a:pPr>
            <a:r>
              <a:rPr lang="en-US" sz="2800" dirty="0"/>
              <a:t>Main reasons </a:t>
            </a:r>
            <a:r>
              <a:rPr lang="en-US" sz="2800" dirty="0" smtClean="0"/>
              <a:t>individuals </a:t>
            </a:r>
            <a:r>
              <a:rPr lang="en-US" sz="2800" dirty="0"/>
              <a:t>serve on a board: </a:t>
            </a:r>
          </a:p>
          <a:p>
            <a:pPr>
              <a:spcBef>
                <a:spcPts val="900"/>
              </a:spcBef>
            </a:pPr>
            <a:r>
              <a:rPr lang="en-US" sz="2400" dirty="0"/>
              <a:t>Interested in the b</a:t>
            </a:r>
            <a:r>
              <a:rPr lang="en-US" sz="2400" dirty="0" smtClean="0"/>
              <a:t>usiness</a:t>
            </a:r>
            <a:r>
              <a:rPr lang="en-US" sz="2400" dirty="0"/>
              <a:t>—79</a:t>
            </a:r>
            <a:r>
              <a:rPr lang="en-US" sz="2400" dirty="0" smtClean="0"/>
              <a:t>%</a:t>
            </a:r>
          </a:p>
          <a:p>
            <a:pPr>
              <a:spcBef>
                <a:spcPts val="900"/>
              </a:spcBef>
            </a:pPr>
            <a:r>
              <a:rPr lang="en-US" sz="2400" dirty="0" smtClean="0"/>
              <a:t>Make </a:t>
            </a:r>
            <a:r>
              <a:rPr lang="en-US" sz="2400" dirty="0"/>
              <a:t>a d</a:t>
            </a:r>
            <a:r>
              <a:rPr lang="en-US" sz="2400" dirty="0" smtClean="0"/>
              <a:t>ifference</a:t>
            </a:r>
            <a:r>
              <a:rPr lang="en-US" sz="2400" dirty="0"/>
              <a:t>—65</a:t>
            </a:r>
            <a:r>
              <a:rPr lang="en-US" sz="2400" dirty="0" smtClean="0"/>
              <a:t>%</a:t>
            </a:r>
          </a:p>
          <a:p>
            <a:pPr>
              <a:spcBef>
                <a:spcPts val="900"/>
              </a:spcBef>
            </a:pPr>
            <a:r>
              <a:rPr lang="en-US" sz="2400" dirty="0" smtClean="0"/>
              <a:t>Stay active </a:t>
            </a:r>
            <a:r>
              <a:rPr lang="en-US" sz="2400" dirty="0"/>
              <a:t>in </a:t>
            </a:r>
            <a:r>
              <a:rPr lang="en-US" sz="2400" dirty="0" smtClean="0"/>
              <a:t>business community</a:t>
            </a:r>
            <a:r>
              <a:rPr lang="en-US" sz="2400" dirty="0"/>
              <a:t>—50</a:t>
            </a:r>
            <a:r>
              <a:rPr lang="en-US" sz="2400" dirty="0" smtClean="0"/>
              <a:t>%</a:t>
            </a:r>
          </a:p>
          <a:p>
            <a:pPr>
              <a:spcBef>
                <a:spcPts val="900"/>
              </a:spcBef>
            </a:pPr>
            <a:r>
              <a:rPr lang="en-US" sz="2400" dirty="0" smtClean="0"/>
              <a:t>Recruited </a:t>
            </a:r>
            <a:r>
              <a:rPr lang="en-US" sz="2400" dirty="0"/>
              <a:t>by </a:t>
            </a:r>
            <a:r>
              <a:rPr lang="en-US" sz="2400" dirty="0" smtClean="0"/>
              <a:t>friend </a:t>
            </a:r>
            <a:r>
              <a:rPr lang="en-US" sz="2400" dirty="0"/>
              <a:t>on the </a:t>
            </a:r>
            <a:r>
              <a:rPr lang="en-US" sz="2400" dirty="0" smtClean="0"/>
              <a:t>board</a:t>
            </a:r>
            <a:r>
              <a:rPr lang="en-US" sz="2400" dirty="0"/>
              <a:t>—25</a:t>
            </a:r>
            <a:r>
              <a:rPr lang="en-US" sz="2400" dirty="0" smtClean="0"/>
              <a:t>%</a:t>
            </a:r>
          </a:p>
          <a:p>
            <a:pPr>
              <a:spcBef>
                <a:spcPts val="900"/>
              </a:spcBef>
            </a:pPr>
            <a:r>
              <a:rPr lang="en-US" sz="2400" dirty="0" smtClean="0"/>
              <a:t>Compensation</a:t>
            </a:r>
            <a:r>
              <a:rPr lang="en-US" sz="2400" dirty="0"/>
              <a:t>—14</a:t>
            </a:r>
            <a:r>
              <a:rPr lang="en-US" sz="2400" dirty="0" smtClean="0"/>
              <a:t>%</a:t>
            </a:r>
          </a:p>
          <a:p>
            <a:pPr>
              <a:spcBef>
                <a:spcPts val="900"/>
              </a:spcBef>
            </a:pPr>
            <a:r>
              <a:rPr lang="en-US" sz="2400" dirty="0" smtClean="0"/>
              <a:t>Networking opportunities</a:t>
            </a:r>
            <a:r>
              <a:rPr lang="en-US" sz="2400" dirty="0"/>
              <a:t>—11</a:t>
            </a:r>
            <a:r>
              <a:rPr lang="en-US" sz="2400" dirty="0" smtClean="0"/>
              <a:t>%</a:t>
            </a:r>
          </a:p>
          <a:p>
            <a:pPr>
              <a:spcBef>
                <a:spcPts val="900"/>
              </a:spcBef>
            </a:pPr>
            <a:r>
              <a:rPr lang="en-US" sz="2400" dirty="0" smtClean="0"/>
              <a:t>Notoriety/prestige</a:t>
            </a:r>
            <a:r>
              <a:rPr lang="en-US" sz="2400" dirty="0"/>
              <a:t>—9</a:t>
            </a:r>
            <a:r>
              <a:rPr lang="en-US" sz="2400" dirty="0" smtClean="0"/>
              <a:t>%</a:t>
            </a:r>
          </a:p>
          <a:p>
            <a:pPr>
              <a:spcBef>
                <a:spcPts val="900"/>
              </a:spcBef>
            </a:pPr>
            <a:r>
              <a:rPr lang="en-US" sz="2400" dirty="0" smtClean="0"/>
              <a:t>Recruited </a:t>
            </a:r>
            <a:r>
              <a:rPr lang="en-US" sz="2400" dirty="0"/>
              <a:t>by </a:t>
            </a:r>
            <a:r>
              <a:rPr lang="en-US" sz="2400" dirty="0" smtClean="0"/>
              <a:t>friend, not </a:t>
            </a:r>
            <a:r>
              <a:rPr lang="en-US" sz="2400" dirty="0"/>
              <a:t>on the </a:t>
            </a:r>
            <a:r>
              <a:rPr lang="en-US" sz="2400" dirty="0" smtClean="0"/>
              <a:t>board</a:t>
            </a:r>
            <a:r>
              <a:rPr lang="en-US" sz="2400" dirty="0"/>
              <a:t>—4%</a:t>
            </a:r>
            <a:r>
              <a:rPr lang="en-US" dirty="0"/>
              <a:t/>
            </a:r>
            <a:br>
              <a:rPr lang="en-US" dirty="0"/>
            </a:br>
            <a:r>
              <a:rPr lang="en-US" dirty="0"/>
              <a:t/>
            </a:r>
            <a:br>
              <a:rPr lang="en-US" dirty="0"/>
            </a:br>
            <a:endParaRPr lang="en-US" altLang="en-US" dirty="0"/>
          </a:p>
        </p:txBody>
      </p:sp>
      <p:sp>
        <p:nvSpPr>
          <p:cNvPr id="29699" name="Slide Number Placeholder 6"/>
          <p:cNvSpPr>
            <a:spLocks noGrp="1"/>
          </p:cNvSpPr>
          <p:nvPr>
            <p:ph type="sldNum" sz="quarter" idx="11"/>
          </p:nvPr>
        </p:nvSpPr>
        <p:spPr>
          <a:xfrm>
            <a:off x="8486775" y="6629400"/>
            <a:ext cx="552450" cy="182563"/>
          </a:xfrm>
        </p:spPr>
        <p:txBody>
          <a:bodyPr/>
          <a:lstStyle>
            <a:lvl1pPr eaLnBrk="0" hangingPunct="0">
              <a:defRPr sz="2400">
                <a:solidFill>
                  <a:schemeClr val="tx1"/>
                </a:solidFill>
                <a:latin typeface="Arial" charset="0"/>
                <a:ea typeface="ＭＳ Ｐゴシック" pitchFamily="-112" charset="-128"/>
              </a:defRPr>
            </a:lvl1pPr>
            <a:lvl2pPr marL="37931725" indent="-37474525" eaLnBrk="0" hangingPunct="0">
              <a:defRPr sz="2400">
                <a:solidFill>
                  <a:schemeClr val="tx1"/>
                </a:solidFill>
                <a:latin typeface="Arial" charset="0"/>
                <a:ea typeface="ＭＳ Ｐゴシック" pitchFamily="-112" charset="-128"/>
              </a:defRPr>
            </a:lvl2pPr>
            <a:lvl3pPr eaLnBrk="0" hangingPunct="0">
              <a:defRPr sz="2400">
                <a:solidFill>
                  <a:schemeClr val="tx1"/>
                </a:solidFill>
                <a:latin typeface="Arial" charset="0"/>
                <a:ea typeface="ＭＳ Ｐゴシック" pitchFamily="-112" charset="-128"/>
              </a:defRPr>
            </a:lvl3pPr>
            <a:lvl4pPr eaLnBrk="0" hangingPunct="0">
              <a:defRPr sz="2400">
                <a:solidFill>
                  <a:schemeClr val="tx1"/>
                </a:solidFill>
                <a:latin typeface="Arial" charset="0"/>
                <a:ea typeface="ＭＳ Ｐゴシック" pitchFamily="-112" charset="-128"/>
              </a:defRPr>
            </a:lvl4pPr>
            <a:lvl5pPr eaLnBrk="0" hangingPunct="0">
              <a:defRPr sz="2400">
                <a:solidFill>
                  <a:schemeClr val="tx1"/>
                </a:solidFill>
                <a:latin typeface="Arial" charset="0"/>
                <a:ea typeface="ＭＳ Ｐゴシック" pitchFamily="-112" charset="-128"/>
              </a:defRPr>
            </a:lvl5pPr>
            <a:lvl6pPr marL="457200" eaLnBrk="0" fontAlgn="base" hangingPunct="0">
              <a:spcBef>
                <a:spcPct val="0"/>
              </a:spcBef>
              <a:spcAft>
                <a:spcPct val="0"/>
              </a:spcAft>
              <a:defRPr sz="2400">
                <a:solidFill>
                  <a:schemeClr val="tx1"/>
                </a:solidFill>
                <a:latin typeface="Arial" charset="0"/>
                <a:ea typeface="ＭＳ Ｐゴシック" pitchFamily="-112" charset="-128"/>
              </a:defRPr>
            </a:lvl6pPr>
            <a:lvl7pPr marL="914400" eaLnBrk="0" fontAlgn="base" hangingPunct="0">
              <a:spcBef>
                <a:spcPct val="0"/>
              </a:spcBef>
              <a:spcAft>
                <a:spcPct val="0"/>
              </a:spcAft>
              <a:defRPr sz="2400">
                <a:solidFill>
                  <a:schemeClr val="tx1"/>
                </a:solidFill>
                <a:latin typeface="Arial" charset="0"/>
                <a:ea typeface="ＭＳ Ｐゴシック" pitchFamily="-112" charset="-128"/>
              </a:defRPr>
            </a:lvl7pPr>
            <a:lvl8pPr marL="1371600" eaLnBrk="0" fontAlgn="base" hangingPunct="0">
              <a:spcBef>
                <a:spcPct val="0"/>
              </a:spcBef>
              <a:spcAft>
                <a:spcPct val="0"/>
              </a:spcAft>
              <a:defRPr sz="2400">
                <a:solidFill>
                  <a:schemeClr val="tx1"/>
                </a:solidFill>
                <a:latin typeface="Arial" charset="0"/>
                <a:ea typeface="ＭＳ Ｐゴシック" pitchFamily="-112" charset="-128"/>
              </a:defRPr>
            </a:lvl8pPr>
            <a:lvl9pPr marL="1828800" eaLnBrk="0" fontAlgn="base" hangingPunct="0">
              <a:spcBef>
                <a:spcPct val="0"/>
              </a:spcBef>
              <a:spcAft>
                <a:spcPct val="0"/>
              </a:spcAft>
              <a:defRPr sz="2400">
                <a:solidFill>
                  <a:schemeClr val="tx1"/>
                </a:solidFill>
                <a:latin typeface="Arial" charset="0"/>
                <a:ea typeface="ＭＳ Ｐゴシック" pitchFamily="-112" charset="-128"/>
              </a:defRPr>
            </a:lvl9pPr>
          </a:lstStyle>
          <a:p>
            <a:r>
              <a:rPr lang="en-US" altLang="en-US" sz="1000" dirty="0"/>
              <a:t>2-</a:t>
            </a:r>
            <a:fld id="{9774668E-591E-4CEB-809D-E0D40F0EC56C}" type="slidenum">
              <a:rPr lang="en-US" altLang="en-US" sz="1000" smtClean="0"/>
              <a:pPr/>
              <a:t>17</a:t>
            </a:fld>
            <a:endParaRPr lang="en-US" altLang="en-US" sz="1000" dirty="0"/>
          </a:p>
        </p:txBody>
      </p:sp>
    </p:spTree>
    <p:extLst>
      <p:ext uri="{BB962C8B-B14F-4D97-AF65-F5344CB8AC3E}">
        <p14:creationId xmlns:p14="http://schemas.microsoft.com/office/powerpoint/2010/main" xmlns="" val="421828766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dirty="0"/>
              <a:t>Organization of the Board (1 of 4)</a:t>
            </a:r>
          </a:p>
        </p:txBody>
      </p:sp>
      <p:sp>
        <p:nvSpPr>
          <p:cNvPr id="30724" name="Rectangle 2"/>
          <p:cNvSpPr>
            <a:spLocks noGrp="1" noChangeArrowheads="1"/>
          </p:cNvSpPr>
          <p:nvPr>
            <p:ph idx="1"/>
          </p:nvPr>
        </p:nvSpPr>
        <p:spPr/>
        <p:txBody>
          <a:bodyPr/>
          <a:lstStyle/>
          <a:p>
            <a:r>
              <a:rPr lang="en-US" sz="2800" dirty="0"/>
              <a:t>The size of a board in the United States is determined by the corporation’s charter and its by</a:t>
            </a:r>
            <a:r>
              <a:rPr lang="en-US" sz="2800" dirty="0" smtClean="0"/>
              <a:t>-laws</a:t>
            </a:r>
            <a:r>
              <a:rPr lang="en-US" sz="2800" dirty="0"/>
              <a:t>, in compliance with state laws. </a:t>
            </a:r>
          </a:p>
          <a:p>
            <a:r>
              <a:rPr lang="en-US" sz="2800" dirty="0"/>
              <a:t>Although some states require a minimum number of board members, most corporations have quite a bit of discretion in determining board size.</a:t>
            </a:r>
            <a:endParaRPr lang="en-US" altLang="en-US" sz="2800" dirty="0"/>
          </a:p>
          <a:p>
            <a:endParaRPr lang="en-US" altLang="en-US" dirty="0"/>
          </a:p>
        </p:txBody>
      </p:sp>
      <p:sp>
        <p:nvSpPr>
          <p:cNvPr id="30723" name="Slide Number Placeholder 6"/>
          <p:cNvSpPr>
            <a:spLocks noGrp="1"/>
          </p:cNvSpPr>
          <p:nvPr>
            <p:ph type="sldNum" sz="quarter" idx="12"/>
          </p:nvPr>
        </p:nvSpPr>
        <p:spPr/>
        <p:txBody>
          <a:bodyPr/>
          <a:lstStyle>
            <a:lvl1pPr eaLnBrk="0" hangingPunct="0">
              <a:defRPr sz="2400">
                <a:solidFill>
                  <a:schemeClr val="tx1"/>
                </a:solidFill>
                <a:latin typeface="Arial" charset="0"/>
                <a:ea typeface="ＭＳ Ｐゴシック" pitchFamily="-112" charset="-128"/>
              </a:defRPr>
            </a:lvl1pPr>
            <a:lvl2pPr marL="37931725" indent="-37474525" eaLnBrk="0" hangingPunct="0">
              <a:defRPr sz="2400">
                <a:solidFill>
                  <a:schemeClr val="tx1"/>
                </a:solidFill>
                <a:latin typeface="Arial" charset="0"/>
                <a:ea typeface="ＭＳ Ｐゴシック" pitchFamily="-112" charset="-128"/>
              </a:defRPr>
            </a:lvl2pPr>
            <a:lvl3pPr eaLnBrk="0" hangingPunct="0">
              <a:defRPr sz="2400">
                <a:solidFill>
                  <a:schemeClr val="tx1"/>
                </a:solidFill>
                <a:latin typeface="Arial" charset="0"/>
                <a:ea typeface="ＭＳ Ｐゴシック" pitchFamily="-112" charset="-128"/>
              </a:defRPr>
            </a:lvl3pPr>
            <a:lvl4pPr eaLnBrk="0" hangingPunct="0">
              <a:defRPr sz="2400">
                <a:solidFill>
                  <a:schemeClr val="tx1"/>
                </a:solidFill>
                <a:latin typeface="Arial" charset="0"/>
                <a:ea typeface="ＭＳ Ｐゴシック" pitchFamily="-112" charset="-128"/>
              </a:defRPr>
            </a:lvl4pPr>
            <a:lvl5pPr eaLnBrk="0" hangingPunct="0">
              <a:defRPr sz="2400">
                <a:solidFill>
                  <a:schemeClr val="tx1"/>
                </a:solidFill>
                <a:latin typeface="Arial" charset="0"/>
                <a:ea typeface="ＭＳ Ｐゴシック" pitchFamily="-112" charset="-128"/>
              </a:defRPr>
            </a:lvl5pPr>
            <a:lvl6pPr marL="457200" eaLnBrk="0" fontAlgn="base" hangingPunct="0">
              <a:spcBef>
                <a:spcPct val="0"/>
              </a:spcBef>
              <a:spcAft>
                <a:spcPct val="0"/>
              </a:spcAft>
              <a:defRPr sz="2400">
                <a:solidFill>
                  <a:schemeClr val="tx1"/>
                </a:solidFill>
                <a:latin typeface="Arial" charset="0"/>
                <a:ea typeface="ＭＳ Ｐゴシック" pitchFamily="-112" charset="-128"/>
              </a:defRPr>
            </a:lvl6pPr>
            <a:lvl7pPr marL="914400" eaLnBrk="0" fontAlgn="base" hangingPunct="0">
              <a:spcBef>
                <a:spcPct val="0"/>
              </a:spcBef>
              <a:spcAft>
                <a:spcPct val="0"/>
              </a:spcAft>
              <a:defRPr sz="2400">
                <a:solidFill>
                  <a:schemeClr val="tx1"/>
                </a:solidFill>
                <a:latin typeface="Arial" charset="0"/>
                <a:ea typeface="ＭＳ Ｐゴシック" pitchFamily="-112" charset="-128"/>
              </a:defRPr>
            </a:lvl7pPr>
            <a:lvl8pPr marL="1371600" eaLnBrk="0" fontAlgn="base" hangingPunct="0">
              <a:spcBef>
                <a:spcPct val="0"/>
              </a:spcBef>
              <a:spcAft>
                <a:spcPct val="0"/>
              </a:spcAft>
              <a:defRPr sz="2400">
                <a:solidFill>
                  <a:schemeClr val="tx1"/>
                </a:solidFill>
                <a:latin typeface="Arial" charset="0"/>
                <a:ea typeface="ＭＳ Ｐゴシック" pitchFamily="-112" charset="-128"/>
              </a:defRPr>
            </a:lvl8pPr>
            <a:lvl9pPr marL="1828800" eaLnBrk="0" fontAlgn="base" hangingPunct="0">
              <a:spcBef>
                <a:spcPct val="0"/>
              </a:spcBef>
              <a:spcAft>
                <a:spcPct val="0"/>
              </a:spcAft>
              <a:defRPr sz="2400">
                <a:solidFill>
                  <a:schemeClr val="tx1"/>
                </a:solidFill>
                <a:latin typeface="Arial" charset="0"/>
                <a:ea typeface="ＭＳ Ｐゴシック" pitchFamily="-112" charset="-128"/>
              </a:defRPr>
            </a:lvl9pPr>
          </a:lstStyle>
          <a:p>
            <a:r>
              <a:rPr lang="en-US" altLang="en-US" sz="1000" dirty="0"/>
              <a:t>2-</a:t>
            </a:r>
            <a:fld id="{FBE39050-55D8-4C84-B9E5-EC088E29E326}" type="slidenum">
              <a:rPr lang="en-US" altLang="en-US" sz="1000" smtClean="0"/>
              <a:pPr/>
              <a:t>18</a:t>
            </a:fld>
            <a:endParaRPr lang="en-US" altLang="en-US" sz="1000" dirty="0"/>
          </a:p>
        </p:txBody>
      </p:sp>
    </p:spTree>
    <p:extLst>
      <p:ext uri="{BB962C8B-B14F-4D97-AF65-F5344CB8AC3E}">
        <p14:creationId xmlns:p14="http://schemas.microsoft.com/office/powerpoint/2010/main" xmlns="" val="46297587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Organization of the Board (2 of 4)</a:t>
            </a:r>
          </a:p>
        </p:txBody>
      </p:sp>
      <p:sp>
        <p:nvSpPr>
          <p:cNvPr id="3" name="Content Placeholder 2"/>
          <p:cNvSpPr>
            <a:spLocks noGrp="1"/>
          </p:cNvSpPr>
          <p:nvPr>
            <p:ph idx="1"/>
          </p:nvPr>
        </p:nvSpPr>
        <p:spPr/>
        <p:txBody>
          <a:bodyPr/>
          <a:lstStyle/>
          <a:p>
            <a:r>
              <a:rPr lang="en-US" sz="2800" dirty="0"/>
              <a:t>The average </a:t>
            </a:r>
            <a:r>
              <a:rPr lang="en-US" sz="2800" dirty="0">
                <a:solidFill>
                  <a:schemeClr val="accent1">
                    <a:lumMod val="75000"/>
                  </a:schemeClr>
                </a:solidFill>
              </a:rPr>
              <a:t>large, publicly held </a:t>
            </a:r>
            <a:r>
              <a:rPr lang="en-US" sz="2800" dirty="0"/>
              <a:t>U.S. firm has </a:t>
            </a:r>
            <a:r>
              <a:rPr lang="en-US" sz="2800" dirty="0" smtClean="0"/>
              <a:t>ten </a:t>
            </a:r>
            <a:r>
              <a:rPr lang="en-US" sz="2800" dirty="0"/>
              <a:t>directors on its </a:t>
            </a:r>
            <a:r>
              <a:rPr lang="en-US" sz="2800" dirty="0" smtClean="0"/>
              <a:t>board.</a:t>
            </a:r>
            <a:endParaRPr lang="en-US" sz="2800" dirty="0"/>
          </a:p>
          <a:p>
            <a:r>
              <a:rPr lang="en-US" sz="2800" dirty="0"/>
              <a:t>The average </a:t>
            </a:r>
            <a:r>
              <a:rPr lang="en-US" sz="2800" dirty="0">
                <a:solidFill>
                  <a:schemeClr val="accent1">
                    <a:lumMod val="75000"/>
                  </a:schemeClr>
                </a:solidFill>
              </a:rPr>
              <a:t>small, privately-held </a:t>
            </a:r>
            <a:r>
              <a:rPr lang="en-US" sz="2800" dirty="0"/>
              <a:t>company has </a:t>
            </a:r>
            <a:r>
              <a:rPr lang="en-US" sz="2800" dirty="0" smtClean="0"/>
              <a:t>four </a:t>
            </a:r>
            <a:r>
              <a:rPr lang="en-US" sz="2800" dirty="0"/>
              <a:t>to </a:t>
            </a:r>
            <a:r>
              <a:rPr lang="en-US" sz="2800" dirty="0" smtClean="0"/>
              <a:t>five </a:t>
            </a:r>
            <a:r>
              <a:rPr lang="en-US" sz="2800" dirty="0"/>
              <a:t>members.</a:t>
            </a:r>
          </a:p>
        </p:txBody>
      </p:sp>
      <p:sp>
        <p:nvSpPr>
          <p:cNvPr id="5" name="Slide Number Placeholder 4"/>
          <p:cNvSpPr>
            <a:spLocks noGrp="1"/>
          </p:cNvSpPr>
          <p:nvPr>
            <p:ph type="sldNum" sz="quarter" idx="12"/>
          </p:nvPr>
        </p:nvSpPr>
        <p:spPr/>
        <p:txBody>
          <a:bodyPr/>
          <a:lstStyle/>
          <a:p>
            <a:r>
              <a:rPr lang="en-US" dirty="0"/>
              <a:t>2-</a:t>
            </a:r>
            <a:fld id="{3BA836C6-F704-448B-94C4-5B456B503172}" type="slidenum">
              <a:rPr lang="en-US" smtClean="0"/>
              <a:pPr/>
              <a:t>19</a:t>
            </a:fld>
            <a:endParaRPr lang="en-US" dirty="0"/>
          </a:p>
        </p:txBody>
      </p:sp>
    </p:spTree>
    <p:extLst>
      <p:ext uri="{BB962C8B-B14F-4D97-AF65-F5344CB8AC3E}">
        <p14:creationId xmlns:p14="http://schemas.microsoft.com/office/powerpoint/2010/main" xmlns="" val="338172869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dirty="0"/>
              <a:t>Organization of the Board (3 of 4)</a:t>
            </a:r>
          </a:p>
        </p:txBody>
      </p:sp>
      <p:sp>
        <p:nvSpPr>
          <p:cNvPr id="31748" name="Rectangle 2"/>
          <p:cNvSpPr>
            <a:spLocks noGrp="1" noChangeArrowheads="1"/>
          </p:cNvSpPr>
          <p:nvPr>
            <p:ph idx="1"/>
          </p:nvPr>
        </p:nvSpPr>
        <p:spPr/>
        <p:txBody>
          <a:bodyPr/>
          <a:lstStyle/>
          <a:p>
            <a:r>
              <a:rPr lang="en-US" altLang="en-US" b="1" dirty="0"/>
              <a:t>Lead </a:t>
            </a:r>
            <a:r>
              <a:rPr lang="en-US" altLang="en-US" b="1" dirty="0" smtClean="0"/>
              <a:t>director</a:t>
            </a:r>
            <a:endParaRPr lang="en-US" altLang="en-US" b="1" dirty="0"/>
          </a:p>
          <a:p>
            <a:pPr lvl="1"/>
            <a:r>
              <a:rPr lang="en-US" altLang="en-US" dirty="0"/>
              <a:t>consulted by the Chair/CEO regarding board affairs and coordinates the annual evaluation of the CEO</a:t>
            </a:r>
          </a:p>
          <a:p>
            <a:endParaRPr lang="en-US" altLang="en-US" sz="500" dirty="0"/>
          </a:p>
          <a:p>
            <a:r>
              <a:rPr lang="en-US" altLang="en-US" sz="2800" dirty="0"/>
              <a:t>96% of U.S. companies that combine the Chairman and CEO positions had a lead </a:t>
            </a:r>
            <a:r>
              <a:rPr lang="en-US" altLang="en-US" sz="2800" dirty="0" smtClean="0"/>
              <a:t>director.</a:t>
            </a:r>
            <a:endParaRPr lang="en-US" altLang="en-US" sz="2800" dirty="0"/>
          </a:p>
        </p:txBody>
      </p:sp>
      <p:sp>
        <p:nvSpPr>
          <p:cNvPr id="31747" name="Slide Number Placeholder 6"/>
          <p:cNvSpPr>
            <a:spLocks noGrp="1"/>
          </p:cNvSpPr>
          <p:nvPr>
            <p:ph type="sldNum" sz="quarter" idx="12"/>
          </p:nvPr>
        </p:nvSpPr>
        <p:spPr/>
        <p:txBody>
          <a:bodyPr/>
          <a:lstStyle>
            <a:lvl1pPr eaLnBrk="0" hangingPunct="0">
              <a:defRPr sz="2400">
                <a:solidFill>
                  <a:schemeClr val="tx1"/>
                </a:solidFill>
                <a:latin typeface="Arial" charset="0"/>
                <a:ea typeface="ＭＳ Ｐゴシック" pitchFamily="-112" charset="-128"/>
              </a:defRPr>
            </a:lvl1pPr>
            <a:lvl2pPr marL="37931725" indent="-37474525" eaLnBrk="0" hangingPunct="0">
              <a:defRPr sz="2400">
                <a:solidFill>
                  <a:schemeClr val="tx1"/>
                </a:solidFill>
                <a:latin typeface="Arial" charset="0"/>
                <a:ea typeface="ＭＳ Ｐゴシック" pitchFamily="-112" charset="-128"/>
              </a:defRPr>
            </a:lvl2pPr>
            <a:lvl3pPr eaLnBrk="0" hangingPunct="0">
              <a:defRPr sz="2400">
                <a:solidFill>
                  <a:schemeClr val="tx1"/>
                </a:solidFill>
                <a:latin typeface="Arial" charset="0"/>
                <a:ea typeface="ＭＳ Ｐゴシック" pitchFamily="-112" charset="-128"/>
              </a:defRPr>
            </a:lvl3pPr>
            <a:lvl4pPr eaLnBrk="0" hangingPunct="0">
              <a:defRPr sz="2400">
                <a:solidFill>
                  <a:schemeClr val="tx1"/>
                </a:solidFill>
                <a:latin typeface="Arial" charset="0"/>
                <a:ea typeface="ＭＳ Ｐゴシック" pitchFamily="-112" charset="-128"/>
              </a:defRPr>
            </a:lvl4pPr>
            <a:lvl5pPr eaLnBrk="0" hangingPunct="0">
              <a:defRPr sz="2400">
                <a:solidFill>
                  <a:schemeClr val="tx1"/>
                </a:solidFill>
                <a:latin typeface="Arial" charset="0"/>
                <a:ea typeface="ＭＳ Ｐゴシック" pitchFamily="-112" charset="-128"/>
              </a:defRPr>
            </a:lvl5pPr>
            <a:lvl6pPr marL="457200" eaLnBrk="0" fontAlgn="base" hangingPunct="0">
              <a:spcBef>
                <a:spcPct val="0"/>
              </a:spcBef>
              <a:spcAft>
                <a:spcPct val="0"/>
              </a:spcAft>
              <a:defRPr sz="2400">
                <a:solidFill>
                  <a:schemeClr val="tx1"/>
                </a:solidFill>
                <a:latin typeface="Arial" charset="0"/>
                <a:ea typeface="ＭＳ Ｐゴシック" pitchFamily="-112" charset="-128"/>
              </a:defRPr>
            </a:lvl6pPr>
            <a:lvl7pPr marL="914400" eaLnBrk="0" fontAlgn="base" hangingPunct="0">
              <a:spcBef>
                <a:spcPct val="0"/>
              </a:spcBef>
              <a:spcAft>
                <a:spcPct val="0"/>
              </a:spcAft>
              <a:defRPr sz="2400">
                <a:solidFill>
                  <a:schemeClr val="tx1"/>
                </a:solidFill>
                <a:latin typeface="Arial" charset="0"/>
                <a:ea typeface="ＭＳ Ｐゴシック" pitchFamily="-112" charset="-128"/>
              </a:defRPr>
            </a:lvl7pPr>
            <a:lvl8pPr marL="1371600" eaLnBrk="0" fontAlgn="base" hangingPunct="0">
              <a:spcBef>
                <a:spcPct val="0"/>
              </a:spcBef>
              <a:spcAft>
                <a:spcPct val="0"/>
              </a:spcAft>
              <a:defRPr sz="2400">
                <a:solidFill>
                  <a:schemeClr val="tx1"/>
                </a:solidFill>
                <a:latin typeface="Arial" charset="0"/>
                <a:ea typeface="ＭＳ Ｐゴシック" pitchFamily="-112" charset="-128"/>
              </a:defRPr>
            </a:lvl8pPr>
            <a:lvl9pPr marL="1828800" eaLnBrk="0" fontAlgn="base" hangingPunct="0">
              <a:spcBef>
                <a:spcPct val="0"/>
              </a:spcBef>
              <a:spcAft>
                <a:spcPct val="0"/>
              </a:spcAft>
              <a:defRPr sz="2400">
                <a:solidFill>
                  <a:schemeClr val="tx1"/>
                </a:solidFill>
                <a:latin typeface="Arial" charset="0"/>
                <a:ea typeface="ＭＳ Ｐゴシック" pitchFamily="-112" charset="-128"/>
              </a:defRPr>
            </a:lvl9pPr>
          </a:lstStyle>
          <a:p>
            <a:r>
              <a:rPr lang="en-US" altLang="en-US" sz="900" dirty="0">
                <a:latin typeface="Verdana" pitchFamily="34" charset="0"/>
                <a:ea typeface="Verdana" pitchFamily="34" charset="0"/>
              </a:rPr>
              <a:t>2-</a:t>
            </a:r>
            <a:fld id="{5C54AD4D-D7E6-4DC2-8B2F-9C513DEBB5A0}" type="slidenum">
              <a:rPr lang="en-US" altLang="en-US" sz="900" smtClean="0">
                <a:latin typeface="Verdana" pitchFamily="34" charset="0"/>
                <a:ea typeface="Verdana" pitchFamily="34" charset="0"/>
              </a:rPr>
              <a:pPr/>
              <a:t>20</a:t>
            </a:fld>
            <a:endParaRPr lang="en-US" altLang="en-US" sz="900" dirty="0">
              <a:latin typeface="Verdana" pitchFamily="34" charset="0"/>
              <a:ea typeface="Verdana" pitchFamily="34" charset="0"/>
            </a:endParaRPr>
          </a:p>
        </p:txBody>
      </p:sp>
    </p:spTree>
    <p:extLst>
      <p:ext uri="{BB962C8B-B14F-4D97-AF65-F5344CB8AC3E}">
        <p14:creationId xmlns:p14="http://schemas.microsoft.com/office/powerpoint/2010/main" xmlns="" val="332122677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Organization of the Board (4 of 4)</a:t>
            </a:r>
          </a:p>
        </p:txBody>
      </p:sp>
      <p:sp>
        <p:nvSpPr>
          <p:cNvPr id="3" name="Content Placeholder 2"/>
          <p:cNvSpPr>
            <a:spLocks noGrp="1"/>
          </p:cNvSpPr>
          <p:nvPr>
            <p:ph idx="1"/>
          </p:nvPr>
        </p:nvSpPr>
        <p:spPr/>
        <p:txBody>
          <a:bodyPr/>
          <a:lstStyle/>
          <a:p>
            <a:r>
              <a:rPr lang="en-US" sz="2800" dirty="0"/>
              <a:t>The most effective boards accomplish much of their work through </a:t>
            </a:r>
            <a:r>
              <a:rPr lang="en-US" sz="2800" dirty="0" smtClean="0">
                <a:solidFill>
                  <a:schemeClr val="accent1">
                    <a:lumMod val="75000"/>
                  </a:schemeClr>
                </a:solidFill>
              </a:rPr>
              <a:t>committees.</a:t>
            </a:r>
            <a:r>
              <a:rPr lang="en-US" sz="2800" dirty="0" smtClean="0"/>
              <a:t> </a:t>
            </a:r>
            <a:endParaRPr lang="en-US" sz="2800" dirty="0"/>
          </a:p>
          <a:p>
            <a:r>
              <a:rPr lang="en-US" sz="2800" dirty="0"/>
              <a:t>Although they do not usually have legal duties, most committees are granted </a:t>
            </a:r>
            <a:r>
              <a:rPr lang="en-US" sz="2800" dirty="0">
                <a:solidFill>
                  <a:schemeClr val="accent1">
                    <a:lumMod val="75000"/>
                  </a:schemeClr>
                </a:solidFill>
              </a:rPr>
              <a:t>full power </a:t>
            </a:r>
            <a:r>
              <a:rPr lang="en-US" sz="2800" dirty="0"/>
              <a:t>to act with the authority of the board between board </a:t>
            </a:r>
            <a:r>
              <a:rPr lang="en-US" sz="2800" dirty="0" smtClean="0"/>
              <a:t>meetings.</a:t>
            </a:r>
            <a:endParaRPr lang="en-US" sz="2800" dirty="0"/>
          </a:p>
        </p:txBody>
      </p:sp>
      <p:sp>
        <p:nvSpPr>
          <p:cNvPr id="5" name="Slide Number Placeholder 4"/>
          <p:cNvSpPr>
            <a:spLocks noGrp="1"/>
          </p:cNvSpPr>
          <p:nvPr>
            <p:ph type="sldNum" sz="quarter" idx="12"/>
          </p:nvPr>
        </p:nvSpPr>
        <p:spPr/>
        <p:txBody>
          <a:bodyPr/>
          <a:lstStyle/>
          <a:p>
            <a:r>
              <a:rPr lang="en-US" dirty="0"/>
              <a:t>2-</a:t>
            </a:r>
            <a:fld id="{3BA836C6-F704-448B-94C4-5B456B503172}" type="slidenum">
              <a:rPr lang="en-US" smtClean="0"/>
              <a:pPr/>
              <a:t>21</a:t>
            </a:fld>
            <a:endParaRPr lang="en-US" dirty="0"/>
          </a:p>
        </p:txBody>
      </p:sp>
    </p:spTree>
    <p:extLst>
      <p:ext uri="{BB962C8B-B14F-4D97-AF65-F5344CB8AC3E}">
        <p14:creationId xmlns:p14="http://schemas.microsoft.com/office/powerpoint/2010/main" xmlns="" val="292788347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3600" dirty="0"/>
              <a:t>Impact of the Sarbanes-Oxley Act on U.S. Corporate Governance</a:t>
            </a:r>
          </a:p>
        </p:txBody>
      </p:sp>
      <p:sp>
        <p:nvSpPr>
          <p:cNvPr id="32772" name="Rectangle 2"/>
          <p:cNvSpPr>
            <a:spLocks noGrp="1" noChangeArrowheads="1"/>
          </p:cNvSpPr>
          <p:nvPr>
            <p:ph idx="1"/>
          </p:nvPr>
        </p:nvSpPr>
        <p:spPr/>
        <p:txBody>
          <a:bodyPr/>
          <a:lstStyle/>
          <a:p>
            <a:r>
              <a:rPr lang="en-US" altLang="en-US" sz="2800" b="1" dirty="0"/>
              <a:t>Sarbanes Oxley Act </a:t>
            </a:r>
          </a:p>
          <a:p>
            <a:pPr lvl="1"/>
            <a:r>
              <a:rPr lang="en-US" altLang="en-US" dirty="0"/>
              <a:t>designed to protect shareholders from excesses and failed oversight of boards of directors</a:t>
            </a:r>
          </a:p>
          <a:p>
            <a:pPr lvl="1"/>
            <a:r>
              <a:rPr lang="en-US" altLang="en-US" dirty="0"/>
              <a:t>w</a:t>
            </a:r>
            <a:r>
              <a:rPr lang="en-US" altLang="en-US" dirty="0" smtClean="0"/>
              <a:t>histleblower </a:t>
            </a:r>
            <a:r>
              <a:rPr lang="en-US" altLang="en-US" dirty="0"/>
              <a:t>procedures</a:t>
            </a:r>
          </a:p>
          <a:p>
            <a:pPr lvl="1"/>
            <a:r>
              <a:rPr lang="en-US" altLang="en-US" dirty="0"/>
              <a:t>i</a:t>
            </a:r>
            <a:r>
              <a:rPr lang="en-US" altLang="en-US" dirty="0" smtClean="0"/>
              <a:t>mproved corporate </a:t>
            </a:r>
            <a:r>
              <a:rPr lang="en-US" altLang="en-US" dirty="0"/>
              <a:t>financial </a:t>
            </a:r>
            <a:r>
              <a:rPr lang="en-US" altLang="en-US" dirty="0" smtClean="0"/>
              <a:t>statements </a:t>
            </a:r>
            <a:endParaRPr lang="en-US" altLang="en-US" dirty="0"/>
          </a:p>
        </p:txBody>
      </p:sp>
      <p:sp>
        <p:nvSpPr>
          <p:cNvPr id="32771" name="Slide Number Placeholder 6"/>
          <p:cNvSpPr>
            <a:spLocks noGrp="1"/>
          </p:cNvSpPr>
          <p:nvPr>
            <p:ph type="sldNum" sz="quarter" idx="12"/>
          </p:nvPr>
        </p:nvSpPr>
        <p:spPr/>
        <p:txBody>
          <a:bodyPr/>
          <a:lstStyle>
            <a:lvl1pPr eaLnBrk="0" hangingPunct="0">
              <a:defRPr sz="2400">
                <a:solidFill>
                  <a:schemeClr val="tx1"/>
                </a:solidFill>
                <a:latin typeface="Arial" charset="0"/>
                <a:ea typeface="ＭＳ Ｐゴシック" pitchFamily="-112" charset="-128"/>
              </a:defRPr>
            </a:lvl1pPr>
            <a:lvl2pPr marL="37931725" indent="-37474525" eaLnBrk="0" hangingPunct="0">
              <a:defRPr sz="2400">
                <a:solidFill>
                  <a:schemeClr val="tx1"/>
                </a:solidFill>
                <a:latin typeface="Arial" charset="0"/>
                <a:ea typeface="ＭＳ Ｐゴシック" pitchFamily="-112" charset="-128"/>
              </a:defRPr>
            </a:lvl2pPr>
            <a:lvl3pPr eaLnBrk="0" hangingPunct="0">
              <a:defRPr sz="2400">
                <a:solidFill>
                  <a:schemeClr val="tx1"/>
                </a:solidFill>
                <a:latin typeface="Arial" charset="0"/>
                <a:ea typeface="ＭＳ Ｐゴシック" pitchFamily="-112" charset="-128"/>
              </a:defRPr>
            </a:lvl3pPr>
            <a:lvl4pPr eaLnBrk="0" hangingPunct="0">
              <a:defRPr sz="2400">
                <a:solidFill>
                  <a:schemeClr val="tx1"/>
                </a:solidFill>
                <a:latin typeface="Arial" charset="0"/>
                <a:ea typeface="ＭＳ Ｐゴシック" pitchFamily="-112" charset="-128"/>
              </a:defRPr>
            </a:lvl4pPr>
            <a:lvl5pPr eaLnBrk="0" hangingPunct="0">
              <a:defRPr sz="2400">
                <a:solidFill>
                  <a:schemeClr val="tx1"/>
                </a:solidFill>
                <a:latin typeface="Arial" charset="0"/>
                <a:ea typeface="ＭＳ Ｐゴシック" pitchFamily="-112" charset="-128"/>
              </a:defRPr>
            </a:lvl5pPr>
            <a:lvl6pPr marL="457200" eaLnBrk="0" fontAlgn="base" hangingPunct="0">
              <a:spcBef>
                <a:spcPct val="0"/>
              </a:spcBef>
              <a:spcAft>
                <a:spcPct val="0"/>
              </a:spcAft>
              <a:defRPr sz="2400">
                <a:solidFill>
                  <a:schemeClr val="tx1"/>
                </a:solidFill>
                <a:latin typeface="Arial" charset="0"/>
                <a:ea typeface="ＭＳ Ｐゴシック" pitchFamily="-112" charset="-128"/>
              </a:defRPr>
            </a:lvl6pPr>
            <a:lvl7pPr marL="914400" eaLnBrk="0" fontAlgn="base" hangingPunct="0">
              <a:spcBef>
                <a:spcPct val="0"/>
              </a:spcBef>
              <a:spcAft>
                <a:spcPct val="0"/>
              </a:spcAft>
              <a:defRPr sz="2400">
                <a:solidFill>
                  <a:schemeClr val="tx1"/>
                </a:solidFill>
                <a:latin typeface="Arial" charset="0"/>
                <a:ea typeface="ＭＳ Ｐゴシック" pitchFamily="-112" charset="-128"/>
              </a:defRPr>
            </a:lvl7pPr>
            <a:lvl8pPr marL="1371600" eaLnBrk="0" fontAlgn="base" hangingPunct="0">
              <a:spcBef>
                <a:spcPct val="0"/>
              </a:spcBef>
              <a:spcAft>
                <a:spcPct val="0"/>
              </a:spcAft>
              <a:defRPr sz="2400">
                <a:solidFill>
                  <a:schemeClr val="tx1"/>
                </a:solidFill>
                <a:latin typeface="Arial" charset="0"/>
                <a:ea typeface="ＭＳ Ｐゴシック" pitchFamily="-112" charset="-128"/>
              </a:defRPr>
            </a:lvl8pPr>
            <a:lvl9pPr marL="1828800" eaLnBrk="0" fontAlgn="base" hangingPunct="0">
              <a:spcBef>
                <a:spcPct val="0"/>
              </a:spcBef>
              <a:spcAft>
                <a:spcPct val="0"/>
              </a:spcAft>
              <a:defRPr sz="2400">
                <a:solidFill>
                  <a:schemeClr val="tx1"/>
                </a:solidFill>
                <a:latin typeface="Arial" charset="0"/>
                <a:ea typeface="ＭＳ Ｐゴシック" pitchFamily="-112" charset="-128"/>
              </a:defRPr>
            </a:lvl9pPr>
          </a:lstStyle>
          <a:p>
            <a:r>
              <a:rPr lang="en-US" altLang="en-US" sz="900" dirty="0">
                <a:latin typeface="Verdana" pitchFamily="34" charset="0"/>
                <a:ea typeface="Verdana" pitchFamily="34" charset="0"/>
              </a:rPr>
              <a:t>2-</a:t>
            </a:r>
            <a:fld id="{B07E9A12-F3FD-4504-95DB-D6DD7F549C29}" type="slidenum">
              <a:rPr lang="en-US" altLang="en-US" sz="900" smtClean="0">
                <a:latin typeface="Verdana" pitchFamily="34" charset="0"/>
                <a:ea typeface="Verdana" pitchFamily="34" charset="0"/>
              </a:rPr>
              <a:pPr/>
              <a:t>22</a:t>
            </a:fld>
            <a:endParaRPr lang="en-US" altLang="en-US" sz="900" dirty="0">
              <a:latin typeface="Verdana" pitchFamily="34" charset="0"/>
              <a:ea typeface="Verdana" pitchFamily="34" charset="0"/>
            </a:endParaRPr>
          </a:p>
        </p:txBody>
      </p:sp>
    </p:spTree>
    <p:extLst>
      <p:ext uri="{BB962C8B-B14F-4D97-AF65-F5344CB8AC3E}">
        <p14:creationId xmlns:p14="http://schemas.microsoft.com/office/powerpoint/2010/main" xmlns="" val="268631764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marL="0" indent="0"/>
            <a:r>
              <a:rPr lang="en-US" altLang="en-US" dirty="0"/>
              <a:t>Evaluating Governance</a:t>
            </a:r>
          </a:p>
        </p:txBody>
      </p:sp>
      <p:sp>
        <p:nvSpPr>
          <p:cNvPr id="33796" name="Rectangle 2"/>
          <p:cNvSpPr>
            <a:spLocks noGrp="1" noChangeArrowheads="1"/>
          </p:cNvSpPr>
          <p:nvPr>
            <p:ph idx="1"/>
          </p:nvPr>
        </p:nvSpPr>
        <p:spPr>
          <a:xfrm>
            <a:off x="457200" y="1295400"/>
            <a:ext cx="8229600" cy="4525963"/>
          </a:xfrm>
        </p:spPr>
        <p:txBody>
          <a:bodyPr/>
          <a:lstStyle/>
          <a:p>
            <a:pPr marL="0" indent="0">
              <a:buNone/>
            </a:pPr>
            <a:r>
              <a:rPr lang="en-US" altLang="en-US" sz="2800" b="1" dirty="0"/>
              <a:t>S&amp;P Corporate Governance Scoring </a:t>
            </a:r>
            <a:r>
              <a:rPr lang="en-US" altLang="en-US" sz="2800" b="1" dirty="0" smtClean="0"/>
              <a:t>System researches four major issues:</a:t>
            </a:r>
            <a:endParaRPr lang="en-US" altLang="en-US" sz="2800" b="1" dirty="0"/>
          </a:p>
          <a:p>
            <a:pPr marL="484632" indent="-514350">
              <a:buFont typeface="+mj-lt"/>
              <a:buAutoNum type="arabicPeriod"/>
            </a:pPr>
            <a:r>
              <a:rPr lang="en-US" sz="2800" dirty="0"/>
              <a:t>Ownership </a:t>
            </a:r>
            <a:r>
              <a:rPr lang="en-US" sz="2800" dirty="0" smtClean="0"/>
              <a:t>structure </a:t>
            </a:r>
            <a:r>
              <a:rPr lang="en-US" sz="2800" dirty="0"/>
              <a:t>and </a:t>
            </a:r>
            <a:r>
              <a:rPr lang="en-US" sz="2800" dirty="0" smtClean="0"/>
              <a:t>influence</a:t>
            </a:r>
            <a:endParaRPr lang="en-US" sz="2800" dirty="0"/>
          </a:p>
          <a:p>
            <a:pPr marL="484632" indent="-514350">
              <a:buFont typeface="+mj-lt"/>
              <a:buAutoNum type="arabicPeriod"/>
            </a:pPr>
            <a:r>
              <a:rPr lang="en-US" sz="2800" dirty="0"/>
              <a:t>Financial </a:t>
            </a:r>
            <a:r>
              <a:rPr lang="en-US" sz="2800" dirty="0" smtClean="0"/>
              <a:t>stakeholder </a:t>
            </a:r>
            <a:r>
              <a:rPr lang="en-US" sz="2800" dirty="0"/>
              <a:t>r</a:t>
            </a:r>
            <a:r>
              <a:rPr lang="en-US" sz="2800" dirty="0" smtClean="0"/>
              <a:t>ights </a:t>
            </a:r>
            <a:r>
              <a:rPr lang="en-US" sz="2800" dirty="0"/>
              <a:t>and </a:t>
            </a:r>
            <a:r>
              <a:rPr lang="en-US" sz="2800" dirty="0" smtClean="0"/>
              <a:t>relations</a:t>
            </a:r>
            <a:endParaRPr lang="en-US" sz="2800" dirty="0"/>
          </a:p>
          <a:p>
            <a:pPr marL="484632" indent="-514350">
              <a:buFont typeface="+mj-lt"/>
              <a:buAutoNum type="arabicPeriod"/>
            </a:pPr>
            <a:r>
              <a:rPr lang="en-US" sz="2800" dirty="0"/>
              <a:t>Financial </a:t>
            </a:r>
            <a:r>
              <a:rPr lang="en-US" sz="2800" dirty="0" smtClean="0"/>
              <a:t>transparency </a:t>
            </a:r>
            <a:r>
              <a:rPr lang="en-US" sz="2800" dirty="0"/>
              <a:t>and </a:t>
            </a:r>
            <a:r>
              <a:rPr lang="en-US" sz="2800" dirty="0" smtClean="0"/>
              <a:t>information disclosure</a:t>
            </a:r>
            <a:endParaRPr lang="en-US" sz="2800" dirty="0"/>
          </a:p>
          <a:p>
            <a:pPr marL="484632" indent="-514350">
              <a:buFont typeface="+mj-lt"/>
              <a:buAutoNum type="arabicPeriod"/>
            </a:pPr>
            <a:r>
              <a:rPr lang="en-US" sz="2800" dirty="0"/>
              <a:t>Board </a:t>
            </a:r>
            <a:r>
              <a:rPr lang="en-US" sz="2800" dirty="0" smtClean="0"/>
              <a:t>structure </a:t>
            </a:r>
            <a:r>
              <a:rPr lang="en-US" sz="2800" dirty="0"/>
              <a:t>and </a:t>
            </a:r>
            <a:r>
              <a:rPr lang="en-US" sz="2800" dirty="0" smtClean="0"/>
              <a:t>processes</a:t>
            </a:r>
            <a:endParaRPr lang="en-US" altLang="en-US" sz="2800" dirty="0"/>
          </a:p>
        </p:txBody>
      </p:sp>
      <p:sp>
        <p:nvSpPr>
          <p:cNvPr id="33795" name="Slide Number Placeholder 6"/>
          <p:cNvSpPr>
            <a:spLocks noGrp="1"/>
          </p:cNvSpPr>
          <p:nvPr>
            <p:ph type="sldNum" sz="quarter" idx="12"/>
          </p:nvPr>
        </p:nvSpPr>
        <p:spPr/>
        <p:txBody>
          <a:bodyPr/>
          <a:lstStyle>
            <a:lvl1pPr eaLnBrk="0" hangingPunct="0">
              <a:defRPr sz="2400">
                <a:solidFill>
                  <a:schemeClr val="tx1"/>
                </a:solidFill>
                <a:latin typeface="Arial" charset="0"/>
                <a:ea typeface="ＭＳ Ｐゴシック" pitchFamily="-112" charset="-128"/>
              </a:defRPr>
            </a:lvl1pPr>
            <a:lvl2pPr marL="37931725" indent="-37474525" eaLnBrk="0" hangingPunct="0">
              <a:defRPr sz="2400">
                <a:solidFill>
                  <a:schemeClr val="tx1"/>
                </a:solidFill>
                <a:latin typeface="Arial" charset="0"/>
                <a:ea typeface="ＭＳ Ｐゴシック" pitchFamily="-112" charset="-128"/>
              </a:defRPr>
            </a:lvl2pPr>
            <a:lvl3pPr eaLnBrk="0" hangingPunct="0">
              <a:defRPr sz="2400">
                <a:solidFill>
                  <a:schemeClr val="tx1"/>
                </a:solidFill>
                <a:latin typeface="Arial" charset="0"/>
                <a:ea typeface="ＭＳ Ｐゴシック" pitchFamily="-112" charset="-128"/>
              </a:defRPr>
            </a:lvl3pPr>
            <a:lvl4pPr eaLnBrk="0" hangingPunct="0">
              <a:defRPr sz="2400">
                <a:solidFill>
                  <a:schemeClr val="tx1"/>
                </a:solidFill>
                <a:latin typeface="Arial" charset="0"/>
                <a:ea typeface="ＭＳ Ｐゴシック" pitchFamily="-112" charset="-128"/>
              </a:defRPr>
            </a:lvl4pPr>
            <a:lvl5pPr eaLnBrk="0" hangingPunct="0">
              <a:defRPr sz="2400">
                <a:solidFill>
                  <a:schemeClr val="tx1"/>
                </a:solidFill>
                <a:latin typeface="Arial" charset="0"/>
                <a:ea typeface="ＭＳ Ｐゴシック" pitchFamily="-112" charset="-128"/>
              </a:defRPr>
            </a:lvl5pPr>
            <a:lvl6pPr marL="457200" eaLnBrk="0" fontAlgn="base" hangingPunct="0">
              <a:spcBef>
                <a:spcPct val="0"/>
              </a:spcBef>
              <a:spcAft>
                <a:spcPct val="0"/>
              </a:spcAft>
              <a:defRPr sz="2400">
                <a:solidFill>
                  <a:schemeClr val="tx1"/>
                </a:solidFill>
                <a:latin typeface="Arial" charset="0"/>
                <a:ea typeface="ＭＳ Ｐゴシック" pitchFamily="-112" charset="-128"/>
              </a:defRPr>
            </a:lvl6pPr>
            <a:lvl7pPr marL="914400" eaLnBrk="0" fontAlgn="base" hangingPunct="0">
              <a:spcBef>
                <a:spcPct val="0"/>
              </a:spcBef>
              <a:spcAft>
                <a:spcPct val="0"/>
              </a:spcAft>
              <a:defRPr sz="2400">
                <a:solidFill>
                  <a:schemeClr val="tx1"/>
                </a:solidFill>
                <a:latin typeface="Arial" charset="0"/>
                <a:ea typeface="ＭＳ Ｐゴシック" pitchFamily="-112" charset="-128"/>
              </a:defRPr>
            </a:lvl7pPr>
            <a:lvl8pPr marL="1371600" eaLnBrk="0" fontAlgn="base" hangingPunct="0">
              <a:spcBef>
                <a:spcPct val="0"/>
              </a:spcBef>
              <a:spcAft>
                <a:spcPct val="0"/>
              </a:spcAft>
              <a:defRPr sz="2400">
                <a:solidFill>
                  <a:schemeClr val="tx1"/>
                </a:solidFill>
                <a:latin typeface="Arial" charset="0"/>
                <a:ea typeface="ＭＳ Ｐゴシック" pitchFamily="-112" charset="-128"/>
              </a:defRPr>
            </a:lvl8pPr>
            <a:lvl9pPr marL="1828800" eaLnBrk="0" fontAlgn="base" hangingPunct="0">
              <a:spcBef>
                <a:spcPct val="0"/>
              </a:spcBef>
              <a:spcAft>
                <a:spcPct val="0"/>
              </a:spcAft>
              <a:defRPr sz="2400">
                <a:solidFill>
                  <a:schemeClr val="tx1"/>
                </a:solidFill>
                <a:latin typeface="Arial" charset="0"/>
                <a:ea typeface="ＭＳ Ｐゴシック" pitchFamily="-112" charset="-128"/>
              </a:defRPr>
            </a:lvl9pPr>
          </a:lstStyle>
          <a:p>
            <a:r>
              <a:rPr lang="en-US" altLang="en-US" sz="900" dirty="0">
                <a:latin typeface="Verdana" pitchFamily="34" charset="0"/>
                <a:ea typeface="Verdana" pitchFamily="34" charset="0"/>
              </a:rPr>
              <a:t>2-</a:t>
            </a:r>
            <a:fld id="{84ABF04C-5927-4C35-AB98-058AE67A1DF7}" type="slidenum">
              <a:rPr lang="en-US" altLang="en-US" sz="900" smtClean="0">
                <a:latin typeface="Verdana" pitchFamily="34" charset="0"/>
                <a:ea typeface="Verdana" pitchFamily="34" charset="0"/>
              </a:rPr>
              <a:pPr/>
              <a:t>23</a:t>
            </a:fld>
            <a:endParaRPr lang="en-US" altLang="en-US" sz="900" dirty="0">
              <a:latin typeface="Verdana" pitchFamily="34" charset="0"/>
              <a:ea typeface="Verdana" pitchFamily="34" charset="0"/>
            </a:endParaRPr>
          </a:p>
        </p:txBody>
      </p:sp>
    </p:spTree>
    <p:extLst>
      <p:ext uri="{BB962C8B-B14F-4D97-AF65-F5344CB8AC3E}">
        <p14:creationId xmlns:p14="http://schemas.microsoft.com/office/powerpoint/2010/main" xmlns="" val="429373999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indent="0"/>
            <a:r>
              <a:rPr lang="en-US" altLang="en-US" sz="3600" dirty="0"/>
              <a:t>Avoiding Governance Improvements</a:t>
            </a:r>
          </a:p>
        </p:txBody>
      </p:sp>
      <p:sp>
        <p:nvSpPr>
          <p:cNvPr id="3" name="Content Placeholder 2"/>
          <p:cNvSpPr>
            <a:spLocks noGrp="1"/>
          </p:cNvSpPr>
          <p:nvPr>
            <p:ph idx="1"/>
          </p:nvPr>
        </p:nvSpPr>
        <p:spPr>
          <a:xfrm>
            <a:off x="457200" y="1447800"/>
            <a:ext cx="8229600" cy="4525963"/>
          </a:xfrm>
        </p:spPr>
        <p:txBody>
          <a:bodyPr/>
          <a:lstStyle/>
          <a:p>
            <a:r>
              <a:rPr lang="en-US" altLang="en-US" sz="2800" dirty="0"/>
              <a:t>Multiple classes of stock</a:t>
            </a:r>
          </a:p>
          <a:p>
            <a:r>
              <a:rPr lang="en-US" altLang="en-US" sz="2800" dirty="0"/>
              <a:t>Public to private ownership</a:t>
            </a:r>
          </a:p>
          <a:p>
            <a:r>
              <a:rPr lang="en-US" altLang="en-US" sz="2800" dirty="0"/>
              <a:t>Controlled companies</a:t>
            </a:r>
          </a:p>
          <a:p>
            <a:endParaRPr lang="en-US" dirty="0"/>
          </a:p>
        </p:txBody>
      </p:sp>
      <p:sp>
        <p:nvSpPr>
          <p:cNvPr id="5" name="Slide Number Placeholder 4"/>
          <p:cNvSpPr>
            <a:spLocks noGrp="1"/>
          </p:cNvSpPr>
          <p:nvPr>
            <p:ph type="sldNum" sz="quarter" idx="12"/>
          </p:nvPr>
        </p:nvSpPr>
        <p:spPr>
          <a:xfrm>
            <a:off x="8592217" y="6675120"/>
            <a:ext cx="551783" cy="182880"/>
          </a:xfrm>
        </p:spPr>
        <p:txBody>
          <a:bodyPr/>
          <a:lstStyle/>
          <a:p>
            <a:r>
              <a:rPr lang="en-US" dirty="0"/>
              <a:t>2-</a:t>
            </a:r>
            <a:fld id="{3BA836C6-F704-448B-94C4-5B456B503172}" type="slidenum">
              <a:rPr lang="en-US" smtClean="0"/>
              <a:pPr/>
              <a:t>24</a:t>
            </a:fld>
            <a:endParaRPr lang="en-US" dirty="0"/>
          </a:p>
        </p:txBody>
      </p:sp>
    </p:spTree>
    <p:extLst>
      <p:ext uri="{BB962C8B-B14F-4D97-AF65-F5344CB8AC3E}">
        <p14:creationId xmlns:p14="http://schemas.microsoft.com/office/powerpoint/2010/main" xmlns="" val="196798501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en-US" sz="3600" dirty="0"/>
              <a:t>Trends in Corporate Governance</a:t>
            </a:r>
            <a:br>
              <a:rPr lang="en-US" altLang="en-US" sz="3600" dirty="0"/>
            </a:br>
            <a:r>
              <a:rPr lang="en-US" sz="3600" dirty="0"/>
              <a:t>(1 of 2)</a:t>
            </a:r>
          </a:p>
        </p:txBody>
      </p:sp>
      <p:sp>
        <p:nvSpPr>
          <p:cNvPr id="34820" name="Rectangle 2"/>
          <p:cNvSpPr>
            <a:spLocks noGrp="1" noChangeArrowheads="1"/>
          </p:cNvSpPr>
          <p:nvPr>
            <p:ph idx="1"/>
          </p:nvPr>
        </p:nvSpPr>
        <p:spPr/>
        <p:txBody>
          <a:bodyPr/>
          <a:lstStyle/>
          <a:p>
            <a:r>
              <a:rPr lang="en-US" altLang="en-US" sz="2800" dirty="0"/>
              <a:t>Boards shaping company strategy</a:t>
            </a:r>
          </a:p>
          <a:p>
            <a:r>
              <a:rPr lang="en-US" altLang="en-US" sz="2800" dirty="0"/>
              <a:t>Institutional investors active on boards</a:t>
            </a:r>
          </a:p>
          <a:p>
            <a:r>
              <a:rPr lang="en-US" altLang="en-US" sz="2800" dirty="0"/>
              <a:t>Shareholder demands that directors and top management own significant stock</a:t>
            </a:r>
          </a:p>
          <a:p>
            <a:r>
              <a:rPr lang="en-US" altLang="en-US" sz="2800" dirty="0"/>
              <a:t>More involvement of non-affiliated outside directors</a:t>
            </a:r>
          </a:p>
          <a:p>
            <a:r>
              <a:rPr lang="en-US" altLang="en-US" sz="2800" dirty="0"/>
              <a:t>Increased representation of women and minorities</a:t>
            </a:r>
          </a:p>
        </p:txBody>
      </p:sp>
      <p:sp>
        <p:nvSpPr>
          <p:cNvPr id="34819" name="Slide Number Placeholder 6"/>
          <p:cNvSpPr>
            <a:spLocks noGrp="1"/>
          </p:cNvSpPr>
          <p:nvPr>
            <p:ph type="sldNum" sz="quarter" idx="12"/>
          </p:nvPr>
        </p:nvSpPr>
        <p:spPr/>
        <p:txBody>
          <a:bodyPr/>
          <a:lstStyle>
            <a:lvl1pPr eaLnBrk="0" hangingPunct="0">
              <a:defRPr sz="2400">
                <a:solidFill>
                  <a:schemeClr val="tx1"/>
                </a:solidFill>
                <a:latin typeface="Arial" charset="0"/>
                <a:ea typeface="ＭＳ Ｐゴシック" pitchFamily="-112" charset="-128"/>
              </a:defRPr>
            </a:lvl1pPr>
            <a:lvl2pPr marL="37931725" indent="-37474525" eaLnBrk="0" hangingPunct="0">
              <a:defRPr sz="2400">
                <a:solidFill>
                  <a:schemeClr val="tx1"/>
                </a:solidFill>
                <a:latin typeface="Arial" charset="0"/>
                <a:ea typeface="ＭＳ Ｐゴシック" pitchFamily="-112" charset="-128"/>
              </a:defRPr>
            </a:lvl2pPr>
            <a:lvl3pPr eaLnBrk="0" hangingPunct="0">
              <a:defRPr sz="2400">
                <a:solidFill>
                  <a:schemeClr val="tx1"/>
                </a:solidFill>
                <a:latin typeface="Arial" charset="0"/>
                <a:ea typeface="ＭＳ Ｐゴシック" pitchFamily="-112" charset="-128"/>
              </a:defRPr>
            </a:lvl3pPr>
            <a:lvl4pPr eaLnBrk="0" hangingPunct="0">
              <a:defRPr sz="2400">
                <a:solidFill>
                  <a:schemeClr val="tx1"/>
                </a:solidFill>
                <a:latin typeface="Arial" charset="0"/>
                <a:ea typeface="ＭＳ Ｐゴシック" pitchFamily="-112" charset="-128"/>
              </a:defRPr>
            </a:lvl4pPr>
            <a:lvl5pPr eaLnBrk="0" hangingPunct="0">
              <a:defRPr sz="2400">
                <a:solidFill>
                  <a:schemeClr val="tx1"/>
                </a:solidFill>
                <a:latin typeface="Arial" charset="0"/>
                <a:ea typeface="ＭＳ Ｐゴシック" pitchFamily="-112" charset="-128"/>
              </a:defRPr>
            </a:lvl5pPr>
            <a:lvl6pPr marL="457200" eaLnBrk="0" fontAlgn="base" hangingPunct="0">
              <a:spcBef>
                <a:spcPct val="0"/>
              </a:spcBef>
              <a:spcAft>
                <a:spcPct val="0"/>
              </a:spcAft>
              <a:defRPr sz="2400">
                <a:solidFill>
                  <a:schemeClr val="tx1"/>
                </a:solidFill>
                <a:latin typeface="Arial" charset="0"/>
                <a:ea typeface="ＭＳ Ｐゴシック" pitchFamily="-112" charset="-128"/>
              </a:defRPr>
            </a:lvl6pPr>
            <a:lvl7pPr marL="914400" eaLnBrk="0" fontAlgn="base" hangingPunct="0">
              <a:spcBef>
                <a:spcPct val="0"/>
              </a:spcBef>
              <a:spcAft>
                <a:spcPct val="0"/>
              </a:spcAft>
              <a:defRPr sz="2400">
                <a:solidFill>
                  <a:schemeClr val="tx1"/>
                </a:solidFill>
                <a:latin typeface="Arial" charset="0"/>
                <a:ea typeface="ＭＳ Ｐゴシック" pitchFamily="-112" charset="-128"/>
              </a:defRPr>
            </a:lvl7pPr>
            <a:lvl8pPr marL="1371600" eaLnBrk="0" fontAlgn="base" hangingPunct="0">
              <a:spcBef>
                <a:spcPct val="0"/>
              </a:spcBef>
              <a:spcAft>
                <a:spcPct val="0"/>
              </a:spcAft>
              <a:defRPr sz="2400">
                <a:solidFill>
                  <a:schemeClr val="tx1"/>
                </a:solidFill>
                <a:latin typeface="Arial" charset="0"/>
                <a:ea typeface="ＭＳ Ｐゴシック" pitchFamily="-112" charset="-128"/>
              </a:defRPr>
            </a:lvl8pPr>
            <a:lvl9pPr marL="1828800" eaLnBrk="0" fontAlgn="base" hangingPunct="0">
              <a:spcBef>
                <a:spcPct val="0"/>
              </a:spcBef>
              <a:spcAft>
                <a:spcPct val="0"/>
              </a:spcAft>
              <a:defRPr sz="2400">
                <a:solidFill>
                  <a:schemeClr val="tx1"/>
                </a:solidFill>
                <a:latin typeface="Arial" charset="0"/>
                <a:ea typeface="ＭＳ Ｐゴシック" pitchFamily="-112" charset="-128"/>
              </a:defRPr>
            </a:lvl9pPr>
          </a:lstStyle>
          <a:p>
            <a:r>
              <a:rPr lang="en-US" altLang="en-US" sz="900" dirty="0">
                <a:latin typeface="Verdana" pitchFamily="34" charset="0"/>
                <a:ea typeface="Verdana" pitchFamily="34" charset="0"/>
              </a:rPr>
              <a:t>2-</a:t>
            </a:r>
            <a:fld id="{E968DFD0-9C12-4E4E-B38E-AF2CA86723C7}" type="slidenum">
              <a:rPr lang="en-US" altLang="en-US" sz="900" smtClean="0">
                <a:latin typeface="Verdana" pitchFamily="34" charset="0"/>
                <a:ea typeface="Verdana" pitchFamily="34" charset="0"/>
              </a:rPr>
              <a:pPr/>
              <a:t>25</a:t>
            </a:fld>
            <a:endParaRPr lang="en-US" altLang="en-US" sz="900" dirty="0">
              <a:latin typeface="Verdana" pitchFamily="34" charset="0"/>
              <a:ea typeface="Verdana" pitchFamily="34" charset="0"/>
            </a:endParaRPr>
          </a:p>
        </p:txBody>
      </p:sp>
    </p:spTree>
    <p:extLst>
      <p:ext uri="{BB962C8B-B14F-4D97-AF65-F5344CB8AC3E}">
        <p14:creationId xmlns:p14="http://schemas.microsoft.com/office/powerpoint/2010/main" xmlns="" val="45550308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600" dirty="0"/>
              <a:t>Trends in Corporate Governance</a:t>
            </a:r>
            <a:br>
              <a:rPr lang="en-US" altLang="en-US" sz="3600" dirty="0"/>
            </a:br>
            <a:r>
              <a:rPr lang="en-US" sz="3600" dirty="0"/>
              <a:t>(2 of 2)</a:t>
            </a:r>
          </a:p>
        </p:txBody>
      </p:sp>
      <p:sp>
        <p:nvSpPr>
          <p:cNvPr id="3" name="Content Placeholder 2"/>
          <p:cNvSpPr>
            <a:spLocks noGrp="1"/>
          </p:cNvSpPr>
          <p:nvPr>
            <p:ph idx="1"/>
          </p:nvPr>
        </p:nvSpPr>
        <p:spPr/>
        <p:txBody>
          <a:bodyPr>
            <a:normAutofit/>
          </a:bodyPr>
          <a:lstStyle/>
          <a:p>
            <a:r>
              <a:rPr lang="en-US" altLang="en-US" sz="2800" dirty="0"/>
              <a:t>Boards evaluating individual directors</a:t>
            </a:r>
          </a:p>
          <a:p>
            <a:r>
              <a:rPr lang="en-US" altLang="en-US" sz="2800" dirty="0"/>
              <a:t>Smaller boards</a:t>
            </a:r>
          </a:p>
          <a:p>
            <a:r>
              <a:rPr lang="en-US" altLang="en-US" sz="2800" dirty="0"/>
              <a:t>Splitting the Chairman and CEO positions</a:t>
            </a:r>
          </a:p>
          <a:p>
            <a:r>
              <a:rPr lang="en-US" altLang="en-US" sz="2800" dirty="0"/>
              <a:t>Shareholders may begin to nominate board </a:t>
            </a:r>
            <a:r>
              <a:rPr lang="en-US" altLang="en-US" sz="2800" dirty="0" smtClean="0"/>
              <a:t>members</a:t>
            </a:r>
            <a:endParaRPr lang="en-US" altLang="en-US" sz="2800" dirty="0"/>
          </a:p>
          <a:p>
            <a:r>
              <a:rPr lang="en-US" altLang="en-US" sz="2800" dirty="0"/>
              <a:t>Society expects boards to balance profitability with social needs of </a:t>
            </a:r>
            <a:r>
              <a:rPr lang="en-US" altLang="en-US" sz="2800" dirty="0" smtClean="0"/>
              <a:t>society</a:t>
            </a:r>
            <a:endParaRPr lang="en-US" altLang="en-US" sz="2800" dirty="0"/>
          </a:p>
          <a:p>
            <a:endParaRPr lang="en-US" dirty="0"/>
          </a:p>
        </p:txBody>
      </p:sp>
      <p:sp>
        <p:nvSpPr>
          <p:cNvPr id="5" name="Slide Number Placeholder 4"/>
          <p:cNvSpPr>
            <a:spLocks noGrp="1"/>
          </p:cNvSpPr>
          <p:nvPr>
            <p:ph type="sldNum" sz="quarter" idx="12"/>
          </p:nvPr>
        </p:nvSpPr>
        <p:spPr/>
        <p:txBody>
          <a:bodyPr/>
          <a:lstStyle/>
          <a:p>
            <a:r>
              <a:rPr lang="en-US" dirty="0"/>
              <a:t>2-</a:t>
            </a:r>
            <a:fld id="{3BA836C6-F704-448B-94C4-5B456B503172}" type="slidenum">
              <a:rPr lang="en-US" smtClean="0"/>
              <a:pPr/>
              <a:t>26</a:t>
            </a:fld>
            <a:endParaRPr lang="en-US" dirty="0"/>
          </a:p>
        </p:txBody>
      </p:sp>
    </p:spTree>
    <p:extLst>
      <p:ext uri="{BB962C8B-B14F-4D97-AF65-F5344CB8AC3E}">
        <p14:creationId xmlns:p14="http://schemas.microsoft.com/office/powerpoint/2010/main" xmlns="" val="222551507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Role of Top Management</a:t>
            </a:r>
          </a:p>
        </p:txBody>
      </p:sp>
      <p:sp>
        <p:nvSpPr>
          <p:cNvPr id="3" name="Content Placeholder 2"/>
          <p:cNvSpPr>
            <a:spLocks noGrp="1"/>
          </p:cNvSpPr>
          <p:nvPr>
            <p:ph idx="1"/>
          </p:nvPr>
        </p:nvSpPr>
        <p:spPr/>
        <p:txBody>
          <a:bodyPr/>
          <a:lstStyle/>
          <a:p>
            <a:r>
              <a:rPr lang="en-US" b="1" dirty="0"/>
              <a:t>Top management responsibilities </a:t>
            </a:r>
          </a:p>
          <a:p>
            <a:pPr lvl="1"/>
            <a:r>
              <a:rPr lang="en-US" dirty="0" smtClean="0"/>
              <a:t>getting </a:t>
            </a:r>
            <a:r>
              <a:rPr lang="en-US" dirty="0"/>
              <a:t>things accomplished through and with others in order to meet the corporate </a:t>
            </a:r>
            <a:r>
              <a:rPr lang="en-US" dirty="0" smtClean="0"/>
              <a:t>objectives</a:t>
            </a:r>
            <a:endParaRPr lang="en-US" dirty="0"/>
          </a:p>
          <a:p>
            <a:pPr lvl="1"/>
            <a:r>
              <a:rPr lang="en-US" dirty="0" smtClean="0"/>
              <a:t>multidimensional </a:t>
            </a:r>
            <a:r>
              <a:rPr lang="en-US" dirty="0"/>
              <a:t>and </a:t>
            </a:r>
            <a:r>
              <a:rPr lang="en-US" dirty="0" smtClean="0"/>
              <a:t>oriented </a:t>
            </a:r>
            <a:r>
              <a:rPr lang="en-US" dirty="0"/>
              <a:t>toward the welfare of the total </a:t>
            </a:r>
            <a:r>
              <a:rPr lang="en-US" dirty="0" smtClean="0"/>
              <a:t>organization</a:t>
            </a:r>
            <a:endParaRPr lang="en-US" dirty="0"/>
          </a:p>
        </p:txBody>
      </p:sp>
      <p:sp>
        <p:nvSpPr>
          <p:cNvPr id="5" name="Slide Number Placeholder 4"/>
          <p:cNvSpPr>
            <a:spLocks noGrp="1"/>
          </p:cNvSpPr>
          <p:nvPr>
            <p:ph type="sldNum" sz="quarter" idx="12"/>
          </p:nvPr>
        </p:nvSpPr>
        <p:spPr/>
        <p:txBody>
          <a:bodyPr/>
          <a:lstStyle/>
          <a:p>
            <a:r>
              <a:rPr lang="en-US" dirty="0"/>
              <a:t>2-</a:t>
            </a:r>
            <a:fld id="{3BA836C6-F704-448B-94C4-5B456B503172}" type="slidenum">
              <a:rPr lang="en-US" smtClean="0"/>
              <a:pPr/>
              <a:t>27</a:t>
            </a:fld>
            <a:endParaRPr lang="en-US" dirty="0"/>
          </a:p>
        </p:txBody>
      </p:sp>
    </p:spTree>
    <p:extLst>
      <p:ext uri="{BB962C8B-B14F-4D97-AF65-F5344CB8AC3E}">
        <p14:creationId xmlns:p14="http://schemas.microsoft.com/office/powerpoint/2010/main" xmlns="" val="109195164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z="3600" dirty="0"/>
              <a:t>Executive Leadership and </a:t>
            </a:r>
            <a:br>
              <a:rPr lang="en-US" sz="3600" dirty="0"/>
            </a:br>
            <a:r>
              <a:rPr lang="en-US" sz="3600" dirty="0"/>
              <a:t>Strategic Vision (1 of 3)</a:t>
            </a:r>
          </a:p>
        </p:txBody>
      </p:sp>
      <p:sp>
        <p:nvSpPr>
          <p:cNvPr id="35844" name="Rectangle 2"/>
          <p:cNvSpPr>
            <a:spLocks noGrp="1" noChangeArrowheads="1"/>
          </p:cNvSpPr>
          <p:nvPr>
            <p:ph idx="1"/>
          </p:nvPr>
        </p:nvSpPr>
        <p:spPr/>
        <p:txBody>
          <a:bodyPr>
            <a:normAutofit/>
          </a:bodyPr>
          <a:lstStyle/>
          <a:p>
            <a:r>
              <a:rPr lang="en-US" altLang="en-US" b="1" dirty="0"/>
              <a:t>Executive leadership </a:t>
            </a:r>
          </a:p>
          <a:p>
            <a:pPr lvl="1"/>
            <a:r>
              <a:rPr lang="en-US" altLang="en-US" dirty="0"/>
              <a:t>d</a:t>
            </a:r>
            <a:r>
              <a:rPr lang="en-US" altLang="en-US" dirty="0" smtClean="0"/>
              <a:t>irects activities </a:t>
            </a:r>
            <a:r>
              <a:rPr lang="en-US" altLang="en-US" dirty="0"/>
              <a:t>toward the accomplishment of corporate </a:t>
            </a:r>
            <a:r>
              <a:rPr lang="en-US" altLang="en-US" dirty="0" smtClean="0"/>
              <a:t>objectives </a:t>
            </a:r>
            <a:endParaRPr lang="en-US" altLang="en-US" dirty="0"/>
          </a:p>
          <a:p>
            <a:pPr lvl="1"/>
            <a:r>
              <a:rPr lang="en-US" altLang="en-US" dirty="0"/>
              <a:t>s</a:t>
            </a:r>
            <a:r>
              <a:rPr lang="en-US" altLang="en-US" dirty="0" smtClean="0"/>
              <a:t>ets </a:t>
            </a:r>
            <a:r>
              <a:rPr lang="en-US" altLang="en-US" dirty="0"/>
              <a:t>the tone for the entire corporation</a:t>
            </a:r>
          </a:p>
          <a:p>
            <a:endParaRPr lang="en-US" altLang="en-US" sz="500" dirty="0"/>
          </a:p>
          <a:p>
            <a:r>
              <a:rPr lang="en-US" altLang="en-US" b="1" dirty="0"/>
              <a:t>Strategic vision</a:t>
            </a:r>
          </a:p>
          <a:p>
            <a:pPr lvl="1"/>
            <a:r>
              <a:rPr lang="en-US" altLang="en-US" dirty="0"/>
              <a:t>description of what the company is capable of becoming</a:t>
            </a:r>
          </a:p>
          <a:p>
            <a:endParaRPr lang="en-US" altLang="en-US" dirty="0"/>
          </a:p>
          <a:p>
            <a:endParaRPr lang="en-US" altLang="en-US" dirty="0"/>
          </a:p>
        </p:txBody>
      </p:sp>
      <p:sp>
        <p:nvSpPr>
          <p:cNvPr id="35843" name="Slide Number Placeholder 6"/>
          <p:cNvSpPr>
            <a:spLocks noGrp="1"/>
          </p:cNvSpPr>
          <p:nvPr>
            <p:ph type="sldNum" sz="quarter" idx="12"/>
          </p:nvPr>
        </p:nvSpPr>
        <p:spPr/>
        <p:txBody>
          <a:bodyPr/>
          <a:lstStyle>
            <a:lvl1pPr eaLnBrk="0" hangingPunct="0">
              <a:defRPr sz="2400">
                <a:solidFill>
                  <a:schemeClr val="tx1"/>
                </a:solidFill>
                <a:latin typeface="Arial" charset="0"/>
                <a:ea typeface="ＭＳ Ｐゴシック" pitchFamily="-112" charset="-128"/>
              </a:defRPr>
            </a:lvl1pPr>
            <a:lvl2pPr marL="37931725" indent="-37474525" eaLnBrk="0" hangingPunct="0">
              <a:defRPr sz="2400">
                <a:solidFill>
                  <a:schemeClr val="tx1"/>
                </a:solidFill>
                <a:latin typeface="Arial" charset="0"/>
                <a:ea typeface="ＭＳ Ｐゴシック" pitchFamily="-112" charset="-128"/>
              </a:defRPr>
            </a:lvl2pPr>
            <a:lvl3pPr eaLnBrk="0" hangingPunct="0">
              <a:defRPr sz="2400">
                <a:solidFill>
                  <a:schemeClr val="tx1"/>
                </a:solidFill>
                <a:latin typeface="Arial" charset="0"/>
                <a:ea typeface="ＭＳ Ｐゴシック" pitchFamily="-112" charset="-128"/>
              </a:defRPr>
            </a:lvl3pPr>
            <a:lvl4pPr eaLnBrk="0" hangingPunct="0">
              <a:defRPr sz="2400">
                <a:solidFill>
                  <a:schemeClr val="tx1"/>
                </a:solidFill>
                <a:latin typeface="Arial" charset="0"/>
                <a:ea typeface="ＭＳ Ｐゴシック" pitchFamily="-112" charset="-128"/>
              </a:defRPr>
            </a:lvl4pPr>
            <a:lvl5pPr eaLnBrk="0" hangingPunct="0">
              <a:defRPr sz="2400">
                <a:solidFill>
                  <a:schemeClr val="tx1"/>
                </a:solidFill>
                <a:latin typeface="Arial" charset="0"/>
                <a:ea typeface="ＭＳ Ｐゴシック" pitchFamily="-112" charset="-128"/>
              </a:defRPr>
            </a:lvl5pPr>
            <a:lvl6pPr marL="457200" eaLnBrk="0" fontAlgn="base" hangingPunct="0">
              <a:spcBef>
                <a:spcPct val="0"/>
              </a:spcBef>
              <a:spcAft>
                <a:spcPct val="0"/>
              </a:spcAft>
              <a:defRPr sz="2400">
                <a:solidFill>
                  <a:schemeClr val="tx1"/>
                </a:solidFill>
                <a:latin typeface="Arial" charset="0"/>
                <a:ea typeface="ＭＳ Ｐゴシック" pitchFamily="-112" charset="-128"/>
              </a:defRPr>
            </a:lvl6pPr>
            <a:lvl7pPr marL="914400" eaLnBrk="0" fontAlgn="base" hangingPunct="0">
              <a:spcBef>
                <a:spcPct val="0"/>
              </a:spcBef>
              <a:spcAft>
                <a:spcPct val="0"/>
              </a:spcAft>
              <a:defRPr sz="2400">
                <a:solidFill>
                  <a:schemeClr val="tx1"/>
                </a:solidFill>
                <a:latin typeface="Arial" charset="0"/>
                <a:ea typeface="ＭＳ Ｐゴシック" pitchFamily="-112" charset="-128"/>
              </a:defRPr>
            </a:lvl7pPr>
            <a:lvl8pPr marL="1371600" eaLnBrk="0" fontAlgn="base" hangingPunct="0">
              <a:spcBef>
                <a:spcPct val="0"/>
              </a:spcBef>
              <a:spcAft>
                <a:spcPct val="0"/>
              </a:spcAft>
              <a:defRPr sz="2400">
                <a:solidFill>
                  <a:schemeClr val="tx1"/>
                </a:solidFill>
                <a:latin typeface="Arial" charset="0"/>
                <a:ea typeface="ＭＳ Ｐゴシック" pitchFamily="-112" charset="-128"/>
              </a:defRPr>
            </a:lvl8pPr>
            <a:lvl9pPr marL="1828800" eaLnBrk="0" fontAlgn="base" hangingPunct="0">
              <a:spcBef>
                <a:spcPct val="0"/>
              </a:spcBef>
              <a:spcAft>
                <a:spcPct val="0"/>
              </a:spcAft>
              <a:defRPr sz="2400">
                <a:solidFill>
                  <a:schemeClr val="tx1"/>
                </a:solidFill>
                <a:latin typeface="Arial" charset="0"/>
                <a:ea typeface="ＭＳ Ｐゴシック" pitchFamily="-112" charset="-128"/>
              </a:defRPr>
            </a:lvl9pPr>
          </a:lstStyle>
          <a:p>
            <a:r>
              <a:rPr lang="en-US" altLang="en-US" sz="900" dirty="0">
                <a:latin typeface="Verdana" pitchFamily="34" charset="0"/>
                <a:ea typeface="Verdana" pitchFamily="34" charset="0"/>
              </a:rPr>
              <a:t>2-</a:t>
            </a:r>
            <a:fld id="{D05D3C27-E9F1-4406-AA5C-B0B7E58E3B8D}" type="slidenum">
              <a:rPr lang="en-US" altLang="en-US" sz="900" smtClean="0">
                <a:latin typeface="Verdana" pitchFamily="34" charset="0"/>
                <a:ea typeface="Verdana" pitchFamily="34" charset="0"/>
              </a:rPr>
              <a:pPr/>
              <a:t>28</a:t>
            </a:fld>
            <a:endParaRPr lang="en-US" altLang="en-US" sz="900" dirty="0">
              <a:latin typeface="Verdana" pitchFamily="34" charset="0"/>
              <a:ea typeface="Verdana" pitchFamily="34" charset="0"/>
            </a:endParaRPr>
          </a:p>
        </p:txBody>
      </p:sp>
    </p:spTree>
    <p:extLst>
      <p:ext uri="{BB962C8B-B14F-4D97-AF65-F5344CB8AC3E}">
        <p14:creationId xmlns:p14="http://schemas.microsoft.com/office/powerpoint/2010/main" xmlns="" val="243581649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dirty="0"/>
              <a:t>Executive Leadership and </a:t>
            </a:r>
            <a:br>
              <a:rPr lang="en-US" sz="3600" dirty="0"/>
            </a:br>
            <a:r>
              <a:rPr lang="en-US" sz="3600" dirty="0"/>
              <a:t>Strategic Vision (2 of 3)</a:t>
            </a:r>
          </a:p>
        </p:txBody>
      </p:sp>
      <p:sp>
        <p:nvSpPr>
          <p:cNvPr id="36868" name="Rectangle 2"/>
          <p:cNvSpPr>
            <a:spLocks noGrp="1" noChangeArrowheads="1"/>
          </p:cNvSpPr>
          <p:nvPr>
            <p:ph idx="1"/>
          </p:nvPr>
        </p:nvSpPr>
        <p:spPr/>
        <p:txBody>
          <a:bodyPr/>
          <a:lstStyle/>
          <a:p>
            <a:r>
              <a:rPr lang="en-US" altLang="en-US" b="1" dirty="0"/>
              <a:t>Transformational </a:t>
            </a:r>
            <a:r>
              <a:rPr lang="en-US" altLang="en-US" b="1" dirty="0" smtClean="0"/>
              <a:t>leaders</a:t>
            </a:r>
            <a:endParaRPr lang="en-US" altLang="en-US" b="1" dirty="0"/>
          </a:p>
          <a:p>
            <a:pPr lvl="1"/>
            <a:r>
              <a:rPr lang="en-US" altLang="en-US" dirty="0"/>
              <a:t>l</a:t>
            </a:r>
            <a:r>
              <a:rPr lang="en-US" altLang="en-US" dirty="0" smtClean="0"/>
              <a:t>eaders </a:t>
            </a:r>
            <a:r>
              <a:rPr lang="en-US" altLang="en-US" dirty="0"/>
              <a:t>who provide change and movement in an organization by providing a vision for that </a:t>
            </a:r>
            <a:r>
              <a:rPr lang="en-US" altLang="en-US" dirty="0" smtClean="0"/>
              <a:t>change</a:t>
            </a:r>
            <a:endParaRPr lang="en-US" altLang="en-US" dirty="0"/>
          </a:p>
          <a:p>
            <a:endParaRPr lang="en-US" altLang="en-US" dirty="0"/>
          </a:p>
        </p:txBody>
      </p:sp>
      <p:sp>
        <p:nvSpPr>
          <p:cNvPr id="36867" name="Slide Number Placeholder 6"/>
          <p:cNvSpPr>
            <a:spLocks noGrp="1"/>
          </p:cNvSpPr>
          <p:nvPr>
            <p:ph type="sldNum" sz="quarter" idx="12"/>
          </p:nvPr>
        </p:nvSpPr>
        <p:spPr/>
        <p:txBody>
          <a:bodyPr/>
          <a:lstStyle>
            <a:lvl1pPr eaLnBrk="0" hangingPunct="0">
              <a:defRPr sz="2400">
                <a:solidFill>
                  <a:schemeClr val="tx1"/>
                </a:solidFill>
                <a:latin typeface="Arial" charset="0"/>
                <a:ea typeface="ＭＳ Ｐゴシック" pitchFamily="-112" charset="-128"/>
              </a:defRPr>
            </a:lvl1pPr>
            <a:lvl2pPr marL="37931725" indent="-37474525" eaLnBrk="0" hangingPunct="0">
              <a:defRPr sz="2400">
                <a:solidFill>
                  <a:schemeClr val="tx1"/>
                </a:solidFill>
                <a:latin typeface="Arial" charset="0"/>
                <a:ea typeface="ＭＳ Ｐゴシック" pitchFamily="-112" charset="-128"/>
              </a:defRPr>
            </a:lvl2pPr>
            <a:lvl3pPr eaLnBrk="0" hangingPunct="0">
              <a:defRPr sz="2400">
                <a:solidFill>
                  <a:schemeClr val="tx1"/>
                </a:solidFill>
                <a:latin typeface="Arial" charset="0"/>
                <a:ea typeface="ＭＳ Ｐゴシック" pitchFamily="-112" charset="-128"/>
              </a:defRPr>
            </a:lvl3pPr>
            <a:lvl4pPr eaLnBrk="0" hangingPunct="0">
              <a:defRPr sz="2400">
                <a:solidFill>
                  <a:schemeClr val="tx1"/>
                </a:solidFill>
                <a:latin typeface="Arial" charset="0"/>
                <a:ea typeface="ＭＳ Ｐゴシック" pitchFamily="-112" charset="-128"/>
              </a:defRPr>
            </a:lvl4pPr>
            <a:lvl5pPr eaLnBrk="0" hangingPunct="0">
              <a:defRPr sz="2400">
                <a:solidFill>
                  <a:schemeClr val="tx1"/>
                </a:solidFill>
                <a:latin typeface="Arial" charset="0"/>
                <a:ea typeface="ＭＳ Ｐゴシック" pitchFamily="-112" charset="-128"/>
              </a:defRPr>
            </a:lvl5pPr>
            <a:lvl6pPr marL="457200" eaLnBrk="0" fontAlgn="base" hangingPunct="0">
              <a:spcBef>
                <a:spcPct val="0"/>
              </a:spcBef>
              <a:spcAft>
                <a:spcPct val="0"/>
              </a:spcAft>
              <a:defRPr sz="2400">
                <a:solidFill>
                  <a:schemeClr val="tx1"/>
                </a:solidFill>
                <a:latin typeface="Arial" charset="0"/>
                <a:ea typeface="ＭＳ Ｐゴシック" pitchFamily="-112" charset="-128"/>
              </a:defRPr>
            </a:lvl6pPr>
            <a:lvl7pPr marL="914400" eaLnBrk="0" fontAlgn="base" hangingPunct="0">
              <a:spcBef>
                <a:spcPct val="0"/>
              </a:spcBef>
              <a:spcAft>
                <a:spcPct val="0"/>
              </a:spcAft>
              <a:defRPr sz="2400">
                <a:solidFill>
                  <a:schemeClr val="tx1"/>
                </a:solidFill>
                <a:latin typeface="Arial" charset="0"/>
                <a:ea typeface="ＭＳ Ｐゴシック" pitchFamily="-112" charset="-128"/>
              </a:defRPr>
            </a:lvl7pPr>
            <a:lvl8pPr marL="1371600" eaLnBrk="0" fontAlgn="base" hangingPunct="0">
              <a:spcBef>
                <a:spcPct val="0"/>
              </a:spcBef>
              <a:spcAft>
                <a:spcPct val="0"/>
              </a:spcAft>
              <a:defRPr sz="2400">
                <a:solidFill>
                  <a:schemeClr val="tx1"/>
                </a:solidFill>
                <a:latin typeface="Arial" charset="0"/>
                <a:ea typeface="ＭＳ Ｐゴシック" pitchFamily="-112" charset="-128"/>
              </a:defRPr>
            </a:lvl8pPr>
            <a:lvl9pPr marL="1828800" eaLnBrk="0" fontAlgn="base" hangingPunct="0">
              <a:spcBef>
                <a:spcPct val="0"/>
              </a:spcBef>
              <a:spcAft>
                <a:spcPct val="0"/>
              </a:spcAft>
              <a:defRPr sz="2400">
                <a:solidFill>
                  <a:schemeClr val="tx1"/>
                </a:solidFill>
                <a:latin typeface="Arial" charset="0"/>
                <a:ea typeface="ＭＳ Ｐゴシック" pitchFamily="-112" charset="-128"/>
              </a:defRPr>
            </a:lvl9pPr>
          </a:lstStyle>
          <a:p>
            <a:r>
              <a:rPr lang="en-US" altLang="en-US" sz="900" dirty="0">
                <a:latin typeface="Verdana" pitchFamily="34" charset="0"/>
                <a:ea typeface="Verdana" pitchFamily="34" charset="0"/>
              </a:rPr>
              <a:t>2-</a:t>
            </a:r>
            <a:fld id="{F79B2E13-1F19-44F3-A3B5-1CE2E4AE3437}" type="slidenum">
              <a:rPr lang="en-US" altLang="en-US" sz="900" smtClean="0">
                <a:latin typeface="Verdana" pitchFamily="34" charset="0"/>
                <a:ea typeface="Verdana" pitchFamily="34" charset="0"/>
              </a:rPr>
              <a:pPr/>
              <a:t>29</a:t>
            </a:fld>
            <a:endParaRPr lang="en-US" altLang="en-US" sz="900" dirty="0">
              <a:latin typeface="Verdana" pitchFamily="34" charset="0"/>
              <a:ea typeface="Verdana" pitchFamily="34" charset="0"/>
            </a:endParaRPr>
          </a:p>
        </p:txBody>
      </p:sp>
    </p:spTree>
    <p:extLst>
      <p:ext uri="{BB962C8B-B14F-4D97-AF65-F5344CB8AC3E}">
        <p14:creationId xmlns:p14="http://schemas.microsoft.com/office/powerpoint/2010/main" xmlns="" val="109143265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Executive Leadership and </a:t>
            </a:r>
            <a:br>
              <a:rPr lang="en-US" sz="3600" dirty="0"/>
            </a:br>
            <a:r>
              <a:rPr lang="en-US" sz="3600" dirty="0"/>
              <a:t>Strategic Vision (3 of 3)</a:t>
            </a:r>
          </a:p>
        </p:txBody>
      </p:sp>
      <p:sp>
        <p:nvSpPr>
          <p:cNvPr id="3" name="Content Placeholder 2"/>
          <p:cNvSpPr>
            <a:spLocks noGrp="1"/>
          </p:cNvSpPr>
          <p:nvPr>
            <p:ph idx="1"/>
          </p:nvPr>
        </p:nvSpPr>
        <p:spPr/>
        <p:txBody>
          <a:bodyPr>
            <a:normAutofit/>
          </a:bodyPr>
          <a:lstStyle/>
          <a:p>
            <a:pPr marL="0" indent="0">
              <a:buNone/>
            </a:pPr>
            <a:r>
              <a:rPr lang="en-US" altLang="en-US" b="1" dirty="0" smtClean="0"/>
              <a:t>Three key characteristics </a:t>
            </a:r>
            <a:r>
              <a:rPr lang="en-US" altLang="en-US" b="1" dirty="0"/>
              <a:t>of </a:t>
            </a:r>
            <a:r>
              <a:rPr lang="en-US" altLang="en-US" b="1" dirty="0" smtClean="0"/>
              <a:t>effective CEOs</a:t>
            </a:r>
            <a:r>
              <a:rPr lang="en-US" altLang="en-US" dirty="0"/>
              <a:t>:</a:t>
            </a:r>
            <a:endParaRPr lang="en-US" altLang="en-US" b="1" dirty="0"/>
          </a:p>
          <a:p>
            <a:pPr marL="514350" indent="-514350">
              <a:buFont typeface="+mj-lt"/>
              <a:buAutoNum type="arabicPeriod"/>
            </a:pPr>
            <a:r>
              <a:rPr lang="en-US" sz="2800" dirty="0" smtClean="0"/>
              <a:t>Articulate </a:t>
            </a:r>
            <a:r>
              <a:rPr lang="en-US" sz="2800" dirty="0"/>
              <a:t>a strategic vision for the corporation.</a:t>
            </a:r>
          </a:p>
          <a:p>
            <a:pPr marL="514350" indent="-514350">
              <a:buFont typeface="+mj-lt"/>
              <a:buAutoNum type="arabicPeriod"/>
            </a:pPr>
            <a:r>
              <a:rPr lang="en-US" sz="2800" dirty="0" smtClean="0"/>
              <a:t>Present </a:t>
            </a:r>
            <a:r>
              <a:rPr lang="en-US" sz="2800" dirty="0"/>
              <a:t>a role for others to identify with </a:t>
            </a:r>
            <a:r>
              <a:rPr lang="en-US" sz="2800" dirty="0" smtClean="0"/>
              <a:t>and </a:t>
            </a:r>
            <a:r>
              <a:rPr lang="en-US" sz="2800" dirty="0"/>
              <a:t>follow.</a:t>
            </a:r>
          </a:p>
          <a:p>
            <a:pPr marL="514350" indent="-514350">
              <a:buFont typeface="+mj-lt"/>
              <a:buAutoNum type="arabicPeriod"/>
            </a:pPr>
            <a:r>
              <a:rPr lang="en-US" sz="2800" dirty="0" smtClean="0"/>
              <a:t>Communicate </a:t>
            </a:r>
            <a:r>
              <a:rPr lang="en-US" sz="2800" dirty="0"/>
              <a:t>high-performance standards and also show confidence in the followers’ abilities to meet these standards.</a:t>
            </a:r>
          </a:p>
          <a:p>
            <a:pPr marL="0" indent="0">
              <a:buNone/>
            </a:pPr>
            <a:endParaRPr lang="en-US" sz="3000" dirty="0"/>
          </a:p>
        </p:txBody>
      </p:sp>
      <p:sp>
        <p:nvSpPr>
          <p:cNvPr id="5" name="Slide Number Placeholder 4"/>
          <p:cNvSpPr>
            <a:spLocks noGrp="1"/>
          </p:cNvSpPr>
          <p:nvPr>
            <p:ph type="sldNum" sz="quarter" idx="12"/>
          </p:nvPr>
        </p:nvSpPr>
        <p:spPr/>
        <p:txBody>
          <a:bodyPr/>
          <a:lstStyle/>
          <a:p>
            <a:r>
              <a:rPr lang="en-US" dirty="0"/>
              <a:t>2-</a:t>
            </a:r>
            <a:fld id="{3BA836C6-F704-448B-94C4-5B456B503172}" type="slidenum">
              <a:rPr lang="en-US" smtClean="0"/>
              <a:pPr/>
              <a:t>30</a:t>
            </a:fld>
            <a:endParaRPr lang="en-US" dirty="0"/>
          </a:p>
        </p:txBody>
      </p:sp>
    </p:spTree>
    <p:extLst>
      <p:ext uri="{BB962C8B-B14F-4D97-AF65-F5344CB8AC3E}">
        <p14:creationId xmlns:p14="http://schemas.microsoft.com/office/powerpoint/2010/main" xmlns="" val="96231697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dirty="0"/>
              <a:t>Managing the </a:t>
            </a:r>
            <a:r>
              <a:rPr lang="en-US" sz="3600" dirty="0" smtClean="0"/>
              <a:t>Strategic </a:t>
            </a:r>
            <a:r>
              <a:rPr lang="en-US" sz="3600" dirty="0"/>
              <a:t>Planning Process (1 of 2)</a:t>
            </a:r>
          </a:p>
        </p:txBody>
      </p:sp>
      <p:sp>
        <p:nvSpPr>
          <p:cNvPr id="37892" name="Rectangle 2"/>
          <p:cNvSpPr>
            <a:spLocks noGrp="1" noChangeArrowheads="1"/>
          </p:cNvSpPr>
          <p:nvPr>
            <p:ph idx="1"/>
          </p:nvPr>
        </p:nvSpPr>
        <p:spPr/>
        <p:txBody>
          <a:bodyPr>
            <a:normAutofit/>
          </a:bodyPr>
          <a:lstStyle/>
          <a:p>
            <a:r>
              <a:rPr lang="en-US" altLang="en-US" b="1" dirty="0"/>
              <a:t>Strategic planning staff</a:t>
            </a:r>
          </a:p>
          <a:p>
            <a:pPr lvl="1"/>
            <a:r>
              <a:rPr lang="en-US" dirty="0"/>
              <a:t>charged with supporting both top management and the business units in the strategic planning process</a:t>
            </a:r>
            <a:endParaRPr lang="en-US" altLang="en-US" dirty="0"/>
          </a:p>
        </p:txBody>
      </p:sp>
      <p:sp>
        <p:nvSpPr>
          <p:cNvPr id="37891" name="Slide Number Placeholder 6"/>
          <p:cNvSpPr>
            <a:spLocks noGrp="1"/>
          </p:cNvSpPr>
          <p:nvPr>
            <p:ph type="sldNum" sz="quarter" idx="12"/>
          </p:nvPr>
        </p:nvSpPr>
        <p:spPr/>
        <p:txBody>
          <a:bodyPr/>
          <a:lstStyle>
            <a:lvl1pPr eaLnBrk="0" hangingPunct="0">
              <a:defRPr sz="2400">
                <a:solidFill>
                  <a:schemeClr val="tx1"/>
                </a:solidFill>
                <a:latin typeface="Arial" charset="0"/>
                <a:ea typeface="ＭＳ Ｐゴシック" pitchFamily="-112" charset="-128"/>
              </a:defRPr>
            </a:lvl1pPr>
            <a:lvl2pPr marL="37931725" indent="-37474525" eaLnBrk="0" hangingPunct="0">
              <a:defRPr sz="2400">
                <a:solidFill>
                  <a:schemeClr val="tx1"/>
                </a:solidFill>
                <a:latin typeface="Arial" charset="0"/>
                <a:ea typeface="ＭＳ Ｐゴシック" pitchFamily="-112" charset="-128"/>
              </a:defRPr>
            </a:lvl2pPr>
            <a:lvl3pPr eaLnBrk="0" hangingPunct="0">
              <a:defRPr sz="2400">
                <a:solidFill>
                  <a:schemeClr val="tx1"/>
                </a:solidFill>
                <a:latin typeface="Arial" charset="0"/>
                <a:ea typeface="ＭＳ Ｐゴシック" pitchFamily="-112" charset="-128"/>
              </a:defRPr>
            </a:lvl3pPr>
            <a:lvl4pPr eaLnBrk="0" hangingPunct="0">
              <a:defRPr sz="2400">
                <a:solidFill>
                  <a:schemeClr val="tx1"/>
                </a:solidFill>
                <a:latin typeface="Arial" charset="0"/>
                <a:ea typeface="ＭＳ Ｐゴシック" pitchFamily="-112" charset="-128"/>
              </a:defRPr>
            </a:lvl4pPr>
            <a:lvl5pPr eaLnBrk="0" hangingPunct="0">
              <a:defRPr sz="2400">
                <a:solidFill>
                  <a:schemeClr val="tx1"/>
                </a:solidFill>
                <a:latin typeface="Arial" charset="0"/>
                <a:ea typeface="ＭＳ Ｐゴシック" pitchFamily="-112" charset="-128"/>
              </a:defRPr>
            </a:lvl5pPr>
            <a:lvl6pPr marL="457200" eaLnBrk="0" fontAlgn="base" hangingPunct="0">
              <a:spcBef>
                <a:spcPct val="0"/>
              </a:spcBef>
              <a:spcAft>
                <a:spcPct val="0"/>
              </a:spcAft>
              <a:defRPr sz="2400">
                <a:solidFill>
                  <a:schemeClr val="tx1"/>
                </a:solidFill>
                <a:latin typeface="Arial" charset="0"/>
                <a:ea typeface="ＭＳ Ｐゴシック" pitchFamily="-112" charset="-128"/>
              </a:defRPr>
            </a:lvl6pPr>
            <a:lvl7pPr marL="914400" eaLnBrk="0" fontAlgn="base" hangingPunct="0">
              <a:spcBef>
                <a:spcPct val="0"/>
              </a:spcBef>
              <a:spcAft>
                <a:spcPct val="0"/>
              </a:spcAft>
              <a:defRPr sz="2400">
                <a:solidFill>
                  <a:schemeClr val="tx1"/>
                </a:solidFill>
                <a:latin typeface="Arial" charset="0"/>
                <a:ea typeface="ＭＳ Ｐゴシック" pitchFamily="-112" charset="-128"/>
              </a:defRPr>
            </a:lvl7pPr>
            <a:lvl8pPr marL="1371600" eaLnBrk="0" fontAlgn="base" hangingPunct="0">
              <a:spcBef>
                <a:spcPct val="0"/>
              </a:spcBef>
              <a:spcAft>
                <a:spcPct val="0"/>
              </a:spcAft>
              <a:defRPr sz="2400">
                <a:solidFill>
                  <a:schemeClr val="tx1"/>
                </a:solidFill>
                <a:latin typeface="Arial" charset="0"/>
                <a:ea typeface="ＭＳ Ｐゴシック" pitchFamily="-112" charset="-128"/>
              </a:defRPr>
            </a:lvl8pPr>
            <a:lvl9pPr marL="1828800" eaLnBrk="0" fontAlgn="base" hangingPunct="0">
              <a:spcBef>
                <a:spcPct val="0"/>
              </a:spcBef>
              <a:spcAft>
                <a:spcPct val="0"/>
              </a:spcAft>
              <a:defRPr sz="2400">
                <a:solidFill>
                  <a:schemeClr val="tx1"/>
                </a:solidFill>
                <a:latin typeface="Arial" charset="0"/>
                <a:ea typeface="ＭＳ Ｐゴシック" pitchFamily="-112" charset="-128"/>
              </a:defRPr>
            </a:lvl9pPr>
          </a:lstStyle>
          <a:p>
            <a:r>
              <a:rPr lang="en-US" altLang="en-US" sz="900" dirty="0">
                <a:latin typeface="Verdana" pitchFamily="34" charset="0"/>
                <a:ea typeface="Verdana" pitchFamily="34" charset="0"/>
              </a:rPr>
              <a:t>2-</a:t>
            </a:r>
            <a:fld id="{8010D602-49D7-4CF5-A9C1-9A6C95C016D2}" type="slidenum">
              <a:rPr lang="en-US" altLang="en-US" sz="900" smtClean="0">
                <a:latin typeface="Verdana" pitchFamily="34" charset="0"/>
                <a:ea typeface="Verdana" pitchFamily="34" charset="0"/>
              </a:rPr>
              <a:pPr/>
              <a:t>31</a:t>
            </a:fld>
            <a:endParaRPr lang="en-US" altLang="en-US" sz="900" dirty="0">
              <a:latin typeface="Verdana" pitchFamily="34" charset="0"/>
              <a:ea typeface="Verdana" pitchFamily="34" charset="0"/>
            </a:endParaRPr>
          </a:p>
        </p:txBody>
      </p:sp>
    </p:spTree>
    <p:extLst>
      <p:ext uri="{BB962C8B-B14F-4D97-AF65-F5344CB8AC3E}">
        <p14:creationId xmlns:p14="http://schemas.microsoft.com/office/powerpoint/2010/main" xmlns="" val="61828260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Managing the </a:t>
            </a:r>
            <a:r>
              <a:rPr lang="en-US" sz="3600" dirty="0" smtClean="0"/>
              <a:t>Strategic </a:t>
            </a:r>
            <a:r>
              <a:rPr lang="en-US" sz="3600" dirty="0"/>
              <a:t>Planning Process (2 of 2)</a:t>
            </a:r>
          </a:p>
        </p:txBody>
      </p:sp>
      <p:sp>
        <p:nvSpPr>
          <p:cNvPr id="3" name="Content Placeholder 2"/>
          <p:cNvSpPr>
            <a:spLocks noGrp="1"/>
          </p:cNvSpPr>
          <p:nvPr>
            <p:ph idx="1"/>
          </p:nvPr>
        </p:nvSpPr>
        <p:spPr/>
        <p:txBody>
          <a:bodyPr>
            <a:normAutofit/>
          </a:bodyPr>
          <a:lstStyle/>
          <a:p>
            <a:pPr marL="0" indent="0">
              <a:buNone/>
            </a:pPr>
            <a:r>
              <a:rPr lang="en-US" altLang="en-US" b="1" dirty="0"/>
              <a:t>Strategic planning staff </a:t>
            </a:r>
            <a:r>
              <a:rPr lang="en-US" altLang="en-US" b="1" dirty="0" smtClean="0"/>
              <a:t>responsibilities include:</a:t>
            </a:r>
            <a:endParaRPr lang="en-US" altLang="en-US" sz="800" dirty="0"/>
          </a:p>
          <a:p>
            <a:pPr marL="514350" indent="-514350">
              <a:buFont typeface="+mj-lt"/>
              <a:buAutoNum type="arabicPeriod"/>
            </a:pPr>
            <a:r>
              <a:rPr lang="en-US" altLang="en-US" sz="2800" dirty="0"/>
              <a:t>Identify and analyze company-wide strategic issues, and suggest corporate strategic alternatives to top management</a:t>
            </a:r>
          </a:p>
          <a:p>
            <a:pPr marL="514350" indent="-514350">
              <a:buFont typeface="+mj-lt"/>
              <a:buAutoNum type="arabicPeriod"/>
            </a:pPr>
            <a:r>
              <a:rPr lang="en-US" altLang="en-US" sz="2800" dirty="0"/>
              <a:t>Work as facilitators with business units to guide them through the strategic planning process</a:t>
            </a:r>
          </a:p>
          <a:p>
            <a:endParaRPr lang="en-US" dirty="0"/>
          </a:p>
        </p:txBody>
      </p:sp>
      <p:sp>
        <p:nvSpPr>
          <p:cNvPr id="5" name="Slide Number Placeholder 4"/>
          <p:cNvSpPr>
            <a:spLocks noGrp="1"/>
          </p:cNvSpPr>
          <p:nvPr>
            <p:ph type="sldNum" sz="quarter" idx="12"/>
          </p:nvPr>
        </p:nvSpPr>
        <p:spPr/>
        <p:txBody>
          <a:bodyPr/>
          <a:lstStyle/>
          <a:p>
            <a:r>
              <a:rPr lang="en-US" dirty="0"/>
              <a:t>2-</a:t>
            </a:r>
            <a:fld id="{3BA836C6-F704-448B-94C4-5B456B503172}" type="slidenum">
              <a:rPr lang="en-US" smtClean="0"/>
              <a:pPr/>
              <a:t>32</a:t>
            </a:fld>
            <a:endParaRPr lang="en-US" dirty="0"/>
          </a:p>
        </p:txBody>
      </p:sp>
    </p:spTree>
    <p:extLst>
      <p:ext uri="{BB962C8B-B14F-4D97-AF65-F5344CB8AC3E}">
        <p14:creationId xmlns:p14="http://schemas.microsoft.com/office/powerpoint/2010/main" xmlns="" val="2636068812"/>
      </p:ext>
    </p:extLst>
  </p:cSld>
  <p:clrMapOvr>
    <a:masterClrMapping/>
  </p:clrMapOvr>
  <p:timing>
    <p:tnLst>
      <p:par>
        <p:cTn id="1" dur="indefinite" restart="never" nodeType="tmRoot"/>
      </p:par>
    </p:tnLst>
  </p:timing>
</p:sld>
</file>

<file path=ppt/theme/theme1.xml><?xml version="1.0" encoding="utf-8"?>
<a:theme xmlns:a="http://schemas.openxmlformats.org/drawingml/2006/main" name="508 Lecture">
  <a:themeElements>
    <a:clrScheme name="Custom 7">
      <a:dk1>
        <a:sysClr val="windowText" lastClr="000000"/>
      </a:dk1>
      <a:lt1>
        <a:sysClr val="window" lastClr="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20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sz="2000" dirty="0" err="1" smtClean="0"/>
        </a:defPPr>
      </a:lstStyle>
    </a:txDef>
  </a:objectDefaults>
  <a:extraClrSchemeLst/>
</a:theme>
</file>

<file path=ppt/theme/theme2.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Horizon</Template>
  <TotalTime>4205</TotalTime>
  <Words>3018</Words>
  <Application>Microsoft Office PowerPoint</Application>
  <PresentationFormat>On-screen Show (4:3)</PresentationFormat>
  <Paragraphs>284</Paragraphs>
  <Slides>32</Slides>
  <Notes>31</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508 Lecture</vt:lpstr>
      <vt:lpstr>Strategic Management and  Business Policy 15e</vt:lpstr>
      <vt:lpstr>Learning Objectives</vt:lpstr>
      <vt:lpstr>Role of the Board of Directors (1 of 2)</vt:lpstr>
      <vt:lpstr>Role of the Board of Directors (2 of 2)</vt:lpstr>
      <vt:lpstr>Responsibilities of the Board (1 of 2)</vt:lpstr>
      <vt:lpstr>Responsibilities of the Board (2 of 2)</vt:lpstr>
      <vt:lpstr>Role of the Board in  Strategic Management</vt:lpstr>
      <vt:lpstr>Figure 2-1: Board of Directors’ Continuum</vt:lpstr>
      <vt:lpstr>Board of Directors Composition  (1 of 4)</vt:lpstr>
      <vt:lpstr>Board of Directors Composition  (2 of 4)</vt:lpstr>
      <vt:lpstr>Board of Directors Composition (3 of 4)</vt:lpstr>
      <vt:lpstr>Board of Directors Composition (4 of 4)</vt:lpstr>
      <vt:lpstr>Codetermination: Should Employees Serve on Boards? (1 of 3)</vt:lpstr>
      <vt:lpstr>Codetermination: Should Employees Serve on Boards? (2 of 3)</vt:lpstr>
      <vt:lpstr>Codetermination: Should Employees Serve on Boards? (3 of 3)</vt:lpstr>
      <vt:lpstr>Nomination and Election of Board Members (1 of 2)</vt:lpstr>
      <vt:lpstr>Nomination and Election of Board Members (2 of 2)</vt:lpstr>
      <vt:lpstr>Organization of the Board (1 of 4)</vt:lpstr>
      <vt:lpstr>Organization of the Board (2 of 4)</vt:lpstr>
      <vt:lpstr>Organization of the Board (3 of 4)</vt:lpstr>
      <vt:lpstr>Organization of the Board (4 of 4)</vt:lpstr>
      <vt:lpstr>Impact of the Sarbanes-Oxley Act on U.S. Corporate Governance</vt:lpstr>
      <vt:lpstr>Evaluating Governance</vt:lpstr>
      <vt:lpstr>Avoiding Governance Improvements</vt:lpstr>
      <vt:lpstr>Trends in Corporate Governance (1 of 2)</vt:lpstr>
      <vt:lpstr>Trends in Corporate Governance (2 of 2)</vt:lpstr>
      <vt:lpstr>The Role of Top Management</vt:lpstr>
      <vt:lpstr>Executive Leadership and  Strategic Vision (1 of 3)</vt:lpstr>
      <vt:lpstr>Executive Leadership and  Strategic Vision (2 of 3)</vt:lpstr>
      <vt:lpstr>Executive Leadership and  Strategic Vision (3 of 3)</vt:lpstr>
      <vt:lpstr>Managing the Strategic Planning Process (1 of 2)</vt:lpstr>
      <vt:lpstr>Managing the Strategic Planning Process (2 of 2)</vt:lpstr>
    </vt:vector>
  </TitlesOfParts>
  <Company>echosvoice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ADA Compliant Lecture PowerPoint</dc:title>
  <dc:subject/>
  <dc:creator>Echo Swinford</dc:creator>
  <cp:lastModifiedBy>006231</cp:lastModifiedBy>
  <cp:revision>232</cp:revision>
  <dcterms:created xsi:type="dcterms:W3CDTF">2014-07-14T20:04:21Z</dcterms:created>
  <dcterms:modified xsi:type="dcterms:W3CDTF">2017-01-16T07:32:02Z</dcterms:modified>
</cp:coreProperties>
</file>