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38"/>
  </p:notesMasterIdLst>
  <p:handoutMasterIdLst>
    <p:handoutMasterId r:id="rId39"/>
  </p:handoutMasterIdLst>
  <p:sldIdLst>
    <p:sldId id="305" r:id="rId5"/>
    <p:sldId id="312" r:id="rId6"/>
    <p:sldId id="311" r:id="rId7"/>
    <p:sldId id="259" r:id="rId8"/>
    <p:sldId id="265" r:id="rId9"/>
    <p:sldId id="264" r:id="rId10"/>
    <p:sldId id="313" r:id="rId11"/>
    <p:sldId id="263" r:id="rId12"/>
    <p:sldId id="262" r:id="rId13"/>
    <p:sldId id="314" r:id="rId14"/>
    <p:sldId id="260" r:id="rId15"/>
    <p:sldId id="266" r:id="rId16"/>
    <p:sldId id="270" r:id="rId17"/>
    <p:sldId id="302" r:id="rId18"/>
    <p:sldId id="303" r:id="rId19"/>
    <p:sldId id="280" r:id="rId20"/>
    <p:sldId id="281" r:id="rId21"/>
    <p:sldId id="283" r:id="rId22"/>
    <p:sldId id="284" r:id="rId23"/>
    <p:sldId id="285" r:id="rId24"/>
    <p:sldId id="307" r:id="rId25"/>
    <p:sldId id="287" r:id="rId26"/>
    <p:sldId id="308" r:id="rId27"/>
    <p:sldId id="288" r:id="rId28"/>
    <p:sldId id="289" r:id="rId29"/>
    <p:sldId id="290" r:id="rId30"/>
    <p:sldId id="291" r:id="rId31"/>
    <p:sldId id="309" r:id="rId32"/>
    <p:sldId id="299" r:id="rId33"/>
    <p:sldId id="317" r:id="rId34"/>
    <p:sldId id="304" r:id="rId35"/>
    <p:sldId id="315" r:id="rId36"/>
    <p:sldId id="316" r:id="rId37"/>
  </p:sldIdLst>
  <p:sldSz cx="9144000" cy="6858000" type="screen4x3"/>
  <p:notesSz cx="6858000" cy="9117013"/>
  <p:custDataLst>
    <p:tags r:id="rId40"/>
  </p:custDataLst>
  <p:defaultTextStyle>
    <a:defPPr>
      <a:defRPr lang="en-US"/>
    </a:defPPr>
    <a:lvl1pPr algn="l" rtl="0" fontAlgn="base">
      <a:spcBef>
        <a:spcPct val="0"/>
      </a:spcBef>
      <a:spcAft>
        <a:spcPct val="0"/>
      </a:spcAft>
      <a:defRPr sz="28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8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8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8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5726">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havana Balaji" initials="BB" lastIdx="97" clrIdx="0">
    <p:extLst>
      <p:ext uri="{19B8F6BF-5375-455C-9EA6-DF929625EA0E}">
        <p15:presenceInfo xmlns:p15="http://schemas.microsoft.com/office/powerpoint/2012/main" userId="S-1-5-21-3361151005-2080053223-3394076701-4818" providerId="AD"/>
      </p:ext>
    </p:extLst>
  </p:cmAuthor>
  <p:cmAuthor id="2" name="Ashtami Devi" initials="AD" lastIdx="54" clrIdx="1">
    <p:extLst>
      <p:ext uri="{19B8F6BF-5375-455C-9EA6-DF929625EA0E}">
        <p15:presenceInfo xmlns:p15="http://schemas.microsoft.com/office/powerpoint/2012/main" userId="S-1-5-21-3361151005-2080053223-3394076701-16130" providerId="AD"/>
      </p:ext>
    </p:extLst>
  </p:cmAuthor>
  <p:cmAuthor id="3" name="Anju A M" initials="AAM" lastIdx="16" clrIdx="2">
    <p:extLst>
      <p:ext uri="{19B8F6BF-5375-455C-9EA6-DF929625EA0E}">
        <p15:presenceInfo xmlns:p15="http://schemas.microsoft.com/office/powerpoint/2012/main" userId="S-1-5-21-3361151005-2080053223-3394076701-18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9900"/>
    <a:srgbClr val="9999FF"/>
    <a:srgbClr val="990033"/>
    <a:srgbClr val="A50021"/>
    <a:srgbClr val="990000"/>
    <a:srgbClr val="800000"/>
    <a:srgbClr val="9329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21" autoAdjust="0"/>
    <p:restoredTop sz="85996" autoAdjust="0"/>
  </p:normalViewPr>
  <p:slideViewPr>
    <p:cSldViewPr snapToObjects="1">
      <p:cViewPr varScale="1">
        <p:scale>
          <a:sx n="60" d="100"/>
          <a:sy n="60" d="100"/>
        </p:scale>
        <p:origin x="1416" y="72"/>
      </p:cViewPr>
      <p:guideLst>
        <p:guide orient="horz" pos="2160"/>
        <p:guide pos="2880"/>
      </p:guideLst>
    </p:cSldViewPr>
  </p:slideViewPr>
  <p:outlineViewPr>
    <p:cViewPr>
      <p:scale>
        <a:sx n="33" d="100"/>
        <a:sy n="33" d="100"/>
      </p:scale>
      <p:origin x="0" y="288"/>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p:scale>
          <a:sx n="75" d="100"/>
          <a:sy n="75" d="100"/>
        </p:scale>
        <p:origin x="-3390" y="-402"/>
      </p:cViewPr>
      <p:guideLst>
        <p:guide orient="horz" pos="5726"/>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effectLst/>
                <a:latin typeface="Arial" charset="0"/>
              </a:defRPr>
            </a:lvl1pPr>
          </a:lstStyle>
          <a:p>
            <a:pPr>
              <a:defRPr/>
            </a:pPr>
            <a:endParaRPr lang="en-US"/>
          </a:p>
        </p:txBody>
      </p:sp>
      <p:sp>
        <p:nvSpPr>
          <p:cNvPr id="167939" name="Rectangle 3"/>
          <p:cNvSpPr>
            <a:spLocks noGrp="1" noChangeArrowheads="1"/>
          </p:cNvSpPr>
          <p:nvPr>
            <p:ph type="dt" sz="quarter" idx="1"/>
          </p:nvPr>
        </p:nvSpPr>
        <p:spPr bwMode="auto">
          <a:xfrm>
            <a:off x="388620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Arial" charset="0"/>
              </a:defRPr>
            </a:lvl1pPr>
          </a:lstStyle>
          <a:p>
            <a:pPr>
              <a:defRPr/>
            </a:pPr>
            <a:endParaRPr lang="en-US"/>
          </a:p>
        </p:txBody>
      </p:sp>
      <p:sp>
        <p:nvSpPr>
          <p:cNvPr id="32772" name="Rectangle 6"/>
          <p:cNvSpPr>
            <a:spLocks noChangeArrowheads="1"/>
          </p:cNvSpPr>
          <p:nvPr/>
        </p:nvSpPr>
        <p:spPr bwMode="auto">
          <a:xfrm>
            <a:off x="819150" y="8705850"/>
            <a:ext cx="52181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15" tIns="46657" rIns="93315" bIns="46657" anchor="b"/>
          <a:lstStyle>
            <a:lvl1pPr defTabSz="933450" eaLnBrk="0" hangingPunct="0">
              <a:defRPr sz="2800">
                <a:solidFill>
                  <a:schemeClr val="tx1"/>
                </a:solidFill>
                <a:latin typeface="Arial" panose="020B0604020202020204" pitchFamily="34" charset="0"/>
              </a:defRPr>
            </a:lvl1pPr>
            <a:lvl2pPr marL="742950" indent="-285750" defTabSz="933450" eaLnBrk="0" hangingPunct="0">
              <a:defRPr sz="2800">
                <a:solidFill>
                  <a:schemeClr val="tx1"/>
                </a:solidFill>
                <a:latin typeface="Arial" panose="020B0604020202020204" pitchFamily="34" charset="0"/>
              </a:defRPr>
            </a:lvl2pPr>
            <a:lvl3pPr marL="1143000" indent="-228600" defTabSz="933450" eaLnBrk="0" hangingPunct="0">
              <a:defRPr sz="2800">
                <a:solidFill>
                  <a:schemeClr val="tx1"/>
                </a:solidFill>
                <a:latin typeface="Arial" panose="020B0604020202020204" pitchFamily="34" charset="0"/>
              </a:defRPr>
            </a:lvl3pPr>
            <a:lvl4pPr marL="1600200" indent="-228600" defTabSz="933450" eaLnBrk="0" hangingPunct="0">
              <a:defRPr sz="2800">
                <a:solidFill>
                  <a:schemeClr val="tx1"/>
                </a:solidFill>
                <a:latin typeface="Arial" panose="020B0604020202020204" pitchFamily="34" charset="0"/>
              </a:defRPr>
            </a:lvl4pPr>
            <a:lvl5pPr marL="2057400" indent="-228600" defTabSz="933450" eaLnBrk="0" hangingPunct="0">
              <a:defRPr sz="2800">
                <a:solidFill>
                  <a:schemeClr val="tx1"/>
                </a:solidFill>
                <a:latin typeface="Arial" panose="020B0604020202020204" pitchFamily="34" charset="0"/>
              </a:defRPr>
            </a:lvl5pPr>
            <a:lvl6pPr marL="2514600" indent="-228600" defTabSz="933450" eaLnBrk="0" fontAlgn="base" hangingPunct="0">
              <a:spcBef>
                <a:spcPct val="0"/>
              </a:spcBef>
              <a:spcAft>
                <a:spcPct val="0"/>
              </a:spcAft>
              <a:defRPr sz="2800">
                <a:solidFill>
                  <a:schemeClr val="tx1"/>
                </a:solidFill>
                <a:latin typeface="Arial" panose="020B0604020202020204" pitchFamily="34" charset="0"/>
              </a:defRPr>
            </a:lvl6pPr>
            <a:lvl7pPr marL="2971800" indent="-228600" defTabSz="933450" eaLnBrk="0" fontAlgn="base" hangingPunct="0">
              <a:spcBef>
                <a:spcPct val="0"/>
              </a:spcBef>
              <a:spcAft>
                <a:spcPct val="0"/>
              </a:spcAft>
              <a:defRPr sz="2800">
                <a:solidFill>
                  <a:schemeClr val="tx1"/>
                </a:solidFill>
                <a:latin typeface="Arial" panose="020B0604020202020204" pitchFamily="34" charset="0"/>
              </a:defRPr>
            </a:lvl7pPr>
            <a:lvl8pPr marL="3429000" indent="-228600" defTabSz="933450" eaLnBrk="0" fontAlgn="base" hangingPunct="0">
              <a:spcBef>
                <a:spcPct val="0"/>
              </a:spcBef>
              <a:spcAft>
                <a:spcPct val="0"/>
              </a:spcAft>
              <a:defRPr sz="2800">
                <a:solidFill>
                  <a:schemeClr val="tx1"/>
                </a:solidFill>
                <a:latin typeface="Arial" panose="020B0604020202020204" pitchFamily="34" charset="0"/>
              </a:defRPr>
            </a:lvl8pPr>
            <a:lvl9pPr marL="3886200" indent="-228600" defTabSz="933450"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r>
              <a:rPr lang="en-US" altLang="en-US" sz="800" i="1">
                <a:latin typeface="Times New Roman" panose="02020603050405020304" pitchFamily="18" charset="0"/>
              </a:rPr>
              <a:t>Basic Marketing – Chapter 6</a:t>
            </a:r>
          </a:p>
          <a:p>
            <a:pPr algn="ctr" eaLnBrk="1" hangingPunct="1"/>
            <a:r>
              <a:rPr lang="en-US" altLang="en-US" sz="800" i="1">
                <a:latin typeface="Times New Roman" panose="02020603050405020304" pitchFamily="18" charset="0"/>
              </a:rPr>
              <a:t>Handout 6-</a:t>
            </a:r>
            <a:fld id="{985376C6-E658-4407-994B-44F578C45D6F}" type="slidenum">
              <a:rPr lang="en-US" altLang="en-US" sz="800" i="1">
                <a:latin typeface="Times New Roman" panose="02020603050405020304" pitchFamily="18" charset="0"/>
              </a:rPr>
              <a:pPr algn="ctr" eaLnBrk="1" hangingPunct="1"/>
              <a:t>‹#›</a:t>
            </a:fld>
            <a:endParaRPr lang="en-US" altLang="en-US" sz="800" i="1">
              <a:latin typeface="Times New Roman" panose="02020603050405020304" pitchFamily="18" charset="0"/>
            </a:endParaRPr>
          </a:p>
        </p:txBody>
      </p:sp>
    </p:spTree>
    <p:extLst>
      <p:ext uri="{BB962C8B-B14F-4D97-AF65-F5344CB8AC3E}">
        <p14:creationId xmlns:p14="http://schemas.microsoft.com/office/powerpoint/2010/main" val="2361047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effectLst/>
                <a:latin typeface="Times" pitchFamily="34" charset="0"/>
              </a:defRPr>
            </a:lvl1pPr>
          </a:lstStyle>
          <a:p>
            <a:pPr>
              <a:defRPr/>
            </a:pPr>
            <a:endParaRPr lang="en-US"/>
          </a:p>
        </p:txBody>
      </p:sp>
      <p:sp>
        <p:nvSpPr>
          <p:cNvPr id="20483" name="Rectangle 3"/>
          <p:cNvSpPr>
            <a:spLocks noGrp="1" noChangeArrowheads="1"/>
          </p:cNvSpPr>
          <p:nvPr>
            <p:ph type="dt" idx="1"/>
          </p:nvPr>
        </p:nvSpPr>
        <p:spPr bwMode="auto">
          <a:xfrm>
            <a:off x="3886200" y="0"/>
            <a:ext cx="2971800" cy="4556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Times" pitchFamily="34"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536575" y="531813"/>
            <a:ext cx="2355850" cy="1766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914400" y="4330700"/>
            <a:ext cx="5029200" cy="4102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8" name="Rectangle 8"/>
          <p:cNvSpPr>
            <a:spLocks noGrp="1" noChangeArrowheads="1"/>
          </p:cNvSpPr>
          <p:nvPr>
            <p:ph type="sldNum" sz="quarter" idx="5"/>
          </p:nvPr>
        </p:nvSpPr>
        <p:spPr bwMode="auto">
          <a:xfrm>
            <a:off x="876300" y="8705850"/>
            <a:ext cx="510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800" i="1">
                <a:latin typeface="Times New Roman" panose="02020603050405020304" pitchFamily="18" charset="0"/>
              </a:defRPr>
            </a:lvl1pPr>
          </a:lstStyle>
          <a:p>
            <a:r>
              <a:rPr lang="en-US" altLang="en-US"/>
              <a:t>Multimedia Lecture Support Package to Accompany Basic Marketing</a:t>
            </a:r>
          </a:p>
          <a:p>
            <a:r>
              <a:rPr lang="en-US" altLang="en-US"/>
              <a:t>Lecture Script 6-</a:t>
            </a:r>
            <a:fld id="{7FAF86BB-8060-45A7-AA00-C75B0D0C5E59}" type="slidenum">
              <a:rPr lang="en-US" altLang="en-US"/>
              <a:pPr/>
              <a:t>‹#›</a:t>
            </a:fld>
            <a:endParaRPr lang="en-US" altLang="en-US"/>
          </a:p>
        </p:txBody>
      </p:sp>
    </p:spTree>
    <p:extLst>
      <p:ext uri="{BB962C8B-B14F-4D97-AF65-F5344CB8AC3E}">
        <p14:creationId xmlns:p14="http://schemas.microsoft.com/office/powerpoint/2010/main" val="2385319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Times New Roman" pitchFamily="-124" charset="0"/>
        <a:ea typeface="+mn-ea"/>
        <a:cs typeface="+mn-cs"/>
      </a:defRPr>
    </a:lvl1pPr>
    <a:lvl2pPr marL="457200" algn="l" rtl="0" eaLnBrk="0" fontAlgn="base" hangingPunct="0">
      <a:spcBef>
        <a:spcPct val="30000"/>
      </a:spcBef>
      <a:spcAft>
        <a:spcPct val="0"/>
      </a:spcAft>
      <a:defRPr sz="1400" kern="1200">
        <a:solidFill>
          <a:schemeClr val="tx1"/>
        </a:solidFill>
        <a:latin typeface="Times New Roman" pitchFamily="-124" charset="0"/>
        <a:ea typeface="+mn-ea"/>
        <a:cs typeface="+mn-cs"/>
      </a:defRPr>
    </a:lvl2pPr>
    <a:lvl3pPr marL="914400" algn="l" rtl="0" eaLnBrk="0" fontAlgn="base" hangingPunct="0">
      <a:spcBef>
        <a:spcPct val="30000"/>
      </a:spcBef>
      <a:spcAft>
        <a:spcPct val="0"/>
      </a:spcAft>
      <a:defRPr sz="1400" kern="1200">
        <a:solidFill>
          <a:schemeClr val="tx1"/>
        </a:solidFill>
        <a:latin typeface="Times New Roman" pitchFamily="-124" charset="0"/>
        <a:ea typeface="+mn-ea"/>
        <a:cs typeface="+mn-cs"/>
      </a:defRPr>
    </a:lvl3pPr>
    <a:lvl4pPr marL="1371600" algn="l" rtl="0" eaLnBrk="0" fontAlgn="base" hangingPunct="0">
      <a:spcBef>
        <a:spcPct val="30000"/>
      </a:spcBef>
      <a:spcAft>
        <a:spcPct val="0"/>
      </a:spcAft>
      <a:defRPr sz="1400" kern="1200">
        <a:solidFill>
          <a:schemeClr val="tx1"/>
        </a:solidFill>
        <a:latin typeface="Times New Roman" pitchFamily="-124" charset="0"/>
        <a:ea typeface="+mn-ea"/>
        <a:cs typeface="+mn-cs"/>
      </a:defRPr>
    </a:lvl4pPr>
    <a:lvl5pPr marL="1828800" algn="l" rtl="0" eaLnBrk="0" fontAlgn="base" hangingPunct="0">
      <a:spcBef>
        <a:spcPct val="30000"/>
      </a:spcBef>
      <a:spcAft>
        <a:spcPct val="0"/>
      </a:spcAft>
      <a:defRPr sz="1400" kern="1200">
        <a:solidFill>
          <a:schemeClr val="tx1"/>
        </a:solidFill>
        <a:latin typeface="Times New Roman" pitchFamily="-12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ltLang="en-US"/>
              <a:t>Multimedia Lecture Support Package to Accompany Basic Marketing</a:t>
            </a:r>
          </a:p>
          <a:p>
            <a:r>
              <a:rPr lang="en-US" altLang="en-US"/>
              <a:t>Lecture Script 6-</a:t>
            </a:r>
            <a:fld id="{7FAF86BB-8060-45A7-AA00-C75B0D0C5E59}" type="slidenum">
              <a:rPr lang="en-US" altLang="en-US" smtClean="0"/>
              <a:pPr/>
              <a:t>1</a:t>
            </a:fld>
            <a:endParaRPr lang="en-US" altLang="en-US"/>
          </a:p>
        </p:txBody>
      </p:sp>
    </p:spTree>
    <p:extLst>
      <p:ext uri="{BB962C8B-B14F-4D97-AF65-F5344CB8AC3E}">
        <p14:creationId xmlns:p14="http://schemas.microsoft.com/office/powerpoint/2010/main" val="3963566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1813519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2521224"/>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228600" y="2673624"/>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cNvSpPr>
            <a:spLocks noGrp="1"/>
          </p:cNvSpPr>
          <p:nvPr>
            <p:ph type="body" sz="quarter" idx="10"/>
          </p:nvPr>
        </p:nvSpPr>
        <p:spPr>
          <a:xfrm>
            <a:off x="228600" y="3359424"/>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6105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lor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26"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457200" y="1143001"/>
            <a:ext cx="8229600" cy="5410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p:cNvSpPr>
            <a:spLocks noGrp="1"/>
          </p:cNvSpPr>
          <p:nvPr>
            <p:ph type="body" sz="quarter" idx="11" hasCustomPrompt="1"/>
          </p:nvPr>
        </p:nvSpPr>
        <p:spPr>
          <a:xfrm>
            <a:off x="5867400" y="6705600"/>
            <a:ext cx="3276600" cy="152400"/>
          </a:xfrm>
          <a:prstGeom prst="rect">
            <a:avLst/>
          </a:prstGeom>
        </p:spPr>
        <p:txBody>
          <a:bodyPr anchor="ctr"/>
          <a:lstStyle>
            <a:lvl1pPr marL="0" indent="0" algn="r">
              <a:buNone/>
              <a:defRPr sz="80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Insert Photo Credit Here</a:t>
            </a:r>
          </a:p>
        </p:txBody>
      </p:sp>
    </p:spTree>
    <p:extLst>
      <p:ext uri="{BB962C8B-B14F-4D97-AF65-F5344CB8AC3E}">
        <p14:creationId xmlns:p14="http://schemas.microsoft.com/office/powerpoint/2010/main" val="396187185"/>
      </p:ext>
    </p:extLst>
  </p:cSld>
  <p:clrMapOvr>
    <a:masterClrMapping/>
  </p:clrMapOvr>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lor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26"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457200" y="1143001"/>
            <a:ext cx="8229600" cy="5410200"/>
          </a:xfrm>
          <a:prstGeom prst="rect">
            <a:avLst/>
          </a:prstGeom>
        </p:spPr>
        <p:txBody>
          <a:bodyPr/>
          <a:lstStyle>
            <a:lvl1pPr>
              <a:spcAft>
                <a:spcPts val="800"/>
              </a:spcAft>
              <a:defRPr sz="2400"/>
            </a:lvl1pPr>
            <a:lvl2pPr marL="742950" indent="-285750">
              <a:spcAft>
                <a:spcPts val="800"/>
              </a:spcAft>
              <a:buFont typeface="Arial" panose="020B0604020202020204" pitchFamily="34" charset="0"/>
              <a:buChar char="•"/>
              <a:defRPr sz="2000"/>
            </a:lvl2pPr>
            <a:lvl3pPr>
              <a:spcAft>
                <a:spcPts val="800"/>
              </a:spcAft>
              <a:defRPr sz="1800"/>
            </a:lvl3pPr>
            <a:lvl4pPr marL="1600200" indent="-228600">
              <a:spcAft>
                <a:spcPts val="800"/>
              </a:spcAft>
              <a:buFont typeface="Arial" panose="020B0604020202020204" pitchFamily="34" charset="0"/>
              <a:buChar char="•"/>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p:cNvSpPr>
            <a:spLocks noGrp="1"/>
          </p:cNvSpPr>
          <p:nvPr>
            <p:ph type="body" sz="quarter" idx="11" hasCustomPrompt="1"/>
          </p:nvPr>
        </p:nvSpPr>
        <p:spPr>
          <a:xfrm>
            <a:off x="5867400" y="6705600"/>
            <a:ext cx="3276600" cy="152400"/>
          </a:xfrm>
          <a:prstGeom prst="rect">
            <a:avLst/>
          </a:prstGeom>
        </p:spPr>
        <p:txBody>
          <a:bodyPr anchor="ctr"/>
          <a:lstStyle>
            <a:lvl1pPr marL="0" indent="0" algn="r">
              <a:buNone/>
              <a:defRPr sz="80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Insert Photo Credit Here</a:t>
            </a:r>
          </a:p>
        </p:txBody>
      </p:sp>
      <p:sp>
        <p:nvSpPr>
          <p:cNvPr id="7"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0773"/>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McGraw-Hill Education</a:t>
            </a:r>
            <a:endParaRPr kumimoji="0" lang="en-US" sz="32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1338611795"/>
      </p:ext>
    </p:extLst>
  </p:cSld>
  <p:clrMapOvr>
    <a:masterClrMapping/>
  </p:clrMapOvr>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olor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26"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457200" y="1143001"/>
            <a:ext cx="8229600" cy="5410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p:cNvSpPr>
            <a:spLocks noGrp="1"/>
          </p:cNvSpPr>
          <p:nvPr>
            <p:ph type="body" sz="quarter" idx="11" hasCustomPrompt="1"/>
          </p:nvPr>
        </p:nvSpPr>
        <p:spPr>
          <a:xfrm>
            <a:off x="5867400" y="6705600"/>
            <a:ext cx="3276600" cy="152400"/>
          </a:xfrm>
          <a:prstGeom prst="rect">
            <a:avLst/>
          </a:prstGeom>
        </p:spPr>
        <p:txBody>
          <a:bodyPr anchor="ctr"/>
          <a:lstStyle>
            <a:lvl1pPr marL="0" indent="0" algn="r">
              <a:buNone/>
              <a:defRPr sz="80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Insert Photo Credit Here</a:t>
            </a:r>
          </a:p>
        </p:txBody>
      </p:sp>
    </p:spTree>
    <p:extLst>
      <p:ext uri="{BB962C8B-B14F-4D97-AF65-F5344CB8AC3E}">
        <p14:creationId xmlns:p14="http://schemas.microsoft.com/office/powerpoint/2010/main" val="4214083377"/>
      </p:ext>
    </p:extLst>
  </p:cSld>
  <p:clrMapOvr>
    <a:masterClrMapping/>
  </p:clrMapOvr>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bove text">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826644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lor_Title Only (Title can be hidden)">
    <p:spTree>
      <p:nvGrpSpPr>
        <p:cNvPr id="1" name=""/>
        <p:cNvGrpSpPr/>
        <p:nvPr/>
      </p:nvGrpSpPr>
      <p:grpSpPr>
        <a:xfrm>
          <a:off x="0" y="0"/>
          <a:ext cx="0" cy="0"/>
          <a:chOff x="0" y="0"/>
          <a:chExt cx="0" cy="0"/>
        </a:xfrm>
      </p:grpSpPr>
      <p:sp>
        <p:nvSpPr>
          <p:cNvPr id="4" name="Title 1"/>
          <p:cNvSpPr>
            <a:spLocks noGrp="1"/>
          </p:cNvSpPr>
          <p:nvPr>
            <p:ph type="title"/>
          </p:nvPr>
        </p:nvSpPr>
        <p:spPr>
          <a:xfrm>
            <a:off x="-20711" y="228600"/>
            <a:ext cx="9185423"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Text Placeholder 6"/>
          <p:cNvSpPr>
            <a:spLocks noGrp="1"/>
          </p:cNvSpPr>
          <p:nvPr>
            <p:ph type="body" sz="quarter" idx="10" hasCustomPrompt="1"/>
          </p:nvPr>
        </p:nvSpPr>
        <p:spPr>
          <a:xfrm>
            <a:off x="5867400" y="6705600"/>
            <a:ext cx="3276600" cy="152400"/>
          </a:xfrm>
          <a:prstGeom prst="rect">
            <a:avLst/>
          </a:prstGeom>
        </p:spPr>
        <p:txBody>
          <a:bodyPr anchor="ctr"/>
          <a:lstStyle>
            <a:lvl1pPr marL="0" indent="0" algn="r">
              <a:buNone/>
              <a:defRPr sz="80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Insert Photo Credit Here</a:t>
            </a:r>
          </a:p>
        </p:txBody>
      </p:sp>
    </p:spTree>
    <p:extLst>
      <p:ext uri="{BB962C8B-B14F-4D97-AF65-F5344CB8AC3E}">
        <p14:creationId xmlns:p14="http://schemas.microsoft.com/office/powerpoint/2010/main" val="1609284156"/>
      </p:ext>
    </p:extLst>
  </p:cSld>
  <p:clrMapOvr>
    <a:masterClrMapping/>
  </p:clrMapOvr>
  <p:extLst mod="1">
    <p:ext uri="{DCECCB84-F9BA-43D5-87BE-67443E8EF086}">
      <p15:sldGuideLst xmlns:p15="http://schemas.microsoft.com/office/powerpoint/2012/main">
        <p15:guide id="1" orient="horz" pos="2160">
          <p15:clr>
            <a:srgbClr val="FBAE40"/>
          </p15:clr>
        </p15:guide>
        <p15:guide id="2" pos="528">
          <p15:clr>
            <a:srgbClr val="FBAE40"/>
          </p15:clr>
        </p15:guide>
        <p15:guide id="3" pos="51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lor_SimpleTitle&amp;Subtitl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 Placeholder 6"/>
          <p:cNvSpPr>
            <a:spLocks noGrp="1"/>
          </p:cNvSpPr>
          <p:nvPr>
            <p:ph type="body" sz="quarter" idx="10" hasCustomPrompt="1"/>
          </p:nvPr>
        </p:nvSpPr>
        <p:spPr>
          <a:xfrm>
            <a:off x="5867400" y="6553200"/>
            <a:ext cx="3276600" cy="152400"/>
          </a:xfrm>
          <a:prstGeom prst="rect">
            <a:avLst/>
          </a:prstGeom>
        </p:spPr>
        <p:txBody>
          <a:bodyPr anchor="ctr"/>
          <a:lstStyle>
            <a:lvl1pPr marL="0" indent="0" algn="r">
              <a:buNone/>
              <a:defRPr sz="800">
                <a:solidFill>
                  <a:srgbClr val="6A6A6A"/>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Insert Photo Credit Here</a:t>
            </a:r>
          </a:p>
        </p:txBody>
      </p:sp>
    </p:spTree>
    <p:extLst>
      <p:ext uri="{BB962C8B-B14F-4D97-AF65-F5344CB8AC3E}">
        <p14:creationId xmlns:p14="http://schemas.microsoft.com/office/powerpoint/2010/main" val="2531664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olor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Text Placeholder 3"/>
          <p:cNvSpPr>
            <a:spLocks noGrp="1"/>
          </p:cNvSpPr>
          <p:nvPr>
            <p:ph type="body" sz="quarter" idx="11"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
        <p:nvSpPr>
          <p:cNvPr id="8" name="Text Placeholder 7"/>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394523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lor_SimpleTitle&amp;Subtitl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0" hasCustomPrompt="1"/>
          </p:nvPr>
        </p:nvSpPr>
        <p:spPr>
          <a:xfrm>
            <a:off x="5867400" y="6553200"/>
            <a:ext cx="3276600" cy="152400"/>
          </a:xfrm>
          <a:prstGeom prst="rect">
            <a:avLst/>
          </a:prstGeom>
        </p:spPr>
        <p:txBody>
          <a:bodyPr anchor="ctr"/>
          <a:lstStyle>
            <a:lvl1pPr marL="0" indent="0" algn="r">
              <a:buNone/>
              <a:defRPr sz="80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a:t>Insert Photo Credit Here</a:t>
            </a:r>
          </a:p>
        </p:txBody>
      </p:sp>
    </p:spTree>
    <p:extLst>
      <p:ext uri="{BB962C8B-B14F-4D97-AF65-F5344CB8AC3E}">
        <p14:creationId xmlns:p14="http://schemas.microsoft.com/office/powerpoint/2010/main" val="815219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5450" y="407988"/>
            <a:ext cx="8261350" cy="1039812"/>
          </a:xfrm>
          <a:prstGeom prst="rect">
            <a:avLst/>
          </a:prstGeom>
          <a:ln>
            <a:solidFill>
              <a:srgbClr val="C00000"/>
            </a:solidFill>
          </a:ln>
        </p:spPr>
        <p:txBody>
          <a:bodyPr/>
          <a:lstStyle>
            <a:lvl1pPr>
              <a:defRPr>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274638" y="1676400"/>
            <a:ext cx="8594725" cy="4648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xfrm>
            <a:off x="8345488" y="6242050"/>
            <a:ext cx="685800" cy="285750"/>
          </a:xfrm>
          <a:prstGeom prst="rect">
            <a:avLst/>
          </a:prstGeom>
        </p:spPr>
        <p:txBody>
          <a:bodyPr/>
          <a:lstStyle>
            <a:lvl1pPr>
              <a:defRPr/>
            </a:lvl1pPr>
          </a:lstStyle>
          <a:p>
            <a:endParaRPr lang="en-US" altLang="en-US"/>
          </a:p>
          <a:p>
            <a:r>
              <a:rPr lang="en-US" altLang="en-US"/>
              <a:t>1-</a:t>
            </a:r>
            <a:fld id="{AEDA5C06-F333-4927-9CC4-380F8C91E753}" type="slidenum">
              <a:rPr lang="en-US" altLang="en-US"/>
              <a:pPr/>
              <a:t>‹#›</a:t>
            </a:fld>
            <a:endParaRPr lang="en-US" altLang="en-US"/>
          </a:p>
        </p:txBody>
      </p:sp>
    </p:spTree>
    <p:extLst>
      <p:ext uri="{BB962C8B-B14F-4D97-AF65-F5344CB8AC3E}">
        <p14:creationId xmlns:p14="http://schemas.microsoft.com/office/powerpoint/2010/main" val="2360020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5450" y="407988"/>
            <a:ext cx="8261350" cy="103981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a:xfrm>
            <a:off x="8229600" y="6356350"/>
            <a:ext cx="685800" cy="409575"/>
          </a:xfrm>
          <a:prstGeom prst="rect">
            <a:avLst/>
          </a:prstGeom>
        </p:spPr>
        <p:txBody>
          <a:bodyPr/>
          <a:lstStyle>
            <a:lvl1pPr>
              <a:defRPr/>
            </a:lvl1pPr>
          </a:lstStyle>
          <a:p>
            <a:fld id="{DB9E4053-6D54-47CE-93A1-46B3FDE2F71F}" type="slidenum">
              <a:rPr lang="en-US" altLang="en-US"/>
              <a:pPr/>
              <a:t>‹#›</a:t>
            </a:fld>
            <a:endParaRPr lang="en-US" altLang="en-US"/>
          </a:p>
        </p:txBody>
      </p:sp>
    </p:spTree>
    <p:extLst>
      <p:ext uri="{BB962C8B-B14F-4D97-AF65-F5344CB8AC3E}">
        <p14:creationId xmlns:p14="http://schemas.microsoft.com/office/powerpoint/2010/main" val="3146064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a:t>Click to edit Master title style</a:t>
            </a:r>
            <a:endParaRPr lang="en-US" dirty="0"/>
          </a:p>
        </p:txBody>
      </p:sp>
      <p:sp>
        <p:nvSpPr>
          <p:cNvPr id="7" name="Text"/>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Box 8"/>
          <p:cNvSpPr txBox="1"/>
          <p:nvPr userDrawn="1"/>
        </p:nvSpPr>
        <p:spPr>
          <a:xfrm>
            <a:off x="6096000" y="6430089"/>
            <a:ext cx="3048000" cy="123111"/>
          </a:xfrm>
          <a:prstGeom prst="rect">
            <a:avLst/>
          </a:prstGeom>
          <a:noFill/>
        </p:spPr>
        <p:txBody>
          <a:bodyPr wrap="square" lIns="0" tIns="0" rIns="45720" bIns="0" rtlCol="0">
            <a:spAutoFit/>
          </a:bodyPr>
          <a:lstStyle/>
          <a:p>
            <a:pPr algn="r"/>
            <a:r>
              <a:rPr lang="en-US" sz="800" dirty="0">
                <a:solidFill>
                  <a:schemeClr val="bg1"/>
                </a:solidFill>
              </a:rPr>
              <a:t>Insert Photo Credit Here</a:t>
            </a:r>
          </a:p>
        </p:txBody>
      </p:sp>
    </p:spTree>
    <p:extLst>
      <p:ext uri="{BB962C8B-B14F-4D97-AF65-F5344CB8AC3E}">
        <p14:creationId xmlns:p14="http://schemas.microsoft.com/office/powerpoint/2010/main" val="211879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ounded Rectangle 3"/>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userDrawn="1"/>
        </p:nvSpPr>
        <p:spPr>
          <a:xfrm>
            <a:off x="3733800" y="5410200"/>
            <a:ext cx="5145088" cy="369888"/>
          </a:xfrm>
          <a:prstGeom prst="rect">
            <a:avLst/>
          </a:prstGeom>
          <a:noFill/>
        </p:spPr>
        <p:txBody>
          <a:bodyPr>
            <a:spAutoFit/>
          </a:bodyPr>
          <a:lstStyle/>
          <a:p>
            <a:pPr fontAlgn="auto">
              <a:spcBef>
                <a:spcPts val="0"/>
              </a:spcBef>
              <a:spcAft>
                <a:spcPts val="0"/>
              </a:spcAft>
              <a:defRPr/>
            </a:pPr>
            <a:r>
              <a:rPr lang="en-US" dirty="0">
                <a:solidFill>
                  <a:schemeClr val="bg1"/>
                </a:solidFill>
                <a:effectLst>
                  <a:outerShdw blurRad="38100" dist="38100" dir="2700000" algn="tl">
                    <a:srgbClr val="000000">
                      <a:alpha val="43137"/>
                    </a:srgbClr>
                  </a:outerShdw>
                </a:effectLst>
                <a:latin typeface="+mn-lt"/>
                <a:cs typeface="+mn-cs"/>
              </a:rPr>
              <a:t>Stephen B. Castleberry | John F. Tanner Jr.</a:t>
            </a:r>
          </a:p>
        </p:txBody>
      </p:sp>
      <p:sp>
        <p:nvSpPr>
          <p:cNvPr id="7" name="Rectangle 16"/>
          <p:cNvSpPr>
            <a:spLocks noChangeArrowheads="1"/>
          </p:cNvSpPr>
          <p:nvPr userDrawn="1"/>
        </p:nvSpPr>
        <p:spPr bwMode="auto">
          <a:xfrm>
            <a:off x="457200" y="6400800"/>
            <a:ext cx="8229600" cy="246063"/>
          </a:xfrm>
          <a:prstGeom prst="rect">
            <a:avLst/>
          </a:prstGeom>
          <a:noFill/>
          <a:ln w="9525">
            <a:noFill/>
            <a:miter lim="800000"/>
            <a:headEnd/>
            <a:tailEnd/>
          </a:ln>
        </p:spPr>
        <p:txBody>
          <a:bodyPr>
            <a:spAutoFit/>
          </a:bodyPr>
          <a:lstStyle/>
          <a:p>
            <a:pPr algn="ctr"/>
            <a:r>
              <a:rPr lang="en-US" sz="1000">
                <a:solidFill>
                  <a:schemeClr val="bg1"/>
                </a:solidFill>
                <a:latin typeface="Times New Roman" pitchFamily="18" charset="0"/>
                <a:cs typeface="Times New Roman" pitchFamily="18" charset="0"/>
              </a:rPr>
              <a:t>Copyright © 2014 McGraw-Hill Education. All rights reserved. No reproduction or distribution without the prior written consent of McGraw-Hill Education.</a:t>
            </a:r>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Tree>
    <p:extLst>
      <p:ext uri="{BB962C8B-B14F-4D97-AF65-F5344CB8AC3E}">
        <p14:creationId xmlns:p14="http://schemas.microsoft.com/office/powerpoint/2010/main" val="110733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77068"/>
            <a:ext cx="8260672" cy="658428"/>
          </a:xfrm>
          <a:prstGeom prst="rect">
            <a:avLst/>
          </a:prstGeom>
        </p:spPr>
        <p:txBody>
          <a:bodyPr/>
          <a:lstStyle>
            <a:lvl1pPr>
              <a:defRPr lang="en-US" sz="3600" kern="1200" dirty="0" smtClean="0">
                <a:solidFill>
                  <a:schemeClr val="bg2"/>
                </a:solidFill>
                <a:latin typeface="+mj-lt"/>
                <a:ea typeface="+mj-ea"/>
                <a:cs typeface="+mj-cs"/>
              </a:defRPr>
            </a:lvl1pPr>
          </a:lstStyle>
          <a:p>
            <a:r>
              <a:rPr lang="en-US" dirty="0"/>
              <a:t>Click to edit Master title style</a:t>
            </a:r>
          </a:p>
        </p:txBody>
      </p:sp>
      <p:sp>
        <p:nvSpPr>
          <p:cNvPr id="3" name="Content Placeholder 2"/>
          <p:cNvSpPr>
            <a:spLocks noGrp="1"/>
          </p:cNvSpPr>
          <p:nvPr>
            <p:ph sz="half" idx="1"/>
          </p:nvPr>
        </p:nvSpPr>
        <p:spPr>
          <a:xfrm>
            <a:off x="426128" y="1066800"/>
            <a:ext cx="4038600" cy="5059679"/>
          </a:xfrm>
          <a:prstGeom prst="rect">
            <a:avLst/>
          </a:prstGeom>
        </p:spPr>
        <p:txBody>
          <a:bodyPr/>
          <a:lstStyle>
            <a:lvl1pPr>
              <a:defRPr sz="2400"/>
            </a:lvl1pPr>
            <a:lvl2pPr marL="688975" indent="-344488">
              <a:buFont typeface="Arial" panose="020B0604020202020204" pitchFamily="34" charset="0"/>
              <a:buChar char="•"/>
              <a:defRPr sz="2200"/>
            </a:lvl2pPr>
            <a:lvl3pPr marL="1143000" indent="-454025">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66800"/>
            <a:ext cx="4038600" cy="5059679"/>
          </a:xfrm>
          <a:prstGeom prst="rect">
            <a:avLst/>
          </a:prstGeom>
        </p:spPr>
        <p:txBody>
          <a:bodyPr/>
          <a:lstStyle>
            <a:lvl1pPr>
              <a:defRPr sz="2400"/>
            </a:lvl1pPr>
            <a:lvl2pPr marL="742950" indent="-398463">
              <a:buFont typeface="Arial" panose="020B0604020202020204" pitchFamily="34" charset="0"/>
              <a:buChar char="•"/>
              <a:defRPr sz="2200"/>
            </a:lvl2pPr>
            <a:lvl3pPr marL="1143000" indent="-401638">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0773"/>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McGraw-Hill Education</a:t>
            </a:r>
            <a:endParaRPr kumimoji="0" lang="en-US" sz="32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4247474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Rounded Rectangle 3"/>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userDrawn="1"/>
        </p:nvSpPr>
        <p:spPr>
          <a:xfrm>
            <a:off x="3733800" y="5410200"/>
            <a:ext cx="5145088" cy="369888"/>
          </a:xfrm>
          <a:prstGeom prst="rect">
            <a:avLst/>
          </a:prstGeom>
          <a:noFill/>
        </p:spPr>
        <p:txBody>
          <a:bodyPr>
            <a:spAutoFit/>
          </a:bodyPr>
          <a:lstStyle/>
          <a:p>
            <a:pPr fontAlgn="auto">
              <a:spcBef>
                <a:spcPts val="0"/>
              </a:spcBef>
              <a:spcAft>
                <a:spcPts val="0"/>
              </a:spcAft>
              <a:defRPr/>
            </a:pPr>
            <a:r>
              <a:rPr lang="en-US" dirty="0">
                <a:solidFill>
                  <a:schemeClr val="bg1"/>
                </a:solidFill>
                <a:effectLst>
                  <a:outerShdw blurRad="38100" dist="38100" dir="2700000" algn="tl">
                    <a:srgbClr val="000000">
                      <a:alpha val="43137"/>
                    </a:srgbClr>
                  </a:outerShdw>
                </a:effectLst>
                <a:latin typeface="+mn-lt"/>
                <a:cs typeface="+mn-cs"/>
              </a:rPr>
              <a:t>Stephen B. Castleberry | John F. Tanner Jr.</a:t>
            </a:r>
          </a:p>
        </p:txBody>
      </p:sp>
      <p:sp>
        <p:nvSpPr>
          <p:cNvPr id="7" name="Rectangle 15"/>
          <p:cNvSpPr>
            <a:spLocks noChangeArrowheads="1"/>
          </p:cNvSpPr>
          <p:nvPr userDrawn="1"/>
        </p:nvSpPr>
        <p:spPr bwMode="auto">
          <a:xfrm>
            <a:off x="457200" y="6400800"/>
            <a:ext cx="8229600" cy="246063"/>
          </a:xfrm>
          <a:prstGeom prst="rect">
            <a:avLst/>
          </a:prstGeom>
          <a:noFill/>
          <a:ln w="9525">
            <a:noFill/>
            <a:miter lim="800000"/>
            <a:headEnd/>
            <a:tailEnd/>
          </a:ln>
        </p:spPr>
        <p:txBody>
          <a:bodyPr>
            <a:spAutoFit/>
          </a:bodyPr>
          <a:lstStyle/>
          <a:p>
            <a:pPr algn="ctr"/>
            <a:r>
              <a:rPr lang="en-US" sz="1000">
                <a:solidFill>
                  <a:schemeClr val="bg1"/>
                </a:solidFill>
                <a:latin typeface="Times New Roman" pitchFamily="18" charset="0"/>
                <a:cs typeface="Times New Roman" pitchFamily="18" charset="0"/>
              </a:rPr>
              <a:t>Copyright © 2014 McGraw-Hill Education. All rights reserved. No reproduction or distribution without the prior written consent of McGraw-Hill Education.</a:t>
            </a:r>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Tree>
    <p:extLst>
      <p:ext uri="{BB962C8B-B14F-4D97-AF65-F5344CB8AC3E}">
        <p14:creationId xmlns:p14="http://schemas.microsoft.com/office/powerpoint/2010/main" val="4177519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Rounded Rectangle 3"/>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 name="Picture 4"/>
          <p:cNvPicPr>
            <a:picLocks noChangeAspect="1"/>
          </p:cNvPicPr>
          <p:nvPr userDrawn="1"/>
        </p:nvPicPr>
        <p:blipFill>
          <a:blip r:embed="rId2" cstate="prin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userDrawn="1"/>
        </p:nvSpPr>
        <p:spPr>
          <a:xfrm>
            <a:off x="3733800" y="5410200"/>
            <a:ext cx="5145088" cy="369888"/>
          </a:xfrm>
          <a:prstGeom prst="rect">
            <a:avLst/>
          </a:prstGeom>
          <a:noFill/>
        </p:spPr>
        <p:txBody>
          <a:bodyPr>
            <a:spAutoFit/>
          </a:bodyPr>
          <a:lstStyle/>
          <a:p>
            <a:pPr fontAlgn="auto">
              <a:spcBef>
                <a:spcPts val="0"/>
              </a:spcBef>
              <a:spcAft>
                <a:spcPts val="0"/>
              </a:spcAft>
              <a:defRPr/>
            </a:pPr>
            <a:r>
              <a:rPr lang="en-US" dirty="0">
                <a:solidFill>
                  <a:schemeClr val="bg1"/>
                </a:solidFill>
                <a:effectLst>
                  <a:outerShdw blurRad="38100" dist="38100" dir="2700000" algn="tl">
                    <a:srgbClr val="000000">
                      <a:alpha val="43137"/>
                    </a:srgbClr>
                  </a:outerShdw>
                </a:effectLst>
                <a:latin typeface="+mn-lt"/>
                <a:cs typeface="+mn-cs"/>
              </a:rPr>
              <a:t>Stephen B. Castleberry | John F. Tanner Jr.</a:t>
            </a:r>
          </a:p>
        </p:txBody>
      </p:sp>
      <p:sp>
        <p:nvSpPr>
          <p:cNvPr id="7" name="Rectangle 15"/>
          <p:cNvSpPr>
            <a:spLocks noChangeArrowheads="1"/>
          </p:cNvSpPr>
          <p:nvPr userDrawn="1"/>
        </p:nvSpPr>
        <p:spPr bwMode="auto">
          <a:xfrm>
            <a:off x="457200" y="6400800"/>
            <a:ext cx="8229600" cy="246063"/>
          </a:xfrm>
          <a:prstGeom prst="rect">
            <a:avLst/>
          </a:prstGeom>
          <a:noFill/>
          <a:ln w="9525">
            <a:noFill/>
            <a:miter lim="800000"/>
            <a:headEnd/>
            <a:tailEnd/>
          </a:ln>
        </p:spPr>
        <p:txBody>
          <a:bodyPr>
            <a:spAutoFit/>
          </a:bodyPr>
          <a:lstStyle/>
          <a:p>
            <a:pPr algn="ctr"/>
            <a:r>
              <a:rPr lang="en-US" sz="1000">
                <a:solidFill>
                  <a:schemeClr val="bg1"/>
                </a:solidFill>
                <a:latin typeface="Times New Roman" pitchFamily="18" charset="0"/>
                <a:cs typeface="Times New Roman" pitchFamily="18" charset="0"/>
              </a:rPr>
              <a:t>Copyright © 2014 McGraw-Hill Education. All rights reserved. No reproduction or distribution without the prior written consent of McGraw-Hill Education.</a:t>
            </a:r>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Tree>
    <p:extLst>
      <p:ext uri="{BB962C8B-B14F-4D97-AF65-F5344CB8AC3E}">
        <p14:creationId xmlns:p14="http://schemas.microsoft.com/office/powerpoint/2010/main" val="530030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Rounded Rectangle 3"/>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 name="Picture 4"/>
          <p:cNvPicPr>
            <a:picLocks noChangeAspect="1"/>
          </p:cNvPicPr>
          <p:nvPr userDrawn="1"/>
        </p:nvPicPr>
        <p:blipFill>
          <a:blip r:embed="rId2" cstate="prin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userDrawn="1"/>
        </p:nvSpPr>
        <p:spPr>
          <a:xfrm>
            <a:off x="3733800" y="5410200"/>
            <a:ext cx="5145088" cy="369888"/>
          </a:xfrm>
          <a:prstGeom prst="rect">
            <a:avLst/>
          </a:prstGeom>
          <a:noFill/>
        </p:spPr>
        <p:txBody>
          <a:bodyPr>
            <a:spAutoFit/>
          </a:bodyPr>
          <a:lstStyle/>
          <a:p>
            <a:pPr fontAlgn="auto">
              <a:spcBef>
                <a:spcPts val="0"/>
              </a:spcBef>
              <a:spcAft>
                <a:spcPts val="0"/>
              </a:spcAft>
              <a:defRPr/>
            </a:pPr>
            <a:r>
              <a:rPr lang="en-US" dirty="0">
                <a:solidFill>
                  <a:schemeClr val="bg1"/>
                </a:solidFill>
                <a:effectLst>
                  <a:outerShdw blurRad="38100" dist="38100" dir="2700000" algn="tl">
                    <a:srgbClr val="000000">
                      <a:alpha val="43137"/>
                    </a:srgbClr>
                  </a:outerShdw>
                </a:effectLst>
                <a:latin typeface="+mn-lt"/>
                <a:cs typeface="+mn-cs"/>
              </a:rPr>
              <a:t>Stephen B. Castleberry | John F. Tanner Jr.</a:t>
            </a:r>
          </a:p>
        </p:txBody>
      </p:sp>
      <p:sp>
        <p:nvSpPr>
          <p:cNvPr id="7" name="Rectangle 15"/>
          <p:cNvSpPr>
            <a:spLocks noChangeArrowheads="1"/>
          </p:cNvSpPr>
          <p:nvPr userDrawn="1"/>
        </p:nvSpPr>
        <p:spPr bwMode="auto">
          <a:xfrm>
            <a:off x="457200" y="6400800"/>
            <a:ext cx="8229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000">
                <a:solidFill>
                  <a:schemeClr val="bg1"/>
                </a:solidFill>
                <a:latin typeface="Times New Roman" panose="02020603050405020304" pitchFamily="18" charset="0"/>
                <a:cs typeface="Times New Roman" panose="02020603050405020304" pitchFamily="18" charset="0"/>
              </a:rPr>
              <a:t>Copyright © 2014 McGraw-Hill Education. All rights reserved. No reproduction or distribution without the prior written consent of McGraw-Hill Education.</a:t>
            </a:r>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Tree>
    <p:extLst>
      <p:ext uri="{BB962C8B-B14F-4D97-AF65-F5344CB8AC3E}">
        <p14:creationId xmlns:p14="http://schemas.microsoft.com/office/powerpoint/2010/main" val="2706369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TextBox 20"/>
          <p:cNvSpPr txBox="1"/>
          <p:nvPr userDrawn="1"/>
        </p:nvSpPr>
        <p:spPr>
          <a:xfrm>
            <a:off x="3733800" y="5410201"/>
            <a:ext cx="5144296" cy="369332"/>
          </a:xfrm>
          <a:prstGeom prst="rect">
            <a:avLst/>
          </a:prstGeom>
          <a:noFill/>
        </p:spPr>
        <p:txBody>
          <a:bodyPr wrap="square" rtlCol="0">
            <a:spAutoFit/>
          </a:bodyPr>
          <a:lstStyle/>
          <a:p>
            <a:r>
              <a:rPr lang="en-US" b="0" dirty="0">
                <a:solidFill>
                  <a:schemeClr val="bg1"/>
                </a:solidFill>
                <a:effectLst>
                  <a:outerShdw blurRad="38100" dist="38100" dir="2700000" algn="tl">
                    <a:srgbClr val="000000">
                      <a:alpha val="43137"/>
                    </a:srgbClr>
                  </a:outerShdw>
                </a:effectLst>
              </a:rPr>
              <a:t>Stephen B. Castleberry | John F. Tanner Jr.</a:t>
            </a:r>
          </a:p>
        </p:txBody>
      </p:sp>
      <p:sp>
        <p:nvSpPr>
          <p:cNvPr id="9" name="Rectangle 8"/>
          <p:cNvSpPr/>
          <p:nvPr userDrawn="1"/>
        </p:nvSpPr>
        <p:spPr>
          <a:xfrm>
            <a:off x="457200" y="6400800"/>
            <a:ext cx="8229600" cy="246221"/>
          </a:xfrm>
          <a:prstGeom prst="rect">
            <a:avLst/>
          </a:prstGeom>
        </p:spPr>
        <p:txBody>
          <a:bodyPr wrap="square">
            <a:spAutoFit/>
          </a:bodyPr>
          <a:lstStyle/>
          <a:p>
            <a:pPr algn="ctr"/>
            <a:r>
              <a:rPr lang="en-US" sz="1000" b="0" kern="1200" dirty="0">
                <a:solidFill>
                  <a:schemeClr val="bg1"/>
                </a:solidFill>
                <a:effectLst/>
                <a:latin typeface="Times New Roman" pitchFamily="18" charset="0"/>
                <a:ea typeface="+mn-ea"/>
                <a:cs typeface="Times New Roman" pitchFamily="18" charset="0"/>
              </a:rPr>
              <a:t>Copyright © 2014 McGraw-Hill Education. All rights reserved. No reproduction or distribution without the prior written consent of McGraw-Hill Education.</a:t>
            </a:r>
          </a:p>
        </p:txBody>
      </p:sp>
    </p:spTree>
    <p:extLst>
      <p:ext uri="{BB962C8B-B14F-4D97-AF65-F5344CB8AC3E}">
        <p14:creationId xmlns:p14="http://schemas.microsoft.com/office/powerpoint/2010/main" val="1546761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ounded Rectangle 3"/>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userDrawn="1"/>
        </p:nvSpPr>
        <p:spPr>
          <a:xfrm>
            <a:off x="3733800" y="5410200"/>
            <a:ext cx="5145088" cy="369888"/>
          </a:xfrm>
          <a:prstGeom prst="rect">
            <a:avLst/>
          </a:prstGeom>
          <a:noFill/>
        </p:spPr>
        <p:txBody>
          <a:bodyPr>
            <a:spAutoFit/>
          </a:bodyPr>
          <a:lstStyle/>
          <a:p>
            <a:pPr fontAlgn="auto">
              <a:spcBef>
                <a:spcPts val="0"/>
              </a:spcBef>
              <a:spcAft>
                <a:spcPts val="0"/>
              </a:spcAft>
              <a:defRPr/>
            </a:pPr>
            <a:r>
              <a:rPr lang="en-US" dirty="0">
                <a:solidFill>
                  <a:schemeClr val="bg1"/>
                </a:solidFill>
                <a:effectLst>
                  <a:outerShdw blurRad="38100" dist="38100" dir="2700000" algn="tl">
                    <a:srgbClr val="000000">
                      <a:alpha val="43137"/>
                    </a:srgbClr>
                  </a:outerShdw>
                </a:effectLst>
                <a:latin typeface="+mn-lt"/>
                <a:cs typeface="+mn-cs"/>
              </a:rPr>
              <a:t>Stephen B. Castleberry | John F. Tanner Jr.</a:t>
            </a:r>
          </a:p>
        </p:txBody>
      </p:sp>
      <p:sp>
        <p:nvSpPr>
          <p:cNvPr id="7" name="Rectangle 15"/>
          <p:cNvSpPr>
            <a:spLocks noChangeArrowheads="1"/>
          </p:cNvSpPr>
          <p:nvPr userDrawn="1"/>
        </p:nvSpPr>
        <p:spPr bwMode="auto">
          <a:xfrm>
            <a:off x="457200" y="6400800"/>
            <a:ext cx="8229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entury Gothic" panose="020B0502020202020204" pitchFamily="34" charset="0"/>
                <a:cs typeface="Arial" panose="020B0604020202020204" pitchFamily="34" charset="0"/>
              </a:defRPr>
            </a:lvl1pPr>
            <a:lvl2pPr marL="742950" indent="-285750" eaLnBrk="0" hangingPunct="0">
              <a:defRPr>
                <a:solidFill>
                  <a:schemeClr val="tx1"/>
                </a:solidFill>
                <a:latin typeface="Century Gothic" panose="020B0502020202020204" pitchFamily="34" charset="0"/>
                <a:cs typeface="Arial" panose="020B0604020202020204" pitchFamily="34" charset="0"/>
              </a:defRPr>
            </a:lvl2pPr>
            <a:lvl3pPr marL="1143000" indent="-228600" eaLnBrk="0" hangingPunct="0">
              <a:defRPr>
                <a:solidFill>
                  <a:schemeClr val="tx1"/>
                </a:solidFill>
                <a:latin typeface="Century Gothic" panose="020B0502020202020204" pitchFamily="34" charset="0"/>
                <a:cs typeface="Arial" panose="020B0604020202020204" pitchFamily="34" charset="0"/>
              </a:defRPr>
            </a:lvl3pPr>
            <a:lvl4pPr marL="1600200" indent="-228600" eaLnBrk="0" hangingPunct="0">
              <a:defRPr>
                <a:solidFill>
                  <a:schemeClr val="tx1"/>
                </a:solidFill>
                <a:latin typeface="Century Gothic" panose="020B0502020202020204" pitchFamily="34" charset="0"/>
                <a:cs typeface="Arial" panose="020B0604020202020204" pitchFamily="34" charset="0"/>
              </a:defRPr>
            </a:lvl4pPr>
            <a:lvl5pPr marL="2057400" indent="-228600" eaLnBrk="0" hangingPunct="0">
              <a:defRPr>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pPr algn="ctr" eaLnBrk="1" hangingPunct="1"/>
            <a:r>
              <a:rPr lang="en-US" altLang="en-US" sz="1000">
                <a:solidFill>
                  <a:schemeClr val="bg1"/>
                </a:solidFill>
                <a:latin typeface="Times New Roman" panose="02020603050405020304" pitchFamily="18" charset="0"/>
                <a:cs typeface="Times New Roman" panose="02020603050405020304" pitchFamily="18" charset="0"/>
              </a:rPr>
              <a:t>Copyright © 2014 McGraw-Hill Education. All rights reserved. No reproduction or distribution without the prior written consent of McGraw-Hill Education.</a:t>
            </a:r>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Tree>
    <p:extLst>
      <p:ext uri="{BB962C8B-B14F-4D97-AF65-F5344CB8AC3E}">
        <p14:creationId xmlns:p14="http://schemas.microsoft.com/office/powerpoint/2010/main" val="25617073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a:prstGeom prst="rect">
            <a:avLst/>
          </a:prstGeo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a:prstGeom prst="rect">
            <a:avLst/>
          </a:prstGeo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51530FD-C305-454B-B10D-C2A2408B010F}" type="datetime1">
              <a:rPr lang="en-US"/>
              <a:pPr>
                <a:defRPr/>
              </a:pPr>
              <a:t>1/19/2018</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0773"/>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McGraw-Hill Education</a:t>
            </a:r>
            <a:endParaRPr kumimoji="0" lang="en-US" sz="32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2391430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ounded Rectangle 3"/>
          <p:cNvSpPr/>
          <p:nvPr userDrawn="1"/>
        </p:nvSpPr>
        <p:spPr>
          <a:xfrm>
            <a:off x="91440" y="96520"/>
            <a:ext cx="8961120" cy="6664960"/>
          </a:xfrm>
          <a:prstGeom prst="roundRect">
            <a:avLst>
              <a:gd name="adj" fmla="val 1735"/>
            </a:avLst>
          </a:prstGeom>
          <a:gradFill flip="none" rotWithShape="1">
            <a:gsLst>
              <a:gs pos="72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w="12700" cmpd="sng">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05200" y="381000"/>
            <a:ext cx="5372896" cy="487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userDrawn="1"/>
        </p:nvSpPr>
        <p:spPr>
          <a:xfrm>
            <a:off x="3733800" y="5410200"/>
            <a:ext cx="5145088" cy="369888"/>
          </a:xfrm>
          <a:prstGeom prst="rect">
            <a:avLst/>
          </a:prstGeom>
          <a:noFill/>
        </p:spPr>
        <p:txBody>
          <a:bodyPr>
            <a:spAutoFit/>
          </a:bodyPr>
          <a:lstStyle/>
          <a:p>
            <a:pPr fontAlgn="auto">
              <a:spcBef>
                <a:spcPts val="0"/>
              </a:spcBef>
              <a:spcAft>
                <a:spcPts val="0"/>
              </a:spcAft>
              <a:defRPr/>
            </a:pPr>
            <a:r>
              <a:rPr lang="en-US" dirty="0">
                <a:solidFill>
                  <a:schemeClr val="bg1"/>
                </a:solidFill>
                <a:effectLst>
                  <a:outerShdw blurRad="38100" dist="38100" dir="2700000" algn="tl">
                    <a:srgbClr val="000000">
                      <a:alpha val="43137"/>
                    </a:srgbClr>
                  </a:outerShdw>
                </a:effectLst>
                <a:latin typeface="+mn-lt"/>
                <a:cs typeface="+mn-cs"/>
              </a:rPr>
              <a:t>Stephen B. Castleberry | John F. Tanner Jr.</a:t>
            </a:r>
          </a:p>
        </p:txBody>
      </p:sp>
      <p:sp>
        <p:nvSpPr>
          <p:cNvPr id="7" name="Rectangle 15"/>
          <p:cNvSpPr>
            <a:spLocks noChangeArrowheads="1"/>
          </p:cNvSpPr>
          <p:nvPr userDrawn="1"/>
        </p:nvSpPr>
        <p:spPr bwMode="auto">
          <a:xfrm>
            <a:off x="457200" y="6400800"/>
            <a:ext cx="8229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entury Gothic" panose="020B0502020202020204" pitchFamily="34" charset="0"/>
                <a:cs typeface="Arial" panose="020B0604020202020204" pitchFamily="34" charset="0"/>
              </a:defRPr>
            </a:lvl1pPr>
            <a:lvl2pPr marL="742950" indent="-285750" eaLnBrk="0" hangingPunct="0">
              <a:defRPr>
                <a:solidFill>
                  <a:schemeClr val="tx1"/>
                </a:solidFill>
                <a:latin typeface="Century Gothic" panose="020B0502020202020204" pitchFamily="34" charset="0"/>
                <a:cs typeface="Arial" panose="020B0604020202020204" pitchFamily="34" charset="0"/>
              </a:defRPr>
            </a:lvl2pPr>
            <a:lvl3pPr marL="1143000" indent="-228600" eaLnBrk="0" hangingPunct="0">
              <a:defRPr>
                <a:solidFill>
                  <a:schemeClr val="tx1"/>
                </a:solidFill>
                <a:latin typeface="Century Gothic" panose="020B0502020202020204" pitchFamily="34" charset="0"/>
                <a:cs typeface="Arial" panose="020B0604020202020204" pitchFamily="34" charset="0"/>
              </a:defRPr>
            </a:lvl3pPr>
            <a:lvl4pPr marL="1600200" indent="-228600" eaLnBrk="0" hangingPunct="0">
              <a:defRPr>
                <a:solidFill>
                  <a:schemeClr val="tx1"/>
                </a:solidFill>
                <a:latin typeface="Century Gothic" panose="020B0502020202020204" pitchFamily="34" charset="0"/>
                <a:cs typeface="Arial" panose="020B0604020202020204" pitchFamily="34" charset="0"/>
              </a:defRPr>
            </a:lvl4pPr>
            <a:lvl5pPr marL="2057400" indent="-228600" eaLnBrk="0" hangingPunct="0">
              <a:defRPr>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pPr algn="ctr" eaLnBrk="1" hangingPunct="1"/>
            <a:r>
              <a:rPr lang="en-US" altLang="en-US" sz="1000">
                <a:solidFill>
                  <a:schemeClr val="bg1"/>
                </a:solidFill>
                <a:latin typeface="Times New Roman" panose="02020603050405020304" pitchFamily="18" charset="0"/>
                <a:cs typeface="Times New Roman" panose="02020603050405020304" pitchFamily="18" charset="0"/>
              </a:rPr>
              <a:t>Copyright © 2014 McGraw-Hill Education. All rights reserved. No reproduction or distribution without the prior written consent of McGraw-Hill Education.</a:t>
            </a:r>
          </a:p>
        </p:txBody>
      </p:sp>
      <p:sp>
        <p:nvSpPr>
          <p:cNvPr id="2" name="Title 1"/>
          <p:cNvSpPr>
            <a:spLocks noGrp="1"/>
          </p:cNvSpPr>
          <p:nvPr>
            <p:ph type="ctrTitle"/>
          </p:nvPr>
        </p:nvSpPr>
        <p:spPr>
          <a:xfrm>
            <a:off x="381000" y="1828800"/>
            <a:ext cx="2971800" cy="2743200"/>
          </a:xfrm>
          <a:prstGeom prst="rect">
            <a:avLst/>
          </a:prstGeom>
        </p:spPr>
        <p:txBody>
          <a:bodyPr anchor="b" anchorCtr="0">
            <a:noAutofit/>
          </a:bodyPr>
          <a:lstStyle>
            <a:lvl1pPr>
              <a:defRPr sz="4000">
                <a:solidFill>
                  <a:schemeClr val="bg1"/>
                </a:solidFill>
                <a:effectLst>
                  <a:outerShdw blurRad="38100" dist="38100" dir="2700000" algn="tl">
                    <a:srgbClr val="000000">
                      <a:alpha val="43137"/>
                    </a:srgbClr>
                  </a:outerShdw>
                </a:effectLst>
              </a:defRPr>
            </a:lvl1pPr>
          </a:lstStyle>
          <a:p>
            <a:r>
              <a:rPr lang="en-US" dirty="0"/>
              <a:t>Click to edit Master title style</a:t>
            </a:r>
          </a:p>
        </p:txBody>
      </p:sp>
    </p:spTree>
    <p:extLst>
      <p:ext uri="{BB962C8B-B14F-4D97-AF65-F5344CB8AC3E}">
        <p14:creationId xmlns:p14="http://schemas.microsoft.com/office/powerpoint/2010/main" val="3856392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cSld name="7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r="46677"/>
          <a:stretch>
            <a:fillRect/>
          </a:stretch>
        </p:blipFill>
        <p:spPr bwMode="auto">
          <a:xfrm>
            <a:off x="0" y="0"/>
            <a:ext cx="1681163"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5"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l="46677"/>
          <a:stretch>
            <a:fillRect/>
          </a:stretch>
        </p:blipFill>
        <p:spPr bwMode="auto">
          <a:xfrm>
            <a:off x="7467600" y="0"/>
            <a:ext cx="1681163"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6" name="Text Box 11"/>
          <p:cNvSpPr txBox="1">
            <a:spLocks noChangeArrowheads="1"/>
          </p:cNvSpPr>
          <p:nvPr userDrawn="1"/>
        </p:nvSpPr>
        <p:spPr bwMode="auto">
          <a:xfrm>
            <a:off x="8258175" y="6507163"/>
            <a:ext cx="809625" cy="244475"/>
          </a:xfrm>
          <a:prstGeom prst="rect">
            <a:avLst/>
          </a:prstGeom>
          <a:noFill/>
          <a:ln w="9525">
            <a:noFill/>
            <a:miter lim="800000"/>
            <a:headEnd/>
            <a:tailEnd/>
          </a:ln>
          <a:effec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r" eaLnBrk="1" hangingPunct="1"/>
            <a:r>
              <a:rPr lang="en-US" altLang="en-US" sz="1000">
                <a:latin typeface="Times New Roman" panose="02020603050405020304" pitchFamily="18" charset="0"/>
              </a:rPr>
              <a:t>1-</a:t>
            </a:r>
            <a:fld id="{4B74B31C-A600-407C-B378-FE6E37F610FB}" type="slidenum">
              <a:rPr lang="en-US" altLang="en-US" sz="1000">
                <a:latin typeface="Times New Roman" panose="02020603050405020304" pitchFamily="18" charset="0"/>
              </a:rPr>
              <a:pPr algn="r" eaLnBrk="1" hangingPunct="1"/>
              <a:t>‹#›</a:t>
            </a:fld>
            <a:endParaRPr lang="en-US" altLang="en-US" sz="1000">
              <a:latin typeface="Times New Roman" panose="02020603050405020304" pitchFamily="18" charset="0"/>
            </a:endParaRPr>
          </a:p>
        </p:txBody>
      </p:sp>
      <p:sp>
        <p:nvSpPr>
          <p:cNvPr id="451587" name="Rectangle 3"/>
          <p:cNvSpPr>
            <a:spLocks noGrp="1" noChangeArrowheads="1"/>
          </p:cNvSpPr>
          <p:nvPr>
            <p:ph type="ctrTitle"/>
          </p:nvPr>
        </p:nvSpPr>
        <p:spPr>
          <a:xfrm>
            <a:off x="1681163" y="1828800"/>
            <a:ext cx="5786437" cy="1143000"/>
          </a:xfrm>
          <a:prstGeom prst="rect">
            <a:avLst/>
          </a:prstGeom>
        </p:spPr>
        <p:txBody>
          <a:bodyPr/>
          <a:lstStyle>
            <a:lvl1pPr algn="ctr">
              <a:defRPr sz="3200"/>
            </a:lvl1pPr>
          </a:lstStyle>
          <a:p>
            <a:r>
              <a:rPr lang="en-US"/>
              <a:t>Click to edit Master title style</a:t>
            </a:r>
          </a:p>
        </p:txBody>
      </p:sp>
      <p:sp>
        <p:nvSpPr>
          <p:cNvPr id="451588" name="Rectangle 4"/>
          <p:cNvSpPr>
            <a:spLocks noGrp="1" noChangeArrowheads="1"/>
          </p:cNvSpPr>
          <p:nvPr>
            <p:ph type="subTitle" idx="1"/>
          </p:nvPr>
        </p:nvSpPr>
        <p:spPr>
          <a:xfrm>
            <a:off x="1681163" y="3581400"/>
            <a:ext cx="5786437" cy="1752600"/>
          </a:xfrm>
          <a:prstGeom prst="rect">
            <a:avLst/>
          </a:prstGeom>
        </p:spPr>
        <p:txBody>
          <a:bodyPr anchor="ctr"/>
          <a:lstStyle>
            <a:lvl1pPr marL="0" indent="0" algn="ctr">
              <a:buFontTx/>
              <a:buNone/>
              <a:defRPr sz="2800"/>
            </a:lvl1pPr>
          </a:lstStyle>
          <a:p>
            <a:r>
              <a:rPr lang="en-US"/>
              <a:t>Click to edit Master subtitle style</a:t>
            </a:r>
          </a:p>
        </p:txBody>
      </p:sp>
    </p:spTree>
    <p:extLst>
      <p:ext uri="{BB962C8B-B14F-4D97-AF65-F5344CB8AC3E}">
        <p14:creationId xmlns:p14="http://schemas.microsoft.com/office/powerpoint/2010/main" val="2598291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5" name="TextBox 4"/>
          <p:cNvSpPr txBox="1"/>
          <p:nvPr userDrawn="1"/>
        </p:nvSpPr>
        <p:spPr>
          <a:xfrm>
            <a:off x="6096000" y="6430089"/>
            <a:ext cx="3048000" cy="123111"/>
          </a:xfrm>
          <a:prstGeom prst="rect">
            <a:avLst/>
          </a:prstGeom>
          <a:noFill/>
        </p:spPr>
        <p:txBody>
          <a:bodyPr wrap="square" lIns="0" tIns="0" rIns="45720" bIns="0" rtlCol="0">
            <a:spAutoFit/>
          </a:bodyPr>
          <a:lstStyle/>
          <a:p>
            <a:pPr algn="r"/>
            <a:r>
              <a:rPr lang="en-US" sz="800" dirty="0">
                <a:solidFill>
                  <a:schemeClr val="bg1"/>
                </a:solidFill>
              </a:rPr>
              <a:t>Insert Photo Credit Here</a:t>
            </a:r>
          </a:p>
        </p:txBody>
      </p:sp>
    </p:spTree>
    <p:extLst>
      <p:ext uri="{BB962C8B-B14F-4D97-AF65-F5344CB8AC3E}">
        <p14:creationId xmlns:p14="http://schemas.microsoft.com/office/powerpoint/2010/main" val="1514299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Rectangle 7"/>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5" name="TextBox 4"/>
          <p:cNvSpPr txBox="1"/>
          <p:nvPr userDrawn="1"/>
        </p:nvSpPr>
        <p:spPr>
          <a:xfrm>
            <a:off x="6096000" y="6430089"/>
            <a:ext cx="3048000" cy="123111"/>
          </a:xfrm>
          <a:prstGeom prst="rect">
            <a:avLst/>
          </a:prstGeom>
          <a:noFill/>
        </p:spPr>
        <p:txBody>
          <a:bodyPr wrap="square" lIns="0" tIns="0" rIns="45720" bIns="0" rtlCol="0">
            <a:spAutoFit/>
          </a:bodyPr>
          <a:lstStyle/>
          <a:p>
            <a:pPr algn="r"/>
            <a:r>
              <a:rPr lang="en-US" sz="800" dirty="0">
                <a:solidFill>
                  <a:schemeClr val="bg1"/>
                </a:solidFill>
              </a:rPr>
              <a:t>Insert Photo Credit Here</a:t>
            </a:r>
          </a:p>
        </p:txBody>
      </p:sp>
    </p:spTree>
    <p:extLst>
      <p:ext uri="{BB962C8B-B14F-4D97-AF65-F5344CB8AC3E}">
        <p14:creationId xmlns:p14="http://schemas.microsoft.com/office/powerpoint/2010/main" val="3643788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96054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Title 1"/>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TextBox 5"/>
          <p:cNvSpPr txBox="1"/>
          <p:nvPr userDrawn="1"/>
        </p:nvSpPr>
        <p:spPr>
          <a:xfrm>
            <a:off x="6096000" y="6430089"/>
            <a:ext cx="3048000" cy="123111"/>
          </a:xfrm>
          <a:prstGeom prst="rect">
            <a:avLst/>
          </a:prstGeom>
          <a:noFill/>
        </p:spPr>
        <p:txBody>
          <a:bodyPr wrap="square" lIns="0" tIns="0" rIns="45720" bIns="0" rtlCol="0">
            <a:spAutoFit/>
          </a:bodyPr>
          <a:lstStyle/>
          <a:p>
            <a:pPr algn="r"/>
            <a:r>
              <a:rPr lang="en-US" sz="800" dirty="0">
                <a:solidFill>
                  <a:schemeClr val="bg1"/>
                </a:solidFill>
              </a:rPr>
              <a:t>Insert Photo Credit Here</a:t>
            </a:r>
          </a:p>
        </p:txBody>
      </p:sp>
    </p:spTree>
    <p:extLst>
      <p:ext uri="{BB962C8B-B14F-4D97-AF65-F5344CB8AC3E}">
        <p14:creationId xmlns:p14="http://schemas.microsoft.com/office/powerpoint/2010/main" val="233467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a:t>Click to edit Master title style</a:t>
            </a:r>
            <a:endParaRPr lang="en-US" dirty="0"/>
          </a:p>
        </p:txBody>
      </p:sp>
      <p:sp>
        <p:nvSpPr>
          <p:cNvPr id="3" name="Text Placeholder 2"/>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14171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_Content with Left Side-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3"/>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2"/>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p:cNvSpPr>
            <a:spLocks noGrp="1"/>
          </p:cNvSpPr>
          <p:nvPr>
            <p:ph type="body" sz="quarter" idx="11" hasCustomPrompt="1"/>
          </p:nvPr>
        </p:nvSpPr>
        <p:spPr>
          <a:xfrm>
            <a:off x="6096000" y="6705600"/>
            <a:ext cx="3048000" cy="152400"/>
          </a:xfrm>
          <a:prstGeom prst="rect">
            <a:avLst/>
          </a:prstGeom>
        </p:spPr>
        <p:txBody>
          <a:bodyPr/>
          <a:lstStyle>
            <a:lvl1pPr marL="0" indent="0" algn="r">
              <a:buNone/>
              <a:defRPr sz="800" baseline="0">
                <a:solidFill>
                  <a:srgbClr val="6A6A6A"/>
                </a:solidFill>
              </a:defRPr>
            </a:lvl1pPr>
          </a:lstStyle>
          <a:p>
            <a:pPr lvl="0"/>
            <a:r>
              <a:rPr lang="en-US" dirty="0"/>
              <a:t>Insert Photo Credit Here</a:t>
            </a:r>
          </a:p>
        </p:txBody>
      </p:sp>
      <p:sp>
        <p:nvSpPr>
          <p:cNvPr id="7" name="Text Placeholder 3"/>
          <p:cNvSpPr>
            <a:spLocks noGrp="1"/>
          </p:cNvSpPr>
          <p:nvPr>
            <p:ph type="body" sz="quarter" idx="12" hasCustomPrompt="1"/>
          </p:nvPr>
        </p:nvSpPr>
        <p:spPr>
          <a:xfrm>
            <a:off x="544512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Tree>
    <p:extLst>
      <p:ext uri="{BB962C8B-B14F-4D97-AF65-F5344CB8AC3E}">
        <p14:creationId xmlns:p14="http://schemas.microsoft.com/office/powerpoint/2010/main" val="3145294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or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457200" y="990600"/>
            <a:ext cx="8229600" cy="5562600"/>
          </a:xfrm>
          <a:prstGeom prst="rect">
            <a:avLst/>
          </a:prstGeom>
        </p:spPr>
        <p:txBody>
          <a:bodyPr/>
          <a:lstStyle>
            <a:lvl1pPr>
              <a:spcAft>
                <a:spcPts val="800"/>
              </a:spcAft>
              <a:defRPr sz="2400"/>
            </a:lvl1pPr>
            <a:lvl2pPr marL="742950" indent="-285750">
              <a:spcAft>
                <a:spcPts val="800"/>
              </a:spcAft>
              <a:buFont typeface="Arial" panose="020B0604020202020204" pitchFamily="34" charset="0"/>
              <a:buChar char="•"/>
              <a:defRPr sz="22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hasCustomPrompt="1"/>
          </p:nvPr>
        </p:nvSpPr>
        <p:spPr>
          <a:xfrm>
            <a:off x="6096000" y="6705600"/>
            <a:ext cx="3048000" cy="152400"/>
          </a:xfrm>
          <a:prstGeom prst="rect">
            <a:avLst/>
          </a:prstGeom>
        </p:spPr>
        <p:txBody>
          <a:bodyPr/>
          <a:lstStyle>
            <a:lvl1pPr marL="0" indent="0" algn="r">
              <a:buNone/>
              <a:defRPr sz="800" baseline="0">
                <a:solidFill>
                  <a:srgbClr val="6A6A6A"/>
                </a:solidFill>
              </a:defRPr>
            </a:lvl1pPr>
          </a:lstStyle>
          <a:p>
            <a:pPr lvl="0"/>
            <a:r>
              <a:rPr lang="en-US" dirty="0"/>
              <a:t>Insert Photo Credit Here</a:t>
            </a:r>
          </a:p>
        </p:txBody>
      </p:sp>
      <p:sp>
        <p:nvSpPr>
          <p:cNvPr id="7" name="Slide Number Placeholder 2"/>
          <p:cNvSpPr>
            <a:spLocks noGrp="1"/>
          </p:cNvSpPr>
          <p:nvPr userDrawn="1">
            <p:ph type="sldNum" sz="quarter" idx="4"/>
          </p:nvPr>
        </p:nvSpPr>
        <p:spPr bwMode="auto">
          <a:xfrm>
            <a:off x="8458200" y="6242050"/>
            <a:ext cx="685800" cy="2857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a:solidFill>
                  <a:schemeClr val="bg1"/>
                </a:solidFill>
              </a:defRPr>
            </a:lvl1pPr>
          </a:lstStyle>
          <a:p>
            <a:r>
              <a:rPr lang="en-US" dirty="0"/>
              <a:t>2-</a:t>
            </a:r>
            <a:fld id="{48205C13-D114-43CB-92F1-A4D3D099D615}" type="slidenum">
              <a:rPr lang="en-US" smtClean="0"/>
              <a:pPr/>
              <a:t>‹#›</a:t>
            </a:fld>
            <a:endParaRPr lang="en-US" dirty="0"/>
          </a:p>
        </p:txBody>
      </p:sp>
      <p:sp>
        <p:nvSpPr>
          <p:cNvPr id="8"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0773"/>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McGraw-Hill Education</a:t>
            </a:r>
            <a:endParaRPr kumimoji="0" lang="en-US" sz="32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345338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Logo: McGraw-Hill Education"/>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ctangle 12"/>
          <p:cNvSpPr/>
          <p:nvPr/>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Picture 11" descr="Tagline: Because learning changes everything.™"/>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
        <p:nvSpPr>
          <p:cNvPr id="6" name="Slide Number Placeholder 2"/>
          <p:cNvSpPr>
            <a:spLocks noGrp="1"/>
          </p:cNvSpPr>
          <p:nvPr userDrawn="1">
            <p:ph type="sldNum" sz="quarter" idx="4"/>
          </p:nvPr>
        </p:nvSpPr>
        <p:spPr bwMode="auto">
          <a:xfrm>
            <a:off x="8458200" y="6242050"/>
            <a:ext cx="685800" cy="2857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a:t>2-</a:t>
            </a:r>
            <a:fld id="{48205C13-D114-43CB-92F1-A4D3D099D615}" type="slidenum">
              <a:rPr lang="en-US" smtClean="0"/>
              <a:pPr fontAlgn="base">
                <a:spcBef>
                  <a:spcPct val="0"/>
                </a:spcBef>
                <a:spcAft>
                  <a:spcPct val="0"/>
                </a:spcAft>
              </a:pPr>
              <a:t>‹#›</a:t>
            </a:fld>
            <a:endParaRPr lang="en-US"/>
          </a:p>
        </p:txBody>
      </p:sp>
    </p:spTree>
    <p:extLst>
      <p:ext uri="{BB962C8B-B14F-4D97-AF65-F5344CB8AC3E}">
        <p14:creationId xmlns:p14="http://schemas.microsoft.com/office/powerpoint/2010/main" val="230419003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 y="2673624"/>
            <a:ext cx="4472364" cy="609600"/>
          </a:xfrm>
        </p:spPr>
        <p:txBody>
          <a:bodyPr/>
          <a:lstStyle/>
          <a:p>
            <a:r>
              <a:rPr lang="en-US" dirty="0"/>
              <a:t>Chapter 1</a:t>
            </a:r>
          </a:p>
        </p:txBody>
      </p:sp>
      <p:sp>
        <p:nvSpPr>
          <p:cNvPr id="5" name="Subtitle 4"/>
          <p:cNvSpPr>
            <a:spLocks noGrp="1"/>
          </p:cNvSpPr>
          <p:nvPr>
            <p:ph type="body" sz="quarter" idx="10"/>
          </p:nvPr>
        </p:nvSpPr>
        <p:spPr>
          <a:xfrm>
            <a:off x="228600" y="3359424"/>
            <a:ext cx="4472364" cy="685800"/>
          </a:xfrm>
        </p:spPr>
        <p:txBody>
          <a:bodyPr/>
          <a:lstStyle/>
          <a:p>
            <a:pPr algn="ctr"/>
            <a:r>
              <a:rPr lang="en-IN" sz="2800" dirty="0">
                <a:latin typeface="+mn-lt"/>
              </a:rPr>
              <a:t>What Do We Mean by Leadership?</a:t>
            </a:r>
            <a:endParaRPr lang="en-US" sz="2800" dirty="0">
              <a:latin typeface="+mn-lt"/>
            </a:endParaRPr>
          </a:p>
        </p:txBody>
      </p:sp>
      <p:pic>
        <p:nvPicPr>
          <p:cNvPr id="7"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82403" y="849794"/>
            <a:ext cx="3603136" cy="4741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2" descr="©McGraw-Hill Education. All rights reserved. Authorized only for instructor use in the classroom.  No reproduction or further distribution permitted without the prior written consent of McGraw-Hill Education.&#10;"/>
          <p:cNvSpPr txBox="1">
            <a:spLocks/>
          </p:cNvSpPr>
          <p:nvPr/>
        </p:nvSpPr>
        <p:spPr>
          <a:xfrm>
            <a:off x="0" y="6705600"/>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fontAlgn="auto">
              <a:spcAft>
                <a:spcPts val="0"/>
              </a:spcAft>
              <a:buNone/>
              <a:defRPr/>
            </a:pPr>
            <a:r>
              <a:rPr lang="en-US" dirty="0"/>
              <a:t>© McGraw-Hill Education. All rights reserved. Authorized only for instructor use in the classroom. No reproduction or further distribution permitted without the prior written consent of McGraw-Hill Education. </a:t>
            </a:r>
            <a:endParaRPr kumimoji="0" lang="en-US" sz="3200" b="0" i="0" u="none" strike="noStrike" kern="1200" cap="none" spc="0" normalizeH="0" baseline="0" noProof="0" dirty="0">
              <a:ln>
                <a:noFill/>
              </a:ln>
              <a:effectLst/>
              <a:uLnTx/>
              <a:uFillTx/>
              <a:latin typeface="Calibri"/>
            </a:endParaRPr>
          </a:p>
        </p:txBody>
      </p:sp>
    </p:spTree>
    <p:extLst>
      <p:ext uri="{BB962C8B-B14F-4D97-AF65-F5344CB8AC3E}">
        <p14:creationId xmlns:p14="http://schemas.microsoft.com/office/powerpoint/2010/main" val="2449106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       Leadership Is Both Rational and Emotional, 2</a:t>
            </a:r>
            <a:endParaRPr lang="en-US" sz="3200" dirty="0"/>
          </a:p>
        </p:txBody>
      </p:sp>
      <p:sp>
        <p:nvSpPr>
          <p:cNvPr id="3" name="Content Placeholder 2"/>
          <p:cNvSpPr>
            <a:spLocks noGrp="1"/>
          </p:cNvSpPr>
          <p:nvPr>
            <p:ph idx="1"/>
          </p:nvPr>
        </p:nvSpPr>
        <p:spPr/>
        <p:txBody>
          <a:bodyPr/>
          <a:lstStyle/>
          <a:p>
            <a:pPr marL="0" indent="0">
              <a:spcBef>
                <a:spcPts val="600"/>
              </a:spcBef>
              <a:spcAft>
                <a:spcPts val="600"/>
              </a:spcAft>
              <a:buNone/>
            </a:pPr>
            <a:r>
              <a:rPr lang="en-IN" altLang="en-US" dirty="0"/>
              <a:t>Aroused feelings can be used either positively or negatively, constructively or destructively</a:t>
            </a:r>
          </a:p>
          <a:p>
            <a:pPr>
              <a:spcBef>
                <a:spcPts val="600"/>
              </a:spcBef>
              <a:spcAft>
                <a:spcPts val="600"/>
              </a:spcAft>
            </a:pPr>
            <a:r>
              <a:rPr lang="en-IN" altLang="en-US" sz="2200" dirty="0"/>
              <a:t>Mere presence of a group causes people to act differently than when they are alone</a:t>
            </a:r>
          </a:p>
          <a:p>
            <a:pPr marL="0" indent="0">
              <a:spcBef>
                <a:spcPts val="600"/>
              </a:spcBef>
              <a:spcAft>
                <a:spcPts val="600"/>
              </a:spcAft>
              <a:buNone/>
            </a:pPr>
            <a:endParaRPr lang="en-IN" altLang="en-US" dirty="0"/>
          </a:p>
        </p:txBody>
      </p:sp>
    </p:spTree>
    <p:extLst>
      <p:ext uri="{BB962C8B-B14F-4D97-AF65-F5344CB8AC3E}">
        <p14:creationId xmlns:p14="http://schemas.microsoft.com/office/powerpoint/2010/main" val="3415366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26128" y="109152"/>
            <a:ext cx="8260672" cy="658428"/>
          </a:xfrm>
        </p:spPr>
        <p:txBody>
          <a:bodyPr/>
          <a:lstStyle/>
          <a:p>
            <a:r>
              <a:rPr lang="en-IN" altLang="en-US" sz="3200" dirty="0"/>
              <a:t>Distinctions between Managers and Leaders</a:t>
            </a:r>
            <a:endParaRPr lang="en-US" altLang="en-US" sz="3200" dirty="0"/>
          </a:p>
        </p:txBody>
      </p:sp>
      <p:sp>
        <p:nvSpPr>
          <p:cNvPr id="24578" name="Content Placeholder 2"/>
          <p:cNvSpPr>
            <a:spLocks noGrp="1"/>
          </p:cNvSpPr>
          <p:nvPr>
            <p:ph sz="half" idx="1"/>
          </p:nvPr>
        </p:nvSpPr>
        <p:spPr/>
        <p:txBody>
          <a:bodyPr/>
          <a:lstStyle/>
          <a:p>
            <a:pPr marL="0" indent="0" eaLnBrk="1" hangingPunct="1">
              <a:spcBef>
                <a:spcPts val="600"/>
              </a:spcBef>
              <a:spcAft>
                <a:spcPts val="600"/>
              </a:spcAft>
              <a:buNone/>
              <a:defRPr/>
            </a:pPr>
            <a:r>
              <a:rPr lang="en-US" dirty="0"/>
              <a:t>Managers:</a:t>
            </a:r>
          </a:p>
          <a:p>
            <a:pPr>
              <a:spcBef>
                <a:spcPts val="600"/>
              </a:spcBef>
              <a:spcAft>
                <a:spcPts val="600"/>
              </a:spcAft>
              <a:buFont typeface="Arial" panose="020B0604020202020204" pitchFamily="34" charset="0"/>
              <a:buChar char="•"/>
              <a:defRPr/>
            </a:pPr>
            <a:endParaRPr lang="en-US" sz="2200" dirty="0"/>
          </a:p>
          <a:p>
            <a:pPr>
              <a:spcBef>
                <a:spcPts val="600"/>
              </a:spcBef>
              <a:spcAft>
                <a:spcPts val="600"/>
              </a:spcAft>
              <a:buFont typeface="Arial" panose="020B0604020202020204" pitchFamily="34" charset="0"/>
              <a:buChar char="•"/>
              <a:defRPr/>
            </a:pPr>
            <a:r>
              <a:rPr lang="en-US" sz="2200" dirty="0"/>
              <a:t>Administer</a:t>
            </a:r>
          </a:p>
          <a:p>
            <a:pPr>
              <a:spcBef>
                <a:spcPts val="600"/>
              </a:spcBef>
              <a:spcAft>
                <a:spcPts val="600"/>
              </a:spcAft>
              <a:buFont typeface="Arial" panose="020B0604020202020204" pitchFamily="34" charset="0"/>
              <a:buChar char="•"/>
              <a:defRPr/>
            </a:pPr>
            <a:r>
              <a:rPr lang="en-US" sz="2200" dirty="0"/>
              <a:t>Maintain</a:t>
            </a:r>
          </a:p>
          <a:p>
            <a:pPr>
              <a:spcBef>
                <a:spcPts val="600"/>
              </a:spcBef>
              <a:spcAft>
                <a:spcPts val="600"/>
              </a:spcAft>
              <a:buFont typeface="Arial" panose="020B0604020202020204" pitchFamily="34" charset="0"/>
              <a:buChar char="•"/>
              <a:defRPr/>
            </a:pPr>
            <a:r>
              <a:rPr lang="en-US" sz="2200" dirty="0"/>
              <a:t>Control</a:t>
            </a:r>
          </a:p>
          <a:p>
            <a:pPr>
              <a:spcBef>
                <a:spcPts val="600"/>
              </a:spcBef>
              <a:spcAft>
                <a:spcPts val="600"/>
              </a:spcAft>
              <a:buFont typeface="Arial" panose="020B0604020202020204" pitchFamily="34" charset="0"/>
              <a:buChar char="•"/>
              <a:defRPr/>
            </a:pPr>
            <a:r>
              <a:rPr lang="en-US" sz="2200" dirty="0"/>
              <a:t>Have a short-term view</a:t>
            </a:r>
          </a:p>
          <a:p>
            <a:pPr>
              <a:spcBef>
                <a:spcPts val="600"/>
              </a:spcBef>
              <a:spcAft>
                <a:spcPts val="600"/>
              </a:spcAft>
              <a:buFont typeface="Arial" panose="020B0604020202020204" pitchFamily="34" charset="0"/>
              <a:buChar char="•"/>
              <a:defRPr/>
            </a:pPr>
            <a:r>
              <a:rPr lang="en-US" sz="2200" dirty="0"/>
              <a:t>Ask how and when</a:t>
            </a:r>
          </a:p>
          <a:p>
            <a:pPr>
              <a:spcBef>
                <a:spcPts val="600"/>
              </a:spcBef>
              <a:spcAft>
                <a:spcPts val="600"/>
              </a:spcAft>
              <a:buFont typeface="Arial" panose="020B0604020202020204" pitchFamily="34" charset="0"/>
              <a:buChar char="•"/>
              <a:defRPr/>
            </a:pPr>
            <a:r>
              <a:rPr lang="en-US" sz="2200" dirty="0"/>
              <a:t>Imitate</a:t>
            </a:r>
          </a:p>
          <a:p>
            <a:pPr>
              <a:spcBef>
                <a:spcPts val="600"/>
              </a:spcBef>
              <a:spcAft>
                <a:spcPts val="600"/>
              </a:spcAft>
              <a:buFont typeface="Arial" panose="020B0604020202020204" pitchFamily="34" charset="0"/>
              <a:buChar char="•"/>
              <a:defRPr/>
            </a:pPr>
            <a:r>
              <a:rPr lang="en-US" sz="2200" dirty="0"/>
              <a:t>Accept the status quo</a:t>
            </a:r>
          </a:p>
        </p:txBody>
      </p:sp>
      <p:sp>
        <p:nvSpPr>
          <p:cNvPr id="2" name="Content Placeholder 1"/>
          <p:cNvSpPr>
            <a:spLocks noGrp="1"/>
          </p:cNvSpPr>
          <p:nvPr>
            <p:ph sz="half" idx="2"/>
          </p:nvPr>
        </p:nvSpPr>
        <p:spPr/>
        <p:txBody>
          <a:bodyPr/>
          <a:lstStyle/>
          <a:p>
            <a:pPr marL="0" indent="0">
              <a:spcBef>
                <a:spcPts val="600"/>
              </a:spcBef>
              <a:spcAft>
                <a:spcPts val="600"/>
              </a:spcAft>
              <a:buNone/>
              <a:defRPr/>
            </a:pPr>
            <a:r>
              <a:rPr lang="en-US" dirty="0"/>
              <a:t>Leaders: </a:t>
            </a:r>
          </a:p>
          <a:p>
            <a:pPr>
              <a:spcBef>
                <a:spcPts val="600"/>
              </a:spcBef>
              <a:spcAft>
                <a:spcPts val="600"/>
              </a:spcAft>
              <a:buFont typeface="Arial" panose="020B0604020202020204" pitchFamily="34" charset="0"/>
              <a:buChar char="•"/>
              <a:defRPr/>
            </a:pPr>
            <a:endParaRPr lang="en-US" kern="0" dirty="0"/>
          </a:p>
          <a:p>
            <a:pPr>
              <a:spcBef>
                <a:spcPts val="600"/>
              </a:spcBef>
              <a:spcAft>
                <a:spcPts val="600"/>
              </a:spcAft>
              <a:buFont typeface="Arial" panose="020B0604020202020204" pitchFamily="34" charset="0"/>
              <a:buChar char="•"/>
              <a:defRPr/>
            </a:pPr>
            <a:r>
              <a:rPr lang="en-US" sz="2200" kern="0" dirty="0"/>
              <a:t>Innovate</a:t>
            </a:r>
          </a:p>
          <a:p>
            <a:pPr>
              <a:spcBef>
                <a:spcPts val="600"/>
              </a:spcBef>
              <a:spcAft>
                <a:spcPts val="600"/>
              </a:spcAft>
              <a:buFont typeface="Arial" panose="020B0604020202020204" pitchFamily="34" charset="0"/>
              <a:buChar char="•"/>
              <a:defRPr/>
            </a:pPr>
            <a:r>
              <a:rPr lang="en-US" sz="2200" kern="0" dirty="0"/>
              <a:t>Develop</a:t>
            </a:r>
          </a:p>
          <a:p>
            <a:pPr>
              <a:spcBef>
                <a:spcPts val="600"/>
              </a:spcBef>
              <a:spcAft>
                <a:spcPts val="600"/>
              </a:spcAft>
              <a:buFont typeface="Arial" panose="020B0604020202020204" pitchFamily="34" charset="0"/>
              <a:buChar char="•"/>
              <a:defRPr/>
            </a:pPr>
            <a:r>
              <a:rPr lang="en-US" sz="2200" kern="0" dirty="0"/>
              <a:t>Inspire</a:t>
            </a:r>
          </a:p>
          <a:p>
            <a:pPr>
              <a:spcBef>
                <a:spcPts val="600"/>
              </a:spcBef>
              <a:spcAft>
                <a:spcPts val="600"/>
              </a:spcAft>
              <a:buFont typeface="Arial" panose="020B0604020202020204" pitchFamily="34" charset="0"/>
              <a:buChar char="•"/>
              <a:defRPr/>
            </a:pPr>
            <a:r>
              <a:rPr lang="en-US" sz="2200" kern="0" dirty="0"/>
              <a:t>Have a long-term view</a:t>
            </a:r>
          </a:p>
          <a:p>
            <a:pPr>
              <a:spcBef>
                <a:spcPts val="600"/>
              </a:spcBef>
              <a:spcAft>
                <a:spcPts val="600"/>
              </a:spcAft>
              <a:buFont typeface="Arial" panose="020B0604020202020204" pitchFamily="34" charset="0"/>
              <a:buChar char="•"/>
              <a:defRPr/>
            </a:pPr>
            <a:r>
              <a:rPr lang="en-US" sz="2200" kern="0" dirty="0"/>
              <a:t>Ask what and why</a:t>
            </a:r>
          </a:p>
          <a:p>
            <a:pPr>
              <a:spcBef>
                <a:spcPts val="600"/>
              </a:spcBef>
              <a:spcAft>
                <a:spcPts val="600"/>
              </a:spcAft>
              <a:buFont typeface="Arial" panose="020B0604020202020204" pitchFamily="34" charset="0"/>
              <a:buChar char="•"/>
              <a:defRPr/>
            </a:pPr>
            <a:r>
              <a:rPr lang="en-US" sz="2200" kern="0" dirty="0"/>
              <a:t>Originate</a:t>
            </a:r>
          </a:p>
          <a:p>
            <a:pPr>
              <a:spcBef>
                <a:spcPts val="600"/>
              </a:spcBef>
              <a:spcAft>
                <a:spcPts val="600"/>
              </a:spcAft>
              <a:buFont typeface="Arial" panose="020B0604020202020204" pitchFamily="34" charset="0"/>
              <a:buChar char="•"/>
              <a:defRPr/>
            </a:pPr>
            <a:r>
              <a:rPr lang="en-US" sz="2200" kern="0" dirty="0"/>
              <a:t>Challenge the status quo</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eaLnBrk="1" hangingPunct="1"/>
            <a:r>
              <a:rPr lang="en-US" altLang="en-US" sz="3200" dirty="0"/>
              <a:t>	Figure 1.1: Leadership and Management Overlap</a:t>
            </a:r>
          </a:p>
        </p:txBody>
      </p:sp>
      <p:pic>
        <p:nvPicPr>
          <p:cNvPr id="4" name="Picture 3" descr="The figure shows two overlapping circles. The circle on the left is labeled leadership, and the circle on the right is labeled managemen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680" y="1552313"/>
            <a:ext cx="5658640" cy="375337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eaLnBrk="1" hangingPunct="1"/>
            <a:r>
              <a:rPr lang="en-US" altLang="en-US" dirty="0"/>
              <a:t>Leadership Myths, 1</a:t>
            </a:r>
          </a:p>
        </p:txBody>
      </p:sp>
      <p:sp>
        <p:nvSpPr>
          <p:cNvPr id="29698" name="Content Placeholder 2"/>
          <p:cNvSpPr>
            <a:spLocks noGrp="1"/>
          </p:cNvSpPr>
          <p:nvPr>
            <p:ph idx="1"/>
          </p:nvPr>
        </p:nvSpPr>
        <p:spPr/>
        <p:txBody>
          <a:bodyPr/>
          <a:lstStyle/>
          <a:p>
            <a:pPr marL="1023938" indent="-1023938" eaLnBrk="1" hangingPunct="1">
              <a:buFontTx/>
              <a:buNone/>
              <a:defRPr/>
            </a:pPr>
            <a:r>
              <a:rPr lang="en-US" dirty="0"/>
              <a:t>Good leadership is all common sense</a:t>
            </a:r>
          </a:p>
          <a:p>
            <a:pPr eaLnBrk="1" hangingPunct="1">
              <a:defRPr/>
            </a:pPr>
            <a:r>
              <a:rPr lang="en-US" sz="2200" dirty="0"/>
              <a:t>The term common sense is ambiguous</a:t>
            </a:r>
          </a:p>
          <a:p>
            <a:pPr>
              <a:defRPr/>
            </a:pPr>
            <a:r>
              <a:rPr lang="en-IN" sz="2200" dirty="0"/>
              <a:t>If leadership </a:t>
            </a:r>
            <a:r>
              <a:rPr lang="en-IN" sz="2200" dirty="0" smtClean="0"/>
              <a:t>were </a:t>
            </a:r>
            <a:r>
              <a:rPr lang="en-IN" sz="2200" dirty="0"/>
              <a:t>simply common sense, then there would be fewer workplace problems</a:t>
            </a:r>
            <a:endParaRPr lang="en-US" sz="2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dirty="0"/>
              <a:t>Leadership Myths, 2</a:t>
            </a:r>
          </a:p>
        </p:txBody>
      </p:sp>
      <p:sp>
        <p:nvSpPr>
          <p:cNvPr id="29698" name="Content Placeholder 2"/>
          <p:cNvSpPr>
            <a:spLocks noGrp="1"/>
          </p:cNvSpPr>
          <p:nvPr>
            <p:ph idx="1"/>
          </p:nvPr>
        </p:nvSpPr>
        <p:spPr/>
        <p:txBody>
          <a:bodyPr/>
          <a:lstStyle/>
          <a:p>
            <a:pPr marL="0" indent="0">
              <a:buNone/>
            </a:pPr>
            <a:r>
              <a:rPr lang="en-US" dirty="0"/>
              <a:t>Leaders are born, not made</a:t>
            </a:r>
          </a:p>
          <a:p>
            <a:r>
              <a:rPr lang="en-US" sz="2200" dirty="0"/>
              <a:t>Innate factors and formative experiences influence behavior and leadership</a:t>
            </a:r>
          </a:p>
          <a:p>
            <a:pPr lvl="1"/>
            <a:r>
              <a:rPr lang="en-IN" sz="2000" dirty="0"/>
              <a:t>Natural talents or characteristics may offer certain advantages or disadvantages to a leader</a:t>
            </a:r>
            <a:endParaRPr lang="en-US" sz="2000" dirty="0"/>
          </a:p>
          <a:p>
            <a:r>
              <a:rPr lang="en-US" sz="2200" dirty="0"/>
              <a:t>Research shows cognitive abilities and personality traits are partially innate</a:t>
            </a:r>
          </a:p>
          <a:p>
            <a:r>
              <a:rPr lang="en-US" sz="2200" dirty="0"/>
              <a:t>Different environments can nurture or suppress different leadership qualities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a:t>Leadership Myths, 3</a:t>
            </a:r>
          </a:p>
        </p:txBody>
      </p:sp>
      <p:sp>
        <p:nvSpPr>
          <p:cNvPr id="29698" name="Content Placeholder 2"/>
          <p:cNvSpPr>
            <a:spLocks noGrp="1"/>
          </p:cNvSpPr>
          <p:nvPr>
            <p:ph idx="1"/>
          </p:nvPr>
        </p:nvSpPr>
        <p:spPr/>
        <p:txBody>
          <a:bodyPr/>
          <a:lstStyle/>
          <a:p>
            <a:pPr marL="0" indent="0">
              <a:buNone/>
            </a:pPr>
            <a:r>
              <a:rPr lang="en-US" dirty="0"/>
              <a:t>The only school where leadership is learnt from is the school of hard knocks</a:t>
            </a:r>
          </a:p>
          <a:p>
            <a:r>
              <a:rPr lang="en-US" sz="2200" dirty="0"/>
              <a:t>Formal study and experiential learning complement each other</a:t>
            </a:r>
          </a:p>
          <a:p>
            <a:r>
              <a:rPr lang="en-IN" sz="2200" dirty="0"/>
              <a:t>Formal study of leadership provides students with a variety of ways of examining a particular leadership situation</a:t>
            </a:r>
          </a:p>
          <a:p>
            <a:pPr lvl="1"/>
            <a:r>
              <a:rPr lang="en-IN" sz="2000" dirty="0"/>
              <a:t>Studying the different ways researchers have defined and examined leadership helps students use these definitions and theories to better understand what is going on in any leadership situation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eaLnBrk="1" hangingPunct="1"/>
            <a:r>
              <a:rPr lang="en-US" altLang="en-US" sz="2800" dirty="0"/>
              <a:t>	Figure 1.2: The Interactional Framework for Analyzing Leadership</a:t>
            </a:r>
          </a:p>
        </p:txBody>
      </p:sp>
      <p:pic>
        <p:nvPicPr>
          <p:cNvPr id="8" name="Picture 7" descr="The figure shows the interactional framework for analyzing leadership in the form of a Venn diagram."/>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143000"/>
            <a:ext cx="6806147" cy="4421882"/>
          </a:xfrm>
          <a:prstGeom prst="rect">
            <a:avLst/>
          </a:prstGeom>
        </p:spPr>
      </p:pic>
      <p:sp>
        <p:nvSpPr>
          <p:cNvPr id="7" name="Text Placeholder 6"/>
          <p:cNvSpPr>
            <a:spLocks noGrp="1"/>
          </p:cNvSpPr>
          <p:nvPr>
            <p:ph type="body" sz="quarter" idx="11"/>
          </p:nvPr>
        </p:nvSpPr>
        <p:spPr>
          <a:xfrm>
            <a:off x="838200" y="5410200"/>
            <a:ext cx="6781800" cy="304800"/>
          </a:xfrm>
        </p:spPr>
        <p:txBody>
          <a:bodyPr/>
          <a:lstStyle/>
          <a:p>
            <a:endParaRPr lang="en-US" sz="1000" dirty="0">
              <a:solidFill>
                <a:schemeClr val="tx1"/>
              </a:solidFill>
            </a:endParaRPr>
          </a:p>
          <a:p>
            <a:r>
              <a:rPr lang="en-IN" sz="1000" dirty="0">
                <a:solidFill>
                  <a:schemeClr val="tx1"/>
                </a:solidFill>
              </a:rPr>
              <a:t>Source: Adapted from E. P. Hollander, Leadership Dynamics: A Practical Guide to Effective Relationships (New York: Free Press, 1978). </a:t>
            </a:r>
            <a:endParaRPr lang="en-US" sz="1000" dirty="0">
              <a:solidFill>
                <a:schemeClr val="tx1"/>
              </a:solidFill>
            </a:endParaRPr>
          </a:p>
        </p:txBody>
      </p:sp>
      <p:sp>
        <p:nvSpPr>
          <p:cNvPr id="5" name="Text Placeholder 4"/>
          <p:cNvSpPr txBox="1">
            <a:spLocks/>
          </p:cNvSpPr>
          <p:nvPr/>
        </p:nvSpPr>
        <p:spPr>
          <a:xfrm>
            <a:off x="4267200" y="6031832"/>
            <a:ext cx="4343400" cy="168442"/>
          </a:xfrm>
          <a:prstGeom prst="rect">
            <a:avLst/>
          </a:prstGeom>
        </p:spPr>
        <p:txBody>
          <a:bodyPr/>
          <a:lstStyle>
            <a:lvl1pPr marL="0" indent="0" algn="r" defTabSz="457200" rtl="0" eaLnBrk="1" latinLnBrk="0" hangingPunct="1">
              <a:spcBef>
                <a:spcPct val="20000"/>
              </a:spcBef>
              <a:buFont typeface="Arial"/>
              <a:buNone/>
              <a:defRPr sz="800" kern="1200" baseline="0">
                <a:solidFill>
                  <a:srgbClr val="6A6A6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altLang="en-US" sz="1000" dirty="0">
                <a:solidFill>
                  <a:schemeClr val="tx1"/>
                </a:solidFill>
                <a:hlinkClick r:id="rId3" action="ppaction://hlinksldjump"/>
              </a:rPr>
              <a:t>Figure 1.2: The Interactional Framework for Analyzing Leadership, Appendix</a:t>
            </a:r>
            <a:endParaRPr lang="en-US" sz="1000"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z="2800" dirty="0"/>
              <a:t>	The Interactional Framework for Analyzing Leadership</a:t>
            </a:r>
            <a:endParaRPr lang="en-US" altLang="en-US" sz="2000" b="0" i="1" dirty="0"/>
          </a:p>
        </p:txBody>
      </p:sp>
      <p:sp>
        <p:nvSpPr>
          <p:cNvPr id="17411" name="Content Placeholder 2"/>
          <p:cNvSpPr>
            <a:spLocks noGrp="1"/>
          </p:cNvSpPr>
          <p:nvPr>
            <p:ph idx="1"/>
          </p:nvPr>
        </p:nvSpPr>
        <p:spPr/>
        <p:txBody>
          <a:bodyPr/>
          <a:lstStyle/>
          <a:p>
            <a:pPr marL="0" indent="0" eaLnBrk="1" hangingPunct="1">
              <a:spcBef>
                <a:spcPts val="600"/>
              </a:spcBef>
              <a:spcAft>
                <a:spcPts val="600"/>
              </a:spcAft>
              <a:buNone/>
            </a:pPr>
            <a:r>
              <a:rPr lang="en-US" altLang="en-US" sz="2400" dirty="0"/>
              <a:t>States that leadership is the result of a complex set of interactions among the leader, the followers, and the situation</a:t>
            </a:r>
          </a:p>
          <a:p>
            <a:pPr>
              <a:spcBef>
                <a:spcPts val="600"/>
              </a:spcBef>
              <a:spcAft>
                <a:spcPts val="600"/>
              </a:spcAft>
            </a:pPr>
            <a:r>
              <a:rPr lang="en-US" altLang="en-US" sz="2200" dirty="0"/>
              <a:t>Example: In-groups and out-groups</a:t>
            </a:r>
          </a:p>
          <a:p>
            <a:pPr lvl="1">
              <a:spcBef>
                <a:spcPts val="600"/>
              </a:spcBef>
              <a:spcAft>
                <a:spcPts val="600"/>
              </a:spcAft>
            </a:pPr>
            <a:r>
              <a:rPr lang="en-IN" altLang="en-US" b="1" dirty="0">
                <a:solidFill>
                  <a:srgbClr val="C00000"/>
                </a:solidFill>
              </a:rPr>
              <a:t>In-groups</a:t>
            </a:r>
            <a:r>
              <a:rPr lang="en-IN" altLang="en-US" dirty="0">
                <a:solidFill>
                  <a:srgbClr val="C00000"/>
                </a:solidFill>
              </a:rPr>
              <a:t>: </a:t>
            </a:r>
            <a:r>
              <a:rPr lang="en-IN" altLang="en-US" dirty="0"/>
              <a:t>High degree of mutual influence and attraction between the leader and a few subordinates</a:t>
            </a:r>
          </a:p>
          <a:p>
            <a:pPr lvl="2">
              <a:spcBef>
                <a:spcPts val="600"/>
              </a:spcBef>
              <a:spcAft>
                <a:spcPts val="600"/>
              </a:spcAft>
            </a:pPr>
            <a:r>
              <a:rPr lang="en-IN" altLang="en-US" sz="2000" dirty="0"/>
              <a:t>Subordinates feel a high degree of loyalty, commitment, and trust toward the leader</a:t>
            </a:r>
          </a:p>
          <a:p>
            <a:pPr lvl="2">
              <a:spcBef>
                <a:spcPts val="600"/>
              </a:spcBef>
              <a:spcAft>
                <a:spcPts val="600"/>
              </a:spcAft>
            </a:pPr>
            <a:r>
              <a:rPr lang="en-IN" altLang="en-US" sz="2000" dirty="0"/>
              <a:t>Other subordinates belong to the </a:t>
            </a:r>
            <a:r>
              <a:rPr lang="en-IN" altLang="en-US" sz="2000" b="1" dirty="0">
                <a:solidFill>
                  <a:srgbClr val="C00000"/>
                </a:solidFill>
              </a:rPr>
              <a:t>out-group</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eaLnBrk="1" hangingPunct="1"/>
            <a:r>
              <a:rPr lang="en-US" altLang="en-US" dirty="0"/>
              <a:t>Leader as an Individual, 1</a:t>
            </a:r>
          </a:p>
        </p:txBody>
      </p:sp>
      <p:sp>
        <p:nvSpPr>
          <p:cNvPr id="18435" name="Content Placeholder 2"/>
          <p:cNvSpPr>
            <a:spLocks noGrp="1"/>
          </p:cNvSpPr>
          <p:nvPr>
            <p:ph idx="1"/>
          </p:nvPr>
        </p:nvSpPr>
        <p:spPr/>
        <p:txBody>
          <a:bodyPr/>
          <a:lstStyle/>
          <a:p>
            <a:pPr marL="0" indent="0" eaLnBrk="1" hangingPunct="1">
              <a:lnSpc>
                <a:spcPct val="90000"/>
              </a:lnSpc>
              <a:spcBef>
                <a:spcPts val="300"/>
              </a:spcBef>
              <a:spcAft>
                <a:spcPts val="600"/>
              </a:spcAft>
              <a:buNone/>
            </a:pPr>
            <a:r>
              <a:rPr lang="en-US" altLang="en-US" sz="2400" dirty="0"/>
              <a:t>Characteristics include:</a:t>
            </a:r>
          </a:p>
          <a:p>
            <a:pPr marL="0" indent="0" eaLnBrk="1" hangingPunct="1">
              <a:lnSpc>
                <a:spcPct val="90000"/>
              </a:lnSpc>
              <a:spcBef>
                <a:spcPts val="300"/>
              </a:spcBef>
              <a:spcAft>
                <a:spcPts val="600"/>
              </a:spcAft>
              <a:buNone/>
            </a:pPr>
            <a:endParaRPr lang="en-US" altLang="en-US" sz="2400" dirty="0"/>
          </a:p>
          <a:p>
            <a:pPr>
              <a:lnSpc>
                <a:spcPct val="90000"/>
              </a:lnSpc>
              <a:spcBef>
                <a:spcPts val="300"/>
              </a:spcBef>
              <a:spcAft>
                <a:spcPts val="600"/>
              </a:spcAft>
            </a:pPr>
            <a:r>
              <a:rPr lang="en-US" altLang="en-US" sz="2200" dirty="0"/>
              <a:t>Unique personal history</a:t>
            </a:r>
          </a:p>
          <a:p>
            <a:pPr>
              <a:lnSpc>
                <a:spcPct val="90000"/>
              </a:lnSpc>
              <a:spcBef>
                <a:spcPts val="300"/>
              </a:spcBef>
              <a:spcAft>
                <a:spcPts val="600"/>
              </a:spcAft>
            </a:pPr>
            <a:r>
              <a:rPr lang="en-US" altLang="en-US" sz="2200" dirty="0"/>
              <a:t>Interests</a:t>
            </a:r>
          </a:p>
          <a:p>
            <a:pPr>
              <a:lnSpc>
                <a:spcPct val="90000"/>
              </a:lnSpc>
              <a:spcBef>
                <a:spcPts val="300"/>
              </a:spcBef>
              <a:spcAft>
                <a:spcPts val="600"/>
              </a:spcAft>
            </a:pPr>
            <a:r>
              <a:rPr lang="en-US" altLang="en-US" sz="2200" dirty="0"/>
              <a:t>Character traits</a:t>
            </a:r>
          </a:p>
          <a:p>
            <a:pPr>
              <a:lnSpc>
                <a:spcPct val="90000"/>
              </a:lnSpc>
              <a:spcBef>
                <a:spcPts val="300"/>
              </a:spcBef>
              <a:spcAft>
                <a:spcPts val="600"/>
              </a:spcAft>
            </a:pPr>
            <a:r>
              <a:rPr lang="en-US" altLang="en-US" sz="2200" dirty="0"/>
              <a:t>Motivation</a:t>
            </a:r>
          </a:p>
          <a:p>
            <a:pPr marL="0" indent="0" eaLnBrk="1" hangingPunct="1">
              <a:lnSpc>
                <a:spcPct val="90000"/>
              </a:lnSpc>
              <a:spcBef>
                <a:spcPts val="300"/>
              </a:spcBef>
              <a:spcAft>
                <a:spcPts val="600"/>
              </a:spcAft>
              <a:buNone/>
            </a:pPr>
            <a:endParaRPr lang="en-US" altLang="en-US" dirty="0"/>
          </a:p>
          <a:p>
            <a:pPr marL="0" indent="0" eaLnBrk="1" hangingPunct="1">
              <a:lnSpc>
                <a:spcPct val="90000"/>
              </a:lnSpc>
              <a:spcBef>
                <a:spcPts val="300"/>
              </a:spcBef>
              <a:spcAft>
                <a:spcPts val="600"/>
              </a:spcAft>
              <a:buNone/>
            </a:pPr>
            <a:r>
              <a:rPr lang="en-US" altLang="en-US" dirty="0"/>
              <a:t>Effective leaders differ from their followers and from ineffective leaders on elements such as personality traits, cognitive abilities, skills, and values</a:t>
            </a:r>
          </a:p>
          <a:p>
            <a:pPr marL="0" indent="0" eaLnBrk="1" hangingPunct="1">
              <a:lnSpc>
                <a:spcPct val="90000"/>
              </a:lnSpc>
              <a:spcBef>
                <a:spcPts val="300"/>
              </a:spcBef>
              <a:spcAft>
                <a:spcPts val="600"/>
              </a:spcAft>
              <a:buNone/>
            </a:pPr>
            <a:endParaRPr lang="en-US" altLang="en-US" sz="2400" dirty="0"/>
          </a:p>
          <a:p>
            <a:pPr marL="0" indent="0">
              <a:lnSpc>
                <a:spcPct val="90000"/>
              </a:lnSpc>
              <a:spcBef>
                <a:spcPts val="300"/>
              </a:spcBef>
              <a:spcAft>
                <a:spcPts val="200"/>
              </a:spcAft>
              <a:buNone/>
            </a:pPr>
            <a:r>
              <a:rPr lang="en-IN" altLang="en-US" dirty="0"/>
              <a:t>Leaders are generally calm and are not prone to emotional outbursts</a:t>
            </a:r>
            <a:endParaRPr lang="en-US" alt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dirty="0"/>
              <a:t>Leader as an Individual, 2</a:t>
            </a:r>
            <a:endParaRPr lang="en-US" altLang="en-US" sz="2800" b="0" i="1" dirty="0"/>
          </a:p>
        </p:txBody>
      </p:sp>
      <p:sp>
        <p:nvSpPr>
          <p:cNvPr id="19459" name="Content Placeholder 2"/>
          <p:cNvSpPr>
            <a:spLocks noGrp="1"/>
          </p:cNvSpPr>
          <p:nvPr>
            <p:ph idx="1"/>
          </p:nvPr>
        </p:nvSpPr>
        <p:spPr/>
        <p:txBody>
          <a:bodyPr/>
          <a:lstStyle/>
          <a:p>
            <a:pPr marL="0" indent="0" eaLnBrk="1" hangingPunct="1">
              <a:spcBef>
                <a:spcPts val="600"/>
              </a:spcBef>
              <a:spcAft>
                <a:spcPts val="600"/>
              </a:spcAft>
              <a:buNone/>
              <a:defRPr/>
            </a:pPr>
            <a:r>
              <a:rPr lang="en-US" sz="2400" dirty="0"/>
              <a:t>Leaders appointed by superiors may have less credibility and may get less loyalty</a:t>
            </a:r>
          </a:p>
          <a:p>
            <a:pPr eaLnBrk="1" hangingPunct="1">
              <a:spcBef>
                <a:spcPts val="600"/>
              </a:spcBef>
              <a:spcAft>
                <a:spcPts val="600"/>
              </a:spcAft>
              <a:defRPr/>
            </a:pPr>
            <a:r>
              <a:rPr lang="en-US" sz="2200" dirty="0"/>
              <a:t>Leaders elected or emerging by consensus from ranks of followers are seen as more effective</a:t>
            </a:r>
          </a:p>
          <a:p>
            <a:pPr marL="0" indent="0">
              <a:buNone/>
            </a:pPr>
            <a:endParaRPr lang="en-US" dirty="0"/>
          </a:p>
          <a:p>
            <a:pPr marL="0" indent="0">
              <a:buNone/>
            </a:pPr>
            <a:r>
              <a:rPr lang="en-IN" dirty="0"/>
              <a:t>Leader’s experience or history in a particular organization is usually important to her or his effectiveness</a:t>
            </a:r>
          </a:p>
          <a:p>
            <a:pPr marL="0" indent="0">
              <a:buNone/>
            </a:pPr>
            <a:endParaRPr lang="en-US" dirty="0"/>
          </a:p>
          <a:p>
            <a:pPr marL="0" indent="0">
              <a:buNone/>
            </a:pPr>
            <a:r>
              <a:rPr lang="en-US" dirty="0"/>
              <a:t>Leader’s legitimacy is affected by the extent of follower participation in a leader’s selection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Chapter Outline</a:t>
            </a:r>
          </a:p>
        </p:txBody>
      </p:sp>
      <p:sp>
        <p:nvSpPr>
          <p:cNvPr id="5" name="Content Placeholder 4"/>
          <p:cNvSpPr>
            <a:spLocks noGrp="1"/>
          </p:cNvSpPr>
          <p:nvPr>
            <p:ph idx="1"/>
          </p:nvPr>
        </p:nvSpPr>
        <p:spPr/>
        <p:txBody>
          <a:bodyPr/>
          <a:lstStyle/>
          <a:p>
            <a:r>
              <a:rPr lang="en-US" dirty="0"/>
              <a:t>Introduction</a:t>
            </a:r>
          </a:p>
          <a:p>
            <a:r>
              <a:rPr lang="en-US" dirty="0" smtClean="0"/>
              <a:t>Leadership</a:t>
            </a:r>
            <a:endParaRPr lang="en-US" dirty="0"/>
          </a:p>
          <a:p>
            <a:r>
              <a:rPr lang="en-US" dirty="0"/>
              <a:t>Leadership myths</a:t>
            </a:r>
          </a:p>
          <a:p>
            <a:r>
              <a:rPr lang="en-IN" dirty="0"/>
              <a:t>The interactional framework for </a:t>
            </a:r>
            <a:r>
              <a:rPr lang="en-IN" dirty="0" err="1"/>
              <a:t>analyzing</a:t>
            </a:r>
            <a:r>
              <a:rPr lang="en-IN" dirty="0"/>
              <a:t> leadership</a:t>
            </a:r>
          </a:p>
          <a:p>
            <a:r>
              <a:rPr lang="en-IN" dirty="0"/>
              <a:t>Illustrating the interactional framework: women in leadership roles</a:t>
            </a:r>
          </a:p>
          <a:p>
            <a:r>
              <a:rPr lang="en-IN" dirty="0"/>
              <a:t>There is no simple recipe for effective leadership</a:t>
            </a:r>
            <a:endParaRPr lang="en-US" dirty="0"/>
          </a:p>
        </p:txBody>
      </p:sp>
    </p:spTree>
    <p:extLst>
      <p:ext uri="{BB962C8B-B14F-4D97-AF65-F5344CB8AC3E}">
        <p14:creationId xmlns:p14="http://schemas.microsoft.com/office/powerpoint/2010/main" val="3102800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eaLnBrk="1" hangingPunct="1"/>
            <a:r>
              <a:rPr lang="en-US" altLang="en-US" dirty="0"/>
              <a:t>Followers, 1</a:t>
            </a:r>
          </a:p>
        </p:txBody>
      </p:sp>
      <p:sp>
        <p:nvSpPr>
          <p:cNvPr id="23554" name="Content Placeholder 2"/>
          <p:cNvSpPr>
            <a:spLocks noGrp="1"/>
          </p:cNvSpPr>
          <p:nvPr>
            <p:ph idx="1"/>
          </p:nvPr>
        </p:nvSpPr>
        <p:spPr/>
        <p:txBody>
          <a:bodyPr>
            <a:noAutofit/>
          </a:bodyPr>
          <a:lstStyle/>
          <a:p>
            <a:pPr marL="0" indent="0" eaLnBrk="1" hangingPunct="1">
              <a:spcBef>
                <a:spcPts val="600"/>
              </a:spcBef>
              <a:spcAft>
                <a:spcPts val="600"/>
              </a:spcAft>
              <a:buNone/>
              <a:defRPr/>
            </a:pPr>
            <a:r>
              <a:rPr lang="en-US" dirty="0"/>
              <a:t>Both practitioners and scholars stress the relatedness of leadership and </a:t>
            </a:r>
            <a:r>
              <a:rPr lang="en-US" b="1" dirty="0">
                <a:solidFill>
                  <a:srgbClr val="C00000"/>
                </a:solidFill>
              </a:rPr>
              <a:t>followership</a:t>
            </a:r>
            <a:endParaRPr lang="en-US" dirty="0">
              <a:solidFill>
                <a:srgbClr val="C00000"/>
              </a:solidFill>
            </a:endParaRPr>
          </a:p>
          <a:p>
            <a:pPr marL="0" indent="0" eaLnBrk="1" hangingPunct="1">
              <a:spcBef>
                <a:spcPts val="600"/>
              </a:spcBef>
              <a:spcAft>
                <a:spcPts val="600"/>
              </a:spcAft>
              <a:buNone/>
              <a:defRPr/>
            </a:pPr>
            <a:endParaRPr lang="en-US" sz="2600" dirty="0"/>
          </a:p>
          <a:p>
            <a:pPr marL="0" indent="0" eaLnBrk="1" hangingPunct="1">
              <a:spcBef>
                <a:spcPts val="600"/>
              </a:spcBef>
              <a:spcAft>
                <a:spcPts val="600"/>
              </a:spcAft>
              <a:buNone/>
              <a:defRPr/>
            </a:pPr>
            <a:r>
              <a:rPr lang="en-US" dirty="0"/>
              <a:t>Following aspects of followers affect the leadership process:</a:t>
            </a:r>
          </a:p>
          <a:p>
            <a:pPr>
              <a:spcBef>
                <a:spcPts val="600"/>
              </a:spcBef>
              <a:spcAft>
                <a:spcPts val="0"/>
              </a:spcAft>
              <a:defRPr/>
            </a:pPr>
            <a:r>
              <a:rPr lang="en-US" sz="2200" dirty="0"/>
              <a:t>Expectations</a:t>
            </a:r>
          </a:p>
          <a:p>
            <a:pPr>
              <a:spcBef>
                <a:spcPts val="600"/>
              </a:spcBef>
              <a:spcAft>
                <a:spcPts val="0"/>
              </a:spcAft>
              <a:defRPr/>
            </a:pPr>
            <a:r>
              <a:rPr lang="en-US" sz="2200" dirty="0"/>
              <a:t>Personality traits</a:t>
            </a:r>
          </a:p>
          <a:p>
            <a:pPr>
              <a:spcBef>
                <a:spcPts val="600"/>
              </a:spcBef>
              <a:spcAft>
                <a:spcPts val="0"/>
              </a:spcAft>
              <a:defRPr/>
            </a:pPr>
            <a:r>
              <a:rPr lang="en-US" sz="2200" dirty="0"/>
              <a:t>Maturity levels</a:t>
            </a:r>
          </a:p>
          <a:p>
            <a:pPr>
              <a:spcBef>
                <a:spcPts val="600"/>
              </a:spcBef>
              <a:spcAft>
                <a:spcPts val="0"/>
              </a:spcAft>
              <a:defRPr/>
            </a:pPr>
            <a:r>
              <a:rPr lang="en-US" sz="2200" dirty="0"/>
              <a:t>Levels of competence</a:t>
            </a:r>
          </a:p>
          <a:p>
            <a:pPr>
              <a:spcBef>
                <a:spcPts val="600"/>
              </a:spcBef>
              <a:spcAft>
                <a:spcPts val="0"/>
              </a:spcAft>
              <a:defRPr/>
            </a:pPr>
            <a:r>
              <a:rPr lang="en-US" sz="2200" dirty="0"/>
              <a:t>Motivation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Followers, 2</a:t>
            </a:r>
            <a:endParaRPr lang="en-US" dirty="0"/>
          </a:p>
        </p:txBody>
      </p:sp>
      <p:sp>
        <p:nvSpPr>
          <p:cNvPr id="3" name="Content Placeholder 2"/>
          <p:cNvSpPr>
            <a:spLocks noGrp="1"/>
          </p:cNvSpPr>
          <p:nvPr>
            <p:ph idx="1"/>
          </p:nvPr>
        </p:nvSpPr>
        <p:spPr/>
        <p:txBody>
          <a:bodyPr/>
          <a:lstStyle/>
          <a:p>
            <a:pPr marL="0" indent="0">
              <a:spcBef>
                <a:spcPts val="600"/>
              </a:spcBef>
              <a:spcAft>
                <a:spcPts val="600"/>
              </a:spcAft>
              <a:buNone/>
              <a:defRPr/>
            </a:pPr>
            <a:r>
              <a:rPr lang="en-IN" dirty="0"/>
              <a:t>Workers who share a leader’s goals and values, and who feel intrinsically rewarded for performing a job well may be more motivated</a:t>
            </a:r>
          </a:p>
          <a:p>
            <a:pPr marL="0" indent="0">
              <a:spcBef>
                <a:spcPts val="600"/>
              </a:spcBef>
              <a:spcAft>
                <a:spcPts val="600"/>
              </a:spcAft>
              <a:buNone/>
              <a:defRPr/>
            </a:pPr>
            <a:endParaRPr lang="en-US" sz="2600" dirty="0"/>
          </a:p>
          <a:p>
            <a:pPr marL="0" indent="0">
              <a:buNone/>
              <a:defRPr/>
            </a:pPr>
            <a:r>
              <a:rPr lang="en-IN" dirty="0"/>
              <a:t>Following factors have significant implications:</a:t>
            </a:r>
            <a:endParaRPr lang="en-US" dirty="0"/>
          </a:p>
          <a:p>
            <a:pPr>
              <a:defRPr/>
            </a:pPr>
            <a:endParaRPr lang="en-US" sz="2200" dirty="0"/>
          </a:p>
          <a:p>
            <a:pPr>
              <a:defRPr/>
            </a:pPr>
            <a:r>
              <a:rPr lang="en-US" sz="2200" dirty="0"/>
              <a:t>Number of followers reporting to a leader</a:t>
            </a:r>
          </a:p>
          <a:p>
            <a:pPr>
              <a:defRPr/>
            </a:pPr>
            <a:r>
              <a:rPr lang="en-US" sz="2200" dirty="0"/>
              <a:t>Followers’ trust and confidence in the leader</a:t>
            </a:r>
          </a:p>
          <a:p>
            <a:endParaRPr lang="en-US" dirty="0"/>
          </a:p>
        </p:txBody>
      </p:sp>
    </p:spTree>
    <p:extLst>
      <p:ext uri="{BB962C8B-B14F-4D97-AF65-F5344CB8AC3E}">
        <p14:creationId xmlns:p14="http://schemas.microsoft.com/office/powerpoint/2010/main" val="36326470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dirty="0"/>
              <a:t>Followers, 3</a:t>
            </a:r>
            <a:endParaRPr lang="en-US" altLang="en-US" sz="2800" dirty="0"/>
          </a:p>
        </p:txBody>
      </p:sp>
      <p:sp>
        <p:nvSpPr>
          <p:cNvPr id="21507" name="Content Placeholder 3"/>
          <p:cNvSpPr>
            <a:spLocks noGrp="1"/>
          </p:cNvSpPr>
          <p:nvPr>
            <p:ph idx="1"/>
          </p:nvPr>
        </p:nvSpPr>
        <p:spPr/>
        <p:txBody>
          <a:bodyPr/>
          <a:lstStyle/>
          <a:p>
            <a:pPr marL="0" indent="0" eaLnBrk="1" hangingPunct="1">
              <a:spcBef>
                <a:spcPts val="600"/>
              </a:spcBef>
              <a:spcAft>
                <a:spcPts val="600"/>
              </a:spcAft>
              <a:buNone/>
            </a:pPr>
            <a:r>
              <a:rPr lang="en-US" altLang="en-US" dirty="0"/>
              <a:t>Importance of the l</a:t>
            </a:r>
            <a:r>
              <a:rPr lang="en-US" altLang="en-US" sz="2400" dirty="0"/>
              <a:t>eader and follower relationship has undergone dynamic change for the following reasons:</a:t>
            </a:r>
          </a:p>
          <a:p>
            <a:pPr lvl="1" eaLnBrk="1" hangingPunct="1">
              <a:spcBef>
                <a:spcPts val="600"/>
              </a:spcBef>
              <a:spcAft>
                <a:spcPts val="600"/>
              </a:spcAft>
            </a:pPr>
            <a:endParaRPr lang="en-US" altLang="en-US" sz="2200" dirty="0"/>
          </a:p>
          <a:p>
            <a:pPr>
              <a:spcBef>
                <a:spcPts val="600"/>
              </a:spcBef>
              <a:spcAft>
                <a:spcPts val="600"/>
              </a:spcAft>
            </a:pPr>
            <a:r>
              <a:rPr lang="en-US" altLang="en-US" sz="2200" dirty="0"/>
              <a:t>Increased pressure to function with reduced resources</a:t>
            </a:r>
          </a:p>
          <a:p>
            <a:pPr>
              <a:spcBef>
                <a:spcPts val="600"/>
              </a:spcBef>
              <a:spcAft>
                <a:spcPts val="600"/>
              </a:spcAft>
            </a:pPr>
            <a:r>
              <a:rPr lang="en-US" altLang="en-US" sz="2200" dirty="0"/>
              <a:t>Trend toward greater power sharing and decentralized authority in organizations</a:t>
            </a:r>
          </a:p>
          <a:p>
            <a:pPr>
              <a:spcBef>
                <a:spcPts val="600"/>
              </a:spcBef>
              <a:spcAft>
                <a:spcPts val="600"/>
              </a:spcAft>
            </a:pPr>
            <a:r>
              <a:rPr lang="en-US" altLang="en-US" sz="2200" dirty="0"/>
              <a:t>Increase in complex problems and rapid changes in an organization</a:t>
            </a:r>
          </a:p>
          <a:p>
            <a:pPr marL="0" indent="0">
              <a:spcBef>
                <a:spcPts val="600"/>
              </a:spcBef>
              <a:spcAft>
                <a:spcPts val="600"/>
              </a:spcAft>
              <a:buNone/>
            </a:pPr>
            <a:endParaRPr lang="en-US" altLang="en-US" sz="2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Followers, 4</a:t>
            </a:r>
            <a:endParaRPr lang="en-US" dirty="0"/>
          </a:p>
        </p:txBody>
      </p:sp>
      <p:sp>
        <p:nvSpPr>
          <p:cNvPr id="3" name="Content Placeholder 2"/>
          <p:cNvSpPr>
            <a:spLocks noGrp="1"/>
          </p:cNvSpPr>
          <p:nvPr>
            <p:ph idx="1"/>
          </p:nvPr>
        </p:nvSpPr>
        <p:spPr/>
        <p:txBody>
          <a:bodyPr/>
          <a:lstStyle/>
          <a:p>
            <a:pPr marL="0" indent="0">
              <a:spcBef>
                <a:spcPts val="600"/>
              </a:spcBef>
              <a:spcAft>
                <a:spcPts val="600"/>
              </a:spcAft>
              <a:buNone/>
            </a:pPr>
            <a:r>
              <a:rPr lang="en-IN" altLang="en-US" dirty="0"/>
              <a:t>Ways in which followers can take on new leadership roles and responsibilities in the future</a:t>
            </a:r>
          </a:p>
          <a:p>
            <a:pPr>
              <a:spcBef>
                <a:spcPts val="600"/>
              </a:spcBef>
              <a:spcAft>
                <a:spcPts val="600"/>
              </a:spcAft>
            </a:pPr>
            <a:r>
              <a:rPr lang="en-IN" altLang="en-US" sz="2200" dirty="0"/>
              <a:t>Being proactive in their stance toward organizational problems</a:t>
            </a:r>
          </a:p>
          <a:p>
            <a:pPr>
              <a:spcBef>
                <a:spcPts val="600"/>
              </a:spcBef>
              <a:spcAft>
                <a:spcPts val="600"/>
              </a:spcAft>
            </a:pPr>
            <a:r>
              <a:rPr lang="en-IN" altLang="en-US" sz="2200" dirty="0"/>
              <a:t>Contributing to the leadership process by becoming skilled at “influencing </a:t>
            </a:r>
            <a:r>
              <a:rPr lang="en-IN" altLang="en-US" sz="2200" dirty="0" smtClean="0"/>
              <a:t>upward”</a:t>
            </a:r>
            <a:endParaRPr lang="en-IN" altLang="en-US" sz="2200" dirty="0"/>
          </a:p>
          <a:p>
            <a:pPr>
              <a:spcBef>
                <a:spcPts val="600"/>
              </a:spcBef>
              <a:spcAft>
                <a:spcPts val="600"/>
              </a:spcAft>
            </a:pPr>
            <a:r>
              <a:rPr lang="en-IN" altLang="en-US" sz="2200" dirty="0"/>
              <a:t>Staying flexible and open to opportunities</a:t>
            </a:r>
            <a:endParaRPr lang="en-US" sz="2200" b="1" dirty="0">
              <a:solidFill>
                <a:srgbClr val="C00000"/>
              </a:solidFill>
            </a:endParaRPr>
          </a:p>
          <a:p>
            <a:pPr marL="0" indent="0">
              <a:buNone/>
            </a:pPr>
            <a:endParaRPr lang="en-US" b="1" dirty="0">
              <a:solidFill>
                <a:srgbClr val="C00000"/>
              </a:solidFill>
            </a:endParaRPr>
          </a:p>
          <a:p>
            <a:pPr marL="0" indent="0">
              <a:buNone/>
            </a:pPr>
            <a:r>
              <a:rPr lang="en-IN" dirty="0"/>
              <a:t>Alternative approach to understanding followership</a:t>
            </a:r>
          </a:p>
          <a:p>
            <a:r>
              <a:rPr lang="en-IN" b="1" dirty="0">
                <a:solidFill>
                  <a:srgbClr val="C00000"/>
                </a:solidFill>
              </a:rPr>
              <a:t>Constructionist approach</a:t>
            </a:r>
            <a:r>
              <a:rPr lang="en-IN" dirty="0">
                <a:solidFill>
                  <a:srgbClr val="C00000"/>
                </a:solidFill>
              </a:rPr>
              <a:t>: </a:t>
            </a:r>
            <a:r>
              <a:rPr lang="en-IN" dirty="0"/>
              <a:t>Views leadership as combined acts of leading and following by different individuals, whatever their formal titles or positions in an organization may be</a:t>
            </a:r>
            <a:endParaRPr lang="en-US" sz="2200" dirty="0"/>
          </a:p>
        </p:txBody>
      </p:sp>
    </p:spTree>
    <p:extLst>
      <p:ext uri="{BB962C8B-B14F-4D97-AF65-F5344CB8AC3E}">
        <p14:creationId xmlns:p14="http://schemas.microsoft.com/office/powerpoint/2010/main" val="741464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The Situation</a:t>
            </a:r>
          </a:p>
        </p:txBody>
      </p:sp>
      <p:sp>
        <p:nvSpPr>
          <p:cNvPr id="22531" name="Content Placeholder 2"/>
          <p:cNvSpPr>
            <a:spLocks noGrp="1"/>
          </p:cNvSpPr>
          <p:nvPr>
            <p:ph idx="1"/>
          </p:nvPr>
        </p:nvSpPr>
        <p:spPr/>
        <p:txBody>
          <a:bodyPr/>
          <a:lstStyle/>
          <a:p>
            <a:r>
              <a:rPr lang="en-US" altLang="en-US" dirty="0"/>
              <a:t>Leadership makes sense in the context of how the leader and followers interact in a given situation</a:t>
            </a:r>
          </a:p>
          <a:p>
            <a:r>
              <a:rPr lang="en-US" altLang="en-US" dirty="0"/>
              <a:t>Most ambiguous aspect of the leadership framework</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z="2400" dirty="0"/>
              <a:t>	Illustrating the Interactional Framework: Women in Leadership Roles, 1</a:t>
            </a:r>
          </a:p>
        </p:txBody>
      </p:sp>
      <p:sp>
        <p:nvSpPr>
          <p:cNvPr id="23555" name="Content Placeholder 3"/>
          <p:cNvSpPr>
            <a:spLocks noGrp="1"/>
          </p:cNvSpPr>
          <p:nvPr>
            <p:ph idx="1"/>
          </p:nvPr>
        </p:nvSpPr>
        <p:spPr/>
        <p:txBody>
          <a:bodyPr/>
          <a:lstStyle/>
          <a:p>
            <a:r>
              <a:rPr lang="en-US" dirty="0"/>
              <a:t>Women are taking on leadership roles in greater numbers than ever before</a:t>
            </a:r>
          </a:p>
          <a:p>
            <a:r>
              <a:rPr lang="en-IN" dirty="0"/>
              <a:t>Problems that constrain the opportunity for capable women to rise to the highest leadership roles still exist</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en-US" sz="2400" dirty="0"/>
              <a:t>	Illustrating the Interactional Framework: Women in Leadership Roles, 2</a:t>
            </a:r>
            <a:endParaRPr lang="en-US" sz="2400" dirty="0"/>
          </a:p>
        </p:txBody>
      </p:sp>
      <p:sp>
        <p:nvSpPr>
          <p:cNvPr id="24578" name="Content Placeholder 2"/>
          <p:cNvSpPr>
            <a:spLocks noGrp="1"/>
          </p:cNvSpPr>
          <p:nvPr>
            <p:ph idx="1"/>
          </p:nvPr>
        </p:nvSpPr>
        <p:spPr/>
        <p:txBody>
          <a:bodyPr/>
          <a:lstStyle/>
          <a:p>
            <a:pPr marL="0" indent="0">
              <a:spcBef>
                <a:spcPts val="200"/>
              </a:spcBef>
              <a:buNone/>
            </a:pPr>
            <a:r>
              <a:rPr lang="en-IN" altLang="en-US" dirty="0"/>
              <a:t>Findings from studies regarding problems that constrain women from gaining leadership roles</a:t>
            </a:r>
          </a:p>
          <a:p>
            <a:pPr>
              <a:spcBef>
                <a:spcPts val="200"/>
              </a:spcBef>
            </a:pPr>
            <a:r>
              <a:rPr lang="en-IN" altLang="en-US" sz="2200" dirty="0"/>
              <a:t>Mentors of women executives had less organizational influence and clout than did the mentors of their male counterparts</a:t>
            </a:r>
          </a:p>
          <a:p>
            <a:pPr>
              <a:spcBef>
                <a:spcPts val="200"/>
              </a:spcBef>
            </a:pPr>
            <a:r>
              <a:rPr lang="en-US" altLang="en-US" sz="2200" dirty="0"/>
              <a:t>Compared to men, women’s trust in each other decreases when work situations become more professionally risky</a:t>
            </a:r>
          </a:p>
          <a:p>
            <a:pPr>
              <a:spcBef>
                <a:spcPts val="200"/>
              </a:spcBef>
            </a:pPr>
            <a:r>
              <a:rPr lang="en-US" altLang="en-US" sz="2200" dirty="0"/>
              <a:t>Women’s commitment to the organizations they worked for was more guarded than that of their male counterparts</a:t>
            </a:r>
          </a:p>
          <a:p>
            <a:pPr>
              <a:spcBef>
                <a:spcPts val="200"/>
              </a:spcBef>
            </a:pPr>
            <a:r>
              <a:rPr lang="en-IN" altLang="en-US" sz="2200" dirty="0"/>
              <a:t>Strong masculine stereotype of leadership continues to exist in the workplace</a:t>
            </a:r>
          </a:p>
          <a:p>
            <a:pPr>
              <a:spcBef>
                <a:spcPts val="200"/>
              </a:spcBef>
            </a:pPr>
            <a:r>
              <a:rPr lang="en-IN" altLang="en-US" sz="2200" dirty="0"/>
              <a:t>Women are seen as less well suited to the requirements of leadership than men</a:t>
            </a:r>
            <a:endParaRPr lang="en-US" altLang="en-US" sz="2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sz="2400" dirty="0"/>
              <a:t>	Illustrating the Interactional Framework: Women in Leadership Roles, 3</a:t>
            </a:r>
          </a:p>
        </p:txBody>
      </p:sp>
      <p:sp>
        <p:nvSpPr>
          <p:cNvPr id="25603" name="Content Placeholder 2"/>
          <p:cNvSpPr>
            <a:spLocks noGrp="1"/>
          </p:cNvSpPr>
          <p:nvPr>
            <p:ph idx="1"/>
          </p:nvPr>
        </p:nvSpPr>
        <p:spPr/>
        <p:txBody>
          <a:bodyPr/>
          <a:lstStyle/>
          <a:p>
            <a:pPr marL="0" indent="0">
              <a:buNone/>
            </a:pPr>
            <a:r>
              <a:rPr lang="en-IN" altLang="en-US" dirty="0"/>
              <a:t>Practice</a:t>
            </a:r>
            <a:r>
              <a:rPr lang="en-IN" altLang="en-US" b="1" dirty="0">
                <a:solidFill>
                  <a:srgbClr val="C00000"/>
                </a:solidFill>
              </a:rPr>
              <a:t> interactive leadership</a:t>
            </a:r>
          </a:p>
          <a:p>
            <a:r>
              <a:rPr lang="en-IN" altLang="en-US" sz="2200" dirty="0"/>
              <a:t>Interactive leadership developed by </a:t>
            </a:r>
            <a:r>
              <a:rPr lang="en-IN" sz="2200" dirty="0"/>
              <a:t>women’s socialization experiences and career paths</a:t>
            </a:r>
          </a:p>
          <a:p>
            <a:pPr marL="0" indent="0">
              <a:buNone/>
            </a:pPr>
            <a:endParaRPr lang="en-IN" altLang="en-US" sz="2200" b="1" dirty="0">
              <a:solidFill>
                <a:srgbClr val="C00000"/>
              </a:solidFill>
            </a:endParaRPr>
          </a:p>
          <a:p>
            <a:pPr marL="0" indent="0">
              <a:buNone/>
            </a:pPr>
            <a:r>
              <a:rPr lang="en-US" altLang="en-US" dirty="0"/>
              <a:t>Factors that explain the shift toward more women in leadership roles</a:t>
            </a:r>
          </a:p>
          <a:p>
            <a:r>
              <a:rPr lang="en-US" altLang="en-US" sz="2200" dirty="0"/>
              <a:t>Women themselves have changed</a:t>
            </a:r>
          </a:p>
          <a:p>
            <a:r>
              <a:rPr lang="en-US" altLang="en-US" sz="2200" dirty="0"/>
              <a:t>Leadership roles have changed</a:t>
            </a:r>
          </a:p>
          <a:p>
            <a:r>
              <a:rPr lang="en-US" altLang="en-US" sz="2200" dirty="0"/>
              <a:t>Organizational practices have changed</a:t>
            </a:r>
          </a:p>
          <a:p>
            <a:r>
              <a:rPr lang="en-US" altLang="en-US" sz="2200" dirty="0"/>
              <a:t>Culture has changed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t>	Illustrating the Interactional Framework: Women in Leadership Roles, 4</a:t>
            </a:r>
            <a:endParaRPr lang="en-US" sz="2400" dirty="0"/>
          </a:p>
        </p:txBody>
      </p:sp>
      <p:sp>
        <p:nvSpPr>
          <p:cNvPr id="3" name="Content Placeholder 2"/>
          <p:cNvSpPr>
            <a:spLocks noGrp="1"/>
          </p:cNvSpPr>
          <p:nvPr>
            <p:ph idx="1"/>
          </p:nvPr>
        </p:nvSpPr>
        <p:spPr/>
        <p:txBody>
          <a:bodyPr/>
          <a:lstStyle/>
          <a:p>
            <a:pPr marL="0" indent="0">
              <a:buNone/>
            </a:pPr>
            <a:r>
              <a:rPr lang="en-IN" altLang="en-US" b="1" dirty="0">
                <a:solidFill>
                  <a:srgbClr val="C00000"/>
                </a:solidFill>
              </a:rPr>
              <a:t>Glass cliff</a:t>
            </a:r>
            <a:r>
              <a:rPr lang="en-IN" altLang="en-US" dirty="0">
                <a:solidFill>
                  <a:srgbClr val="C00000"/>
                </a:solidFill>
              </a:rPr>
              <a:t>: </a:t>
            </a:r>
            <a:r>
              <a:rPr lang="en-IN" altLang="en-US" dirty="0"/>
              <a:t>Female candidates for an executive position are more likely to be hired than equally qualified male candidates when an organization’s performance is declining</a:t>
            </a:r>
          </a:p>
          <a:p>
            <a:r>
              <a:rPr lang="en-IN" altLang="en-US" sz="2200" dirty="0"/>
              <a:t>Challenge for women in addition to the glass ceiling</a:t>
            </a:r>
          </a:p>
          <a:p>
            <a:r>
              <a:rPr lang="en-IN" altLang="en-US" sz="2200" dirty="0"/>
              <a:t>Reflects a greater willingness to put women in precarious positions</a:t>
            </a:r>
            <a:endParaRPr lang="en-US" sz="2200" dirty="0"/>
          </a:p>
        </p:txBody>
      </p:sp>
    </p:spTree>
    <p:extLst>
      <p:ext uri="{BB962C8B-B14F-4D97-AF65-F5344CB8AC3E}">
        <p14:creationId xmlns:p14="http://schemas.microsoft.com/office/powerpoint/2010/main" val="8923867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sz="3000" dirty="0"/>
              <a:t>	</a:t>
            </a:r>
            <a:r>
              <a:rPr lang="en-US" altLang="en-US" sz="3000" dirty="0" smtClean="0"/>
              <a:t>Things </a:t>
            </a:r>
            <a:r>
              <a:rPr lang="en-US" altLang="en-US" sz="3000" dirty="0"/>
              <a:t>to </a:t>
            </a:r>
            <a:r>
              <a:rPr lang="en-US" altLang="en-US" sz="3000" dirty="0" smtClean="0"/>
              <a:t>Keep </a:t>
            </a:r>
            <a:r>
              <a:rPr lang="en-US" altLang="en-US" sz="3000" dirty="0"/>
              <a:t>in </a:t>
            </a:r>
            <a:r>
              <a:rPr lang="en-US" altLang="en-US" sz="3000" dirty="0" smtClean="0"/>
              <a:t>Mind </a:t>
            </a:r>
            <a:r>
              <a:rPr lang="en-US" altLang="en-US" sz="3000" dirty="0"/>
              <a:t>for </a:t>
            </a:r>
            <a:r>
              <a:rPr lang="en-US" altLang="en-US" sz="3000" dirty="0" smtClean="0"/>
              <a:t>Effective Leadership</a:t>
            </a:r>
            <a:r>
              <a:rPr lang="en-IN" altLang="en-US" sz="3000" dirty="0" smtClean="0"/>
              <a:t>, </a:t>
            </a:r>
            <a:r>
              <a:rPr lang="en-IN" altLang="en-US" sz="3000" dirty="0"/>
              <a:t>1</a:t>
            </a:r>
            <a:endParaRPr lang="en-US" altLang="en-US" sz="3000" dirty="0"/>
          </a:p>
        </p:txBody>
      </p:sp>
      <p:sp>
        <p:nvSpPr>
          <p:cNvPr id="27651" name="Content Placeholder 2"/>
          <p:cNvSpPr>
            <a:spLocks noGrp="1"/>
          </p:cNvSpPr>
          <p:nvPr>
            <p:ph idx="1"/>
          </p:nvPr>
        </p:nvSpPr>
        <p:spPr/>
        <p:txBody>
          <a:bodyPr/>
          <a:lstStyle/>
          <a:p>
            <a:pPr marL="0" indent="0">
              <a:buNone/>
            </a:pPr>
            <a:r>
              <a:rPr lang="en-US" altLang="en-US" dirty="0"/>
              <a:t>Leadership must always be assessed in the context of the leader, the followers, and the situation</a:t>
            </a:r>
          </a:p>
          <a:p>
            <a:pPr marL="0" indent="0">
              <a:buNone/>
            </a:pPr>
            <a:endParaRPr lang="en-IN" altLang="en-US" sz="2200" dirty="0"/>
          </a:p>
          <a:p>
            <a:pPr marL="0" indent="0">
              <a:buNone/>
            </a:pPr>
            <a:r>
              <a:rPr lang="en-IN" altLang="en-US" dirty="0"/>
              <a:t>Leaders may need to respond to:</a:t>
            </a:r>
          </a:p>
          <a:p>
            <a:endParaRPr lang="en-IN" altLang="en-US" sz="2200" dirty="0"/>
          </a:p>
          <a:p>
            <a:r>
              <a:rPr lang="en-IN" altLang="en-US" sz="2200" dirty="0"/>
              <a:t>Various followers differently in the same situation </a:t>
            </a:r>
          </a:p>
          <a:p>
            <a:r>
              <a:rPr lang="en-IN" altLang="en-US" sz="2200" dirty="0"/>
              <a:t>Same followers differently in different situations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Leadership?</a:t>
            </a:r>
            <a:endParaRPr lang="en-US" dirty="0"/>
          </a:p>
        </p:txBody>
      </p:sp>
      <p:sp>
        <p:nvSpPr>
          <p:cNvPr id="3" name="Content Placeholder 2"/>
          <p:cNvSpPr>
            <a:spLocks noGrp="1"/>
          </p:cNvSpPr>
          <p:nvPr>
            <p:ph idx="1"/>
          </p:nvPr>
        </p:nvSpPr>
        <p:spPr/>
        <p:txBody>
          <a:bodyPr/>
          <a:lstStyle/>
          <a:p>
            <a:pPr marL="0" indent="0">
              <a:buNone/>
            </a:pPr>
            <a:r>
              <a:rPr lang="en-US" altLang="en-US" dirty="0"/>
              <a:t>Lives of great men all remind us we can make our lives sublime and, departing, leave behind us footprints on the sands of time</a:t>
            </a:r>
          </a:p>
          <a:p>
            <a:r>
              <a:rPr lang="en-US" altLang="en-US" sz="2200" dirty="0"/>
              <a:t>Henry Wadsworth Longfellow</a:t>
            </a:r>
          </a:p>
        </p:txBody>
      </p:sp>
    </p:spTree>
    <p:extLst>
      <p:ext uri="{BB962C8B-B14F-4D97-AF65-F5344CB8AC3E}">
        <p14:creationId xmlns:p14="http://schemas.microsoft.com/office/powerpoint/2010/main" val="18285432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000" dirty="0" smtClean="0"/>
              <a:t>	Things </a:t>
            </a:r>
            <a:r>
              <a:rPr lang="en-US" altLang="en-US" sz="3000" dirty="0"/>
              <a:t>to </a:t>
            </a:r>
            <a:r>
              <a:rPr lang="en-US" altLang="en-US" sz="3000" dirty="0" smtClean="0"/>
              <a:t>Keep </a:t>
            </a:r>
            <a:r>
              <a:rPr lang="en-US" altLang="en-US" sz="3000" dirty="0"/>
              <a:t>in </a:t>
            </a:r>
            <a:r>
              <a:rPr lang="en-US" altLang="en-US" sz="3000" dirty="0" smtClean="0"/>
              <a:t>Mind </a:t>
            </a:r>
            <a:r>
              <a:rPr lang="en-US" altLang="en-US" sz="3000" dirty="0"/>
              <a:t>for </a:t>
            </a:r>
            <a:r>
              <a:rPr lang="en-US" altLang="en-US" sz="3000" dirty="0" smtClean="0"/>
              <a:t>Effective Leadership, 2</a:t>
            </a:r>
            <a:endParaRPr lang="en-US" sz="3000" dirty="0"/>
          </a:p>
        </p:txBody>
      </p:sp>
      <p:sp>
        <p:nvSpPr>
          <p:cNvPr id="3" name="Content Placeholder 2"/>
          <p:cNvSpPr>
            <a:spLocks noGrp="1"/>
          </p:cNvSpPr>
          <p:nvPr>
            <p:ph idx="1"/>
          </p:nvPr>
        </p:nvSpPr>
        <p:spPr/>
        <p:txBody>
          <a:bodyPr/>
          <a:lstStyle/>
          <a:p>
            <a:pPr marL="0" indent="0">
              <a:buNone/>
            </a:pPr>
            <a:r>
              <a:rPr lang="en-US" altLang="en-US" dirty="0"/>
              <a:t>Followers may respond to:</a:t>
            </a:r>
          </a:p>
          <a:p>
            <a:endParaRPr lang="en-US" altLang="en-US" dirty="0"/>
          </a:p>
          <a:p>
            <a:r>
              <a:rPr lang="en-US" altLang="en-US" sz="2200" dirty="0"/>
              <a:t>Various leaders differently</a:t>
            </a:r>
          </a:p>
          <a:p>
            <a:r>
              <a:rPr lang="en-US" altLang="en-US" sz="2200" dirty="0"/>
              <a:t>Each other differently with different leaders</a:t>
            </a:r>
          </a:p>
          <a:p>
            <a:pPr marL="0" indent="0">
              <a:buNone/>
            </a:pPr>
            <a:endParaRPr lang="en-IN" altLang="en-US" dirty="0"/>
          </a:p>
          <a:p>
            <a:pPr marL="0" indent="0">
              <a:buNone/>
            </a:pPr>
            <a:r>
              <a:rPr lang="en-IN" altLang="en-US" dirty="0"/>
              <a:t>The right </a:t>
            </a:r>
            <a:r>
              <a:rPr lang="en-IN" altLang="en-US" dirty="0" err="1"/>
              <a:t>behavior</a:t>
            </a:r>
            <a:r>
              <a:rPr lang="en-IN" altLang="en-US" dirty="0"/>
              <a:t> in one situation is not necessarily the right </a:t>
            </a:r>
            <a:r>
              <a:rPr lang="en-IN" altLang="en-US" dirty="0" err="1"/>
              <a:t>behavior</a:t>
            </a:r>
            <a:r>
              <a:rPr lang="en-IN" altLang="en-US" dirty="0"/>
              <a:t> in another situation</a:t>
            </a:r>
            <a:endParaRPr lang="en-US" altLang="en-US" dirty="0"/>
          </a:p>
        </p:txBody>
      </p:sp>
    </p:spTree>
    <p:extLst>
      <p:ext uri="{BB962C8B-B14F-4D97-AF65-F5344CB8AC3E}">
        <p14:creationId xmlns:p14="http://schemas.microsoft.com/office/powerpoint/2010/main" val="32125070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lgn="ctr"/>
            <a:r>
              <a:rPr lang="en-US" altLang="en-US" dirty="0"/>
              <a:t>Summary</a:t>
            </a:r>
          </a:p>
        </p:txBody>
      </p:sp>
      <p:sp>
        <p:nvSpPr>
          <p:cNvPr id="29699" name="Content Placeholder 2"/>
          <p:cNvSpPr>
            <a:spLocks noGrp="1"/>
          </p:cNvSpPr>
          <p:nvPr>
            <p:ph idx="1"/>
          </p:nvPr>
        </p:nvSpPr>
        <p:spPr/>
        <p:txBody>
          <a:bodyPr/>
          <a:lstStyle/>
          <a:p>
            <a:r>
              <a:rPr lang="en-US" altLang="en-US" sz="2400" dirty="0"/>
              <a:t>Leadership is the process of influencing an organized group toward achieving its goals</a:t>
            </a:r>
          </a:p>
          <a:p>
            <a:r>
              <a:rPr lang="en-US" altLang="en-US" sz="2400" dirty="0"/>
              <a:t>Considerable overlap exists between leadership and management</a:t>
            </a:r>
          </a:p>
          <a:p>
            <a:r>
              <a:rPr lang="en-US" altLang="en-US" sz="2400" dirty="0"/>
              <a:t>Study of leadership must also include two other areas: the followers and the situation</a:t>
            </a:r>
          </a:p>
          <a:p>
            <a:r>
              <a:rPr lang="en-US" altLang="en-US" sz="2400" dirty="0"/>
              <a:t>Good leadership makes a difference, and it can be enhanced through greater awareness of the important factors influencing the leadership process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appendix</a:t>
            </a:r>
          </a:p>
        </p:txBody>
      </p:sp>
    </p:spTree>
    <p:extLst>
      <p:ext uri="{BB962C8B-B14F-4D97-AF65-F5344CB8AC3E}">
        <p14:creationId xmlns:p14="http://schemas.microsoft.com/office/powerpoint/2010/main" val="3487541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2400" dirty="0"/>
              <a:t>	 Figure 1.2: The Interactional Framework for Analyzing Leadership, Appendix</a:t>
            </a:r>
            <a:endParaRPr lang="en-US" sz="2400" dirty="0"/>
          </a:p>
        </p:txBody>
      </p:sp>
      <p:sp>
        <p:nvSpPr>
          <p:cNvPr id="5" name="Content Placeholder 4"/>
          <p:cNvSpPr>
            <a:spLocks noGrp="1"/>
          </p:cNvSpPr>
          <p:nvPr>
            <p:ph idx="1"/>
          </p:nvPr>
        </p:nvSpPr>
        <p:spPr/>
        <p:txBody>
          <a:bodyPr/>
          <a:lstStyle/>
          <a:p>
            <a:pPr marL="0" indent="0">
              <a:buNone/>
            </a:pPr>
            <a:r>
              <a:rPr lang="en-US" dirty="0"/>
              <a:t>This Venn diagram </a:t>
            </a:r>
            <a:r>
              <a:rPr lang="en-US" dirty="0" smtClean="0"/>
              <a:t>consists of three </a:t>
            </a:r>
            <a:r>
              <a:rPr lang="en-US" dirty="0"/>
              <a:t>circles that overlap each other. The circle on the top is labeled leader. The content in this circle reads personality, position, </a:t>
            </a:r>
            <a:r>
              <a:rPr lang="en-US" dirty="0" smtClean="0"/>
              <a:t>expertise, </a:t>
            </a:r>
            <a:r>
              <a:rPr lang="en-US" dirty="0"/>
              <a:t>etcetera. The circle on the right is labeled situation. The content in this circle reads task, stress, environment, etcetera. The circle on the left is labeled followers. The content in this circle reads values, norms, cohesiveness, etcetera.</a:t>
            </a:r>
          </a:p>
        </p:txBody>
      </p:sp>
      <p:sp>
        <p:nvSpPr>
          <p:cNvPr id="6" name="Text Placeholder 5"/>
          <p:cNvSpPr>
            <a:spLocks noGrp="1"/>
          </p:cNvSpPr>
          <p:nvPr>
            <p:ph type="body" sz="quarter" idx="11"/>
          </p:nvPr>
        </p:nvSpPr>
        <p:spPr>
          <a:xfrm>
            <a:off x="5181600" y="5715000"/>
            <a:ext cx="3657600" cy="152400"/>
          </a:xfrm>
        </p:spPr>
        <p:txBody>
          <a:bodyPr/>
          <a:lstStyle/>
          <a:p>
            <a:r>
              <a:rPr lang="en-US" sz="1000" dirty="0">
                <a:hlinkClick r:id="rId2" action="ppaction://hlinksldjump"/>
              </a:rPr>
              <a:t>Jump back to </a:t>
            </a:r>
            <a:r>
              <a:rPr lang="en-US" altLang="en-US" sz="1000" dirty="0">
                <a:hlinkClick r:id="rId2" action="ppaction://hlinksldjump"/>
              </a:rPr>
              <a:t>Figure 1.2: The Interactional Framework for Analyzing Leadership</a:t>
            </a:r>
            <a:r>
              <a:rPr lang="en-US" sz="1000" dirty="0">
                <a:hlinkClick r:id="rId2" action="ppaction://hlinksldjump"/>
              </a:rPr>
              <a:t> </a:t>
            </a:r>
          </a:p>
        </p:txBody>
      </p:sp>
    </p:spTree>
    <p:extLst>
      <p:ext uri="{BB962C8B-B14F-4D97-AF65-F5344CB8AC3E}">
        <p14:creationId xmlns:p14="http://schemas.microsoft.com/office/powerpoint/2010/main" val="951228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ctr" eaLnBrk="1" hangingPunct="1"/>
            <a:r>
              <a:rPr lang="en-US" altLang="en-US" dirty="0"/>
              <a:t>Profiles in Leadership</a:t>
            </a:r>
          </a:p>
        </p:txBody>
      </p:sp>
      <p:sp>
        <p:nvSpPr>
          <p:cNvPr id="5123" name="Content Placeholder 2"/>
          <p:cNvSpPr>
            <a:spLocks noGrp="1"/>
          </p:cNvSpPr>
          <p:nvPr>
            <p:ph idx="1"/>
          </p:nvPr>
        </p:nvSpPr>
        <p:spPr/>
        <p:txBody>
          <a:bodyPr/>
          <a:lstStyle/>
          <a:p>
            <a:pPr>
              <a:spcBef>
                <a:spcPts val="600"/>
              </a:spcBef>
              <a:spcAft>
                <a:spcPts val="600"/>
              </a:spcAft>
            </a:pPr>
            <a:r>
              <a:rPr lang="en-US" altLang="en-US" dirty="0"/>
              <a:t>Sheikh </a:t>
            </a:r>
            <a:r>
              <a:rPr lang="en-US" altLang="en-US" dirty="0" err="1"/>
              <a:t>Zayed</a:t>
            </a:r>
            <a:r>
              <a:rPr lang="en-US" altLang="en-US" dirty="0"/>
              <a:t> bin Sultan Al </a:t>
            </a:r>
            <a:r>
              <a:rPr lang="en-US" altLang="en-US" dirty="0" err="1"/>
              <a:t>Nahyan</a:t>
            </a:r>
            <a:endParaRPr lang="en-US" altLang="en-US" dirty="0"/>
          </a:p>
          <a:p>
            <a:pPr>
              <a:spcBef>
                <a:spcPts val="600"/>
              </a:spcBef>
              <a:spcAft>
                <a:spcPts val="600"/>
              </a:spcAft>
            </a:pPr>
            <a:r>
              <a:rPr lang="en-US" altLang="en-US" dirty="0"/>
              <a:t>Bill Gates</a:t>
            </a:r>
          </a:p>
          <a:p>
            <a:r>
              <a:rPr lang="en-US" dirty="0"/>
              <a:t>Alexander Hamilton</a:t>
            </a:r>
          </a:p>
          <a:p>
            <a:r>
              <a:rPr lang="en-US" dirty="0"/>
              <a:t>Lin-Manuel Miranda</a:t>
            </a:r>
          </a:p>
          <a:p>
            <a:r>
              <a:rPr lang="en-US" dirty="0"/>
              <a:t>Howard Schultz</a:t>
            </a:r>
          </a:p>
          <a:p>
            <a:r>
              <a:rPr lang="en-US" dirty="0"/>
              <a:t>Paul Revere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eaLnBrk="1" hangingPunct="1"/>
            <a:r>
              <a:rPr lang="en-US" altLang="en-US" dirty="0"/>
              <a:t>Leadership, 1</a:t>
            </a:r>
          </a:p>
        </p:txBody>
      </p:sp>
      <p:sp>
        <p:nvSpPr>
          <p:cNvPr id="6147" name="Content Placeholder 2"/>
          <p:cNvSpPr>
            <a:spLocks noGrp="1"/>
          </p:cNvSpPr>
          <p:nvPr>
            <p:ph idx="1"/>
          </p:nvPr>
        </p:nvSpPr>
        <p:spPr/>
        <p:txBody>
          <a:bodyPr/>
          <a:lstStyle/>
          <a:p>
            <a:pPr marL="0" indent="0" eaLnBrk="1" hangingPunct="1">
              <a:spcBef>
                <a:spcPts val="600"/>
              </a:spcBef>
              <a:spcAft>
                <a:spcPts val="600"/>
              </a:spcAft>
              <a:buNone/>
            </a:pPr>
            <a:r>
              <a:rPr lang="en-US" altLang="en-US" dirty="0"/>
              <a:t>C</a:t>
            </a:r>
            <a:r>
              <a:rPr lang="en-US" altLang="en-US" sz="2400" dirty="0"/>
              <a:t>omplex phenomenon involving </a:t>
            </a:r>
            <a:r>
              <a:rPr lang="en-US" altLang="en-US" dirty="0"/>
              <a:t>a</a:t>
            </a:r>
            <a:r>
              <a:rPr lang="en-US" altLang="en-US" sz="2400" dirty="0"/>
              <a:t> leader, his or her followers, and the situation</a:t>
            </a:r>
          </a:p>
          <a:p>
            <a:pPr marL="0" indent="0" eaLnBrk="1" hangingPunct="1">
              <a:spcBef>
                <a:spcPts val="600"/>
              </a:spcBef>
              <a:spcAft>
                <a:spcPts val="600"/>
              </a:spcAft>
              <a:buNone/>
            </a:pPr>
            <a:endParaRPr lang="en-US" altLang="en-US" sz="2400" dirty="0"/>
          </a:p>
          <a:p>
            <a:pPr marL="0" indent="0" eaLnBrk="1" hangingPunct="1">
              <a:spcBef>
                <a:spcPts val="600"/>
              </a:spcBef>
              <a:spcAft>
                <a:spcPts val="600"/>
              </a:spcAft>
              <a:buNone/>
            </a:pPr>
            <a:r>
              <a:rPr lang="en-US" altLang="en-US" sz="2400" dirty="0"/>
              <a:t>Because of the complexity of leadership, leadership researchers have defined the concept in many different ways: </a:t>
            </a:r>
          </a:p>
          <a:p>
            <a:pPr>
              <a:spcBef>
                <a:spcPts val="600"/>
              </a:spcBef>
              <a:spcAft>
                <a:spcPts val="600"/>
              </a:spcAft>
            </a:pPr>
            <a:endParaRPr lang="en-US" altLang="en-US" sz="2200" dirty="0"/>
          </a:p>
          <a:p>
            <a:pPr>
              <a:spcBef>
                <a:spcPts val="600"/>
              </a:spcBef>
              <a:spcAft>
                <a:spcPts val="600"/>
              </a:spcAft>
            </a:pPr>
            <a:r>
              <a:rPr lang="en-US" altLang="en-US" sz="2200" dirty="0"/>
              <a:t>Process by which an agent induces a subordinate to behave in a desired manner</a:t>
            </a:r>
          </a:p>
          <a:p>
            <a:pPr>
              <a:spcBef>
                <a:spcPts val="600"/>
              </a:spcBef>
              <a:spcAft>
                <a:spcPts val="600"/>
              </a:spcAft>
            </a:pPr>
            <a:r>
              <a:rPr lang="en-US" altLang="en-US" sz="2200" dirty="0"/>
              <a:t>Directing and coordinating the work of group members</a:t>
            </a:r>
          </a:p>
          <a:p>
            <a:pPr>
              <a:spcBef>
                <a:spcPts val="600"/>
              </a:spcBef>
              <a:spcAft>
                <a:spcPts val="600"/>
              </a:spcAft>
            </a:pPr>
            <a:r>
              <a:rPr lang="en-US" altLang="en-US" sz="2200" dirty="0"/>
              <a:t>Interpersonal relation in which others comply because they want to, not because they have to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dirty="0"/>
              <a:t>Leadership, 2</a:t>
            </a:r>
            <a:endParaRPr lang="en-US" altLang="en-US" sz="4000" b="0" i="1" dirty="0"/>
          </a:p>
        </p:txBody>
      </p:sp>
      <p:sp>
        <p:nvSpPr>
          <p:cNvPr id="7171" name="Content Placeholder 2"/>
          <p:cNvSpPr>
            <a:spLocks noGrp="1"/>
          </p:cNvSpPr>
          <p:nvPr>
            <p:ph idx="1"/>
          </p:nvPr>
        </p:nvSpPr>
        <p:spPr/>
        <p:txBody>
          <a:bodyPr/>
          <a:lstStyle/>
          <a:p>
            <a:pPr marL="0" indent="0">
              <a:spcBef>
                <a:spcPts val="200"/>
              </a:spcBef>
              <a:spcAft>
                <a:spcPts val="200"/>
              </a:spcAft>
              <a:buNone/>
            </a:pPr>
            <a:r>
              <a:rPr lang="en-US" altLang="en-US" dirty="0"/>
              <a:t>Process of influencing an organized group toward accomplishing its goals</a:t>
            </a:r>
          </a:p>
          <a:p>
            <a:pPr marL="0" indent="0">
              <a:spcBef>
                <a:spcPts val="200"/>
              </a:spcBef>
              <a:spcAft>
                <a:spcPts val="200"/>
              </a:spcAft>
              <a:buNone/>
            </a:pPr>
            <a:endParaRPr lang="en-US" altLang="en-US" dirty="0"/>
          </a:p>
          <a:p>
            <a:pPr marL="0" indent="0">
              <a:spcBef>
                <a:spcPts val="200"/>
              </a:spcBef>
              <a:spcAft>
                <a:spcPts val="200"/>
              </a:spcAft>
              <a:buNone/>
            </a:pPr>
            <a:r>
              <a:rPr lang="en-US" altLang="en-US" dirty="0"/>
              <a:t>Actions that focus resources to create desirable opportunities</a:t>
            </a:r>
            <a:endParaRPr lang="en-US" altLang="en-US" i="1" dirty="0"/>
          </a:p>
          <a:p>
            <a:pPr marL="0" indent="0">
              <a:spcBef>
                <a:spcPts val="200"/>
              </a:spcBef>
              <a:spcAft>
                <a:spcPts val="200"/>
              </a:spcAft>
              <a:buNone/>
            </a:pPr>
            <a:endParaRPr lang="en-US" altLang="en-US" dirty="0"/>
          </a:p>
          <a:p>
            <a:pPr marL="0" indent="0">
              <a:spcBef>
                <a:spcPts val="200"/>
              </a:spcBef>
              <a:spcAft>
                <a:spcPts val="200"/>
              </a:spcAft>
              <a:buNone/>
            </a:pPr>
            <a:r>
              <a:rPr lang="en-US" altLang="en-US" dirty="0"/>
              <a:t>Creating conditions for a team to be effective</a:t>
            </a:r>
          </a:p>
          <a:p>
            <a:pPr marL="0" indent="0">
              <a:spcBef>
                <a:spcPts val="200"/>
              </a:spcBef>
              <a:spcAft>
                <a:spcPts val="200"/>
              </a:spcAft>
              <a:buNone/>
            </a:pPr>
            <a:endParaRPr lang="en-IN" altLang="en-US" dirty="0"/>
          </a:p>
          <a:p>
            <a:pPr marL="0" indent="0">
              <a:spcBef>
                <a:spcPts val="200"/>
              </a:spcBef>
              <a:spcAft>
                <a:spcPts val="200"/>
              </a:spcAft>
              <a:buNone/>
            </a:pPr>
            <a:r>
              <a:rPr lang="en-IN" altLang="en-US" dirty="0"/>
              <a:t>The ability to engage employees, the ability to build teams, and </a:t>
            </a:r>
            <a:r>
              <a:rPr lang="en-IN" altLang="en-US" sz="2200" dirty="0"/>
              <a:t>the ability to achieve results</a:t>
            </a:r>
            <a:endParaRPr lang="en-IN" altLang="en-US" sz="2200" u="sng" dirty="0"/>
          </a:p>
          <a:p>
            <a:pPr>
              <a:spcBef>
                <a:spcPts val="200"/>
              </a:spcBef>
              <a:spcAft>
                <a:spcPts val="200"/>
              </a:spcAft>
            </a:pPr>
            <a:r>
              <a:rPr lang="en-IN" altLang="en-US" sz="2200" dirty="0"/>
              <a:t>The first two represent the how and the latter the what of leadership</a:t>
            </a:r>
          </a:p>
          <a:p>
            <a:pPr marL="0" indent="0">
              <a:spcBef>
                <a:spcPts val="200"/>
              </a:spcBef>
              <a:spcAft>
                <a:spcPts val="200"/>
              </a:spcAft>
              <a:buNone/>
            </a:pPr>
            <a:endParaRPr lang="en-US" altLang="en-US" sz="2200" dirty="0"/>
          </a:p>
          <a:p>
            <a:pPr marL="0" indent="0">
              <a:spcBef>
                <a:spcPts val="200"/>
              </a:spcBef>
              <a:spcAft>
                <a:spcPts val="200"/>
              </a:spcAft>
              <a:buNone/>
            </a:pPr>
            <a:r>
              <a:rPr lang="en-US" altLang="en-US" dirty="0"/>
              <a:t>A complex form of social problem solving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4000" dirty="0"/>
              <a:t>	</a:t>
            </a:r>
            <a:r>
              <a:rPr lang="en-IN" sz="3200" dirty="0">
                <a:solidFill>
                  <a:schemeClr val="bg2"/>
                </a:solidFill>
              </a:rPr>
              <a:t>Difference between Successful Managers and Effective Managers</a:t>
            </a:r>
            <a:endParaRPr lang="en-US" sz="3200" dirty="0">
              <a:solidFill>
                <a:schemeClr val="bg2"/>
              </a:solidFill>
            </a:endParaRPr>
          </a:p>
        </p:txBody>
      </p:sp>
      <p:sp>
        <p:nvSpPr>
          <p:cNvPr id="7" name="Text Placeholder 6"/>
          <p:cNvSpPr>
            <a:spLocks noGrp="1"/>
          </p:cNvSpPr>
          <p:nvPr>
            <p:ph type="body" idx="1"/>
          </p:nvPr>
        </p:nvSpPr>
        <p:spPr/>
        <p:txBody>
          <a:bodyPr/>
          <a:lstStyle/>
          <a:p>
            <a:r>
              <a:rPr lang="en-IN" sz="2400" dirty="0">
                <a:solidFill>
                  <a:srgbClr val="C00000"/>
                </a:solidFill>
              </a:rPr>
              <a:t>Successful managers</a:t>
            </a:r>
            <a:endParaRPr lang="en-US" sz="2400" dirty="0">
              <a:solidFill>
                <a:srgbClr val="C00000"/>
              </a:solidFill>
            </a:endParaRPr>
          </a:p>
        </p:txBody>
      </p:sp>
      <p:sp>
        <p:nvSpPr>
          <p:cNvPr id="8" name="Content Placeholder 7"/>
          <p:cNvSpPr>
            <a:spLocks noGrp="1"/>
          </p:cNvSpPr>
          <p:nvPr>
            <p:ph sz="half" idx="2"/>
          </p:nvPr>
        </p:nvSpPr>
        <p:spPr>
          <a:xfrm>
            <a:off x="426128" y="2438400"/>
            <a:ext cx="4040188" cy="3687762"/>
          </a:xfrm>
        </p:spPr>
        <p:txBody>
          <a:bodyPr/>
          <a:lstStyle/>
          <a:p>
            <a:pPr>
              <a:spcBef>
                <a:spcPts val="400"/>
              </a:spcBef>
            </a:pPr>
            <a:r>
              <a:rPr lang="en-IN" sz="2200" dirty="0"/>
              <a:t>Those promoted through the ranks</a:t>
            </a:r>
          </a:p>
          <a:p>
            <a:pPr>
              <a:spcBef>
                <a:spcPts val="400"/>
              </a:spcBef>
            </a:pPr>
            <a:r>
              <a:rPr lang="en-IN" sz="2200" dirty="0"/>
              <a:t>Spend more time in organizational socializing and politicking</a:t>
            </a:r>
          </a:p>
          <a:p>
            <a:pPr>
              <a:spcBef>
                <a:spcPts val="400"/>
              </a:spcBef>
            </a:pPr>
            <a:r>
              <a:rPr lang="en-IN" sz="2200" dirty="0"/>
              <a:t>Spend less time on </a:t>
            </a:r>
            <a:r>
              <a:rPr lang="en-US" sz="2200" dirty="0"/>
              <a:t>traditional management responsibilities such as planning and decision making </a:t>
            </a:r>
          </a:p>
        </p:txBody>
      </p:sp>
      <p:sp>
        <p:nvSpPr>
          <p:cNvPr id="9" name="Text Placeholder 8"/>
          <p:cNvSpPr>
            <a:spLocks noGrp="1"/>
          </p:cNvSpPr>
          <p:nvPr>
            <p:ph type="body" sz="quarter" idx="3"/>
          </p:nvPr>
        </p:nvSpPr>
        <p:spPr/>
        <p:txBody>
          <a:bodyPr/>
          <a:lstStyle/>
          <a:p>
            <a:r>
              <a:rPr lang="en-IN" sz="2400" dirty="0">
                <a:solidFill>
                  <a:srgbClr val="C00000"/>
                </a:solidFill>
              </a:rPr>
              <a:t>Effective managers</a:t>
            </a:r>
            <a:endParaRPr lang="en-US" sz="2400" dirty="0">
              <a:solidFill>
                <a:srgbClr val="C00000"/>
              </a:solidFill>
            </a:endParaRPr>
          </a:p>
        </p:txBody>
      </p:sp>
      <p:sp>
        <p:nvSpPr>
          <p:cNvPr id="10" name="Content Placeholder 9"/>
          <p:cNvSpPr>
            <a:spLocks noGrp="1"/>
          </p:cNvSpPr>
          <p:nvPr>
            <p:ph sz="quarter" idx="4"/>
          </p:nvPr>
        </p:nvSpPr>
        <p:spPr/>
        <p:txBody>
          <a:bodyPr/>
          <a:lstStyle/>
          <a:p>
            <a:r>
              <a:rPr lang="en-IN" sz="2200" dirty="0"/>
              <a:t>Make real contributions to their organization’s performance</a:t>
            </a:r>
            <a:endParaRPr lang="en-US" sz="2200" dirty="0"/>
          </a:p>
        </p:txBody>
      </p:sp>
    </p:spTree>
    <p:extLst>
      <p:ext uri="{BB962C8B-B14F-4D97-AF65-F5344CB8AC3E}">
        <p14:creationId xmlns:p14="http://schemas.microsoft.com/office/powerpoint/2010/main" val="1376961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ctr" eaLnBrk="1" hangingPunct="1"/>
            <a:r>
              <a:rPr lang="en-US" altLang="en-US" dirty="0"/>
              <a:t>Leadership Is Both a Science and an Art</a:t>
            </a:r>
          </a:p>
        </p:txBody>
      </p:sp>
      <p:sp>
        <p:nvSpPr>
          <p:cNvPr id="8195" name="Content Placeholder 2"/>
          <p:cNvSpPr>
            <a:spLocks noGrp="1"/>
          </p:cNvSpPr>
          <p:nvPr>
            <p:ph idx="1"/>
          </p:nvPr>
        </p:nvSpPr>
        <p:spPr/>
        <p:txBody>
          <a:bodyPr/>
          <a:lstStyle/>
          <a:p>
            <a:pPr marL="0" indent="0" eaLnBrk="1" hangingPunct="1">
              <a:spcBef>
                <a:spcPts val="600"/>
              </a:spcBef>
              <a:spcAft>
                <a:spcPts val="600"/>
              </a:spcAft>
              <a:buNone/>
            </a:pPr>
            <a:r>
              <a:rPr lang="en-US" altLang="en-US" sz="2400" dirty="0"/>
              <a:t>Bass and </a:t>
            </a:r>
            <a:r>
              <a:rPr lang="en-US" altLang="en-US" sz="2400" dirty="0" err="1"/>
              <a:t>Stogdill’s</a:t>
            </a:r>
            <a:r>
              <a:rPr lang="en-US" altLang="en-US" sz="2400" dirty="0"/>
              <a:t> Handbook of Leadership: Theory, Research, and Managerial Applications cites approximately 8,000 studies on leadership</a:t>
            </a:r>
          </a:p>
          <a:p>
            <a:pPr>
              <a:spcBef>
                <a:spcPts val="600"/>
              </a:spcBef>
              <a:spcAft>
                <a:spcPts val="600"/>
              </a:spcAft>
            </a:pPr>
            <a:r>
              <a:rPr lang="en-IN" altLang="en-US" sz="2200" dirty="0"/>
              <a:t>Reflects the scope of the science of leadership</a:t>
            </a:r>
            <a:endParaRPr lang="en-US" altLang="en-US" sz="2200" dirty="0"/>
          </a:p>
          <a:p>
            <a:pPr marL="0" indent="0">
              <a:spcBef>
                <a:spcPts val="600"/>
              </a:spcBef>
              <a:spcAft>
                <a:spcPts val="600"/>
              </a:spcAft>
              <a:buNone/>
            </a:pPr>
            <a:endParaRPr lang="en-US" altLang="en-US" dirty="0"/>
          </a:p>
          <a:p>
            <a:pPr marL="0" indent="0">
              <a:spcBef>
                <a:spcPts val="600"/>
              </a:spcBef>
              <a:spcAft>
                <a:spcPts val="600"/>
              </a:spcAft>
              <a:buNone/>
            </a:pPr>
            <a:r>
              <a:rPr lang="en-US" altLang="en-US" dirty="0"/>
              <a:t>Leadership remains partly an art as well as a science</a:t>
            </a:r>
          </a:p>
          <a:p>
            <a:pPr>
              <a:spcBef>
                <a:spcPts val="600"/>
              </a:spcBef>
              <a:spcAft>
                <a:spcPts val="600"/>
              </a:spcAft>
            </a:pPr>
            <a:r>
              <a:rPr lang="en-US" altLang="en-US" sz="2200" dirty="0"/>
              <a:t>Some managers may be effective leaders without ever having taken a course or training program in leadership</a:t>
            </a:r>
          </a:p>
          <a:p>
            <a:pPr eaLnBrk="1" hangingPunct="1">
              <a:spcBef>
                <a:spcPts val="600"/>
              </a:spcBef>
              <a:spcAft>
                <a:spcPts val="600"/>
              </a:spcAft>
            </a:pPr>
            <a:r>
              <a:rPr lang="en-US" altLang="en-US" sz="2200" dirty="0"/>
              <a:t>Some scholars in the field of leadership may be relatively poor leaders themselves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en-US" altLang="en-US" sz="3200" dirty="0"/>
              <a:t>Leadership Is Both Rational and Emotional, 1</a:t>
            </a:r>
          </a:p>
        </p:txBody>
      </p:sp>
      <p:sp>
        <p:nvSpPr>
          <p:cNvPr id="9219" name="Content Placeholder 2"/>
          <p:cNvSpPr>
            <a:spLocks noGrp="1"/>
          </p:cNvSpPr>
          <p:nvPr>
            <p:ph idx="1"/>
          </p:nvPr>
        </p:nvSpPr>
        <p:spPr/>
        <p:txBody>
          <a:bodyPr/>
          <a:lstStyle/>
          <a:p>
            <a:pPr marL="0" indent="0">
              <a:spcBef>
                <a:spcPts val="600"/>
              </a:spcBef>
              <a:spcAft>
                <a:spcPts val="600"/>
              </a:spcAft>
              <a:buNone/>
            </a:pPr>
            <a:r>
              <a:rPr lang="en-IN" altLang="en-US" dirty="0"/>
              <a:t>Leadership includes actions and influences based on: </a:t>
            </a:r>
          </a:p>
          <a:p>
            <a:pPr marL="0" indent="0">
              <a:spcBef>
                <a:spcPts val="600"/>
              </a:spcBef>
              <a:spcAft>
                <a:spcPts val="600"/>
              </a:spcAft>
              <a:buNone/>
            </a:pPr>
            <a:endParaRPr lang="en-IN" altLang="en-US" dirty="0"/>
          </a:p>
          <a:p>
            <a:pPr>
              <a:spcBef>
                <a:spcPts val="600"/>
              </a:spcBef>
              <a:spcAft>
                <a:spcPts val="600"/>
              </a:spcAft>
            </a:pPr>
            <a:r>
              <a:rPr lang="en-IN" altLang="en-US" sz="2200" dirty="0"/>
              <a:t>Reason and logic </a:t>
            </a:r>
          </a:p>
          <a:p>
            <a:pPr>
              <a:spcBef>
                <a:spcPts val="600"/>
              </a:spcBef>
              <a:spcAft>
                <a:spcPts val="600"/>
              </a:spcAft>
            </a:pPr>
            <a:r>
              <a:rPr lang="en-IN" altLang="en-US" sz="2200" dirty="0"/>
              <a:t>Inspiration and passion</a:t>
            </a:r>
            <a:endParaRPr lang="en-US" altLang="en-US" sz="2200" dirty="0"/>
          </a:p>
          <a:p>
            <a:pPr marL="0" indent="0">
              <a:spcBef>
                <a:spcPts val="600"/>
              </a:spcBef>
              <a:spcAft>
                <a:spcPts val="600"/>
              </a:spcAft>
              <a:buNone/>
            </a:pPr>
            <a:endParaRPr lang="en-US" altLang="en-US" sz="2400" dirty="0"/>
          </a:p>
          <a:p>
            <a:pPr marL="0" indent="0">
              <a:spcBef>
                <a:spcPts val="600"/>
              </a:spcBef>
              <a:spcAft>
                <a:spcPts val="600"/>
              </a:spcAft>
              <a:buNone/>
            </a:pPr>
            <a:r>
              <a:rPr lang="en-US" altLang="en-US" sz="2400" dirty="0"/>
              <a:t>Since people are both rational and emotional, leaders use </a:t>
            </a:r>
            <a:r>
              <a:rPr lang="en-US" altLang="en-US" dirty="0"/>
              <a:t>rational techniques and emotional appeals to influence followers</a:t>
            </a:r>
          </a:p>
          <a:p>
            <a:pPr>
              <a:spcBef>
                <a:spcPts val="600"/>
              </a:spcBef>
              <a:spcAft>
                <a:spcPts val="600"/>
              </a:spcAft>
            </a:pPr>
            <a:r>
              <a:rPr lang="en-US" altLang="en-US" sz="2200" dirty="0"/>
              <a:t>Leaders should weigh the rational and emotional consequences of their actions</a:t>
            </a:r>
          </a:p>
          <a:p>
            <a:pPr>
              <a:spcBef>
                <a:spcPts val="600"/>
              </a:spcBef>
              <a:spcAft>
                <a:spcPts val="600"/>
              </a:spcAft>
            </a:pPr>
            <a:r>
              <a:rPr lang="en-IN" altLang="en-US" sz="2200" dirty="0"/>
              <a:t>Some leaders have been able to inspire others to deeds of great purpose and courage</a:t>
            </a:r>
            <a:endParaRPr lang="en-US" altLang="en-US" sz="22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 - &amp;quot;What do we mean by leadership?&amp;quot;&quot;/&gt;&lt;property id=&quot;20307&quot; value=&quot;256&quot;/&gt;&lt;/object&gt;&lt;object type=&quot;3&quot; unique_id=&quot;10006&quot;&gt;&lt;property id=&quot;20148&quot; value=&quot;5&quot;/&gt;&lt;property id=&quot;20300&quot; value=&quot;Slide 3 - &amp;quot;Profiles in Leadership&amp;quot;&quot;/&gt;&lt;property id=&quot;20307&quot; value=&quot;259&quot;/&gt;&lt;/object&gt;&lt;object type=&quot;3&quot; unique_id=&quot;10007&quot;&gt;&lt;property id=&quot;20148&quot; value=&quot;5&quot;/&gt;&lt;property id=&quot;20300&quot; value=&quot;Slide 4 - &amp;quot;Definitions of Leadership&amp;quot;&quot;/&gt;&lt;property id=&quot;20307&quot; value=&quot;265&quot;/&gt;&lt;/object&gt;&lt;object type=&quot;3&quot; unique_id=&quot;10008&quot;&gt;&lt;property id=&quot;20148&quot; value=&quot;5&quot;/&gt;&lt;property id=&quot;20300&quot; value=&quot;Slide 5 - &amp;quot;Definitions of Leadership (continued)&amp;quot;&quot;/&gt;&lt;property id=&quot;20307&quot; value=&quot;264&quot;/&gt;&lt;/object&gt;&lt;object type=&quot;3&quot; unique_id=&quot;10009&quot;&gt;&lt;property id=&quot;20148&quot; value=&quot;5&quot;/&gt;&lt;property id=&quot;20300&quot; value=&quot;Slide 6 - &amp;quot;Leadership is both a science and an art&amp;quot;&quot;/&gt;&lt;property id=&quot;20307&quot; value=&quot;263&quot;/&gt;&lt;/object&gt;&lt;object type=&quot;3&quot; unique_id=&quot;10010&quot;&gt;&lt;property id=&quot;20148&quot; value=&quot;5&quot;/&gt;&lt;property id=&quot;20300&quot; value=&quot;Slide 7 - &amp;quot;Leadership is both rational and emotional&amp;quot;&quot;/&gt;&lt;property id=&quot;20307&quot; value=&quot;262&quot;/&gt;&lt;/object&gt;&lt;object type=&quot;3&quot; unique_id=&quot;10011&quot;&gt;&lt;property id=&quot;20148&quot; value=&quot;5&quot;/&gt;&lt;property id=&quot;20300&quot; value=&quot;Slide 8 - &amp;quot;Leadership is both rational and emotional (continued)&amp;quot;&quot;/&gt;&lt;property id=&quot;20307&quot; value=&quot;261&quot;/&gt;&lt;/object&gt;&lt;object type=&quot;3&quot; unique_id=&quot;10012&quot;&gt;&lt;property id=&quot;20148&quot; value=&quot;5&quot;/&gt;&lt;property id=&quot;20300&quot; value=&quot;Slide 9 - &amp;quot;Leadership and Management&amp;quot;&quot;/&gt;&lt;property id=&quot;20307&quot; value=&quot;260&quot;/&gt;&lt;/object&gt;&lt;object type=&quot;3&quot; unique_id=&quot;10013&quot;&gt;&lt;property id=&quot;20148&quot; value=&quot;5&quot;/&gt;&lt;property id=&quot;20300&quot; value=&quot;Slide 10 - &amp;quot;The overlap of leadership and management&amp;quot;&quot;/&gt;&lt;property id=&quot;20307&quot; value=&quot;266&quot;/&gt;&lt;/object&gt;&lt;object type=&quot;3&quot; unique_id=&quot;10014&quot;&gt;&lt;property id=&quot;20148&quot; value=&quot;5&quot;/&gt;&lt;property id=&quot;20300&quot; value=&quot;Slide 11 - &amp;quot;Leadership Myths&amp;quot;&quot;/&gt;&lt;property id=&quot;20307&quot; value=&quot;270&quot;/&gt;&lt;/object&gt;&lt;object type=&quot;3&quot; unique_id=&quot;10015&quot;&gt;&lt;property id=&quot;20148&quot; value=&quot;5&quot;/&gt;&lt;property id=&quot;20300&quot; value=&quot;Slide 12 - &amp;quot;Leadership Myths&amp;quot;&quot;/&gt;&lt;property id=&quot;20307&quot; value=&quot;302&quot;/&gt;&lt;/object&gt;&lt;object type=&quot;3&quot; unique_id=&quot;10016&quot;&gt;&lt;property id=&quot;20148&quot; value=&quot;5&quot;/&gt;&lt;property id=&quot;20300&quot; value=&quot;Slide 13 - &amp;quot;Leadership Myths&amp;quot;&quot;/&gt;&lt;property id=&quot;20307&quot; value=&quot;303&quot;/&gt;&lt;/object&gt;&lt;object type=&quot;3&quot; unique_id=&quot;10017&quot;&gt;&lt;property id=&quot;20148&quot; value=&quot;5&quot;/&gt;&lt;property id=&quot;20300&quot; value=&quot;Slide 14 - &amp;quot;The Interactional Framework for &amp;#x0D;&amp;#x0A;Analyzing Leadership&amp;quot;&quot;/&gt;&lt;property id=&quot;20307&quot; value=&quot;280&quot;/&gt;&lt;/object&gt;&lt;object type=&quot;3&quot; unique_id=&quot;10018&quot;&gt;&lt;property id=&quot;20148&quot; value=&quot;5&quot;/&gt;&lt;property id=&quot;20300&quot; value=&quot;Slide 15 - &amp;quot;The Interactional Framework for &amp;#x0D;&amp;#x0A;Analyzing Leadership (continued)&amp;quot;&quot;/&gt;&lt;property id=&quot;20307&quot; value=&quot;281&quot;/&gt;&lt;/object&gt;&lt;object type=&quot;3&quot; unique_id=&quot;10019&quot;&gt;&lt;property id=&quot;20148&quot; value=&quot;5&quot;/&gt;&lt;property id=&quot;20300&quot; value=&quot;Slide 16 - &amp;quot;The Leader&amp;quot;&quot;/&gt;&lt;property id=&quot;20307&quot; value=&quot;283&quot;/&gt;&lt;/object&gt;&lt;object type=&quot;3&quot; unique_id=&quot;10020&quot;&gt;&lt;property id=&quot;20148&quot; value=&quot;5&quot;/&gt;&lt;property id=&quot;20300&quot; value=&quot;Slide 17 - &amp;quot;The Leader (continued)&amp;quot;&quot;/&gt;&lt;property id=&quot;20307&quot; value=&quot;284&quot;/&gt;&lt;/object&gt;&lt;object type=&quot;3&quot; unique_id=&quot;10021&quot;&gt;&lt;property id=&quot;20148&quot; value=&quot;5&quot;/&gt;&lt;property id=&quot;20300&quot; value=&quot;Slide 18 - &amp;quot;The Followers&amp;quot;&quot;/&gt;&lt;property id=&quot;20307&quot; value=&quot;285&quot;/&gt;&lt;/object&gt;&lt;object type=&quot;3&quot; unique_id=&quot;10022&quot;&gt;&lt;property id=&quot;20148&quot; value=&quot;5&quot;/&gt;&lt;property id=&quot;20300&quot; value=&quot;Slide 19 - &amp;quot;Changing Roles for Followers&amp;quot;&quot;/&gt;&lt;property id=&quot;20307&quot; value=&quot;287&quot;/&gt;&lt;/object&gt;&lt;object type=&quot;3&quot; unique_id=&quot;10023&quot;&gt;&lt;property id=&quot;20148&quot; value=&quot;5&quot;/&gt;&lt;property id=&quot;20300&quot; value=&quot;Slide 20 - &amp;quot;The Situation&amp;quot;&quot;/&gt;&lt;property id=&quot;20307&quot; value=&quot;288&quot;/&gt;&lt;/object&gt;&lt;object type=&quot;3&quot; unique_id=&quot;10024&quot;&gt;&lt;property id=&quot;20148&quot; value=&quot;5&quot;/&gt;&lt;property id=&quot;20300&quot; value=&quot;Slide 21 - &amp;quot;Illustrating the Interactional Framework: &amp;#x0D;&amp;#x0A;Women in Leadership Roles&amp;quot;&quot;/&gt;&lt;property id=&quot;20307&quot; value=&quot;289&quot;/&gt;&lt;/object&gt;&lt;object type=&quot;3&quot; unique_id=&quot;10025&quot;&gt;&lt;property id=&quot;20148&quot; value=&quot;5&quot;/&gt;&lt;property id=&quot;20300&quot; value=&quot;Slide 22&quot;/&gt;&lt;property id=&quot;20307&quot; value=&quot;290&quot;/&gt;&lt;/object&gt;&lt;object type=&quot;3&quot; unique_id=&quot;10026&quot;&gt;&lt;property id=&quot;20148&quot; value=&quot;5&quot;/&gt;&lt;property id=&quot;20300&quot; value=&quot;Slide 23 - &amp;quot;Research on Second-Generation Managerial Women&amp;quot;&quot;/&gt;&lt;property id=&quot;20307&quot; value=&quot;291&quot;/&gt;&lt;/object&gt;&lt;object type=&quot;3&quot; unique_id=&quot;10027&quot;&gt;&lt;property id=&quot;20148&quot; value=&quot;5&quot;/&gt;&lt;property id=&quot;20300&quot; value=&quot;Slide 24 - &amp;quot;The Shift Toward More Women In Leadership Roles &amp;quot;&quot;/&gt;&lt;property id=&quot;20307&quot; value=&quot;292&quot;/&gt;&lt;/object&gt;&lt;object type=&quot;3&quot; unique_id=&quot;10028&quot;&gt;&lt;property id=&quot;20148&quot; value=&quot;5&quot;/&gt;&lt;property id=&quot;20300&quot; value=&quot;Slide 25 - &amp;quot;There is no Simple Recipe for &amp;#x0D;&amp;#x0A;Effective Leadership&amp;quot;&quot;/&gt;&lt;property id=&quot;20307&quot; value=&quot;299&quot;/&gt;&lt;/object&gt;&lt;object type=&quot;3&quot; unique_id=&quot;10029&quot;&gt;&lt;property id=&quot;20148&quot; value=&quot;5&quot;/&gt;&lt;property id=&quot;20300&quot; value=&quot;Slide 26 - &amp;quot;Drawing Lessons From Experience&amp;quot;&quot;/&gt;&lt;property id=&quot;20307&quot; value=&quot;300&quot;/&gt;&lt;/object&gt;&lt;/object&gt;&lt;/object&gt;&lt;/database&gt;"/>
  <p:tag name="SECTOMILLISECCONVERTED" val="1"/>
</p:tagLst>
</file>

<file path=ppt/theme/theme1.xml><?xml version="1.0" encoding="utf-8"?>
<a:theme xmlns:a="http://schemas.openxmlformats.org/drawingml/2006/main" name="1_MHHE_Accessible_PPT_Template-v3">
  <a:themeElements>
    <a:clrScheme name="Custom 30">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000000"/>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1ABAF118341F49B3F97BCD1E57DDE2" ma:contentTypeVersion="6" ma:contentTypeDescription="Create a new document." ma:contentTypeScope="" ma:versionID="4796dbcb31bea3d0fd02e4ee949330af">
  <xsd:schema xmlns:xsd="http://www.w3.org/2001/XMLSchema" xmlns:xs="http://www.w3.org/2001/XMLSchema" xmlns:p="http://schemas.microsoft.com/office/2006/metadata/properties" xmlns:ns2="3b891efd-a537-4e57-a9a6-7bde74ae8a20" xmlns:ns3="aa4f5ada-9d1d-46d6-b705-f2cf90d05a91" targetNamespace="http://schemas.microsoft.com/office/2006/metadata/properties" ma:root="true" ma:fieldsID="7776fb78729b9f75e026cc4e6f0874e2" ns2:_="" ns3:_="">
    <xsd:import namespace="3b891efd-a537-4e57-a9a6-7bde74ae8a20"/>
    <xsd:import namespace="aa4f5ada-9d1d-46d6-b705-f2cf90d05a91"/>
    <xsd:element name="properties">
      <xsd:complexType>
        <xsd:sequence>
          <xsd:element name="documentManagement">
            <xsd:complexType>
              <xsd:all>
                <xsd:element ref="ns2:SharedWithUsers" minOccurs="0"/>
                <xsd:element ref="ns2:SharedWithDetails" minOccurs="0"/>
                <xsd:element ref="ns3:Date" minOccurs="0"/>
                <xsd:element ref="ns3:MediaServiceMetadata" minOccurs="0"/>
                <xsd:element ref="ns3:MediaServiceFastMetadata"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891efd-a537-4e57-a9a6-7bde74ae8a2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4f5ada-9d1d-46d6-b705-f2cf90d05a91" elementFormDefault="qualified">
    <xsd:import namespace="http://schemas.microsoft.com/office/2006/documentManagement/types"/>
    <xsd:import namespace="http://schemas.microsoft.com/office/infopath/2007/PartnerControls"/>
    <xsd:element name="Date" ma:index="10" nillable="true" ma:displayName="Date" ma:format="DateOnly" ma:internalName="Date">
      <xsd:simpleType>
        <xsd:restriction base="dms:DateTime"/>
      </xsd:simpleType>
    </xsd:element>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 xmlns="aa4f5ada-9d1d-46d6-b705-f2cf90d05a91" xsi:nil="true"/>
  </documentManagement>
</p:properties>
</file>

<file path=customXml/itemProps1.xml><?xml version="1.0" encoding="utf-8"?>
<ds:datastoreItem xmlns:ds="http://schemas.openxmlformats.org/officeDocument/2006/customXml" ds:itemID="{79F65EAB-33C1-482E-BDFD-0ED75E9DCF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891efd-a537-4e57-a9a6-7bde74ae8a20"/>
    <ds:schemaRef ds:uri="aa4f5ada-9d1d-46d6-b705-f2cf90d05a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ECE954-97E7-4C46-AFD1-3E67371D11C0}">
  <ds:schemaRefs>
    <ds:schemaRef ds:uri="http://schemas.microsoft.com/sharepoint/v3/contenttype/forms"/>
  </ds:schemaRefs>
</ds:datastoreItem>
</file>

<file path=customXml/itemProps3.xml><?xml version="1.0" encoding="utf-8"?>
<ds:datastoreItem xmlns:ds="http://schemas.openxmlformats.org/officeDocument/2006/customXml" ds:itemID="{B3757893-52BD-4DD5-8746-F6363B9D6022}">
  <ds:schemaRefs>
    <ds:schemaRef ds:uri="http://schemas.microsoft.com/office/2006/documentManagement/types"/>
    <ds:schemaRef ds:uri="http://schemas.microsoft.com/office/infopath/2007/PartnerControls"/>
    <ds:schemaRef ds:uri="3b891efd-a537-4e57-a9a6-7bde74ae8a20"/>
    <ds:schemaRef ds:uri="http://purl.org/dc/elements/1.1/"/>
    <ds:schemaRef ds:uri="http://schemas.microsoft.com/office/2006/metadata/properties"/>
    <ds:schemaRef ds:uri="http://purl.org/dc/terms/"/>
    <ds:schemaRef ds:uri="http://schemas.openxmlformats.org/package/2006/metadata/core-properties"/>
    <ds:schemaRef ds:uri="aa4f5ada-9d1d-46d6-b705-f2cf90d05a9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18835</TotalTime>
  <Words>1549</Words>
  <Application>Microsoft Office PowerPoint</Application>
  <PresentationFormat>On-screen Show (4:3)</PresentationFormat>
  <Paragraphs>209</Paragraphs>
  <Slides>33</Slides>
  <Notes>2</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ArumSans Bold</vt:lpstr>
      <vt:lpstr>ArumSans Regular</vt:lpstr>
      <vt:lpstr>Calibri</vt:lpstr>
      <vt:lpstr>Times</vt:lpstr>
      <vt:lpstr>Times New Roman</vt:lpstr>
      <vt:lpstr>1_MHHE_Accessible_PPT_Template-v3</vt:lpstr>
      <vt:lpstr>Chapter 1</vt:lpstr>
      <vt:lpstr>Chapter Outline</vt:lpstr>
      <vt:lpstr>What Is Leadership?</vt:lpstr>
      <vt:lpstr>Profiles in Leadership</vt:lpstr>
      <vt:lpstr>Leadership, 1</vt:lpstr>
      <vt:lpstr>Leadership, 2</vt:lpstr>
      <vt:lpstr> Difference between Successful Managers and Effective Managers</vt:lpstr>
      <vt:lpstr>Leadership Is Both a Science and an Art</vt:lpstr>
      <vt:lpstr>Leadership Is Both Rational and Emotional, 1</vt:lpstr>
      <vt:lpstr>       Leadership Is Both Rational and Emotional, 2</vt:lpstr>
      <vt:lpstr>Distinctions between Managers and Leaders</vt:lpstr>
      <vt:lpstr> Figure 1.1: Leadership and Management Overlap</vt:lpstr>
      <vt:lpstr>Leadership Myths, 1</vt:lpstr>
      <vt:lpstr>Leadership Myths, 2</vt:lpstr>
      <vt:lpstr>Leadership Myths, 3</vt:lpstr>
      <vt:lpstr> Figure 1.2: The Interactional Framework for Analyzing Leadership</vt:lpstr>
      <vt:lpstr> The Interactional Framework for Analyzing Leadership</vt:lpstr>
      <vt:lpstr>Leader as an Individual, 1</vt:lpstr>
      <vt:lpstr>Leader as an Individual, 2</vt:lpstr>
      <vt:lpstr>Followers, 1</vt:lpstr>
      <vt:lpstr>Followers, 2</vt:lpstr>
      <vt:lpstr>Followers, 3</vt:lpstr>
      <vt:lpstr>Followers, 4</vt:lpstr>
      <vt:lpstr>The Situation</vt:lpstr>
      <vt:lpstr> Illustrating the Interactional Framework: Women in Leadership Roles, 1</vt:lpstr>
      <vt:lpstr> Illustrating the Interactional Framework: Women in Leadership Roles, 2</vt:lpstr>
      <vt:lpstr> Illustrating the Interactional Framework: Women in Leadership Roles, 3</vt:lpstr>
      <vt:lpstr> Illustrating the Interactional Framework: Women in Leadership Roles, 4</vt:lpstr>
      <vt:lpstr> Things to Keep in Mind for Effective Leadership, 1</vt:lpstr>
      <vt:lpstr> Things to Keep in Mind for Effective Leadership, 2</vt:lpstr>
      <vt:lpstr>Summary</vt:lpstr>
      <vt:lpstr>appendix</vt:lpstr>
      <vt:lpstr>  Figure 1.2: The Interactional Framework for Analyzing Leadership, Appendix</vt:lpstr>
    </vt:vector>
  </TitlesOfParts>
  <Company>McGraw-Hill/Irwin - The McGraw Hill Companies, Inc.</Company>
  <LinksUpToDate>false</LinksUpToDate>
  <SharedDoc>false</SharedDoc>
  <HyperlinkBase>assets/\</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Master title style</dc:title>
  <dc:creator>Content-Vista</dc:creator>
  <cp:lastModifiedBy>Bhavana Balaji</cp:lastModifiedBy>
  <cp:revision>1569</cp:revision>
  <dcterms:created xsi:type="dcterms:W3CDTF">2001-08-07T02:25:44Z</dcterms:created>
  <dcterms:modified xsi:type="dcterms:W3CDTF">2018-01-19T09:26:08Z</dcterms:modified>
</cp:coreProperties>
</file>