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4"/>
  </p:sldMasterIdLst>
  <p:notesMasterIdLst>
    <p:notesMasterId r:id="rId36"/>
  </p:notesMasterIdLst>
  <p:handoutMasterIdLst>
    <p:handoutMasterId r:id="rId37"/>
  </p:handoutMasterIdLst>
  <p:sldIdLst>
    <p:sldId id="289" r:id="rId5"/>
    <p:sldId id="290" r:id="rId6"/>
    <p:sldId id="295" r:id="rId7"/>
    <p:sldId id="258" r:id="rId8"/>
    <p:sldId id="259" r:id="rId9"/>
    <p:sldId id="265" r:id="rId10"/>
    <p:sldId id="263" r:id="rId11"/>
    <p:sldId id="262" r:id="rId12"/>
    <p:sldId id="264" r:id="rId13"/>
    <p:sldId id="261" r:id="rId14"/>
    <p:sldId id="260" r:id="rId15"/>
    <p:sldId id="266" r:id="rId16"/>
    <p:sldId id="267" r:id="rId17"/>
    <p:sldId id="269" r:id="rId18"/>
    <p:sldId id="282" r:id="rId19"/>
    <p:sldId id="283" r:id="rId20"/>
    <p:sldId id="271" r:id="rId21"/>
    <p:sldId id="272" r:id="rId22"/>
    <p:sldId id="273" r:id="rId23"/>
    <p:sldId id="284" r:id="rId24"/>
    <p:sldId id="276" r:id="rId25"/>
    <p:sldId id="296" r:id="rId26"/>
    <p:sldId id="277" r:id="rId27"/>
    <p:sldId id="293" r:id="rId28"/>
    <p:sldId id="285" r:id="rId29"/>
    <p:sldId id="279" r:id="rId30"/>
    <p:sldId id="294" r:id="rId31"/>
    <p:sldId id="286" r:id="rId32"/>
    <p:sldId id="280" r:id="rId33"/>
    <p:sldId id="291" r:id="rId34"/>
    <p:sldId id="292" r:id="rId35"/>
  </p:sldIdLst>
  <p:sldSz cx="9144000" cy="6858000" type="screen4x3"/>
  <p:notesSz cx="6858000" cy="9117013"/>
  <p:custDataLst>
    <p:tags r:id="rId3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5726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havana Balaji" initials="BB" lastIdx="146" clrIdx="0">
    <p:extLst>
      <p:ext uri="{19B8F6BF-5375-455C-9EA6-DF929625EA0E}">
        <p15:presenceInfo xmlns:p15="http://schemas.microsoft.com/office/powerpoint/2012/main" userId="S-1-5-21-3361151005-2080053223-3394076701-48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C20"/>
    <a:srgbClr val="FF9900"/>
    <a:srgbClr val="CC9900"/>
    <a:srgbClr val="9999FF"/>
    <a:srgbClr val="990033"/>
    <a:srgbClr val="A50021"/>
    <a:srgbClr val="990000"/>
    <a:srgbClr val="800000"/>
    <a:srgbClr val="932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17" autoAdjust="0"/>
    <p:restoredTop sz="79153" autoAdjust="0"/>
  </p:normalViewPr>
  <p:slideViewPr>
    <p:cSldViewPr snapToObjects="1">
      <p:cViewPr varScale="1">
        <p:scale>
          <a:sx n="55" d="100"/>
          <a:sy n="55" d="100"/>
        </p:scale>
        <p:origin x="13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3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75" d="100"/>
          <a:sy n="75" d="100"/>
        </p:scale>
        <p:origin x="-3390" y="-402"/>
      </p:cViewPr>
      <p:guideLst>
        <p:guide orient="horz" pos="5726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6"/>
          <p:cNvSpPr>
            <a:spLocks noChangeArrowheads="1"/>
          </p:cNvSpPr>
          <p:nvPr/>
        </p:nvSpPr>
        <p:spPr bwMode="auto">
          <a:xfrm>
            <a:off x="819150" y="8705850"/>
            <a:ext cx="521811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5" tIns="46657" rIns="93315" bIns="46657" anchor="b"/>
          <a:lstStyle>
            <a:lvl1pPr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" i="1">
                <a:latin typeface="Times New Roman" panose="02020603050405020304" pitchFamily="18" charset="0"/>
              </a:rPr>
              <a:t>Basic Marketing – Chapter 6</a:t>
            </a:r>
          </a:p>
          <a:p>
            <a:pPr algn="ctr" eaLnBrk="1" hangingPunct="1"/>
            <a:r>
              <a:rPr lang="en-US" altLang="en-US" sz="800" i="1">
                <a:latin typeface="Times New Roman" panose="02020603050405020304" pitchFamily="18" charset="0"/>
              </a:rPr>
              <a:t>Handout 6-</a:t>
            </a:r>
            <a:fld id="{2793C22B-FE45-4F5E-8B77-2FB5C55ACC02}" type="slidenum">
              <a:rPr lang="en-US" altLang="en-US" sz="800" i="1">
                <a:latin typeface="Times New Roman" panose="02020603050405020304" pitchFamily="18" charset="0"/>
              </a:rPr>
              <a:pPr algn="ctr" eaLnBrk="1" hangingPunct="1"/>
              <a:t>‹#›</a:t>
            </a:fld>
            <a:endParaRPr lang="en-US" altLang="en-US" sz="800" i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98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Time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6575" y="531813"/>
            <a:ext cx="2355850" cy="1766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30700"/>
            <a:ext cx="502920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876300" y="8705850"/>
            <a:ext cx="510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800" i="1">
                <a:latin typeface="Times New Roman" panose="02020603050405020304" pitchFamily="18" charset="0"/>
              </a:defRPr>
            </a:lvl1pPr>
          </a:lstStyle>
          <a:p>
            <a:r>
              <a:rPr lang="en-US" altLang="en-US"/>
              <a:t>Multimedia Lecture Support Package to Accompany Basic Marketing</a:t>
            </a:r>
          </a:p>
          <a:p>
            <a:r>
              <a:rPr lang="en-US" altLang="en-US"/>
              <a:t>Lecture Script 6-</a:t>
            </a:r>
            <a:fld id="{D11166D3-9101-47C5-AA90-88C76DC7A7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2970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smtClean="0"/>
              <a:t>Multimedia Lecture Support Package to Accompany Basic Marketing</a:t>
            </a:r>
          </a:p>
          <a:p>
            <a:r>
              <a:rPr lang="en-US" altLang="en-US" smtClean="0"/>
              <a:t>Lecture Script 6-</a:t>
            </a:r>
            <a:fld id="{D11166D3-9101-47C5-AA90-88C76DC7A72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550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smtClean="0"/>
              <a:t>Multimedia Lecture Support Package to Accompany Basic Marketing</a:t>
            </a:r>
          </a:p>
          <a:p>
            <a:r>
              <a:rPr lang="en-US" altLang="en-US" smtClean="0"/>
              <a:t>Lecture Script 6-</a:t>
            </a:r>
            <a:fld id="{D11166D3-9101-47C5-AA90-88C76DC7A72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9171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32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smtClean="0"/>
              <a:t>Multimedia Lecture Support Package to Accompany Basic Marketing</a:t>
            </a:r>
          </a:p>
          <a:p>
            <a:r>
              <a:rPr lang="en-US" altLang="en-US" smtClean="0"/>
              <a:t>Lecture Script 6-</a:t>
            </a:r>
            <a:fld id="{D11166D3-9101-47C5-AA90-88C76DC7A728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519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2521227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673627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"/>
          <p:cNvSpPr>
            <a:spLocks noGrp="1"/>
          </p:cNvSpPr>
          <p:nvPr>
            <p:ph type="body" sz="quarter" idx="10"/>
          </p:nvPr>
        </p:nvSpPr>
        <p:spPr>
          <a:xfrm>
            <a:off x="228600" y="3359427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462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26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410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  <p:sp>
        <p:nvSpPr>
          <p:cNvPr id="7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0773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McGraw-Hill Education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1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26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410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>
              <a:spcAft>
                <a:spcPts val="800"/>
              </a:spcAft>
              <a:defRPr sz="1800"/>
            </a:lvl3pPr>
            <a:lvl4pPr marL="1600200" indent="-22860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  <p:sp>
        <p:nvSpPr>
          <p:cNvPr id="7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0773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McGraw-Hill Education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5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26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410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6113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524000"/>
            <a:ext cx="7048500" cy="1470025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9718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36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_Title Only (Title can be hidd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0711" y="228600"/>
            <a:ext cx="9185423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28023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8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65532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rgbClr val="6A6A6A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67450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67100" y="66294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 smtClean="0"/>
              <a:t>Jump back to slide containing original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1066800"/>
            <a:ext cx="8229600" cy="556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370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r_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65532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44777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8" y="1676400"/>
            <a:ext cx="8594725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45488" y="6242050"/>
            <a:ext cx="685800" cy="285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  <a:p>
            <a:r>
              <a:rPr lang="en-US" altLang="en-US"/>
              <a:t>1-</a:t>
            </a:r>
            <a:fld id="{AEDA5C06-F333-4927-9CC4-380F8C91E7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8453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685800" cy="4095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B9E4053-6D54-47CE-93A1-46B3FDE2F7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44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096000" y="6430089"/>
            <a:ext cx="3048000" cy="123111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908552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486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685800" cy="4095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15EE1-700F-4373-A926-421AA42A8C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16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7049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114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5903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Box 20"/>
          <p:cNvSpPr txBox="1"/>
          <p:nvPr userDrawn="1"/>
        </p:nvSpPr>
        <p:spPr>
          <a:xfrm>
            <a:off x="3733800" y="5410201"/>
            <a:ext cx="514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Stephen B. Castleberry | John F. Tanner Jr.</a:t>
            </a:r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" y="6400800"/>
            <a:ext cx="8229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0" kern="1200" dirty="0" smtClean="0">
                <a:solidFill>
                  <a:schemeClr val="bg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  <a:endParaRPr lang="en-US" sz="1000" b="0" kern="1200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411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212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51530FD-C305-454B-B10D-C2A2408B010F}" type="datetime1">
              <a:rPr lang="en-US"/>
              <a:pPr>
                <a:defRPr/>
              </a:pPr>
              <a:t>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94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161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77"/>
          <a:stretch>
            <a:fillRect/>
          </a:stretch>
        </p:blipFill>
        <p:spPr bwMode="auto">
          <a:xfrm>
            <a:off x="0" y="0"/>
            <a:ext cx="1681163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7"/>
          <a:stretch>
            <a:fillRect/>
          </a:stretch>
        </p:blipFill>
        <p:spPr bwMode="auto">
          <a:xfrm>
            <a:off x="7467600" y="0"/>
            <a:ext cx="1681163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 userDrawn="1"/>
        </p:nvSpPr>
        <p:spPr bwMode="auto">
          <a:xfrm>
            <a:off x="8258175" y="6507163"/>
            <a:ext cx="809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000">
                <a:latin typeface="Times New Roman" panose="02020603050405020304" pitchFamily="18" charset="0"/>
              </a:rPr>
              <a:t>1-</a:t>
            </a:r>
            <a:fld id="{4B74B31C-A600-407C-B378-FE6E37F610FB}" type="slidenum">
              <a:rPr lang="en-US" altLang="en-US" sz="1000">
                <a:latin typeface="Times New Roman" panose="02020603050405020304" pitchFamily="18" charset="0"/>
              </a:rPr>
              <a:pPr algn="r" eaLnBrk="1" hangingPunct="1"/>
              <a:t>‹#›</a:t>
            </a:fld>
            <a:endParaRPr lang="en-US" altLang="en-US" sz="1000">
              <a:latin typeface="Times New Roman" panose="02020603050405020304" pitchFamily="18" charset="0"/>
            </a:endParaRP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81163" y="1828800"/>
            <a:ext cx="5786437" cy="1143000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15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81163" y="3581400"/>
            <a:ext cx="5786437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750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0" y="6430089"/>
            <a:ext cx="3048000" cy="123111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967405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22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0773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McGraw-Hill Education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84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0" y="6430089"/>
            <a:ext cx="3048000" cy="123111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655676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92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72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_Content with Lef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04800"/>
            <a:ext cx="5111751" cy="6179819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705600"/>
            <a:ext cx="3048000" cy="152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 smtClean="0"/>
              <a:t>Insert Photo Credit Here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5445125" y="6488875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 smtClean="0"/>
              <a:t>Jump to long 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180152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22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 userDrawn="1">
            <p:ph type="sldNum" sz="quarter" idx="4"/>
          </p:nvPr>
        </p:nvSpPr>
        <p:spPr bwMode="auto">
          <a:xfrm>
            <a:off x="8458200" y="6242050"/>
            <a:ext cx="685800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2-</a:t>
            </a:r>
            <a:fld id="{48205C13-D114-43CB-92F1-A4D3D099D615}" type="slidenum">
              <a:rPr lang="en-US" smtClean="0"/>
              <a:pPr/>
              <a:t>‹#›</a:t>
            </a:fld>
            <a:endParaRPr lang="en-US" dirty="0" smtClean="0"/>
          </a:p>
        </p:txBody>
      </p:sp>
      <p:sp>
        <p:nvSpPr>
          <p:cNvPr id="9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0773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McGraw-Hill Education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31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: McGraw-Hill Education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2000" cy="762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248400"/>
            <a:ext cx="9144000" cy="503767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Picture 11" descr="Tagline: Because learning changes everything.™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" y="6351925"/>
            <a:ext cx="3223119" cy="272375"/>
          </a:xfrm>
          <a:prstGeom prst="rect">
            <a:avLst/>
          </a:prstGeom>
        </p:spPr>
      </p:pic>
      <p:sp>
        <p:nvSpPr>
          <p:cNvPr id="6" name="Slide Number Placeholder 2"/>
          <p:cNvSpPr>
            <a:spLocks noGrp="1"/>
          </p:cNvSpPr>
          <p:nvPr userDrawn="1">
            <p:ph type="sldNum" sz="quarter" idx="4"/>
          </p:nvPr>
        </p:nvSpPr>
        <p:spPr bwMode="auto">
          <a:xfrm>
            <a:off x="8458200" y="6242050"/>
            <a:ext cx="685800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2-</a:t>
            </a:r>
            <a:fld id="{48205C13-D114-43CB-92F1-A4D3D099D61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6307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  <p:sldLayoutId id="2147483742" r:id="rId23"/>
    <p:sldLayoutId id="2147483743" r:id="rId24"/>
    <p:sldLayoutId id="2147483744" r:id="rId25"/>
    <p:sldLayoutId id="2147483745" r:id="rId26"/>
    <p:sldLayoutId id="2147483746" r:id="rId27"/>
    <p:sldLayoutId id="2147483747" r:id="rId28"/>
    <p:sldLayoutId id="2147483748" r:id="rId29"/>
    <p:sldLayoutId id="2147483749" r:id="rId3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slide" Target="slide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4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IN" sz="3200" dirty="0" smtClean="0">
                <a:latin typeface="+mj-lt"/>
              </a:rPr>
              <a:t>Power and Influence</a:t>
            </a:r>
            <a:endParaRPr lang="en-US" sz="32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0" y="910359"/>
            <a:ext cx="3606489" cy="474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/>
        </p:nvSpPr>
        <p:spPr>
          <a:xfrm>
            <a:off x="0" y="6705600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en-US" dirty="0" smtClean="0"/>
              <a:t>© </a:t>
            </a:r>
            <a:r>
              <a:rPr lang="en-US" dirty="0"/>
              <a:t>McGraw-Hill Education. All rights reserved. Authorized only for instructor use in the classroom. No reproduction or further distribution permitted without the prior written consent of McGraw-Hill Education.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321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solidFill>
                  <a:srgbClr val="C30C20"/>
                </a:solidFill>
              </a:rPr>
              <a:t>French and Raven’s Bases of Social Power: </a:t>
            </a:r>
            <a:r>
              <a:rPr lang="en-US" altLang="en-US" sz="2800" dirty="0" smtClean="0">
                <a:solidFill>
                  <a:srgbClr val="C30C20"/>
                </a:solidFill>
              </a:rPr>
              <a:t/>
            </a:r>
            <a:br>
              <a:rPr lang="en-US" altLang="en-US" sz="2800" dirty="0" smtClean="0">
                <a:solidFill>
                  <a:srgbClr val="C30C20"/>
                </a:solidFill>
              </a:rPr>
            </a:br>
            <a:r>
              <a:rPr lang="en-US" altLang="en-US" sz="2800" dirty="0" smtClean="0">
                <a:solidFill>
                  <a:srgbClr val="C30C20"/>
                </a:solidFill>
              </a:rPr>
              <a:t>Expert </a:t>
            </a:r>
            <a:r>
              <a:rPr lang="en-US" altLang="en-US" sz="2800" dirty="0">
                <a:solidFill>
                  <a:srgbClr val="C30C20"/>
                </a:solidFill>
              </a:rPr>
              <a:t>Power</a:t>
            </a:r>
            <a:endParaRPr lang="en-US" altLang="en-US" sz="2800" dirty="0" smtClean="0">
              <a:solidFill>
                <a:srgbClr val="C30C20"/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en-US" sz="2400" dirty="0"/>
              <a:t>P</a:t>
            </a:r>
            <a:r>
              <a:rPr lang="en-US" altLang="en-US" sz="2400" dirty="0" smtClean="0"/>
              <a:t>ower of knowledge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2200" dirty="0" smtClean="0"/>
              <a:t>Some people are able to influence others with their relative expertise in particular areas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en-US" altLang="en-US" sz="1200" dirty="0" smtClean="0"/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en-US" sz="2400" dirty="0"/>
              <a:t>F</a:t>
            </a:r>
            <a:r>
              <a:rPr lang="en-US" altLang="en-US" sz="2400" dirty="0" smtClean="0"/>
              <a:t>ollowers may have more expert power than leaders at times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2200" dirty="0" smtClean="0"/>
              <a:t>If different followers have considerably greater amounts of expert power, the leader may be unable to influence them using expert power alone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 sz="2800" dirty="0">
                <a:solidFill>
                  <a:srgbClr val="C30C20"/>
                </a:solidFill>
              </a:rPr>
              <a:t>French and Raven’s Bases of Social Power</a:t>
            </a:r>
            <a:r>
              <a:rPr lang="en-IN" altLang="en-US" sz="2800" dirty="0" smtClean="0">
                <a:solidFill>
                  <a:srgbClr val="C30C20"/>
                </a:solidFill>
              </a:rPr>
              <a:t>:</a:t>
            </a:r>
            <a:br>
              <a:rPr lang="en-IN" altLang="en-US" sz="2800" dirty="0" smtClean="0">
                <a:solidFill>
                  <a:srgbClr val="C30C20"/>
                </a:solidFill>
              </a:rPr>
            </a:br>
            <a:r>
              <a:rPr lang="en-IN" altLang="en-US" sz="2800" dirty="0" smtClean="0">
                <a:solidFill>
                  <a:srgbClr val="C30C20"/>
                </a:solidFill>
              </a:rPr>
              <a:t> </a:t>
            </a:r>
            <a:r>
              <a:rPr lang="en-IN" altLang="en-US" sz="2800" dirty="0">
                <a:solidFill>
                  <a:srgbClr val="C30C20"/>
                </a:solidFill>
              </a:rPr>
              <a:t>Referent Power</a:t>
            </a:r>
            <a:endParaRPr lang="en-US" altLang="en-US" sz="2800" dirty="0" smtClean="0">
              <a:solidFill>
                <a:srgbClr val="C30C20"/>
              </a:solidFill>
            </a:endParaRPr>
          </a:p>
        </p:txBody>
      </p:sp>
      <p:sp>
        <p:nvSpPr>
          <p:cNvPr id="1331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dirty="0"/>
              <a:t>P</a:t>
            </a:r>
            <a:r>
              <a:rPr lang="en-US" altLang="en-US" dirty="0" smtClean="0"/>
              <a:t>otential influence one has because of the strength of the relationship between the leader and the followers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Takes time to develop but can be lost quickly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altLang="en-US" sz="2200" dirty="0"/>
              <a:t>Desire to maintain referent power may limit a leader’s actions in certain situations</a:t>
            </a:r>
            <a:endParaRPr lang="en-US" altLang="en-US" sz="2200" dirty="0" smtClean="0"/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1200" dirty="0" smtClean="0"/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The stronger the relationship, the more influence leaders and followers exert over each other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Followers with relatively more referent power than their peers are often spokespersons for their units and have more latitude to deviate from work-unit norms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800100" y="0"/>
            <a:ext cx="7543800" cy="609600"/>
          </a:xfrm>
        </p:spPr>
        <p:txBody>
          <a:bodyPr/>
          <a:lstStyle/>
          <a:p>
            <a:r>
              <a:rPr lang="en-IN" altLang="en-US" sz="2800" dirty="0">
                <a:solidFill>
                  <a:srgbClr val="C30C20"/>
                </a:solidFill>
              </a:rPr>
              <a:t>French and Raven’s Bases of Social Power: Legitimate Power</a:t>
            </a:r>
            <a:endParaRPr lang="en-US" altLang="en-US" sz="2800" dirty="0" smtClean="0">
              <a:solidFill>
                <a:srgbClr val="C30C20"/>
              </a:solidFill>
            </a:endParaRPr>
          </a:p>
        </p:txBody>
      </p:sp>
      <p:sp>
        <p:nvSpPr>
          <p:cNvPr id="13315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IN" dirty="0"/>
              <a:t>Depends upon on a person’s organizational role or his or her formal or official </a:t>
            </a:r>
            <a:r>
              <a:rPr lang="en-IN" dirty="0" smtClean="0"/>
              <a:t>authority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en-IN" sz="1200" dirty="0" smtClean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US" dirty="0" smtClean="0"/>
              <a:t>A</a:t>
            </a:r>
            <a:r>
              <a:rPr lang="en-US" sz="2400" dirty="0" smtClean="0"/>
              <a:t>llows exertion of influence through requests or demands deemed appropriate by virtue of one’s role and position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en-US" sz="1200" dirty="0" smtClean="0"/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2400" dirty="0" smtClean="0"/>
              <a:t>Holding a position and being a leader are not synonymous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200" dirty="0" smtClean="0"/>
              <a:t>Effective leaders often intuitively realize they need more than legitimate power to be successful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200" dirty="0" smtClean="0"/>
              <a:t>Followers can use their legitimate power, job descriptions, bureaucratic rules, or union policies to influence leaders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 sz="2800" dirty="0" smtClean="0">
                <a:solidFill>
                  <a:srgbClr val="C30C20"/>
                </a:solidFill>
              </a:rPr>
              <a:t>French and Raven’s Bases of Social Power: </a:t>
            </a:r>
            <a:br>
              <a:rPr lang="en-IN" altLang="en-US" sz="2800" dirty="0" smtClean="0">
                <a:solidFill>
                  <a:srgbClr val="C30C20"/>
                </a:solidFill>
              </a:rPr>
            </a:br>
            <a:r>
              <a:rPr lang="en-IN" altLang="en-US" sz="2800" dirty="0" smtClean="0">
                <a:solidFill>
                  <a:srgbClr val="C30C20"/>
                </a:solidFill>
              </a:rPr>
              <a:t>Reward Power, 1</a:t>
            </a:r>
            <a:endParaRPr lang="en-US" altLang="en-US" sz="2800" dirty="0" smtClean="0">
              <a:solidFill>
                <a:srgbClr val="C30C20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400"/>
              </a:spcAft>
              <a:buNone/>
            </a:pPr>
            <a:r>
              <a:rPr lang="en-US" altLang="en-US" dirty="0" smtClean="0"/>
              <a:t>Involves the potential to influence others through control over desired resources</a:t>
            </a:r>
          </a:p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2200" dirty="0" smtClean="0"/>
              <a:t>Potential to influence others through reward power is a joint function of the leader, the followers, and the situation</a:t>
            </a:r>
          </a:p>
          <a:p>
            <a:pPr marL="0" indent="0" eaLnBrk="1" hangingPunct="1">
              <a:spcBef>
                <a:spcPts val="600"/>
              </a:spcBef>
              <a:spcAft>
                <a:spcPts val="400"/>
              </a:spcAft>
              <a:buNone/>
            </a:pPr>
            <a:endParaRPr lang="en-US" altLang="en-US" sz="1200" dirty="0" smtClean="0"/>
          </a:p>
          <a:p>
            <a:pPr marL="0" indent="0" eaLnBrk="1" hangingPunct="1">
              <a:spcBef>
                <a:spcPts val="600"/>
              </a:spcBef>
              <a:spcAft>
                <a:spcPts val="400"/>
              </a:spcAft>
              <a:buNone/>
            </a:pPr>
            <a:r>
              <a:rPr lang="en-IN" altLang="en-US" dirty="0" smtClean="0"/>
              <a:t>Problems associated with rewards</a:t>
            </a:r>
            <a:endParaRPr lang="en-US" altLang="en-US" sz="2400" dirty="0" smtClean="0"/>
          </a:p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2200" dirty="0" smtClean="0"/>
              <a:t>Overemphasizing performance rewards can lead to workers feeling resentful and manipulated</a:t>
            </a:r>
          </a:p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2200" dirty="0" smtClean="0"/>
              <a:t>Extrinsic rewards such as praise</a:t>
            </a:r>
            <a:r>
              <a:rPr lang="en-US" altLang="en-US" sz="2200" dirty="0"/>
              <a:t> </a:t>
            </a:r>
            <a:r>
              <a:rPr lang="en-US" altLang="en-US" sz="2200" dirty="0" smtClean="0"/>
              <a:t>or compensation may not have the same behavioral effects as intrinsic rewards such as personal growth and development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IN" altLang="en-US" sz="2200" dirty="0" smtClean="0"/>
              <a:t>Rewards </a:t>
            </a:r>
            <a:r>
              <a:rPr lang="en-IN" altLang="en-US" sz="2200" dirty="0"/>
              <a:t>may produce compliance but not other desirable outcomes like commitment</a:t>
            </a:r>
            <a:endParaRPr lang="en-US" altLang="en-US" sz="22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952500" y="152400"/>
            <a:ext cx="7239000" cy="609600"/>
          </a:xfrm>
        </p:spPr>
        <p:txBody>
          <a:bodyPr/>
          <a:lstStyle/>
          <a:p>
            <a:r>
              <a:rPr lang="en-IN" altLang="en-US" sz="2800" dirty="0">
                <a:solidFill>
                  <a:srgbClr val="C30C20"/>
                </a:solidFill>
              </a:rPr>
              <a:t>French and Raven’s Bases of Social Power: Reward Power, 2</a:t>
            </a:r>
            <a:endParaRPr lang="en-US" altLang="en-US" sz="2800" b="0" i="1" dirty="0" smtClean="0">
              <a:solidFill>
                <a:srgbClr val="C30C20"/>
              </a:solidFill>
            </a:endParaRPr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400"/>
              </a:spcAft>
              <a:buNone/>
            </a:pPr>
            <a:r>
              <a:rPr lang="en-US" altLang="en-US" sz="2400" dirty="0" smtClean="0"/>
              <a:t>Leaders can enhance their ability to influence others based on reward power by:</a:t>
            </a:r>
          </a:p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400"/>
              </a:spcAft>
              <a:buNone/>
            </a:pPr>
            <a:endParaRPr lang="en-US" altLang="en-US" sz="1200" dirty="0" smtClean="0"/>
          </a:p>
          <a:p>
            <a:pPr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Determining what rewards are available and most valued by subordinates</a:t>
            </a:r>
          </a:p>
          <a:p>
            <a:pPr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Establishing policies for the fair and consistent administration of rewards for good performance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400"/>
              </a:spcAft>
              <a:buNone/>
            </a:pPr>
            <a:endParaRPr lang="en-US" altLang="en-US" sz="1200" dirty="0" smtClean="0"/>
          </a:p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400"/>
              </a:spcAft>
              <a:buNone/>
            </a:pPr>
            <a:r>
              <a:rPr lang="en-US" altLang="en-US" sz="2400" dirty="0" smtClean="0"/>
              <a:t>Followers can exercise reward power over leaders by:</a:t>
            </a:r>
          </a:p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400"/>
              </a:spcAft>
              <a:buNone/>
            </a:pPr>
            <a:endParaRPr lang="en-US" altLang="en-US" sz="1200" dirty="0" smtClean="0"/>
          </a:p>
          <a:p>
            <a:pPr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Controlling scarce resources</a:t>
            </a:r>
          </a:p>
          <a:p>
            <a:pPr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Modifying their level of effort based on the leader’s performance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r>
              <a:rPr lang="en-IN" altLang="en-US" sz="2800" dirty="0">
                <a:solidFill>
                  <a:srgbClr val="C30C20"/>
                </a:solidFill>
              </a:rPr>
              <a:t>French and Raven’s Bases of Social Power: </a:t>
            </a:r>
            <a:r>
              <a:rPr lang="en-IN" altLang="en-US" sz="2800" dirty="0" smtClean="0">
                <a:solidFill>
                  <a:srgbClr val="C30C20"/>
                </a:solidFill>
              </a:rPr>
              <a:t/>
            </a:r>
            <a:br>
              <a:rPr lang="en-IN" altLang="en-US" sz="2800" dirty="0" smtClean="0">
                <a:solidFill>
                  <a:srgbClr val="C30C20"/>
                </a:solidFill>
              </a:rPr>
            </a:br>
            <a:r>
              <a:rPr lang="en-IN" altLang="en-US" sz="2800" dirty="0" smtClean="0">
                <a:solidFill>
                  <a:srgbClr val="C30C20"/>
                </a:solidFill>
              </a:rPr>
              <a:t>Coercive </a:t>
            </a:r>
            <a:r>
              <a:rPr lang="en-IN" altLang="en-US" sz="2800" dirty="0">
                <a:solidFill>
                  <a:srgbClr val="C30C20"/>
                </a:solidFill>
              </a:rPr>
              <a:t>Power</a:t>
            </a:r>
            <a:endParaRPr lang="en-US" altLang="en-US" sz="2800" dirty="0" smtClean="0">
              <a:solidFill>
                <a:srgbClr val="C30C20"/>
              </a:solidFill>
            </a:endParaRPr>
          </a:p>
        </p:txBody>
      </p:sp>
      <p:sp>
        <p:nvSpPr>
          <p:cNvPr id="17411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200"/>
              </a:spcBef>
              <a:spcAft>
                <a:spcPts val="100"/>
              </a:spcAft>
              <a:buNone/>
            </a:pPr>
            <a:r>
              <a:rPr lang="en-US" altLang="en-US" sz="2400" dirty="0"/>
              <a:t>P</a:t>
            </a:r>
            <a:r>
              <a:rPr lang="en-US" altLang="en-US" sz="2400" dirty="0" smtClean="0"/>
              <a:t>otential to influence others through the administration of negative sanctions or the removal of positive events</a:t>
            </a:r>
          </a:p>
          <a:p>
            <a:pPr marL="0" indent="0" eaLnBrk="1" hangingPunct="1">
              <a:spcBef>
                <a:spcPts val="200"/>
              </a:spcBef>
              <a:spcAft>
                <a:spcPts val="1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200"/>
              </a:spcBef>
              <a:spcAft>
                <a:spcPts val="100"/>
              </a:spcAft>
              <a:buNone/>
            </a:pPr>
            <a:r>
              <a:rPr lang="en-US" altLang="en-US" sz="2400" dirty="0" smtClean="0"/>
              <a:t>Reliance on this power has inherent limitations</a:t>
            </a:r>
          </a:p>
          <a:p>
            <a:pPr marL="0" indent="0" eaLnBrk="1" hangingPunct="1">
              <a:spcBef>
                <a:spcPts val="200"/>
              </a:spcBef>
              <a:spcAft>
                <a:spcPts val="100"/>
              </a:spcAft>
              <a:buNone/>
            </a:pPr>
            <a:endParaRPr lang="en-US" altLang="en-US" sz="2400" dirty="0" smtClean="0"/>
          </a:p>
          <a:p>
            <a:pPr marL="0" indent="0">
              <a:spcBef>
                <a:spcPts val="200"/>
              </a:spcBef>
              <a:spcAft>
                <a:spcPts val="100"/>
              </a:spcAft>
              <a:buNone/>
            </a:pPr>
            <a:r>
              <a:rPr lang="en-IN" altLang="en-US" sz="2400" dirty="0"/>
              <a:t>Informal coercion can change the attitudes and </a:t>
            </a:r>
            <a:r>
              <a:rPr lang="en-IN" altLang="en-US" sz="2400" dirty="0" err="1"/>
              <a:t>behaviors</a:t>
            </a:r>
            <a:r>
              <a:rPr lang="en-IN" altLang="en-US" sz="2400" dirty="0"/>
              <a:t> of others</a:t>
            </a:r>
            <a:endParaRPr lang="en-US" altLang="en-US" sz="2400" dirty="0" smtClean="0"/>
          </a:p>
          <a:p>
            <a:pPr eaLnBrk="1" hangingPunct="1">
              <a:spcBef>
                <a:spcPts val="200"/>
              </a:spcBef>
              <a:spcAft>
                <a:spcPts val="100"/>
              </a:spcAft>
            </a:pPr>
            <a:r>
              <a:rPr lang="en-US" altLang="en-US" sz="2200" dirty="0" smtClean="0"/>
              <a:t>One of the most common forms of coercion is a superior’s temperamental outbursts</a:t>
            </a:r>
          </a:p>
          <a:p>
            <a:pPr marL="0" indent="0" eaLnBrk="1" hangingPunct="1">
              <a:spcBef>
                <a:spcPts val="200"/>
              </a:spcBef>
              <a:spcAft>
                <a:spcPts val="1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200"/>
              </a:spcBef>
              <a:spcAft>
                <a:spcPts val="100"/>
              </a:spcAft>
              <a:buNone/>
            </a:pPr>
            <a:r>
              <a:rPr lang="en-US" altLang="en-US" sz="2400" dirty="0" smtClean="0"/>
              <a:t>Followers that use coercive power to influence a leader’s behavior tend to have a relatively high amount of referent power among co-workers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>
                <a:solidFill>
                  <a:srgbClr val="C30C20"/>
                </a:solidFill>
              </a:rPr>
              <a:t>	Concluding Thoughts about French and Raven’s Power Taxonomy, 1</a:t>
            </a:r>
          </a:p>
        </p:txBody>
      </p:sp>
      <p:sp>
        <p:nvSpPr>
          <p:cNvPr id="18435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200"/>
              </a:spcAft>
              <a:buNone/>
            </a:pPr>
            <a:r>
              <a:rPr lang="en-US" altLang="en-US" sz="2400" dirty="0" smtClean="0"/>
              <a:t>Leaders can usually exert more power during a crisis than during periods of relative calm</a:t>
            </a:r>
          </a:p>
          <a:p>
            <a:pPr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During a crisis, followers may be more eager to receive direction and control from leaders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200"/>
              </a:spcAft>
              <a:buNone/>
            </a:pPr>
            <a:endParaRPr lang="en-US" altLang="en-US" sz="1200" dirty="0" smtClean="0"/>
          </a:p>
          <a:p>
            <a:pPr marL="0" indent="0">
              <a:spcBef>
                <a:spcPts val="1200"/>
              </a:spcBef>
              <a:spcAft>
                <a:spcPts val="200"/>
              </a:spcAft>
              <a:buNone/>
            </a:pPr>
            <a:r>
              <a:rPr lang="en-IN" altLang="en-US" sz="2400" dirty="0"/>
              <a:t>Research indicates that leaders who rely on referent and expert powers have subordinates </a:t>
            </a:r>
            <a:r>
              <a:rPr lang="en-IN" altLang="en-US" sz="2400" dirty="0" smtClean="0"/>
              <a:t>who:</a:t>
            </a:r>
          </a:p>
          <a:p>
            <a:pPr marL="0" indent="0">
              <a:spcBef>
                <a:spcPts val="1200"/>
              </a:spcBef>
              <a:spcAft>
                <a:spcPts val="200"/>
              </a:spcAft>
              <a:buNone/>
            </a:pPr>
            <a:endParaRPr lang="en-IN" altLang="en-US" sz="1200" dirty="0" smtClean="0"/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IN" altLang="en-US" sz="2200" dirty="0" smtClean="0"/>
              <a:t>Are </a:t>
            </a:r>
            <a:r>
              <a:rPr lang="en-IN" altLang="en-US" sz="2200" dirty="0"/>
              <a:t>more motivated and </a:t>
            </a:r>
            <a:r>
              <a:rPr lang="en-IN" altLang="en-US" sz="2200" dirty="0" smtClean="0"/>
              <a:t>satisfied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IN" altLang="en-US" sz="2200" dirty="0" smtClean="0"/>
              <a:t>Are </a:t>
            </a:r>
            <a:r>
              <a:rPr lang="en-IN" altLang="en-US" sz="2200" dirty="0"/>
              <a:t>absent </a:t>
            </a:r>
            <a:r>
              <a:rPr lang="en-IN" altLang="en-US" sz="2200" dirty="0" smtClean="0"/>
              <a:t>less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IN" altLang="en-US" sz="2200" dirty="0" smtClean="0"/>
              <a:t>Perform </a:t>
            </a:r>
            <a:r>
              <a:rPr lang="en-IN" altLang="en-US" sz="2200" dirty="0"/>
              <a:t>better</a:t>
            </a:r>
            <a:endParaRPr lang="en-US" altLang="en-US" sz="22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>
                <a:solidFill>
                  <a:srgbClr val="C30C20"/>
                </a:solidFill>
              </a:rPr>
              <a:t>	Concluding Thoughts about French and Raven’s Power Taxonomy, 2</a:t>
            </a:r>
            <a:endParaRPr lang="en-US" altLang="en-US" sz="2800" b="0" i="1" dirty="0" smtClean="0">
              <a:solidFill>
                <a:srgbClr val="C30C20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Following generalizations can be made about power and influence:</a:t>
            </a: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1200" dirty="0" smtClean="0"/>
          </a:p>
          <a:p>
            <a:pPr marL="365125" lvl="1" eaLnBrk="1" hangingPunct="1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1325" algn="l"/>
              </a:tabLst>
            </a:pPr>
            <a:r>
              <a:rPr lang="en-US" altLang="en-US" sz="2200" dirty="0" smtClean="0"/>
              <a:t>Effective leaders take advantage of all their sources of power</a:t>
            </a:r>
          </a:p>
          <a:p>
            <a:pPr marL="365125" lvl="1" eaLnBrk="1" hangingPunct="1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1325" algn="l"/>
              </a:tabLst>
            </a:pPr>
            <a:r>
              <a:rPr lang="en-US" altLang="en-US" sz="2200" dirty="0" smtClean="0"/>
              <a:t>Leaders in well-functioning organizations are open to being influenced by their subordinates</a:t>
            </a:r>
          </a:p>
          <a:p>
            <a:pPr marL="365125" lvl="1" eaLnBrk="1" hangingPunct="1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1325" algn="l"/>
              </a:tabLst>
            </a:pPr>
            <a:r>
              <a:rPr lang="en-US" altLang="en-US" sz="2200" dirty="0" smtClean="0"/>
              <a:t>Leaders vary in the extent to which they share power with subordinates</a:t>
            </a:r>
          </a:p>
          <a:p>
            <a:pPr marL="365125" lvl="1" eaLnBrk="1" hangingPunct="1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1325" algn="l"/>
              </a:tabLst>
            </a:pPr>
            <a:r>
              <a:rPr lang="en-US" altLang="en-US" sz="2200" dirty="0" smtClean="0"/>
              <a:t>Effective leaders generally work to increase their various power bases or become more willing to use their coercive power</a:t>
            </a:r>
            <a:endParaRPr lang="en-US" altLang="en-US" sz="2200" i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Leader Motives, 1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People vary in their motivation to influence or control others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IN" altLang="en-US" sz="2200" dirty="0"/>
              <a:t>Need for power is expressed in the following ways</a:t>
            </a:r>
            <a:r>
              <a:rPr lang="en-IN" altLang="en-US" sz="2200" dirty="0" smtClean="0"/>
              <a:t>: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1200" dirty="0" smtClean="0"/>
          </a:p>
          <a:p>
            <a:pPr lvl="1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solidFill>
                  <a:srgbClr val="C30C20"/>
                </a:solidFill>
              </a:rPr>
              <a:t>Personalized power </a:t>
            </a:r>
            <a:r>
              <a:rPr lang="en-US" altLang="en-US" sz="2000" dirty="0" smtClean="0"/>
              <a:t>is exercised for personal needs by selfish, impulsive, uninhibited individuals who lack self-control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solidFill>
                  <a:srgbClr val="C30C20"/>
                </a:solidFill>
              </a:rPr>
              <a:t>Socialized power </a:t>
            </a:r>
            <a:r>
              <a:rPr lang="en-US" altLang="en-US" sz="2000" dirty="0" smtClean="0"/>
              <a:t>is used for the benefit of others or the organization and involves self-sacrifice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Thematic Apperception Test, a </a:t>
            </a:r>
            <a:r>
              <a:rPr lang="en-US" altLang="en-US" sz="2200" b="1" dirty="0" smtClean="0">
                <a:solidFill>
                  <a:srgbClr val="C30C20"/>
                </a:solidFill>
              </a:rPr>
              <a:t>projective personality test</a:t>
            </a:r>
            <a:r>
              <a:rPr lang="en-US" altLang="en-US" sz="2200" dirty="0" smtClean="0"/>
              <a:t>, can assess the need for power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Need for power is found to be positively related to various leadership effectiveness criteria</a:t>
            </a:r>
            <a:endParaRPr lang="en-US" altLang="en-US" sz="2200" i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Leader Motives, 2</a:t>
            </a:r>
            <a:endParaRPr lang="en-US" altLang="en-US" b="0" i="1" dirty="0" smtClean="0">
              <a:solidFill>
                <a:srgbClr val="C30C20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400" dirty="0" smtClean="0"/>
              <a:t>Leaders who are relatively uninhibited in their need for power will use power impulsively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IN" altLang="en-US" sz="2400" dirty="0"/>
              <a:t>Leaders with a high need for power but low activity inhibition may be successful in the short term, but the remainder of the organization may pay high costs for this </a:t>
            </a:r>
            <a:r>
              <a:rPr lang="en-IN" altLang="en-US" sz="2400" dirty="0" smtClean="0"/>
              <a:t>success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400" dirty="0" smtClean="0"/>
              <a:t>Some followers have a high need for power, which can lead to tension between the leader and the follower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Chapter Outline</a:t>
            </a:r>
            <a:endParaRPr lang="en-US" dirty="0">
              <a:solidFill>
                <a:srgbClr val="C30C2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  <a:p>
            <a:r>
              <a:rPr lang="en-US" dirty="0"/>
              <a:t>Important </a:t>
            </a:r>
            <a:r>
              <a:rPr lang="en-US" dirty="0" smtClean="0"/>
              <a:t>distinctions</a:t>
            </a:r>
            <a:endParaRPr lang="en-US" dirty="0"/>
          </a:p>
          <a:p>
            <a:r>
              <a:rPr lang="en-US" dirty="0"/>
              <a:t>Power and </a:t>
            </a:r>
            <a:r>
              <a:rPr lang="en-US" dirty="0" smtClean="0"/>
              <a:t>leadership </a:t>
            </a:r>
          </a:p>
          <a:p>
            <a:r>
              <a:rPr lang="en-US" dirty="0" smtClean="0"/>
              <a:t>Influence tactics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219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Leader Motives, 3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IN" altLang="en-US" dirty="0" smtClean="0"/>
              <a:t>Individuals </a:t>
            </a:r>
            <a:r>
              <a:rPr lang="en-IN" altLang="en-US" dirty="0"/>
              <a:t>vary in their motivation to manage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IN" altLang="en-US" sz="2200" dirty="0" smtClean="0"/>
              <a:t>Miner </a:t>
            </a:r>
            <a:r>
              <a:rPr lang="en-IN" altLang="en-US" sz="2200" dirty="0"/>
              <a:t>describes </a:t>
            </a:r>
            <a:r>
              <a:rPr lang="en-IN" altLang="en-US" sz="2200" b="1" dirty="0">
                <a:solidFill>
                  <a:srgbClr val="C30C20"/>
                </a:solidFill>
              </a:rPr>
              <a:t>motivation to manage</a:t>
            </a:r>
            <a:r>
              <a:rPr lang="en-IN" altLang="en-US" sz="2200" dirty="0"/>
              <a:t> in terms of the following composites</a:t>
            </a:r>
            <a:r>
              <a:rPr lang="en-IN" altLang="en-US" sz="2200" dirty="0" smtClean="0"/>
              <a:t>: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22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Maintaining good relationships with authority figures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Wanting to compete for recognition and advancement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Being active and assertive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Wanting to exercise influence over subordinates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Being visibly different from followers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Being willing to do routine administrative tasks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Leader Motives, 4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IN" altLang="en-US" dirty="0" smtClean="0"/>
              <a:t>Miner’s </a:t>
            </a:r>
            <a:r>
              <a:rPr lang="en-IN" altLang="en-US" dirty="0"/>
              <a:t>Sentence Completion Scale or M S C S measures a person's motivation to </a:t>
            </a:r>
            <a:r>
              <a:rPr lang="en-IN" altLang="en-US" dirty="0" smtClean="0"/>
              <a:t>manage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IN" altLang="en-US" sz="1200" dirty="0"/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IN" altLang="en-US" dirty="0" smtClean="0"/>
              <a:t>The overall </a:t>
            </a:r>
            <a:r>
              <a:rPr lang="en-IN" altLang="en-US" dirty="0"/>
              <a:t>composite M S C S score consistently predicts leadership success in hierarchical or bureaucratic </a:t>
            </a:r>
            <a:r>
              <a:rPr lang="en-IN" altLang="en-US" dirty="0" smtClean="0"/>
              <a:t>organizations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IN" altLang="en-US" sz="1200" dirty="0"/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IN" altLang="en-US" dirty="0" smtClean="0"/>
              <a:t>Findings </a:t>
            </a:r>
            <a:r>
              <a:rPr lang="en-IN" altLang="en-US" dirty="0"/>
              <a:t>concerning need for power and motivation to manage have several implications for leadership practitioners</a:t>
            </a:r>
            <a:endParaRPr lang="en-US" altLang="en-US" sz="2400" dirty="0" smtClean="0"/>
          </a:p>
          <a:p>
            <a:pPr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Not all individuals like being leaders</a:t>
            </a:r>
          </a:p>
          <a:p>
            <a:pPr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High need for power or motivation to manage does not guarantee leadership success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Leader Motives, 5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High </a:t>
            </a:r>
            <a:r>
              <a:rPr lang="en-US" altLang="en-US" sz="2200" dirty="0"/>
              <a:t>need for socialized power and a high level of activity inhibition may be required for long-term leadership success</a:t>
            </a:r>
          </a:p>
          <a:p>
            <a:pPr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/>
              <a:t>Followers and leaders differ in the need for power, activity inhibition, and motivation to manage</a:t>
            </a:r>
          </a:p>
        </p:txBody>
      </p:sp>
    </p:spTree>
    <p:extLst>
      <p:ext uri="{BB962C8B-B14F-4D97-AF65-F5344CB8AC3E}">
        <p14:creationId xmlns:p14="http://schemas.microsoft.com/office/powerpoint/2010/main" val="38291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820057" y="43542"/>
            <a:ext cx="7696200" cy="6096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solidFill>
                  <a:srgbClr val="C30C20"/>
                </a:solidFill>
              </a:rPr>
              <a:t>Types of Influence Tactics based on </a:t>
            </a:r>
            <a:br>
              <a:rPr lang="en-US" altLang="en-US" sz="2800" dirty="0" smtClean="0">
                <a:solidFill>
                  <a:srgbClr val="C30C20"/>
                </a:solidFill>
              </a:rPr>
            </a:br>
            <a:r>
              <a:rPr lang="en-US" altLang="en-US" sz="2800" dirty="0" smtClean="0">
                <a:solidFill>
                  <a:srgbClr val="C30C20"/>
                </a:solidFill>
              </a:rPr>
              <a:t>the Influence Behavior Questionnaire, 1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b="1" dirty="0" smtClean="0">
                <a:solidFill>
                  <a:srgbClr val="C30C20"/>
                </a:solidFill>
              </a:rPr>
              <a:t>Rational persuasion</a:t>
            </a:r>
            <a:r>
              <a:rPr lang="en-US" altLang="en-US" dirty="0" smtClean="0"/>
              <a:t>:</a:t>
            </a:r>
            <a:r>
              <a:rPr lang="en-US" altLang="en-US" b="1" dirty="0" smtClean="0">
                <a:solidFill>
                  <a:srgbClr val="C30C20"/>
                </a:solidFill>
              </a:rPr>
              <a:t> </a:t>
            </a:r>
            <a:r>
              <a:rPr lang="en-IN" altLang="en-US" dirty="0"/>
              <a:t>W</a:t>
            </a:r>
            <a:r>
              <a:rPr lang="en-IN" dirty="0" smtClean="0"/>
              <a:t>hen logical </a:t>
            </a:r>
            <a:r>
              <a:rPr lang="en-IN" dirty="0"/>
              <a:t>arguments or factual evidence </a:t>
            </a:r>
            <a:r>
              <a:rPr lang="en-IN" dirty="0" smtClean="0"/>
              <a:t>is used to </a:t>
            </a:r>
            <a:r>
              <a:rPr lang="en-IN" dirty="0"/>
              <a:t>influence others </a:t>
            </a:r>
            <a:endParaRPr lang="en-US" altLang="en-US" b="1" dirty="0" smtClean="0">
              <a:solidFill>
                <a:srgbClr val="C30C2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b="1" dirty="0" smtClean="0">
                <a:solidFill>
                  <a:srgbClr val="C30C20"/>
                </a:solidFill>
              </a:rPr>
              <a:t>Inspirational appeals</a:t>
            </a:r>
            <a:r>
              <a:rPr lang="en-US" altLang="en-US" dirty="0" smtClean="0"/>
              <a:t>: </a:t>
            </a:r>
            <a:r>
              <a:rPr lang="en-IN" altLang="en-US" dirty="0"/>
              <a:t>W</a:t>
            </a:r>
            <a:r>
              <a:rPr lang="en-IN" dirty="0" smtClean="0"/>
              <a:t>hen a </a:t>
            </a:r>
            <a:r>
              <a:rPr lang="en-IN" dirty="0"/>
              <a:t>request or </a:t>
            </a:r>
            <a:r>
              <a:rPr lang="en-IN" dirty="0" smtClean="0"/>
              <a:t>proposal is </a:t>
            </a:r>
            <a:r>
              <a:rPr lang="en-IN" dirty="0"/>
              <a:t>designed to arouse enthusiasm or emotions in targets </a:t>
            </a:r>
            <a:endParaRPr lang="en-US" altLang="en-US" b="1" dirty="0" smtClean="0">
              <a:solidFill>
                <a:srgbClr val="C30C2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b="1" dirty="0" smtClean="0">
                <a:solidFill>
                  <a:srgbClr val="C30C20"/>
                </a:solidFill>
              </a:rPr>
              <a:t>Consultation</a:t>
            </a:r>
            <a:r>
              <a:rPr lang="en-US" altLang="en-US" dirty="0" smtClean="0"/>
              <a:t>: </a:t>
            </a:r>
            <a:r>
              <a:rPr lang="en-IN" altLang="en-US" dirty="0"/>
              <a:t>W</a:t>
            </a:r>
            <a:r>
              <a:rPr lang="en-IN" dirty="0" smtClean="0"/>
              <a:t>hen targets are asked to </a:t>
            </a:r>
            <a:r>
              <a:rPr lang="en-IN" dirty="0"/>
              <a:t>participate in </a:t>
            </a:r>
            <a:r>
              <a:rPr lang="en-IN" dirty="0" smtClean="0"/>
              <a:t>planning an activity</a:t>
            </a:r>
            <a:endParaRPr lang="en-US" altLang="en-US" dirty="0" smtClean="0"/>
          </a:p>
          <a:p>
            <a:r>
              <a:rPr lang="en-US" altLang="en-US" b="1" dirty="0" smtClean="0">
                <a:solidFill>
                  <a:srgbClr val="C30C20"/>
                </a:solidFill>
              </a:rPr>
              <a:t>Ingratiation</a:t>
            </a:r>
            <a:r>
              <a:rPr lang="en-US" altLang="en-US" dirty="0" smtClean="0"/>
              <a:t>: </a:t>
            </a:r>
            <a:r>
              <a:rPr lang="en-IN" altLang="en-US" dirty="0"/>
              <a:t>W</a:t>
            </a:r>
            <a:r>
              <a:rPr lang="en-IN" dirty="0" smtClean="0"/>
              <a:t>hen an </a:t>
            </a:r>
            <a:r>
              <a:rPr lang="en-IN" dirty="0"/>
              <a:t>agent attempts to get </a:t>
            </a:r>
            <a:r>
              <a:rPr lang="en-IN" dirty="0" smtClean="0"/>
              <a:t>a target </a:t>
            </a:r>
            <a:r>
              <a:rPr lang="en-IN" dirty="0"/>
              <a:t>in a good mood before making a </a:t>
            </a:r>
            <a:r>
              <a:rPr lang="en-IN" dirty="0" smtClean="0"/>
              <a:t>request</a:t>
            </a:r>
            <a:endParaRPr lang="en-US" alt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676400" y="76200"/>
            <a:ext cx="6248400" cy="609600"/>
          </a:xfrm>
        </p:spPr>
        <p:txBody>
          <a:bodyPr/>
          <a:lstStyle/>
          <a:p>
            <a:r>
              <a:rPr lang="en-US" altLang="en-US" sz="2800" dirty="0">
                <a:solidFill>
                  <a:srgbClr val="C30C20"/>
                </a:solidFill>
              </a:rPr>
              <a:t>Types of Influence Tactics based on t</a:t>
            </a:r>
            <a:r>
              <a:rPr lang="en-US" altLang="en-US" sz="2800" dirty="0" smtClean="0">
                <a:solidFill>
                  <a:srgbClr val="C30C20"/>
                </a:solidFill>
              </a:rPr>
              <a:t>he </a:t>
            </a:r>
            <a:r>
              <a:rPr lang="en-US" altLang="en-US" sz="2800" dirty="0">
                <a:solidFill>
                  <a:srgbClr val="C30C20"/>
                </a:solidFill>
              </a:rPr>
              <a:t>Influence </a:t>
            </a:r>
            <a:r>
              <a:rPr lang="en-US" altLang="en-US" sz="2800" dirty="0" smtClean="0">
                <a:solidFill>
                  <a:srgbClr val="C30C20"/>
                </a:solidFill>
              </a:rPr>
              <a:t>Behavior </a:t>
            </a:r>
            <a:r>
              <a:rPr lang="en-US" altLang="en-US" sz="2800" dirty="0">
                <a:solidFill>
                  <a:srgbClr val="C30C20"/>
                </a:solidFill>
              </a:rPr>
              <a:t>Questionnaire, </a:t>
            </a:r>
            <a:r>
              <a:rPr lang="en-US" altLang="en-US" sz="2800" dirty="0" smtClean="0">
                <a:solidFill>
                  <a:srgbClr val="C30C20"/>
                </a:solidFill>
              </a:rPr>
              <a:t>2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00"/>
              </a:spcBef>
              <a:spcAft>
                <a:spcPts val="0"/>
              </a:spcAft>
            </a:pPr>
            <a:r>
              <a:rPr lang="en-US" altLang="en-US" b="1" dirty="0">
                <a:solidFill>
                  <a:srgbClr val="C30C20"/>
                </a:solidFill>
              </a:rPr>
              <a:t>Personal </a:t>
            </a:r>
            <a:r>
              <a:rPr lang="en-US" altLang="en-US" b="1" dirty="0" smtClean="0">
                <a:solidFill>
                  <a:srgbClr val="C30C20"/>
                </a:solidFill>
              </a:rPr>
              <a:t>appeals</a:t>
            </a:r>
            <a:r>
              <a:rPr lang="en-US" altLang="en-US" dirty="0" smtClean="0"/>
              <a:t>: </a:t>
            </a:r>
            <a:r>
              <a:rPr lang="en-IN" altLang="en-US" dirty="0"/>
              <a:t>W</a:t>
            </a:r>
            <a:r>
              <a:rPr lang="en-IN" dirty="0" smtClean="0"/>
              <a:t>hen a target is asked to </a:t>
            </a:r>
            <a:r>
              <a:rPr lang="en-IN" dirty="0"/>
              <a:t>do a </a:t>
            </a:r>
            <a:r>
              <a:rPr lang="en-IN" dirty="0" err="1"/>
              <a:t>favor</a:t>
            </a:r>
            <a:r>
              <a:rPr lang="en-IN" dirty="0"/>
              <a:t> out of friendship </a:t>
            </a:r>
            <a:endParaRPr lang="en-US" altLang="en-US" dirty="0"/>
          </a:p>
          <a:p>
            <a:pPr>
              <a:spcBef>
                <a:spcPts val="100"/>
              </a:spcBef>
              <a:spcAft>
                <a:spcPts val="0"/>
              </a:spcAft>
            </a:pPr>
            <a:r>
              <a:rPr lang="en-US" altLang="en-US" b="1" dirty="0" smtClean="0">
                <a:solidFill>
                  <a:srgbClr val="C30C20"/>
                </a:solidFill>
              </a:rPr>
              <a:t>Exchange</a:t>
            </a:r>
            <a:r>
              <a:rPr lang="en-US" altLang="en-US" dirty="0" smtClean="0"/>
              <a:t>: When</a:t>
            </a:r>
            <a:r>
              <a:rPr lang="en-IN" dirty="0" smtClean="0"/>
              <a:t> </a:t>
            </a:r>
            <a:r>
              <a:rPr lang="en-IN" dirty="0"/>
              <a:t>a </a:t>
            </a:r>
            <a:r>
              <a:rPr lang="en-IN" dirty="0" smtClean="0"/>
              <a:t>target is influenced </a:t>
            </a:r>
            <a:r>
              <a:rPr lang="en-IN" dirty="0"/>
              <a:t>through the exchange of </a:t>
            </a:r>
            <a:r>
              <a:rPr lang="en-IN" dirty="0" err="1"/>
              <a:t>favors</a:t>
            </a:r>
            <a:r>
              <a:rPr lang="en-IN" dirty="0"/>
              <a:t> </a:t>
            </a:r>
            <a:endParaRPr lang="en-IN" dirty="0" smtClean="0"/>
          </a:p>
          <a:p>
            <a:pPr>
              <a:spcBef>
                <a:spcPts val="100"/>
              </a:spcBef>
              <a:spcAft>
                <a:spcPts val="0"/>
              </a:spcAft>
            </a:pPr>
            <a:r>
              <a:rPr lang="en-US" altLang="en-US" b="1" dirty="0" smtClean="0">
                <a:solidFill>
                  <a:srgbClr val="C30C20"/>
                </a:solidFill>
              </a:rPr>
              <a:t>Coalition tactics</a:t>
            </a:r>
            <a:r>
              <a:rPr lang="en-US" altLang="en-US" dirty="0" smtClean="0"/>
              <a:t>: </a:t>
            </a:r>
            <a:r>
              <a:rPr lang="en-IN" altLang="en-US" dirty="0"/>
              <a:t>W</a:t>
            </a:r>
            <a:r>
              <a:rPr lang="en-IN" dirty="0" smtClean="0"/>
              <a:t>hen </a:t>
            </a:r>
            <a:r>
              <a:rPr lang="en-IN" dirty="0"/>
              <a:t>agents seek the </a:t>
            </a:r>
            <a:r>
              <a:rPr lang="en-IN" dirty="0" smtClean="0"/>
              <a:t>help of </a:t>
            </a:r>
            <a:r>
              <a:rPr lang="en-IN" dirty="0"/>
              <a:t>others to influence the target </a:t>
            </a:r>
            <a:endParaRPr lang="en-US" altLang="en-US" b="1" dirty="0">
              <a:solidFill>
                <a:srgbClr val="C30C20"/>
              </a:solidFill>
            </a:endParaRPr>
          </a:p>
          <a:p>
            <a:pPr>
              <a:spcBef>
                <a:spcPts val="100"/>
              </a:spcBef>
              <a:spcAft>
                <a:spcPts val="0"/>
              </a:spcAft>
            </a:pPr>
            <a:r>
              <a:rPr lang="en-US" altLang="en-US" b="1" dirty="0">
                <a:solidFill>
                  <a:srgbClr val="C30C20"/>
                </a:solidFill>
              </a:rPr>
              <a:t>Pressure </a:t>
            </a:r>
            <a:r>
              <a:rPr lang="en-US" altLang="en-US" b="1" dirty="0" smtClean="0">
                <a:solidFill>
                  <a:srgbClr val="C30C20"/>
                </a:solidFill>
              </a:rPr>
              <a:t>tactics</a:t>
            </a:r>
            <a:r>
              <a:rPr lang="en-US" altLang="en-US" dirty="0" smtClean="0"/>
              <a:t>: When </a:t>
            </a:r>
            <a:r>
              <a:rPr lang="en-US" altLang="en-US" dirty="0"/>
              <a:t>t</a:t>
            </a:r>
            <a:r>
              <a:rPr lang="en-IN" dirty="0" err="1" smtClean="0"/>
              <a:t>hreats</a:t>
            </a:r>
            <a:r>
              <a:rPr lang="en-IN" dirty="0" smtClean="0"/>
              <a:t> </a:t>
            </a:r>
            <a:r>
              <a:rPr lang="en-IN" dirty="0"/>
              <a:t>or persistent </a:t>
            </a:r>
            <a:r>
              <a:rPr lang="en-IN" dirty="0" smtClean="0"/>
              <a:t>reminders are </a:t>
            </a:r>
            <a:r>
              <a:rPr lang="en-IN" dirty="0"/>
              <a:t>used to influence targets </a:t>
            </a:r>
            <a:endParaRPr lang="en-US" altLang="en-US" b="1" dirty="0">
              <a:solidFill>
                <a:srgbClr val="C30C20"/>
              </a:solidFill>
            </a:endParaRPr>
          </a:p>
          <a:p>
            <a:pPr>
              <a:spcBef>
                <a:spcPts val="100"/>
              </a:spcBef>
              <a:spcAft>
                <a:spcPts val="0"/>
              </a:spcAft>
            </a:pPr>
            <a:r>
              <a:rPr lang="en-US" altLang="en-US" b="1" dirty="0">
                <a:solidFill>
                  <a:srgbClr val="C30C20"/>
                </a:solidFill>
              </a:rPr>
              <a:t>Legitimizing </a:t>
            </a:r>
            <a:r>
              <a:rPr lang="en-US" altLang="en-US" b="1" dirty="0" smtClean="0">
                <a:solidFill>
                  <a:srgbClr val="C30C20"/>
                </a:solidFill>
              </a:rPr>
              <a:t>tactics</a:t>
            </a:r>
            <a:r>
              <a:rPr lang="en-US" altLang="en-US" dirty="0" smtClean="0"/>
              <a:t>: </a:t>
            </a:r>
            <a:r>
              <a:rPr lang="en-IN" altLang="en-US" dirty="0"/>
              <a:t>W</a:t>
            </a:r>
            <a:r>
              <a:rPr lang="en-IN" dirty="0" smtClean="0"/>
              <a:t>hen </a:t>
            </a:r>
            <a:r>
              <a:rPr lang="en-IN" dirty="0"/>
              <a:t>agents make requests based on their position or authority </a:t>
            </a:r>
            <a:endParaRPr lang="en-US" altLang="en-US" b="1" dirty="0">
              <a:solidFill>
                <a:srgbClr val="C30C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7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Influence Tactics and Power, 1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00"/>
              </a:spcBef>
              <a:spcAft>
                <a:spcPts val="0"/>
              </a:spcAft>
              <a:buNone/>
            </a:pPr>
            <a:r>
              <a:rPr lang="en-US" altLang="en-US" dirty="0" smtClean="0"/>
              <a:t>A strong relationship exists between the relative power of agents and targets and the types of influence tactics used</a:t>
            </a:r>
          </a:p>
          <a:p>
            <a:pPr marL="0" indent="0" eaLnBrk="1" hangingPunct="1">
              <a:spcBef>
                <a:spcPts val="100"/>
              </a:spcBef>
              <a:spcAft>
                <a:spcPts val="0"/>
              </a:spcAft>
              <a:buNone/>
            </a:pPr>
            <a:endParaRPr lang="en-US" altLang="en-US" dirty="0" smtClean="0"/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r>
              <a:rPr lang="en-US" altLang="en-US" dirty="0"/>
              <a:t>Leaders with high referent power generally do not use legitimizing or pressure </a:t>
            </a:r>
            <a:r>
              <a:rPr lang="en-US" altLang="en-US" dirty="0" smtClean="0"/>
              <a:t>tactics</a:t>
            </a:r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endParaRPr lang="en-US" altLang="en-US" dirty="0"/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r>
              <a:rPr lang="en-US" altLang="en-US" dirty="0"/>
              <a:t>Leaders with only coercive or legitimate power tend to use coalition, legitimizing, or pressure tactics</a:t>
            </a:r>
          </a:p>
          <a:p>
            <a:pPr marL="0" indent="0" eaLnBrk="1" hangingPunct="1">
              <a:spcBef>
                <a:spcPts val="100"/>
              </a:spcBef>
              <a:spcAft>
                <a:spcPts val="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100"/>
              </a:spcBef>
              <a:spcAft>
                <a:spcPts val="0"/>
              </a:spcAft>
              <a:buNone/>
            </a:pPr>
            <a:r>
              <a:rPr lang="en-US" altLang="en-US" sz="2400" dirty="0" smtClean="0"/>
              <a:t>Hard tactics are used when:</a:t>
            </a:r>
          </a:p>
          <a:p>
            <a:pPr marL="0" indent="0" eaLnBrk="1" hangingPunct="1">
              <a:spcBef>
                <a:spcPts val="100"/>
              </a:spcBef>
              <a:spcAft>
                <a:spcPts val="0"/>
              </a:spcAft>
              <a:buNone/>
            </a:pPr>
            <a:endParaRPr lang="en-US" altLang="en-US" sz="2400" dirty="0" smtClean="0"/>
          </a:p>
          <a:p>
            <a:pPr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An influencer has the upper hand</a:t>
            </a:r>
          </a:p>
          <a:p>
            <a:pPr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Resistance is anticipated</a:t>
            </a:r>
          </a:p>
          <a:p>
            <a:pPr>
              <a:spcBef>
                <a:spcPts val="1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The other person’s behavior violates important norms</a:t>
            </a:r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endParaRPr lang="en-US" altLang="en-US" sz="22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C30C20"/>
                </a:solidFill>
              </a:rPr>
              <a:t>Influence Tactics and Power, 2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en-US" sz="2400" dirty="0"/>
              <a:t>Soft tactics are used when: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endParaRPr lang="en-US" altLang="en-US" sz="280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2200" dirty="0"/>
              <a:t>One is at a disadvantage 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IN" altLang="en-US" sz="2200" dirty="0"/>
              <a:t>Resistance is expected</a:t>
            </a:r>
            <a:endParaRPr lang="en-US" altLang="en-US" sz="2200" dirty="0"/>
          </a:p>
          <a:p>
            <a:pPr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2200" dirty="0"/>
              <a:t>There is personal benefit if the attempt is successful</a:t>
            </a:r>
          </a:p>
          <a:p>
            <a:pPr marL="0" indent="0" eaLnBrk="1" hangingPunct="1">
              <a:spcBef>
                <a:spcPts val="200"/>
              </a:spcBef>
              <a:spcAft>
                <a:spcPts val="2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en-US" sz="2400" dirty="0" smtClean="0"/>
              <a:t>Rational tactics are used when:</a:t>
            </a:r>
          </a:p>
          <a:p>
            <a:pPr marL="0" indent="0" eaLnBrk="1" hangingPunct="1">
              <a:spcBef>
                <a:spcPts val="200"/>
              </a:spcBef>
              <a:spcAft>
                <a:spcPts val="200"/>
              </a:spcAft>
              <a:buNone/>
            </a:pPr>
            <a:endParaRPr lang="en-US" altLang="en-US" sz="2400" dirty="0" smtClean="0"/>
          </a:p>
          <a:p>
            <a:pPr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Parties are relatively equal in power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Resistance is not anticipated</a:t>
            </a:r>
          </a:p>
          <a:p>
            <a:pPr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Benefits are organizational as well as personal</a:t>
            </a:r>
          </a:p>
          <a:p>
            <a:pPr marL="457200" lvl="1" indent="0" eaLnBrk="1" hangingPunct="1">
              <a:spcBef>
                <a:spcPts val="200"/>
              </a:spcBef>
              <a:spcAft>
                <a:spcPts val="200"/>
              </a:spcAft>
              <a:buNone/>
            </a:pPr>
            <a:endParaRPr lang="en-US" altLang="en-US" sz="2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C30C20"/>
                </a:solidFill>
              </a:rPr>
              <a:t>Influence Tactics and Power, 3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altLang="en-US" dirty="0"/>
              <a:t>Using influence tactics is a social </a:t>
            </a:r>
            <a:r>
              <a:rPr lang="en-US" altLang="en-US" dirty="0" smtClean="0"/>
              <a:t>skill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altLang="en-US" dirty="0" smtClean="0"/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IN" altLang="en-US" dirty="0" smtClean="0"/>
              <a:t>Other ways to successfully </a:t>
            </a:r>
            <a:r>
              <a:rPr lang="en-IN" altLang="en-US" dirty="0"/>
              <a:t>influence </a:t>
            </a:r>
            <a:r>
              <a:rPr lang="en-IN" altLang="en-US" dirty="0" smtClean="0"/>
              <a:t>superiors </a:t>
            </a:r>
            <a:endParaRPr lang="en-IN" altLang="en-US" dirty="0"/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IN" altLang="en-US" sz="2200" dirty="0" smtClean="0"/>
              <a:t>Thoroughly </a:t>
            </a:r>
            <a:r>
              <a:rPr lang="en-IN" altLang="en-US" sz="2200" dirty="0"/>
              <a:t>preparing beforehand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IN" altLang="en-US" sz="2200" dirty="0" smtClean="0"/>
              <a:t>Involving </a:t>
            </a:r>
            <a:r>
              <a:rPr lang="en-IN" altLang="en-US" sz="2200" dirty="0"/>
              <a:t>others for support or coalition tactics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IN" altLang="en-US" sz="2200" dirty="0" smtClean="0"/>
              <a:t>Persisting </a:t>
            </a:r>
            <a:r>
              <a:rPr lang="en-IN" altLang="en-US" sz="2200" dirty="0"/>
              <a:t>through a combination of </a:t>
            </a:r>
            <a:r>
              <a:rPr lang="en-IN" altLang="en-US" sz="2200" dirty="0" smtClean="0"/>
              <a:t>approaches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IN" altLang="en-US" sz="2200" dirty="0" smtClean="0"/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IN" altLang="en-US" dirty="0" smtClean="0"/>
              <a:t>People </a:t>
            </a:r>
            <a:r>
              <a:rPr lang="en-IN" altLang="en-US" dirty="0"/>
              <a:t>select </a:t>
            </a:r>
            <a:r>
              <a:rPr lang="en-IN" altLang="en-US" dirty="0" smtClean="0"/>
              <a:t>influence tactics </a:t>
            </a:r>
            <a:r>
              <a:rPr lang="en-IN" altLang="en-US" dirty="0"/>
              <a:t>as a function of their power relationship with another person</a:t>
            </a:r>
          </a:p>
          <a:p>
            <a:pPr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altLang="en-US" sz="2200" dirty="0" smtClean="0"/>
              <a:t>Relationship </a:t>
            </a:r>
            <a:r>
              <a:rPr lang="en-IN" altLang="en-US" sz="2200" dirty="0"/>
              <a:t>holds true universally across different social domains</a:t>
            </a:r>
            <a:endParaRPr lang="en-US" altLang="en-US" sz="2200" dirty="0" smtClean="0"/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1329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>
                <a:solidFill>
                  <a:srgbClr val="C30C20"/>
                </a:solidFill>
              </a:rPr>
              <a:t>A Concluding Thought about Influence Tactics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IN" altLang="en-US" sz="2400" dirty="0" smtClean="0"/>
              <a:t>Leaders </a:t>
            </a:r>
            <a:r>
              <a:rPr lang="en-IN" altLang="en-US" sz="2400" dirty="0"/>
              <a:t>should pay attention to the actual influence tactics they use and why they believe particular methods are </a:t>
            </a:r>
            <a:r>
              <a:rPr lang="en-IN" altLang="en-US" sz="2400" dirty="0" smtClean="0"/>
              <a:t>effective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Influence efforts intended to build others up more frequently lead to positive outcomes than influence efforts intended to put others down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Summary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altLang="en-US" sz="2400" dirty="0" smtClean="0"/>
              <a:t>By reflecting on their different bases of power, leaders may better understand how they can affect followers and even expand their power</a:t>
            </a: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IN" altLang="en-US" dirty="0"/>
              <a:t>Leaders can improve their effectiveness by finding ways to enhance the value of their personal contribution to their </a:t>
            </a:r>
            <a:r>
              <a:rPr lang="en-IN" altLang="en-US" dirty="0" smtClean="0"/>
              <a:t>team</a:t>
            </a:r>
            <a:endParaRPr lang="en-IN" altLang="en-US" sz="2000" dirty="0" smtClean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altLang="en-US" sz="2400" dirty="0" smtClean="0"/>
              <a:t>Leaders should discourage in-group and out-group rivalries from forming in the work unit</a:t>
            </a: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altLang="en-US" sz="2400" dirty="0" smtClean="0"/>
              <a:t>Exercise of power occurs primarily through the influence tactics leaders and followers use</a:t>
            </a: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altLang="en-US" sz="2400" dirty="0" smtClean="0"/>
              <a:t>Leadership practitioners should always consider why they are using a particular influence attempt before they actually use it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Power and </a:t>
            </a:r>
            <a:r>
              <a:rPr lang="en-US" altLang="en-US" dirty="0" smtClean="0">
                <a:solidFill>
                  <a:srgbClr val="C30C20"/>
                </a:solidFill>
              </a:rPr>
              <a:t>Influence</a:t>
            </a:r>
            <a:endParaRPr lang="en-US" dirty="0">
              <a:solidFill>
                <a:srgbClr val="C30C2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The </a:t>
            </a:r>
            <a:r>
              <a:rPr lang="en-US" altLang="en-US" dirty="0"/>
              <a:t>true leader must submerge himself in the fountain of the </a:t>
            </a:r>
            <a:r>
              <a:rPr lang="en-US" altLang="en-US" dirty="0" smtClean="0"/>
              <a:t>people</a:t>
            </a:r>
            <a:endParaRPr lang="en-US" altLang="en-US" dirty="0"/>
          </a:p>
          <a:p>
            <a:r>
              <a:rPr lang="en-IN" altLang="en-US" sz="2200" dirty="0"/>
              <a:t>V. I. Lenin, Leader of the 1917 Bolshevik Revolution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05176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86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609600"/>
          </a:xfrm>
        </p:spPr>
        <p:txBody>
          <a:bodyPr/>
          <a:lstStyle/>
          <a:p>
            <a:r>
              <a:rPr lang="en-US" sz="3200" dirty="0" smtClean="0"/>
              <a:t>      </a:t>
            </a:r>
            <a:r>
              <a:rPr lang="en-US" altLang="en-US" sz="3000" dirty="0">
                <a:solidFill>
                  <a:srgbClr val="C30C20"/>
                </a:solidFill>
              </a:rPr>
              <a:t>Figure 4.1: Sources of Leader Power in the </a:t>
            </a:r>
            <a:r>
              <a:rPr lang="en-US" altLang="en-US" sz="3000" dirty="0" smtClean="0">
                <a:solidFill>
                  <a:srgbClr val="C30C20"/>
                </a:solidFill>
              </a:rPr>
              <a:t>Leader, Follower, and Situation Framework, Appendix 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562600"/>
          </a:xfrm>
        </p:spPr>
        <p:txBody>
          <a:bodyPr/>
          <a:lstStyle/>
          <a:p>
            <a:pPr marL="0" indent="0">
              <a:buNone/>
            </a:pPr>
            <a:r>
              <a:rPr lang="en-IN" sz="2200" dirty="0"/>
              <a:t>Each of the three circles overlaps the other in a manner that it shares some of its area with another circle. The circle on the top is </a:t>
            </a:r>
            <a:r>
              <a:rPr lang="en-IN" sz="2200" dirty="0" err="1"/>
              <a:t>labeled</a:t>
            </a:r>
            <a:r>
              <a:rPr lang="en-IN" sz="2200" dirty="0"/>
              <a:t> leader. The circle on the bottom-left side is </a:t>
            </a:r>
            <a:r>
              <a:rPr lang="en-IN" sz="2200" dirty="0" err="1"/>
              <a:t>labeled</a:t>
            </a:r>
            <a:r>
              <a:rPr lang="en-IN" sz="2200" dirty="0"/>
              <a:t> followers, and the circle on the bottom-right side is </a:t>
            </a:r>
            <a:r>
              <a:rPr lang="en-IN" sz="2200" dirty="0" err="1"/>
              <a:t>labeled</a:t>
            </a:r>
            <a:r>
              <a:rPr lang="en-IN" sz="2200" dirty="0"/>
              <a:t> situation. The area where the bottom-left circle and the top circle overlap is </a:t>
            </a:r>
            <a:r>
              <a:rPr lang="en-IN" sz="2200" dirty="0" err="1"/>
              <a:t>labeled</a:t>
            </a:r>
            <a:r>
              <a:rPr lang="en-IN" sz="2200" dirty="0"/>
              <a:t> referent. The area where the bottom-right circle and the top circle overlap is </a:t>
            </a:r>
            <a:r>
              <a:rPr lang="en-IN" sz="2200" dirty="0" err="1"/>
              <a:t>labeled</a:t>
            </a:r>
            <a:r>
              <a:rPr lang="en-IN" sz="2200" dirty="0"/>
              <a:t> coercive. The area in the bottom-right circle that does not overlap with any other circle is </a:t>
            </a:r>
            <a:r>
              <a:rPr lang="en-IN" sz="2200" dirty="0" err="1"/>
              <a:t>labeled</a:t>
            </a:r>
            <a:r>
              <a:rPr lang="en-IN" sz="2200" dirty="0"/>
              <a:t> legitimate. The area in the top circle that does not overlap with any other circle is </a:t>
            </a:r>
            <a:r>
              <a:rPr lang="en-IN" sz="2200" dirty="0" err="1"/>
              <a:t>labeled</a:t>
            </a:r>
            <a:r>
              <a:rPr lang="en-IN" sz="2200" dirty="0"/>
              <a:t> expert. The area </a:t>
            </a:r>
            <a:r>
              <a:rPr lang="en-IN" sz="2200" dirty="0" smtClean="0"/>
              <a:t>where the three </a:t>
            </a:r>
            <a:r>
              <a:rPr lang="en-IN" sz="2200" dirty="0"/>
              <a:t>circles overlap each other is </a:t>
            </a:r>
            <a:r>
              <a:rPr lang="en-IN" sz="2200" dirty="0" err="1"/>
              <a:t>labeled</a:t>
            </a:r>
            <a:r>
              <a:rPr lang="en-IN" sz="2200" dirty="0"/>
              <a:t> reward.</a:t>
            </a:r>
            <a:endParaRPr lang="en-US" sz="2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6096000" y="5761038"/>
            <a:ext cx="3048000" cy="1524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000" dirty="0" smtClean="0">
                <a:solidFill>
                  <a:schemeClr val="tx1"/>
                </a:solidFill>
                <a:hlinkClick r:id="rId3" action="ppaction://hlinksldjump"/>
              </a:rPr>
              <a:t>Jump back </a:t>
            </a:r>
            <a:r>
              <a:rPr lang="en-US" sz="1000" dirty="0">
                <a:hlinkClick r:id="rId3" action="ppaction://hlinksldjump"/>
              </a:rPr>
              <a:t> </a:t>
            </a:r>
            <a:r>
              <a:rPr lang="en-US" sz="1000" dirty="0" smtClean="0">
                <a:hlinkClick r:id="rId3" action="ppaction://hlinksldjump"/>
              </a:rPr>
              <a:t>to </a:t>
            </a:r>
            <a:r>
              <a:rPr lang="en-US" altLang="en-US" sz="1000" dirty="0" smtClean="0">
                <a:solidFill>
                  <a:srgbClr val="C30C20"/>
                </a:solidFill>
                <a:hlinkClick r:id="rId3" action="ppaction://hlinksldjump"/>
              </a:rPr>
              <a:t>Figure </a:t>
            </a:r>
            <a:r>
              <a:rPr lang="en-US" altLang="en-US" sz="1000" dirty="0">
                <a:solidFill>
                  <a:srgbClr val="C30C20"/>
                </a:solidFill>
                <a:hlinkClick r:id="rId3" action="ppaction://hlinksldjump"/>
              </a:rPr>
              <a:t>4.1: Sources of Leader Power in the Leader, Follower, and Situation </a:t>
            </a:r>
            <a:r>
              <a:rPr lang="en-US" altLang="en-US" sz="1000" dirty="0" smtClean="0">
                <a:solidFill>
                  <a:srgbClr val="C30C20"/>
                </a:solidFill>
                <a:hlinkClick r:id="rId3" action="ppaction://hlinksldjump"/>
              </a:rPr>
              <a:t>Framework</a:t>
            </a:r>
            <a:endParaRPr 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C30C20"/>
                </a:solidFill>
              </a:rPr>
              <a:t>Important Distinctions, 1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b="1" dirty="0" smtClean="0">
                <a:solidFill>
                  <a:srgbClr val="C30C20"/>
                </a:solidFill>
              </a:rPr>
              <a:t>Power</a:t>
            </a:r>
            <a:r>
              <a:rPr lang="en-US" altLang="en-US" dirty="0" smtClean="0"/>
              <a:t>: </a:t>
            </a:r>
            <a:r>
              <a:rPr lang="en-US" altLang="en-US" dirty="0"/>
              <a:t>C</a:t>
            </a:r>
            <a:r>
              <a:rPr lang="en-US" altLang="en-US" sz="2400" dirty="0" smtClean="0"/>
              <a:t>apacity to produce effects on others or the potential to influence others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IN" altLang="en-US" sz="2200" dirty="0"/>
              <a:t>Function of the leader, the followers, and the </a:t>
            </a:r>
            <a:r>
              <a:rPr lang="en-IN" altLang="en-US" sz="2200" dirty="0" smtClean="0"/>
              <a:t>situation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Does not need to be exercised in order to have its effect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Attributed to others on the basis and frequency of influence tactics they use and on their outcomes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C30C20"/>
                </a:solidFill>
              </a:rPr>
              <a:t>Important Distinctions, 2</a:t>
            </a:r>
            <a:endParaRPr lang="en-US" altLang="en-US" sz="3600" b="0" i="1" dirty="0" smtClean="0">
              <a:solidFill>
                <a:srgbClr val="C30C20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b="1" dirty="0" smtClean="0">
                <a:solidFill>
                  <a:srgbClr val="C30C20"/>
                </a:solidFill>
              </a:rPr>
              <a:t>Influenc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e</a:t>
            </a:r>
            <a:r>
              <a:rPr lang="en-US" altLang="en-US" sz="2400" dirty="0" smtClean="0">
                <a:solidFill>
                  <a:srgbClr val="C00000"/>
                </a:solidFill>
              </a:rPr>
              <a:t>: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 </a:t>
            </a:r>
            <a:r>
              <a:rPr lang="en-US" altLang="en-US" sz="2400" dirty="0"/>
              <a:t>C</a:t>
            </a:r>
            <a:r>
              <a:rPr lang="en-US" altLang="en-US" sz="2400" dirty="0" smtClean="0"/>
              <a:t>hange in a target agent’s attitudes, values, beliefs, or behaviors as the result of influence tactics</a:t>
            </a: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b="1" dirty="0" smtClean="0">
                <a:solidFill>
                  <a:srgbClr val="C30C20"/>
                </a:solidFill>
              </a:rPr>
              <a:t>Influence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tactics</a:t>
            </a:r>
            <a:r>
              <a:rPr lang="en-US" altLang="en-US" sz="2400" dirty="0" smtClean="0">
                <a:solidFill>
                  <a:srgbClr val="C00000"/>
                </a:solidFill>
              </a:rPr>
              <a:t>: </a:t>
            </a:r>
            <a:r>
              <a:rPr lang="en-US" altLang="en-US" sz="2400" dirty="0" smtClean="0"/>
              <a:t>One person’s actual behaviors designed to change another person’s attitudes, beliefs, values, or behaviors</a:t>
            </a:r>
            <a:endParaRPr lang="en-US" altLang="en-US" sz="2600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IN" altLang="en-US" sz="2200" dirty="0"/>
              <a:t>Apart from leaders, followers can also wield power and influence over leaders as well as over each other</a:t>
            </a:r>
            <a:endParaRPr lang="en-US" altLang="en-US" sz="22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C30C20"/>
                </a:solidFill>
              </a:rPr>
              <a:t>Important Distinctions, 3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Influence can be measured by the behaviors or attitudes manifested by followers as a result of a leader’s influence tactics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Leaders with high amounts of power can cause fairly substantial changes in subordinates’ attitudes and behaviors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Amount of power followers have in work situations can also vary dramatically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altLang="en-US" dirty="0"/>
              <a:t>Some followers may exert relatively more influence than the leader does in certain situations</a:t>
            </a:r>
            <a:endParaRPr lang="en-US" alt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C30C20"/>
                </a:solidFill>
              </a:rPr>
              <a:t>Important Distinctions, 4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Individuals with a relatively large amount of power may successfully employ a wider variety of influence tactics</a:t>
            </a:r>
          </a:p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Followers often can use a wider variety of influence tactics than the leader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200" dirty="0" smtClean="0"/>
              <a:t>This is because the formal leader is not always the person who possesses the most power in a leadership situation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solidFill>
                  <a:srgbClr val="C30C20"/>
                </a:solidFill>
              </a:rPr>
              <a:t>Sources of Leader Power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spcBef>
                <a:spcPts val="800"/>
              </a:spcBef>
              <a:spcAft>
                <a:spcPts val="0"/>
              </a:spcAft>
            </a:pPr>
            <a:r>
              <a:rPr lang="en-US" altLang="en-US" sz="2400" dirty="0" smtClean="0"/>
              <a:t>Furniture arrangement</a:t>
            </a:r>
          </a:p>
          <a:p>
            <a:pPr marL="342900" lvl="1" indent="-342900">
              <a:spcBef>
                <a:spcPts val="800"/>
              </a:spcBef>
              <a:spcAft>
                <a:spcPts val="0"/>
              </a:spcAft>
            </a:pPr>
            <a:r>
              <a:rPr lang="en-IN" altLang="en-US" sz="2400" dirty="0"/>
              <a:t>Shape of the table used for meetings and seating </a:t>
            </a:r>
            <a:r>
              <a:rPr lang="en-IN" altLang="en-US" sz="2400" dirty="0" smtClean="0"/>
              <a:t>arrangements</a:t>
            </a:r>
          </a:p>
          <a:p>
            <a:pPr marL="342900" lvl="1" indent="-342900">
              <a:spcBef>
                <a:spcPts val="800"/>
              </a:spcBef>
              <a:spcAft>
                <a:spcPts val="0"/>
              </a:spcAft>
            </a:pPr>
            <a:r>
              <a:rPr lang="en-US" altLang="en-US" sz="2400" dirty="0" smtClean="0"/>
              <a:t>Prominently displayed symbols</a:t>
            </a:r>
          </a:p>
          <a:p>
            <a:pPr marL="342900" lvl="1" indent="-342900">
              <a:spcBef>
                <a:spcPts val="800"/>
              </a:spcBef>
              <a:spcAft>
                <a:spcPts val="0"/>
              </a:spcAft>
            </a:pPr>
            <a:r>
              <a:rPr lang="en-US" altLang="en-US" sz="2400" dirty="0" smtClean="0"/>
              <a:t>Appearances of title and authority</a:t>
            </a:r>
          </a:p>
          <a:p>
            <a:pPr marL="342900" lvl="1" indent="-342900">
              <a:spcBef>
                <a:spcPts val="800"/>
              </a:spcBef>
              <a:spcAft>
                <a:spcPts val="0"/>
              </a:spcAft>
            </a:pPr>
            <a:r>
              <a:rPr lang="en-US" altLang="en-US" sz="2400" dirty="0" smtClean="0"/>
              <a:t>Choice of clothing</a:t>
            </a:r>
          </a:p>
          <a:p>
            <a:pPr marL="342900" lvl="1" indent="-342900">
              <a:spcBef>
                <a:spcPts val="800"/>
              </a:spcBef>
              <a:spcAft>
                <a:spcPts val="0"/>
              </a:spcAft>
            </a:pPr>
            <a:r>
              <a:rPr lang="en-US" altLang="en-US" sz="2400" dirty="0" smtClean="0"/>
              <a:t>Presence or absence of crisis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solidFill>
                  <a:srgbClr val="C30C20"/>
                </a:solidFill>
              </a:rPr>
              <a:t>Figure 4.1: Sources of Leader Power in </a:t>
            </a:r>
            <a:br>
              <a:rPr lang="en-US" altLang="en-US" sz="3200" dirty="0">
                <a:solidFill>
                  <a:srgbClr val="C30C20"/>
                </a:solidFill>
              </a:rPr>
            </a:br>
            <a:r>
              <a:rPr lang="en-US" altLang="en-US" sz="3200" dirty="0">
                <a:solidFill>
                  <a:srgbClr val="C30C20"/>
                </a:solidFill>
              </a:rPr>
              <a:t>the Leader, Follower, and Situation Framework</a:t>
            </a:r>
            <a:endParaRPr lang="en-US" sz="3200" dirty="0"/>
          </a:p>
        </p:txBody>
      </p:sp>
      <p:pic>
        <p:nvPicPr>
          <p:cNvPr id="11267" name="Picture 4" descr="The sources of leader power in the leader, follower, and situation framework is presented in this figure using three overlapping circles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3"/>
          <a:stretch/>
        </p:blipFill>
        <p:spPr bwMode="auto">
          <a:xfrm>
            <a:off x="1727102" y="1603717"/>
            <a:ext cx="5505450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3505200" y="5943600"/>
            <a:ext cx="6858000" cy="228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1000" dirty="0" smtClean="0">
                <a:hlinkClick r:id="rId4" action="ppaction://hlinksldjump"/>
              </a:rPr>
              <a:t>Jump to </a:t>
            </a:r>
            <a:r>
              <a:rPr lang="en-US" altLang="en-US" sz="1000" dirty="0">
                <a:solidFill>
                  <a:srgbClr val="C30C20"/>
                </a:solidFill>
                <a:hlinkClick r:id="rId4" action="ppaction://hlinksldjump"/>
              </a:rPr>
              <a:t>Figure 4.1: Sources of Leader Power in the Leader, Follower, and Situation Framework, Appendix 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137&quot;&gt;&lt;/object&gt;&lt;object type=&quot;2&quot; unique_id=&quot;10138&quot;&gt;&lt;object type=&quot;3&quot; unique_id=&quot;10139&quot;&gt;&lt;property id=&quot;20148&quot; value=&quot;5&quot;/&gt;&lt;property id=&quot;20300&quot; value=&quot;Slide 1&quot;/&gt;&lt;property id=&quot;20307&quot; value=&quot;257&quot;/&gt;&lt;/object&gt;&lt;object type=&quot;3&quot; unique_id=&quot;10140&quot;&gt;&lt;property id=&quot;20148&quot; value=&quot;5&quot;/&gt;&lt;property id=&quot;20300&quot; value=&quot;Slide 2 - &amp;quot;Power and Influence&amp;quot;&quot;/&gt;&lt;property id=&quot;20307&quot; value=&quot;256&quot;/&gt;&lt;/object&gt;&lt;object type=&quot;3&quot; unique_id=&quot;10141&quot;&gt;&lt;property id=&quot;20148&quot; value=&quot;5&quot;/&gt;&lt;property id=&quot;20300&quot; value=&quot;Slide 3 - &amp;quot;Some important distinctions&amp;quot;&quot;/&gt;&lt;property id=&quot;20307&quot; value=&quot;258&quot;/&gt;&lt;/object&gt;&lt;object type=&quot;3&quot; unique_id=&quot;10142&quot;&gt;&lt;property id=&quot;20148&quot; value=&quot;5&quot;/&gt;&lt;property id=&quot;20300&quot; value=&quot;Slide 4 - &amp;quot;Power, Influence and Influence Tactics&amp;quot;&quot;/&gt;&lt;property id=&quot;20307&quot; value=&quot;259&quot;/&gt;&lt;/object&gt;&lt;object type=&quot;3&quot; unique_id=&quot;10143&quot;&gt;&lt;property id=&quot;20148&quot; value=&quot;5&quot;/&gt;&lt;property id=&quot;20300&quot; value=&quot;Slide 5 - &amp;quot;Measuring Power and Influence&amp;quot;&quot;/&gt;&lt;property id=&quot;20307&quot; value=&quot;265&quot;/&gt;&lt;/object&gt;&lt;object type=&quot;3&quot; unique_id=&quot;10144&quot;&gt;&lt;property id=&quot;20148&quot; value=&quot;5&quot;/&gt;&lt;property id=&quot;20300&quot; value=&quot;Slide 6 - &amp;quot;Measuring Power and Influence (continued)&amp;quot;&quot;/&gt;&lt;property id=&quot;20307&quot; value=&quot;263&quot;/&gt;&lt;/object&gt;&lt;object type=&quot;3&quot; unique_id=&quot;10145&quot;&gt;&lt;property id=&quot;20148&quot; value=&quot;5&quot;/&gt;&lt;property id=&quot;20300&quot; value=&quot;Slide 7 - &amp;quot;Symbols of Leader Power&amp;quot;&quot;/&gt;&lt;property id=&quot;20307&quot; value=&quot;262&quot;/&gt;&lt;/object&gt;&lt;object type=&quot;3&quot; unique_id=&quot;10146&quot;&gt;&lt;property id=&quot;20148&quot; value=&quot;5&quot;/&gt;&lt;property id=&quot;20300&quot; value=&quot;Slide 8 - &amp;quot;Sources of Leader Power in the Leader-Follower-Situation Framework&amp;quot;&quot;/&gt;&lt;property id=&quot;20307&quot; value=&quot;264&quot;/&gt;&lt;/object&gt;&lt;object type=&quot;3&quot; unique_id=&quot;10147&quot;&gt;&lt;property id=&quot;20148&quot; value=&quot;5&quot;/&gt;&lt;property id=&quot;20300&quot; value=&quot;Slide 9 - &amp;quot;Expert Power&amp;quot;&quot;/&gt;&lt;property id=&quot;20307&quot; value=&quot;261&quot;/&gt;&lt;/object&gt;&lt;object type=&quot;3&quot; unique_id=&quot;10148&quot;&gt;&lt;property id=&quot;20148&quot; value=&quot;5&quot;/&gt;&lt;property id=&quot;20300&quot; value=&quot;Slide 10 - &amp;quot;Referent Power&amp;quot;&quot;/&gt;&lt;property id=&quot;20307&quot; value=&quot;260&quot;/&gt;&lt;/object&gt;&lt;object type=&quot;3&quot; unique_id=&quot;10149&quot;&gt;&lt;property id=&quot;20148&quot; value=&quot;5&quot;/&gt;&lt;property id=&quot;20300&quot; value=&quot;Slide 11 - &amp;quot;Legitimate Power&amp;quot;&quot;/&gt;&lt;property id=&quot;20307&quot; value=&quot;266&quot;/&gt;&lt;/object&gt;&lt;object type=&quot;3&quot; unique_id=&quot;10150&quot;&gt;&lt;property id=&quot;20148&quot; value=&quot;5&quot;/&gt;&lt;property id=&quot;20300&quot; value=&quot;Slide 12 - &amp;quot;Reward Power&amp;quot;&quot;/&gt;&lt;property id=&quot;20307&quot; value=&quot;267&quot;/&gt;&lt;/object&gt;&lt;object type=&quot;3&quot; unique_id=&quot;10151&quot;&gt;&lt;property id=&quot;20148&quot; value=&quot;5&quot;/&gt;&lt;property id=&quot;20300&quot; value=&quot;Slide 13 - &amp;quot;Cautions About Reward Power&amp;quot;&quot;/&gt;&lt;property id=&quot;20307&quot; value=&quot;269&quot;/&gt;&lt;/object&gt;&lt;object type=&quot;3&quot; unique_id=&quot;10152&quot;&gt;&lt;property id=&quot;20148&quot; value=&quot;5&quot;/&gt;&lt;property id=&quot;20300&quot; value=&quot;Slide 14 - &amp;quot;Coercive Power&amp;quot;&quot;/&gt;&lt;property id=&quot;20307&quot; value=&quot;282&quot;/&gt;&lt;/object&gt;&lt;object type=&quot;3&quot; unique_id=&quot;10153&quot;&gt;&lt;property id=&quot;20148&quot; value=&quot;5&quot;/&gt;&lt;property id=&quot;20300&quot; value=&quot;Slide 15 - &amp;quot;Concluding thoughts about French and Raven’s Power Taxonomy&amp;quot;&quot;/&gt;&lt;property id=&quot;20307&quot; value=&quot;283&quot;/&gt;&lt;/object&gt;&lt;object type=&quot;3&quot; unique_id=&quot;10154&quot;&gt;&lt;property id=&quot;20148&quot; value=&quot;5&quot;/&gt;&lt;property id=&quot;20300&quot; value=&quot;Slide 16 - &amp;quot;Four Generalizations About &amp;#x0D;&amp;#x0A;Power and Influence&amp;quot;&quot;/&gt;&lt;property id=&quot;20307&quot; value=&quot;271&quot;/&gt;&lt;/object&gt;&lt;object type=&quot;3&quot; unique_id=&quot;10155&quot;&gt;&lt;property id=&quot;20148&quot; value=&quot;5&quot;/&gt;&lt;property id=&quot;20300&quot; value=&quot;Slide 17 - &amp;quot;Leader Motives&amp;quot;&quot;/&gt;&lt;property id=&quot;20307&quot; value=&quot;272&quot;/&gt;&lt;/object&gt;&lt;object type=&quot;3&quot; unique_id=&quot;10156&quot;&gt;&lt;property id=&quot;20148&quot; value=&quot;5&quot;/&gt;&lt;property id=&quot;20300&quot; value=&quot;Slide 18 - &amp;quot;Leader Motives (continued)&amp;quot;&quot;/&gt;&lt;property id=&quot;20307&quot; value=&quot;273&quot;/&gt;&lt;/object&gt;&lt;object type=&quot;3&quot; unique_id=&quot;10157&quot;&gt;&lt;property id=&quot;20148&quot; value=&quot;5&quot;/&gt;&lt;property id=&quot;20300&quot; value=&quot;Slide 19 - &amp;quot;Motivation to Manage&amp;quot;&quot;/&gt;&lt;property id=&quot;20307&quot; value=&quot;284&quot;/&gt;&lt;/object&gt;&lt;object type=&quot;3&quot; unique_id=&quot;10158&quot;&gt;&lt;property id=&quot;20148&quot; value=&quot;5&quot;/&gt;&lt;property id=&quot;20300&quot; value=&quot;Slide 20 - &amp;quot;Miner’s Sentence Completion Scale&amp;quot;&quot;/&gt;&lt;property id=&quot;20307&quot; value=&quot;276&quot;/&gt;&lt;/object&gt;&lt;object type=&quot;3&quot; unique_id=&quot;10159&quot;&gt;&lt;property id=&quot;20148&quot; value=&quot;5&quot;/&gt;&lt;property id=&quot;20300&quot; value=&quot;Slide 21 - &amp;quot;Types of Influence Tactics&amp;quot;&quot;/&gt;&lt;property id=&quot;20307&quot; value=&quot;277&quot;/&gt;&lt;/object&gt;&lt;object type=&quot;3&quot; unique_id=&quot;10160&quot;&gt;&lt;property id=&quot;20148&quot; value=&quot;5&quot;/&gt;&lt;property id=&quot;20300&quot; value=&quot;Slide 22 - &amp;quot;Influence Tactics and Power&amp;quot;&quot;/&gt;&lt;property id=&quot;20307&quot; value=&quot;285&quot;/&gt;&lt;/object&gt;&lt;object type=&quot;3&quot; unique_id=&quot;10161&quot;&gt;&lt;property id=&quot;20148&quot; value=&quot;5&quot;/&gt;&lt;property id=&quot;20300&quot; value=&quot;Slide 23 - &amp;quot;Influence Tactics and Power (continued)&amp;quot;&quot;/&gt;&lt;property id=&quot;20307&quot; value=&quot;279&quot;/&gt;&lt;/object&gt;&lt;object type=&quot;3&quot; unique_id=&quot;10162&quot;&gt;&lt;property id=&quot;20148&quot; value=&quot;5&quot;/&gt;&lt;property id=&quot;20300&quot; value=&quot;Slide 24 - &amp;quot;A Concluding Thought about Influence Tactics&amp;quot;&quot;/&gt;&lt;property id=&quot;20307&quot; value=&quot;286&quot;/&gt;&lt;/object&gt;&lt;object type=&quot;3&quot; unique_id=&quot;10163&quot;&gt;&lt;property id=&quot;20148&quot; value=&quot;5&quot;/&gt;&lt;property id=&quot;20300&quot; value=&quot;Slide 25 - &amp;quot;Summary&amp;quot;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MHHE_Accessible_PPT_Template-v3">
  <a:themeElements>
    <a:clrScheme name="Custom 30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000000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ABAF118341F49B3F97BCD1E57DDE2" ma:contentTypeVersion="6" ma:contentTypeDescription="Create a new document." ma:contentTypeScope="" ma:versionID="4796dbcb31bea3d0fd02e4ee949330af">
  <xsd:schema xmlns:xsd="http://www.w3.org/2001/XMLSchema" xmlns:xs="http://www.w3.org/2001/XMLSchema" xmlns:p="http://schemas.microsoft.com/office/2006/metadata/properties" xmlns:ns2="3b891efd-a537-4e57-a9a6-7bde74ae8a20" xmlns:ns3="aa4f5ada-9d1d-46d6-b705-f2cf90d05a91" targetNamespace="http://schemas.microsoft.com/office/2006/metadata/properties" ma:root="true" ma:fieldsID="7776fb78729b9f75e026cc4e6f0874e2" ns2:_="" ns3:_="">
    <xsd:import namespace="3b891efd-a537-4e57-a9a6-7bde74ae8a20"/>
    <xsd:import namespace="aa4f5ada-9d1d-46d6-b705-f2cf90d05a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Dat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891efd-a537-4e57-a9a6-7bde74ae8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f5ada-9d1d-46d6-b705-f2cf90d05a91" elementFormDefault="qualified">
    <xsd:import namespace="http://schemas.microsoft.com/office/2006/documentManagement/types"/>
    <xsd:import namespace="http://schemas.microsoft.com/office/infopath/2007/PartnerControls"/>
    <xsd:element name="Date" ma:index="10" nillable="true" ma:displayName="Date" ma:format="DateOnly" ma:internalName="Date">
      <xsd:simpleType>
        <xsd:restriction base="dms:DateTime"/>
      </xsd:simpleType>
    </xsd:element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aa4f5ada-9d1d-46d6-b705-f2cf90d05a9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2688A3-FE38-4AED-8BEA-D51CAEE7F6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891efd-a537-4e57-a9a6-7bde74ae8a20"/>
    <ds:schemaRef ds:uri="aa4f5ada-9d1d-46d6-b705-f2cf90d05a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AB61D7-D769-4461-99F0-CE15C9303C02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b891efd-a537-4e57-a9a6-7bde74ae8a20"/>
    <ds:schemaRef ds:uri="http://purl.org/dc/elements/1.1/"/>
    <ds:schemaRef ds:uri="aa4f5ada-9d1d-46d6-b705-f2cf90d05a9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C329035-1A7E-4756-BB3E-93CD06FEA1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17396</TotalTime>
  <Words>1953</Words>
  <Application>Microsoft Office PowerPoint</Application>
  <PresentationFormat>On-screen Show (4:3)</PresentationFormat>
  <Paragraphs>201</Paragraphs>
  <Slides>31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ArumSans Bold</vt:lpstr>
      <vt:lpstr>ArumSans Regular</vt:lpstr>
      <vt:lpstr>Calibri</vt:lpstr>
      <vt:lpstr>Times</vt:lpstr>
      <vt:lpstr>Times New Roman</vt:lpstr>
      <vt:lpstr>1_MHHE_Accessible_PPT_Template-v3</vt:lpstr>
      <vt:lpstr>Chapter 4</vt:lpstr>
      <vt:lpstr>Chapter Outline</vt:lpstr>
      <vt:lpstr>Power and Influence</vt:lpstr>
      <vt:lpstr>Important Distinctions, 1</vt:lpstr>
      <vt:lpstr>Important Distinctions, 2</vt:lpstr>
      <vt:lpstr>Important Distinctions, 3</vt:lpstr>
      <vt:lpstr>Important Distinctions, 4</vt:lpstr>
      <vt:lpstr>Sources of Leader Power</vt:lpstr>
      <vt:lpstr>Figure 4.1: Sources of Leader Power in  the Leader, Follower, and Situation Framework</vt:lpstr>
      <vt:lpstr>French and Raven’s Bases of Social Power:  Expert Power</vt:lpstr>
      <vt:lpstr>French and Raven’s Bases of Social Power:  Referent Power</vt:lpstr>
      <vt:lpstr>French and Raven’s Bases of Social Power: Legitimate Power</vt:lpstr>
      <vt:lpstr>French and Raven’s Bases of Social Power:  Reward Power, 1</vt:lpstr>
      <vt:lpstr>French and Raven’s Bases of Social Power: Reward Power, 2</vt:lpstr>
      <vt:lpstr>French and Raven’s Bases of Social Power:  Coercive Power</vt:lpstr>
      <vt:lpstr> Concluding Thoughts about French and Raven’s Power Taxonomy, 1</vt:lpstr>
      <vt:lpstr> Concluding Thoughts about French and Raven’s Power Taxonomy, 2</vt:lpstr>
      <vt:lpstr>Leader Motives, 1</vt:lpstr>
      <vt:lpstr>Leader Motives, 2</vt:lpstr>
      <vt:lpstr>Leader Motives, 3</vt:lpstr>
      <vt:lpstr>Leader Motives, 4</vt:lpstr>
      <vt:lpstr>Leader Motives, 5</vt:lpstr>
      <vt:lpstr>Types of Influence Tactics based on  the Influence Behavior Questionnaire, 1</vt:lpstr>
      <vt:lpstr>Types of Influence Tactics based on the Influence Behavior Questionnaire, 2</vt:lpstr>
      <vt:lpstr>Influence Tactics and Power, 1</vt:lpstr>
      <vt:lpstr>Influence Tactics and Power, 2</vt:lpstr>
      <vt:lpstr>Influence Tactics and Power, 3</vt:lpstr>
      <vt:lpstr>A Concluding Thought about Influence Tactics</vt:lpstr>
      <vt:lpstr>Summary</vt:lpstr>
      <vt:lpstr>APPENDIX</vt:lpstr>
      <vt:lpstr>      Figure 4.1: Sources of Leader Power in the Leader, Follower, and Situation Framework, Appendix </vt:lpstr>
    </vt:vector>
  </TitlesOfParts>
  <Company>McGraw-Hill/Irwin - The McGraw Hill Companies, Inc.</Company>
  <LinksUpToDate>false</LinksUpToDate>
  <SharedDoc>false</SharedDoc>
  <HyperlinkBase>assets/\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edit Master title style</dc:title>
  <dc:creator>Content-Vista</dc:creator>
  <cp:lastModifiedBy>Bhavana Balaji</cp:lastModifiedBy>
  <cp:revision>1616</cp:revision>
  <dcterms:created xsi:type="dcterms:W3CDTF">2001-08-07T02:25:44Z</dcterms:created>
  <dcterms:modified xsi:type="dcterms:W3CDTF">2018-01-19T09:29:02Z</dcterms:modified>
</cp:coreProperties>
</file>