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9" r:id="rId4"/>
  </p:sldMasterIdLst>
  <p:notesMasterIdLst>
    <p:notesMasterId r:id="rId40"/>
  </p:notesMasterIdLst>
  <p:handoutMasterIdLst>
    <p:handoutMasterId r:id="rId41"/>
  </p:handoutMasterIdLst>
  <p:sldIdLst>
    <p:sldId id="307" r:id="rId5"/>
    <p:sldId id="304" r:id="rId6"/>
    <p:sldId id="298" r:id="rId7"/>
    <p:sldId id="259" r:id="rId8"/>
    <p:sldId id="265" r:id="rId9"/>
    <p:sldId id="263" r:id="rId10"/>
    <p:sldId id="264" r:id="rId11"/>
    <p:sldId id="262" r:id="rId12"/>
    <p:sldId id="266" r:id="rId13"/>
    <p:sldId id="291" r:id="rId14"/>
    <p:sldId id="293" r:id="rId15"/>
    <p:sldId id="308" r:id="rId16"/>
    <p:sldId id="294" r:id="rId17"/>
    <p:sldId id="269" r:id="rId18"/>
    <p:sldId id="261" r:id="rId19"/>
    <p:sldId id="271" r:id="rId20"/>
    <p:sldId id="273" r:id="rId21"/>
    <p:sldId id="284" r:id="rId22"/>
    <p:sldId id="276" r:id="rId23"/>
    <p:sldId id="277" r:id="rId24"/>
    <p:sldId id="286" r:id="rId25"/>
    <p:sldId id="280" r:id="rId26"/>
    <p:sldId id="306" r:id="rId27"/>
    <p:sldId id="285" r:id="rId28"/>
    <p:sldId id="309" r:id="rId29"/>
    <p:sldId id="279" r:id="rId30"/>
    <p:sldId id="305" r:id="rId31"/>
    <p:sldId id="295" r:id="rId32"/>
    <p:sldId id="296" r:id="rId33"/>
    <p:sldId id="290" r:id="rId34"/>
    <p:sldId id="289" r:id="rId35"/>
    <p:sldId id="300" r:id="rId36"/>
    <p:sldId id="310" r:id="rId37"/>
    <p:sldId id="302" r:id="rId38"/>
    <p:sldId id="303" r:id="rId39"/>
  </p:sldIdLst>
  <p:sldSz cx="9144000" cy="6858000" type="screen4x3"/>
  <p:notesSz cx="6858000" cy="9117013"/>
  <p:custDataLst>
    <p:tags r:id="rId42"/>
  </p:custDataLst>
  <p:defaultTextStyle>
    <a:defPPr>
      <a:defRPr lang="en-US"/>
    </a:defPPr>
    <a:lvl1pPr algn="l" rtl="0" fontAlgn="base">
      <a:spcBef>
        <a:spcPct val="0"/>
      </a:spcBef>
      <a:spcAft>
        <a:spcPct val="0"/>
      </a:spcAft>
      <a:defRPr sz="2800"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sz="2800"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sz="2800"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sz="2800"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5726">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havana Balaji" initials="BB" lastIdx="115" clrIdx="0">
    <p:extLst>
      <p:ext uri="{19B8F6BF-5375-455C-9EA6-DF929625EA0E}">
        <p15:presenceInfo xmlns:p15="http://schemas.microsoft.com/office/powerpoint/2012/main" userId="S-1-5-21-3361151005-2080053223-3394076701-481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30C20"/>
    <a:srgbClr val="A74C56"/>
    <a:srgbClr val="FF9900"/>
    <a:srgbClr val="CC9900"/>
    <a:srgbClr val="9999FF"/>
    <a:srgbClr val="990033"/>
    <a:srgbClr val="A50021"/>
    <a:srgbClr val="990000"/>
    <a:srgbClr val="800000"/>
    <a:srgbClr val="93294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777" autoAdjust="0"/>
    <p:restoredTop sz="94434" autoAdjust="0"/>
  </p:normalViewPr>
  <p:slideViewPr>
    <p:cSldViewPr snapToObjects="1">
      <p:cViewPr varScale="1">
        <p:scale>
          <a:sx n="67" d="100"/>
          <a:sy n="67" d="100"/>
        </p:scale>
        <p:origin x="1428" y="4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snapToObjects="1">
      <p:cViewPr>
        <p:scale>
          <a:sx n="75" d="100"/>
          <a:sy n="75" d="100"/>
        </p:scale>
        <p:origin x="-3390" y="-402"/>
      </p:cViewPr>
      <p:guideLst>
        <p:guide orient="horz" pos="5726"/>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ags" Target="tags/tag1.xml"/><Relationship Id="rId47"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notesMaster" Target="notesMasters/notesMaster1.xml"/><Relationship Id="rId45"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7938" name="Rectangle 2"/>
          <p:cNvSpPr>
            <a:spLocks noGrp="1" noChangeArrowheads="1"/>
          </p:cNvSpPr>
          <p:nvPr>
            <p:ph type="hdr" sz="quarter"/>
          </p:nvPr>
        </p:nvSpPr>
        <p:spPr bwMode="auto">
          <a:xfrm>
            <a:off x="0" y="0"/>
            <a:ext cx="2971800" cy="4556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a:effectLst/>
                <a:latin typeface="Arial" charset="0"/>
              </a:defRPr>
            </a:lvl1pPr>
          </a:lstStyle>
          <a:p>
            <a:pPr>
              <a:defRPr/>
            </a:pPr>
            <a:endParaRPr lang="en-US" dirty="0"/>
          </a:p>
        </p:txBody>
      </p:sp>
      <p:sp>
        <p:nvSpPr>
          <p:cNvPr id="167939" name="Rectangle 3"/>
          <p:cNvSpPr>
            <a:spLocks noGrp="1" noChangeArrowheads="1"/>
          </p:cNvSpPr>
          <p:nvPr>
            <p:ph type="dt" sz="quarter" idx="1"/>
          </p:nvPr>
        </p:nvSpPr>
        <p:spPr bwMode="auto">
          <a:xfrm>
            <a:off x="3886200" y="0"/>
            <a:ext cx="2971800" cy="4556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effectLst/>
                <a:latin typeface="Arial" charset="0"/>
              </a:defRPr>
            </a:lvl1pPr>
          </a:lstStyle>
          <a:p>
            <a:pPr>
              <a:defRPr/>
            </a:pPr>
            <a:endParaRPr lang="en-US" dirty="0"/>
          </a:p>
        </p:txBody>
      </p:sp>
      <p:sp>
        <p:nvSpPr>
          <p:cNvPr id="39940" name="Rectangle 6"/>
          <p:cNvSpPr>
            <a:spLocks noChangeArrowheads="1"/>
          </p:cNvSpPr>
          <p:nvPr/>
        </p:nvSpPr>
        <p:spPr bwMode="auto">
          <a:xfrm>
            <a:off x="819150" y="8705850"/>
            <a:ext cx="5218113"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315" tIns="46657" rIns="93315" bIns="46657" anchor="b"/>
          <a:lstStyle>
            <a:lvl1pPr defTabSz="933450" eaLnBrk="0" hangingPunct="0">
              <a:defRPr sz="2800">
                <a:solidFill>
                  <a:schemeClr val="tx1"/>
                </a:solidFill>
                <a:latin typeface="Arial" panose="020B0604020202020204" pitchFamily="34" charset="0"/>
              </a:defRPr>
            </a:lvl1pPr>
            <a:lvl2pPr marL="742950" indent="-285750" defTabSz="933450" eaLnBrk="0" hangingPunct="0">
              <a:defRPr sz="2800">
                <a:solidFill>
                  <a:schemeClr val="tx1"/>
                </a:solidFill>
                <a:latin typeface="Arial" panose="020B0604020202020204" pitchFamily="34" charset="0"/>
              </a:defRPr>
            </a:lvl2pPr>
            <a:lvl3pPr marL="1143000" indent="-228600" defTabSz="933450" eaLnBrk="0" hangingPunct="0">
              <a:defRPr sz="2800">
                <a:solidFill>
                  <a:schemeClr val="tx1"/>
                </a:solidFill>
                <a:latin typeface="Arial" panose="020B0604020202020204" pitchFamily="34" charset="0"/>
              </a:defRPr>
            </a:lvl3pPr>
            <a:lvl4pPr marL="1600200" indent="-228600" defTabSz="933450" eaLnBrk="0" hangingPunct="0">
              <a:defRPr sz="2800">
                <a:solidFill>
                  <a:schemeClr val="tx1"/>
                </a:solidFill>
                <a:latin typeface="Arial" panose="020B0604020202020204" pitchFamily="34" charset="0"/>
              </a:defRPr>
            </a:lvl4pPr>
            <a:lvl5pPr marL="2057400" indent="-228600" defTabSz="933450" eaLnBrk="0" hangingPunct="0">
              <a:defRPr sz="2800">
                <a:solidFill>
                  <a:schemeClr val="tx1"/>
                </a:solidFill>
                <a:latin typeface="Arial" panose="020B0604020202020204" pitchFamily="34" charset="0"/>
              </a:defRPr>
            </a:lvl5pPr>
            <a:lvl6pPr marL="2514600" indent="-228600" defTabSz="933450" eaLnBrk="0" fontAlgn="base" hangingPunct="0">
              <a:spcBef>
                <a:spcPct val="0"/>
              </a:spcBef>
              <a:spcAft>
                <a:spcPct val="0"/>
              </a:spcAft>
              <a:defRPr sz="2800">
                <a:solidFill>
                  <a:schemeClr val="tx1"/>
                </a:solidFill>
                <a:latin typeface="Arial" panose="020B0604020202020204" pitchFamily="34" charset="0"/>
              </a:defRPr>
            </a:lvl6pPr>
            <a:lvl7pPr marL="2971800" indent="-228600" defTabSz="933450" eaLnBrk="0" fontAlgn="base" hangingPunct="0">
              <a:spcBef>
                <a:spcPct val="0"/>
              </a:spcBef>
              <a:spcAft>
                <a:spcPct val="0"/>
              </a:spcAft>
              <a:defRPr sz="2800">
                <a:solidFill>
                  <a:schemeClr val="tx1"/>
                </a:solidFill>
                <a:latin typeface="Arial" panose="020B0604020202020204" pitchFamily="34" charset="0"/>
              </a:defRPr>
            </a:lvl7pPr>
            <a:lvl8pPr marL="3429000" indent="-228600" defTabSz="933450" eaLnBrk="0" fontAlgn="base" hangingPunct="0">
              <a:spcBef>
                <a:spcPct val="0"/>
              </a:spcBef>
              <a:spcAft>
                <a:spcPct val="0"/>
              </a:spcAft>
              <a:defRPr sz="2800">
                <a:solidFill>
                  <a:schemeClr val="tx1"/>
                </a:solidFill>
                <a:latin typeface="Arial" panose="020B0604020202020204" pitchFamily="34" charset="0"/>
              </a:defRPr>
            </a:lvl8pPr>
            <a:lvl9pPr marL="3886200" indent="-228600" defTabSz="933450" eaLnBrk="0" fontAlgn="base" hangingPunct="0">
              <a:spcBef>
                <a:spcPct val="0"/>
              </a:spcBef>
              <a:spcAft>
                <a:spcPct val="0"/>
              </a:spcAft>
              <a:defRPr sz="2800">
                <a:solidFill>
                  <a:schemeClr val="tx1"/>
                </a:solidFill>
                <a:latin typeface="Arial" panose="020B0604020202020204" pitchFamily="34" charset="0"/>
              </a:defRPr>
            </a:lvl9pPr>
          </a:lstStyle>
          <a:p>
            <a:pPr algn="ctr" eaLnBrk="1" hangingPunct="1"/>
            <a:r>
              <a:rPr lang="en-US" altLang="en-US" sz="800" i="1" dirty="0">
                <a:latin typeface="Times New Roman" panose="02020603050405020304" pitchFamily="18" charset="0"/>
              </a:rPr>
              <a:t>Basic Marketing – Chapter 6</a:t>
            </a:r>
          </a:p>
          <a:p>
            <a:pPr algn="ctr" eaLnBrk="1" hangingPunct="1"/>
            <a:r>
              <a:rPr lang="en-US" altLang="en-US" sz="800" i="1" dirty="0">
                <a:latin typeface="Times New Roman" panose="02020603050405020304" pitchFamily="18" charset="0"/>
              </a:rPr>
              <a:t>Handout 6-</a:t>
            </a:r>
            <a:fld id="{E318E7B4-7C7C-4E2D-8255-75552D1E069C}" type="slidenum">
              <a:rPr lang="en-US" altLang="en-US" sz="800" i="1">
                <a:latin typeface="Times New Roman" panose="02020603050405020304" pitchFamily="18" charset="0"/>
              </a:rPr>
              <a:pPr algn="ctr" eaLnBrk="1" hangingPunct="1"/>
              <a:t>‹#›</a:t>
            </a:fld>
            <a:endParaRPr lang="en-US" altLang="en-US" sz="800" i="1" dirty="0">
              <a:latin typeface="Times New Roman" panose="02020603050405020304" pitchFamily="18" charset="0"/>
            </a:endParaRPr>
          </a:p>
        </p:txBody>
      </p:sp>
    </p:spTree>
    <p:extLst>
      <p:ext uri="{BB962C8B-B14F-4D97-AF65-F5344CB8AC3E}">
        <p14:creationId xmlns:p14="http://schemas.microsoft.com/office/powerpoint/2010/main" val="133301865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2" name="Rectangle 2"/>
          <p:cNvSpPr>
            <a:spLocks noGrp="1" noChangeArrowheads="1"/>
          </p:cNvSpPr>
          <p:nvPr>
            <p:ph type="hdr" sz="quarter"/>
          </p:nvPr>
        </p:nvSpPr>
        <p:spPr bwMode="auto">
          <a:xfrm>
            <a:off x="0" y="0"/>
            <a:ext cx="2971800" cy="4556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a:effectLst/>
                <a:latin typeface="Times" pitchFamily="34" charset="0"/>
              </a:defRPr>
            </a:lvl1pPr>
          </a:lstStyle>
          <a:p>
            <a:pPr>
              <a:defRPr/>
            </a:pPr>
            <a:endParaRPr lang="en-US" dirty="0"/>
          </a:p>
        </p:txBody>
      </p:sp>
      <p:sp>
        <p:nvSpPr>
          <p:cNvPr id="20483" name="Rectangle 3"/>
          <p:cNvSpPr>
            <a:spLocks noGrp="1" noChangeArrowheads="1"/>
          </p:cNvSpPr>
          <p:nvPr>
            <p:ph type="dt" idx="1"/>
          </p:nvPr>
        </p:nvSpPr>
        <p:spPr bwMode="auto">
          <a:xfrm>
            <a:off x="3886200" y="0"/>
            <a:ext cx="2971800" cy="4556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effectLst/>
                <a:latin typeface="Times" pitchFamily="34" charset="0"/>
              </a:defRPr>
            </a:lvl1pPr>
          </a:lstStyle>
          <a:p>
            <a:pPr>
              <a:defRPr/>
            </a:pPr>
            <a:endParaRPr lang="en-US" dirty="0"/>
          </a:p>
        </p:txBody>
      </p:sp>
      <p:sp>
        <p:nvSpPr>
          <p:cNvPr id="31748" name="Rectangle 4"/>
          <p:cNvSpPr>
            <a:spLocks noGrp="1" noRot="1" noChangeAspect="1" noChangeArrowheads="1" noTextEdit="1"/>
          </p:cNvSpPr>
          <p:nvPr>
            <p:ph type="sldImg" idx="2"/>
          </p:nvPr>
        </p:nvSpPr>
        <p:spPr bwMode="auto">
          <a:xfrm>
            <a:off x="536575" y="531813"/>
            <a:ext cx="2355850" cy="176688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5" name="Rectangle 5"/>
          <p:cNvSpPr>
            <a:spLocks noGrp="1" noChangeArrowheads="1"/>
          </p:cNvSpPr>
          <p:nvPr>
            <p:ph type="body" sz="quarter" idx="3"/>
          </p:nvPr>
        </p:nvSpPr>
        <p:spPr bwMode="auto">
          <a:xfrm>
            <a:off x="914400" y="4330700"/>
            <a:ext cx="5029200" cy="41021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20488" name="Rectangle 8"/>
          <p:cNvSpPr>
            <a:spLocks noGrp="1" noChangeArrowheads="1"/>
          </p:cNvSpPr>
          <p:nvPr>
            <p:ph type="sldNum" sz="quarter" idx="5"/>
          </p:nvPr>
        </p:nvSpPr>
        <p:spPr bwMode="auto">
          <a:xfrm>
            <a:off x="876300" y="8705850"/>
            <a:ext cx="51054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800" i="1">
                <a:latin typeface="Times New Roman" panose="02020603050405020304" pitchFamily="18" charset="0"/>
              </a:defRPr>
            </a:lvl1pPr>
          </a:lstStyle>
          <a:p>
            <a:r>
              <a:rPr lang="en-US" altLang="en-US" dirty="0"/>
              <a:t>Multimedia Lecture Support Package to Accompany Basic Marketing</a:t>
            </a:r>
          </a:p>
          <a:p>
            <a:r>
              <a:rPr lang="en-US" altLang="en-US" dirty="0"/>
              <a:t>Lecture Script 6-</a:t>
            </a:r>
            <a:fld id="{6C9AE9F6-6248-4158-B8E5-544F5338C822}" type="slidenum">
              <a:rPr lang="en-US" altLang="en-US"/>
              <a:pPr/>
              <a:t>‹#›</a:t>
            </a:fld>
            <a:endParaRPr lang="en-US" altLang="en-US" dirty="0"/>
          </a:p>
        </p:txBody>
      </p:sp>
    </p:spTree>
    <p:extLst>
      <p:ext uri="{BB962C8B-B14F-4D97-AF65-F5344CB8AC3E}">
        <p14:creationId xmlns:p14="http://schemas.microsoft.com/office/powerpoint/2010/main" val="301938183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400" kern="1200">
        <a:solidFill>
          <a:schemeClr val="tx1"/>
        </a:solidFill>
        <a:latin typeface="Times New Roman" pitchFamily="-124" charset="0"/>
        <a:ea typeface="+mn-ea"/>
        <a:cs typeface="+mn-cs"/>
      </a:defRPr>
    </a:lvl1pPr>
    <a:lvl2pPr marL="457200" algn="l" rtl="0" eaLnBrk="0" fontAlgn="base" hangingPunct="0">
      <a:spcBef>
        <a:spcPct val="30000"/>
      </a:spcBef>
      <a:spcAft>
        <a:spcPct val="0"/>
      </a:spcAft>
      <a:defRPr sz="1400" kern="1200">
        <a:solidFill>
          <a:schemeClr val="tx1"/>
        </a:solidFill>
        <a:latin typeface="Times New Roman" pitchFamily="-124" charset="0"/>
        <a:ea typeface="+mn-ea"/>
        <a:cs typeface="+mn-cs"/>
      </a:defRPr>
    </a:lvl2pPr>
    <a:lvl3pPr marL="914400" algn="l" rtl="0" eaLnBrk="0" fontAlgn="base" hangingPunct="0">
      <a:spcBef>
        <a:spcPct val="30000"/>
      </a:spcBef>
      <a:spcAft>
        <a:spcPct val="0"/>
      </a:spcAft>
      <a:defRPr sz="1400" kern="1200">
        <a:solidFill>
          <a:schemeClr val="tx1"/>
        </a:solidFill>
        <a:latin typeface="Times New Roman" pitchFamily="-124" charset="0"/>
        <a:ea typeface="+mn-ea"/>
        <a:cs typeface="+mn-cs"/>
      </a:defRPr>
    </a:lvl3pPr>
    <a:lvl4pPr marL="1371600" algn="l" rtl="0" eaLnBrk="0" fontAlgn="base" hangingPunct="0">
      <a:spcBef>
        <a:spcPct val="30000"/>
      </a:spcBef>
      <a:spcAft>
        <a:spcPct val="0"/>
      </a:spcAft>
      <a:defRPr sz="1400" kern="1200">
        <a:solidFill>
          <a:schemeClr val="tx1"/>
        </a:solidFill>
        <a:latin typeface="Times New Roman" pitchFamily="-124" charset="0"/>
        <a:ea typeface="+mn-ea"/>
        <a:cs typeface="+mn-cs"/>
      </a:defRPr>
    </a:lvl4pPr>
    <a:lvl5pPr marL="1828800" algn="l" rtl="0" eaLnBrk="0" fontAlgn="base" hangingPunct="0">
      <a:spcBef>
        <a:spcPct val="30000"/>
      </a:spcBef>
      <a:spcAft>
        <a:spcPct val="0"/>
      </a:spcAft>
      <a:defRPr sz="1400" kern="1200">
        <a:solidFill>
          <a:schemeClr val="tx1"/>
        </a:solidFill>
        <a:latin typeface="Times New Roman" pitchFamily="-12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a:ln/>
        </p:spPr>
      </p:sp>
      <p:sp>
        <p:nvSpPr>
          <p:cNvPr id="3277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Times New Roman" panose="02020603050405020304" pitchFamily="18" charset="0"/>
            </a:endParaRPr>
          </a:p>
        </p:txBody>
      </p:sp>
      <p:sp>
        <p:nvSpPr>
          <p:cNvPr id="3277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Arial" panose="020B0604020202020204" pitchFamily="34" charset="0"/>
              </a:defRPr>
            </a:lvl1pPr>
            <a:lvl2pPr marL="742950" indent="-285750" eaLnBrk="0" hangingPunct="0">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defRPr sz="2800">
                <a:solidFill>
                  <a:schemeClr val="tx1"/>
                </a:solidFill>
                <a:latin typeface="Arial" panose="020B0604020202020204" pitchFamily="34" charset="0"/>
              </a:defRPr>
            </a:lvl4pPr>
            <a:lvl5pPr marL="2057400" indent="-228600" eaLnBrk="0" hangingPunct="0">
              <a:defRPr sz="2800">
                <a:solidFill>
                  <a:schemeClr val="tx1"/>
                </a:solidFill>
                <a:latin typeface="Arial" panose="020B0604020202020204" pitchFamily="34" charset="0"/>
              </a:defRPr>
            </a:lvl5pPr>
            <a:lvl6pPr marL="2514600" indent="-228600" eaLnBrk="0" fontAlgn="base" hangingPunct="0">
              <a:spcBef>
                <a:spcPct val="0"/>
              </a:spcBef>
              <a:spcAft>
                <a:spcPct val="0"/>
              </a:spcAft>
              <a:defRPr sz="2800">
                <a:solidFill>
                  <a:schemeClr val="tx1"/>
                </a:solidFill>
                <a:latin typeface="Arial" panose="020B0604020202020204" pitchFamily="34" charset="0"/>
              </a:defRPr>
            </a:lvl6pPr>
            <a:lvl7pPr marL="2971800" indent="-228600" eaLnBrk="0" fontAlgn="base" hangingPunct="0">
              <a:spcBef>
                <a:spcPct val="0"/>
              </a:spcBef>
              <a:spcAft>
                <a:spcPct val="0"/>
              </a:spcAft>
              <a:defRPr sz="2800">
                <a:solidFill>
                  <a:schemeClr val="tx1"/>
                </a:solidFill>
                <a:latin typeface="Arial" panose="020B0604020202020204" pitchFamily="34" charset="0"/>
              </a:defRPr>
            </a:lvl7pPr>
            <a:lvl8pPr marL="3429000" indent="-228600" eaLnBrk="0" fontAlgn="base" hangingPunct="0">
              <a:spcBef>
                <a:spcPct val="0"/>
              </a:spcBef>
              <a:spcAft>
                <a:spcPct val="0"/>
              </a:spcAft>
              <a:defRPr sz="2800">
                <a:solidFill>
                  <a:schemeClr val="tx1"/>
                </a:solidFill>
                <a:latin typeface="Arial" panose="020B0604020202020204" pitchFamily="34" charset="0"/>
              </a:defRPr>
            </a:lvl8pPr>
            <a:lvl9pPr marL="3886200" indent="-228600" eaLnBrk="0" fontAlgn="base" hangingPunct="0">
              <a:spcBef>
                <a:spcPct val="0"/>
              </a:spcBef>
              <a:spcAft>
                <a:spcPct val="0"/>
              </a:spcAft>
              <a:defRPr sz="2800">
                <a:solidFill>
                  <a:schemeClr val="tx1"/>
                </a:solidFill>
                <a:latin typeface="Arial" panose="020B0604020202020204" pitchFamily="34" charset="0"/>
              </a:defRPr>
            </a:lvl9pPr>
          </a:lstStyle>
          <a:p>
            <a:pPr eaLnBrk="1" hangingPunct="1"/>
            <a:r>
              <a:rPr lang="en-US" altLang="en-US" sz="800">
                <a:latin typeface="Times New Roman" panose="02020603050405020304" pitchFamily="18" charset="0"/>
              </a:rPr>
              <a:t>Multimedia Lecture Support Package to Accompany Basic Marketing</a:t>
            </a:r>
          </a:p>
          <a:p>
            <a:pPr eaLnBrk="1" hangingPunct="1"/>
            <a:r>
              <a:rPr lang="en-US" altLang="en-US" sz="800">
                <a:latin typeface="Times New Roman" panose="02020603050405020304" pitchFamily="18" charset="0"/>
              </a:rPr>
              <a:t>Lecture Script 6-</a:t>
            </a:r>
            <a:fld id="{56990138-BE59-4185-9427-A868C9C5FAFE}" type="slidenum">
              <a:rPr lang="en-US" altLang="en-US" sz="800">
                <a:latin typeface="Times New Roman" panose="02020603050405020304" pitchFamily="18" charset="0"/>
              </a:rPr>
              <a:pPr eaLnBrk="1" hangingPunct="1"/>
              <a:t>1</a:t>
            </a:fld>
            <a:endParaRPr lang="en-US" altLang="en-US" sz="800">
              <a:latin typeface="Times New Roman" panose="02020603050405020304" pitchFamily="18" charset="0"/>
            </a:endParaRPr>
          </a:p>
        </p:txBody>
      </p:sp>
    </p:spTree>
    <p:extLst>
      <p:ext uri="{BB962C8B-B14F-4D97-AF65-F5344CB8AC3E}">
        <p14:creationId xmlns:p14="http://schemas.microsoft.com/office/powerpoint/2010/main" val="8334827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r>
              <a:rPr lang="en-US" altLang="en-US" smtClean="0"/>
              <a:t>Multimedia Lecture Support Package to Accompany Basic Marketing</a:t>
            </a:r>
          </a:p>
          <a:p>
            <a:r>
              <a:rPr lang="en-US" altLang="en-US" smtClean="0"/>
              <a:t>Lecture Script 6-</a:t>
            </a:r>
            <a:fld id="{6C9AE9F6-6248-4158-B8E5-544F5338C822}" type="slidenum">
              <a:rPr lang="en-US" altLang="en-US" smtClean="0"/>
              <a:pPr/>
              <a:t>30</a:t>
            </a:fld>
            <a:endParaRPr lang="en-US" altLang="en-US" dirty="0"/>
          </a:p>
        </p:txBody>
      </p:sp>
    </p:spTree>
    <p:extLst>
      <p:ext uri="{BB962C8B-B14F-4D97-AF65-F5344CB8AC3E}">
        <p14:creationId xmlns:p14="http://schemas.microsoft.com/office/powerpoint/2010/main" val="13615883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r>
              <a:rPr lang="en-US" altLang="en-US" smtClean="0"/>
              <a:t>Multimedia Lecture Support Package to Accompany Basic Marketing</a:t>
            </a:r>
          </a:p>
          <a:p>
            <a:r>
              <a:rPr lang="en-US" altLang="en-US" smtClean="0"/>
              <a:t>Lecture Script 6-</a:t>
            </a:r>
            <a:fld id="{6C9AE9F6-6248-4158-B8E5-544F5338C822}" type="slidenum">
              <a:rPr lang="en-US" altLang="en-US" smtClean="0"/>
              <a:pPr/>
              <a:t>34</a:t>
            </a:fld>
            <a:endParaRPr lang="en-US" altLang="en-US" dirty="0"/>
          </a:p>
        </p:txBody>
      </p:sp>
    </p:spTree>
    <p:extLst>
      <p:ext uri="{BB962C8B-B14F-4D97-AF65-F5344CB8AC3E}">
        <p14:creationId xmlns:p14="http://schemas.microsoft.com/office/powerpoint/2010/main" val="1509828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Rot="1" noChangeAspect="1" noChangeArrowheads="1" noTextEdit="1"/>
          </p:cNvSpPr>
          <p:nvPr>
            <p:ph type="sldImg"/>
          </p:nvPr>
        </p:nvSpPr>
        <p:spPr>
          <a:ln/>
        </p:spPr>
      </p:sp>
      <p:sp>
        <p:nvSpPr>
          <p:cNvPr id="3379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smtClean="0">
              <a:latin typeface="Times New Roman" panose="02020603050405020304" pitchFamily="18" charset="0"/>
            </a:endParaRPr>
          </a:p>
        </p:txBody>
      </p:sp>
    </p:spTree>
    <p:extLst>
      <p:ext uri="{BB962C8B-B14F-4D97-AF65-F5344CB8AC3E}">
        <p14:creationId xmlns:p14="http://schemas.microsoft.com/office/powerpoint/2010/main" val="12720731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a:ln/>
        </p:spPr>
      </p:sp>
      <p:sp>
        <p:nvSpPr>
          <p:cNvPr id="348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smtClean="0">
              <a:latin typeface="Times New Roman" panose="02020603050405020304" pitchFamily="18" charset="0"/>
            </a:endParaRPr>
          </a:p>
        </p:txBody>
      </p:sp>
      <p:sp>
        <p:nvSpPr>
          <p:cNvPr id="348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Arial" panose="020B0604020202020204" pitchFamily="34" charset="0"/>
              </a:defRPr>
            </a:lvl1pPr>
            <a:lvl2pPr marL="742950" indent="-285750" eaLnBrk="0" hangingPunct="0">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defRPr sz="2800">
                <a:solidFill>
                  <a:schemeClr val="tx1"/>
                </a:solidFill>
                <a:latin typeface="Arial" panose="020B0604020202020204" pitchFamily="34" charset="0"/>
              </a:defRPr>
            </a:lvl4pPr>
            <a:lvl5pPr marL="2057400" indent="-228600" eaLnBrk="0" hangingPunct="0">
              <a:defRPr sz="2800">
                <a:solidFill>
                  <a:schemeClr val="tx1"/>
                </a:solidFill>
                <a:latin typeface="Arial" panose="020B0604020202020204" pitchFamily="34" charset="0"/>
              </a:defRPr>
            </a:lvl5pPr>
            <a:lvl6pPr marL="2514600" indent="-228600" eaLnBrk="0" fontAlgn="base" hangingPunct="0">
              <a:spcBef>
                <a:spcPct val="0"/>
              </a:spcBef>
              <a:spcAft>
                <a:spcPct val="0"/>
              </a:spcAft>
              <a:defRPr sz="2800">
                <a:solidFill>
                  <a:schemeClr val="tx1"/>
                </a:solidFill>
                <a:latin typeface="Arial" panose="020B0604020202020204" pitchFamily="34" charset="0"/>
              </a:defRPr>
            </a:lvl6pPr>
            <a:lvl7pPr marL="2971800" indent="-228600" eaLnBrk="0" fontAlgn="base" hangingPunct="0">
              <a:spcBef>
                <a:spcPct val="0"/>
              </a:spcBef>
              <a:spcAft>
                <a:spcPct val="0"/>
              </a:spcAft>
              <a:defRPr sz="2800">
                <a:solidFill>
                  <a:schemeClr val="tx1"/>
                </a:solidFill>
                <a:latin typeface="Arial" panose="020B0604020202020204" pitchFamily="34" charset="0"/>
              </a:defRPr>
            </a:lvl7pPr>
            <a:lvl8pPr marL="3429000" indent="-228600" eaLnBrk="0" fontAlgn="base" hangingPunct="0">
              <a:spcBef>
                <a:spcPct val="0"/>
              </a:spcBef>
              <a:spcAft>
                <a:spcPct val="0"/>
              </a:spcAft>
              <a:defRPr sz="2800">
                <a:solidFill>
                  <a:schemeClr val="tx1"/>
                </a:solidFill>
                <a:latin typeface="Arial" panose="020B0604020202020204" pitchFamily="34" charset="0"/>
              </a:defRPr>
            </a:lvl8pPr>
            <a:lvl9pPr marL="3886200" indent="-228600" eaLnBrk="0" fontAlgn="base" hangingPunct="0">
              <a:spcBef>
                <a:spcPct val="0"/>
              </a:spcBef>
              <a:spcAft>
                <a:spcPct val="0"/>
              </a:spcAft>
              <a:defRPr sz="2800">
                <a:solidFill>
                  <a:schemeClr val="tx1"/>
                </a:solidFill>
                <a:latin typeface="Arial" panose="020B0604020202020204" pitchFamily="34" charset="0"/>
              </a:defRPr>
            </a:lvl9pPr>
          </a:lstStyle>
          <a:p>
            <a:pPr eaLnBrk="1" hangingPunct="1"/>
            <a:r>
              <a:rPr lang="en-US" altLang="en-US" sz="800" dirty="0">
                <a:latin typeface="Times New Roman" panose="02020603050405020304" pitchFamily="18" charset="0"/>
              </a:rPr>
              <a:t>Multimedia Lecture Support Package to Accompany Basic Marketing</a:t>
            </a:r>
          </a:p>
          <a:p>
            <a:pPr eaLnBrk="1" hangingPunct="1"/>
            <a:r>
              <a:rPr lang="en-US" altLang="en-US" sz="800" dirty="0">
                <a:latin typeface="Times New Roman" panose="02020603050405020304" pitchFamily="18" charset="0"/>
              </a:rPr>
              <a:t>Lecture Script 6-</a:t>
            </a:r>
            <a:fld id="{378BB4F5-C682-44E7-BE91-5F40092FF935}" type="slidenum">
              <a:rPr lang="en-US" altLang="en-US" sz="800">
                <a:latin typeface="Times New Roman" panose="02020603050405020304" pitchFamily="18" charset="0"/>
              </a:rPr>
              <a:pPr eaLnBrk="1" hangingPunct="1"/>
              <a:t>9</a:t>
            </a:fld>
            <a:endParaRPr lang="en-US" altLang="en-US" sz="800" dirty="0">
              <a:latin typeface="Times New Roman" panose="02020603050405020304" pitchFamily="18" charset="0"/>
            </a:endParaRPr>
          </a:p>
        </p:txBody>
      </p:sp>
    </p:spTree>
    <p:extLst>
      <p:ext uri="{BB962C8B-B14F-4D97-AF65-F5344CB8AC3E}">
        <p14:creationId xmlns:p14="http://schemas.microsoft.com/office/powerpoint/2010/main" val="32953662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a:ln/>
        </p:spPr>
      </p:sp>
      <p:sp>
        <p:nvSpPr>
          <p:cNvPr id="3584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smtClean="0">
              <a:latin typeface="Times New Roman" panose="02020603050405020304" pitchFamily="18" charset="0"/>
            </a:endParaRPr>
          </a:p>
        </p:txBody>
      </p:sp>
      <p:sp>
        <p:nvSpPr>
          <p:cNvPr id="3584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Arial" panose="020B0604020202020204" pitchFamily="34" charset="0"/>
              </a:defRPr>
            </a:lvl1pPr>
            <a:lvl2pPr marL="742950" indent="-285750" eaLnBrk="0" hangingPunct="0">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defRPr sz="2800">
                <a:solidFill>
                  <a:schemeClr val="tx1"/>
                </a:solidFill>
                <a:latin typeface="Arial" panose="020B0604020202020204" pitchFamily="34" charset="0"/>
              </a:defRPr>
            </a:lvl4pPr>
            <a:lvl5pPr marL="2057400" indent="-228600" eaLnBrk="0" hangingPunct="0">
              <a:defRPr sz="2800">
                <a:solidFill>
                  <a:schemeClr val="tx1"/>
                </a:solidFill>
                <a:latin typeface="Arial" panose="020B0604020202020204" pitchFamily="34" charset="0"/>
              </a:defRPr>
            </a:lvl5pPr>
            <a:lvl6pPr marL="2514600" indent="-228600" eaLnBrk="0" fontAlgn="base" hangingPunct="0">
              <a:spcBef>
                <a:spcPct val="0"/>
              </a:spcBef>
              <a:spcAft>
                <a:spcPct val="0"/>
              </a:spcAft>
              <a:defRPr sz="2800">
                <a:solidFill>
                  <a:schemeClr val="tx1"/>
                </a:solidFill>
                <a:latin typeface="Arial" panose="020B0604020202020204" pitchFamily="34" charset="0"/>
              </a:defRPr>
            </a:lvl6pPr>
            <a:lvl7pPr marL="2971800" indent="-228600" eaLnBrk="0" fontAlgn="base" hangingPunct="0">
              <a:spcBef>
                <a:spcPct val="0"/>
              </a:spcBef>
              <a:spcAft>
                <a:spcPct val="0"/>
              </a:spcAft>
              <a:defRPr sz="2800">
                <a:solidFill>
                  <a:schemeClr val="tx1"/>
                </a:solidFill>
                <a:latin typeface="Arial" panose="020B0604020202020204" pitchFamily="34" charset="0"/>
              </a:defRPr>
            </a:lvl7pPr>
            <a:lvl8pPr marL="3429000" indent="-228600" eaLnBrk="0" fontAlgn="base" hangingPunct="0">
              <a:spcBef>
                <a:spcPct val="0"/>
              </a:spcBef>
              <a:spcAft>
                <a:spcPct val="0"/>
              </a:spcAft>
              <a:defRPr sz="2800">
                <a:solidFill>
                  <a:schemeClr val="tx1"/>
                </a:solidFill>
                <a:latin typeface="Arial" panose="020B0604020202020204" pitchFamily="34" charset="0"/>
              </a:defRPr>
            </a:lvl8pPr>
            <a:lvl9pPr marL="3886200" indent="-228600" eaLnBrk="0" fontAlgn="base" hangingPunct="0">
              <a:spcBef>
                <a:spcPct val="0"/>
              </a:spcBef>
              <a:spcAft>
                <a:spcPct val="0"/>
              </a:spcAft>
              <a:defRPr sz="2800">
                <a:solidFill>
                  <a:schemeClr val="tx1"/>
                </a:solidFill>
                <a:latin typeface="Arial" panose="020B0604020202020204" pitchFamily="34" charset="0"/>
              </a:defRPr>
            </a:lvl9pPr>
          </a:lstStyle>
          <a:p>
            <a:pPr eaLnBrk="1" hangingPunct="1"/>
            <a:r>
              <a:rPr lang="en-US" altLang="en-US" sz="800" dirty="0">
                <a:latin typeface="Times New Roman" panose="02020603050405020304" pitchFamily="18" charset="0"/>
              </a:rPr>
              <a:t>Multimedia Lecture Support Package to Accompany Basic Marketing</a:t>
            </a:r>
          </a:p>
          <a:p>
            <a:pPr eaLnBrk="1" hangingPunct="1"/>
            <a:r>
              <a:rPr lang="en-US" altLang="en-US" sz="800" dirty="0">
                <a:latin typeface="Times New Roman" panose="02020603050405020304" pitchFamily="18" charset="0"/>
              </a:rPr>
              <a:t>Lecture Script 6-</a:t>
            </a:r>
            <a:fld id="{506A0D41-4591-41D7-AE8B-6AC04E17E185}" type="slidenum">
              <a:rPr lang="en-US" altLang="en-US" sz="800">
                <a:latin typeface="Times New Roman" panose="02020603050405020304" pitchFamily="18" charset="0"/>
              </a:rPr>
              <a:pPr eaLnBrk="1" hangingPunct="1"/>
              <a:t>15</a:t>
            </a:fld>
            <a:endParaRPr lang="en-US" altLang="en-US" sz="800" dirty="0">
              <a:latin typeface="Times New Roman" panose="02020603050405020304" pitchFamily="18" charset="0"/>
            </a:endParaRPr>
          </a:p>
        </p:txBody>
      </p:sp>
    </p:spTree>
    <p:extLst>
      <p:ext uri="{BB962C8B-B14F-4D97-AF65-F5344CB8AC3E}">
        <p14:creationId xmlns:p14="http://schemas.microsoft.com/office/powerpoint/2010/main" val="26147472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Rot="1" noChangeAspect="1" noChangeArrowheads="1" noTextEdit="1"/>
          </p:cNvSpPr>
          <p:nvPr>
            <p:ph type="sldImg"/>
          </p:nvPr>
        </p:nvSpPr>
        <p:spPr>
          <a:ln/>
        </p:spPr>
      </p:sp>
      <p:sp>
        <p:nvSpPr>
          <p:cNvPr id="3686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smtClean="0">
                <a:latin typeface="Times New Roman" panose="02020603050405020304" pitchFamily="18" charset="0"/>
              </a:rPr>
              <a:t>Rename table 6.3</a:t>
            </a:r>
          </a:p>
        </p:txBody>
      </p:sp>
    </p:spTree>
    <p:extLst>
      <p:ext uri="{BB962C8B-B14F-4D97-AF65-F5344CB8AC3E}">
        <p14:creationId xmlns:p14="http://schemas.microsoft.com/office/powerpoint/2010/main" val="25840078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a:ln/>
        </p:spPr>
      </p:sp>
      <p:sp>
        <p:nvSpPr>
          <p:cNvPr id="3789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smtClean="0">
              <a:latin typeface="Times New Roman" panose="02020603050405020304" pitchFamily="18" charset="0"/>
            </a:endParaRPr>
          </a:p>
        </p:txBody>
      </p:sp>
      <p:sp>
        <p:nvSpPr>
          <p:cNvPr id="3789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Arial" panose="020B0604020202020204" pitchFamily="34" charset="0"/>
              </a:defRPr>
            </a:lvl1pPr>
            <a:lvl2pPr marL="742950" indent="-285750" eaLnBrk="0" hangingPunct="0">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defRPr sz="2800">
                <a:solidFill>
                  <a:schemeClr val="tx1"/>
                </a:solidFill>
                <a:latin typeface="Arial" panose="020B0604020202020204" pitchFamily="34" charset="0"/>
              </a:defRPr>
            </a:lvl4pPr>
            <a:lvl5pPr marL="2057400" indent="-228600" eaLnBrk="0" hangingPunct="0">
              <a:defRPr sz="2800">
                <a:solidFill>
                  <a:schemeClr val="tx1"/>
                </a:solidFill>
                <a:latin typeface="Arial" panose="020B0604020202020204" pitchFamily="34" charset="0"/>
              </a:defRPr>
            </a:lvl5pPr>
            <a:lvl6pPr marL="2514600" indent="-228600" eaLnBrk="0" fontAlgn="base" hangingPunct="0">
              <a:spcBef>
                <a:spcPct val="0"/>
              </a:spcBef>
              <a:spcAft>
                <a:spcPct val="0"/>
              </a:spcAft>
              <a:defRPr sz="2800">
                <a:solidFill>
                  <a:schemeClr val="tx1"/>
                </a:solidFill>
                <a:latin typeface="Arial" panose="020B0604020202020204" pitchFamily="34" charset="0"/>
              </a:defRPr>
            </a:lvl6pPr>
            <a:lvl7pPr marL="2971800" indent="-228600" eaLnBrk="0" fontAlgn="base" hangingPunct="0">
              <a:spcBef>
                <a:spcPct val="0"/>
              </a:spcBef>
              <a:spcAft>
                <a:spcPct val="0"/>
              </a:spcAft>
              <a:defRPr sz="2800">
                <a:solidFill>
                  <a:schemeClr val="tx1"/>
                </a:solidFill>
                <a:latin typeface="Arial" panose="020B0604020202020204" pitchFamily="34" charset="0"/>
              </a:defRPr>
            </a:lvl7pPr>
            <a:lvl8pPr marL="3429000" indent="-228600" eaLnBrk="0" fontAlgn="base" hangingPunct="0">
              <a:spcBef>
                <a:spcPct val="0"/>
              </a:spcBef>
              <a:spcAft>
                <a:spcPct val="0"/>
              </a:spcAft>
              <a:defRPr sz="2800">
                <a:solidFill>
                  <a:schemeClr val="tx1"/>
                </a:solidFill>
                <a:latin typeface="Arial" panose="020B0604020202020204" pitchFamily="34" charset="0"/>
              </a:defRPr>
            </a:lvl8pPr>
            <a:lvl9pPr marL="3886200" indent="-228600" eaLnBrk="0" fontAlgn="base" hangingPunct="0">
              <a:spcBef>
                <a:spcPct val="0"/>
              </a:spcBef>
              <a:spcAft>
                <a:spcPct val="0"/>
              </a:spcAft>
              <a:defRPr sz="2800">
                <a:solidFill>
                  <a:schemeClr val="tx1"/>
                </a:solidFill>
                <a:latin typeface="Arial" panose="020B0604020202020204" pitchFamily="34" charset="0"/>
              </a:defRPr>
            </a:lvl9pPr>
          </a:lstStyle>
          <a:p>
            <a:pPr eaLnBrk="1" hangingPunct="1"/>
            <a:r>
              <a:rPr lang="en-US" altLang="en-US" sz="800" dirty="0">
                <a:latin typeface="Times New Roman" panose="02020603050405020304" pitchFamily="18" charset="0"/>
              </a:rPr>
              <a:t>Multimedia Lecture Support Package to Accompany Basic Marketing</a:t>
            </a:r>
          </a:p>
          <a:p>
            <a:pPr eaLnBrk="1" hangingPunct="1"/>
            <a:r>
              <a:rPr lang="en-US" altLang="en-US" sz="800" dirty="0">
                <a:latin typeface="Times New Roman" panose="02020603050405020304" pitchFamily="18" charset="0"/>
              </a:rPr>
              <a:t>Lecture Script 6-</a:t>
            </a:r>
            <a:fld id="{98FF0A18-287C-48F2-A5EE-FE1153D08910}" type="slidenum">
              <a:rPr lang="en-US" altLang="en-US" sz="800">
                <a:latin typeface="Times New Roman" panose="02020603050405020304" pitchFamily="18" charset="0"/>
              </a:rPr>
              <a:pPr eaLnBrk="1" hangingPunct="1"/>
              <a:t>24</a:t>
            </a:fld>
            <a:endParaRPr lang="en-US" altLang="en-US" sz="800" dirty="0">
              <a:latin typeface="Times New Roman" panose="02020603050405020304" pitchFamily="18" charset="0"/>
            </a:endParaRPr>
          </a:p>
        </p:txBody>
      </p:sp>
    </p:spTree>
    <p:extLst>
      <p:ext uri="{BB962C8B-B14F-4D97-AF65-F5344CB8AC3E}">
        <p14:creationId xmlns:p14="http://schemas.microsoft.com/office/powerpoint/2010/main" val="19893674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a:ln/>
        </p:spPr>
      </p:sp>
      <p:sp>
        <p:nvSpPr>
          <p:cNvPr id="3789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smtClean="0">
              <a:latin typeface="Times New Roman" panose="02020603050405020304" pitchFamily="18" charset="0"/>
            </a:endParaRPr>
          </a:p>
        </p:txBody>
      </p:sp>
      <p:sp>
        <p:nvSpPr>
          <p:cNvPr id="3789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Arial" panose="020B0604020202020204" pitchFamily="34" charset="0"/>
              </a:defRPr>
            </a:lvl1pPr>
            <a:lvl2pPr marL="742950" indent="-285750" eaLnBrk="0" hangingPunct="0">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defRPr sz="2800">
                <a:solidFill>
                  <a:schemeClr val="tx1"/>
                </a:solidFill>
                <a:latin typeface="Arial" panose="020B0604020202020204" pitchFamily="34" charset="0"/>
              </a:defRPr>
            </a:lvl4pPr>
            <a:lvl5pPr marL="2057400" indent="-228600" eaLnBrk="0" hangingPunct="0">
              <a:defRPr sz="2800">
                <a:solidFill>
                  <a:schemeClr val="tx1"/>
                </a:solidFill>
                <a:latin typeface="Arial" panose="020B0604020202020204" pitchFamily="34" charset="0"/>
              </a:defRPr>
            </a:lvl5pPr>
            <a:lvl6pPr marL="2514600" indent="-228600" eaLnBrk="0" fontAlgn="base" hangingPunct="0">
              <a:spcBef>
                <a:spcPct val="0"/>
              </a:spcBef>
              <a:spcAft>
                <a:spcPct val="0"/>
              </a:spcAft>
              <a:defRPr sz="2800">
                <a:solidFill>
                  <a:schemeClr val="tx1"/>
                </a:solidFill>
                <a:latin typeface="Arial" panose="020B0604020202020204" pitchFamily="34" charset="0"/>
              </a:defRPr>
            </a:lvl6pPr>
            <a:lvl7pPr marL="2971800" indent="-228600" eaLnBrk="0" fontAlgn="base" hangingPunct="0">
              <a:spcBef>
                <a:spcPct val="0"/>
              </a:spcBef>
              <a:spcAft>
                <a:spcPct val="0"/>
              </a:spcAft>
              <a:defRPr sz="2800">
                <a:solidFill>
                  <a:schemeClr val="tx1"/>
                </a:solidFill>
                <a:latin typeface="Arial" panose="020B0604020202020204" pitchFamily="34" charset="0"/>
              </a:defRPr>
            </a:lvl7pPr>
            <a:lvl8pPr marL="3429000" indent="-228600" eaLnBrk="0" fontAlgn="base" hangingPunct="0">
              <a:spcBef>
                <a:spcPct val="0"/>
              </a:spcBef>
              <a:spcAft>
                <a:spcPct val="0"/>
              </a:spcAft>
              <a:defRPr sz="2800">
                <a:solidFill>
                  <a:schemeClr val="tx1"/>
                </a:solidFill>
                <a:latin typeface="Arial" panose="020B0604020202020204" pitchFamily="34" charset="0"/>
              </a:defRPr>
            </a:lvl8pPr>
            <a:lvl9pPr marL="3886200" indent="-228600" eaLnBrk="0" fontAlgn="base" hangingPunct="0">
              <a:spcBef>
                <a:spcPct val="0"/>
              </a:spcBef>
              <a:spcAft>
                <a:spcPct val="0"/>
              </a:spcAft>
              <a:defRPr sz="2800">
                <a:solidFill>
                  <a:schemeClr val="tx1"/>
                </a:solidFill>
                <a:latin typeface="Arial" panose="020B0604020202020204" pitchFamily="34" charset="0"/>
              </a:defRPr>
            </a:lvl9pPr>
          </a:lstStyle>
          <a:p>
            <a:pPr eaLnBrk="1" hangingPunct="1"/>
            <a:r>
              <a:rPr lang="en-US" altLang="en-US" sz="800" dirty="0">
                <a:latin typeface="Times New Roman" panose="02020603050405020304" pitchFamily="18" charset="0"/>
              </a:rPr>
              <a:t>Multimedia Lecture Support Package to Accompany Basic Marketing</a:t>
            </a:r>
          </a:p>
          <a:p>
            <a:pPr eaLnBrk="1" hangingPunct="1"/>
            <a:r>
              <a:rPr lang="en-US" altLang="en-US" sz="800" dirty="0">
                <a:latin typeface="Times New Roman" panose="02020603050405020304" pitchFamily="18" charset="0"/>
              </a:rPr>
              <a:t>Lecture Script 6-</a:t>
            </a:r>
            <a:fld id="{98FF0A18-287C-48F2-A5EE-FE1153D08910}" type="slidenum">
              <a:rPr lang="en-US" altLang="en-US" sz="800">
                <a:latin typeface="Times New Roman" panose="02020603050405020304" pitchFamily="18" charset="0"/>
              </a:rPr>
              <a:pPr eaLnBrk="1" hangingPunct="1"/>
              <a:t>25</a:t>
            </a:fld>
            <a:endParaRPr lang="en-US" altLang="en-US" sz="800" dirty="0">
              <a:latin typeface="Times New Roman" panose="02020603050405020304" pitchFamily="18" charset="0"/>
            </a:endParaRPr>
          </a:p>
        </p:txBody>
      </p:sp>
    </p:spTree>
    <p:extLst>
      <p:ext uri="{BB962C8B-B14F-4D97-AF65-F5344CB8AC3E}">
        <p14:creationId xmlns:p14="http://schemas.microsoft.com/office/powerpoint/2010/main" val="4933221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a:ln/>
        </p:spPr>
      </p:sp>
      <p:sp>
        <p:nvSpPr>
          <p:cNvPr id="3891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smtClean="0">
              <a:latin typeface="Times New Roman" panose="02020603050405020304" pitchFamily="18" charset="0"/>
            </a:endParaRPr>
          </a:p>
        </p:txBody>
      </p:sp>
      <p:sp>
        <p:nvSpPr>
          <p:cNvPr id="3891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Arial" panose="020B0604020202020204" pitchFamily="34" charset="0"/>
              </a:defRPr>
            </a:lvl1pPr>
            <a:lvl2pPr marL="742950" indent="-285750" eaLnBrk="0" hangingPunct="0">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defRPr sz="2800">
                <a:solidFill>
                  <a:schemeClr val="tx1"/>
                </a:solidFill>
                <a:latin typeface="Arial" panose="020B0604020202020204" pitchFamily="34" charset="0"/>
              </a:defRPr>
            </a:lvl4pPr>
            <a:lvl5pPr marL="2057400" indent="-228600" eaLnBrk="0" hangingPunct="0">
              <a:defRPr sz="2800">
                <a:solidFill>
                  <a:schemeClr val="tx1"/>
                </a:solidFill>
                <a:latin typeface="Arial" panose="020B0604020202020204" pitchFamily="34" charset="0"/>
              </a:defRPr>
            </a:lvl5pPr>
            <a:lvl6pPr marL="2514600" indent="-228600" eaLnBrk="0" fontAlgn="base" hangingPunct="0">
              <a:spcBef>
                <a:spcPct val="0"/>
              </a:spcBef>
              <a:spcAft>
                <a:spcPct val="0"/>
              </a:spcAft>
              <a:defRPr sz="2800">
                <a:solidFill>
                  <a:schemeClr val="tx1"/>
                </a:solidFill>
                <a:latin typeface="Arial" panose="020B0604020202020204" pitchFamily="34" charset="0"/>
              </a:defRPr>
            </a:lvl6pPr>
            <a:lvl7pPr marL="2971800" indent="-228600" eaLnBrk="0" fontAlgn="base" hangingPunct="0">
              <a:spcBef>
                <a:spcPct val="0"/>
              </a:spcBef>
              <a:spcAft>
                <a:spcPct val="0"/>
              </a:spcAft>
              <a:defRPr sz="2800">
                <a:solidFill>
                  <a:schemeClr val="tx1"/>
                </a:solidFill>
                <a:latin typeface="Arial" panose="020B0604020202020204" pitchFamily="34" charset="0"/>
              </a:defRPr>
            </a:lvl7pPr>
            <a:lvl8pPr marL="3429000" indent="-228600" eaLnBrk="0" fontAlgn="base" hangingPunct="0">
              <a:spcBef>
                <a:spcPct val="0"/>
              </a:spcBef>
              <a:spcAft>
                <a:spcPct val="0"/>
              </a:spcAft>
              <a:defRPr sz="2800">
                <a:solidFill>
                  <a:schemeClr val="tx1"/>
                </a:solidFill>
                <a:latin typeface="Arial" panose="020B0604020202020204" pitchFamily="34" charset="0"/>
              </a:defRPr>
            </a:lvl8pPr>
            <a:lvl9pPr marL="3886200" indent="-228600" eaLnBrk="0" fontAlgn="base" hangingPunct="0">
              <a:spcBef>
                <a:spcPct val="0"/>
              </a:spcBef>
              <a:spcAft>
                <a:spcPct val="0"/>
              </a:spcAft>
              <a:defRPr sz="2800">
                <a:solidFill>
                  <a:schemeClr val="tx1"/>
                </a:solidFill>
                <a:latin typeface="Arial" panose="020B0604020202020204" pitchFamily="34" charset="0"/>
              </a:defRPr>
            </a:lvl9pPr>
          </a:lstStyle>
          <a:p>
            <a:pPr eaLnBrk="1" hangingPunct="1"/>
            <a:r>
              <a:rPr lang="en-US" altLang="en-US" sz="800" dirty="0">
                <a:latin typeface="Times New Roman" panose="02020603050405020304" pitchFamily="18" charset="0"/>
              </a:rPr>
              <a:t>Multimedia Lecture Support Package to Accompany Basic Marketing</a:t>
            </a:r>
          </a:p>
          <a:p>
            <a:pPr eaLnBrk="1" hangingPunct="1"/>
            <a:r>
              <a:rPr lang="en-US" altLang="en-US" sz="800" dirty="0">
                <a:latin typeface="Times New Roman" panose="02020603050405020304" pitchFamily="18" charset="0"/>
              </a:rPr>
              <a:t>Lecture Script 6-</a:t>
            </a:r>
            <a:fld id="{2B28800E-4592-4E3B-ABD3-B262EB6B275C}" type="slidenum">
              <a:rPr lang="en-US" altLang="en-US" sz="800">
                <a:latin typeface="Times New Roman" panose="02020603050405020304" pitchFamily="18" charset="0"/>
              </a:rPr>
              <a:pPr eaLnBrk="1" hangingPunct="1"/>
              <a:t>26</a:t>
            </a:fld>
            <a:endParaRPr lang="en-US" altLang="en-US" sz="800" dirty="0">
              <a:latin typeface="Times New Roman" panose="02020603050405020304" pitchFamily="18" charset="0"/>
            </a:endParaRPr>
          </a:p>
        </p:txBody>
      </p:sp>
    </p:spTree>
    <p:extLst>
      <p:ext uri="{BB962C8B-B14F-4D97-AF65-F5344CB8AC3E}">
        <p14:creationId xmlns:p14="http://schemas.microsoft.com/office/powerpoint/2010/main" val="26463842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a:ln/>
        </p:spPr>
      </p:sp>
      <p:sp>
        <p:nvSpPr>
          <p:cNvPr id="3891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smtClean="0">
              <a:latin typeface="Times New Roman" panose="02020603050405020304" pitchFamily="18" charset="0"/>
            </a:endParaRPr>
          </a:p>
        </p:txBody>
      </p:sp>
      <p:sp>
        <p:nvSpPr>
          <p:cNvPr id="3891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Arial" panose="020B0604020202020204" pitchFamily="34" charset="0"/>
              </a:defRPr>
            </a:lvl1pPr>
            <a:lvl2pPr marL="742950" indent="-285750" eaLnBrk="0" hangingPunct="0">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defRPr sz="2800">
                <a:solidFill>
                  <a:schemeClr val="tx1"/>
                </a:solidFill>
                <a:latin typeface="Arial" panose="020B0604020202020204" pitchFamily="34" charset="0"/>
              </a:defRPr>
            </a:lvl4pPr>
            <a:lvl5pPr marL="2057400" indent="-228600" eaLnBrk="0" hangingPunct="0">
              <a:defRPr sz="2800">
                <a:solidFill>
                  <a:schemeClr val="tx1"/>
                </a:solidFill>
                <a:latin typeface="Arial" panose="020B0604020202020204" pitchFamily="34" charset="0"/>
              </a:defRPr>
            </a:lvl5pPr>
            <a:lvl6pPr marL="2514600" indent="-228600" eaLnBrk="0" fontAlgn="base" hangingPunct="0">
              <a:spcBef>
                <a:spcPct val="0"/>
              </a:spcBef>
              <a:spcAft>
                <a:spcPct val="0"/>
              </a:spcAft>
              <a:defRPr sz="2800">
                <a:solidFill>
                  <a:schemeClr val="tx1"/>
                </a:solidFill>
                <a:latin typeface="Arial" panose="020B0604020202020204" pitchFamily="34" charset="0"/>
              </a:defRPr>
            </a:lvl6pPr>
            <a:lvl7pPr marL="2971800" indent="-228600" eaLnBrk="0" fontAlgn="base" hangingPunct="0">
              <a:spcBef>
                <a:spcPct val="0"/>
              </a:spcBef>
              <a:spcAft>
                <a:spcPct val="0"/>
              </a:spcAft>
              <a:defRPr sz="2800">
                <a:solidFill>
                  <a:schemeClr val="tx1"/>
                </a:solidFill>
                <a:latin typeface="Arial" panose="020B0604020202020204" pitchFamily="34" charset="0"/>
              </a:defRPr>
            </a:lvl7pPr>
            <a:lvl8pPr marL="3429000" indent="-228600" eaLnBrk="0" fontAlgn="base" hangingPunct="0">
              <a:spcBef>
                <a:spcPct val="0"/>
              </a:spcBef>
              <a:spcAft>
                <a:spcPct val="0"/>
              </a:spcAft>
              <a:defRPr sz="2800">
                <a:solidFill>
                  <a:schemeClr val="tx1"/>
                </a:solidFill>
                <a:latin typeface="Arial" panose="020B0604020202020204" pitchFamily="34" charset="0"/>
              </a:defRPr>
            </a:lvl8pPr>
            <a:lvl9pPr marL="3886200" indent="-228600" eaLnBrk="0" fontAlgn="base" hangingPunct="0">
              <a:spcBef>
                <a:spcPct val="0"/>
              </a:spcBef>
              <a:spcAft>
                <a:spcPct val="0"/>
              </a:spcAft>
              <a:defRPr sz="2800">
                <a:solidFill>
                  <a:schemeClr val="tx1"/>
                </a:solidFill>
                <a:latin typeface="Arial" panose="020B0604020202020204" pitchFamily="34" charset="0"/>
              </a:defRPr>
            </a:lvl9pPr>
          </a:lstStyle>
          <a:p>
            <a:pPr eaLnBrk="1" hangingPunct="1"/>
            <a:r>
              <a:rPr lang="en-US" altLang="en-US" sz="800" dirty="0">
                <a:latin typeface="Times New Roman" panose="02020603050405020304" pitchFamily="18" charset="0"/>
              </a:rPr>
              <a:t>Multimedia Lecture Support Package to Accompany Basic Marketing</a:t>
            </a:r>
          </a:p>
          <a:p>
            <a:pPr eaLnBrk="1" hangingPunct="1"/>
            <a:r>
              <a:rPr lang="en-US" altLang="en-US" sz="800" dirty="0">
                <a:latin typeface="Times New Roman" panose="02020603050405020304" pitchFamily="18" charset="0"/>
              </a:rPr>
              <a:t>Lecture Script 6-</a:t>
            </a:r>
            <a:fld id="{2B28800E-4592-4E3B-ABD3-B262EB6B275C}" type="slidenum">
              <a:rPr lang="en-US" altLang="en-US" sz="800">
                <a:latin typeface="Times New Roman" panose="02020603050405020304" pitchFamily="18" charset="0"/>
              </a:rPr>
              <a:pPr eaLnBrk="1" hangingPunct="1"/>
              <a:t>27</a:t>
            </a:fld>
            <a:endParaRPr lang="en-US" altLang="en-US" sz="800" dirty="0">
              <a:latin typeface="Times New Roman" panose="02020603050405020304" pitchFamily="18" charset="0"/>
            </a:endParaRPr>
          </a:p>
        </p:txBody>
      </p:sp>
    </p:spTree>
    <p:extLst>
      <p:ext uri="{BB962C8B-B14F-4D97-AF65-F5344CB8AC3E}">
        <p14:creationId xmlns:p14="http://schemas.microsoft.com/office/powerpoint/2010/main" val="32280031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edTagline-Gray BG, Title &amp; Subtitle Left">
    <p:spTree>
      <p:nvGrpSpPr>
        <p:cNvPr id="1" name=""/>
        <p:cNvGrpSpPr/>
        <p:nvPr/>
      </p:nvGrpSpPr>
      <p:grpSpPr>
        <a:xfrm>
          <a:off x="0" y="0"/>
          <a:ext cx="0" cy="0"/>
          <a:chOff x="0" y="0"/>
          <a:chExt cx="0" cy="0"/>
        </a:xfrm>
      </p:grpSpPr>
      <p:sp>
        <p:nvSpPr>
          <p:cNvPr id="8" name="Title Background"/>
          <p:cNvSpPr/>
          <p:nvPr userDrawn="1"/>
        </p:nvSpPr>
        <p:spPr>
          <a:xfrm>
            <a:off x="0" y="2587487"/>
            <a:ext cx="5715000" cy="1752600"/>
          </a:xfrm>
          <a:prstGeom prst="rect">
            <a:avLst/>
          </a:prstGeom>
          <a:solidFill>
            <a:schemeClr val="tx1">
              <a:alpha val="47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 name="Title 1"/>
          <p:cNvSpPr>
            <a:spLocks noGrp="1"/>
          </p:cNvSpPr>
          <p:nvPr>
            <p:ph type="ctrTitle"/>
          </p:nvPr>
        </p:nvSpPr>
        <p:spPr>
          <a:xfrm>
            <a:off x="228600" y="2739887"/>
            <a:ext cx="5105400" cy="609600"/>
          </a:xfrm>
          <a:prstGeom prst="rect">
            <a:avLst/>
          </a:prstGeom>
          <a:effectLst>
            <a:outerShdw blurRad="50800" dist="38100" dir="5400000" algn="t" rotWithShape="0">
              <a:prstClr val="black">
                <a:alpha val="40000"/>
              </a:prstClr>
            </a:outerShdw>
          </a:effectLst>
        </p:spPr>
        <p:txBody>
          <a:bodyPr/>
          <a:lstStyle>
            <a:lvl1pPr>
              <a:defRPr sz="3600">
                <a:solidFill>
                  <a:schemeClr val="bg1"/>
                </a:solidFill>
              </a:defRPr>
            </a:lvl1pPr>
          </a:lstStyle>
          <a:p>
            <a:r>
              <a:rPr lang="en-US" smtClean="0"/>
              <a:t>Click to edit Master title style</a:t>
            </a:r>
            <a:endParaRPr lang="en-US" dirty="0"/>
          </a:p>
        </p:txBody>
      </p:sp>
      <p:sp>
        <p:nvSpPr>
          <p:cNvPr id="7" name="Text"/>
          <p:cNvSpPr>
            <a:spLocks noGrp="1"/>
          </p:cNvSpPr>
          <p:nvPr>
            <p:ph type="body" sz="quarter" idx="10"/>
          </p:nvPr>
        </p:nvSpPr>
        <p:spPr>
          <a:xfrm>
            <a:off x="228600" y="3425687"/>
            <a:ext cx="5105400" cy="685800"/>
          </a:xfrm>
          <a:prstGeom prst="rect">
            <a:avLst/>
          </a:prstGeom>
        </p:spPr>
        <p:txBody>
          <a:bodyPr/>
          <a:lstStyle>
            <a:lvl1pPr marL="0" indent="0">
              <a:buNone/>
              <a:defRPr sz="2000" b="0">
                <a:solidFill>
                  <a:schemeClr val="bg1"/>
                </a:solidFill>
                <a:latin typeface="ArumSans Bold"/>
              </a:defRPr>
            </a:lvl1pPr>
            <a:lvl2pPr marL="457200" indent="0">
              <a:buNone/>
              <a:defRPr sz="2000" b="0">
                <a:solidFill>
                  <a:schemeClr val="bg1"/>
                </a:solidFill>
                <a:latin typeface="ArumSans Bold"/>
              </a:defRPr>
            </a:lvl2pPr>
            <a:lvl3pPr marL="914400" indent="0">
              <a:buNone/>
              <a:defRPr sz="2000" b="0">
                <a:solidFill>
                  <a:schemeClr val="bg1"/>
                </a:solidFill>
                <a:latin typeface="ArumSans Bold"/>
              </a:defRPr>
            </a:lvl3pPr>
            <a:lvl4pPr marL="1371600" indent="0">
              <a:buNone/>
              <a:defRPr sz="2000" b="0">
                <a:solidFill>
                  <a:schemeClr val="bg1"/>
                </a:solidFill>
                <a:latin typeface="ArumSans Bold"/>
              </a:defRPr>
            </a:lvl4pPr>
            <a:lvl5pPr marL="1828800" indent="0">
              <a:buNone/>
              <a:defRPr sz="2000" b="0">
                <a:solidFill>
                  <a:schemeClr val="bg1"/>
                </a:solidFill>
                <a:latin typeface="ArumSans Bold"/>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230128673"/>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Color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4126" y="228600"/>
            <a:ext cx="9172252" cy="609600"/>
          </a:xfrm>
          <a:prstGeom prst="rect">
            <a:avLst/>
          </a:prstGeom>
        </p:spPr>
        <p:txBody>
          <a:bodyPr/>
          <a:lstStyle>
            <a:lvl1pPr>
              <a:defRPr sz="3600">
                <a:solidFill>
                  <a:schemeClr val="bg2"/>
                </a:solidFill>
              </a:defRPr>
            </a:lvl1pPr>
          </a:lstStyle>
          <a:p>
            <a:r>
              <a:rPr lang="en-US" dirty="0" smtClean="0"/>
              <a:t>Click to edit Master title style</a:t>
            </a:r>
            <a:endParaRPr lang="en-US" dirty="0"/>
          </a:p>
        </p:txBody>
      </p:sp>
      <p:sp>
        <p:nvSpPr>
          <p:cNvPr id="3" name="Content Placeholder 2"/>
          <p:cNvSpPr>
            <a:spLocks noGrp="1"/>
          </p:cNvSpPr>
          <p:nvPr>
            <p:ph idx="1"/>
          </p:nvPr>
        </p:nvSpPr>
        <p:spPr>
          <a:xfrm>
            <a:off x="457200" y="1143001"/>
            <a:ext cx="8229600" cy="5410200"/>
          </a:xfrm>
          <a:prstGeom prst="rect">
            <a:avLst/>
          </a:prstGeom>
        </p:spPr>
        <p:txBody>
          <a:bodyPr/>
          <a:lstStyle>
            <a:lvl1pPr>
              <a:spcAft>
                <a:spcPts val="800"/>
              </a:spcAft>
              <a:defRPr sz="2400"/>
            </a:lvl1pPr>
            <a:lvl2pPr>
              <a:spcAft>
                <a:spcPts val="800"/>
              </a:spcAft>
              <a:defRPr sz="2000"/>
            </a:lvl2pPr>
            <a:lvl3pPr>
              <a:spcAft>
                <a:spcPts val="800"/>
              </a:spcAft>
              <a:defRPr sz="1800"/>
            </a:lvl3pPr>
            <a:lvl4pPr>
              <a:spcAft>
                <a:spcPts val="800"/>
              </a:spcAft>
              <a:defRPr sz="1600"/>
            </a:lvl4pPr>
            <a:lvl5pPr>
              <a:spcAft>
                <a:spcPts val="800"/>
              </a:spcAft>
              <a:defRPr sz="16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2" descr="©McGraw-Hill Education. All rights reserved. Authorized only for instructor use in the classroom.  No reproduction or further distribution permitted without the prior written consent of McGraw-Hill Education.&#10;"/>
          <p:cNvSpPr txBox="1">
            <a:spLocks/>
          </p:cNvSpPr>
          <p:nvPr userDrawn="1"/>
        </p:nvSpPr>
        <p:spPr>
          <a:xfrm>
            <a:off x="-145770" y="6718070"/>
            <a:ext cx="2743200" cy="136617"/>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114300" lvl="0" indent="0">
              <a:buNone/>
            </a:pPr>
            <a:r>
              <a:rPr lang="en-US" sz="800" kern="1200" dirty="0" smtClean="0">
                <a:solidFill>
                  <a:schemeClr val="tx1"/>
                </a:solidFill>
                <a:effectLst/>
                <a:latin typeface="+mn-lt"/>
                <a:ea typeface="+mn-ea"/>
                <a:cs typeface="+mn-cs"/>
              </a:rPr>
              <a:t>© McGraw-Hill Education</a:t>
            </a:r>
          </a:p>
          <a:p>
            <a:pPr marL="0" indent="0">
              <a:buNone/>
            </a:pPr>
            <a:endParaRPr lang="en-US" sz="8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12653626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528">
          <p15:clr>
            <a:srgbClr val="FBAE40"/>
          </p15:clr>
        </p15:guide>
        <p15:guide id="3" pos="5136">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Color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4126" y="228600"/>
            <a:ext cx="9172252" cy="609600"/>
          </a:xfrm>
          <a:prstGeom prst="rect">
            <a:avLst/>
          </a:prstGeom>
        </p:spPr>
        <p:txBody>
          <a:bodyPr/>
          <a:lstStyle>
            <a:lvl1pPr>
              <a:defRPr sz="3600">
                <a:solidFill>
                  <a:schemeClr val="bg2"/>
                </a:solidFill>
              </a:defRPr>
            </a:lvl1pPr>
          </a:lstStyle>
          <a:p>
            <a:r>
              <a:rPr lang="en-US" dirty="0" smtClean="0"/>
              <a:t>Click to edit Master title style</a:t>
            </a:r>
            <a:endParaRPr lang="en-US" dirty="0"/>
          </a:p>
        </p:txBody>
      </p:sp>
      <p:sp>
        <p:nvSpPr>
          <p:cNvPr id="3" name="Content Placeholder 2"/>
          <p:cNvSpPr>
            <a:spLocks noGrp="1"/>
          </p:cNvSpPr>
          <p:nvPr>
            <p:ph idx="1"/>
          </p:nvPr>
        </p:nvSpPr>
        <p:spPr>
          <a:xfrm>
            <a:off x="457200" y="1143001"/>
            <a:ext cx="8229600" cy="5410200"/>
          </a:xfrm>
          <a:prstGeom prst="rect">
            <a:avLst/>
          </a:prstGeom>
        </p:spPr>
        <p:txBody>
          <a:bodyPr/>
          <a:lstStyle>
            <a:lvl1pPr>
              <a:spcAft>
                <a:spcPts val="800"/>
              </a:spcAft>
              <a:defRPr sz="2400"/>
            </a:lvl1pPr>
            <a:lvl2pPr>
              <a:spcAft>
                <a:spcPts val="800"/>
              </a:spcAft>
              <a:defRPr sz="2000"/>
            </a:lvl2pPr>
            <a:lvl3pPr>
              <a:spcAft>
                <a:spcPts val="800"/>
              </a:spcAft>
              <a:defRPr sz="1800"/>
            </a:lvl3pPr>
            <a:lvl4pPr>
              <a:spcAft>
                <a:spcPts val="800"/>
              </a:spcAft>
              <a:defRPr sz="1600"/>
            </a:lvl4pPr>
            <a:lvl5pPr>
              <a:spcAft>
                <a:spcPts val="800"/>
              </a:spcAft>
              <a:defRPr sz="16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2" descr="©McGraw-Hill Education. All rights reserved. Authorized only for instructor use in the classroom.  No reproduction or further distribution permitted without the prior written consent of McGraw-Hill Education.&#10;"/>
          <p:cNvSpPr txBox="1">
            <a:spLocks/>
          </p:cNvSpPr>
          <p:nvPr userDrawn="1"/>
        </p:nvSpPr>
        <p:spPr>
          <a:xfrm>
            <a:off x="-145770" y="6718070"/>
            <a:ext cx="2743200" cy="136617"/>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114300" lvl="0" indent="0">
              <a:buNone/>
            </a:pPr>
            <a:r>
              <a:rPr lang="en-US" sz="800" kern="1200" dirty="0" smtClean="0">
                <a:solidFill>
                  <a:schemeClr val="tx1"/>
                </a:solidFill>
                <a:effectLst/>
                <a:latin typeface="+mn-lt"/>
                <a:ea typeface="+mn-ea"/>
                <a:cs typeface="+mn-cs"/>
              </a:rPr>
              <a:t>© McGraw-Hill Education</a:t>
            </a:r>
          </a:p>
          <a:p>
            <a:pPr marL="0" indent="0">
              <a:buNone/>
            </a:pPr>
            <a:endParaRPr lang="en-US" sz="8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25906503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528">
          <p15:clr>
            <a:srgbClr val="FBAE40"/>
          </p15:clr>
        </p15:guide>
        <p15:guide id="3" pos="5136">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Color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4126" y="228600"/>
            <a:ext cx="9172252" cy="609600"/>
          </a:xfrm>
          <a:prstGeom prst="rect">
            <a:avLst/>
          </a:prstGeom>
        </p:spPr>
        <p:txBody>
          <a:bodyPr/>
          <a:lstStyle>
            <a:lvl1pPr>
              <a:defRPr sz="3600">
                <a:solidFill>
                  <a:schemeClr val="bg2"/>
                </a:solidFill>
              </a:defRPr>
            </a:lvl1pPr>
          </a:lstStyle>
          <a:p>
            <a:r>
              <a:rPr lang="en-US" dirty="0" smtClean="0"/>
              <a:t>Click to edit Master title style</a:t>
            </a:r>
            <a:endParaRPr lang="en-US" dirty="0"/>
          </a:p>
        </p:txBody>
      </p:sp>
      <p:sp>
        <p:nvSpPr>
          <p:cNvPr id="3" name="Content Placeholder 2"/>
          <p:cNvSpPr>
            <a:spLocks noGrp="1"/>
          </p:cNvSpPr>
          <p:nvPr>
            <p:ph idx="1"/>
          </p:nvPr>
        </p:nvSpPr>
        <p:spPr>
          <a:xfrm>
            <a:off x="457200" y="1143001"/>
            <a:ext cx="8229600" cy="5410200"/>
          </a:xfrm>
          <a:prstGeom prst="rect">
            <a:avLst/>
          </a:prstGeom>
        </p:spPr>
        <p:txBody>
          <a:bodyPr/>
          <a:lstStyle>
            <a:lvl1pPr>
              <a:spcAft>
                <a:spcPts val="800"/>
              </a:spcAft>
              <a:defRPr sz="2400"/>
            </a:lvl1pPr>
            <a:lvl2pPr>
              <a:spcAft>
                <a:spcPts val="800"/>
              </a:spcAft>
              <a:defRPr sz="2000"/>
            </a:lvl2pPr>
            <a:lvl3pPr>
              <a:spcAft>
                <a:spcPts val="800"/>
              </a:spcAft>
              <a:defRPr sz="1800"/>
            </a:lvl3pPr>
            <a:lvl4pPr>
              <a:spcAft>
                <a:spcPts val="800"/>
              </a:spcAft>
              <a:defRPr sz="1600"/>
            </a:lvl4pPr>
            <a:lvl5pPr>
              <a:spcAft>
                <a:spcPts val="800"/>
              </a:spcAft>
              <a:defRPr sz="16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2" descr="©McGraw-Hill Education. All rights reserved. Authorized only for instructor use in the classroom.  No reproduction or further distribution permitted without the prior written consent of McGraw-Hill Education.&#10;"/>
          <p:cNvSpPr txBox="1">
            <a:spLocks/>
          </p:cNvSpPr>
          <p:nvPr userDrawn="1"/>
        </p:nvSpPr>
        <p:spPr>
          <a:xfrm>
            <a:off x="-145770" y="6718070"/>
            <a:ext cx="2743200" cy="136617"/>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114300" lvl="0" indent="0">
              <a:buNone/>
            </a:pPr>
            <a:r>
              <a:rPr lang="en-US" sz="800" kern="1200" dirty="0" smtClean="0">
                <a:solidFill>
                  <a:schemeClr val="tx1"/>
                </a:solidFill>
                <a:effectLst/>
                <a:latin typeface="+mn-lt"/>
                <a:ea typeface="+mn-ea"/>
                <a:cs typeface="+mn-cs"/>
              </a:rPr>
              <a:t>© McGraw-Hill Education</a:t>
            </a:r>
          </a:p>
          <a:p>
            <a:pPr marL="0" indent="0">
              <a:buNone/>
            </a:pPr>
            <a:endParaRPr lang="en-US" sz="8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13073880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528">
          <p15:clr>
            <a:srgbClr val="FBAE40"/>
          </p15:clr>
        </p15:guide>
        <p15:guide id="3" pos="5136">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bove text">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1524000"/>
            <a:ext cx="7048500" cy="1470025"/>
          </a:xfrm>
          <a:prstGeom prst="rect">
            <a:avLst/>
          </a:prstGeom>
        </p:spPr>
        <p:txBody>
          <a:bodyPr/>
          <a:lstStyle>
            <a:lvl1pPr algn="l">
              <a:defRPr sz="4400">
                <a:solidFill>
                  <a:schemeClr val="bg1"/>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1066800" y="2971800"/>
            <a:ext cx="6400800" cy="1752600"/>
          </a:xfrm>
          <a:prstGeom prst="rect">
            <a:avLst/>
          </a:prstGeom>
        </p:spPr>
        <p:txBody>
          <a:bodyPr/>
          <a:lstStyle>
            <a:lvl1pPr marL="0" indent="0" algn="l">
              <a:buNone/>
              <a:defRPr sz="20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Tree>
    <p:extLst>
      <p:ext uri="{BB962C8B-B14F-4D97-AF65-F5344CB8AC3E}">
        <p14:creationId xmlns:p14="http://schemas.microsoft.com/office/powerpoint/2010/main" val="133887464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lor_Title Only (Title can be hidden)">
    <p:spTree>
      <p:nvGrpSpPr>
        <p:cNvPr id="1" name=""/>
        <p:cNvGrpSpPr/>
        <p:nvPr/>
      </p:nvGrpSpPr>
      <p:grpSpPr>
        <a:xfrm>
          <a:off x="0" y="0"/>
          <a:ext cx="0" cy="0"/>
          <a:chOff x="0" y="0"/>
          <a:chExt cx="0" cy="0"/>
        </a:xfrm>
      </p:grpSpPr>
      <p:sp>
        <p:nvSpPr>
          <p:cNvPr id="4" name="Title 1"/>
          <p:cNvSpPr>
            <a:spLocks noGrp="1"/>
          </p:cNvSpPr>
          <p:nvPr>
            <p:ph type="title"/>
          </p:nvPr>
        </p:nvSpPr>
        <p:spPr>
          <a:xfrm>
            <a:off x="-20711" y="228600"/>
            <a:ext cx="9185423" cy="609600"/>
          </a:xfrm>
          <a:prstGeom prst="rect">
            <a:avLst/>
          </a:prstGeom>
        </p:spPr>
        <p:txBody>
          <a:bodyPr/>
          <a:lstStyle>
            <a:lvl1pPr>
              <a:defRPr sz="3600">
                <a:solidFill>
                  <a:schemeClr val="bg2"/>
                </a:solidFill>
              </a:defRPr>
            </a:lvl1pPr>
          </a:lstStyle>
          <a:p>
            <a:r>
              <a:rPr lang="en-US" dirty="0" smtClean="0"/>
              <a:t>Click to edit Master title style</a:t>
            </a:r>
            <a:endParaRPr lang="en-US" dirty="0"/>
          </a:p>
        </p:txBody>
      </p:sp>
      <p:sp>
        <p:nvSpPr>
          <p:cNvPr id="5" name="Text Placeholder 2" descr="©McGraw-Hill Education. All rights reserved. Authorized only for instructor use in the classroom.  No reproduction or further distribution permitted without the prior written consent of McGraw-Hill Education.&#10;"/>
          <p:cNvSpPr txBox="1">
            <a:spLocks/>
          </p:cNvSpPr>
          <p:nvPr userDrawn="1"/>
        </p:nvSpPr>
        <p:spPr>
          <a:xfrm>
            <a:off x="-145770" y="6718070"/>
            <a:ext cx="2743200" cy="136617"/>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114300" lvl="0" indent="0">
              <a:buNone/>
            </a:pPr>
            <a:r>
              <a:rPr lang="en-US" sz="800" kern="1200" dirty="0" smtClean="0">
                <a:solidFill>
                  <a:schemeClr val="tx1"/>
                </a:solidFill>
                <a:effectLst/>
                <a:latin typeface="+mn-lt"/>
                <a:ea typeface="+mn-ea"/>
                <a:cs typeface="+mn-cs"/>
              </a:rPr>
              <a:t>© McGraw-Hill Education</a:t>
            </a:r>
          </a:p>
          <a:p>
            <a:pPr marL="0" indent="0">
              <a:buNone/>
            </a:pPr>
            <a:endParaRPr lang="en-US" sz="8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23308671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528">
          <p15:clr>
            <a:srgbClr val="FBAE40"/>
          </p15:clr>
        </p15:guide>
        <p15:guide id="3" pos="5184">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Color_SimpleTitle&amp;Subtitle">
    <p:spTree>
      <p:nvGrpSpPr>
        <p:cNvPr id="1" name=""/>
        <p:cNvGrpSpPr/>
        <p:nvPr/>
      </p:nvGrpSpPr>
      <p:grpSpPr>
        <a:xfrm>
          <a:off x="0" y="0"/>
          <a:ext cx="0" cy="0"/>
          <a:chOff x="0" y="0"/>
          <a:chExt cx="0" cy="0"/>
        </a:xfrm>
      </p:grpSpPr>
      <p:sp>
        <p:nvSpPr>
          <p:cNvPr id="2" name="Title 1"/>
          <p:cNvSpPr>
            <a:spLocks noGrp="1"/>
          </p:cNvSpPr>
          <p:nvPr>
            <p:ph type="ctrTitle"/>
          </p:nvPr>
        </p:nvSpPr>
        <p:spPr>
          <a:xfrm>
            <a:off x="0" y="2130426"/>
            <a:ext cx="9144000" cy="1470025"/>
          </a:xfrm>
          <a:prstGeom prst="rect">
            <a:avLst/>
          </a:prstGeom>
        </p:spPr>
        <p:txBody>
          <a:bodyPr/>
          <a:lstStyle>
            <a:lvl1pPr>
              <a:defRPr sz="4800">
                <a:solidFill>
                  <a:schemeClr val="bg2"/>
                </a:solidFill>
                <a:latin typeface="+mj-lt"/>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rgbClr val="6A6A6A"/>
                </a:solidFill>
                <a:latin typeface="ArumSans Regular"/>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Tree>
    <p:extLst>
      <p:ext uri="{BB962C8B-B14F-4D97-AF65-F5344CB8AC3E}">
        <p14:creationId xmlns:p14="http://schemas.microsoft.com/office/powerpoint/2010/main" val="180537103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4_Color_Title and Content">
    <p:spTree>
      <p:nvGrpSpPr>
        <p:cNvPr id="1" name=""/>
        <p:cNvGrpSpPr/>
        <p:nvPr/>
      </p:nvGrpSpPr>
      <p:grpSpPr>
        <a:xfrm>
          <a:off x="0" y="0"/>
          <a:ext cx="0" cy="0"/>
          <a:chOff x="0" y="0"/>
          <a:chExt cx="0" cy="0"/>
        </a:xfrm>
      </p:grpSpPr>
      <p:sp>
        <p:nvSpPr>
          <p:cNvPr id="6" name="Title 1"/>
          <p:cNvSpPr>
            <a:spLocks noGrp="1"/>
          </p:cNvSpPr>
          <p:nvPr>
            <p:ph type="title"/>
          </p:nvPr>
        </p:nvSpPr>
        <p:spPr>
          <a:xfrm>
            <a:off x="0" y="228600"/>
            <a:ext cx="9144000" cy="609600"/>
          </a:xfrm>
          <a:prstGeom prst="rect">
            <a:avLst/>
          </a:prstGeom>
        </p:spPr>
        <p:txBody>
          <a:bodyPr/>
          <a:lstStyle>
            <a:lvl1pPr>
              <a:defRPr sz="3600">
                <a:solidFill>
                  <a:schemeClr val="bg2"/>
                </a:solidFill>
              </a:defRPr>
            </a:lvl1pPr>
          </a:lstStyle>
          <a:p>
            <a:r>
              <a:rPr lang="en-US" dirty="0" smtClean="0"/>
              <a:t>Click to edit Master title style</a:t>
            </a:r>
            <a:endParaRPr lang="en-US" dirty="0"/>
          </a:p>
        </p:txBody>
      </p:sp>
      <p:sp>
        <p:nvSpPr>
          <p:cNvPr id="8" name="Text Placeholder 7"/>
          <p:cNvSpPr>
            <a:spLocks noGrp="1"/>
          </p:cNvSpPr>
          <p:nvPr>
            <p:ph type="body" sz="quarter" idx="12"/>
          </p:nvPr>
        </p:nvSpPr>
        <p:spPr>
          <a:xfrm>
            <a:off x="457200" y="1066800"/>
            <a:ext cx="8229600" cy="5562600"/>
          </a:xfrm>
          <a:prstGeom prst="rect">
            <a:avLst/>
          </a:prstGeom>
        </p:spPr>
        <p:txBody>
          <a:bodyPr/>
          <a:lstStyle>
            <a:lvl1pPr marL="0" indent="0">
              <a:spcAft>
                <a:spcPts val="800"/>
              </a:spcAft>
              <a:buNone/>
              <a:defRPr sz="2400"/>
            </a:lvl1pPr>
            <a:lvl2pPr marL="457200" indent="0">
              <a:buNone/>
              <a:defRPr sz="2400"/>
            </a:lvl2pPr>
            <a:lvl3pPr marL="914400" indent="0">
              <a:buNone/>
              <a:defRPr sz="2000"/>
            </a:lvl3pPr>
            <a:lvl4pPr marL="1371600" indent="0">
              <a:buNone/>
              <a:defRPr sz="1800"/>
            </a:lvl4pPr>
            <a:lvl5pPr marL="1828800" indent="0">
              <a:buNone/>
              <a:defRPr sz="1800"/>
            </a:lvl5pPr>
          </a:lstStyle>
          <a:p>
            <a:pPr lvl="0"/>
            <a:r>
              <a:rPr lang="en-US" dirty="0" smtClean="0"/>
              <a:t>Click to edit Master text styles</a:t>
            </a:r>
          </a:p>
        </p:txBody>
      </p:sp>
    </p:spTree>
    <p:extLst>
      <p:ext uri="{BB962C8B-B14F-4D97-AF65-F5344CB8AC3E}">
        <p14:creationId xmlns:p14="http://schemas.microsoft.com/office/powerpoint/2010/main" val="31856913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Color_SimpleTitle&amp;Subtitle">
    <p:spTree>
      <p:nvGrpSpPr>
        <p:cNvPr id="1" name=""/>
        <p:cNvGrpSpPr/>
        <p:nvPr/>
      </p:nvGrpSpPr>
      <p:grpSpPr>
        <a:xfrm>
          <a:off x="0" y="0"/>
          <a:ext cx="0" cy="0"/>
          <a:chOff x="0" y="0"/>
          <a:chExt cx="0" cy="0"/>
        </a:xfrm>
      </p:grpSpPr>
      <p:sp>
        <p:nvSpPr>
          <p:cNvPr id="2" name="Title 1"/>
          <p:cNvSpPr>
            <a:spLocks noGrp="1"/>
          </p:cNvSpPr>
          <p:nvPr>
            <p:ph type="ctrTitle"/>
          </p:nvPr>
        </p:nvSpPr>
        <p:spPr>
          <a:xfrm>
            <a:off x="0" y="2130426"/>
            <a:ext cx="9144000" cy="1470025"/>
          </a:xfrm>
          <a:prstGeom prst="rect">
            <a:avLst/>
          </a:prstGeom>
        </p:spPr>
        <p:txBody>
          <a:bodyPr/>
          <a:lstStyle>
            <a:lvl1pPr>
              <a:defRPr sz="4800">
                <a:solidFill>
                  <a:schemeClr val="bg2"/>
                </a:solidFill>
                <a:latin typeface="+mj-lt"/>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rgbClr val="6A6A6A"/>
                </a:solidFill>
                <a:latin typeface="ArumSans Regular"/>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Tree>
    <p:extLst>
      <p:ext uri="{BB962C8B-B14F-4D97-AF65-F5344CB8AC3E}">
        <p14:creationId xmlns:p14="http://schemas.microsoft.com/office/powerpoint/2010/main" val="231115655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5_Color_Title and Content">
    <p:spTree>
      <p:nvGrpSpPr>
        <p:cNvPr id="1" name=""/>
        <p:cNvGrpSpPr/>
        <p:nvPr/>
      </p:nvGrpSpPr>
      <p:grpSpPr>
        <a:xfrm>
          <a:off x="0" y="0"/>
          <a:ext cx="0" cy="0"/>
          <a:chOff x="0" y="0"/>
          <a:chExt cx="0" cy="0"/>
        </a:xfrm>
      </p:grpSpPr>
      <p:sp>
        <p:nvSpPr>
          <p:cNvPr id="6" name="Title 1"/>
          <p:cNvSpPr>
            <a:spLocks noGrp="1"/>
          </p:cNvSpPr>
          <p:nvPr>
            <p:ph type="title"/>
          </p:nvPr>
        </p:nvSpPr>
        <p:spPr>
          <a:xfrm>
            <a:off x="0" y="228600"/>
            <a:ext cx="9144000" cy="609600"/>
          </a:xfrm>
          <a:prstGeom prst="rect">
            <a:avLst/>
          </a:prstGeom>
        </p:spPr>
        <p:txBody>
          <a:bodyPr/>
          <a:lstStyle>
            <a:lvl1pPr>
              <a:defRPr sz="3600">
                <a:solidFill>
                  <a:srgbClr val="C30C20"/>
                </a:solidFill>
              </a:defRPr>
            </a:lvl1pPr>
          </a:lstStyle>
          <a:p>
            <a:r>
              <a:rPr lang="en-US" dirty="0" smtClean="0"/>
              <a:t>Click to edit Master title style</a:t>
            </a:r>
            <a:endParaRPr lang="en-US" dirty="0"/>
          </a:p>
        </p:txBody>
      </p:sp>
      <p:sp>
        <p:nvSpPr>
          <p:cNvPr id="3" name="Content Placeholder 2"/>
          <p:cNvSpPr>
            <a:spLocks noGrp="1"/>
          </p:cNvSpPr>
          <p:nvPr>
            <p:ph idx="1"/>
          </p:nvPr>
        </p:nvSpPr>
        <p:spPr>
          <a:xfrm>
            <a:off x="457200" y="990600"/>
            <a:ext cx="8229600" cy="5562600"/>
          </a:xfrm>
          <a:prstGeom prst="rect">
            <a:avLst/>
          </a:prstGeom>
        </p:spPr>
        <p:txBody>
          <a:bodyPr/>
          <a:lstStyle>
            <a:lvl1pPr>
              <a:spcAft>
                <a:spcPts val="800"/>
              </a:spcAft>
              <a:defRPr sz="2400"/>
            </a:lvl1pPr>
            <a:lvl2pPr marL="742950" indent="-285750">
              <a:spcAft>
                <a:spcPts val="800"/>
              </a:spcAft>
              <a:buFont typeface="Arial" panose="020B0604020202020204" pitchFamily="34" charset="0"/>
              <a:buChar char="•"/>
              <a:defRPr sz="2200"/>
            </a:lvl2pPr>
            <a:lvl3pPr>
              <a:spcAft>
                <a:spcPts val="800"/>
              </a:spcAft>
              <a:defRPr sz="1800"/>
            </a:lvl3pPr>
            <a:lvl4pPr>
              <a:spcAft>
                <a:spcPts val="800"/>
              </a:spcAft>
              <a:defRPr sz="1600"/>
            </a:lvl4pPr>
            <a:lvl5pPr>
              <a:spcAft>
                <a:spcPts val="800"/>
              </a:spcAft>
              <a:defRPr sz="16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55633253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6_Color_Title and Content">
    <p:spTree>
      <p:nvGrpSpPr>
        <p:cNvPr id="1" name=""/>
        <p:cNvGrpSpPr/>
        <p:nvPr/>
      </p:nvGrpSpPr>
      <p:grpSpPr>
        <a:xfrm>
          <a:off x="0" y="0"/>
          <a:ext cx="0" cy="0"/>
          <a:chOff x="0" y="0"/>
          <a:chExt cx="0" cy="0"/>
        </a:xfrm>
      </p:grpSpPr>
      <p:sp>
        <p:nvSpPr>
          <p:cNvPr id="6" name="Title 1"/>
          <p:cNvSpPr>
            <a:spLocks noGrp="1"/>
          </p:cNvSpPr>
          <p:nvPr>
            <p:ph type="title"/>
          </p:nvPr>
        </p:nvSpPr>
        <p:spPr>
          <a:xfrm>
            <a:off x="0" y="228600"/>
            <a:ext cx="9144000" cy="609600"/>
          </a:xfrm>
          <a:prstGeom prst="rect">
            <a:avLst/>
          </a:prstGeom>
        </p:spPr>
        <p:txBody>
          <a:bodyPr/>
          <a:lstStyle>
            <a:lvl1pPr>
              <a:defRPr sz="3600">
                <a:solidFill>
                  <a:schemeClr val="bg2"/>
                </a:solidFill>
              </a:defRPr>
            </a:lvl1pPr>
          </a:lstStyle>
          <a:p>
            <a:r>
              <a:rPr lang="en-US" dirty="0" smtClean="0"/>
              <a:t>Click to edit Master title style</a:t>
            </a:r>
            <a:endParaRPr lang="en-US" dirty="0"/>
          </a:p>
        </p:txBody>
      </p:sp>
      <p:sp>
        <p:nvSpPr>
          <p:cNvPr id="3" name="Content Placeholder 2"/>
          <p:cNvSpPr>
            <a:spLocks noGrp="1"/>
          </p:cNvSpPr>
          <p:nvPr>
            <p:ph idx="1"/>
          </p:nvPr>
        </p:nvSpPr>
        <p:spPr>
          <a:xfrm>
            <a:off x="457200" y="990600"/>
            <a:ext cx="8229600" cy="5562600"/>
          </a:xfrm>
          <a:prstGeom prst="rect">
            <a:avLst/>
          </a:prstGeom>
        </p:spPr>
        <p:txBody>
          <a:bodyPr/>
          <a:lstStyle>
            <a:lvl1pPr>
              <a:spcAft>
                <a:spcPts val="800"/>
              </a:spcAft>
              <a:defRPr sz="2400"/>
            </a:lvl1pPr>
            <a:lvl2pPr marL="742950" indent="-285750">
              <a:spcAft>
                <a:spcPts val="800"/>
              </a:spcAft>
              <a:buFont typeface="Arial" panose="020B0604020202020204" pitchFamily="34" charset="0"/>
              <a:buChar char="•"/>
              <a:defRPr sz="2200"/>
            </a:lvl2pPr>
            <a:lvl3pPr>
              <a:spcAft>
                <a:spcPts val="800"/>
              </a:spcAft>
              <a:defRPr sz="1800"/>
            </a:lvl3pPr>
            <a:lvl4pPr>
              <a:spcAft>
                <a:spcPts val="800"/>
              </a:spcAft>
              <a:defRPr sz="1600"/>
            </a:lvl4pPr>
            <a:lvl5pPr>
              <a:spcAft>
                <a:spcPts val="800"/>
              </a:spcAft>
              <a:defRPr sz="16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49111323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edTagline-Gray BG, Title &amp; Subtitle Right">
    <p:spTree>
      <p:nvGrpSpPr>
        <p:cNvPr id="1" name=""/>
        <p:cNvGrpSpPr/>
        <p:nvPr/>
      </p:nvGrpSpPr>
      <p:grpSpPr>
        <a:xfrm>
          <a:off x="0" y="0"/>
          <a:ext cx="0" cy="0"/>
          <a:chOff x="0" y="0"/>
          <a:chExt cx="0" cy="0"/>
        </a:xfrm>
      </p:grpSpPr>
      <p:sp>
        <p:nvSpPr>
          <p:cNvPr id="8" name="Title Background"/>
          <p:cNvSpPr/>
          <p:nvPr userDrawn="1"/>
        </p:nvSpPr>
        <p:spPr>
          <a:xfrm>
            <a:off x="3429000" y="3429000"/>
            <a:ext cx="5715000" cy="1752600"/>
          </a:xfrm>
          <a:prstGeom prst="rect">
            <a:avLst/>
          </a:prstGeom>
          <a:solidFill>
            <a:schemeClr val="tx1">
              <a:alpha val="47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 name="Title 1"/>
          <p:cNvSpPr>
            <a:spLocks noGrp="1"/>
          </p:cNvSpPr>
          <p:nvPr>
            <p:ph type="ctrTitle"/>
          </p:nvPr>
        </p:nvSpPr>
        <p:spPr>
          <a:xfrm>
            <a:off x="3733800" y="3581400"/>
            <a:ext cx="5181600" cy="609600"/>
          </a:xfrm>
          <a:prstGeom prst="rect">
            <a:avLst/>
          </a:prstGeom>
          <a:effectLst>
            <a:outerShdw blurRad="50800" dist="38100" dir="5400000" algn="t" rotWithShape="0">
              <a:prstClr val="black">
                <a:alpha val="40000"/>
              </a:prstClr>
            </a:outerShdw>
          </a:effectLst>
        </p:spPr>
        <p:txBody>
          <a:bodyPr/>
          <a:lstStyle>
            <a:lvl1pPr algn="r">
              <a:defRPr sz="3600">
                <a:solidFill>
                  <a:schemeClr val="bg1"/>
                </a:solidFill>
              </a:defRPr>
            </a:lvl1pPr>
          </a:lstStyle>
          <a:p>
            <a:r>
              <a:rPr lang="en-US" smtClean="0"/>
              <a:t>Click to edit Master title style</a:t>
            </a:r>
            <a:endParaRPr lang="en-US" dirty="0"/>
          </a:p>
        </p:txBody>
      </p:sp>
      <p:sp>
        <p:nvSpPr>
          <p:cNvPr id="7" name="Text"/>
          <p:cNvSpPr>
            <a:spLocks noGrp="1"/>
          </p:cNvSpPr>
          <p:nvPr>
            <p:ph type="body" sz="quarter" idx="10"/>
          </p:nvPr>
        </p:nvSpPr>
        <p:spPr>
          <a:xfrm>
            <a:off x="3733800" y="4260273"/>
            <a:ext cx="5181600" cy="692727"/>
          </a:xfrm>
          <a:prstGeom prst="rect">
            <a:avLst/>
          </a:prstGeom>
        </p:spPr>
        <p:txBody>
          <a:bodyPr/>
          <a:lstStyle>
            <a:lvl1pPr marL="0" indent="0" algn="r">
              <a:buNone/>
              <a:defRPr sz="2000" b="0">
                <a:solidFill>
                  <a:schemeClr val="bg1"/>
                </a:solidFill>
                <a:latin typeface="ArumSans Bold"/>
              </a:defRPr>
            </a:lvl1pPr>
            <a:lvl2pPr marL="457200" indent="0" algn="r">
              <a:buNone/>
              <a:defRPr sz="2000" b="0">
                <a:solidFill>
                  <a:schemeClr val="bg1"/>
                </a:solidFill>
                <a:latin typeface="ArumSans Bold"/>
              </a:defRPr>
            </a:lvl2pPr>
            <a:lvl3pPr marL="914400" indent="0" algn="r">
              <a:buNone/>
              <a:defRPr sz="2000" b="0">
                <a:solidFill>
                  <a:schemeClr val="bg1"/>
                </a:solidFill>
                <a:latin typeface="ArumSans Bold"/>
              </a:defRPr>
            </a:lvl3pPr>
            <a:lvl4pPr marL="1371600" indent="0" algn="r">
              <a:buNone/>
              <a:defRPr sz="2000" b="0">
                <a:solidFill>
                  <a:schemeClr val="bg1"/>
                </a:solidFill>
                <a:latin typeface="ArumSans Bold"/>
              </a:defRPr>
            </a:lvl4pPr>
            <a:lvl5pPr marL="1828800" indent="0" algn="r">
              <a:buNone/>
              <a:defRPr sz="2000" b="0">
                <a:solidFill>
                  <a:schemeClr val="bg1"/>
                </a:solidFill>
                <a:latin typeface="ArumSans Bold"/>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508770132"/>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RedTagline-Gray BG, Title-Only Left">
    <p:spTree>
      <p:nvGrpSpPr>
        <p:cNvPr id="1" name=""/>
        <p:cNvGrpSpPr/>
        <p:nvPr/>
      </p:nvGrpSpPr>
      <p:grpSpPr>
        <a:xfrm>
          <a:off x="0" y="0"/>
          <a:ext cx="0" cy="0"/>
          <a:chOff x="0" y="0"/>
          <a:chExt cx="0" cy="0"/>
        </a:xfrm>
      </p:grpSpPr>
      <p:sp>
        <p:nvSpPr>
          <p:cNvPr id="8" name="Title background"/>
          <p:cNvSpPr/>
          <p:nvPr userDrawn="1"/>
        </p:nvSpPr>
        <p:spPr>
          <a:xfrm>
            <a:off x="0" y="3429000"/>
            <a:ext cx="5715000" cy="1752600"/>
          </a:xfrm>
          <a:prstGeom prst="rect">
            <a:avLst/>
          </a:prstGeom>
          <a:solidFill>
            <a:schemeClr val="tx1">
              <a:alpha val="47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 name="Title 1"/>
          <p:cNvSpPr>
            <a:spLocks noGrp="1"/>
          </p:cNvSpPr>
          <p:nvPr>
            <p:ph type="ctrTitle"/>
          </p:nvPr>
        </p:nvSpPr>
        <p:spPr>
          <a:xfrm>
            <a:off x="228600" y="3581400"/>
            <a:ext cx="5105400" cy="1371600"/>
          </a:xfrm>
          <a:prstGeom prst="rect">
            <a:avLst/>
          </a:prstGeom>
          <a:effectLst>
            <a:outerShdw blurRad="50800" dist="38100" dir="5400000" algn="t" rotWithShape="0">
              <a:prstClr val="black">
                <a:alpha val="40000"/>
              </a:prstClr>
            </a:outerShdw>
          </a:effectLst>
        </p:spPr>
        <p:txBody>
          <a:bodyPr/>
          <a:lstStyle>
            <a:lvl1pPr>
              <a:defRPr sz="3600">
                <a:solidFill>
                  <a:schemeClr val="bg1"/>
                </a:solidFill>
              </a:defRPr>
            </a:lvl1pPr>
          </a:lstStyle>
          <a:p>
            <a:r>
              <a:rPr lang="en-US" smtClean="0"/>
              <a:t>Click to edit Master title style</a:t>
            </a:r>
            <a:endParaRPr lang="en-US" dirty="0"/>
          </a:p>
        </p:txBody>
      </p:sp>
    </p:spTree>
    <p:extLst>
      <p:ext uri="{BB962C8B-B14F-4D97-AF65-F5344CB8AC3E}">
        <p14:creationId xmlns:p14="http://schemas.microsoft.com/office/powerpoint/2010/main" val="855994666"/>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RedTagline-Gray BG, Title-Only Right">
    <p:spTree>
      <p:nvGrpSpPr>
        <p:cNvPr id="1" name=""/>
        <p:cNvGrpSpPr/>
        <p:nvPr/>
      </p:nvGrpSpPr>
      <p:grpSpPr>
        <a:xfrm>
          <a:off x="0" y="0"/>
          <a:ext cx="0" cy="0"/>
          <a:chOff x="0" y="0"/>
          <a:chExt cx="0" cy="0"/>
        </a:xfrm>
      </p:grpSpPr>
      <p:sp>
        <p:nvSpPr>
          <p:cNvPr id="8" name="Rectangle 7"/>
          <p:cNvSpPr/>
          <p:nvPr userDrawn="1"/>
        </p:nvSpPr>
        <p:spPr>
          <a:xfrm>
            <a:off x="3429000" y="3429000"/>
            <a:ext cx="5715000" cy="1752600"/>
          </a:xfrm>
          <a:prstGeom prst="rect">
            <a:avLst/>
          </a:prstGeom>
          <a:solidFill>
            <a:schemeClr val="tx1">
              <a:alpha val="47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 name="Title 1"/>
          <p:cNvSpPr>
            <a:spLocks noGrp="1"/>
          </p:cNvSpPr>
          <p:nvPr>
            <p:ph type="ctrTitle"/>
          </p:nvPr>
        </p:nvSpPr>
        <p:spPr>
          <a:xfrm>
            <a:off x="3733800" y="3581400"/>
            <a:ext cx="5181600" cy="1371600"/>
          </a:xfrm>
          <a:prstGeom prst="rect">
            <a:avLst/>
          </a:prstGeom>
          <a:effectLst>
            <a:outerShdw blurRad="50800" dist="38100" dir="5400000" algn="t" rotWithShape="0">
              <a:prstClr val="black">
                <a:alpha val="40000"/>
              </a:prstClr>
            </a:outerShdw>
          </a:effectLst>
        </p:spPr>
        <p:txBody>
          <a:bodyPr/>
          <a:lstStyle>
            <a:lvl1pPr>
              <a:defRPr sz="3600">
                <a:solidFill>
                  <a:schemeClr val="bg1"/>
                </a:solidFill>
              </a:defRPr>
            </a:lvl1pPr>
          </a:lstStyle>
          <a:p>
            <a:r>
              <a:rPr lang="en-US" smtClean="0"/>
              <a:t>Click to edit Master title style</a:t>
            </a:r>
            <a:endParaRPr lang="en-US" dirty="0"/>
          </a:p>
        </p:txBody>
      </p:sp>
    </p:spTree>
    <p:extLst>
      <p:ext uri="{BB962C8B-B14F-4D97-AF65-F5344CB8AC3E}">
        <p14:creationId xmlns:p14="http://schemas.microsoft.com/office/powerpoint/2010/main" val="3719680480"/>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RedTagline-SimpleTitle&amp;Subtitle">
    <p:spTree>
      <p:nvGrpSpPr>
        <p:cNvPr id="1" name=""/>
        <p:cNvGrpSpPr/>
        <p:nvPr/>
      </p:nvGrpSpPr>
      <p:grpSpPr>
        <a:xfrm>
          <a:off x="0" y="0"/>
          <a:ext cx="0" cy="0"/>
          <a:chOff x="0" y="0"/>
          <a:chExt cx="0" cy="0"/>
        </a:xfrm>
      </p:grpSpPr>
      <p:sp>
        <p:nvSpPr>
          <p:cNvPr id="2" name="Title 1"/>
          <p:cNvSpPr>
            <a:spLocks noGrp="1"/>
          </p:cNvSpPr>
          <p:nvPr>
            <p:ph type="ctrTitle"/>
          </p:nvPr>
        </p:nvSpPr>
        <p:spPr>
          <a:xfrm>
            <a:off x="0" y="2130426"/>
            <a:ext cx="9144000" cy="1470025"/>
          </a:xfrm>
          <a:prstGeom prst="rect">
            <a:avLst/>
          </a:prstGeom>
        </p:spPr>
        <p:txBody>
          <a:bodyPr/>
          <a:lstStyle>
            <a:lvl1pPr>
              <a:defRPr sz="4800">
                <a:solidFill>
                  <a:schemeClr val="bg2"/>
                </a:solidFill>
                <a:latin typeface="+mj-lt"/>
              </a:defRPr>
            </a:lvl1pPr>
          </a:lstStyle>
          <a:p>
            <a:r>
              <a:rPr lang="en-US" smtClean="0"/>
              <a:t>Click to edit Master title style</a:t>
            </a:r>
            <a:endParaRPr lang="en-US" dirty="0"/>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rgbClr val="6A6A6A"/>
                </a:solidFill>
                <a:latin typeface="ArumSans Regular"/>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p14="http://schemas.microsoft.com/office/powerpoint/2010/main" val="39678032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RedTagline-Text above Title">
    <p:spTree>
      <p:nvGrpSpPr>
        <p:cNvPr id="1" name=""/>
        <p:cNvGrpSpPr/>
        <p:nvPr/>
      </p:nvGrpSpPr>
      <p:grpSpPr>
        <a:xfrm>
          <a:off x="0" y="0"/>
          <a:ext cx="0" cy="0"/>
          <a:chOff x="0" y="0"/>
          <a:chExt cx="0" cy="0"/>
        </a:xfrm>
      </p:grpSpPr>
      <p:sp>
        <p:nvSpPr>
          <p:cNvPr id="2" name="Title 1"/>
          <p:cNvSpPr>
            <a:spLocks noGrp="1"/>
          </p:cNvSpPr>
          <p:nvPr>
            <p:ph type="title"/>
          </p:nvPr>
        </p:nvSpPr>
        <p:spPr>
          <a:xfrm>
            <a:off x="685800" y="4406900"/>
            <a:ext cx="7772400" cy="1362075"/>
          </a:xfrm>
          <a:prstGeom prst="rect">
            <a:avLst/>
          </a:prstGeom>
        </p:spPr>
        <p:txBody>
          <a:bodyPr anchor="t"/>
          <a:lstStyle>
            <a:lvl1pPr algn="l">
              <a:defRPr sz="3600" b="1" cap="all">
                <a:solidFill>
                  <a:schemeClr val="bg2"/>
                </a:solidFill>
                <a:latin typeface="+mj-lt"/>
              </a:defRPr>
            </a:lvl1pPr>
          </a:lstStyle>
          <a:p>
            <a:r>
              <a:rPr lang="en-US" smtClean="0"/>
              <a:t>Click to edit Master title style</a:t>
            </a:r>
            <a:endParaRPr lang="en-US" dirty="0"/>
          </a:p>
        </p:txBody>
      </p:sp>
      <p:sp>
        <p:nvSpPr>
          <p:cNvPr id="3" name="Text Placeholder 2"/>
          <p:cNvSpPr>
            <a:spLocks noGrp="1"/>
          </p:cNvSpPr>
          <p:nvPr>
            <p:ph type="body" idx="1"/>
          </p:nvPr>
        </p:nvSpPr>
        <p:spPr>
          <a:xfrm>
            <a:off x="685800" y="2906714"/>
            <a:ext cx="7772400" cy="1500187"/>
          </a:xfrm>
          <a:prstGeom prst="rect">
            <a:avLst/>
          </a:prstGeom>
        </p:spPr>
        <p:txBody>
          <a:bodyPr anchor="b"/>
          <a:lstStyle>
            <a:lvl1pPr marL="0" indent="0">
              <a:buNone/>
              <a:defRPr sz="2000">
                <a:solidFill>
                  <a:srgbClr val="6A6A6A"/>
                </a:solidFill>
                <a:latin typeface="ArumSans Regular"/>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Tree>
    <p:extLst>
      <p:ext uri="{BB962C8B-B14F-4D97-AF65-F5344CB8AC3E}">
        <p14:creationId xmlns:p14="http://schemas.microsoft.com/office/powerpoint/2010/main" val="285415377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RedTagline-Title above text">
    <p:spTree>
      <p:nvGrpSpPr>
        <p:cNvPr id="1" name=""/>
        <p:cNvGrpSpPr/>
        <p:nvPr/>
      </p:nvGrpSpPr>
      <p:grpSpPr>
        <a:xfrm>
          <a:off x="0" y="0"/>
          <a:ext cx="0" cy="0"/>
          <a:chOff x="0" y="0"/>
          <a:chExt cx="0" cy="0"/>
        </a:xfrm>
      </p:grpSpPr>
      <p:sp>
        <p:nvSpPr>
          <p:cNvPr id="2" name="Title 1"/>
          <p:cNvSpPr>
            <a:spLocks noGrp="1"/>
          </p:cNvSpPr>
          <p:nvPr>
            <p:ph type="title"/>
          </p:nvPr>
        </p:nvSpPr>
        <p:spPr>
          <a:xfrm>
            <a:off x="685800" y="2775099"/>
            <a:ext cx="7772400" cy="1362075"/>
          </a:xfrm>
          <a:prstGeom prst="rect">
            <a:avLst/>
          </a:prstGeom>
        </p:spPr>
        <p:txBody>
          <a:bodyPr anchor="b" anchorCtr="0"/>
          <a:lstStyle>
            <a:lvl1pPr algn="l">
              <a:spcBef>
                <a:spcPts val="480"/>
              </a:spcBef>
              <a:defRPr sz="3600" b="1" cap="all">
                <a:solidFill>
                  <a:schemeClr val="bg2"/>
                </a:solidFill>
                <a:latin typeface="+mj-lt"/>
              </a:defRPr>
            </a:lvl1pPr>
          </a:lstStyle>
          <a:p>
            <a:r>
              <a:rPr lang="en-US" smtClean="0"/>
              <a:t>Click to edit Master title style</a:t>
            </a:r>
            <a:endParaRPr lang="en-US" dirty="0"/>
          </a:p>
        </p:txBody>
      </p:sp>
      <p:sp>
        <p:nvSpPr>
          <p:cNvPr id="3" name="Text Placeholder 2"/>
          <p:cNvSpPr>
            <a:spLocks noGrp="1"/>
          </p:cNvSpPr>
          <p:nvPr>
            <p:ph type="body" idx="1"/>
          </p:nvPr>
        </p:nvSpPr>
        <p:spPr>
          <a:xfrm>
            <a:off x="685800" y="4138613"/>
            <a:ext cx="7772400" cy="1500187"/>
          </a:xfrm>
          <a:prstGeom prst="rect">
            <a:avLst/>
          </a:prstGeom>
        </p:spPr>
        <p:txBody>
          <a:bodyPr anchor="t" anchorCtr="0"/>
          <a:lstStyle>
            <a:lvl1pPr marL="0" indent="0">
              <a:spcBef>
                <a:spcPts val="0"/>
              </a:spcBef>
              <a:buNone/>
              <a:defRPr sz="2000">
                <a:solidFill>
                  <a:srgbClr val="6A6A6A"/>
                </a:solidFill>
                <a:latin typeface="ArumSans Regular"/>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Tree>
    <p:extLst>
      <p:ext uri="{BB962C8B-B14F-4D97-AF65-F5344CB8AC3E}">
        <p14:creationId xmlns:p14="http://schemas.microsoft.com/office/powerpoint/2010/main" val="33126055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lor_Content with Left Side-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304800"/>
            <a:ext cx="3008313" cy="838200"/>
          </a:xfrm>
          <a:prstGeom prst="rect">
            <a:avLst/>
          </a:prstGeom>
        </p:spPr>
        <p:txBody>
          <a:bodyPr anchor="b"/>
          <a:lstStyle>
            <a:lvl1pPr algn="l">
              <a:defRPr sz="1800" b="1">
                <a:solidFill>
                  <a:schemeClr val="bg2"/>
                </a:solidFill>
                <a:latin typeface="+mj-lt"/>
              </a:defRPr>
            </a:lvl1pPr>
          </a:lstStyle>
          <a:p>
            <a:r>
              <a:rPr lang="en-US" dirty="0" smtClean="0"/>
              <a:t>Click to edit Master title style</a:t>
            </a:r>
            <a:endParaRPr lang="en-US" dirty="0"/>
          </a:p>
        </p:txBody>
      </p:sp>
      <p:sp>
        <p:nvSpPr>
          <p:cNvPr id="4" name="Text Placeholder 3"/>
          <p:cNvSpPr>
            <a:spLocks noGrp="1"/>
          </p:cNvSpPr>
          <p:nvPr>
            <p:ph type="body" sz="half" idx="2"/>
          </p:nvPr>
        </p:nvSpPr>
        <p:spPr>
          <a:xfrm>
            <a:off x="457201" y="1143000"/>
            <a:ext cx="3008313" cy="5334000"/>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
        <p:nvSpPr>
          <p:cNvPr id="3" name="Content Placeholder 2"/>
          <p:cNvSpPr>
            <a:spLocks noGrp="1"/>
          </p:cNvSpPr>
          <p:nvPr>
            <p:ph idx="1"/>
          </p:nvPr>
        </p:nvSpPr>
        <p:spPr>
          <a:xfrm>
            <a:off x="3575050" y="304800"/>
            <a:ext cx="5111751" cy="6179819"/>
          </a:xfrm>
          <a:prstGeom prst="rect">
            <a:avLst/>
          </a:prstGeom>
        </p:spPr>
        <p:txBody>
          <a:bodyPr/>
          <a:lstStyle>
            <a:lvl1pPr>
              <a:spcAft>
                <a:spcPts val="800"/>
              </a:spcAft>
              <a:defRPr sz="2400"/>
            </a:lvl1pPr>
            <a:lvl2pPr>
              <a:spcAft>
                <a:spcPts val="800"/>
              </a:spcAft>
              <a:defRPr sz="2000"/>
            </a:lvl2pPr>
            <a:lvl3pPr>
              <a:spcAft>
                <a:spcPts val="800"/>
              </a:spcAft>
              <a:defRPr sz="1800"/>
            </a:lvl3pPr>
            <a:lvl4pPr>
              <a:spcAft>
                <a:spcPts val="800"/>
              </a:spcAft>
              <a:defRPr sz="1600"/>
            </a:lvl4pPr>
            <a:lvl5pPr>
              <a:spcAft>
                <a:spcPts val="800"/>
              </a:spcAft>
              <a:defRPr sz="16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4282270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lor_Title and Content">
    <p:spTree>
      <p:nvGrpSpPr>
        <p:cNvPr id="1" name=""/>
        <p:cNvGrpSpPr/>
        <p:nvPr/>
      </p:nvGrpSpPr>
      <p:grpSpPr>
        <a:xfrm>
          <a:off x="0" y="0"/>
          <a:ext cx="0" cy="0"/>
          <a:chOff x="0" y="0"/>
          <a:chExt cx="0" cy="0"/>
        </a:xfrm>
      </p:grpSpPr>
      <p:sp>
        <p:nvSpPr>
          <p:cNvPr id="6" name="Title 1"/>
          <p:cNvSpPr>
            <a:spLocks noGrp="1"/>
          </p:cNvSpPr>
          <p:nvPr>
            <p:ph type="title"/>
          </p:nvPr>
        </p:nvSpPr>
        <p:spPr>
          <a:xfrm>
            <a:off x="0" y="228600"/>
            <a:ext cx="9144000" cy="609600"/>
          </a:xfrm>
          <a:prstGeom prst="rect">
            <a:avLst/>
          </a:prstGeom>
        </p:spPr>
        <p:txBody>
          <a:bodyPr/>
          <a:lstStyle>
            <a:lvl1pPr>
              <a:defRPr sz="3600">
                <a:solidFill>
                  <a:schemeClr val="bg2"/>
                </a:solidFill>
              </a:defRPr>
            </a:lvl1pPr>
          </a:lstStyle>
          <a:p>
            <a:r>
              <a:rPr lang="en-US" dirty="0" smtClean="0"/>
              <a:t>Click to edit Master title style</a:t>
            </a:r>
            <a:endParaRPr lang="en-US" dirty="0"/>
          </a:p>
        </p:txBody>
      </p:sp>
      <p:sp>
        <p:nvSpPr>
          <p:cNvPr id="3" name="Content Placeholder 2"/>
          <p:cNvSpPr>
            <a:spLocks noGrp="1"/>
          </p:cNvSpPr>
          <p:nvPr>
            <p:ph idx="1"/>
          </p:nvPr>
        </p:nvSpPr>
        <p:spPr>
          <a:xfrm>
            <a:off x="457200" y="990600"/>
            <a:ext cx="8229600" cy="5562600"/>
          </a:xfrm>
          <a:prstGeom prst="rect">
            <a:avLst/>
          </a:prstGeom>
        </p:spPr>
        <p:txBody>
          <a:bodyPr/>
          <a:lstStyle>
            <a:lvl1pPr>
              <a:spcAft>
                <a:spcPts val="800"/>
              </a:spcAft>
              <a:defRPr sz="2400"/>
            </a:lvl1pPr>
            <a:lvl2pPr>
              <a:spcAft>
                <a:spcPts val="800"/>
              </a:spcAft>
              <a:defRPr sz="2000"/>
            </a:lvl2pPr>
            <a:lvl3pPr>
              <a:spcAft>
                <a:spcPts val="800"/>
              </a:spcAft>
              <a:defRPr sz="1800"/>
            </a:lvl3pPr>
            <a:lvl4pPr>
              <a:spcAft>
                <a:spcPts val="800"/>
              </a:spcAft>
              <a:defRPr sz="1600"/>
            </a:lvl4pPr>
            <a:lvl5pPr>
              <a:spcAft>
                <a:spcPts val="800"/>
              </a:spcAft>
              <a:defRPr sz="16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2" descr="©McGraw-Hill Education. All rights reserved. Authorized only for instructor use in the classroom.  No reproduction or further distribution permitted without the prior written consent of McGraw-Hill Education.&#10;"/>
          <p:cNvSpPr txBox="1">
            <a:spLocks/>
          </p:cNvSpPr>
          <p:nvPr userDrawn="1"/>
        </p:nvSpPr>
        <p:spPr>
          <a:xfrm>
            <a:off x="-145770" y="6718070"/>
            <a:ext cx="2743200" cy="136617"/>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114300" lvl="0" indent="0">
              <a:buNone/>
            </a:pPr>
            <a:r>
              <a:rPr lang="en-US" sz="800" kern="1200" dirty="0" smtClean="0">
                <a:solidFill>
                  <a:schemeClr val="tx1"/>
                </a:solidFill>
                <a:effectLst/>
                <a:latin typeface="+mn-lt"/>
                <a:ea typeface="+mn-ea"/>
                <a:cs typeface="+mn-cs"/>
              </a:rPr>
              <a:t>© McGraw-Hill Education</a:t>
            </a:r>
          </a:p>
          <a:p>
            <a:pPr marL="0" indent="0">
              <a:buNone/>
            </a:pPr>
            <a:endParaRPr lang="en-US" sz="8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2812962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 name="Picture 9" descr="Logo: McGraw-Hill Education"/>
          <p:cNvPicPr>
            <a:picLocks noChangeAspect="1"/>
          </p:cNvPicPr>
          <p:nvPr/>
        </p:nvPicPr>
        <p:blipFill>
          <a:blip r:embed="rId21" cstate="print">
            <a:extLst>
              <a:ext uri="{28A0092B-C50C-407E-A947-70E740481C1C}">
                <a14:useLocalDpi xmlns:a14="http://schemas.microsoft.com/office/drawing/2010/main" val="0"/>
              </a:ext>
            </a:extLst>
          </a:blip>
          <a:stretch>
            <a:fillRect/>
          </a:stretch>
        </p:blipFill>
        <p:spPr>
          <a:xfrm>
            <a:off x="0" y="0"/>
            <a:ext cx="762000" cy="762000"/>
          </a:xfrm>
          <a:prstGeom prst="rect">
            <a:avLst/>
          </a:prstGeom>
        </p:spPr>
      </p:pic>
      <p:sp>
        <p:nvSpPr>
          <p:cNvPr id="13" name="Rectangle 12"/>
          <p:cNvSpPr/>
          <p:nvPr/>
        </p:nvSpPr>
        <p:spPr>
          <a:xfrm>
            <a:off x="0" y="6248400"/>
            <a:ext cx="9144000" cy="503767"/>
          </a:xfrm>
          <a:prstGeom prst="rect">
            <a:avLst/>
          </a:prstGeom>
          <a:solidFill>
            <a:srgbClr val="C30C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bg2"/>
              </a:solidFill>
            </a:endParaRPr>
          </a:p>
        </p:txBody>
      </p:sp>
      <p:pic>
        <p:nvPicPr>
          <p:cNvPr id="12" name="Picture 11" descr="Tagline: Because learning changes everything.™"/>
          <p:cNvPicPr>
            <a:picLocks noChangeAspect="1"/>
          </p:cNvPicPr>
          <p:nvPr/>
        </p:nvPicPr>
        <p:blipFill>
          <a:blip r:embed="rId22" cstate="print">
            <a:extLst>
              <a:ext uri="{28A0092B-C50C-407E-A947-70E740481C1C}">
                <a14:useLocalDpi xmlns:a14="http://schemas.microsoft.com/office/drawing/2010/main" val="0"/>
              </a:ext>
            </a:extLst>
          </a:blip>
          <a:stretch>
            <a:fillRect/>
          </a:stretch>
        </p:blipFill>
        <p:spPr>
          <a:xfrm>
            <a:off x="53481" y="6351925"/>
            <a:ext cx="3223119" cy="272375"/>
          </a:xfrm>
          <a:prstGeom prst="rect">
            <a:avLst/>
          </a:prstGeom>
        </p:spPr>
      </p:pic>
    </p:spTree>
    <p:extLst>
      <p:ext uri="{BB962C8B-B14F-4D97-AF65-F5344CB8AC3E}">
        <p14:creationId xmlns:p14="http://schemas.microsoft.com/office/powerpoint/2010/main" val="2099207669"/>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 id="2147483721" r:id="rId12"/>
    <p:sldLayoutId id="2147483722" r:id="rId13"/>
    <p:sldLayoutId id="2147483723" r:id="rId14"/>
    <p:sldLayoutId id="2147483724" r:id="rId15"/>
    <p:sldLayoutId id="2147483725" r:id="rId16"/>
    <p:sldLayoutId id="2147483726" r:id="rId17"/>
    <p:sldLayoutId id="2147483729" r:id="rId18"/>
    <p:sldLayoutId id="2147483730" r:id="rId19"/>
  </p:sldLayoutIdLst>
  <p:timing>
    <p:tnLst>
      <p:par>
        <p:cTn id="1" dur="indefinite" restart="never" nodeType="tmRoot"/>
      </p:par>
    </p:tnLst>
  </p:timing>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9.xml"/><Relationship Id="rId4" Type="http://schemas.openxmlformats.org/officeDocument/2006/relationships/slide" Target="slide3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9.xml"/><Relationship Id="rId4" Type="http://schemas.openxmlformats.org/officeDocument/2006/relationships/slide" Target="slide3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slide" Target="slide33.xml"/><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3" Type="http://schemas.openxmlformats.org/officeDocument/2006/relationships/slide" Target="slide15.xml"/><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2" Type="http://schemas.openxmlformats.org/officeDocument/2006/relationships/slide" Target="slide30.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9.xml"/><Relationship Id="rId4" Type="http://schemas.openxmlformats.org/officeDocument/2006/relationships/slide" Target="slide3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228600" y="2739887"/>
            <a:ext cx="4876800" cy="609600"/>
          </a:xfrm>
        </p:spPr>
        <p:txBody>
          <a:bodyPr/>
          <a:lstStyle/>
          <a:p>
            <a:r>
              <a:rPr lang="en-US" dirty="0"/>
              <a:t>Chapter </a:t>
            </a:r>
            <a:r>
              <a:rPr lang="en-US" dirty="0" smtClean="0"/>
              <a:t>6</a:t>
            </a:r>
            <a:r>
              <a:rPr lang="en-US" dirty="0"/>
              <a:t/>
            </a:r>
            <a:br>
              <a:rPr lang="en-US" dirty="0"/>
            </a:br>
            <a:r>
              <a:rPr lang="en-US" dirty="0"/>
              <a:t/>
            </a:r>
            <a:br>
              <a:rPr lang="en-US" dirty="0"/>
            </a:br>
            <a:endParaRPr lang="en-US" dirty="0"/>
          </a:p>
        </p:txBody>
      </p:sp>
      <p:sp>
        <p:nvSpPr>
          <p:cNvPr id="4" name="Text Placeholder 3"/>
          <p:cNvSpPr>
            <a:spLocks noGrp="1"/>
          </p:cNvSpPr>
          <p:nvPr>
            <p:ph type="body" sz="quarter" idx="10"/>
          </p:nvPr>
        </p:nvSpPr>
        <p:spPr>
          <a:xfrm>
            <a:off x="228600" y="3425687"/>
            <a:ext cx="4876800" cy="685800"/>
          </a:xfrm>
        </p:spPr>
        <p:txBody>
          <a:bodyPr/>
          <a:lstStyle/>
          <a:p>
            <a:pPr algn="ctr"/>
            <a:r>
              <a:rPr lang="en-US" sz="3200" dirty="0">
                <a:latin typeface="+mj-lt"/>
              </a:rPr>
              <a:t>Leadership Attributes</a:t>
            </a: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66518" y="1008623"/>
            <a:ext cx="3557847" cy="4681728"/>
          </a:xfrm>
          <a:prstGeom prst="rect">
            <a:avLst/>
          </a:prstGeom>
        </p:spPr>
      </p:pic>
      <p:sp>
        <p:nvSpPr>
          <p:cNvPr id="8" name="Text Placeholder 2" descr="©McGraw-Hill Education. All rights reserved. Authorized only for instructor use in the classroom.  No reproduction or further distribution permitted without the prior written consent of McGraw-Hill Education.&#10;"/>
          <p:cNvSpPr txBox="1">
            <a:spLocks/>
          </p:cNvSpPr>
          <p:nvPr/>
        </p:nvSpPr>
        <p:spPr>
          <a:xfrm>
            <a:off x="-152400" y="6703198"/>
            <a:ext cx="9076765" cy="292914"/>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114300" indent="0">
              <a:buNone/>
            </a:pPr>
            <a:r>
              <a:rPr lang="en-IN" sz="800" dirty="0"/>
              <a:t>© McGraw-Hill Education. All rights reserved. Authorized only for instructor use in the classroom. No reproduction or further distribution permitted without the prior written consent of McGraw-Hill Education.</a:t>
            </a:r>
            <a:endParaRPr lang="en-US" sz="800" kern="1200" dirty="0">
              <a:solidFill>
                <a:schemeClr val="tx1"/>
              </a:solidFill>
              <a:effectLst/>
            </a:endParaRPr>
          </a:p>
        </p:txBody>
      </p:sp>
    </p:spTree>
    <p:extLst>
      <p:ext uri="{BB962C8B-B14F-4D97-AF65-F5344CB8AC3E}">
        <p14:creationId xmlns:p14="http://schemas.microsoft.com/office/powerpoint/2010/main" val="58408781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altLang="en-US" sz="3400" dirty="0" smtClean="0"/>
              <a:t>Differences between Traits and Types</a:t>
            </a:r>
          </a:p>
        </p:txBody>
      </p:sp>
      <p:sp>
        <p:nvSpPr>
          <p:cNvPr id="12291" name="Content Placeholder 2"/>
          <p:cNvSpPr>
            <a:spLocks noGrp="1"/>
          </p:cNvSpPr>
          <p:nvPr>
            <p:ph idx="1"/>
          </p:nvPr>
        </p:nvSpPr>
        <p:spPr/>
        <p:txBody>
          <a:bodyPr/>
          <a:lstStyle/>
          <a:p>
            <a:pPr marL="0" indent="0">
              <a:spcBef>
                <a:spcPts val="1200"/>
              </a:spcBef>
              <a:spcAft>
                <a:spcPts val="1200"/>
              </a:spcAft>
              <a:buNone/>
            </a:pPr>
            <a:r>
              <a:rPr lang="en-US" altLang="en-US" dirty="0"/>
              <a:t>An alternative framework to describe the differences in people’s day-to-day behavioral patterns is through </a:t>
            </a:r>
            <a:r>
              <a:rPr lang="en-US" altLang="en-US" b="1" dirty="0">
                <a:solidFill>
                  <a:srgbClr val="C30C20"/>
                </a:solidFill>
              </a:rPr>
              <a:t>types</a:t>
            </a:r>
            <a:r>
              <a:rPr lang="en-US" altLang="en-US" dirty="0"/>
              <a:t>, or in terms of a </a:t>
            </a:r>
            <a:r>
              <a:rPr lang="en-US" altLang="en-US" b="1" dirty="0">
                <a:solidFill>
                  <a:srgbClr val="C30C20"/>
                </a:solidFill>
              </a:rPr>
              <a:t>personality typology</a:t>
            </a:r>
          </a:p>
          <a:p>
            <a:pPr>
              <a:spcBef>
                <a:spcPts val="1200"/>
              </a:spcBef>
              <a:spcAft>
                <a:spcPts val="1200"/>
              </a:spcAft>
            </a:pPr>
            <a:r>
              <a:rPr lang="en-IN" altLang="en-US" dirty="0"/>
              <a:t>Types are thought of as relatively discrete categories</a:t>
            </a:r>
            <a:endParaRPr lang="en-US" altLang="en-US" dirty="0"/>
          </a:p>
          <a:p>
            <a:pPr lvl="1">
              <a:spcBef>
                <a:spcPts val="1200"/>
              </a:spcBef>
              <a:spcAft>
                <a:spcPts val="1200"/>
              </a:spcAft>
              <a:buFont typeface="Arial" panose="020B0604020202020204" pitchFamily="34" charset="0"/>
              <a:buChar char="•"/>
            </a:pPr>
            <a:r>
              <a:rPr lang="en-US" altLang="en-US" dirty="0"/>
              <a:t>Psychological typologies are often expressed in terms of polar opposites</a:t>
            </a:r>
          </a:p>
          <a:p>
            <a:pPr lvl="2">
              <a:spcBef>
                <a:spcPts val="1200"/>
              </a:spcBef>
              <a:spcAft>
                <a:spcPts val="1200"/>
              </a:spcAft>
              <a:buFont typeface="Arial" panose="020B0604020202020204" pitchFamily="34" charset="0"/>
              <a:buChar char="•"/>
            </a:pPr>
            <a:r>
              <a:rPr lang="en-US" altLang="en-US" dirty="0"/>
              <a:t>Typologies tend to put people into discrete psychological categories and emphasize the similarities among people in the same category and the differences between people of different types regardless of actual score</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altLang="en-US" dirty="0" smtClean="0"/>
              <a:t> </a:t>
            </a:r>
            <a:r>
              <a:rPr lang="en-IN" altLang="en-US" dirty="0"/>
              <a:t>Myers-Briggs Type Indicator or M B T </a:t>
            </a:r>
            <a:r>
              <a:rPr lang="en-IN" altLang="en-US" dirty="0" smtClean="0"/>
              <a:t>I, 1</a:t>
            </a:r>
            <a:endParaRPr lang="en-US" altLang="en-US" dirty="0" smtClean="0"/>
          </a:p>
        </p:txBody>
      </p:sp>
      <p:sp>
        <p:nvSpPr>
          <p:cNvPr id="13315" name="Content Placeholder 2"/>
          <p:cNvSpPr>
            <a:spLocks noGrp="1"/>
          </p:cNvSpPr>
          <p:nvPr>
            <p:ph idx="1"/>
          </p:nvPr>
        </p:nvSpPr>
        <p:spPr>
          <a:xfrm>
            <a:off x="609600" y="990600"/>
            <a:ext cx="8229600" cy="5562600"/>
          </a:xfrm>
        </p:spPr>
        <p:txBody>
          <a:bodyPr/>
          <a:lstStyle/>
          <a:p>
            <a:pPr marL="0" indent="0">
              <a:spcBef>
                <a:spcPts val="600"/>
              </a:spcBef>
              <a:spcAft>
                <a:spcPts val="600"/>
              </a:spcAft>
              <a:buNone/>
            </a:pPr>
            <a:r>
              <a:rPr lang="en-IN" altLang="en-US" dirty="0" smtClean="0"/>
              <a:t>Most </a:t>
            </a:r>
            <a:r>
              <a:rPr lang="en-IN" altLang="en-US" dirty="0"/>
              <a:t>popular measure of preferences </a:t>
            </a:r>
          </a:p>
          <a:p>
            <a:pPr>
              <a:spcBef>
                <a:spcPts val="600"/>
              </a:spcBef>
              <a:spcAft>
                <a:spcPts val="600"/>
              </a:spcAft>
            </a:pPr>
            <a:r>
              <a:rPr lang="en-IN" altLang="en-US" sz="2200" dirty="0" smtClean="0"/>
              <a:t>Used </a:t>
            </a:r>
            <a:r>
              <a:rPr lang="en-IN" altLang="en-US" sz="2200" dirty="0"/>
              <a:t>to better understand oneself, co-workers, partners in intimate relationships, children, and educational and occupational choices</a:t>
            </a:r>
          </a:p>
          <a:p>
            <a:pPr>
              <a:spcBef>
                <a:spcPts val="600"/>
              </a:spcBef>
              <a:spcAft>
                <a:spcPts val="600"/>
              </a:spcAft>
              <a:buFont typeface="Arial" panose="020B0604020202020204" pitchFamily="34" charset="0"/>
              <a:buChar char="•"/>
            </a:pPr>
            <a:r>
              <a:rPr lang="en-IN" altLang="en-US" sz="2200" dirty="0" smtClean="0"/>
              <a:t>People </a:t>
            </a:r>
            <a:r>
              <a:rPr lang="en-IN" altLang="en-US" sz="2200" dirty="0"/>
              <a:t>differ in the following preference dimensions</a:t>
            </a:r>
            <a:r>
              <a:rPr lang="en-IN" altLang="en-US" sz="2200" dirty="0" smtClean="0"/>
              <a:t>:</a:t>
            </a:r>
          </a:p>
          <a:p>
            <a:pPr marL="0" indent="0">
              <a:spcBef>
                <a:spcPts val="600"/>
              </a:spcBef>
              <a:spcAft>
                <a:spcPts val="600"/>
              </a:spcAft>
              <a:buNone/>
            </a:pPr>
            <a:endParaRPr lang="en-IN" altLang="en-US" sz="2200" dirty="0"/>
          </a:p>
          <a:p>
            <a:pPr lvl="1">
              <a:spcBef>
                <a:spcPts val="600"/>
              </a:spcBef>
              <a:spcAft>
                <a:spcPts val="600"/>
              </a:spcAft>
              <a:buFont typeface="Arial" panose="020B0604020202020204" pitchFamily="34" charset="0"/>
              <a:buChar char="•"/>
            </a:pPr>
            <a:r>
              <a:rPr lang="en-IN" altLang="en-US" dirty="0" smtClean="0"/>
              <a:t>The </a:t>
            </a:r>
            <a:r>
              <a:rPr lang="en-IN" altLang="en-US" dirty="0"/>
              <a:t>extraversion and introversion dimension is concerned with where people get their energy</a:t>
            </a:r>
          </a:p>
          <a:p>
            <a:pPr lvl="1">
              <a:spcBef>
                <a:spcPts val="600"/>
              </a:spcBef>
              <a:spcAft>
                <a:spcPts val="600"/>
              </a:spcAft>
              <a:buFont typeface="Arial" panose="020B0604020202020204" pitchFamily="34" charset="0"/>
              <a:buChar char="•"/>
            </a:pPr>
            <a:r>
              <a:rPr lang="en-IN" altLang="en-US" dirty="0" smtClean="0"/>
              <a:t>The </a:t>
            </a:r>
            <a:r>
              <a:rPr lang="en-IN" altLang="en-US" dirty="0"/>
              <a:t>sensing and intuition dimension is concerned with how people look at </a:t>
            </a:r>
            <a:r>
              <a:rPr lang="en-IN" altLang="en-US" dirty="0" smtClean="0"/>
              <a:t>data</a:t>
            </a:r>
            <a:endParaRPr lang="en-IN" altLang="en-US" dirty="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altLang="en-US" dirty="0" smtClean="0"/>
              <a:t> </a:t>
            </a:r>
            <a:r>
              <a:rPr lang="en-IN" altLang="en-US" dirty="0"/>
              <a:t>Myers-Briggs Type Indicator or M B T </a:t>
            </a:r>
            <a:r>
              <a:rPr lang="en-IN" altLang="en-US" dirty="0" smtClean="0"/>
              <a:t>I, 2</a:t>
            </a:r>
            <a:endParaRPr lang="en-US" altLang="en-US" dirty="0" smtClean="0"/>
          </a:p>
        </p:txBody>
      </p:sp>
      <p:sp>
        <p:nvSpPr>
          <p:cNvPr id="13315" name="Content Placeholder 2"/>
          <p:cNvSpPr>
            <a:spLocks noGrp="1"/>
          </p:cNvSpPr>
          <p:nvPr>
            <p:ph idx="1"/>
          </p:nvPr>
        </p:nvSpPr>
        <p:spPr>
          <a:xfrm>
            <a:off x="609600" y="990600"/>
            <a:ext cx="8229600" cy="5562600"/>
          </a:xfrm>
        </p:spPr>
        <p:txBody>
          <a:bodyPr/>
          <a:lstStyle/>
          <a:p>
            <a:pPr lvl="1">
              <a:spcBef>
                <a:spcPts val="600"/>
              </a:spcBef>
              <a:spcAft>
                <a:spcPts val="600"/>
              </a:spcAft>
              <a:buFont typeface="Arial" panose="020B0604020202020204" pitchFamily="34" charset="0"/>
              <a:buChar char="•"/>
            </a:pPr>
            <a:r>
              <a:rPr lang="en-IN" altLang="en-US" dirty="0"/>
              <a:t>The thinking and feeling is concerned with the considerations leaders prefer when making decisions</a:t>
            </a:r>
          </a:p>
          <a:p>
            <a:pPr lvl="1">
              <a:spcBef>
                <a:spcPts val="600"/>
              </a:spcBef>
              <a:spcAft>
                <a:spcPts val="600"/>
              </a:spcAft>
              <a:buFont typeface="Arial" panose="020B0604020202020204" pitchFamily="34" charset="0"/>
              <a:buChar char="•"/>
            </a:pPr>
            <a:r>
              <a:rPr lang="en-IN" altLang="en-US" dirty="0"/>
              <a:t>The judging and perceiving dimension describes the amount of information needed before a leader is comfortable making a decision</a:t>
            </a:r>
          </a:p>
          <a:p>
            <a:pPr marL="0" indent="0">
              <a:spcBef>
                <a:spcPts val="1200"/>
              </a:spcBef>
              <a:spcAft>
                <a:spcPts val="1200"/>
              </a:spcAft>
              <a:buNone/>
            </a:pPr>
            <a:endParaRPr lang="en-IN" altLang="en-US" sz="1200" dirty="0" smtClean="0"/>
          </a:p>
          <a:p>
            <a:pPr marL="0" indent="0">
              <a:spcBef>
                <a:spcPts val="1200"/>
              </a:spcBef>
              <a:spcAft>
                <a:spcPts val="1200"/>
              </a:spcAft>
              <a:buNone/>
            </a:pPr>
            <a:r>
              <a:rPr lang="en-IN" altLang="en-US" dirty="0" smtClean="0"/>
              <a:t>Predominant </a:t>
            </a:r>
            <a:r>
              <a:rPr lang="en-IN" altLang="en-US" dirty="0"/>
              <a:t>preferences can be used to </a:t>
            </a:r>
            <a:r>
              <a:rPr lang="en-IN" altLang="en-US" dirty="0" smtClean="0"/>
              <a:t>create </a:t>
            </a:r>
            <a:r>
              <a:rPr lang="en-IN" altLang="en-US" sz="2200" dirty="0" smtClean="0"/>
              <a:t>16 </a:t>
            </a:r>
            <a:r>
              <a:rPr lang="en-IN" altLang="en-US" sz="2200" dirty="0"/>
              <a:t>psychological types</a:t>
            </a:r>
            <a:endParaRPr lang="en-US" altLang="en-US" sz="2200" dirty="0"/>
          </a:p>
        </p:txBody>
      </p:sp>
    </p:spTree>
    <p:extLst>
      <p:ext uri="{BB962C8B-B14F-4D97-AF65-F5344CB8AC3E}">
        <p14:creationId xmlns:p14="http://schemas.microsoft.com/office/powerpoint/2010/main" val="354745110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US" altLang="en-US" sz="3400" dirty="0" smtClean="0"/>
              <a:t>Limitations of M B T I</a:t>
            </a:r>
          </a:p>
        </p:txBody>
      </p:sp>
      <p:sp>
        <p:nvSpPr>
          <p:cNvPr id="15363" name="Content Placeholder 2"/>
          <p:cNvSpPr>
            <a:spLocks noGrp="1"/>
          </p:cNvSpPr>
          <p:nvPr>
            <p:ph idx="1"/>
          </p:nvPr>
        </p:nvSpPr>
        <p:spPr/>
        <p:txBody>
          <a:bodyPr/>
          <a:lstStyle/>
          <a:p>
            <a:pPr>
              <a:spcBef>
                <a:spcPts val="600"/>
              </a:spcBef>
              <a:spcAft>
                <a:spcPts val="400"/>
              </a:spcAft>
              <a:buFont typeface="Arial" panose="020B0604020202020204" pitchFamily="34" charset="0"/>
              <a:buChar char="•"/>
            </a:pPr>
            <a:r>
              <a:rPr lang="en-IN" dirty="0" smtClean="0"/>
              <a:t>It was based on the theory of Jungian </a:t>
            </a:r>
            <a:r>
              <a:rPr lang="en-IN" dirty="0"/>
              <a:t>psychological types, </a:t>
            </a:r>
            <a:r>
              <a:rPr lang="en-IN" dirty="0" smtClean="0"/>
              <a:t>which has </a:t>
            </a:r>
            <a:r>
              <a:rPr lang="en-IN" dirty="0"/>
              <a:t>never been proven </a:t>
            </a:r>
            <a:endParaRPr lang="en-US" dirty="0"/>
          </a:p>
          <a:p>
            <a:pPr>
              <a:spcBef>
                <a:spcPts val="600"/>
              </a:spcBef>
              <a:spcAft>
                <a:spcPts val="400"/>
              </a:spcAft>
              <a:buFont typeface="Arial" panose="020B0604020202020204" pitchFamily="34" charset="0"/>
              <a:buChar char="•"/>
            </a:pPr>
            <a:r>
              <a:rPr lang="en-IN" dirty="0"/>
              <a:t>T</a:t>
            </a:r>
            <a:r>
              <a:rPr lang="en-IN" dirty="0" smtClean="0"/>
              <a:t>he </a:t>
            </a:r>
            <a:r>
              <a:rPr lang="en-IN" dirty="0"/>
              <a:t>four preference dimensions omit critical aspects of personality, such as </a:t>
            </a:r>
            <a:r>
              <a:rPr lang="en-IN" dirty="0" smtClean="0"/>
              <a:t>neuroticism</a:t>
            </a:r>
            <a:endParaRPr lang="en-US" dirty="0"/>
          </a:p>
          <a:p>
            <a:pPr>
              <a:spcBef>
                <a:spcPts val="600"/>
              </a:spcBef>
              <a:spcAft>
                <a:spcPts val="400"/>
              </a:spcAft>
              <a:buFont typeface="Arial" panose="020B0604020202020204" pitchFamily="34" charset="0"/>
              <a:buChar char="•"/>
            </a:pPr>
            <a:r>
              <a:rPr lang="en-IN" dirty="0"/>
              <a:t>M</a:t>
            </a:r>
            <a:r>
              <a:rPr lang="en-IN" dirty="0" smtClean="0"/>
              <a:t>ore </a:t>
            </a:r>
            <a:r>
              <a:rPr lang="en-IN" dirty="0"/>
              <a:t>people are likely to </a:t>
            </a:r>
            <a:r>
              <a:rPr lang="en-IN" dirty="0" smtClean="0"/>
              <a:t>exhibit </a:t>
            </a:r>
            <a:r>
              <a:rPr lang="en-IN" dirty="0"/>
              <a:t>characteristics associated with </a:t>
            </a:r>
            <a:r>
              <a:rPr lang="en-IN" dirty="0" smtClean="0"/>
              <a:t>ambiverts than </a:t>
            </a:r>
            <a:r>
              <a:rPr lang="en-IN" dirty="0"/>
              <a:t>they are to exhibit characteristics solely associated with Extraversion or </a:t>
            </a:r>
            <a:r>
              <a:rPr lang="en-IN" dirty="0" smtClean="0"/>
              <a:t>Introversion</a:t>
            </a:r>
            <a:endParaRPr lang="en-US" altLang="en-US" dirty="0" smtClean="0"/>
          </a:p>
          <a:p>
            <a:pPr>
              <a:spcBef>
                <a:spcPts val="600"/>
              </a:spcBef>
              <a:spcAft>
                <a:spcPts val="400"/>
              </a:spcAft>
              <a:buFont typeface="Arial" panose="020B0604020202020204" pitchFamily="34" charset="0"/>
              <a:buChar char="•"/>
            </a:pPr>
            <a:r>
              <a:rPr lang="en-US" altLang="en-US" dirty="0" smtClean="0"/>
              <a:t>Types are not stable over time</a:t>
            </a:r>
            <a:endParaRPr lang="en-US" dirty="0"/>
          </a:p>
          <a:p>
            <a:pPr>
              <a:spcBef>
                <a:spcPts val="600"/>
              </a:spcBef>
              <a:spcAft>
                <a:spcPts val="400"/>
              </a:spcAft>
              <a:buFont typeface="Arial" panose="020B0604020202020204" pitchFamily="34" charset="0"/>
              <a:buChar char="•"/>
            </a:pPr>
            <a:r>
              <a:rPr lang="en-IN" b="1" dirty="0" smtClean="0"/>
              <a:t>The Forer effect</a:t>
            </a:r>
            <a:r>
              <a:rPr lang="en-IN" dirty="0" smtClean="0"/>
              <a:t>:</a:t>
            </a:r>
            <a:r>
              <a:rPr lang="en-IN" b="1" dirty="0" smtClean="0"/>
              <a:t> </a:t>
            </a:r>
            <a:r>
              <a:rPr lang="en-IN" dirty="0" smtClean="0"/>
              <a:t>People tend to give </a:t>
            </a:r>
            <a:r>
              <a:rPr lang="en-IN" dirty="0"/>
              <a:t>high accuracy ratings to descriptive statements that are personally flattering but so vague that they could apply to virtually anyone </a:t>
            </a:r>
            <a:endParaRPr lang="en-US" altLang="en-US" dirty="0" smtClean="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pPr eaLnBrk="1" hangingPunct="1"/>
            <a:r>
              <a:rPr lang="en-US" altLang="en-US" dirty="0" smtClean="0"/>
              <a:t>Intelligence</a:t>
            </a:r>
          </a:p>
        </p:txBody>
      </p:sp>
      <p:sp>
        <p:nvSpPr>
          <p:cNvPr id="16387" name="Content Placeholder 3"/>
          <p:cNvSpPr>
            <a:spLocks noGrp="1"/>
          </p:cNvSpPr>
          <p:nvPr>
            <p:ph idx="1"/>
          </p:nvPr>
        </p:nvSpPr>
        <p:spPr/>
        <p:txBody>
          <a:bodyPr/>
          <a:lstStyle/>
          <a:p>
            <a:pPr marL="0" indent="0" eaLnBrk="1" hangingPunct="1">
              <a:lnSpc>
                <a:spcPct val="90000"/>
              </a:lnSpc>
              <a:buNone/>
            </a:pPr>
            <a:r>
              <a:rPr lang="en-US" altLang="en-US" sz="2400" dirty="0" smtClean="0"/>
              <a:t>A</a:t>
            </a:r>
            <a:r>
              <a:rPr lang="en-US" altLang="en-US" sz="2400" b="1" dirty="0" smtClean="0"/>
              <a:t> </a:t>
            </a:r>
            <a:r>
              <a:rPr lang="en-US" altLang="en-US" sz="2400" dirty="0" smtClean="0"/>
              <a:t>person’s all-around effectiveness in activities directed by thought</a:t>
            </a:r>
          </a:p>
          <a:p>
            <a:pPr>
              <a:lnSpc>
                <a:spcPct val="90000"/>
              </a:lnSpc>
            </a:pPr>
            <a:r>
              <a:rPr lang="en-US" altLang="en-US" sz="2200" dirty="0"/>
              <a:t>Intelligence is relatively difficult to change because of heredity but can be modified with education and </a:t>
            </a:r>
            <a:r>
              <a:rPr lang="en-US" altLang="en-US" sz="2200" dirty="0" smtClean="0"/>
              <a:t>experience</a:t>
            </a:r>
          </a:p>
          <a:p>
            <a:pPr>
              <a:lnSpc>
                <a:spcPct val="90000"/>
              </a:lnSpc>
            </a:pPr>
            <a:r>
              <a:rPr lang="en-US" altLang="en-US" sz="2200" dirty="0" smtClean="0"/>
              <a:t>Intelligent leaders:</a:t>
            </a:r>
          </a:p>
          <a:p>
            <a:pPr marL="0" indent="0">
              <a:lnSpc>
                <a:spcPct val="90000"/>
              </a:lnSpc>
              <a:buNone/>
            </a:pPr>
            <a:endParaRPr lang="en-US" altLang="en-US" sz="2200" dirty="0" smtClean="0"/>
          </a:p>
          <a:p>
            <a:pPr lvl="1" eaLnBrk="1" hangingPunct="1">
              <a:lnSpc>
                <a:spcPct val="90000"/>
              </a:lnSpc>
              <a:spcAft>
                <a:spcPts val="300"/>
              </a:spcAft>
              <a:buFont typeface="Arial" panose="020B0604020202020204" pitchFamily="34" charset="0"/>
              <a:buChar char="•"/>
            </a:pPr>
            <a:r>
              <a:rPr lang="en-US" altLang="en-US" sz="2000" dirty="0" smtClean="0"/>
              <a:t>Are faster learners</a:t>
            </a:r>
          </a:p>
          <a:p>
            <a:pPr lvl="1" eaLnBrk="1" hangingPunct="1">
              <a:lnSpc>
                <a:spcPct val="90000"/>
              </a:lnSpc>
              <a:spcAft>
                <a:spcPts val="300"/>
              </a:spcAft>
              <a:buFont typeface="Arial" panose="020B0604020202020204" pitchFamily="34" charset="0"/>
              <a:buChar char="•"/>
            </a:pPr>
            <a:r>
              <a:rPr lang="en-US" altLang="en-US" sz="2000" dirty="0" smtClean="0"/>
              <a:t>Make better assumptions, deductions, and inferences</a:t>
            </a:r>
          </a:p>
          <a:p>
            <a:pPr lvl="1" eaLnBrk="1" hangingPunct="1">
              <a:lnSpc>
                <a:spcPct val="90000"/>
              </a:lnSpc>
              <a:spcAft>
                <a:spcPts val="300"/>
              </a:spcAft>
              <a:buFont typeface="Arial" panose="020B0604020202020204" pitchFamily="34" charset="0"/>
              <a:buChar char="•"/>
            </a:pPr>
            <a:r>
              <a:rPr lang="en-US" altLang="en-US" sz="2000" dirty="0" smtClean="0"/>
              <a:t>Are better at creating a compelling vision and strategizing to make their vision a reality</a:t>
            </a:r>
          </a:p>
          <a:p>
            <a:pPr lvl="1" eaLnBrk="1" hangingPunct="1">
              <a:lnSpc>
                <a:spcPct val="90000"/>
              </a:lnSpc>
              <a:spcAft>
                <a:spcPts val="300"/>
              </a:spcAft>
              <a:buFont typeface="Arial" panose="020B0604020202020204" pitchFamily="34" charset="0"/>
              <a:buChar char="•"/>
            </a:pPr>
            <a:r>
              <a:rPr lang="en-US" altLang="en-US" sz="2000" dirty="0" smtClean="0"/>
              <a:t>Can develop better solutions to problems</a:t>
            </a:r>
          </a:p>
          <a:p>
            <a:pPr lvl="1" eaLnBrk="1" hangingPunct="1">
              <a:lnSpc>
                <a:spcPct val="90000"/>
              </a:lnSpc>
              <a:spcAft>
                <a:spcPts val="300"/>
              </a:spcAft>
              <a:buFont typeface="Arial" panose="020B0604020202020204" pitchFamily="34" charset="0"/>
              <a:buChar char="•"/>
            </a:pPr>
            <a:r>
              <a:rPr lang="en-US" altLang="en-US" sz="2000" dirty="0" smtClean="0"/>
              <a:t>Can see more of the primary and secondary implications of their decisions</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pPr eaLnBrk="1" hangingPunct="1"/>
            <a:r>
              <a:rPr lang="en-US" altLang="en-US" sz="3000" dirty="0" smtClean="0"/>
              <a:t>Figure 6.4: The Building Blocks Of Skills</a:t>
            </a:r>
          </a:p>
        </p:txBody>
      </p:sp>
      <p:pic>
        <p:nvPicPr>
          <p:cNvPr id="2" name="Picture 1" descr="The illustration shows the building blocks of skills. Six boxes are arranged in three row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6546" y="1152207"/>
            <a:ext cx="8830907" cy="4553585"/>
          </a:xfrm>
          <a:prstGeom prst="rect">
            <a:avLst/>
          </a:prstGeom>
        </p:spPr>
      </p:pic>
      <p:sp>
        <p:nvSpPr>
          <p:cNvPr id="7" name="Text Placeholder 2"/>
          <p:cNvSpPr txBox="1">
            <a:spLocks/>
          </p:cNvSpPr>
          <p:nvPr/>
        </p:nvSpPr>
        <p:spPr>
          <a:xfrm>
            <a:off x="5943600" y="5943600"/>
            <a:ext cx="6858000" cy="228600"/>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fontAlgn="auto">
              <a:spcAft>
                <a:spcPts val="0"/>
              </a:spcAft>
              <a:buNone/>
            </a:pPr>
            <a:r>
              <a:rPr lang="en-US" sz="1000" dirty="0" smtClean="0">
                <a:hlinkClick r:id="rId4" action="ppaction://hlinksldjump"/>
              </a:rPr>
              <a:t>Jump to </a:t>
            </a:r>
            <a:r>
              <a:rPr lang="en-US" altLang="en-US" sz="1000" dirty="0">
                <a:hlinkClick r:id="rId4" action="ppaction://hlinksldjump"/>
              </a:rPr>
              <a:t>Figure 6.4: The Building Blocks Of </a:t>
            </a:r>
            <a:r>
              <a:rPr lang="en-US" altLang="en-US" sz="1000" dirty="0" smtClean="0">
                <a:hlinkClick r:id="rId4" action="ppaction://hlinksldjump"/>
              </a:rPr>
              <a:t>Skills, Appendix</a:t>
            </a:r>
            <a:endParaRPr lang="en-US" sz="1000" dirty="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pPr eaLnBrk="1" hangingPunct="1"/>
            <a:r>
              <a:rPr lang="en-US" altLang="en-US" sz="3200" dirty="0" smtClean="0"/>
              <a:t>Sternberg’s </a:t>
            </a:r>
            <a:r>
              <a:rPr lang="en-US" altLang="en-US" sz="3200" dirty="0" err="1" smtClean="0"/>
              <a:t>Triarchic</a:t>
            </a:r>
            <a:r>
              <a:rPr lang="en-US" altLang="en-US" sz="3200" dirty="0" smtClean="0"/>
              <a:t> Theory of Intelligence</a:t>
            </a:r>
          </a:p>
        </p:txBody>
      </p:sp>
      <p:sp>
        <p:nvSpPr>
          <p:cNvPr id="18435" name="Content Placeholder 2"/>
          <p:cNvSpPr>
            <a:spLocks noGrp="1"/>
          </p:cNvSpPr>
          <p:nvPr>
            <p:ph idx="1"/>
          </p:nvPr>
        </p:nvSpPr>
        <p:spPr/>
        <p:txBody>
          <a:bodyPr/>
          <a:lstStyle/>
          <a:p>
            <a:pPr marL="0" indent="0" eaLnBrk="1" hangingPunct="1">
              <a:buNone/>
            </a:pPr>
            <a:r>
              <a:rPr lang="en-US" altLang="en-US" sz="2400" dirty="0" smtClean="0"/>
              <a:t>Focuses on what a leader does when solving complex mental problems</a:t>
            </a:r>
          </a:p>
          <a:p>
            <a:pPr marL="0" indent="0" eaLnBrk="1" hangingPunct="1">
              <a:buNone/>
            </a:pPr>
            <a:endParaRPr lang="en-US" altLang="en-US" sz="2400" dirty="0" smtClean="0"/>
          </a:p>
          <a:p>
            <a:pPr marL="0" indent="0" eaLnBrk="1" hangingPunct="1">
              <a:buNone/>
            </a:pPr>
            <a:r>
              <a:rPr lang="en-US" altLang="en-US" dirty="0"/>
              <a:t>T</a:t>
            </a:r>
            <a:r>
              <a:rPr lang="en-US" altLang="en-US" dirty="0" smtClean="0"/>
              <a:t>ypes of intelligence</a:t>
            </a:r>
          </a:p>
          <a:p>
            <a:pPr>
              <a:buFont typeface="Arial" panose="020B0604020202020204" pitchFamily="34" charset="0"/>
              <a:buChar char="•"/>
            </a:pPr>
            <a:r>
              <a:rPr lang="en-US" altLang="en-US" sz="2200" b="1" dirty="0" smtClean="0">
                <a:solidFill>
                  <a:srgbClr val="C30C20"/>
                </a:solidFill>
              </a:rPr>
              <a:t>Analytic intelligence</a:t>
            </a:r>
            <a:r>
              <a:rPr lang="en-US" altLang="en-US" sz="2200" dirty="0" smtClean="0"/>
              <a:t>: </a:t>
            </a:r>
            <a:r>
              <a:rPr lang="en-US" altLang="en-US" sz="2200" dirty="0"/>
              <a:t>G</a:t>
            </a:r>
            <a:r>
              <a:rPr lang="en-US" altLang="en-US" sz="2200" dirty="0" smtClean="0"/>
              <a:t>eneral problem-solving ability</a:t>
            </a:r>
          </a:p>
          <a:p>
            <a:pPr>
              <a:buFont typeface="Arial" panose="020B0604020202020204" pitchFamily="34" charset="0"/>
              <a:buChar char="•"/>
            </a:pPr>
            <a:r>
              <a:rPr lang="en-US" altLang="en-US" sz="2200" b="1" dirty="0" smtClean="0">
                <a:solidFill>
                  <a:srgbClr val="C30C20"/>
                </a:solidFill>
              </a:rPr>
              <a:t>Practical intelligence</a:t>
            </a:r>
            <a:r>
              <a:rPr lang="en-US" altLang="en-US" sz="2200" dirty="0" smtClean="0"/>
              <a:t>: </a:t>
            </a:r>
            <a:r>
              <a:rPr lang="en-IN" altLang="en-US" sz="2200" dirty="0"/>
              <a:t>Knowing how things get done and how to do them</a:t>
            </a:r>
            <a:endParaRPr lang="en-US" altLang="en-US" sz="2200" dirty="0" smtClean="0"/>
          </a:p>
          <a:p>
            <a:pPr>
              <a:buFont typeface="Arial" panose="020B0604020202020204" pitchFamily="34" charset="0"/>
              <a:buChar char="•"/>
            </a:pPr>
            <a:r>
              <a:rPr lang="en-US" altLang="en-US" sz="2200" b="1" dirty="0" smtClean="0">
                <a:solidFill>
                  <a:srgbClr val="C30C20"/>
                </a:solidFill>
              </a:rPr>
              <a:t>Creative intelligence</a:t>
            </a:r>
            <a:r>
              <a:rPr lang="en-US" altLang="en-US" sz="2200" dirty="0" smtClean="0"/>
              <a:t>: Ability to produce novel and useful work</a:t>
            </a:r>
          </a:p>
          <a:p>
            <a:pPr lvl="1">
              <a:buFont typeface="Arial" panose="020B0604020202020204" pitchFamily="34" charset="0"/>
              <a:buChar char="•"/>
            </a:pPr>
            <a:r>
              <a:rPr lang="en-IN" altLang="en-US" dirty="0" smtClean="0"/>
              <a:t>Tests of creativity</a:t>
            </a:r>
            <a:endParaRPr lang="en-US" altLang="en-US" dirty="0" smtClean="0"/>
          </a:p>
          <a:p>
            <a:pPr lvl="2">
              <a:buFont typeface="Arial" panose="020B0604020202020204" pitchFamily="34" charset="0"/>
              <a:buChar char="•"/>
            </a:pPr>
            <a:r>
              <a:rPr lang="en-IN" altLang="en-US" dirty="0"/>
              <a:t>Tests that assess </a:t>
            </a:r>
            <a:r>
              <a:rPr lang="en-IN" altLang="en-US" b="1" dirty="0">
                <a:solidFill>
                  <a:srgbClr val="C30C20"/>
                </a:solidFill>
              </a:rPr>
              <a:t>divergent</a:t>
            </a:r>
            <a:r>
              <a:rPr lang="en-IN" altLang="en-US" dirty="0"/>
              <a:t> thinking have many possible answers, and tests that assess </a:t>
            </a:r>
            <a:r>
              <a:rPr lang="en-IN" altLang="en-US" b="1" dirty="0">
                <a:solidFill>
                  <a:srgbClr val="C30C20"/>
                </a:solidFill>
              </a:rPr>
              <a:t>convergent</a:t>
            </a:r>
            <a:r>
              <a:rPr lang="en-IN" altLang="en-US" dirty="0"/>
              <a:t> thinking have one single best answer</a:t>
            </a:r>
            <a:endParaRPr lang="en-US" altLang="en-US" dirty="0" smtClean="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pPr eaLnBrk="1" hangingPunct="1"/>
            <a:r>
              <a:rPr lang="en-US" altLang="en-US" sz="2800" dirty="0" smtClean="0"/>
              <a:t>Implications of the Triarchic Theory of Intelligence, 1</a:t>
            </a:r>
          </a:p>
        </p:txBody>
      </p:sp>
      <p:sp>
        <p:nvSpPr>
          <p:cNvPr id="19459" name="Content Placeholder 2"/>
          <p:cNvSpPr>
            <a:spLocks noGrp="1"/>
          </p:cNvSpPr>
          <p:nvPr>
            <p:ph idx="1"/>
          </p:nvPr>
        </p:nvSpPr>
        <p:spPr/>
        <p:txBody>
          <a:bodyPr/>
          <a:lstStyle/>
          <a:p>
            <a:pPr marL="0" indent="0" eaLnBrk="1" hangingPunct="1">
              <a:buNone/>
            </a:pPr>
            <a:r>
              <a:rPr lang="en-US" altLang="en-US" sz="2400" dirty="0" smtClean="0"/>
              <a:t>Leadership effectiveness or emergence is positively correlated with analytic intelligence</a:t>
            </a:r>
          </a:p>
          <a:p>
            <a:pPr eaLnBrk="1" hangingPunct="1"/>
            <a:r>
              <a:rPr lang="en-US" altLang="en-US" sz="2200" dirty="0" smtClean="0"/>
              <a:t>Sometimes, personality is much more predictive of leadership emergence and effectiveness than analytic intelligence</a:t>
            </a:r>
          </a:p>
          <a:p>
            <a:pPr eaLnBrk="1" hangingPunct="1"/>
            <a:r>
              <a:rPr lang="en-US" altLang="en-US" sz="2200" dirty="0" smtClean="0"/>
              <a:t>In certain cases, analytic intelligence may have a curvilinear relationship with leadership effectiveness</a:t>
            </a:r>
          </a:p>
          <a:p>
            <a:pPr eaLnBrk="1" hangingPunct="1"/>
            <a:r>
              <a:rPr lang="en-US" altLang="en-US" sz="2200" dirty="0" smtClean="0"/>
              <a:t>Leaders’ primary role is to build an environment where others can be creative</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pPr eaLnBrk="1" hangingPunct="1"/>
            <a:r>
              <a:rPr lang="en-US" altLang="en-US" sz="2800" dirty="0" smtClean="0"/>
              <a:t>Implications of the Triarchic Theory of Intelligence, 2</a:t>
            </a:r>
            <a:endParaRPr lang="en-US" altLang="en-US" sz="2800" b="0" i="1" dirty="0" smtClean="0"/>
          </a:p>
        </p:txBody>
      </p:sp>
      <p:sp>
        <p:nvSpPr>
          <p:cNvPr id="20483" name="Content Placeholder 2"/>
          <p:cNvSpPr>
            <a:spLocks noGrp="1"/>
          </p:cNvSpPr>
          <p:nvPr>
            <p:ph idx="1"/>
          </p:nvPr>
        </p:nvSpPr>
        <p:spPr/>
        <p:txBody>
          <a:bodyPr/>
          <a:lstStyle/>
          <a:p>
            <a:pPr eaLnBrk="1" hangingPunct="1"/>
            <a:r>
              <a:rPr lang="en-US" altLang="en-US" sz="2200" dirty="0" smtClean="0"/>
              <a:t>To improve the group and organizational factors affecting creativity, leaders should be mindful that:</a:t>
            </a:r>
          </a:p>
          <a:p>
            <a:pPr marL="0" indent="0" eaLnBrk="1" hangingPunct="1">
              <a:buNone/>
            </a:pPr>
            <a:endParaRPr lang="en-US" altLang="en-US" sz="2600" dirty="0" smtClean="0"/>
          </a:p>
          <a:p>
            <a:pPr lvl="1" eaLnBrk="1" hangingPunct="1">
              <a:buFont typeface="Arial" panose="020B0604020202020204" pitchFamily="34" charset="0"/>
              <a:buChar char="•"/>
            </a:pPr>
            <a:r>
              <a:rPr lang="en-US" altLang="en-US" dirty="0" smtClean="0"/>
              <a:t>Various sorts of incentives or rewards can have various effects on creativity</a:t>
            </a:r>
          </a:p>
          <a:p>
            <a:pPr lvl="1" eaLnBrk="1" hangingPunct="1">
              <a:buFont typeface="Arial" panose="020B0604020202020204" pitchFamily="34" charset="0"/>
              <a:buChar char="•"/>
            </a:pPr>
            <a:r>
              <a:rPr lang="en-US" altLang="en-US" dirty="0" smtClean="0"/>
              <a:t>Creativity can be hindered if ideas will be evaluated</a:t>
            </a:r>
          </a:p>
          <a:p>
            <a:pPr lvl="1" eaLnBrk="1" hangingPunct="1">
              <a:buFont typeface="Arial" panose="020B0604020202020204" pitchFamily="34" charset="0"/>
              <a:buChar char="•"/>
            </a:pPr>
            <a:r>
              <a:rPr lang="en-US" altLang="en-US" dirty="0" smtClean="0"/>
              <a:t>In order to develop new products and services, the level of turnover should be low and goals should be clear</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pPr eaLnBrk="1" hangingPunct="1"/>
            <a:r>
              <a:rPr lang="en-US" altLang="en-US" sz="2800" dirty="0" smtClean="0"/>
              <a:t>Table 6.3: Creativity Killers: How to Squelch the </a:t>
            </a:r>
            <a:br>
              <a:rPr lang="en-US" altLang="en-US" sz="2800" dirty="0" smtClean="0"/>
            </a:br>
            <a:r>
              <a:rPr lang="en-US" altLang="en-US" sz="2800" dirty="0" smtClean="0"/>
              <a:t>Creativity of Direct Reports</a:t>
            </a:r>
          </a:p>
        </p:txBody>
      </p:sp>
      <p:graphicFrame>
        <p:nvGraphicFramePr>
          <p:cNvPr id="2" name="Table 1"/>
          <p:cNvGraphicFramePr>
            <a:graphicFrameLocks noGrp="1"/>
          </p:cNvGraphicFramePr>
          <p:nvPr>
            <p:extLst>
              <p:ext uri="{D42A27DB-BD31-4B8C-83A1-F6EECF244321}">
                <p14:modId xmlns:p14="http://schemas.microsoft.com/office/powerpoint/2010/main" val="4243461693"/>
              </p:ext>
            </p:extLst>
          </p:nvPr>
        </p:nvGraphicFramePr>
        <p:xfrm>
          <a:off x="647700" y="1676400"/>
          <a:ext cx="7848600" cy="3505201"/>
        </p:xfrm>
        <a:graphic>
          <a:graphicData uri="http://schemas.openxmlformats.org/drawingml/2006/table">
            <a:tbl>
              <a:tblPr firstRow="1" bandRow="1">
                <a:tableStyleId>{5940675A-B579-460E-94D1-54222C63F5DA}</a:tableStyleId>
              </a:tblPr>
              <a:tblGrid>
                <a:gridCol w="7848600"/>
              </a:tblGrid>
              <a:tr h="408373">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IN" sz="2000" b="1" u="none" strike="noStrike" kern="1200" baseline="0" dirty="0" smtClean="0">
                          <a:solidFill>
                            <a:schemeClr val="bg1"/>
                          </a:solidFill>
                        </a:rPr>
                        <a:t>Ways in Which Leaders Can Stifle the Creativity of Their Followers</a:t>
                      </a:r>
                      <a:endParaRPr lang="en-IN" sz="2000" b="1" i="0" u="none" strike="noStrike" kern="1200" baseline="0" dirty="0" smtClean="0">
                        <a:solidFill>
                          <a:schemeClr val="bg1"/>
                        </a:solidFill>
                        <a:latin typeface="+mn-lt"/>
                        <a:ea typeface="+mn-ea"/>
                        <a:cs typeface="+mn-cs"/>
                      </a:endParaRPr>
                    </a:p>
                  </a:txBody>
                  <a:tcPr>
                    <a:solidFill>
                      <a:srgbClr val="C30C20"/>
                    </a:solidFill>
                  </a:tcPr>
                </a:tc>
              </a:tr>
              <a:tr h="442404">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IN" sz="2000" dirty="0" smtClean="0"/>
                        <a:t>Take away all discretion and autonomy</a:t>
                      </a:r>
                      <a:endParaRPr lang="en-US" sz="2000" b="0" dirty="0"/>
                    </a:p>
                  </a:txBody>
                  <a:tcPr/>
                </a:tc>
              </a:tr>
              <a:tr h="442404">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IN" sz="2000" dirty="0" smtClean="0"/>
                        <a:t>Create fragmented work schedules</a:t>
                      </a:r>
                      <a:endParaRPr lang="en-US" sz="2000" b="0" dirty="0"/>
                    </a:p>
                  </a:txBody>
                  <a:tcPr/>
                </a:tc>
              </a:tr>
              <a:tr h="442404">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IN" sz="2000" dirty="0" smtClean="0"/>
                        <a:t>Provide insufficient resources</a:t>
                      </a:r>
                      <a:endParaRPr lang="en-US" sz="2000" b="0" dirty="0"/>
                    </a:p>
                  </a:txBody>
                  <a:tcPr/>
                </a:tc>
              </a:tr>
              <a:tr h="442404">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IN" sz="2000" dirty="0" smtClean="0"/>
                        <a:t>Focus on short-term goals</a:t>
                      </a:r>
                      <a:endParaRPr lang="en-US" sz="2000" b="0" dirty="0"/>
                    </a:p>
                  </a:txBody>
                  <a:tcPr/>
                </a:tc>
              </a:tr>
              <a:tr h="442404">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IN" sz="2000" dirty="0" smtClean="0"/>
                        <a:t>Create tight timelines and rigid processes</a:t>
                      </a:r>
                      <a:endParaRPr lang="en-US" sz="2000" b="0" dirty="0"/>
                    </a:p>
                  </a:txBody>
                  <a:tcPr/>
                </a:tc>
              </a:tr>
              <a:tr h="442404">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IN" sz="2000" dirty="0" smtClean="0"/>
                        <a:t>Discourage collaboration and coordination</a:t>
                      </a:r>
                      <a:endParaRPr lang="en-US" sz="2000" b="0" dirty="0"/>
                    </a:p>
                  </a:txBody>
                  <a:tcPr/>
                </a:tc>
              </a:tr>
              <a:tr h="442404">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IN" sz="2000" dirty="0" smtClean="0"/>
                        <a:t>Keep people happy</a:t>
                      </a:r>
                      <a:endParaRPr lang="en-US" sz="2000" b="0" dirty="0"/>
                    </a:p>
                  </a:txBody>
                  <a:tcPr/>
                </a:tc>
              </a:tr>
            </a:tbl>
          </a:graphicData>
        </a:graphic>
      </p:graphicFrame>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smtClean="0"/>
              <a:t>Chapter Outline</a:t>
            </a:r>
            <a:endParaRPr lang="en-US" dirty="0">
              <a:solidFill>
                <a:srgbClr val="C30C20"/>
              </a:solidFill>
            </a:endParaRPr>
          </a:p>
        </p:txBody>
      </p:sp>
      <p:sp>
        <p:nvSpPr>
          <p:cNvPr id="3" name="Content Placeholder 2"/>
          <p:cNvSpPr>
            <a:spLocks noGrp="1"/>
          </p:cNvSpPr>
          <p:nvPr>
            <p:ph idx="1"/>
          </p:nvPr>
        </p:nvSpPr>
        <p:spPr/>
        <p:txBody>
          <a:bodyPr/>
          <a:lstStyle/>
          <a:p>
            <a:r>
              <a:rPr lang="en-US" dirty="0" smtClean="0"/>
              <a:t>Introduction</a:t>
            </a:r>
          </a:p>
          <a:p>
            <a:r>
              <a:rPr lang="en-US" dirty="0" smtClean="0"/>
              <a:t>Personality traits and leadership </a:t>
            </a:r>
          </a:p>
          <a:p>
            <a:r>
              <a:rPr lang="en-US" dirty="0" smtClean="0"/>
              <a:t>Personality types and leadership </a:t>
            </a:r>
          </a:p>
          <a:p>
            <a:r>
              <a:rPr lang="en-US" dirty="0" smtClean="0"/>
              <a:t>Intelligence and leadership </a:t>
            </a:r>
          </a:p>
          <a:p>
            <a:r>
              <a:rPr lang="en-US" dirty="0" smtClean="0"/>
              <a:t>Emotional intelligence and leadership </a:t>
            </a:r>
            <a:endParaRPr lang="en-IN" dirty="0" smtClean="0"/>
          </a:p>
        </p:txBody>
      </p:sp>
    </p:spTree>
    <p:extLst>
      <p:ext uri="{BB962C8B-B14F-4D97-AF65-F5344CB8AC3E}">
        <p14:creationId xmlns:p14="http://schemas.microsoft.com/office/powerpoint/2010/main" val="289515211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pPr eaLnBrk="1" hangingPunct="1"/>
            <a:r>
              <a:rPr lang="en-US" altLang="en-US" sz="2800" dirty="0" smtClean="0"/>
              <a:t> Intelligence and Stress: Cognitive Resources Theory,</a:t>
            </a:r>
            <a:br>
              <a:rPr lang="en-US" altLang="en-US" sz="2800" dirty="0" smtClean="0"/>
            </a:br>
            <a:r>
              <a:rPr lang="en-US" altLang="en-US" sz="2800" dirty="0" smtClean="0"/>
              <a:t> or C R T, 1</a:t>
            </a:r>
          </a:p>
        </p:txBody>
      </p:sp>
      <p:sp>
        <p:nvSpPr>
          <p:cNvPr id="22531" name="Content Placeholder 2"/>
          <p:cNvSpPr>
            <a:spLocks noGrp="1"/>
          </p:cNvSpPr>
          <p:nvPr>
            <p:ph idx="1"/>
          </p:nvPr>
        </p:nvSpPr>
        <p:spPr>
          <a:xfrm>
            <a:off x="457200" y="1066800"/>
            <a:ext cx="8229600" cy="5562600"/>
          </a:xfrm>
        </p:spPr>
        <p:txBody>
          <a:bodyPr/>
          <a:lstStyle/>
          <a:p>
            <a:pPr marL="0" indent="0" eaLnBrk="1" hangingPunct="1">
              <a:buNone/>
            </a:pPr>
            <a:r>
              <a:rPr lang="en-US" altLang="en-US" sz="2400" dirty="0" smtClean="0"/>
              <a:t>Provides a</a:t>
            </a:r>
            <a:r>
              <a:rPr lang="en-US" altLang="en-US" sz="2400" b="1" dirty="0" smtClean="0"/>
              <a:t> </a:t>
            </a:r>
            <a:r>
              <a:rPr lang="en-US" altLang="en-US" sz="2400" dirty="0" smtClean="0"/>
              <a:t>conceptual scheme for explaining how leader behavior changes under stress levels to impact group performance</a:t>
            </a:r>
          </a:p>
          <a:p>
            <a:pPr eaLnBrk="1" hangingPunct="1"/>
            <a:r>
              <a:rPr lang="en-US" altLang="en-US" sz="2200" dirty="0" smtClean="0"/>
              <a:t>Key concepts of C R T: Intelligence, experience, stress, and group performance</a:t>
            </a:r>
          </a:p>
          <a:p>
            <a:pPr marL="0" indent="0" eaLnBrk="1" hangingPunct="1">
              <a:buNone/>
            </a:pPr>
            <a:endParaRPr lang="en-US" altLang="en-US" sz="2400" dirty="0" smtClean="0"/>
          </a:p>
          <a:p>
            <a:pPr marL="0" indent="0" eaLnBrk="1" hangingPunct="1">
              <a:buNone/>
            </a:pPr>
            <a:r>
              <a:rPr lang="en-US" altLang="en-US" sz="2400" dirty="0" smtClean="0"/>
              <a:t>Predictions</a:t>
            </a:r>
            <a:endParaRPr lang="en-US" altLang="en-US" sz="2000" dirty="0" smtClean="0"/>
          </a:p>
          <a:p>
            <a:pPr>
              <a:buFont typeface="Arial" panose="020B0604020202020204" pitchFamily="34" charset="0"/>
              <a:buChar char="•"/>
            </a:pPr>
            <a:r>
              <a:rPr lang="en-US" altLang="en-US" sz="2200" dirty="0" smtClean="0"/>
              <a:t>Greater experience but lower intelligence may account for higher-performing groups in high-stress conditions</a:t>
            </a:r>
          </a:p>
          <a:p>
            <a:pPr>
              <a:buFont typeface="Arial" panose="020B0604020202020204" pitchFamily="34" charset="0"/>
              <a:buChar char="•"/>
            </a:pPr>
            <a:r>
              <a:rPr lang="en-IN" altLang="en-US" sz="2200" dirty="0"/>
              <a:t>Leaders with high levels of experience may misapply old solutions when situations require creative solutions</a:t>
            </a:r>
            <a:endParaRPr lang="en-US" altLang="en-US" sz="2200" dirty="0" smtClean="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lstStyle/>
          <a:p>
            <a:pPr eaLnBrk="1" hangingPunct="1"/>
            <a:r>
              <a:rPr lang="en-US" altLang="en-US" sz="2800" dirty="0" smtClean="0"/>
              <a:t> Intelligence and Stress: Cognitive Resources Theory, or </a:t>
            </a:r>
            <a:br>
              <a:rPr lang="en-US" altLang="en-US" sz="2800" dirty="0" smtClean="0"/>
            </a:br>
            <a:r>
              <a:rPr lang="en-US" altLang="en-US" sz="2800" dirty="0" smtClean="0"/>
              <a:t>C R T, 2</a:t>
            </a:r>
            <a:endParaRPr lang="en-US" altLang="en-US" sz="2800" b="0" i="1" dirty="0" smtClean="0"/>
          </a:p>
        </p:txBody>
      </p:sp>
      <p:sp>
        <p:nvSpPr>
          <p:cNvPr id="23555" name="Content Placeholder 2"/>
          <p:cNvSpPr>
            <a:spLocks noGrp="1"/>
          </p:cNvSpPr>
          <p:nvPr>
            <p:ph idx="1"/>
          </p:nvPr>
        </p:nvSpPr>
        <p:spPr/>
        <p:txBody>
          <a:bodyPr/>
          <a:lstStyle/>
          <a:p>
            <a:pPr marL="0" indent="0">
              <a:spcAft>
                <a:spcPts val="400"/>
              </a:spcAft>
              <a:buNone/>
            </a:pPr>
            <a:r>
              <a:rPr lang="en-US" altLang="en-US" dirty="0" smtClean="0"/>
              <a:t>Problematic issues concerning C R T</a:t>
            </a:r>
          </a:p>
          <a:p>
            <a:pPr>
              <a:spcAft>
                <a:spcPts val="400"/>
              </a:spcAft>
              <a:buFont typeface="Arial" panose="020B0604020202020204" pitchFamily="34" charset="0"/>
              <a:buChar char="•"/>
            </a:pPr>
            <a:r>
              <a:rPr lang="en-US" altLang="en-US" sz="2200" dirty="0" smtClean="0"/>
              <a:t>There is apparent dichotomy between intelligence and experience</a:t>
            </a:r>
          </a:p>
          <a:p>
            <a:pPr>
              <a:spcAft>
                <a:spcPts val="400"/>
              </a:spcAft>
              <a:buFont typeface="Arial" panose="020B0604020202020204" pitchFamily="34" charset="0"/>
              <a:buChar char="•"/>
            </a:pPr>
            <a:r>
              <a:rPr lang="en-IN" altLang="en-US" sz="2200" dirty="0" smtClean="0"/>
              <a:t>Ability </a:t>
            </a:r>
            <a:r>
              <a:rPr lang="en-IN" altLang="en-US" sz="2200" dirty="0"/>
              <a:t>of leaders to tolerate stress differs</a:t>
            </a:r>
            <a:endParaRPr lang="en-US" altLang="en-US" sz="2200" dirty="0" smtClean="0"/>
          </a:p>
          <a:p>
            <a:pPr marL="0" indent="0">
              <a:spcAft>
                <a:spcPts val="400"/>
              </a:spcAft>
              <a:buNone/>
            </a:pPr>
            <a:endParaRPr lang="en-US" altLang="en-US" dirty="0" smtClean="0"/>
          </a:p>
          <a:p>
            <a:pPr marL="0" indent="0">
              <a:spcAft>
                <a:spcPts val="400"/>
              </a:spcAft>
              <a:buNone/>
            </a:pPr>
            <a:r>
              <a:rPr lang="en-US" altLang="en-US" dirty="0" smtClean="0"/>
              <a:t>Leadership implications of </a:t>
            </a:r>
            <a:r>
              <a:rPr lang="en-US" altLang="en-US" b="1" dirty="0" smtClean="0">
                <a:solidFill>
                  <a:srgbClr val="C30C20"/>
                </a:solidFill>
              </a:rPr>
              <a:t>C R T</a:t>
            </a:r>
            <a:endParaRPr lang="en-US" altLang="en-US" dirty="0" smtClean="0"/>
          </a:p>
          <a:p>
            <a:pPr>
              <a:spcAft>
                <a:spcPts val="400"/>
              </a:spcAft>
              <a:buFont typeface="Arial" panose="020B0604020202020204" pitchFamily="34" charset="0"/>
              <a:buChar char="•"/>
            </a:pPr>
            <a:r>
              <a:rPr lang="en-US" altLang="en-US" sz="2200" dirty="0" smtClean="0"/>
              <a:t>Best leaders are often smart and experienced</a:t>
            </a:r>
          </a:p>
          <a:p>
            <a:pPr>
              <a:spcAft>
                <a:spcPts val="400"/>
              </a:spcAft>
              <a:buFont typeface="Arial" panose="020B0604020202020204" pitchFamily="34" charset="0"/>
              <a:buChar char="•"/>
            </a:pPr>
            <a:r>
              <a:rPr lang="en-US" altLang="en-US" sz="2200" dirty="0" smtClean="0"/>
              <a:t>Leaders may be unaware of the degree to which they are causing stress in their followers</a:t>
            </a:r>
          </a:p>
          <a:p>
            <a:pPr>
              <a:spcAft>
                <a:spcPts val="400"/>
              </a:spcAft>
              <a:buFont typeface="Arial" panose="020B0604020202020204" pitchFamily="34" charset="0"/>
              <a:buChar char="•"/>
            </a:pPr>
            <a:r>
              <a:rPr lang="en-US" altLang="en-US" sz="2200" dirty="0" smtClean="0"/>
              <a:t>Level of stress inherent in the position needs to be understood before selecting leaders</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pPr eaLnBrk="1" hangingPunct="1"/>
            <a:r>
              <a:rPr lang="en-US" altLang="en-US" dirty="0" smtClean="0"/>
              <a:t>Emotional Intelligence, 1</a:t>
            </a:r>
          </a:p>
        </p:txBody>
      </p:sp>
      <p:sp>
        <p:nvSpPr>
          <p:cNvPr id="24579" name="Content Placeholder 2"/>
          <p:cNvSpPr>
            <a:spLocks noGrp="1"/>
          </p:cNvSpPr>
          <p:nvPr>
            <p:ph idx="1"/>
          </p:nvPr>
        </p:nvSpPr>
        <p:spPr/>
        <p:txBody>
          <a:bodyPr/>
          <a:lstStyle/>
          <a:p>
            <a:pPr marL="0" indent="0">
              <a:spcAft>
                <a:spcPts val="600"/>
              </a:spcAft>
              <a:buNone/>
            </a:pPr>
            <a:r>
              <a:rPr lang="en-US" altLang="en-US" dirty="0" smtClean="0"/>
              <a:t>Term is attributed to </a:t>
            </a:r>
            <a:r>
              <a:rPr lang="en-US" dirty="0" smtClean="0"/>
              <a:t>Peter </a:t>
            </a:r>
            <a:r>
              <a:rPr lang="en-US" dirty="0" err="1"/>
              <a:t>Salovey</a:t>
            </a:r>
            <a:r>
              <a:rPr lang="en-US" dirty="0"/>
              <a:t> and John Mayer </a:t>
            </a:r>
            <a:endParaRPr lang="en-US" dirty="0" smtClean="0"/>
          </a:p>
          <a:p>
            <a:pPr marL="0" indent="0">
              <a:spcAft>
                <a:spcPts val="600"/>
              </a:spcAft>
              <a:buNone/>
            </a:pPr>
            <a:endParaRPr lang="en-US" altLang="en-US" sz="2400" dirty="0" smtClean="0"/>
          </a:p>
          <a:p>
            <a:pPr marL="0" indent="0">
              <a:spcAft>
                <a:spcPts val="600"/>
              </a:spcAft>
              <a:buNone/>
            </a:pPr>
            <a:r>
              <a:rPr lang="en-US" altLang="en-US" sz="2400" dirty="0" smtClean="0"/>
              <a:t>Models</a:t>
            </a:r>
          </a:p>
          <a:p>
            <a:pPr>
              <a:spcAft>
                <a:spcPts val="600"/>
              </a:spcAft>
              <a:buFont typeface="Arial" panose="020B0604020202020204" pitchFamily="34" charset="0"/>
              <a:buChar char="•"/>
            </a:pPr>
            <a:r>
              <a:rPr lang="en-US" altLang="en-US" sz="2200" dirty="0" smtClean="0"/>
              <a:t>Ability model: Focuses on how emotions affect the way leaders think, decide, plan, and act</a:t>
            </a:r>
          </a:p>
          <a:p>
            <a:pPr lvl="1">
              <a:spcAft>
                <a:spcPts val="600"/>
              </a:spcAft>
              <a:buFont typeface="Arial" panose="020B0604020202020204" pitchFamily="34" charset="0"/>
              <a:buChar char="•"/>
            </a:pPr>
            <a:r>
              <a:rPr lang="en-US" altLang="en-US" dirty="0" smtClean="0"/>
              <a:t>Defines emotional intelligence as the ability to:</a:t>
            </a:r>
          </a:p>
          <a:p>
            <a:pPr marL="457200" lvl="1" indent="0">
              <a:spcAft>
                <a:spcPts val="600"/>
              </a:spcAft>
              <a:buNone/>
            </a:pPr>
            <a:endParaRPr lang="en-US" altLang="en-US" dirty="0" smtClean="0"/>
          </a:p>
          <a:p>
            <a:pPr lvl="2">
              <a:spcAft>
                <a:spcPts val="600"/>
              </a:spcAft>
              <a:buFont typeface="Arial" panose="020B0604020202020204" pitchFamily="34" charset="0"/>
              <a:buChar char="•"/>
            </a:pPr>
            <a:r>
              <a:rPr lang="en-US" altLang="en-US" dirty="0" smtClean="0"/>
              <a:t>Accurately perceive one’s </a:t>
            </a:r>
            <a:r>
              <a:rPr lang="en-US" altLang="en-US" dirty="0"/>
              <a:t>own and others’ </a:t>
            </a:r>
            <a:r>
              <a:rPr lang="en-US" altLang="en-US" dirty="0" smtClean="0"/>
              <a:t>emotions</a:t>
            </a:r>
          </a:p>
          <a:p>
            <a:pPr lvl="2">
              <a:spcAft>
                <a:spcPts val="600"/>
              </a:spcAft>
              <a:buFont typeface="Arial" panose="020B0604020202020204" pitchFamily="34" charset="0"/>
              <a:buChar char="•"/>
            </a:pPr>
            <a:r>
              <a:rPr lang="en-US" altLang="en-US" dirty="0" smtClean="0"/>
              <a:t>Generate </a:t>
            </a:r>
            <a:r>
              <a:rPr lang="en-US" altLang="en-US" dirty="0"/>
              <a:t>emotions to </a:t>
            </a:r>
            <a:r>
              <a:rPr lang="en-US" altLang="en-US" dirty="0" smtClean="0"/>
              <a:t>facilitate thought </a:t>
            </a:r>
            <a:r>
              <a:rPr lang="en-US" altLang="en-US" dirty="0"/>
              <a:t>and </a:t>
            </a:r>
            <a:r>
              <a:rPr lang="en-US" altLang="en-US" dirty="0" smtClean="0"/>
              <a:t>action</a:t>
            </a:r>
          </a:p>
          <a:p>
            <a:pPr lvl="2">
              <a:spcAft>
                <a:spcPts val="600"/>
              </a:spcAft>
              <a:buFont typeface="Arial" panose="020B0604020202020204" pitchFamily="34" charset="0"/>
              <a:buChar char="•"/>
            </a:pPr>
            <a:r>
              <a:rPr lang="en-US" altLang="en-US" dirty="0" smtClean="0"/>
              <a:t>Accurately </a:t>
            </a:r>
            <a:r>
              <a:rPr lang="en-US" altLang="en-US" dirty="0"/>
              <a:t>understand the causes </a:t>
            </a:r>
            <a:r>
              <a:rPr lang="en-US" altLang="en-US" dirty="0" smtClean="0"/>
              <a:t>of emotions </a:t>
            </a:r>
            <a:r>
              <a:rPr lang="en-US" altLang="en-US" dirty="0"/>
              <a:t>and the meanings they </a:t>
            </a:r>
            <a:r>
              <a:rPr lang="en-US" altLang="en-US" dirty="0" smtClean="0"/>
              <a:t>convey</a:t>
            </a:r>
          </a:p>
          <a:p>
            <a:pPr lvl="2">
              <a:spcAft>
                <a:spcPts val="600"/>
              </a:spcAft>
              <a:buFont typeface="Arial" panose="020B0604020202020204" pitchFamily="34" charset="0"/>
              <a:buChar char="•"/>
            </a:pPr>
            <a:r>
              <a:rPr lang="en-US" altLang="en-US" dirty="0" smtClean="0"/>
              <a:t>Regulate </a:t>
            </a:r>
            <a:r>
              <a:rPr lang="en-US" altLang="en-US" dirty="0"/>
              <a:t>one’s </a:t>
            </a:r>
            <a:r>
              <a:rPr lang="en-US" altLang="en-US" dirty="0" smtClean="0"/>
              <a:t>emotions</a:t>
            </a:r>
            <a:endParaRPr lang="en-US" altLang="en-US" dirty="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pPr eaLnBrk="1" hangingPunct="1"/>
            <a:r>
              <a:rPr lang="en-US" altLang="en-US" dirty="0" smtClean="0"/>
              <a:t>Emotional Intelligence, 2</a:t>
            </a:r>
          </a:p>
        </p:txBody>
      </p:sp>
      <p:sp>
        <p:nvSpPr>
          <p:cNvPr id="24579" name="Content Placeholder 2"/>
          <p:cNvSpPr>
            <a:spLocks noGrp="1"/>
          </p:cNvSpPr>
          <p:nvPr>
            <p:ph idx="1"/>
          </p:nvPr>
        </p:nvSpPr>
        <p:spPr/>
        <p:txBody>
          <a:bodyPr/>
          <a:lstStyle/>
          <a:p>
            <a:pPr>
              <a:buFont typeface="Arial" panose="020B0604020202020204" pitchFamily="34" charset="0"/>
              <a:buChar char="•"/>
            </a:pPr>
            <a:r>
              <a:rPr lang="en-US" altLang="en-US" sz="2200" dirty="0" smtClean="0"/>
              <a:t>Mixed model: Provides </a:t>
            </a:r>
            <a:r>
              <a:rPr lang="en-US" altLang="en-US" sz="2200" dirty="0"/>
              <a:t>a broader and more comprehensive definition </a:t>
            </a:r>
            <a:r>
              <a:rPr lang="en-US" altLang="en-US" sz="2200" dirty="0" smtClean="0"/>
              <a:t>of emotional intelligence than </a:t>
            </a:r>
            <a:r>
              <a:rPr lang="en-US" altLang="en-US" sz="2200" dirty="0"/>
              <a:t>the ability model because it includes more leadership qualities</a:t>
            </a:r>
            <a:endParaRPr lang="en-US" altLang="en-US" sz="2000" dirty="0"/>
          </a:p>
          <a:p>
            <a:pPr lvl="1">
              <a:buFont typeface="Arial" panose="020B0604020202020204" pitchFamily="34" charset="0"/>
              <a:buChar char="•"/>
            </a:pPr>
            <a:r>
              <a:rPr lang="en-US" altLang="en-US" dirty="0" smtClean="0"/>
              <a:t>More </a:t>
            </a:r>
            <a:r>
              <a:rPr lang="en-US" altLang="en-US" dirty="0"/>
              <a:t>popular </a:t>
            </a:r>
            <a:r>
              <a:rPr lang="en-US" altLang="en-US" dirty="0" smtClean="0"/>
              <a:t>among human resource professionals </a:t>
            </a:r>
            <a:r>
              <a:rPr lang="en-US" altLang="en-US" dirty="0"/>
              <a:t>than the ability model </a:t>
            </a:r>
            <a:r>
              <a:rPr lang="en-US" altLang="en-US" dirty="0" smtClean="0"/>
              <a:t>but i</a:t>
            </a:r>
            <a:r>
              <a:rPr lang="en-US" altLang="en-US" dirty="0"/>
              <a:t>s</a:t>
            </a:r>
            <a:r>
              <a:rPr lang="en-US" altLang="en-US" dirty="0" smtClean="0"/>
              <a:t> </a:t>
            </a:r>
            <a:r>
              <a:rPr lang="en-US" altLang="en-US" dirty="0"/>
              <a:t>no more predictive of job performance than O C E A N</a:t>
            </a:r>
            <a:r>
              <a:rPr lang="en-US" altLang="en-US" b="1" dirty="0">
                <a:solidFill>
                  <a:srgbClr val="C30C20"/>
                </a:solidFill>
              </a:rPr>
              <a:t> </a:t>
            </a:r>
            <a:r>
              <a:rPr lang="en-US" altLang="en-US" dirty="0" smtClean="0"/>
              <a:t>assessments</a:t>
            </a:r>
          </a:p>
        </p:txBody>
      </p:sp>
    </p:spTree>
    <p:extLst>
      <p:ext uri="{BB962C8B-B14F-4D97-AF65-F5344CB8AC3E}">
        <p14:creationId xmlns:p14="http://schemas.microsoft.com/office/powerpoint/2010/main" val="370791848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pPr eaLnBrk="1" hangingPunct="1"/>
            <a:r>
              <a:rPr lang="en-US" altLang="en-US" sz="2400" dirty="0" smtClean="0"/>
              <a:t>Ability and Mixed Models of Emotional Intelligence, 1</a:t>
            </a:r>
            <a:br>
              <a:rPr lang="en-US" altLang="en-US" sz="2400" dirty="0" smtClean="0"/>
            </a:br>
            <a:endParaRPr lang="en-US" altLang="en-US" sz="2500" dirty="0" smtClean="0"/>
          </a:p>
        </p:txBody>
      </p:sp>
      <p:graphicFrame>
        <p:nvGraphicFramePr>
          <p:cNvPr id="2" name="Table 1"/>
          <p:cNvGraphicFramePr>
            <a:graphicFrameLocks noGrp="1"/>
          </p:cNvGraphicFramePr>
          <p:nvPr>
            <p:extLst>
              <p:ext uri="{D42A27DB-BD31-4B8C-83A1-F6EECF244321}">
                <p14:modId xmlns:p14="http://schemas.microsoft.com/office/powerpoint/2010/main" val="3262655783"/>
              </p:ext>
            </p:extLst>
          </p:nvPr>
        </p:nvGraphicFramePr>
        <p:xfrm>
          <a:off x="228600" y="1405810"/>
          <a:ext cx="8763001" cy="3401851"/>
        </p:xfrm>
        <a:graphic>
          <a:graphicData uri="http://schemas.openxmlformats.org/drawingml/2006/table">
            <a:tbl>
              <a:tblPr firstRow="1" bandRow="1">
                <a:tableStyleId>{5C22544A-7EE6-4342-B048-85BDC9FD1C3A}</a:tableStyleId>
              </a:tblPr>
              <a:tblGrid>
                <a:gridCol w="1600201"/>
                <a:gridCol w="3962399"/>
                <a:gridCol w="3200401"/>
              </a:tblGrid>
              <a:tr h="742928">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600" b="1" i="0" u="none" strike="noStrike" kern="1200" baseline="0" dirty="0" smtClean="0">
                          <a:solidFill>
                            <a:schemeClr val="lt1"/>
                          </a:solidFill>
                          <a:latin typeface="+mn-lt"/>
                          <a:ea typeface="+mn-ea"/>
                          <a:cs typeface="+mn-cs"/>
                        </a:rPr>
                        <a:t>Ability Model </a:t>
                      </a:r>
                      <a:r>
                        <a:rPr lang="en-US" sz="1600" b="0" i="0" u="none" strike="noStrike" kern="1200" baseline="0" dirty="0" smtClean="0">
                          <a:solidFill>
                            <a:schemeClr val="lt1"/>
                          </a:solidFill>
                          <a:latin typeface="+mn-lt"/>
                          <a:ea typeface="+mn-ea"/>
                          <a:cs typeface="+mn-cs"/>
                        </a:rPr>
                        <a:t>	</a:t>
                      </a:r>
                      <a:endParaRPr lang="en-US" sz="1600" b="1" i="0" u="none" strike="noStrike" kern="1200" baseline="0" dirty="0" smtClean="0">
                        <a:solidFill>
                          <a:schemeClr val="lt1"/>
                        </a:solidFill>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600" b="1" i="0" u="none" strike="noStrike" kern="1200" baseline="0" dirty="0" smtClean="0">
                          <a:solidFill>
                            <a:schemeClr val="lt1"/>
                          </a:solidFill>
                          <a:latin typeface="+mn-lt"/>
                          <a:ea typeface="+mn-ea"/>
                          <a:cs typeface="+mn-cs"/>
                        </a:rPr>
                        <a:t>Mayer, Salovey, and Caruso </a:t>
                      </a:r>
                      <a:r>
                        <a:rPr lang="en-US" sz="1600" b="0" i="0" u="none" strike="noStrike" kern="1200" baseline="0" dirty="0" smtClean="0">
                          <a:solidFill>
                            <a:schemeClr val="lt1"/>
                          </a:solidFill>
                          <a:latin typeface="+mn-lt"/>
                          <a:ea typeface="+mn-ea"/>
                          <a:cs typeface="+mn-cs"/>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0C20"/>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IN" sz="1600" b="1" i="0" u="none" strike="noStrike" kern="1200" baseline="0" dirty="0" smtClean="0">
                          <a:solidFill>
                            <a:schemeClr val="lt1"/>
                          </a:solidFill>
                          <a:latin typeface="+mn-lt"/>
                          <a:ea typeface="+mn-ea"/>
                          <a:cs typeface="+mn-cs"/>
                        </a:rPr>
                        <a:t>Mixed Models </a:t>
                      </a:r>
                      <a:endParaRPr lang="en-US" sz="1600" b="1" i="0" u="none" strike="noStrike" kern="1200" baseline="0" dirty="0" smtClean="0">
                        <a:solidFill>
                          <a:schemeClr val="lt1"/>
                        </a:solidFill>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600" b="1" i="0" u="none" strike="noStrike" kern="1200" baseline="0" dirty="0" smtClean="0">
                          <a:solidFill>
                            <a:schemeClr val="lt1"/>
                          </a:solidFill>
                          <a:latin typeface="+mn-lt"/>
                          <a:ea typeface="+mn-ea"/>
                          <a:cs typeface="+mn-cs"/>
                        </a:rPr>
                        <a:t>Goleman </a:t>
                      </a:r>
                      <a:r>
                        <a:rPr lang="la-Latn" sz="1600" b="1" i="0" u="none" strike="noStrike" kern="1200" baseline="0" noProof="1" smtClean="0">
                          <a:solidFill>
                            <a:schemeClr val="lt1"/>
                          </a:solidFill>
                          <a:latin typeface="+mn-lt"/>
                          <a:ea typeface="+mn-ea"/>
                          <a:cs typeface="+mn-cs"/>
                        </a:rPr>
                        <a:t>et al</a:t>
                      </a:r>
                      <a:r>
                        <a:rPr lang="en-IN" sz="1600" b="1" i="0" u="none" strike="noStrike" kern="1200" baseline="0" noProof="1" smtClean="0">
                          <a:solidFill>
                            <a:schemeClr val="lt1"/>
                          </a:solidFill>
                          <a:latin typeface="+mn-lt"/>
                          <a:ea typeface="+mn-ea"/>
                          <a:cs typeface="+mn-cs"/>
                        </a:rPr>
                        <a:t>.</a:t>
                      </a:r>
                      <a:endParaRPr lang="la-Latn" sz="1600" b="0" i="0" u="none" strike="noStrike" kern="1200" baseline="0" noProof="1" smtClean="0">
                        <a:solidFill>
                          <a:schemeClr val="lt1"/>
                        </a:solidFill>
                        <a:latin typeface="+mn-lt"/>
                        <a:ea typeface="+mn-ea"/>
                        <a:cs typeface="+mn-cs"/>
                      </a:endParaRPr>
                    </a:p>
                    <a:p>
                      <a:endParaRPr lang="en-US"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0C20"/>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600" b="1" i="0" u="none" strike="noStrike" kern="1200" baseline="0" dirty="0" smtClean="0">
                          <a:solidFill>
                            <a:schemeClr val="lt1"/>
                          </a:solidFill>
                          <a:latin typeface="+mn-lt"/>
                          <a:ea typeface="+mn-ea"/>
                          <a:cs typeface="+mn-cs"/>
                        </a:rPr>
                        <a:t>Mixed Models </a:t>
                      </a:r>
                      <a:r>
                        <a:rPr lang="en-US" sz="1600" b="0" i="0" u="none" strike="noStrike" kern="1200" baseline="0" dirty="0" smtClean="0">
                          <a:solidFill>
                            <a:schemeClr val="lt1"/>
                          </a:solidFill>
                          <a:latin typeface="+mn-lt"/>
                          <a:ea typeface="+mn-ea"/>
                          <a:cs typeface="+mn-cs"/>
                        </a:rPr>
                        <a:t>	</a:t>
                      </a:r>
                      <a:endParaRPr lang="en-US" sz="1600" b="1" i="0" u="none" strike="noStrike" kern="1200" baseline="0" dirty="0" smtClean="0">
                        <a:solidFill>
                          <a:schemeClr val="lt1"/>
                        </a:solidFill>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600" b="1" i="0" u="none" strike="noStrike" kern="1200" baseline="0" dirty="0" smtClean="0">
                          <a:solidFill>
                            <a:schemeClr val="lt1"/>
                          </a:solidFill>
                          <a:latin typeface="+mn-lt"/>
                          <a:ea typeface="+mn-ea"/>
                          <a:cs typeface="+mn-cs"/>
                        </a:rPr>
                        <a:t>Bar-On </a:t>
                      </a:r>
                      <a:r>
                        <a:rPr lang="en-US" sz="1600" b="0" i="0" u="none" strike="noStrike" kern="1200" baseline="0" dirty="0" smtClean="0">
                          <a:solidFill>
                            <a:schemeClr val="lt1"/>
                          </a:solidFill>
                          <a:latin typeface="+mn-lt"/>
                          <a:ea typeface="+mn-ea"/>
                          <a:cs typeface="+mn-cs"/>
                        </a:rPr>
                        <a:t>	</a:t>
                      </a:r>
                    </a:p>
                    <a:p>
                      <a:endParaRPr lang="en-US"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0C20"/>
                    </a:solidFill>
                  </a:tcPr>
                </a:tc>
              </a:tr>
              <a:tr h="975128">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600" b="0" i="0" u="none" strike="noStrike" kern="1200" baseline="0" dirty="0" smtClean="0">
                          <a:solidFill>
                            <a:schemeClr val="dk1"/>
                          </a:solidFill>
                          <a:latin typeface="+mn-lt"/>
                          <a:ea typeface="+mn-ea"/>
                          <a:cs typeface="+mn-cs"/>
                        </a:rPr>
                        <a:t>Perceiving emotions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600" b="0" i="0" u="none" strike="noStrike" kern="1200" baseline="0" dirty="0" smtClean="0">
                          <a:solidFill>
                            <a:schemeClr val="dk1"/>
                          </a:solidFill>
                          <a:latin typeface="+mn-lt"/>
                          <a:ea typeface="+mn-ea"/>
                          <a:cs typeface="+mn-cs"/>
                        </a:rPr>
                        <a:t>Self-awareness: Emotional awareness, accurate self-assessment, and self-confidence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600" b="0" i="0" u="none" strike="noStrike" kern="1200" baseline="0" dirty="0" smtClean="0">
                          <a:solidFill>
                            <a:schemeClr val="dk1"/>
                          </a:solidFill>
                          <a:latin typeface="+mn-lt"/>
                          <a:ea typeface="+mn-ea"/>
                          <a:cs typeface="+mn-cs"/>
                        </a:rPr>
                        <a:t>Intrapersonal: Self-regard, emotional self-awareness, assertiveness, independence, and self-actualization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612699">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600" b="0" i="0" u="none" strike="noStrike" kern="1200" baseline="0" dirty="0" smtClean="0">
                          <a:solidFill>
                            <a:schemeClr val="dk1"/>
                          </a:solidFill>
                          <a:latin typeface="+mn-lt"/>
                          <a:ea typeface="+mn-ea"/>
                          <a:cs typeface="+mn-cs"/>
                        </a:rPr>
                        <a:t>Managing emotions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600" b="0" i="0" u="none" strike="noStrike" kern="1200" baseline="0" dirty="0" smtClean="0">
                          <a:solidFill>
                            <a:schemeClr val="dk1"/>
                          </a:solidFill>
                          <a:latin typeface="+mn-lt"/>
                          <a:ea typeface="+mn-ea"/>
                          <a:cs typeface="+mn-cs"/>
                        </a:rPr>
                        <a:t>Self-regulation: Self-control, trustworthiness, conscientiousness, adaptability, and innovation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600" b="0" i="0" u="none" strike="noStrike" kern="1200" baseline="0" dirty="0" smtClean="0">
                          <a:solidFill>
                            <a:schemeClr val="dk1"/>
                          </a:solidFill>
                          <a:latin typeface="+mn-lt"/>
                          <a:ea typeface="+mn-ea"/>
                          <a:cs typeface="+mn-cs"/>
                        </a:rPr>
                        <a:t>Adaptability: Reality testing, flexibility, and problem solving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689131">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600" b="0" i="0" u="none" strike="noStrike" kern="1200" baseline="0" dirty="0" smtClean="0">
                          <a:solidFill>
                            <a:schemeClr val="dk1"/>
                          </a:solidFill>
                          <a:latin typeface="+mn-lt"/>
                          <a:ea typeface="+mn-ea"/>
                          <a:cs typeface="+mn-cs"/>
                        </a:rPr>
                        <a:t>Using emotions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600" b="0" i="0" u="none" strike="noStrike" kern="1200" baseline="0" dirty="0" smtClean="0">
                          <a:solidFill>
                            <a:schemeClr val="dk1"/>
                          </a:solidFill>
                          <a:latin typeface="+mn-lt"/>
                          <a:ea typeface="+mn-ea"/>
                          <a:cs typeface="+mn-cs"/>
                        </a:rPr>
                        <a:t>Motivation: Achievement, commitment, initiative, and optimism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600" b="0" i="0" u="none" strike="noStrike" kern="1200" baseline="0" dirty="0" smtClean="0">
                          <a:solidFill>
                            <a:schemeClr val="dk1"/>
                          </a:solidFill>
                          <a:latin typeface="+mn-lt"/>
                          <a:ea typeface="+mn-ea"/>
                          <a:cs typeface="+mn-cs"/>
                        </a:rPr>
                        <a:t>Stress management: Stress tolerance and impulse control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
        <p:nvSpPr>
          <p:cNvPr id="5" name="Text Placeholder 2" descr="©McGraw-Hill Education. All rights reserved. Authorized only for instructor use in the classroom.  No reproduction or further distribution permitted without the prior written consent of McGraw-Hill Education.&#10;"/>
          <p:cNvSpPr txBox="1">
            <a:spLocks/>
          </p:cNvSpPr>
          <p:nvPr/>
        </p:nvSpPr>
        <p:spPr>
          <a:xfrm>
            <a:off x="228599" y="4875969"/>
            <a:ext cx="8763001" cy="136617"/>
          </a:xfrm>
          <a:prstGeom prst="rect">
            <a:avLst/>
          </a:prstGeom>
        </p:spPr>
        <p:txBody>
          <a:bodyPr vert="horz" lIns="91440" tIns="45720" rIns="91440" bIns="45720" rtlCol="0">
            <a:normAutofit fontScale="250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57150" indent="0">
              <a:buNone/>
            </a:pPr>
            <a:r>
              <a:rPr lang="en-US" dirty="0"/>
              <a:t>Sources: R. Bar-On, Emotional Quotient Inventory (North Tonawanda, NY: Multi-Health Systems, 2001); D. Goleman, Working with Emotional Intelligence (New York: Bantam Doubleday Dell, 1998); D. R. Caruso, J. D. Mayer, and P. </a:t>
            </a:r>
            <a:r>
              <a:rPr lang="en-US" dirty="0" err="1"/>
              <a:t>Salovey</a:t>
            </a:r>
            <a:r>
              <a:rPr lang="en-US" dirty="0"/>
              <a:t>, “Emotional Intelligence and Emotional Leadership,” in Multiple Intelligences and Leadership, ed. R. E. </a:t>
            </a:r>
            <a:r>
              <a:rPr lang="en-US" dirty="0" err="1"/>
              <a:t>Riggio</a:t>
            </a:r>
            <a:r>
              <a:rPr lang="en-US" dirty="0"/>
              <a:t>, S. E. Murphy, and F. J. </a:t>
            </a:r>
            <a:r>
              <a:rPr lang="en-US" dirty="0" err="1"/>
              <a:t>Pirozzolo</a:t>
            </a:r>
            <a:r>
              <a:rPr lang="en-US" dirty="0"/>
              <a:t> (Mahwah, NJ: Lawrence Erlbaum Associates, 2002), pp. 55–74, http:// www.eiconsortium.org</a:t>
            </a:r>
            <a:endParaRPr lang="en-US" altLang="en-US" dirty="0"/>
          </a:p>
          <a:p>
            <a:pPr marL="0" indent="0">
              <a:buNone/>
            </a:pPr>
            <a:endParaRPr lang="en-US" sz="3200" kern="1200" dirty="0">
              <a:solidFill>
                <a:schemeClr val="tx1"/>
              </a:solidFill>
              <a:effectLst/>
              <a:latin typeface="+mn-lt"/>
              <a:ea typeface="+mn-ea"/>
              <a:cs typeface="+mn-cs"/>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pPr eaLnBrk="1" hangingPunct="1"/>
            <a:r>
              <a:rPr lang="en-US" altLang="en-US" sz="2400" dirty="0" smtClean="0"/>
              <a:t>Ability and Mixed Models of Emotional Intelligence, 2</a:t>
            </a:r>
            <a:br>
              <a:rPr lang="en-US" altLang="en-US" sz="2400" dirty="0" smtClean="0"/>
            </a:br>
            <a:endParaRPr lang="en-US" altLang="en-US" sz="2500" dirty="0" smtClean="0"/>
          </a:p>
        </p:txBody>
      </p:sp>
      <p:graphicFrame>
        <p:nvGraphicFramePr>
          <p:cNvPr id="2" name="Table 1"/>
          <p:cNvGraphicFramePr>
            <a:graphicFrameLocks noGrp="1"/>
          </p:cNvGraphicFramePr>
          <p:nvPr>
            <p:extLst>
              <p:ext uri="{D42A27DB-BD31-4B8C-83A1-F6EECF244321}">
                <p14:modId xmlns:p14="http://schemas.microsoft.com/office/powerpoint/2010/main" val="2873585806"/>
              </p:ext>
            </p:extLst>
          </p:nvPr>
        </p:nvGraphicFramePr>
        <p:xfrm>
          <a:off x="190499" y="1389220"/>
          <a:ext cx="8763001" cy="2865120"/>
        </p:xfrm>
        <a:graphic>
          <a:graphicData uri="http://schemas.openxmlformats.org/drawingml/2006/table">
            <a:tbl>
              <a:tblPr firstRow="1" bandRow="1">
                <a:tableStyleId>{5C22544A-7EE6-4342-B048-85BDC9FD1C3A}</a:tableStyleId>
              </a:tblPr>
              <a:tblGrid>
                <a:gridCol w="1600201"/>
                <a:gridCol w="3962399"/>
                <a:gridCol w="3200401"/>
              </a:tblGrid>
              <a:tr h="742928">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600" b="1" i="0" u="none" strike="noStrike" kern="1200" baseline="0" dirty="0" smtClean="0">
                          <a:solidFill>
                            <a:schemeClr val="lt1"/>
                          </a:solidFill>
                          <a:latin typeface="+mn-lt"/>
                          <a:ea typeface="+mn-ea"/>
                          <a:cs typeface="+mn-cs"/>
                        </a:rPr>
                        <a:t>Ability Model </a:t>
                      </a:r>
                      <a:r>
                        <a:rPr lang="en-US" sz="1600" b="0" i="0" u="none" strike="noStrike" kern="1200" baseline="0" dirty="0" smtClean="0">
                          <a:solidFill>
                            <a:schemeClr val="lt1"/>
                          </a:solidFill>
                          <a:latin typeface="+mn-lt"/>
                          <a:ea typeface="+mn-ea"/>
                          <a:cs typeface="+mn-cs"/>
                        </a:rPr>
                        <a:t>	</a:t>
                      </a:r>
                      <a:endParaRPr lang="en-US" sz="1600" b="1" i="0" u="none" strike="noStrike" kern="1200" baseline="0" dirty="0" smtClean="0">
                        <a:solidFill>
                          <a:schemeClr val="lt1"/>
                        </a:solidFill>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600" b="1" i="0" u="none" strike="noStrike" kern="1200" baseline="0" dirty="0" smtClean="0">
                          <a:solidFill>
                            <a:schemeClr val="lt1"/>
                          </a:solidFill>
                          <a:latin typeface="+mn-lt"/>
                          <a:ea typeface="+mn-ea"/>
                          <a:cs typeface="+mn-cs"/>
                        </a:rPr>
                        <a:t>Mayer, Salovey, and Caruso </a:t>
                      </a:r>
                      <a:r>
                        <a:rPr lang="en-US" sz="1600" b="0" i="0" u="none" strike="noStrike" kern="1200" baseline="0" dirty="0" smtClean="0">
                          <a:solidFill>
                            <a:schemeClr val="lt1"/>
                          </a:solidFill>
                          <a:latin typeface="+mn-lt"/>
                          <a:ea typeface="+mn-ea"/>
                          <a:cs typeface="+mn-cs"/>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30C20"/>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IN" sz="1600" b="1" i="0" u="none" strike="noStrike" kern="1200" baseline="0" dirty="0" smtClean="0">
                          <a:solidFill>
                            <a:schemeClr val="lt1"/>
                          </a:solidFill>
                          <a:latin typeface="+mn-lt"/>
                          <a:ea typeface="+mn-ea"/>
                          <a:cs typeface="+mn-cs"/>
                        </a:rPr>
                        <a:t>Mixed Models </a:t>
                      </a:r>
                      <a:endParaRPr lang="en-US" sz="1600" b="1" i="0" u="none" strike="noStrike" kern="1200" baseline="0" dirty="0" smtClean="0">
                        <a:solidFill>
                          <a:schemeClr val="lt1"/>
                        </a:solidFill>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600" b="1" i="0" u="none" strike="noStrike" kern="1200" baseline="0" dirty="0" smtClean="0">
                          <a:solidFill>
                            <a:schemeClr val="lt1"/>
                          </a:solidFill>
                          <a:latin typeface="+mn-lt"/>
                          <a:ea typeface="+mn-ea"/>
                          <a:cs typeface="+mn-cs"/>
                        </a:rPr>
                        <a:t>Goleman </a:t>
                      </a:r>
                      <a:r>
                        <a:rPr lang="la-Latn" sz="1600" b="1" i="0" u="none" strike="noStrike" kern="1200" baseline="0" noProof="1" smtClean="0">
                          <a:solidFill>
                            <a:schemeClr val="lt1"/>
                          </a:solidFill>
                          <a:latin typeface="+mn-lt"/>
                          <a:ea typeface="+mn-ea"/>
                          <a:cs typeface="+mn-cs"/>
                        </a:rPr>
                        <a:t>et al</a:t>
                      </a:r>
                      <a:r>
                        <a:rPr lang="en-IN" sz="1600" b="1" i="0" u="none" strike="noStrike" kern="1200" baseline="0" noProof="1" smtClean="0">
                          <a:solidFill>
                            <a:schemeClr val="lt1"/>
                          </a:solidFill>
                          <a:latin typeface="+mn-lt"/>
                          <a:ea typeface="+mn-ea"/>
                          <a:cs typeface="+mn-cs"/>
                        </a:rPr>
                        <a:t>.</a:t>
                      </a:r>
                      <a:endParaRPr lang="la-Latn" sz="1600" b="0" i="0" u="none" strike="noStrike" kern="1200" baseline="0" noProof="1" smtClean="0">
                        <a:solidFill>
                          <a:schemeClr val="lt1"/>
                        </a:solidFill>
                        <a:latin typeface="+mn-lt"/>
                        <a:ea typeface="+mn-ea"/>
                        <a:cs typeface="+mn-cs"/>
                      </a:endParaRPr>
                    </a:p>
                    <a:p>
                      <a:endParaRPr lang="en-US"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30C20"/>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600" b="1" i="0" u="none" strike="noStrike" kern="1200" baseline="0" dirty="0" smtClean="0">
                          <a:solidFill>
                            <a:schemeClr val="lt1"/>
                          </a:solidFill>
                          <a:latin typeface="+mn-lt"/>
                          <a:ea typeface="+mn-ea"/>
                          <a:cs typeface="+mn-cs"/>
                        </a:rPr>
                        <a:t>Mixed Models </a:t>
                      </a:r>
                      <a:r>
                        <a:rPr lang="en-US" sz="1600" b="0" i="0" u="none" strike="noStrike" kern="1200" baseline="0" dirty="0" smtClean="0">
                          <a:solidFill>
                            <a:schemeClr val="lt1"/>
                          </a:solidFill>
                          <a:latin typeface="+mn-lt"/>
                          <a:ea typeface="+mn-ea"/>
                          <a:cs typeface="+mn-cs"/>
                        </a:rPr>
                        <a:t>	</a:t>
                      </a:r>
                      <a:endParaRPr lang="en-US" sz="1600" b="1" i="0" u="none" strike="noStrike" kern="1200" baseline="0" dirty="0" smtClean="0">
                        <a:solidFill>
                          <a:schemeClr val="lt1"/>
                        </a:solidFill>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600" b="1" i="0" u="none" strike="noStrike" kern="1200" baseline="0" dirty="0" smtClean="0">
                          <a:solidFill>
                            <a:schemeClr val="lt1"/>
                          </a:solidFill>
                          <a:latin typeface="+mn-lt"/>
                          <a:ea typeface="+mn-ea"/>
                          <a:cs typeface="+mn-cs"/>
                        </a:rPr>
                        <a:t>Bar-On </a:t>
                      </a:r>
                      <a:r>
                        <a:rPr lang="en-US" sz="1600" b="0" i="0" u="none" strike="noStrike" kern="1200" baseline="0" dirty="0" smtClean="0">
                          <a:solidFill>
                            <a:schemeClr val="lt1"/>
                          </a:solidFill>
                          <a:latin typeface="+mn-lt"/>
                          <a:ea typeface="+mn-ea"/>
                          <a:cs typeface="+mn-cs"/>
                        </a:rPr>
                        <a:t>	</a:t>
                      </a:r>
                    </a:p>
                    <a:p>
                      <a:endParaRPr lang="en-US"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30C20"/>
                    </a:solidFill>
                  </a:tcPr>
                </a:tc>
              </a:tr>
              <a:tr h="975128">
                <a:tc>
                  <a:txBody>
                    <a:bodyPr/>
                    <a:lstStyle/>
                    <a:p>
                      <a:r>
                        <a:rPr lang="en-US" sz="1600" b="0" i="0" u="none" strike="noStrike" kern="1200" baseline="0" dirty="0" smtClean="0">
                          <a:solidFill>
                            <a:schemeClr val="dk1"/>
                          </a:solidFill>
                          <a:latin typeface="+mn-lt"/>
                          <a:ea typeface="+mn-ea"/>
                          <a:cs typeface="+mn-cs"/>
                        </a:rPr>
                        <a:t>Understanding emotions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600" b="0" i="0" u="none" strike="noStrike" kern="1200" baseline="0" dirty="0" smtClean="0">
                          <a:solidFill>
                            <a:schemeClr val="dk1"/>
                          </a:solidFill>
                          <a:latin typeface="+mn-lt"/>
                          <a:ea typeface="+mn-ea"/>
                          <a:cs typeface="+mn-cs"/>
                        </a:rPr>
                        <a:t>Empathy: Understanding others , developing others, service, orientation, diversity, and political awareness </a:t>
                      </a:r>
                    </a:p>
                    <a:p>
                      <a:endParaRPr lang="en-IN" sz="1600" b="0" i="0" u="none" strike="noStrike" kern="1200" baseline="0" dirty="0" smtClean="0">
                        <a:solidFill>
                          <a:schemeClr val="dk1"/>
                        </a:solidFill>
                        <a:latin typeface="+mn-lt"/>
                        <a:ea typeface="+mn-ea"/>
                        <a:cs typeface="+mn-cs"/>
                      </a:endParaRPr>
                    </a:p>
                    <a:p>
                      <a:r>
                        <a:rPr lang="en-US" sz="1600" b="0" i="0" u="none" strike="noStrike" kern="1200" baseline="0" dirty="0" smtClean="0">
                          <a:solidFill>
                            <a:schemeClr val="dk1"/>
                          </a:solidFill>
                          <a:latin typeface="+mn-lt"/>
                          <a:ea typeface="+mn-ea"/>
                          <a:cs typeface="+mn-cs"/>
                        </a:rPr>
                        <a:t>Social skills: Influence, communication, conflict management, leadership, change catalyst, building bonds, collaboration or cooperation, and team capabilities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600" b="0" i="0" u="none" strike="noStrike" kern="1200" baseline="0" dirty="0" smtClean="0">
                          <a:solidFill>
                            <a:schemeClr val="dk1"/>
                          </a:solidFill>
                          <a:latin typeface="+mn-lt"/>
                          <a:ea typeface="+mn-ea"/>
                          <a:cs typeface="+mn-cs"/>
                        </a:rPr>
                        <a:t>Interpersonal: Empathy, social responsibility, and interpersonal relationship</a:t>
                      </a:r>
                    </a:p>
                    <a:p>
                      <a:endParaRPr lang="en-US" sz="1600" b="0" i="0" u="none" strike="noStrike" kern="1200" baseline="0" dirty="0" smtClean="0">
                        <a:solidFill>
                          <a:schemeClr val="dk1"/>
                        </a:solidFill>
                        <a:latin typeface="+mn-lt"/>
                        <a:ea typeface="+mn-ea"/>
                        <a:cs typeface="+mn-cs"/>
                      </a:endParaRPr>
                    </a:p>
                    <a:p>
                      <a:r>
                        <a:rPr lang="en-US" sz="1600" b="0" i="0" u="none" strike="noStrike" kern="1200" baseline="0" dirty="0" smtClean="0">
                          <a:solidFill>
                            <a:schemeClr val="dk1"/>
                          </a:solidFill>
                          <a:latin typeface="+mn-lt"/>
                          <a:ea typeface="+mn-ea"/>
                          <a:cs typeface="+mn-cs"/>
                        </a:rPr>
                        <a:t>General mood: Optimism and happiness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
        <p:nvSpPr>
          <p:cNvPr id="4" name="Text Placeholder 2" descr="©McGraw-Hill Education. All rights reserved. Authorized only for instructor use in the classroom.  No reproduction or further distribution permitted without the prior written consent of McGraw-Hill Education.&#10;"/>
          <p:cNvSpPr txBox="1">
            <a:spLocks/>
          </p:cNvSpPr>
          <p:nvPr/>
        </p:nvSpPr>
        <p:spPr>
          <a:xfrm>
            <a:off x="228599" y="4393369"/>
            <a:ext cx="8763001" cy="136617"/>
          </a:xfrm>
          <a:prstGeom prst="rect">
            <a:avLst/>
          </a:prstGeom>
        </p:spPr>
        <p:txBody>
          <a:bodyPr vert="horz" lIns="91440" tIns="45720" rIns="91440" bIns="45720" rtlCol="0">
            <a:normAutofit fontScale="250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57150" indent="0">
              <a:buNone/>
            </a:pPr>
            <a:r>
              <a:rPr lang="en-US" dirty="0"/>
              <a:t>Sources: R. Bar-On, Emotional Quotient Inventory (North Tonawanda, NY: Multi-Health Systems, 2001); D. Goleman, Working with Emotional Intelligence (New York: Bantam Doubleday Dell, 1998); D. R. Caruso, J. D. Mayer, and P. </a:t>
            </a:r>
            <a:r>
              <a:rPr lang="en-US" dirty="0" err="1"/>
              <a:t>Salovey</a:t>
            </a:r>
            <a:r>
              <a:rPr lang="en-US" dirty="0"/>
              <a:t>, “Emotional Intelligence and Emotional Leadership,” in Multiple Intelligences and Leadership, ed. R. E. </a:t>
            </a:r>
            <a:r>
              <a:rPr lang="en-US" dirty="0" err="1"/>
              <a:t>Riggio</a:t>
            </a:r>
            <a:r>
              <a:rPr lang="en-US" dirty="0"/>
              <a:t>, S. E. Murphy, and F. J. </a:t>
            </a:r>
            <a:r>
              <a:rPr lang="en-US" dirty="0" err="1"/>
              <a:t>Pirozzolo</a:t>
            </a:r>
            <a:r>
              <a:rPr lang="en-US" dirty="0"/>
              <a:t> (Mahwah, NJ: Lawrence Erlbaum Associates, 2002), pp. 55–74, http:// www.eiconsortium.org</a:t>
            </a:r>
            <a:endParaRPr lang="en-US" altLang="en-US" dirty="0"/>
          </a:p>
          <a:p>
            <a:pPr marL="0" indent="0">
              <a:buNone/>
            </a:pPr>
            <a:endParaRPr lang="en-US" sz="3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243767631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a:xfrm>
            <a:off x="0" y="152400"/>
            <a:ext cx="9144000" cy="609600"/>
          </a:xfrm>
        </p:spPr>
        <p:txBody>
          <a:bodyPr/>
          <a:lstStyle/>
          <a:p>
            <a:pPr eaLnBrk="1" hangingPunct="1"/>
            <a:r>
              <a:rPr lang="en-US" altLang="en-US" sz="2400" dirty="0" smtClean="0"/>
              <a:t>Comparison between the O C E A N Model and </a:t>
            </a:r>
            <a:br>
              <a:rPr lang="en-US" altLang="en-US" sz="2400" dirty="0" smtClean="0"/>
            </a:br>
            <a:r>
              <a:rPr lang="en-US" altLang="en-US" sz="2400" dirty="0" smtClean="0"/>
              <a:t>Goleman’s Model of E Q, 1</a:t>
            </a:r>
          </a:p>
        </p:txBody>
      </p:sp>
      <p:graphicFrame>
        <p:nvGraphicFramePr>
          <p:cNvPr id="4" name="Table 3"/>
          <p:cNvGraphicFramePr>
            <a:graphicFrameLocks noGrp="1"/>
          </p:cNvGraphicFramePr>
          <p:nvPr>
            <p:extLst>
              <p:ext uri="{D42A27DB-BD31-4B8C-83A1-F6EECF244321}">
                <p14:modId xmlns:p14="http://schemas.microsoft.com/office/powerpoint/2010/main" val="1014108517"/>
              </p:ext>
            </p:extLst>
          </p:nvPr>
        </p:nvGraphicFramePr>
        <p:xfrm>
          <a:off x="194441" y="1045909"/>
          <a:ext cx="8755117" cy="4998720"/>
        </p:xfrm>
        <a:graphic>
          <a:graphicData uri="http://schemas.openxmlformats.org/drawingml/2006/table">
            <a:tbl>
              <a:tblPr firstRow="1" bandRow="1">
                <a:tableStyleId>{5C22544A-7EE6-4342-B048-85BDC9FD1C3A}</a:tableStyleId>
              </a:tblPr>
              <a:tblGrid>
                <a:gridCol w="4606159"/>
                <a:gridCol w="4148958"/>
              </a:tblGrid>
              <a:tr h="404521">
                <a:tc>
                  <a:txBody>
                    <a:bodyPr/>
                    <a:lstStyle/>
                    <a:p>
                      <a:r>
                        <a:rPr lang="en-US" sz="1800" b="1" i="0" u="none" strike="noStrike" kern="1200" baseline="0" dirty="0" smtClean="0">
                          <a:solidFill>
                            <a:schemeClr val="lt1"/>
                          </a:solidFill>
                          <a:latin typeface="+mn-lt"/>
                          <a:ea typeface="+mn-ea"/>
                          <a:cs typeface="+mn-cs"/>
                        </a:rPr>
                        <a:t>Goleman et al. </a:t>
                      </a:r>
                      <a:endParaRPr lang="en-US" sz="1800" b="0" i="0" u="none" strike="noStrike" kern="1200" baseline="0" dirty="0" smtClean="0">
                        <a:solidFill>
                          <a:schemeClr val="lt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30C20"/>
                    </a:solidFill>
                  </a:tcPr>
                </a:tc>
                <a:tc>
                  <a:txBody>
                    <a:bodyPr/>
                    <a:lstStyle/>
                    <a:p>
                      <a:r>
                        <a:rPr lang="en-US" sz="1800" b="1" i="0" u="none" strike="noStrike" kern="1200" baseline="0" dirty="0" smtClean="0">
                          <a:solidFill>
                            <a:schemeClr val="lt1"/>
                          </a:solidFill>
                          <a:latin typeface="+mn-lt"/>
                          <a:ea typeface="+mn-ea"/>
                          <a:cs typeface="+mn-cs"/>
                        </a:rPr>
                        <a:t>Likely O C E A N Correlates </a:t>
                      </a:r>
                      <a:r>
                        <a:rPr lang="en-US" sz="1800" b="0" i="0" u="none" strike="noStrike" kern="1200" baseline="0" dirty="0" smtClean="0">
                          <a:solidFill>
                            <a:schemeClr val="lt1"/>
                          </a:solidFill>
                          <a:latin typeface="+mn-lt"/>
                          <a:ea typeface="+mn-ea"/>
                          <a:cs typeface="+mn-cs"/>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30C20"/>
                    </a:solidFill>
                  </a:tcPr>
                </a:tc>
              </a:tr>
              <a:tr h="1242456">
                <a:tc>
                  <a:txBody>
                    <a:bodyPr/>
                    <a:lstStyle/>
                    <a:p>
                      <a:r>
                        <a:rPr lang="en-IN" sz="1800" b="1" i="0" u="none" strike="noStrike" kern="1200" baseline="0" dirty="0" smtClean="0">
                          <a:solidFill>
                            <a:schemeClr val="dk1"/>
                          </a:solidFill>
                          <a:latin typeface="+mn-lt"/>
                          <a:ea typeface="+mn-ea"/>
                          <a:cs typeface="+mn-cs"/>
                        </a:rPr>
                        <a:t>Self-awareness</a:t>
                      </a:r>
                    </a:p>
                    <a:p>
                      <a:pPr marL="342900" indent="-342900">
                        <a:buFont typeface="Arial" panose="020B0604020202020204" pitchFamily="34" charset="0"/>
                        <a:buChar char="•"/>
                      </a:pPr>
                      <a:r>
                        <a:rPr lang="en-IN" sz="1800" b="0" i="0" u="none" strike="noStrike" kern="1200" baseline="0" dirty="0" smtClean="0">
                          <a:solidFill>
                            <a:schemeClr val="dk1"/>
                          </a:solidFill>
                          <a:latin typeface="+mn-lt"/>
                          <a:ea typeface="+mn-ea"/>
                          <a:cs typeface="+mn-cs"/>
                        </a:rPr>
                        <a:t>Emotional awareness</a:t>
                      </a:r>
                    </a:p>
                    <a:p>
                      <a:pPr marL="342900" indent="-342900">
                        <a:buFont typeface="Arial" panose="020B0604020202020204" pitchFamily="34" charset="0"/>
                        <a:buChar char="•"/>
                      </a:pPr>
                      <a:r>
                        <a:rPr lang="en-IN" sz="1800" b="0" i="0" u="none" strike="noStrike" kern="1200" baseline="0" dirty="0" smtClean="0">
                          <a:solidFill>
                            <a:schemeClr val="dk1"/>
                          </a:solidFill>
                          <a:latin typeface="+mn-lt"/>
                          <a:ea typeface="+mn-ea"/>
                          <a:cs typeface="+mn-cs"/>
                        </a:rPr>
                        <a:t>Accurate self-assessment </a:t>
                      </a:r>
                    </a:p>
                    <a:p>
                      <a:pPr marL="342900" indent="-342900">
                        <a:buFont typeface="Arial" panose="020B0604020202020204" pitchFamily="34" charset="0"/>
                        <a:buChar char="•"/>
                      </a:pPr>
                      <a:r>
                        <a:rPr lang="en-IN" sz="1800" b="0" i="0" u="none" strike="noStrike" kern="1200" baseline="0" dirty="0" smtClean="0">
                          <a:solidFill>
                            <a:schemeClr val="dk1"/>
                          </a:solidFill>
                          <a:latin typeface="+mn-lt"/>
                          <a:ea typeface="+mn-ea"/>
                          <a:cs typeface="+mn-cs"/>
                        </a:rPr>
                        <a:t>Self-confidence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b="0" i="0" u="none" strike="noStrike" kern="1200" baseline="0" dirty="0" smtClean="0">
                        <a:solidFill>
                          <a:schemeClr val="dk1"/>
                        </a:solidFill>
                        <a:latin typeface="+mn-lt"/>
                        <a:ea typeface="+mn-ea"/>
                        <a:cs typeface="+mn-cs"/>
                      </a:endParaRPr>
                    </a:p>
                    <a:p>
                      <a:pPr marL="342900" indent="-342900">
                        <a:buFont typeface="Arial" panose="020B0604020202020204" pitchFamily="34" charset="0"/>
                        <a:buChar char="•"/>
                      </a:pPr>
                      <a:r>
                        <a:rPr lang="en-US" sz="1800" b="0" i="0" u="none" strike="noStrike" kern="1200" baseline="0" dirty="0" smtClean="0">
                          <a:solidFill>
                            <a:schemeClr val="dk1"/>
                          </a:solidFill>
                          <a:latin typeface="+mn-lt"/>
                          <a:ea typeface="+mn-ea"/>
                          <a:cs typeface="+mn-cs"/>
                        </a:rPr>
                        <a:t>Agreeableness</a:t>
                      </a:r>
                    </a:p>
                    <a:p>
                      <a:pPr marL="342900" indent="-342900">
                        <a:buFont typeface="Arial" panose="020B0604020202020204" pitchFamily="34" charset="0"/>
                        <a:buChar char="•"/>
                      </a:pPr>
                      <a:r>
                        <a:rPr lang="en-US" sz="1800" b="0" i="0" u="none" strike="noStrike" kern="1200" baseline="0" dirty="0" smtClean="0">
                          <a:solidFill>
                            <a:schemeClr val="dk1"/>
                          </a:solidFill>
                          <a:latin typeface="+mn-lt"/>
                          <a:ea typeface="+mn-ea"/>
                          <a:cs typeface="+mn-cs"/>
                        </a:rPr>
                        <a:t>Neuroticism </a:t>
                      </a:r>
                    </a:p>
                    <a:p>
                      <a:pPr marL="342900" indent="-342900">
                        <a:buFont typeface="Arial" panose="020B0604020202020204" pitchFamily="34" charset="0"/>
                        <a:buChar char="•"/>
                      </a:pPr>
                      <a:r>
                        <a:rPr lang="en-US" sz="1800" b="0" i="0" u="none" strike="noStrike" kern="1200" baseline="0" dirty="0" smtClean="0">
                          <a:solidFill>
                            <a:schemeClr val="dk1"/>
                          </a:solidFill>
                          <a:latin typeface="+mn-lt"/>
                          <a:ea typeface="+mn-ea"/>
                          <a:cs typeface="+mn-cs"/>
                        </a:rPr>
                        <a:t>Extraversion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1820343">
                <a:tc>
                  <a:txBody>
                    <a:bodyPr/>
                    <a:lstStyle/>
                    <a:p>
                      <a:r>
                        <a:rPr lang="en-IN" sz="1800" b="1" i="0" u="none" strike="noStrike" kern="1200" baseline="0" dirty="0" smtClean="0">
                          <a:solidFill>
                            <a:schemeClr val="dk1"/>
                          </a:solidFill>
                          <a:latin typeface="+mn-lt"/>
                          <a:ea typeface="+mn-ea"/>
                          <a:cs typeface="+mn-cs"/>
                        </a:rPr>
                        <a:t>Self-regulation</a:t>
                      </a:r>
                    </a:p>
                    <a:p>
                      <a:pPr marL="342900" indent="-342900">
                        <a:buFont typeface="Arial" panose="020B0604020202020204" pitchFamily="34" charset="0"/>
                        <a:buChar char="•"/>
                      </a:pPr>
                      <a:r>
                        <a:rPr lang="en-IN" sz="1800" b="0" i="0" u="none" strike="noStrike" kern="1200" baseline="0" dirty="0" smtClean="0">
                          <a:solidFill>
                            <a:schemeClr val="dk1"/>
                          </a:solidFill>
                          <a:latin typeface="+mn-lt"/>
                          <a:ea typeface="+mn-ea"/>
                          <a:cs typeface="+mn-cs"/>
                        </a:rPr>
                        <a:t>Self-control </a:t>
                      </a:r>
                    </a:p>
                    <a:p>
                      <a:pPr marL="342900" indent="-342900">
                        <a:buFont typeface="Arial" panose="020B0604020202020204" pitchFamily="34" charset="0"/>
                        <a:buChar char="•"/>
                      </a:pPr>
                      <a:r>
                        <a:rPr lang="en-IN" sz="1800" b="0" i="0" u="none" strike="noStrike" kern="1200" baseline="0" dirty="0" smtClean="0">
                          <a:solidFill>
                            <a:schemeClr val="dk1"/>
                          </a:solidFill>
                          <a:latin typeface="+mn-lt"/>
                          <a:ea typeface="+mn-ea"/>
                          <a:cs typeface="+mn-cs"/>
                        </a:rPr>
                        <a:t>Trustworthiness</a:t>
                      </a:r>
                    </a:p>
                    <a:p>
                      <a:pPr marL="342900" indent="-342900">
                        <a:buFont typeface="Arial" panose="020B0604020202020204" pitchFamily="34" charset="0"/>
                        <a:buChar char="•"/>
                      </a:pPr>
                      <a:r>
                        <a:rPr lang="en-IN" sz="1800" b="0" i="0" u="none" strike="noStrike" kern="1200" baseline="0" dirty="0" smtClean="0">
                          <a:solidFill>
                            <a:schemeClr val="dk1"/>
                          </a:solidFill>
                          <a:latin typeface="+mn-lt"/>
                          <a:ea typeface="+mn-ea"/>
                          <a:cs typeface="+mn-cs"/>
                        </a:rPr>
                        <a:t>Conscientiousness</a:t>
                      </a:r>
                    </a:p>
                    <a:p>
                      <a:pPr marL="342900" indent="-342900">
                        <a:buFont typeface="Arial" panose="020B0604020202020204" pitchFamily="34" charset="0"/>
                        <a:buChar char="•"/>
                      </a:pPr>
                      <a:r>
                        <a:rPr lang="en-IN" sz="1800" b="0" i="0" u="none" strike="noStrike" kern="1200" baseline="0" dirty="0" smtClean="0">
                          <a:solidFill>
                            <a:schemeClr val="dk1"/>
                          </a:solidFill>
                          <a:latin typeface="+mn-lt"/>
                          <a:ea typeface="+mn-ea"/>
                          <a:cs typeface="+mn-cs"/>
                        </a:rPr>
                        <a:t>Adaptability</a:t>
                      </a:r>
                    </a:p>
                    <a:p>
                      <a:pPr marL="342900" indent="-342900">
                        <a:buFont typeface="Arial" panose="020B0604020202020204" pitchFamily="34" charset="0"/>
                        <a:buChar char="•"/>
                      </a:pPr>
                      <a:r>
                        <a:rPr lang="en-IN" sz="1800" b="0" i="0" u="none" strike="noStrike" kern="1200" baseline="0" dirty="0" smtClean="0">
                          <a:solidFill>
                            <a:schemeClr val="dk1"/>
                          </a:solidFill>
                          <a:latin typeface="+mn-lt"/>
                          <a:ea typeface="+mn-ea"/>
                          <a:cs typeface="+mn-cs"/>
                        </a:rPr>
                        <a:t>Innovation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342900" indent="-342900">
                        <a:buFont typeface="Arial" panose="020B0604020202020204" pitchFamily="34" charset="0"/>
                        <a:buChar char="•"/>
                      </a:pPr>
                      <a:r>
                        <a:rPr lang="en-IN" sz="1800" b="0" i="0" u="none" strike="noStrike" kern="1200" baseline="0" dirty="0" smtClean="0">
                          <a:solidFill>
                            <a:schemeClr val="dk1"/>
                          </a:solidFill>
                          <a:latin typeface="+mn-lt"/>
                          <a:ea typeface="+mn-ea"/>
                          <a:cs typeface="+mn-cs"/>
                        </a:rPr>
                        <a:t>Neuroticism, conscientiousness </a:t>
                      </a:r>
                    </a:p>
                    <a:p>
                      <a:pPr marL="342900" indent="-342900">
                        <a:buFont typeface="Arial" panose="020B0604020202020204" pitchFamily="34" charset="0"/>
                        <a:buChar char="•"/>
                      </a:pPr>
                      <a:r>
                        <a:rPr lang="en-IN" sz="1800" b="0" i="0" u="none" strike="noStrike" kern="1200" baseline="0" dirty="0" smtClean="0">
                          <a:solidFill>
                            <a:schemeClr val="dk1"/>
                          </a:solidFill>
                          <a:latin typeface="+mn-lt"/>
                          <a:ea typeface="+mn-ea"/>
                          <a:cs typeface="+mn-cs"/>
                        </a:rPr>
                        <a:t>Conscientiousness</a:t>
                      </a:r>
                    </a:p>
                    <a:p>
                      <a:pPr marL="342900" indent="-342900">
                        <a:buFont typeface="Arial" panose="020B0604020202020204" pitchFamily="34" charset="0"/>
                        <a:buChar char="•"/>
                      </a:pPr>
                      <a:r>
                        <a:rPr lang="en-IN" sz="1800" b="0" i="0" u="none" strike="noStrike" kern="1200" baseline="0" dirty="0" smtClean="0">
                          <a:solidFill>
                            <a:schemeClr val="dk1"/>
                          </a:solidFill>
                          <a:latin typeface="+mn-lt"/>
                          <a:ea typeface="+mn-ea"/>
                          <a:cs typeface="+mn-cs"/>
                        </a:rPr>
                        <a:t>Conscientiousness </a:t>
                      </a:r>
                    </a:p>
                    <a:p>
                      <a:pPr marL="342900" indent="-342900">
                        <a:buFont typeface="Arial" panose="020B0604020202020204" pitchFamily="34" charset="0"/>
                        <a:buChar char="•"/>
                      </a:pPr>
                      <a:r>
                        <a:rPr lang="en-IN" sz="1800" b="0" i="0" u="none" strike="noStrike" kern="1200" baseline="0" dirty="0" smtClean="0">
                          <a:solidFill>
                            <a:schemeClr val="dk1"/>
                          </a:solidFill>
                          <a:latin typeface="+mn-lt"/>
                          <a:ea typeface="+mn-ea"/>
                          <a:cs typeface="+mn-cs"/>
                        </a:rPr>
                        <a:t>Neuroticism, conscientiousness </a:t>
                      </a:r>
                    </a:p>
                    <a:p>
                      <a:pPr marL="342900" indent="-342900">
                        <a:buFont typeface="Arial" panose="020B0604020202020204" pitchFamily="34" charset="0"/>
                        <a:buChar char="•"/>
                      </a:pPr>
                      <a:r>
                        <a:rPr lang="en-IN" sz="1800" b="0" i="0" u="none" strike="noStrike" kern="1200" baseline="0" dirty="0" smtClean="0">
                          <a:solidFill>
                            <a:schemeClr val="dk1"/>
                          </a:solidFill>
                          <a:latin typeface="+mn-lt"/>
                          <a:ea typeface="+mn-ea"/>
                          <a:cs typeface="+mn-cs"/>
                        </a:rPr>
                        <a:t>Openness to experience, conscientiousness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1531400">
                <a:tc>
                  <a:txBody>
                    <a:bodyPr/>
                    <a:lstStyle/>
                    <a:p>
                      <a:r>
                        <a:rPr lang="en-IN" sz="1800" b="1" i="0" u="none" strike="noStrike" kern="1200" baseline="0" dirty="0" smtClean="0">
                          <a:solidFill>
                            <a:schemeClr val="dk1"/>
                          </a:solidFill>
                          <a:latin typeface="+mn-lt"/>
                          <a:ea typeface="+mn-ea"/>
                          <a:cs typeface="+mn-cs"/>
                        </a:rPr>
                        <a:t>Motivation</a:t>
                      </a:r>
                    </a:p>
                    <a:p>
                      <a:pPr marL="342900" indent="-342900">
                        <a:buFont typeface="Arial" panose="020B0604020202020204" pitchFamily="34" charset="0"/>
                        <a:buChar char="•"/>
                      </a:pPr>
                      <a:r>
                        <a:rPr lang="en-IN" sz="1800" b="0" i="0" u="none" strike="noStrike" kern="1200" baseline="0" dirty="0" smtClean="0">
                          <a:solidFill>
                            <a:schemeClr val="dk1"/>
                          </a:solidFill>
                          <a:latin typeface="+mn-lt"/>
                          <a:ea typeface="+mn-ea"/>
                          <a:cs typeface="+mn-cs"/>
                        </a:rPr>
                        <a:t>Achievement</a:t>
                      </a:r>
                    </a:p>
                    <a:p>
                      <a:pPr marL="342900" indent="-342900">
                        <a:buFont typeface="Arial" panose="020B0604020202020204" pitchFamily="34" charset="0"/>
                        <a:buChar char="•"/>
                      </a:pPr>
                      <a:r>
                        <a:rPr lang="en-IN" sz="1800" b="0" i="0" u="none" strike="noStrike" kern="1200" baseline="0" dirty="0" smtClean="0">
                          <a:solidFill>
                            <a:schemeClr val="dk1"/>
                          </a:solidFill>
                          <a:latin typeface="+mn-lt"/>
                          <a:ea typeface="+mn-ea"/>
                          <a:cs typeface="+mn-cs"/>
                        </a:rPr>
                        <a:t>Commitment</a:t>
                      </a:r>
                    </a:p>
                    <a:p>
                      <a:pPr marL="342900" indent="-342900">
                        <a:buFont typeface="Arial" panose="020B0604020202020204" pitchFamily="34" charset="0"/>
                        <a:buChar char="•"/>
                      </a:pPr>
                      <a:r>
                        <a:rPr lang="en-IN" sz="1800" b="0" i="0" u="none" strike="noStrike" kern="1200" baseline="0" dirty="0" smtClean="0">
                          <a:solidFill>
                            <a:schemeClr val="dk1"/>
                          </a:solidFill>
                          <a:latin typeface="+mn-lt"/>
                          <a:ea typeface="+mn-ea"/>
                          <a:cs typeface="+mn-cs"/>
                        </a:rPr>
                        <a:t>Initiative</a:t>
                      </a:r>
                    </a:p>
                    <a:p>
                      <a:pPr marL="342900" indent="-342900">
                        <a:buFont typeface="Arial" panose="020B0604020202020204" pitchFamily="34" charset="0"/>
                        <a:buChar char="•"/>
                      </a:pPr>
                      <a:r>
                        <a:rPr lang="en-IN" sz="1800" b="0" i="0" u="none" strike="noStrike" kern="1200" baseline="0" dirty="0" smtClean="0">
                          <a:solidFill>
                            <a:schemeClr val="dk1"/>
                          </a:solidFill>
                          <a:latin typeface="+mn-lt"/>
                          <a:ea typeface="+mn-ea"/>
                          <a:cs typeface="+mn-cs"/>
                        </a:rPr>
                        <a:t>Optimism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b="0" i="0" u="none" strike="noStrike" kern="1200" baseline="0" dirty="0" smtClean="0">
                        <a:solidFill>
                          <a:schemeClr val="dk1"/>
                        </a:solidFill>
                        <a:latin typeface="+mn-lt"/>
                        <a:ea typeface="+mn-ea"/>
                        <a:cs typeface="+mn-cs"/>
                      </a:endParaRPr>
                    </a:p>
                    <a:p>
                      <a:pPr marL="342900" indent="-342900">
                        <a:buFont typeface="Arial" panose="020B0604020202020204" pitchFamily="34" charset="0"/>
                        <a:buChar char="•"/>
                      </a:pPr>
                      <a:r>
                        <a:rPr lang="en-US" sz="1800" b="0" i="0" u="none" strike="noStrike" kern="1200" baseline="0" dirty="0" smtClean="0">
                          <a:solidFill>
                            <a:schemeClr val="dk1"/>
                          </a:solidFill>
                          <a:latin typeface="+mn-lt"/>
                          <a:ea typeface="+mn-ea"/>
                          <a:cs typeface="+mn-cs"/>
                        </a:rPr>
                        <a:t>Extraversion </a:t>
                      </a:r>
                    </a:p>
                    <a:p>
                      <a:pPr marL="342900" indent="-342900">
                        <a:buFont typeface="Arial" panose="020B0604020202020204" pitchFamily="34" charset="0"/>
                        <a:buChar char="•"/>
                      </a:pPr>
                      <a:r>
                        <a:rPr lang="en-US" sz="1800" b="0" i="0" u="none" strike="noStrike" kern="1200" baseline="0" dirty="0" smtClean="0">
                          <a:solidFill>
                            <a:schemeClr val="dk1"/>
                          </a:solidFill>
                          <a:latin typeface="+mn-lt"/>
                          <a:ea typeface="+mn-ea"/>
                          <a:cs typeface="+mn-cs"/>
                        </a:rPr>
                        <a:t>Extraversion </a:t>
                      </a:r>
                    </a:p>
                    <a:p>
                      <a:pPr marL="342900" indent="-342900">
                        <a:buFont typeface="Arial" panose="020B0604020202020204" pitchFamily="34" charset="0"/>
                        <a:buChar char="•"/>
                      </a:pPr>
                      <a:r>
                        <a:rPr lang="en-US" sz="1800" b="0" i="0" u="none" strike="noStrike" kern="1200" baseline="0" dirty="0" smtClean="0">
                          <a:solidFill>
                            <a:schemeClr val="dk1"/>
                          </a:solidFill>
                          <a:latin typeface="+mn-lt"/>
                          <a:ea typeface="+mn-ea"/>
                          <a:cs typeface="+mn-cs"/>
                        </a:rPr>
                        <a:t>Extraversion </a:t>
                      </a:r>
                    </a:p>
                    <a:p>
                      <a:pPr marL="342900" indent="-342900">
                        <a:buFont typeface="Arial" panose="020B0604020202020204" pitchFamily="34" charset="0"/>
                        <a:buChar char="•"/>
                      </a:pPr>
                      <a:r>
                        <a:rPr lang="en-US" sz="1800" b="0" i="0" u="none" strike="noStrike" kern="1200" baseline="0" dirty="0" smtClean="0">
                          <a:solidFill>
                            <a:schemeClr val="dk1"/>
                          </a:solidFill>
                          <a:latin typeface="+mn-lt"/>
                          <a:ea typeface="+mn-ea"/>
                          <a:cs typeface="+mn-cs"/>
                        </a:rPr>
                        <a:t>Neuroticism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a:xfrm>
            <a:off x="0" y="152400"/>
            <a:ext cx="9144000" cy="609600"/>
          </a:xfrm>
        </p:spPr>
        <p:txBody>
          <a:bodyPr/>
          <a:lstStyle/>
          <a:p>
            <a:r>
              <a:rPr lang="en-US" altLang="en-US" sz="2400" dirty="0" smtClean="0"/>
              <a:t>Comparison between the O C E A N Model and </a:t>
            </a:r>
            <a:br>
              <a:rPr lang="en-US" altLang="en-US" sz="2400" dirty="0" smtClean="0"/>
            </a:br>
            <a:r>
              <a:rPr lang="en-US" altLang="en-US" sz="2400" dirty="0" smtClean="0"/>
              <a:t>Goleman’s Model of E Q, 2</a:t>
            </a:r>
          </a:p>
        </p:txBody>
      </p:sp>
      <p:graphicFrame>
        <p:nvGraphicFramePr>
          <p:cNvPr id="5" name="Table 4"/>
          <p:cNvGraphicFramePr>
            <a:graphicFrameLocks noGrp="1"/>
          </p:cNvGraphicFramePr>
          <p:nvPr>
            <p:extLst>
              <p:ext uri="{D42A27DB-BD31-4B8C-83A1-F6EECF244321}">
                <p14:modId xmlns:p14="http://schemas.microsoft.com/office/powerpoint/2010/main" val="2394664479"/>
              </p:ext>
            </p:extLst>
          </p:nvPr>
        </p:nvGraphicFramePr>
        <p:xfrm>
          <a:off x="194441" y="1143000"/>
          <a:ext cx="8755117" cy="4800600"/>
        </p:xfrm>
        <a:graphic>
          <a:graphicData uri="http://schemas.openxmlformats.org/drawingml/2006/table">
            <a:tbl>
              <a:tblPr firstRow="1" bandRow="1">
                <a:tableStyleId>{5C22544A-7EE6-4342-B048-85BDC9FD1C3A}</a:tableStyleId>
              </a:tblPr>
              <a:tblGrid>
                <a:gridCol w="4024574"/>
                <a:gridCol w="4730543"/>
              </a:tblGrid>
              <a:tr h="502920">
                <a:tc>
                  <a:txBody>
                    <a:bodyPr/>
                    <a:lstStyle/>
                    <a:p>
                      <a:r>
                        <a:rPr lang="la-Latn" sz="1800" b="1" i="0" u="none" strike="noStrike" kern="1200" baseline="0" noProof="0" dirty="0" smtClean="0">
                          <a:solidFill>
                            <a:schemeClr val="lt1"/>
                          </a:solidFill>
                          <a:latin typeface="+mn-lt"/>
                          <a:ea typeface="+mn-ea"/>
                          <a:cs typeface="+mn-cs"/>
                        </a:rPr>
                        <a:t>Goleman et al. </a:t>
                      </a:r>
                      <a:r>
                        <a:rPr lang="en-US" sz="1800" b="0" i="0" u="none" strike="noStrike" kern="1200" baseline="0" dirty="0" smtClean="0">
                          <a:solidFill>
                            <a:schemeClr val="lt1"/>
                          </a:solidFill>
                          <a:latin typeface="+mn-lt"/>
                          <a:ea typeface="+mn-ea"/>
                          <a:cs typeface="+mn-cs"/>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30C20"/>
                    </a:solidFill>
                  </a:tcPr>
                </a:tc>
                <a:tc>
                  <a:txBody>
                    <a:bodyPr/>
                    <a:lstStyle/>
                    <a:p>
                      <a:r>
                        <a:rPr lang="en-US" sz="1800" b="1" i="0" u="none" strike="noStrike" kern="1200" baseline="0" dirty="0" smtClean="0">
                          <a:solidFill>
                            <a:schemeClr val="lt1"/>
                          </a:solidFill>
                          <a:latin typeface="+mn-lt"/>
                          <a:ea typeface="+mn-ea"/>
                          <a:cs typeface="+mn-cs"/>
                        </a:rPr>
                        <a:t>Likely O C E A N Correlates </a:t>
                      </a:r>
                      <a:r>
                        <a:rPr lang="en-US" sz="1800" b="0" i="0" u="none" strike="noStrike" kern="1200" baseline="0" dirty="0" smtClean="0">
                          <a:solidFill>
                            <a:schemeClr val="lt1"/>
                          </a:solidFill>
                          <a:latin typeface="+mn-lt"/>
                          <a:ea typeface="+mn-ea"/>
                          <a:cs typeface="+mn-cs"/>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30C20"/>
                    </a:solidFill>
                  </a:tcPr>
                </a:tc>
              </a:tr>
              <a:tr h="952338">
                <a:tc>
                  <a:txBody>
                    <a:bodyPr/>
                    <a:lstStyle/>
                    <a:p>
                      <a:r>
                        <a:rPr lang="en-IN" sz="1800" b="1" i="0" u="none" strike="noStrike" kern="1200" baseline="0" dirty="0" smtClean="0">
                          <a:solidFill>
                            <a:schemeClr val="dk1"/>
                          </a:solidFill>
                          <a:latin typeface="+mn-lt"/>
                          <a:ea typeface="+mn-ea"/>
                          <a:cs typeface="+mn-cs"/>
                        </a:rPr>
                        <a:t>Empathy</a:t>
                      </a:r>
                    </a:p>
                    <a:p>
                      <a:pPr marL="285750" indent="-285750">
                        <a:buFont typeface="Arial" panose="020B0604020202020204" pitchFamily="34" charset="0"/>
                        <a:buChar char="•"/>
                      </a:pPr>
                      <a:r>
                        <a:rPr lang="en-IN" sz="1800" b="0" i="0" u="none" strike="noStrike" kern="1200" baseline="0" dirty="0" smtClean="0">
                          <a:solidFill>
                            <a:schemeClr val="dk1"/>
                          </a:solidFill>
                          <a:latin typeface="+mn-lt"/>
                          <a:ea typeface="+mn-ea"/>
                          <a:cs typeface="+mn-cs"/>
                        </a:rPr>
                        <a:t>Understanding others </a:t>
                      </a:r>
                    </a:p>
                    <a:p>
                      <a:pPr marL="285750" indent="-285750">
                        <a:buFont typeface="Arial" panose="020B0604020202020204" pitchFamily="34" charset="0"/>
                        <a:buChar char="•"/>
                      </a:pPr>
                      <a:r>
                        <a:rPr lang="en-IN" sz="1800" b="0" i="0" u="none" strike="noStrike" kern="1200" baseline="0" dirty="0" smtClean="0">
                          <a:solidFill>
                            <a:schemeClr val="dk1"/>
                          </a:solidFill>
                          <a:latin typeface="+mn-lt"/>
                          <a:ea typeface="+mn-ea"/>
                          <a:cs typeface="+mn-cs"/>
                        </a:rPr>
                        <a:t>Developing others</a:t>
                      </a:r>
                    </a:p>
                    <a:p>
                      <a:pPr marL="285750" indent="-285750">
                        <a:buFont typeface="Arial" panose="020B0604020202020204" pitchFamily="34" charset="0"/>
                        <a:buChar char="•"/>
                      </a:pPr>
                      <a:r>
                        <a:rPr lang="en-IN" sz="1800" b="0" i="0" u="none" strike="noStrike" kern="1200" baseline="0" dirty="0" smtClean="0">
                          <a:solidFill>
                            <a:schemeClr val="dk1"/>
                          </a:solidFill>
                          <a:latin typeface="+mn-lt"/>
                          <a:ea typeface="+mn-ea"/>
                          <a:cs typeface="+mn-cs"/>
                        </a:rPr>
                        <a:t>Service orientation</a:t>
                      </a:r>
                    </a:p>
                    <a:p>
                      <a:pPr marL="285750" indent="-285750">
                        <a:buFont typeface="Arial" panose="020B0604020202020204" pitchFamily="34" charset="0"/>
                        <a:buChar char="•"/>
                      </a:pPr>
                      <a:r>
                        <a:rPr lang="en-IN" sz="1800" b="0" i="0" u="none" strike="noStrike" kern="1200" baseline="0" dirty="0" smtClean="0">
                          <a:solidFill>
                            <a:schemeClr val="dk1"/>
                          </a:solidFill>
                          <a:latin typeface="+mn-lt"/>
                          <a:ea typeface="+mn-ea"/>
                          <a:cs typeface="+mn-cs"/>
                        </a:rPr>
                        <a:t>Diversity </a:t>
                      </a:r>
                    </a:p>
                    <a:p>
                      <a:pPr marL="285750" indent="-285750">
                        <a:buFont typeface="Arial" panose="020B0604020202020204" pitchFamily="34" charset="0"/>
                        <a:buChar char="•"/>
                      </a:pPr>
                      <a:r>
                        <a:rPr lang="en-IN" sz="1800" b="0" i="0" u="none" strike="noStrike" kern="1200" baseline="0" dirty="0" smtClean="0">
                          <a:solidFill>
                            <a:schemeClr val="dk1"/>
                          </a:solidFill>
                          <a:latin typeface="+mn-lt"/>
                          <a:ea typeface="+mn-ea"/>
                          <a:cs typeface="+mn-cs"/>
                        </a:rPr>
                        <a:t>Political awareness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IN" sz="1800" b="0" i="0" u="none" strike="noStrike" kern="1200" baseline="0" dirty="0" smtClean="0">
                        <a:solidFill>
                          <a:schemeClr val="dk1"/>
                        </a:solidFill>
                        <a:latin typeface="+mn-lt"/>
                        <a:ea typeface="+mn-ea"/>
                        <a:cs typeface="+mn-cs"/>
                      </a:endParaRPr>
                    </a:p>
                    <a:p>
                      <a:pPr marL="285750" indent="-285750">
                        <a:buFont typeface="Arial" panose="020B0604020202020204" pitchFamily="34" charset="0"/>
                        <a:buChar char="•"/>
                      </a:pPr>
                      <a:r>
                        <a:rPr lang="en-IN" sz="1800" b="0" i="0" u="none" strike="noStrike" kern="1200" baseline="0" dirty="0" smtClean="0">
                          <a:solidFill>
                            <a:schemeClr val="dk1"/>
                          </a:solidFill>
                          <a:latin typeface="+mn-lt"/>
                          <a:ea typeface="+mn-ea"/>
                          <a:cs typeface="+mn-cs"/>
                        </a:rPr>
                        <a:t>Agreeableness </a:t>
                      </a:r>
                    </a:p>
                    <a:p>
                      <a:pPr marL="285750" indent="-285750">
                        <a:buFont typeface="Arial" panose="020B0604020202020204" pitchFamily="34" charset="0"/>
                        <a:buChar char="•"/>
                      </a:pPr>
                      <a:r>
                        <a:rPr lang="en-IN" sz="1800" b="0" i="0" u="none" strike="noStrike" kern="1200" baseline="0" dirty="0" smtClean="0">
                          <a:solidFill>
                            <a:schemeClr val="dk1"/>
                          </a:solidFill>
                          <a:latin typeface="+mn-lt"/>
                          <a:ea typeface="+mn-ea"/>
                          <a:cs typeface="+mn-cs"/>
                        </a:rPr>
                        <a:t>Openness to experience </a:t>
                      </a:r>
                    </a:p>
                    <a:p>
                      <a:pPr marL="285750" indent="-285750">
                        <a:buFont typeface="Arial" panose="020B0604020202020204" pitchFamily="34" charset="0"/>
                        <a:buChar char="•"/>
                      </a:pPr>
                      <a:r>
                        <a:rPr lang="en-IN" sz="1800" b="0" i="0" u="none" strike="noStrike" kern="1200" baseline="0" dirty="0" smtClean="0">
                          <a:solidFill>
                            <a:schemeClr val="dk1"/>
                          </a:solidFill>
                          <a:latin typeface="+mn-lt"/>
                          <a:ea typeface="+mn-ea"/>
                          <a:cs typeface="+mn-cs"/>
                        </a:rPr>
                        <a:t>Agreeableness </a:t>
                      </a:r>
                    </a:p>
                    <a:p>
                      <a:pPr marL="285750" indent="-285750">
                        <a:buFont typeface="Arial" panose="020B0604020202020204" pitchFamily="34" charset="0"/>
                        <a:buChar char="•"/>
                      </a:pPr>
                      <a:r>
                        <a:rPr lang="en-IN" sz="1800" b="0" i="0" u="none" strike="noStrike" kern="1200" baseline="0" dirty="0" smtClean="0">
                          <a:solidFill>
                            <a:schemeClr val="dk1"/>
                          </a:solidFill>
                          <a:latin typeface="+mn-lt"/>
                          <a:ea typeface="+mn-ea"/>
                          <a:cs typeface="+mn-cs"/>
                        </a:rPr>
                        <a:t>Agreeableness </a:t>
                      </a:r>
                    </a:p>
                    <a:p>
                      <a:pPr marL="285750" indent="-285750">
                        <a:buFont typeface="Arial" panose="020B0604020202020204" pitchFamily="34" charset="0"/>
                        <a:buChar char="•"/>
                      </a:pPr>
                      <a:r>
                        <a:rPr lang="en-IN" sz="1800" b="0" i="0" u="none" strike="noStrike" kern="1200" baseline="0" dirty="0" smtClean="0">
                          <a:solidFill>
                            <a:schemeClr val="dk1"/>
                          </a:solidFill>
                          <a:latin typeface="+mn-lt"/>
                          <a:ea typeface="+mn-ea"/>
                          <a:cs typeface="+mn-cs"/>
                        </a:rPr>
                        <a:t>Agreeableness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256032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IN" sz="1800" b="1" i="0" u="none" strike="noStrike" kern="1200" baseline="0" dirty="0" smtClean="0">
                          <a:solidFill>
                            <a:schemeClr val="dk1"/>
                          </a:solidFill>
                          <a:latin typeface="+mn-lt"/>
                          <a:ea typeface="+mn-ea"/>
                          <a:cs typeface="+mn-cs"/>
                        </a:rPr>
                        <a:t>Social skills </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IN" sz="1800" b="0" i="0" u="none" strike="noStrike" kern="1200" baseline="0" dirty="0" smtClean="0">
                          <a:solidFill>
                            <a:schemeClr val="dk1"/>
                          </a:solidFill>
                          <a:latin typeface="+mn-lt"/>
                          <a:ea typeface="+mn-ea"/>
                          <a:cs typeface="+mn-cs"/>
                        </a:rPr>
                        <a:t>Influence </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IN" sz="1800" b="0" i="0" u="none" strike="noStrike" kern="1200" baseline="0" dirty="0" smtClean="0">
                          <a:solidFill>
                            <a:schemeClr val="dk1"/>
                          </a:solidFill>
                          <a:latin typeface="+mn-lt"/>
                          <a:ea typeface="+mn-ea"/>
                          <a:cs typeface="+mn-cs"/>
                        </a:rPr>
                        <a:t>Communication</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IN" sz="1800" b="0" i="0" u="none" strike="noStrike" kern="1200" baseline="0" dirty="0" smtClean="0">
                          <a:solidFill>
                            <a:schemeClr val="dk1"/>
                          </a:solidFill>
                          <a:latin typeface="+mn-lt"/>
                          <a:ea typeface="+mn-ea"/>
                          <a:cs typeface="+mn-cs"/>
                        </a:rPr>
                        <a:t>Conflict management</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IN" sz="1800" b="0" i="0" u="none" strike="noStrike" kern="1200" baseline="0" dirty="0" smtClean="0">
                          <a:solidFill>
                            <a:schemeClr val="dk1"/>
                          </a:solidFill>
                          <a:latin typeface="+mn-lt"/>
                          <a:ea typeface="+mn-ea"/>
                          <a:cs typeface="+mn-cs"/>
                        </a:rPr>
                        <a:t>Leadership</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IN" sz="1800" b="0" i="0" u="none" strike="noStrike" kern="1200" baseline="0" dirty="0" smtClean="0">
                          <a:solidFill>
                            <a:schemeClr val="dk1"/>
                          </a:solidFill>
                          <a:latin typeface="+mn-lt"/>
                          <a:ea typeface="+mn-ea"/>
                          <a:cs typeface="+mn-cs"/>
                        </a:rPr>
                        <a:t>Change catalyst </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IN" sz="1800" b="0" i="0" u="none" strike="noStrike" kern="1200" baseline="0" dirty="0" smtClean="0">
                          <a:solidFill>
                            <a:schemeClr val="dk1"/>
                          </a:solidFill>
                          <a:latin typeface="+mn-lt"/>
                          <a:ea typeface="+mn-ea"/>
                          <a:cs typeface="+mn-cs"/>
                        </a:rPr>
                        <a:t>Building bonds </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IN" sz="1800" b="0" i="0" u="none" strike="noStrike" kern="1200" baseline="0" dirty="0" smtClean="0">
                          <a:solidFill>
                            <a:schemeClr val="dk1"/>
                          </a:solidFill>
                          <a:latin typeface="+mn-lt"/>
                          <a:ea typeface="+mn-ea"/>
                          <a:cs typeface="+mn-cs"/>
                        </a:rPr>
                        <a:t>Collaboration or cooperation </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IN" sz="1800" b="0" i="0" u="none" strike="noStrike" kern="1200" baseline="0" dirty="0" smtClean="0">
                          <a:solidFill>
                            <a:schemeClr val="dk1"/>
                          </a:solidFill>
                          <a:latin typeface="+mn-lt"/>
                          <a:ea typeface="+mn-ea"/>
                          <a:cs typeface="+mn-cs"/>
                        </a:rPr>
                        <a:t>Team capabilities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en-IN" sz="1800" b="0" i="0" u="none" strike="noStrike" kern="1200" baseline="0" dirty="0" smtClean="0">
                        <a:solidFill>
                          <a:schemeClr val="dk1"/>
                        </a:solidFill>
                        <a:latin typeface="+mn-lt"/>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IN" sz="1800" b="0" i="0" u="none" strike="noStrike" kern="1200" baseline="0" dirty="0" smtClean="0">
                          <a:solidFill>
                            <a:schemeClr val="dk1"/>
                          </a:solidFill>
                          <a:latin typeface="+mn-lt"/>
                          <a:ea typeface="+mn-ea"/>
                          <a:cs typeface="+mn-cs"/>
                        </a:rPr>
                        <a:t>Extraversion, agreeableness</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IN" sz="1800" b="0" i="0" u="none" strike="noStrike" kern="1200" baseline="0" dirty="0" smtClean="0">
                          <a:solidFill>
                            <a:schemeClr val="dk1"/>
                          </a:solidFill>
                          <a:latin typeface="+mn-lt"/>
                          <a:ea typeface="+mn-ea"/>
                          <a:cs typeface="+mn-cs"/>
                        </a:rPr>
                        <a:t>Extraversion </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IN" sz="1800" b="0" i="0" u="none" strike="noStrike" kern="1200" baseline="0" dirty="0" smtClean="0">
                          <a:solidFill>
                            <a:schemeClr val="dk1"/>
                          </a:solidFill>
                          <a:latin typeface="+mn-lt"/>
                          <a:ea typeface="+mn-ea"/>
                          <a:cs typeface="+mn-cs"/>
                        </a:rPr>
                        <a:t>Agreeableness</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IN" sz="1800" b="0" i="0" u="none" strike="noStrike" kern="1200" baseline="0" dirty="0" smtClean="0">
                          <a:solidFill>
                            <a:schemeClr val="dk1"/>
                          </a:solidFill>
                          <a:latin typeface="+mn-lt"/>
                          <a:ea typeface="+mn-ea"/>
                          <a:cs typeface="+mn-cs"/>
                        </a:rPr>
                        <a:t>Extraversion </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IN" sz="1800" b="0" i="0" u="none" strike="noStrike" kern="1200" baseline="0" dirty="0" smtClean="0">
                          <a:solidFill>
                            <a:schemeClr val="dk1"/>
                          </a:solidFill>
                          <a:latin typeface="+mn-lt"/>
                          <a:ea typeface="+mn-ea"/>
                          <a:cs typeface="+mn-cs"/>
                        </a:rPr>
                        <a:t>Extraversion </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IN" sz="1800" b="0" i="0" u="none" strike="noStrike" kern="1200" baseline="0" dirty="0" smtClean="0">
                          <a:solidFill>
                            <a:schemeClr val="dk1"/>
                          </a:solidFill>
                          <a:latin typeface="+mn-lt"/>
                          <a:ea typeface="+mn-ea"/>
                          <a:cs typeface="+mn-cs"/>
                        </a:rPr>
                        <a:t>Agreeableness </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IN" sz="1800" b="0" i="0" u="none" strike="noStrike" kern="1200" baseline="0" dirty="0" smtClean="0">
                          <a:solidFill>
                            <a:schemeClr val="dk1"/>
                          </a:solidFill>
                          <a:latin typeface="+mn-lt"/>
                          <a:ea typeface="+mn-ea"/>
                          <a:cs typeface="+mn-cs"/>
                        </a:rPr>
                        <a:t>Agreeableness </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IN" sz="1800" b="0" i="0" u="none" strike="noStrike" kern="1200" baseline="0" dirty="0" smtClean="0">
                          <a:solidFill>
                            <a:schemeClr val="dk1"/>
                          </a:solidFill>
                          <a:latin typeface="+mn-lt"/>
                          <a:ea typeface="+mn-ea"/>
                          <a:cs typeface="+mn-cs"/>
                        </a:rPr>
                        <a:t>Extraversion, agreeableness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Tree>
    <p:extLst>
      <p:ext uri="{BB962C8B-B14F-4D97-AF65-F5344CB8AC3E}">
        <p14:creationId xmlns:p14="http://schemas.microsoft.com/office/powerpoint/2010/main" val="426464550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ln>
            <a:noFill/>
            <a:miter lim="800000"/>
            <a:headEnd/>
            <a:tailEnd/>
          </a:ln>
        </p:spPr>
        <p:txBody>
          <a:bodyPr/>
          <a:lstStyle/>
          <a:p>
            <a:r>
              <a:rPr lang="en-US" altLang="en-US" dirty="0" smtClean="0"/>
              <a:t>Measuring Emotional Intelligence</a:t>
            </a:r>
            <a:endParaRPr lang="en-US" altLang="en-US" b="0" i="1" dirty="0" smtClean="0"/>
          </a:p>
        </p:txBody>
      </p:sp>
      <p:sp>
        <p:nvSpPr>
          <p:cNvPr id="27651" name="Content Placeholder 2"/>
          <p:cNvSpPr>
            <a:spLocks noGrp="1"/>
          </p:cNvSpPr>
          <p:nvPr>
            <p:ph idx="1"/>
          </p:nvPr>
        </p:nvSpPr>
        <p:spPr>
          <a:xfrm>
            <a:off x="457200" y="1066800"/>
            <a:ext cx="8229600" cy="5562600"/>
          </a:xfrm>
        </p:spPr>
        <p:txBody>
          <a:bodyPr/>
          <a:lstStyle/>
          <a:p>
            <a:pPr marL="0" indent="0">
              <a:buNone/>
            </a:pPr>
            <a:r>
              <a:rPr lang="en-US" dirty="0" smtClean="0"/>
              <a:t>Mayer</a:t>
            </a:r>
            <a:r>
              <a:rPr lang="en-US" dirty="0"/>
              <a:t>, </a:t>
            </a:r>
            <a:r>
              <a:rPr lang="en-US" dirty="0" err="1"/>
              <a:t>Salovey</a:t>
            </a:r>
            <a:r>
              <a:rPr lang="en-US" dirty="0"/>
              <a:t>, and Caruso’s Emotional Intelligence Test </a:t>
            </a:r>
            <a:endParaRPr lang="en-US" dirty="0" smtClean="0"/>
          </a:p>
          <a:p>
            <a:r>
              <a:rPr lang="en-US" sz="2200" dirty="0" smtClean="0"/>
              <a:t>Measure of the ability model of emotional intelligence</a:t>
            </a:r>
          </a:p>
          <a:p>
            <a:pPr marL="0" indent="0">
              <a:buNone/>
            </a:pPr>
            <a:endParaRPr lang="en-US" dirty="0"/>
          </a:p>
          <a:p>
            <a:pPr marL="0" indent="0">
              <a:buNone/>
            </a:pPr>
            <a:r>
              <a:rPr lang="en-US" dirty="0" smtClean="0"/>
              <a:t>Bar-</a:t>
            </a:r>
            <a:r>
              <a:rPr lang="en-US" dirty="0" err="1" smtClean="0"/>
              <a:t>On’s</a:t>
            </a:r>
            <a:r>
              <a:rPr lang="en-US" dirty="0" smtClean="0"/>
              <a:t> self</a:t>
            </a:r>
            <a:r>
              <a:rPr lang="en-US" dirty="0"/>
              <a:t>, </a:t>
            </a:r>
            <a:r>
              <a:rPr lang="en-US" dirty="0" smtClean="0"/>
              <a:t>self and other</a:t>
            </a:r>
            <a:r>
              <a:rPr lang="en-US" dirty="0"/>
              <a:t>, youth, and organizational measures of emotional intelligence </a:t>
            </a:r>
          </a:p>
          <a:p>
            <a:pPr marL="0" indent="0">
              <a:buNone/>
            </a:pPr>
            <a:endParaRPr lang="en-US" altLang="en-US" sz="2400" dirty="0" smtClean="0"/>
          </a:p>
          <a:p>
            <a:pPr marL="0" indent="0">
              <a:buNone/>
            </a:pPr>
            <a:r>
              <a:rPr lang="en-US" altLang="en-US" sz="2400" dirty="0" smtClean="0"/>
              <a:t>Goleman’s Emotional Competence Inventory, or E C </a:t>
            </a:r>
            <a:r>
              <a:rPr lang="en-US" altLang="en-US" sz="2400" dirty="0" err="1" smtClean="0"/>
              <a:t>i</a:t>
            </a:r>
            <a:endParaRPr lang="en-US" altLang="en-US" sz="2400" dirty="0" smtClean="0"/>
          </a:p>
          <a:p>
            <a:pPr eaLnBrk="1" hangingPunct="1"/>
            <a:r>
              <a:rPr lang="en-US" altLang="en-US" sz="2200" dirty="0" smtClean="0"/>
              <a:t>Consists of 10 questionnaires to be completed by the individual and nine others</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lstStyle/>
          <a:p>
            <a:r>
              <a:rPr lang="en-US" altLang="en-US" dirty="0" smtClean="0"/>
              <a:t>Implications of Emotional Intelligence</a:t>
            </a:r>
          </a:p>
        </p:txBody>
      </p:sp>
      <p:sp>
        <p:nvSpPr>
          <p:cNvPr id="28675" name="Content Placeholder 2"/>
          <p:cNvSpPr>
            <a:spLocks noGrp="1"/>
          </p:cNvSpPr>
          <p:nvPr>
            <p:ph idx="1"/>
          </p:nvPr>
        </p:nvSpPr>
        <p:spPr/>
        <p:txBody>
          <a:bodyPr/>
          <a:lstStyle/>
          <a:p>
            <a:r>
              <a:rPr lang="en-US" altLang="en-US" sz="2400" dirty="0" smtClean="0"/>
              <a:t>Shows that people can be extremely ineffective when their thoughts, feelings, and actions are misaligned</a:t>
            </a:r>
          </a:p>
          <a:p>
            <a:pPr eaLnBrk="1" hangingPunct="1"/>
            <a:r>
              <a:rPr lang="en-US" altLang="en-US" sz="2400" dirty="0" smtClean="0"/>
              <a:t>Popularized the idea that </a:t>
            </a:r>
            <a:r>
              <a:rPr lang="en-US" altLang="en-US" sz="2400" dirty="0" err="1" smtClean="0"/>
              <a:t>noncognitive</a:t>
            </a:r>
            <a:r>
              <a:rPr lang="en-US" altLang="en-US" sz="2400" dirty="0" smtClean="0"/>
              <a:t> abilities can play important roles in leadership success</a:t>
            </a:r>
          </a:p>
          <a:p>
            <a:pPr eaLnBrk="1" hangingPunct="1"/>
            <a:r>
              <a:rPr lang="en-US" altLang="en-US" sz="2400" dirty="0" smtClean="0"/>
              <a:t>Helped bring emotion back to the workplace</a:t>
            </a:r>
          </a:p>
          <a:p>
            <a:pPr eaLnBrk="1" hangingPunct="1"/>
            <a:r>
              <a:rPr lang="en-US" altLang="en-US" sz="2400" dirty="0" smtClean="0"/>
              <a:t>Moderates employees’ reactions to job insecurity and their coping ability toward stress when threatened with job loss</a:t>
            </a:r>
          </a:p>
          <a:p>
            <a:pPr eaLnBrk="1" hangingPunct="1"/>
            <a:r>
              <a:rPr lang="en-US" altLang="en-US" sz="2400" dirty="0" smtClean="0"/>
              <a:t>E Q attributes are personality traits and would be difficult to change using training</a:t>
            </a:r>
          </a:p>
          <a:p>
            <a:endParaRPr lang="en-US" altLang="en-US" sz="2400" dirty="0" smtClean="0"/>
          </a:p>
          <a:p>
            <a:endParaRPr lang="en-US" altLang="en-US" sz="2400" dirty="0" smtClean="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smtClean="0"/>
              <a:t>Leadership Attributes</a:t>
            </a:r>
            <a:endParaRPr lang="en-US" dirty="0">
              <a:solidFill>
                <a:srgbClr val="C30C20"/>
              </a:solidFill>
            </a:endParaRPr>
          </a:p>
        </p:txBody>
      </p:sp>
      <p:sp>
        <p:nvSpPr>
          <p:cNvPr id="3" name="Content Placeholder 2"/>
          <p:cNvSpPr>
            <a:spLocks noGrp="1"/>
          </p:cNvSpPr>
          <p:nvPr>
            <p:ph idx="1"/>
          </p:nvPr>
        </p:nvSpPr>
        <p:spPr/>
        <p:txBody>
          <a:bodyPr/>
          <a:lstStyle/>
          <a:p>
            <a:pPr marL="0" indent="0">
              <a:buNone/>
            </a:pPr>
            <a:r>
              <a:rPr lang="en-US" altLang="en-US" dirty="0"/>
              <a:t>Watch your thoughts, for they become </a:t>
            </a:r>
            <a:r>
              <a:rPr lang="en-US" altLang="en-US" dirty="0" smtClean="0"/>
              <a:t>words. Watch </a:t>
            </a:r>
            <a:r>
              <a:rPr lang="en-US" altLang="en-US" dirty="0"/>
              <a:t>your words, for they become </a:t>
            </a:r>
            <a:r>
              <a:rPr lang="en-US" altLang="en-US" dirty="0" smtClean="0"/>
              <a:t>actions. Watch </a:t>
            </a:r>
            <a:r>
              <a:rPr lang="en-US" altLang="en-US" dirty="0"/>
              <a:t>your actions, for they become </a:t>
            </a:r>
            <a:r>
              <a:rPr lang="en-US" altLang="en-US" dirty="0" smtClean="0"/>
              <a:t>habits. Watch </a:t>
            </a:r>
            <a:r>
              <a:rPr lang="en-US" altLang="en-US" dirty="0"/>
              <a:t>your habits, for they become </a:t>
            </a:r>
            <a:r>
              <a:rPr lang="en-US" altLang="en-US" dirty="0" smtClean="0"/>
              <a:t>character. Watch </a:t>
            </a:r>
            <a:r>
              <a:rPr lang="en-US" altLang="en-US" dirty="0"/>
              <a:t>your character, for it becomes </a:t>
            </a:r>
            <a:r>
              <a:rPr lang="en-US" altLang="en-US" dirty="0" smtClean="0"/>
              <a:t>your destiny.</a:t>
            </a:r>
            <a:endParaRPr lang="en-US" altLang="en-US" dirty="0"/>
          </a:p>
          <a:p>
            <a:r>
              <a:rPr lang="en-IN" altLang="en-US" sz="2200" dirty="0" smtClean="0"/>
              <a:t>Anonymous</a:t>
            </a:r>
            <a:endParaRPr lang="en-US" altLang="en-US" sz="2200" dirty="0"/>
          </a:p>
        </p:txBody>
      </p:sp>
    </p:spTree>
    <p:extLst>
      <p:ext uri="{BB962C8B-B14F-4D97-AF65-F5344CB8AC3E}">
        <p14:creationId xmlns:p14="http://schemas.microsoft.com/office/powerpoint/2010/main" val="261484671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lstStyle/>
          <a:p>
            <a:pPr eaLnBrk="1" hangingPunct="1"/>
            <a:r>
              <a:rPr lang="en-US" altLang="en-US" sz="3000" dirty="0" smtClean="0"/>
              <a:t>Figure 6.6: Emotional Intelligence and </a:t>
            </a:r>
            <a:br>
              <a:rPr lang="en-US" altLang="en-US" sz="3000" dirty="0" smtClean="0"/>
            </a:br>
            <a:r>
              <a:rPr lang="en-US" altLang="en-US" sz="3000" dirty="0" smtClean="0"/>
              <a:t>the Building</a:t>
            </a:r>
            <a:r>
              <a:rPr lang="en-US" altLang="en-US" sz="3000" dirty="0"/>
              <a:t> </a:t>
            </a:r>
            <a:r>
              <a:rPr lang="en-US" altLang="en-US" sz="3000" dirty="0" smtClean="0"/>
              <a:t>Blocks Of Skills</a:t>
            </a:r>
          </a:p>
        </p:txBody>
      </p:sp>
      <p:pic>
        <p:nvPicPr>
          <p:cNvPr id="3" name="Picture 2" descr="The illustration shows emotional intelligence and the building blocks of skills. Six boxes are arranged in three rows. "/>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7546" y="1290339"/>
            <a:ext cx="8468907" cy="4277322"/>
          </a:xfrm>
          <a:prstGeom prst="rect">
            <a:avLst/>
          </a:prstGeom>
        </p:spPr>
      </p:pic>
      <p:sp>
        <p:nvSpPr>
          <p:cNvPr id="4" name="Text Placeholder 2"/>
          <p:cNvSpPr txBox="1">
            <a:spLocks/>
          </p:cNvSpPr>
          <p:nvPr/>
        </p:nvSpPr>
        <p:spPr>
          <a:xfrm>
            <a:off x="4267200" y="5959366"/>
            <a:ext cx="6858000" cy="228600"/>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fontAlgn="auto">
              <a:spcAft>
                <a:spcPts val="0"/>
              </a:spcAft>
              <a:buNone/>
            </a:pPr>
            <a:r>
              <a:rPr lang="en-US" sz="1000" dirty="0" smtClean="0">
                <a:hlinkClick r:id="rId4" action="ppaction://hlinksldjump"/>
              </a:rPr>
              <a:t>Jump to </a:t>
            </a:r>
            <a:r>
              <a:rPr lang="en-US" altLang="en-US" sz="1000" dirty="0">
                <a:hlinkClick r:id="rId4" action="ppaction://hlinksldjump"/>
              </a:rPr>
              <a:t>Figure 6.6: Emotional Intelligence and the Building Blocks Of </a:t>
            </a:r>
            <a:r>
              <a:rPr lang="en-US" altLang="en-US" sz="1000" dirty="0" smtClean="0">
                <a:hlinkClick r:id="rId4" action="ppaction://hlinksldjump"/>
              </a:rPr>
              <a:t>Skills, Appendix</a:t>
            </a:r>
            <a:endParaRPr lang="en-US" sz="1000" dirty="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p:txBody>
          <a:bodyPr/>
          <a:lstStyle/>
          <a:p>
            <a:pPr eaLnBrk="1" hangingPunct="1"/>
            <a:r>
              <a:rPr lang="en-US" altLang="en-US" dirty="0" smtClean="0"/>
              <a:t>Summary</a:t>
            </a:r>
          </a:p>
        </p:txBody>
      </p:sp>
      <p:sp>
        <p:nvSpPr>
          <p:cNvPr id="30723" name="Content Placeholder 2"/>
          <p:cNvSpPr>
            <a:spLocks noGrp="1"/>
          </p:cNvSpPr>
          <p:nvPr>
            <p:ph idx="1"/>
          </p:nvPr>
        </p:nvSpPr>
        <p:spPr/>
        <p:txBody>
          <a:bodyPr/>
          <a:lstStyle/>
          <a:p>
            <a:r>
              <a:rPr lang="en-US" altLang="en-US" sz="2400" dirty="0" smtClean="0"/>
              <a:t>Personality, intelligence, and emotional intelligence </a:t>
            </a:r>
            <a:r>
              <a:rPr lang="en-US" dirty="0" smtClean="0"/>
              <a:t>can help a leader influence a group toward the accomplishment of its goals </a:t>
            </a:r>
            <a:endParaRPr lang="en-US" altLang="en-US" sz="2400" dirty="0" smtClean="0"/>
          </a:p>
          <a:p>
            <a:pPr eaLnBrk="1" hangingPunct="1"/>
            <a:r>
              <a:rPr lang="en-US" altLang="en-US" sz="2400" dirty="0" smtClean="0"/>
              <a:t>The term personality has many different meanings, but we use the term to describe one’s characteristic patterns of behavior</a:t>
            </a:r>
          </a:p>
          <a:p>
            <a:pPr eaLnBrk="1" hangingPunct="1"/>
            <a:r>
              <a:rPr lang="en-US" altLang="en-US" sz="2400" dirty="0" smtClean="0"/>
              <a:t>Research suggests a positive correlation between leadership success and the O C E A N personality dimensions</a:t>
            </a:r>
          </a:p>
          <a:p>
            <a:pPr eaLnBrk="1" hangingPunct="1"/>
            <a:r>
              <a:rPr lang="en-US" altLang="en-US" sz="2400" dirty="0" smtClean="0"/>
              <a:t>Analytic intelligence, practical intelligence, and creative intelligence theories help in understanding intelligence</a:t>
            </a:r>
          </a:p>
          <a:p>
            <a:r>
              <a:rPr lang="en-IN" altLang="en-US" dirty="0"/>
              <a:t>Leaders who possess emotional intelligence may be more effective</a:t>
            </a:r>
            <a:endParaRPr lang="en-US" altLang="en-US" sz="2400" dirty="0" smtClean="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Appendices</a:t>
            </a:r>
            <a:endParaRPr lang="en-US" dirty="0"/>
          </a:p>
        </p:txBody>
      </p:sp>
    </p:spTree>
    <p:extLst>
      <p:ext uri="{BB962C8B-B14F-4D97-AF65-F5344CB8AC3E}">
        <p14:creationId xmlns:p14="http://schemas.microsoft.com/office/powerpoint/2010/main" val="411880392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ltLang="en-US" sz="3000" dirty="0"/>
              <a:t>Figure 6.1: The Building Blocks of Skill</a:t>
            </a:r>
            <a:r>
              <a:rPr lang="en-IN" sz="3000" dirty="0" smtClean="0"/>
              <a:t>, Appendix</a:t>
            </a:r>
            <a:r>
              <a:rPr lang="en-US" sz="3000" dirty="0" smtClean="0"/>
              <a:t> </a:t>
            </a:r>
            <a:endParaRPr lang="en-US" sz="3000" dirty="0"/>
          </a:p>
        </p:txBody>
      </p:sp>
      <p:sp>
        <p:nvSpPr>
          <p:cNvPr id="5" name="Content Placeholder 4"/>
          <p:cNvSpPr>
            <a:spLocks noGrp="1"/>
          </p:cNvSpPr>
          <p:nvPr>
            <p:ph idx="1"/>
          </p:nvPr>
        </p:nvSpPr>
        <p:spPr>
          <a:xfrm>
            <a:off x="457200" y="1066800"/>
            <a:ext cx="8229600" cy="5562600"/>
          </a:xfrm>
        </p:spPr>
        <p:txBody>
          <a:bodyPr/>
          <a:lstStyle/>
          <a:p>
            <a:pPr marL="0" indent="0">
              <a:buNone/>
            </a:pPr>
            <a:r>
              <a:rPr lang="en-US" sz="2000" dirty="0"/>
              <a:t>A horizontal line separates the bottom row of boxes from the top two rows. The area above the horizontal line is labeled easier to change. The area below the horizontal line is labeled more difficult to change. The bottom row has three boxes. Starting from the left, the first box is labeled intelligence. The second box is labeled personality traits and types. The third box is labeled values, interests, motives slash goals. The second row from the bottom contains two boxes. The first box is labeled knowledge. The second box is labeled experience. The topmost row contains one box. It is labeled skills slash competencies.</a:t>
            </a:r>
          </a:p>
        </p:txBody>
      </p:sp>
      <p:sp>
        <p:nvSpPr>
          <p:cNvPr id="7" name="Text Placeholder 2"/>
          <p:cNvSpPr txBox="1">
            <a:spLocks/>
          </p:cNvSpPr>
          <p:nvPr/>
        </p:nvSpPr>
        <p:spPr>
          <a:xfrm>
            <a:off x="6172200" y="6019800"/>
            <a:ext cx="6858000" cy="228600"/>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fontAlgn="auto">
              <a:spcAft>
                <a:spcPts val="0"/>
              </a:spcAft>
              <a:buNone/>
            </a:pPr>
            <a:r>
              <a:rPr lang="en-US" sz="1000" dirty="0" smtClean="0">
                <a:hlinkClick r:id="rId2" action="ppaction://hlinksldjump"/>
              </a:rPr>
              <a:t>Jump Back to</a:t>
            </a:r>
            <a:r>
              <a:rPr lang="en-US" altLang="en-US" sz="1000" dirty="0">
                <a:hlinkClick r:id="rId2" action="ppaction://hlinksldjump"/>
              </a:rPr>
              <a:t> Figure 6.1: The Building Blocks of Skill</a:t>
            </a:r>
            <a:endParaRPr lang="en-US" sz="1000" dirty="0"/>
          </a:p>
        </p:txBody>
      </p:sp>
    </p:spTree>
    <p:extLst>
      <p:ext uri="{BB962C8B-B14F-4D97-AF65-F5344CB8AC3E}">
        <p14:creationId xmlns:p14="http://schemas.microsoft.com/office/powerpoint/2010/main" val="122859356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ltLang="en-US" sz="3000" dirty="0"/>
              <a:t>Figure 6.4: The Building Blocks Of Skills, Appendix</a:t>
            </a:r>
            <a:endParaRPr lang="en-US" sz="3000" dirty="0"/>
          </a:p>
        </p:txBody>
      </p:sp>
      <p:sp>
        <p:nvSpPr>
          <p:cNvPr id="5" name="Content Placeholder 4"/>
          <p:cNvSpPr>
            <a:spLocks noGrp="1"/>
          </p:cNvSpPr>
          <p:nvPr>
            <p:ph idx="1"/>
          </p:nvPr>
        </p:nvSpPr>
        <p:spPr/>
        <p:txBody>
          <a:bodyPr/>
          <a:lstStyle/>
          <a:p>
            <a:pPr marL="0" indent="0">
              <a:buNone/>
            </a:pPr>
            <a:r>
              <a:rPr lang="en-US" sz="2200" dirty="0"/>
              <a:t>A horizontal line separates the bottom row of boxes from the top two rows. The area above the horizontal line is labeled easier to change. The area below the horizontal line is labeled more difficult to change. The bottom row has three boxes. Starting from the left, the first box is labeled intelligence. The points listed below the label are analytical intelligence, practical intelligence, and creative intelligence. The second box is labeled personality traits and preferences. The third box is labeled values, interests, motives slash goals. The second row from the bottom contains two boxes. The first box is labeled knowledge. The point below this label reads practical intelligence. The second box is labeled experience. The point below this label reads practical intelligence. The topmost row contains one box. It is labeled competencies slash skills slash behaviors.</a:t>
            </a:r>
            <a:endParaRPr lang="en-US" sz="2200" u="sng" dirty="0"/>
          </a:p>
        </p:txBody>
      </p:sp>
      <p:sp>
        <p:nvSpPr>
          <p:cNvPr id="6" name="Text Placeholder 2"/>
          <p:cNvSpPr txBox="1">
            <a:spLocks/>
          </p:cNvSpPr>
          <p:nvPr/>
        </p:nvSpPr>
        <p:spPr>
          <a:xfrm>
            <a:off x="5486400" y="5943600"/>
            <a:ext cx="6858000" cy="228600"/>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fontAlgn="auto">
              <a:spcAft>
                <a:spcPts val="0"/>
              </a:spcAft>
              <a:buNone/>
            </a:pPr>
            <a:r>
              <a:rPr lang="en-US" sz="1000" dirty="0" smtClean="0">
                <a:hlinkClick r:id="rId3" action="ppaction://hlinksldjump"/>
              </a:rPr>
              <a:t>Jump Back to </a:t>
            </a:r>
            <a:r>
              <a:rPr lang="en-US" altLang="en-US" sz="1000" dirty="0">
                <a:hlinkClick r:id="rId3" action="ppaction://hlinksldjump"/>
              </a:rPr>
              <a:t>Figure 6.4: The Building Blocks Of </a:t>
            </a:r>
            <a:r>
              <a:rPr lang="en-US" altLang="en-US" sz="1000" dirty="0" smtClean="0">
                <a:hlinkClick r:id="rId3" action="ppaction://hlinksldjump"/>
              </a:rPr>
              <a:t>Skills, Appendix</a:t>
            </a:r>
            <a:endParaRPr lang="en-US" sz="1000" dirty="0"/>
          </a:p>
        </p:txBody>
      </p:sp>
    </p:spTree>
    <p:extLst>
      <p:ext uri="{BB962C8B-B14F-4D97-AF65-F5344CB8AC3E}">
        <p14:creationId xmlns:p14="http://schemas.microsoft.com/office/powerpoint/2010/main" val="248191480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p:cNvSpPr>
            <a:spLocks noGrp="1"/>
          </p:cNvSpPr>
          <p:nvPr>
            <p:ph type="title"/>
          </p:nvPr>
        </p:nvSpPr>
        <p:spPr>
          <a:xfrm>
            <a:off x="0" y="152400"/>
            <a:ext cx="9144000" cy="609600"/>
          </a:xfrm>
        </p:spPr>
        <p:txBody>
          <a:bodyPr/>
          <a:lstStyle/>
          <a:p>
            <a:r>
              <a:rPr lang="en-US" altLang="en-US" sz="2600" dirty="0"/>
              <a:t>Figure 6.6: Emotional Intelligence and the </a:t>
            </a:r>
            <a:r>
              <a:rPr lang="en-US" altLang="en-US" sz="2600" dirty="0" smtClean="0"/>
              <a:t/>
            </a:r>
            <a:br>
              <a:rPr lang="en-US" altLang="en-US" sz="2600" dirty="0" smtClean="0"/>
            </a:br>
            <a:r>
              <a:rPr lang="en-US" altLang="en-US" sz="2600" dirty="0" smtClean="0"/>
              <a:t>Building </a:t>
            </a:r>
            <a:r>
              <a:rPr lang="en-US" altLang="en-US" sz="2600" dirty="0"/>
              <a:t>Blocks Of </a:t>
            </a:r>
            <a:r>
              <a:rPr lang="en-US" altLang="en-US" sz="2600" dirty="0" smtClean="0"/>
              <a:t>Skills, Appendix</a:t>
            </a:r>
            <a:endParaRPr lang="en-US" sz="2600" dirty="0"/>
          </a:p>
        </p:txBody>
      </p:sp>
      <p:sp>
        <p:nvSpPr>
          <p:cNvPr id="5" name="Content Placeholder 4"/>
          <p:cNvSpPr>
            <a:spLocks noGrp="1"/>
          </p:cNvSpPr>
          <p:nvPr>
            <p:ph idx="1"/>
          </p:nvPr>
        </p:nvSpPr>
        <p:spPr/>
        <p:txBody>
          <a:bodyPr/>
          <a:lstStyle/>
          <a:p>
            <a:pPr marL="0" indent="0">
              <a:buNone/>
            </a:pPr>
            <a:r>
              <a:rPr lang="en-IN" dirty="0" smtClean="0"/>
              <a:t>Starting </a:t>
            </a:r>
            <a:r>
              <a:rPr lang="en-IN" dirty="0"/>
              <a:t>from the bottom, the first row has three boxes. Starting from the left, the first box is </a:t>
            </a:r>
            <a:r>
              <a:rPr lang="en-IN" dirty="0" err="1"/>
              <a:t>labeled</a:t>
            </a:r>
            <a:r>
              <a:rPr lang="en-IN" dirty="0"/>
              <a:t> analytical, practical, creative, and emotional intelligence. The second box is </a:t>
            </a:r>
            <a:r>
              <a:rPr lang="en-IN" dirty="0" err="1"/>
              <a:t>labeled</a:t>
            </a:r>
            <a:r>
              <a:rPr lang="en-IN" dirty="0"/>
              <a:t> personality traits and types. The third box is </a:t>
            </a:r>
            <a:r>
              <a:rPr lang="en-IN" dirty="0" err="1"/>
              <a:t>labeled</a:t>
            </a:r>
            <a:r>
              <a:rPr lang="en-IN" dirty="0"/>
              <a:t> </a:t>
            </a:r>
            <a:r>
              <a:rPr lang="en-IN" dirty="0" smtClean="0"/>
              <a:t>values</a:t>
            </a:r>
            <a:r>
              <a:rPr lang="en-IN" dirty="0"/>
              <a:t>, interests, motives slash goals. The second row contains two boxes. The first box is </a:t>
            </a:r>
            <a:r>
              <a:rPr lang="en-IN" dirty="0" err="1"/>
              <a:t>labeled</a:t>
            </a:r>
            <a:r>
              <a:rPr lang="en-IN" dirty="0"/>
              <a:t> knowledge. The second box is </a:t>
            </a:r>
            <a:r>
              <a:rPr lang="en-IN" dirty="0" err="1"/>
              <a:t>labeled</a:t>
            </a:r>
            <a:r>
              <a:rPr lang="en-IN" dirty="0"/>
              <a:t> experience. The third and topmost row contains one box. It is </a:t>
            </a:r>
            <a:r>
              <a:rPr lang="en-IN" dirty="0" err="1"/>
              <a:t>labeled</a:t>
            </a:r>
            <a:r>
              <a:rPr lang="en-IN" dirty="0"/>
              <a:t> skills slash competencies.</a:t>
            </a:r>
            <a:endParaRPr lang="en-US" dirty="0"/>
          </a:p>
        </p:txBody>
      </p:sp>
      <p:sp>
        <p:nvSpPr>
          <p:cNvPr id="6" name="Text Placeholder 2"/>
          <p:cNvSpPr txBox="1">
            <a:spLocks/>
          </p:cNvSpPr>
          <p:nvPr/>
        </p:nvSpPr>
        <p:spPr>
          <a:xfrm>
            <a:off x="4267200" y="5959366"/>
            <a:ext cx="6858000" cy="228600"/>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fontAlgn="auto">
              <a:spcAft>
                <a:spcPts val="0"/>
              </a:spcAft>
              <a:buNone/>
            </a:pPr>
            <a:r>
              <a:rPr lang="en-US" sz="1000" dirty="0" smtClean="0">
                <a:hlinkClick r:id="rId2" action="ppaction://hlinksldjump"/>
              </a:rPr>
              <a:t>Jump Back to </a:t>
            </a:r>
            <a:r>
              <a:rPr lang="en-US" altLang="en-US" sz="1000" dirty="0">
                <a:hlinkClick r:id="rId2" action="ppaction://hlinksldjump"/>
              </a:rPr>
              <a:t>Figure 6.6: Emotional Intelligence and the Building Blocks Of </a:t>
            </a:r>
            <a:r>
              <a:rPr lang="en-US" altLang="en-US" sz="1000" dirty="0" smtClean="0">
                <a:hlinkClick r:id="rId2" action="ppaction://hlinksldjump"/>
              </a:rPr>
              <a:t>Skills, Appendix</a:t>
            </a:r>
            <a:endParaRPr lang="en-US" sz="1000" dirty="0"/>
          </a:p>
        </p:txBody>
      </p:sp>
    </p:spTree>
    <p:extLst>
      <p:ext uri="{BB962C8B-B14F-4D97-AF65-F5344CB8AC3E}">
        <p14:creationId xmlns:p14="http://schemas.microsoft.com/office/powerpoint/2010/main" val="31567514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pPr eaLnBrk="1" hangingPunct="1"/>
            <a:r>
              <a:rPr lang="en-US" altLang="en-US" sz="3200" dirty="0" smtClean="0"/>
              <a:t>Personality Traits and Leadership, 1</a:t>
            </a:r>
          </a:p>
        </p:txBody>
      </p:sp>
      <p:sp>
        <p:nvSpPr>
          <p:cNvPr id="6147" name="Content Placeholder 2"/>
          <p:cNvSpPr>
            <a:spLocks noGrp="1"/>
          </p:cNvSpPr>
          <p:nvPr>
            <p:ph idx="1"/>
          </p:nvPr>
        </p:nvSpPr>
        <p:spPr/>
        <p:txBody>
          <a:bodyPr/>
          <a:lstStyle/>
          <a:p>
            <a:pPr marL="0" indent="0" eaLnBrk="1" hangingPunct="1">
              <a:buNone/>
            </a:pPr>
            <a:r>
              <a:rPr lang="en-US" altLang="en-US" sz="2400" b="1" dirty="0" smtClean="0">
                <a:solidFill>
                  <a:srgbClr val="C30C20"/>
                </a:solidFill>
              </a:rPr>
              <a:t>Personality</a:t>
            </a:r>
            <a:r>
              <a:rPr lang="en-US" altLang="en-US" sz="2400" dirty="0" smtClean="0"/>
              <a:t> has two meanings</a:t>
            </a:r>
          </a:p>
          <a:p>
            <a:pPr>
              <a:buFont typeface="Arial" panose="020B0604020202020204" pitchFamily="34" charset="0"/>
              <a:buChar char="•"/>
            </a:pPr>
            <a:r>
              <a:rPr lang="en-US" altLang="en-US" sz="2200" b="1" dirty="0" smtClean="0">
                <a:solidFill>
                  <a:srgbClr val="C30C20"/>
                </a:solidFill>
              </a:rPr>
              <a:t>Public reputation</a:t>
            </a:r>
            <a:r>
              <a:rPr lang="en-US" altLang="en-US" sz="2200" dirty="0" smtClean="0"/>
              <a:t>,</a:t>
            </a:r>
            <a:r>
              <a:rPr lang="en-US" altLang="en-US" sz="2200" b="1" dirty="0" smtClean="0">
                <a:solidFill>
                  <a:srgbClr val="C30C20"/>
                </a:solidFill>
              </a:rPr>
              <a:t> </a:t>
            </a:r>
            <a:r>
              <a:rPr lang="en-US" altLang="en-US" sz="2200" dirty="0" smtClean="0"/>
              <a:t>or the impression a person makes on others</a:t>
            </a:r>
          </a:p>
          <a:p>
            <a:pPr>
              <a:buFont typeface="Arial" panose="020B0604020202020204" pitchFamily="34" charset="0"/>
              <a:buChar char="•"/>
            </a:pPr>
            <a:r>
              <a:rPr lang="en-US" altLang="en-US" sz="2200" b="1" dirty="0" smtClean="0">
                <a:solidFill>
                  <a:srgbClr val="C30C20"/>
                </a:solidFill>
              </a:rPr>
              <a:t>Identity</a:t>
            </a:r>
            <a:r>
              <a:rPr lang="en-US" altLang="en-US" sz="2200" dirty="0" smtClean="0"/>
              <a:t>, or </a:t>
            </a:r>
            <a:r>
              <a:rPr lang="en-IN" altLang="en-US" sz="2200" dirty="0"/>
              <a:t>how people see or define themselves</a:t>
            </a:r>
            <a:endParaRPr lang="en-US" altLang="en-US" sz="2000" dirty="0" smtClean="0"/>
          </a:p>
          <a:p>
            <a:pPr marL="0" indent="0">
              <a:buNone/>
            </a:pPr>
            <a:endParaRPr lang="en-US" altLang="en-US" sz="2400" dirty="0" smtClean="0"/>
          </a:p>
          <a:p>
            <a:pPr marL="0" indent="0">
              <a:buNone/>
            </a:pPr>
            <a:r>
              <a:rPr lang="en-US" altLang="en-US" sz="2400" dirty="0" smtClean="0"/>
              <a:t>Most research about the relationship between personality and </a:t>
            </a:r>
            <a:r>
              <a:rPr lang="en-US" altLang="en-US" dirty="0"/>
              <a:t>leadership success and effectiveness </a:t>
            </a:r>
            <a:r>
              <a:rPr lang="en-US" altLang="en-US" sz="2400" dirty="0" smtClean="0"/>
              <a:t>is based on the </a:t>
            </a:r>
            <a:r>
              <a:rPr lang="en-US" altLang="en-US" sz="2400" b="1" dirty="0" smtClean="0">
                <a:solidFill>
                  <a:srgbClr val="C30C20"/>
                </a:solidFill>
              </a:rPr>
              <a:t>trait approach</a:t>
            </a:r>
            <a:endParaRPr lang="en-US" altLang="en-US" sz="2400" dirty="0" smtClean="0">
              <a:solidFill>
                <a:srgbClr val="C30C20"/>
              </a:solidFill>
            </a:endParaRPr>
          </a:p>
          <a:p>
            <a:pPr>
              <a:buFont typeface="Arial" panose="020B0604020202020204" pitchFamily="34" charset="0"/>
              <a:buChar char="•"/>
            </a:pPr>
            <a:r>
              <a:rPr lang="en-US" altLang="en-US" sz="2200" b="1" dirty="0" smtClean="0">
                <a:solidFill>
                  <a:srgbClr val="C30C20"/>
                </a:solidFill>
              </a:rPr>
              <a:t>Traits</a:t>
            </a:r>
            <a:r>
              <a:rPr lang="en-US" altLang="en-US" sz="2200" dirty="0" smtClean="0">
                <a:solidFill>
                  <a:srgbClr val="C30C20"/>
                </a:solidFill>
              </a:rPr>
              <a:t> </a:t>
            </a:r>
            <a:r>
              <a:rPr lang="en-US" altLang="en-US" sz="2200" dirty="0" smtClean="0"/>
              <a:t>are recurring regularities or trends in a person’s behavior</a:t>
            </a:r>
          </a:p>
          <a:p>
            <a:pPr>
              <a:buFont typeface="Arial" panose="020B0604020202020204" pitchFamily="34" charset="0"/>
              <a:buChar char="•"/>
            </a:pPr>
            <a:r>
              <a:rPr lang="en-US" altLang="en-US" sz="2200" dirty="0" smtClean="0"/>
              <a:t>Trait approach maintains that people behave the way they do because of the strengths of the traits they possess</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altLang="en-US" sz="3200" dirty="0" smtClean="0"/>
              <a:t>Personality Traits and Leadership, 2</a:t>
            </a:r>
            <a:endParaRPr lang="en-US" altLang="en-US" sz="2400" b="0" i="1" dirty="0" smtClean="0"/>
          </a:p>
        </p:txBody>
      </p:sp>
      <p:sp>
        <p:nvSpPr>
          <p:cNvPr id="7171" name="Content Placeholder 2"/>
          <p:cNvSpPr>
            <a:spLocks noGrp="1"/>
          </p:cNvSpPr>
          <p:nvPr>
            <p:ph idx="1"/>
          </p:nvPr>
        </p:nvSpPr>
        <p:spPr/>
        <p:txBody>
          <a:bodyPr/>
          <a:lstStyle/>
          <a:p>
            <a:pPr marL="0" indent="0" eaLnBrk="1" hangingPunct="1">
              <a:spcBef>
                <a:spcPts val="100"/>
              </a:spcBef>
              <a:spcAft>
                <a:spcPts val="100"/>
              </a:spcAft>
              <a:buNone/>
            </a:pPr>
            <a:r>
              <a:rPr lang="en-US" altLang="en-US" sz="2400" dirty="0" smtClean="0"/>
              <a:t>Personality traits are useful for explaining why people act fairly consistently in different situations</a:t>
            </a:r>
          </a:p>
          <a:p>
            <a:pPr>
              <a:spcBef>
                <a:spcPts val="100"/>
              </a:spcBef>
              <a:spcAft>
                <a:spcPts val="100"/>
              </a:spcAft>
            </a:pPr>
            <a:r>
              <a:rPr lang="en-US" altLang="en-US" sz="2200" dirty="0" smtClean="0"/>
              <a:t>Knowing the differences in personality traits can help predict more accurately how people will tend to act in different situations</a:t>
            </a:r>
          </a:p>
          <a:p>
            <a:pPr eaLnBrk="1" hangingPunct="1">
              <a:spcBef>
                <a:spcPts val="100"/>
              </a:spcBef>
              <a:spcAft>
                <a:spcPts val="100"/>
              </a:spcAft>
            </a:pPr>
            <a:r>
              <a:rPr lang="en-US" altLang="en-US" sz="2200" dirty="0" smtClean="0"/>
              <a:t>Leader behavior reflects an interaction between personality traits and various situational factors</a:t>
            </a:r>
          </a:p>
          <a:p>
            <a:pPr lvl="1">
              <a:spcBef>
                <a:spcPts val="100"/>
              </a:spcBef>
              <a:spcAft>
                <a:spcPts val="100"/>
              </a:spcAft>
              <a:buFont typeface="Arial" panose="020B0604020202020204" pitchFamily="34" charset="0"/>
              <a:buChar char="•"/>
            </a:pPr>
            <a:r>
              <a:rPr lang="en-IN" altLang="en-US" dirty="0"/>
              <a:t>Traits play an </a:t>
            </a:r>
            <a:r>
              <a:rPr lang="en-IN" altLang="en-US" dirty="0" smtClean="0"/>
              <a:t>important role </a:t>
            </a:r>
            <a:r>
              <a:rPr lang="en-IN" altLang="en-US" dirty="0"/>
              <a:t>in determining how people behave in unfamiliar, ambiguous, or </a:t>
            </a:r>
            <a:r>
              <a:rPr lang="en-IN" altLang="en-US" b="1" dirty="0">
                <a:solidFill>
                  <a:srgbClr val="C30C20"/>
                </a:solidFill>
              </a:rPr>
              <a:t>weak situations</a:t>
            </a:r>
            <a:endParaRPr lang="en-US" altLang="en-US" sz="2000" b="1" dirty="0" smtClean="0">
              <a:solidFill>
                <a:srgbClr val="C30C20"/>
              </a:solidFill>
            </a:endParaRPr>
          </a:p>
          <a:p>
            <a:pPr lvl="1" eaLnBrk="1" hangingPunct="1">
              <a:spcBef>
                <a:spcPts val="100"/>
              </a:spcBef>
              <a:spcAft>
                <a:spcPts val="100"/>
              </a:spcAft>
              <a:buFont typeface="Arial" panose="020B0604020202020204" pitchFamily="34" charset="0"/>
              <a:buChar char="•"/>
            </a:pPr>
            <a:r>
              <a:rPr lang="en-US" altLang="en-US" sz="2000" b="1" dirty="0" smtClean="0">
                <a:solidFill>
                  <a:srgbClr val="C30C20"/>
                </a:solidFill>
              </a:rPr>
              <a:t>Strong situations </a:t>
            </a:r>
            <a:r>
              <a:rPr lang="en-US" altLang="en-US" sz="2000" dirty="0" smtClean="0"/>
              <a:t>are governed by specific rules, demands, or organizational policies, which can minimize the effects that traits have on behavior</a:t>
            </a:r>
          </a:p>
          <a:p>
            <a:pPr marL="457200" lvl="1" indent="0" eaLnBrk="1" hangingPunct="1">
              <a:spcBef>
                <a:spcPts val="100"/>
              </a:spcBef>
              <a:spcAft>
                <a:spcPts val="100"/>
              </a:spcAft>
              <a:buNone/>
            </a:pPr>
            <a:endParaRPr lang="en-US" altLang="en-US" sz="1800" dirty="0" smtClean="0"/>
          </a:p>
          <a:p>
            <a:pPr marL="0" indent="0">
              <a:spcBef>
                <a:spcPts val="100"/>
              </a:spcBef>
              <a:spcAft>
                <a:spcPts val="100"/>
              </a:spcAft>
              <a:buNone/>
            </a:pPr>
            <a:r>
              <a:rPr lang="en-IN" altLang="en-US" dirty="0"/>
              <a:t>Strength of the relationship between personality traits and leadership </a:t>
            </a:r>
            <a:r>
              <a:rPr lang="en-IN" altLang="en-US" dirty="0" smtClean="0"/>
              <a:t>effectiveness is </a:t>
            </a:r>
            <a:r>
              <a:rPr lang="en-IN" altLang="en-US" dirty="0"/>
              <a:t>inversely related to the relative strength of the situation</a:t>
            </a:r>
            <a:endParaRPr lang="en-US" altLang="en-US" sz="2400" dirty="0" smtClean="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r>
              <a:rPr lang="en-US" sz="3200" dirty="0" smtClean="0"/>
              <a:t>Table 6.1: </a:t>
            </a:r>
            <a:r>
              <a:rPr lang="en-US" altLang="en-US" sz="3200" dirty="0" smtClean="0"/>
              <a:t>The Five Factor or O C E A N Model </a:t>
            </a:r>
            <a:br>
              <a:rPr lang="en-US" altLang="en-US" sz="3200" dirty="0" smtClean="0"/>
            </a:br>
            <a:r>
              <a:rPr lang="en-US" altLang="en-US" sz="3200" dirty="0" smtClean="0"/>
              <a:t>of Personality</a:t>
            </a:r>
            <a:endParaRPr lang="en-US" altLang="en-US" sz="2900" dirty="0" smtClean="0"/>
          </a:p>
        </p:txBody>
      </p:sp>
      <p:graphicFrame>
        <p:nvGraphicFramePr>
          <p:cNvPr id="2" name="Table 1"/>
          <p:cNvGraphicFramePr>
            <a:graphicFrameLocks noGrp="1"/>
          </p:cNvGraphicFramePr>
          <p:nvPr>
            <p:extLst>
              <p:ext uri="{D42A27DB-BD31-4B8C-83A1-F6EECF244321}">
                <p14:modId xmlns:p14="http://schemas.microsoft.com/office/powerpoint/2010/main" val="1507891667"/>
              </p:ext>
            </p:extLst>
          </p:nvPr>
        </p:nvGraphicFramePr>
        <p:xfrm>
          <a:off x="457200" y="1524000"/>
          <a:ext cx="8013166" cy="3571240"/>
        </p:xfrm>
        <a:graphic>
          <a:graphicData uri="http://schemas.openxmlformats.org/drawingml/2006/table">
            <a:tbl>
              <a:tblPr firstRow="1" bandRow="1">
                <a:tableStyleId>{5C22544A-7EE6-4342-B048-85BDC9FD1C3A}</a:tableStyleId>
              </a:tblPr>
              <a:tblGrid>
                <a:gridCol w="4006583"/>
                <a:gridCol w="4006583"/>
              </a:tblGrid>
              <a:tr h="370840">
                <a:tc>
                  <a:txBody>
                    <a:bodyPr/>
                    <a:lstStyle/>
                    <a:p>
                      <a:r>
                        <a:rPr lang="en-IN" dirty="0" smtClean="0">
                          <a:solidFill>
                            <a:schemeClr val="bg1"/>
                          </a:solidFill>
                        </a:rPr>
                        <a:t>Factor</a:t>
                      </a:r>
                      <a:endParaRPr lang="en-US" dirty="0">
                        <a:solidFill>
                          <a:schemeClr val="bg1"/>
                        </a:solidFill>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rgbClr val="C30C20"/>
                    </a:solidFill>
                  </a:tcPr>
                </a:tc>
                <a:tc>
                  <a:txBody>
                    <a:bodyPr/>
                    <a:lstStyle/>
                    <a:p>
                      <a:r>
                        <a:rPr lang="en-IN" dirty="0" err="1" smtClean="0">
                          <a:solidFill>
                            <a:schemeClr val="bg1"/>
                          </a:solidFill>
                        </a:rPr>
                        <a:t>Behaviors</a:t>
                      </a:r>
                      <a:r>
                        <a:rPr lang="en-IN" dirty="0" smtClean="0">
                          <a:solidFill>
                            <a:schemeClr val="bg1"/>
                          </a:solidFill>
                        </a:rPr>
                        <a:t> or Items</a:t>
                      </a:r>
                      <a:endParaRPr lang="en-US" dirty="0">
                        <a:solidFill>
                          <a:schemeClr val="bg1"/>
                        </a:solidFill>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C30C20"/>
                    </a:solidFill>
                  </a:tcPr>
                </a:tc>
              </a:tr>
              <a:tr h="370840">
                <a:tc>
                  <a:txBody>
                    <a:bodyPr/>
                    <a:lstStyle/>
                    <a:p>
                      <a:r>
                        <a:rPr lang="en-IN" dirty="0" smtClean="0"/>
                        <a:t>Openness to experience</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a:txBody>
                    <a:bodyPr/>
                    <a:lstStyle/>
                    <a:p>
                      <a:r>
                        <a:rPr lang="en-IN" sz="1800" b="0" i="0" u="none" strike="noStrike" kern="1200" baseline="0" dirty="0" smtClean="0">
                          <a:solidFill>
                            <a:schemeClr val="dk1"/>
                          </a:solidFill>
                          <a:latin typeface="+mn-lt"/>
                          <a:ea typeface="+mn-ea"/>
                          <a:cs typeface="+mn-cs"/>
                        </a:rPr>
                        <a:t>I like traveling to foreign countries</a:t>
                      </a:r>
                    </a:p>
                    <a:p>
                      <a:r>
                        <a:rPr lang="en-IN" sz="1800" b="0" i="0" u="none" strike="noStrike" kern="1200" baseline="0" dirty="0" smtClean="0">
                          <a:solidFill>
                            <a:schemeClr val="dk1"/>
                          </a:solidFill>
                          <a:latin typeface="+mn-lt"/>
                          <a:ea typeface="+mn-ea"/>
                          <a:cs typeface="+mn-cs"/>
                        </a:rPr>
                        <a:t>I enjoy going to school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r>
              <a:tr h="370840">
                <a:tc>
                  <a:txBody>
                    <a:bodyPr/>
                    <a:lstStyle/>
                    <a:p>
                      <a:r>
                        <a:rPr lang="en-US" sz="1800" b="0" i="0" u="none" strike="noStrike" kern="1200" baseline="0" dirty="0" smtClean="0">
                          <a:solidFill>
                            <a:schemeClr val="dk1"/>
                          </a:solidFill>
                          <a:latin typeface="+mn-lt"/>
                          <a:ea typeface="+mn-ea"/>
                          <a:cs typeface="+mn-cs"/>
                        </a:rPr>
                        <a:t>Conscientiousness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N" sz="1800" b="0" i="0" u="none" strike="noStrike" kern="1200" baseline="0" dirty="0" smtClean="0">
                          <a:solidFill>
                            <a:schemeClr val="dk1"/>
                          </a:solidFill>
                          <a:latin typeface="+mn-lt"/>
                          <a:ea typeface="+mn-ea"/>
                          <a:cs typeface="+mn-cs"/>
                        </a:rPr>
                        <a:t>I enjoy putting together detailed plans</a:t>
                      </a:r>
                    </a:p>
                    <a:p>
                      <a:r>
                        <a:rPr lang="en-IN" sz="1800" b="0" i="0" u="none" strike="noStrike" kern="1200" baseline="0" dirty="0" smtClean="0">
                          <a:solidFill>
                            <a:schemeClr val="dk1"/>
                          </a:solidFill>
                          <a:latin typeface="+mn-lt"/>
                          <a:ea typeface="+mn-ea"/>
                          <a:cs typeface="+mn-cs"/>
                        </a:rPr>
                        <a:t>I rarely get into trouble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800" b="0" i="0" u="none" strike="noStrike" kern="1200" baseline="0" dirty="0" smtClean="0">
                          <a:solidFill>
                            <a:schemeClr val="dk1"/>
                          </a:solidFill>
                          <a:latin typeface="+mn-lt"/>
                          <a:ea typeface="+mn-ea"/>
                          <a:cs typeface="+mn-cs"/>
                        </a:rPr>
                        <a:t>Extraversion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N" sz="1800" b="0" i="0" u="none" strike="noStrike" kern="1200" baseline="0" dirty="0" smtClean="0">
                          <a:solidFill>
                            <a:schemeClr val="dk1"/>
                          </a:solidFill>
                          <a:latin typeface="+mn-lt"/>
                          <a:ea typeface="+mn-ea"/>
                          <a:cs typeface="+mn-cs"/>
                        </a:rPr>
                        <a:t>I like having responsibility for others</a:t>
                      </a:r>
                    </a:p>
                    <a:p>
                      <a:r>
                        <a:rPr lang="en-IN" sz="1800" b="0" i="0" u="none" strike="noStrike" kern="1200" baseline="0" dirty="0" smtClean="0">
                          <a:solidFill>
                            <a:schemeClr val="dk1"/>
                          </a:solidFill>
                          <a:latin typeface="+mn-lt"/>
                          <a:ea typeface="+mn-ea"/>
                          <a:cs typeface="+mn-cs"/>
                        </a:rPr>
                        <a:t>I have a large group of friends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800" b="0" i="0" u="none" strike="noStrike" kern="1200" baseline="0" dirty="0" smtClean="0">
                          <a:solidFill>
                            <a:schemeClr val="dk1"/>
                          </a:solidFill>
                          <a:latin typeface="+mn-lt"/>
                          <a:ea typeface="+mn-ea"/>
                          <a:cs typeface="+mn-cs"/>
                        </a:rPr>
                        <a:t>Agreeableness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N" sz="1800" b="0" i="0" u="none" strike="noStrike" kern="1200" baseline="0" dirty="0" smtClean="0">
                          <a:solidFill>
                            <a:schemeClr val="dk1"/>
                          </a:solidFill>
                          <a:latin typeface="+mn-lt"/>
                          <a:ea typeface="+mn-ea"/>
                          <a:cs typeface="+mn-cs"/>
                        </a:rPr>
                        <a:t>I am a sympathetic person</a:t>
                      </a:r>
                    </a:p>
                    <a:p>
                      <a:r>
                        <a:rPr lang="en-IN" sz="1800" b="0" i="0" u="none" strike="noStrike" kern="1200" baseline="0" dirty="0" smtClean="0">
                          <a:solidFill>
                            <a:schemeClr val="dk1"/>
                          </a:solidFill>
                          <a:latin typeface="+mn-lt"/>
                          <a:ea typeface="+mn-ea"/>
                          <a:cs typeface="+mn-cs"/>
                        </a:rPr>
                        <a:t>I get along well with others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800" b="0" i="0" u="none" strike="noStrike" kern="1200" baseline="0" dirty="0" smtClean="0">
                          <a:solidFill>
                            <a:schemeClr val="dk1"/>
                          </a:solidFill>
                          <a:latin typeface="+mn-lt"/>
                          <a:ea typeface="+mn-ea"/>
                          <a:cs typeface="+mn-cs"/>
                        </a:rPr>
                        <a:t>Neuroticism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b="0" i="0" u="none" strike="noStrike" kern="1200" baseline="0" dirty="0" smtClean="0">
                          <a:solidFill>
                            <a:schemeClr val="dk1"/>
                          </a:solidFill>
                          <a:latin typeface="+mn-lt"/>
                          <a:ea typeface="+mn-ea"/>
                          <a:cs typeface="+mn-cs"/>
                        </a:rPr>
                        <a:t>I remain calm in pressure situations</a:t>
                      </a:r>
                    </a:p>
                    <a:p>
                      <a:r>
                        <a:rPr lang="en-IN" sz="1800" b="0" i="0" u="none" strike="noStrike" kern="1200" baseline="0" dirty="0" smtClean="0">
                          <a:solidFill>
                            <a:schemeClr val="dk1"/>
                          </a:solidFill>
                          <a:latin typeface="+mn-lt"/>
                          <a:ea typeface="+mn-ea"/>
                          <a:cs typeface="+mn-cs"/>
                        </a:rPr>
                        <a:t>I take personal criticism well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pPr eaLnBrk="1" hangingPunct="1"/>
            <a:r>
              <a:rPr lang="en-US" altLang="en-US" sz="3000" dirty="0" smtClean="0"/>
              <a:t> 	Implications of the Five Factor or O C E A N Model, 1</a:t>
            </a:r>
          </a:p>
        </p:txBody>
      </p:sp>
      <p:sp>
        <p:nvSpPr>
          <p:cNvPr id="9219" name="Content Placeholder 2"/>
          <p:cNvSpPr>
            <a:spLocks noGrp="1"/>
          </p:cNvSpPr>
          <p:nvPr>
            <p:ph idx="1"/>
          </p:nvPr>
        </p:nvSpPr>
        <p:spPr/>
        <p:txBody>
          <a:bodyPr/>
          <a:lstStyle/>
          <a:p>
            <a:pPr marL="0" indent="0" eaLnBrk="1" hangingPunct="1">
              <a:spcAft>
                <a:spcPts val="400"/>
              </a:spcAft>
              <a:buNone/>
            </a:pPr>
            <a:r>
              <a:rPr lang="en-US" altLang="en-US" sz="2400" dirty="0" smtClean="0"/>
              <a:t>Personality traits help explain leaders’ and followers’ tendencies to act in consistent ways over time</a:t>
            </a:r>
          </a:p>
          <a:p>
            <a:pPr eaLnBrk="1" hangingPunct="1">
              <a:spcAft>
                <a:spcPts val="400"/>
              </a:spcAft>
            </a:pPr>
            <a:r>
              <a:rPr lang="en-US" altLang="en-US" sz="2200" dirty="0" smtClean="0"/>
              <a:t>Behavioral manifestations of personality traits are often exhibited automatically and unconsciously</a:t>
            </a:r>
          </a:p>
          <a:p>
            <a:pPr lvl="1">
              <a:spcAft>
                <a:spcPts val="400"/>
              </a:spcAft>
              <a:buFont typeface="Arial" panose="020B0604020202020204" pitchFamily="34" charset="0"/>
              <a:buChar char="•"/>
            </a:pPr>
            <a:r>
              <a:rPr lang="en-IN" altLang="en-US" dirty="0" err="1"/>
              <a:t>Behaviors</a:t>
            </a:r>
            <a:r>
              <a:rPr lang="en-IN" altLang="en-US" dirty="0"/>
              <a:t> can be modified through experience, feedback, and </a:t>
            </a:r>
            <a:r>
              <a:rPr lang="en-IN" altLang="en-US" dirty="0" smtClean="0"/>
              <a:t>reflection</a:t>
            </a:r>
          </a:p>
          <a:p>
            <a:pPr marL="457200" lvl="1" indent="0">
              <a:spcAft>
                <a:spcPts val="400"/>
              </a:spcAft>
              <a:buNone/>
            </a:pPr>
            <a:endParaRPr lang="en-US" altLang="en-US" sz="1200" dirty="0" smtClean="0"/>
          </a:p>
          <a:p>
            <a:pPr marL="0" indent="0">
              <a:spcAft>
                <a:spcPts val="400"/>
              </a:spcAft>
              <a:buNone/>
            </a:pPr>
            <a:r>
              <a:rPr lang="en-US" altLang="en-US" dirty="0" smtClean="0"/>
              <a:t>The O C E A N model is useful in the following ways:</a:t>
            </a:r>
          </a:p>
          <a:p>
            <a:pPr marL="0" indent="0" eaLnBrk="1" hangingPunct="1">
              <a:spcAft>
                <a:spcPts val="400"/>
              </a:spcAft>
              <a:buNone/>
            </a:pPr>
            <a:endParaRPr lang="en-US" altLang="en-US" sz="1200" dirty="0" smtClean="0"/>
          </a:p>
          <a:p>
            <a:pPr>
              <a:spcAft>
                <a:spcPts val="400"/>
              </a:spcAft>
              <a:buFont typeface="Arial" panose="020B0604020202020204" pitchFamily="34" charset="0"/>
              <a:buChar char="•"/>
            </a:pPr>
            <a:r>
              <a:rPr lang="en-IN" altLang="en-US" sz="2200" dirty="0"/>
              <a:t>Helps leadership researchers categorize findings of the personality and leadership performance </a:t>
            </a:r>
            <a:r>
              <a:rPr lang="en-IN" altLang="en-US" sz="2200" dirty="0" smtClean="0"/>
              <a:t>research</a:t>
            </a:r>
          </a:p>
          <a:p>
            <a:pPr>
              <a:spcAft>
                <a:spcPts val="400"/>
              </a:spcAft>
              <a:buFont typeface="Arial" panose="020B0604020202020204" pitchFamily="34" charset="0"/>
              <a:buChar char="•"/>
            </a:pPr>
            <a:r>
              <a:rPr lang="en-US" altLang="en-US" sz="2200" dirty="0"/>
              <a:t>Helps in profiling </a:t>
            </a:r>
            <a:r>
              <a:rPr lang="en-US" altLang="en-US" sz="2200" dirty="0" smtClean="0"/>
              <a:t>leaders</a:t>
            </a:r>
          </a:p>
          <a:p>
            <a:pPr>
              <a:spcAft>
                <a:spcPts val="400"/>
              </a:spcAft>
              <a:buFont typeface="Arial" panose="020B0604020202020204" pitchFamily="34" charset="0"/>
              <a:buChar char="•"/>
            </a:pPr>
            <a:r>
              <a:rPr lang="en-US" altLang="en-US" sz="2200" dirty="0"/>
              <a:t>S</a:t>
            </a:r>
            <a:r>
              <a:rPr lang="en-US" altLang="en-US" sz="2200" dirty="0" smtClean="0"/>
              <a:t>eems to be universally applicable across cultures</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r>
              <a:rPr lang="en-US" altLang="en-US" sz="3000" dirty="0"/>
              <a:t> 	Implications of the Five Factor or O C E A N Model, </a:t>
            </a:r>
            <a:r>
              <a:rPr lang="en-US" altLang="en-US" sz="3000" dirty="0" smtClean="0"/>
              <a:t>2</a:t>
            </a:r>
            <a:endParaRPr lang="en-US" altLang="en-US" sz="3000" b="0" i="1" dirty="0" smtClean="0"/>
          </a:p>
        </p:txBody>
      </p:sp>
      <p:sp>
        <p:nvSpPr>
          <p:cNvPr id="10243" name="Content Placeholder 2"/>
          <p:cNvSpPr>
            <a:spLocks noGrp="1"/>
          </p:cNvSpPr>
          <p:nvPr>
            <p:ph idx="1"/>
          </p:nvPr>
        </p:nvSpPr>
        <p:spPr/>
        <p:txBody>
          <a:bodyPr/>
          <a:lstStyle/>
          <a:p>
            <a:pPr marL="0" indent="0" eaLnBrk="1" hangingPunct="1">
              <a:buNone/>
            </a:pPr>
            <a:r>
              <a:rPr lang="en-US" altLang="en-US" dirty="0" smtClean="0"/>
              <a:t>Personality traits:</a:t>
            </a:r>
          </a:p>
          <a:p>
            <a:pPr marL="0" indent="0" eaLnBrk="1" hangingPunct="1">
              <a:buNone/>
            </a:pPr>
            <a:endParaRPr lang="en-US" altLang="en-US" sz="2600" dirty="0" smtClean="0"/>
          </a:p>
          <a:p>
            <a:pPr>
              <a:buFont typeface="Arial" panose="020B0604020202020204" pitchFamily="34" charset="0"/>
              <a:buChar char="•"/>
            </a:pPr>
            <a:r>
              <a:rPr lang="en-US" altLang="en-US" sz="2200" dirty="0" smtClean="0"/>
              <a:t>Can be reliably categorized into the five major dimensions of the F F M</a:t>
            </a:r>
          </a:p>
          <a:p>
            <a:pPr>
              <a:buFont typeface="Arial" panose="020B0604020202020204" pitchFamily="34" charset="0"/>
              <a:buChar char="•"/>
            </a:pPr>
            <a:r>
              <a:rPr lang="en-US" altLang="en-US" sz="2200" dirty="0" smtClean="0"/>
              <a:t>Are good measures of leadership potential</a:t>
            </a:r>
          </a:p>
          <a:p>
            <a:pPr>
              <a:buFont typeface="Arial" panose="020B0604020202020204" pitchFamily="34" charset="0"/>
              <a:buChar char="•"/>
            </a:pPr>
            <a:r>
              <a:rPr lang="en-US" altLang="en-US" sz="2200" dirty="0" smtClean="0"/>
              <a:t>Can be used to make predictions about typical behavior at work</a:t>
            </a:r>
          </a:p>
          <a:p>
            <a:pPr>
              <a:buFont typeface="Arial" panose="020B0604020202020204" pitchFamily="34" charset="0"/>
              <a:buChar char="•"/>
            </a:pPr>
            <a:r>
              <a:rPr lang="en-US" altLang="en-US" sz="2200" dirty="0" smtClean="0"/>
              <a:t>Tend to be difficult to change</a:t>
            </a:r>
          </a:p>
          <a:p>
            <a:pPr>
              <a:buFont typeface="Arial" panose="020B0604020202020204" pitchFamily="34" charset="0"/>
              <a:buChar char="•"/>
            </a:pPr>
            <a:r>
              <a:rPr lang="en-US" altLang="en-US" sz="2200" dirty="0" smtClean="0"/>
              <a:t>Are exhibited automatically and without conscious thought</a:t>
            </a:r>
          </a:p>
          <a:p>
            <a:pPr>
              <a:buFont typeface="Arial" panose="020B0604020202020204" pitchFamily="34" charset="0"/>
              <a:buChar char="•"/>
            </a:pPr>
            <a:r>
              <a:rPr lang="en-US" altLang="en-US" sz="2200" dirty="0" smtClean="0"/>
              <a:t>Predispose people to act in certain ways, but behaviors can be modified through experience, feedback, and reflection</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pPr eaLnBrk="1" hangingPunct="1"/>
            <a:r>
              <a:rPr lang="en-US" altLang="en-US" sz="3200" dirty="0" smtClean="0"/>
              <a:t>Figure 6.1: The Building Blocks of Skill</a:t>
            </a:r>
          </a:p>
        </p:txBody>
      </p:sp>
      <p:pic>
        <p:nvPicPr>
          <p:cNvPr id="2" name="Picture 1" descr="The illustration shows the building blocks of skills. There are six boxes arranged in three row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197536"/>
            <a:ext cx="9144000" cy="4462927"/>
          </a:xfrm>
          <a:prstGeom prst="rect">
            <a:avLst/>
          </a:prstGeom>
        </p:spPr>
      </p:pic>
      <p:sp>
        <p:nvSpPr>
          <p:cNvPr id="5" name="Text Placeholder 2"/>
          <p:cNvSpPr txBox="1">
            <a:spLocks/>
          </p:cNvSpPr>
          <p:nvPr/>
        </p:nvSpPr>
        <p:spPr>
          <a:xfrm>
            <a:off x="6553200" y="5867400"/>
            <a:ext cx="7696200" cy="228600"/>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fontAlgn="auto">
              <a:spcAft>
                <a:spcPts val="0"/>
              </a:spcAft>
              <a:buNone/>
            </a:pPr>
            <a:r>
              <a:rPr lang="en-US" sz="1000" dirty="0" smtClean="0">
                <a:hlinkClick r:id="rId4" action="ppaction://hlinksldjump"/>
              </a:rPr>
              <a:t>Jump to </a:t>
            </a:r>
            <a:r>
              <a:rPr lang="en-US" altLang="en-US" sz="1000" dirty="0">
                <a:hlinkClick r:id="rId4" action="ppaction://hlinksldjump"/>
              </a:rPr>
              <a:t>Figure 6.1: The Building Blocks of Skill</a:t>
            </a:r>
            <a:r>
              <a:rPr lang="en-IN" sz="1000" dirty="0">
                <a:hlinkClick r:id="rId4" action="ppaction://hlinksldjump"/>
              </a:rPr>
              <a:t>,</a:t>
            </a:r>
            <a:br>
              <a:rPr lang="en-IN" sz="1000" dirty="0">
                <a:hlinkClick r:id="rId4" action="ppaction://hlinksldjump"/>
              </a:rPr>
            </a:br>
            <a:r>
              <a:rPr lang="en-IN" sz="1000" dirty="0">
                <a:hlinkClick r:id="rId4" action="ppaction://hlinksldjump"/>
              </a:rPr>
              <a:t> Appendix</a:t>
            </a:r>
            <a:r>
              <a:rPr lang="en-US" sz="1000" dirty="0">
                <a:hlinkClick r:id="rId4" action="ppaction://hlinksldjump"/>
              </a:rPr>
              <a:t> </a:t>
            </a:r>
            <a:endParaRPr lang="en-US" sz="1000" dirty="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2"/>
  <p:tag name="MMPROD_UIDATA" val="&lt;database version=&quot;7.0&quot;&gt;&lt;object type=&quot;1&quot; unique_id=&quot;10001&quot;&gt;&lt;object type=&quot;8&quot; unique_id=&quot;10410&quot;&gt;&lt;/object&gt;&lt;object type=&quot;2&quot; unique_id=&quot;10411&quot;&gt;&lt;object type=&quot;3&quot; unique_id=&quot;10412&quot;&gt;&lt;property id=&quot;20148&quot; value=&quot;5&quot;/&gt;&lt;property id=&quot;20300&quot; value=&quot;Slide 1&quot;/&gt;&lt;property id=&quot;20307&quot; value=&quot;257&quot;/&gt;&lt;/object&gt;&lt;object type=&quot;3&quot; unique_id=&quot;10413&quot;&gt;&lt;property id=&quot;20148&quot; value=&quot;5&quot;/&gt;&lt;property id=&quot;20300&quot; value=&quot;Slide 2 - &amp;quot;Leadership Attributes&amp;quot;&quot;/&gt;&lt;property id=&quot;20307&quot; value=&quot;256&quot;/&gt;&lt;/object&gt;&lt;object type=&quot;3&quot; unique_id=&quot;10414&quot;&gt;&lt;property id=&quot;20148&quot; value=&quot;5&quot;/&gt;&lt;property id=&quot;20300&quot; value=&quot;Slide 3 - &amp;quot;Great Man Theory&amp;quot;&quot;/&gt;&lt;property id=&quot;20307&quot; value=&quot;258&quot;/&gt;&lt;/object&gt;&lt;object type=&quot;3&quot; unique_id=&quot;10415&quot;&gt;&lt;property id=&quot;20148&quot; value=&quot;5&quot;/&gt;&lt;property id=&quot;20300&quot; value=&quot;Slide 4 - &amp;quot;Personality Traits and Leadership&amp;quot;&quot;/&gt;&lt;property id=&quot;20307&quot; value=&quot;259&quot;/&gt;&lt;/object&gt;&lt;object type=&quot;3&quot; unique_id=&quot;10416&quot;&gt;&lt;property id=&quot;20148&quot; value=&quot;5&quot;/&gt;&lt;property id=&quot;20300&quot; value=&quot;Slide 5 - &amp;quot;Personality Traits and Leadership (continued)&amp;quot;&quot;/&gt;&lt;property id=&quot;20307&quot; value=&quot;265&quot;/&gt;&lt;/object&gt;&lt;object type=&quot;3&quot; unique_id=&quot;10417&quot;&gt;&lt;property id=&quot;20148&quot; value=&quot;5&quot;/&gt;&lt;property id=&quot;20300&quot; value=&quot;Slide 6 - &amp;quot;The Five Factor or OCEAN Model of Personality&amp;quot;&quot;/&gt;&lt;property id=&quot;20307&quot; value=&quot;263&quot;/&gt;&lt;/object&gt;&lt;object type=&quot;3&quot; unique_id=&quot;10418&quot;&gt;&lt;property id=&quot;20148&quot; value=&quot;5&quot;/&gt;&lt;property id=&quot;20300&quot; value=&quot;Slide 7 - &amp;quot;Implications of the Five Factor  or OCEAN Model&amp;quot;&quot;/&gt;&lt;property id=&quot;20307&quot; value=&quot;264&quot;/&gt;&lt;/object&gt;&lt;object type=&quot;3&quot; unique_id=&quot;10419&quot;&gt;&lt;property id=&quot;20148&quot; value=&quot;5&quot;/&gt;&lt;property id=&quot;20300&quot; value=&quot;Slide 8 - &amp;quot;Implications of the Five Factor Model (continued)&amp;quot;&quot;/&gt;&lt;property id=&quot;20307&quot; value=&quot;262&quot;/&gt;&lt;/object&gt;&lt;object type=&quot;3&quot; unique_id=&quot;10420&quot;&gt;&lt;property id=&quot;20148&quot; value=&quot;5&quot;/&gt;&lt;property id=&quot;20300&quot; value=&quot;Slide 9 - &amp;quot;OCEAN PROFILE&amp;quot;&quot;/&gt;&lt;property id=&quot;20307&quot; value=&quot;266&quot;/&gt;&lt;/object&gt;&lt;object type=&quot;3&quot; unique_id=&quot;10421&quot;&gt;&lt;property id=&quot;20148&quot; value=&quot;5&quot;/&gt;&lt;property id=&quot;20300&quot; value=&quot;Slide 10 - &amp;quot;Personality Typologies&amp;quot;&quot;/&gt;&lt;property id=&quot;20307&quot; value=&quot;291&quot;/&gt;&lt;/object&gt;&lt;object type=&quot;3&quot; unique_id=&quot;10422&quot;&gt;&lt;property id=&quot;20148&quot; value=&quot;5&quot;/&gt;&lt;property id=&quot;20300&quot; value=&quot;Slide 11 - &amp;quot;MBTI preference dimensions&amp;quot;&quot;/&gt;&lt;property id=&quot;20307&quot; value=&quot;292&quot;/&gt;&lt;/object&gt;&lt;object type=&quot;3&quot; unique_id=&quot;10423&quot;&gt;&lt;property id=&quot;20148&quot; value=&quot;5&quot;/&gt;&lt;property id=&quot;20300&quot; value=&quot;Slide 12 - &amp;quot;Intelligence and Leadership&amp;quot;&quot;/&gt;&lt;property id=&quot;20307&quot; value=&quot;269&quot;/&gt;&lt;/object&gt;&lt;object type=&quot;3&quot; unique_id=&quot;10424&quot;&gt;&lt;property id=&quot;20148&quot; value=&quot;5&quot;/&gt;&lt;property id=&quot;20300&quot; value=&quot;Slide 13 - &amp;quot;The Building Blocks Of Skills&amp;quot;&quot;/&gt;&lt;property id=&quot;20307&quot; value=&quot;261&quot;/&gt;&lt;/object&gt;&lt;object type=&quot;3&quot; unique_id=&quot;10425&quot;&gt;&lt;property id=&quot;20148&quot; value=&quot;5&quot;/&gt;&lt;property id=&quot;20300&quot; value=&quot;Slide 14 - &amp;quot;The Triarchic Theory of Intelligence&amp;quot;&quot;/&gt;&lt;property id=&quot;20307&quot; value=&quot;271&quot;/&gt;&lt;/object&gt;&lt;object type=&quot;3&quot; unique_id=&quot;10426&quot;&gt;&lt;property id=&quot;20148&quot; value=&quot;5&quot;/&gt;&lt;property id=&quot;20300&quot; value=&quot;Slide 15 - &amp;quot;Implications of the Triarchic Theory of Intelligence&amp;quot;&quot;/&gt;&lt;property id=&quot;20307&quot; value=&quot;273&quot;/&gt;&lt;/object&gt;&lt;object type=&quot;3&quot; unique_id=&quot;10427&quot;&gt;&lt;property id=&quot;20148&quot; value=&quot;5&quot;/&gt;&lt;property id=&quot;20300&quot; value=&quot;Slide 16 - &amp;quot;Improving Organizational Creativity&amp;quot;&quot;/&gt;&lt;property id=&quot;20307&quot; value=&quot;284&quot;/&gt;&lt;/object&gt;&lt;object type=&quot;3&quot; unique_id=&quot;10428&quot;&gt;&lt;property id=&quot;20148&quot; value=&quot;5&quot;/&gt;&lt;property id=&quot;20300&quot; value=&quot;Slide 17 - &amp;quot;Creativity Killers: How to Squelch the Creativity of Direct Reports&amp;quot;&quot;/&gt;&lt;property id=&quot;20307&quot; value=&quot;276&quot;/&gt;&lt;/object&gt;&lt;object type=&quot;3&quot; unique_id=&quot;10429&quot;&gt;&lt;property id=&quot;20148&quot; value=&quot;5&quot;/&gt;&lt;property id=&quot;20300&quot; value=&quot;Slide 18 - &amp;quot;Intelligence and Stress: Cognitive Resources Theory&amp;quot;&quot;/&gt;&lt;property id=&quot;20307&quot; value=&quot;277&quot;/&gt;&lt;/object&gt;&lt;object type=&quot;3&quot; unique_id=&quot;10430&quot;&gt;&lt;property id=&quot;20148&quot; value=&quot;5&quot;/&gt;&lt;property id=&quot;20300&quot; value=&quot;Slide 19 - &amp;quot;Cognitive Resource Theory (continued)&amp;quot;&quot;/&gt;&lt;property id=&quot;20307&quot; value=&quot;286&quot;/&gt;&lt;/object&gt;&lt;object type=&quot;3&quot; unique_id=&quot;10431&quot;&gt;&lt;property id=&quot;20148&quot; value=&quot;5&quot;/&gt;&lt;property id=&quot;20300&quot; value=&quot;Slide 20 - &amp;quot;Ability and Mixed Models of Emotional Intelligence&amp;quot;&quot;/&gt;&lt;property id=&quot;20307&quot; value=&quot;285&quot;/&gt;&lt;/object&gt;&lt;object type=&quot;3&quot; unique_id=&quot;10432&quot;&gt;&lt;property id=&quot;20148&quot; value=&quot;5&quot;/&gt;&lt;property id=&quot;20300&quot; value=&quot;Slide 21 - &amp;quot;Comparison between the OCEAN Model and Goleman’s Model of EQ&amp;quot;&quot;/&gt;&lt;property id=&quot;20307&quot; value=&quot;279&quot;/&gt;&lt;/object&gt;&lt;object type=&quot;3&quot; unique_id=&quot;10433&quot;&gt;&lt;property id=&quot;20148&quot; value=&quot;5&quot;/&gt;&lt;property id=&quot;20300&quot; value=&quot;Slide 22 - &amp;quot;Implications of Emotional Intelligence&amp;quot;&quot;/&gt;&lt;property id=&quot;20307&quot; value=&quot;280&quot;/&gt;&lt;/object&gt;&lt;object type=&quot;3&quot; unique_id=&quot;10434&quot;&gt;&lt;property id=&quot;20148&quot; value=&quot;5&quot;/&gt;&lt;property id=&quot;20300&quot; value=&quot;Slide 23 - &amp;quot;Emotional Intelligence And The Building Blocks Of Skills&amp;quot;&quot;/&gt;&lt;property id=&quot;20307&quot; value=&quot;290&quot;/&gt;&lt;/object&gt;&lt;object type=&quot;3&quot; unique_id=&quot;10435&quot;&gt;&lt;property id=&quot;20148&quot; value=&quot;5&quot;/&gt;&lt;property id=&quot;20300&quot; value=&quot;Slide 24 - &amp;quot;Summary&amp;quot;&quot;/&gt;&lt;property id=&quot;20307&quot; value=&quot;289&quot;/&gt;&lt;/object&gt;&lt;/object&gt;&lt;/object&gt;&lt;/database&gt;"/>
  <p:tag name="SECTOMILLISECCONVERTED" val="1"/>
</p:tagLst>
</file>

<file path=ppt/theme/theme1.xml><?xml version="1.0" encoding="utf-8"?>
<a:theme xmlns:a="http://schemas.openxmlformats.org/drawingml/2006/main" name="MHHE_Accessible_PPT_Template-v3">
  <a:themeElements>
    <a:clrScheme name="Custom 33">
      <a:dk1>
        <a:sysClr val="windowText" lastClr="000000"/>
      </a:dk1>
      <a:lt1>
        <a:sysClr val="window" lastClr="FFFFFF"/>
      </a:lt1>
      <a:dk2>
        <a:srgbClr val="E6E4CC"/>
      </a:dk2>
      <a:lt2>
        <a:srgbClr val="C30C20"/>
      </a:lt2>
      <a:accent1>
        <a:srgbClr val="7AC1AC"/>
      </a:accent1>
      <a:accent2>
        <a:srgbClr val="802754"/>
      </a:accent2>
      <a:accent3>
        <a:srgbClr val="777777"/>
      </a:accent3>
      <a:accent4>
        <a:srgbClr val="DC5A20"/>
      </a:accent4>
      <a:accent5>
        <a:srgbClr val="39858E"/>
      </a:accent5>
      <a:accent6>
        <a:srgbClr val="FFCE00"/>
      </a:accent6>
      <a:hlink>
        <a:srgbClr val="000000"/>
      </a:hlink>
      <a:folHlink>
        <a:srgbClr val="C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Date xmlns="aa4f5ada-9d1d-46d6-b705-f2cf90d05a91"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581ABAF118341F49B3F97BCD1E57DDE2" ma:contentTypeVersion="6" ma:contentTypeDescription="Create a new document." ma:contentTypeScope="" ma:versionID="4796dbcb31bea3d0fd02e4ee949330af">
  <xsd:schema xmlns:xsd="http://www.w3.org/2001/XMLSchema" xmlns:xs="http://www.w3.org/2001/XMLSchema" xmlns:p="http://schemas.microsoft.com/office/2006/metadata/properties" xmlns:ns2="3b891efd-a537-4e57-a9a6-7bde74ae8a20" xmlns:ns3="aa4f5ada-9d1d-46d6-b705-f2cf90d05a91" targetNamespace="http://schemas.microsoft.com/office/2006/metadata/properties" ma:root="true" ma:fieldsID="7776fb78729b9f75e026cc4e6f0874e2" ns2:_="" ns3:_="">
    <xsd:import namespace="3b891efd-a537-4e57-a9a6-7bde74ae8a20"/>
    <xsd:import namespace="aa4f5ada-9d1d-46d6-b705-f2cf90d05a91"/>
    <xsd:element name="properties">
      <xsd:complexType>
        <xsd:sequence>
          <xsd:element name="documentManagement">
            <xsd:complexType>
              <xsd:all>
                <xsd:element ref="ns2:SharedWithUsers" minOccurs="0"/>
                <xsd:element ref="ns2:SharedWithDetails" minOccurs="0"/>
                <xsd:element ref="ns3:Date" minOccurs="0"/>
                <xsd:element ref="ns3:MediaServiceMetadata" minOccurs="0"/>
                <xsd:element ref="ns3:MediaServiceFastMetadata" minOccurs="0"/>
                <xsd:element ref="ns3:MediaServiceAuto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b891efd-a537-4e57-a9a6-7bde74ae8a20"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aa4f5ada-9d1d-46d6-b705-f2cf90d05a91" elementFormDefault="qualified">
    <xsd:import namespace="http://schemas.microsoft.com/office/2006/documentManagement/types"/>
    <xsd:import namespace="http://schemas.microsoft.com/office/infopath/2007/PartnerControls"/>
    <xsd:element name="Date" ma:index="10" nillable="true" ma:displayName="Date" ma:format="DateOnly" ma:internalName="Date">
      <xsd:simpleType>
        <xsd:restriction base="dms:DateTime"/>
      </xsd:simpleType>
    </xsd:element>
    <xsd:element name="MediaServiceMetadata" ma:index="11" nillable="true" ma:displayName="MediaServiceMetadata" ma:description="" ma:hidden="true" ma:internalName="MediaServiceMetadata" ma:readOnly="true">
      <xsd:simpleType>
        <xsd:restriction base="dms:Note"/>
      </xsd:simpleType>
    </xsd:element>
    <xsd:element name="MediaServiceFastMetadata" ma:index="12" nillable="true" ma:displayName="MediaServiceFastMetadata" ma:description="" ma:hidden="true" ma:internalName="MediaServiceFastMetadata" ma:readOnly="true">
      <xsd:simpleType>
        <xsd:restriction base="dms:Note"/>
      </xsd:simpleType>
    </xsd:element>
    <xsd:element name="MediaServiceAutoTags" ma:index="13" nillable="true" ma:displayName="MediaServiceAutoTags" ma:description="" ma:internalName="MediaServiceAutoTag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9394D76-48B2-493C-BF1C-BF5A07F0FF86}">
  <ds:schemaRefs>
    <ds:schemaRef ds:uri="http://schemas.microsoft.com/sharepoint/v3/contenttype/forms"/>
  </ds:schemaRefs>
</ds:datastoreItem>
</file>

<file path=customXml/itemProps2.xml><?xml version="1.0" encoding="utf-8"?>
<ds:datastoreItem xmlns:ds="http://schemas.openxmlformats.org/officeDocument/2006/customXml" ds:itemID="{169A3D3A-5DDA-41F9-8DAE-ADF7A0BD12B0}">
  <ds:schemaRefs>
    <ds:schemaRef ds:uri="3b891efd-a537-4e57-a9a6-7bde74ae8a20"/>
    <ds:schemaRef ds:uri="http://schemas.microsoft.com/office/2006/metadata/properties"/>
    <ds:schemaRef ds:uri="http://purl.org/dc/terms/"/>
    <ds:schemaRef ds:uri="http://schemas.openxmlformats.org/package/2006/metadata/core-properties"/>
    <ds:schemaRef ds:uri="http://purl.org/dc/elements/1.1/"/>
    <ds:schemaRef ds:uri="http://purl.org/dc/dcmitype/"/>
    <ds:schemaRef ds:uri="http://schemas.microsoft.com/office/2006/documentManagement/types"/>
    <ds:schemaRef ds:uri="http://schemas.microsoft.com/office/infopath/2007/PartnerControls"/>
    <ds:schemaRef ds:uri="aa4f5ada-9d1d-46d6-b705-f2cf90d05a91"/>
    <ds:schemaRef ds:uri="http://www.w3.org/XML/1998/namespace"/>
  </ds:schemaRefs>
</ds:datastoreItem>
</file>

<file path=customXml/itemProps3.xml><?xml version="1.0" encoding="utf-8"?>
<ds:datastoreItem xmlns:ds="http://schemas.openxmlformats.org/officeDocument/2006/customXml" ds:itemID="{7FAF458C-49B2-4D11-8FEE-E7C4DE2FC6B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b891efd-a537-4e57-a9a6-7bde74ae8a20"/>
    <ds:schemaRef ds:uri="aa4f5ada-9d1d-46d6-b705-f2cf90d05a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22072</TotalTime>
  <Words>2718</Words>
  <Application>Microsoft Office PowerPoint</Application>
  <PresentationFormat>On-screen Show (4:3)</PresentationFormat>
  <Paragraphs>309</Paragraphs>
  <Slides>35</Slides>
  <Notes>11</Notes>
  <HiddenSlides>4</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35</vt:i4>
      </vt:variant>
    </vt:vector>
  </HeadingPairs>
  <TitlesOfParts>
    <vt:vector size="42" baseType="lpstr">
      <vt:lpstr>Arial</vt:lpstr>
      <vt:lpstr>ArumSans Bold</vt:lpstr>
      <vt:lpstr>ArumSans Regular</vt:lpstr>
      <vt:lpstr>Calibri</vt:lpstr>
      <vt:lpstr>Times</vt:lpstr>
      <vt:lpstr>Times New Roman</vt:lpstr>
      <vt:lpstr>MHHE_Accessible_PPT_Template-v3</vt:lpstr>
      <vt:lpstr>Chapter 6  </vt:lpstr>
      <vt:lpstr>Chapter Outline</vt:lpstr>
      <vt:lpstr>Leadership Attributes</vt:lpstr>
      <vt:lpstr>Personality Traits and Leadership, 1</vt:lpstr>
      <vt:lpstr>Personality Traits and Leadership, 2</vt:lpstr>
      <vt:lpstr>Table 6.1: The Five Factor or O C E A N Model  of Personality</vt:lpstr>
      <vt:lpstr>  Implications of the Five Factor or O C E A N Model, 1</vt:lpstr>
      <vt:lpstr>  Implications of the Five Factor or O C E A N Model, 2</vt:lpstr>
      <vt:lpstr>Figure 6.1: The Building Blocks of Skill</vt:lpstr>
      <vt:lpstr>Differences between Traits and Types</vt:lpstr>
      <vt:lpstr> Myers-Briggs Type Indicator or M B T I, 1</vt:lpstr>
      <vt:lpstr> Myers-Briggs Type Indicator or M B T I, 2</vt:lpstr>
      <vt:lpstr>Limitations of M B T I</vt:lpstr>
      <vt:lpstr>Intelligence</vt:lpstr>
      <vt:lpstr>Figure 6.4: The Building Blocks Of Skills</vt:lpstr>
      <vt:lpstr>Sternberg’s Triarchic Theory of Intelligence</vt:lpstr>
      <vt:lpstr>Implications of the Triarchic Theory of Intelligence, 1</vt:lpstr>
      <vt:lpstr>Implications of the Triarchic Theory of Intelligence, 2</vt:lpstr>
      <vt:lpstr>Table 6.3: Creativity Killers: How to Squelch the  Creativity of Direct Reports</vt:lpstr>
      <vt:lpstr> Intelligence and Stress: Cognitive Resources Theory,  or C R T, 1</vt:lpstr>
      <vt:lpstr> Intelligence and Stress: Cognitive Resources Theory, or  C R T, 2</vt:lpstr>
      <vt:lpstr>Emotional Intelligence, 1</vt:lpstr>
      <vt:lpstr>Emotional Intelligence, 2</vt:lpstr>
      <vt:lpstr>Ability and Mixed Models of Emotional Intelligence, 1 </vt:lpstr>
      <vt:lpstr>Ability and Mixed Models of Emotional Intelligence, 2 </vt:lpstr>
      <vt:lpstr>Comparison between the O C E A N Model and  Goleman’s Model of E Q, 1</vt:lpstr>
      <vt:lpstr>Comparison between the O C E A N Model and  Goleman’s Model of E Q, 2</vt:lpstr>
      <vt:lpstr>Measuring Emotional Intelligence</vt:lpstr>
      <vt:lpstr>Implications of Emotional Intelligence</vt:lpstr>
      <vt:lpstr>Figure 6.6: Emotional Intelligence and  the Building Blocks Of Skills</vt:lpstr>
      <vt:lpstr>Summary</vt:lpstr>
      <vt:lpstr>Appendices</vt:lpstr>
      <vt:lpstr>Figure 6.1: The Building Blocks of Skill, Appendix </vt:lpstr>
      <vt:lpstr>Figure 6.4: The Building Blocks Of Skills, Appendix</vt:lpstr>
      <vt:lpstr>Figure 6.6: Emotional Intelligence and the  Building Blocks Of Skills, Appendix</vt:lpstr>
    </vt:vector>
  </TitlesOfParts>
  <Company>McGraw-Hill/Irwin - The McGraw Hill Companies, Inc.</Company>
  <LinksUpToDate>false</LinksUpToDate>
  <SharedDoc>false</SharedDoc>
  <HyperlinkBase>assets/\</HyperlinkBase>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Click to edit Master title style</dc:title>
  <dc:creator>Content-Vista</dc:creator>
  <cp:lastModifiedBy>Bhavana Balaji</cp:lastModifiedBy>
  <cp:revision>1711</cp:revision>
  <dcterms:created xsi:type="dcterms:W3CDTF">2001-08-07T02:25:44Z</dcterms:created>
  <dcterms:modified xsi:type="dcterms:W3CDTF">2018-01-19T09:30:29Z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0x010100581ABAF118341F49B3F97BCD1E57DDE2</vt:lpwstr>
  </property>
</Properties>
</file>