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3"/>
  </p:notesMasterIdLst>
  <p:sldIdLst>
    <p:sldId id="256" r:id="rId2"/>
    <p:sldId id="273" r:id="rId3"/>
    <p:sldId id="281" r:id="rId4"/>
    <p:sldId id="282" r:id="rId5"/>
    <p:sldId id="267" r:id="rId6"/>
    <p:sldId id="268" r:id="rId7"/>
    <p:sldId id="266" r:id="rId8"/>
    <p:sldId id="270" r:id="rId9"/>
    <p:sldId id="284" r:id="rId10"/>
    <p:sldId id="285" r:id="rId11"/>
    <p:sldId id="286" r:id="rId12"/>
    <p:sldId id="287" r:id="rId13"/>
    <p:sldId id="288" r:id="rId14"/>
    <p:sldId id="289" r:id="rId15"/>
    <p:sldId id="290" r:id="rId16"/>
    <p:sldId id="291" r:id="rId17"/>
    <p:sldId id="292" r:id="rId18"/>
    <p:sldId id="257" r:id="rId19"/>
    <p:sldId id="258" r:id="rId20"/>
    <p:sldId id="315" r:id="rId21"/>
    <p:sldId id="259" r:id="rId22"/>
    <p:sldId id="261" r:id="rId23"/>
    <p:sldId id="260" r:id="rId24"/>
    <p:sldId id="262" r:id="rId25"/>
    <p:sldId id="265" r:id="rId26"/>
    <p:sldId id="263" r:id="rId27"/>
    <p:sldId id="264" r:id="rId28"/>
    <p:sldId id="271" r:id="rId29"/>
    <p:sldId id="272" r:id="rId30"/>
    <p:sldId id="274" r:id="rId31"/>
    <p:sldId id="275" r:id="rId32"/>
    <p:sldId id="276" r:id="rId33"/>
    <p:sldId id="277" r:id="rId34"/>
    <p:sldId id="317" r:id="rId35"/>
    <p:sldId id="278" r:id="rId36"/>
    <p:sldId id="279" r:id="rId37"/>
    <p:sldId id="280" r:id="rId38"/>
    <p:sldId id="295" r:id="rId39"/>
    <p:sldId id="293" r:id="rId40"/>
    <p:sldId id="294" r:id="rId41"/>
    <p:sldId id="296" r:id="rId42"/>
    <p:sldId id="297" r:id="rId43"/>
    <p:sldId id="298" r:id="rId44"/>
    <p:sldId id="299" r:id="rId45"/>
    <p:sldId id="300" r:id="rId46"/>
    <p:sldId id="303" r:id="rId47"/>
    <p:sldId id="301" r:id="rId48"/>
    <p:sldId id="302" r:id="rId49"/>
    <p:sldId id="304" r:id="rId50"/>
    <p:sldId id="305" r:id="rId51"/>
    <p:sldId id="306" r:id="rId52"/>
    <p:sldId id="316" r:id="rId53"/>
    <p:sldId id="307" r:id="rId54"/>
    <p:sldId id="308" r:id="rId55"/>
    <p:sldId id="309" r:id="rId56"/>
    <p:sldId id="310" r:id="rId57"/>
    <p:sldId id="311" r:id="rId58"/>
    <p:sldId id="312" r:id="rId59"/>
    <p:sldId id="313" r:id="rId60"/>
    <p:sldId id="318" r:id="rId61"/>
    <p:sldId id="314"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CE8152-CD81-4847-8408-EEFE55691EC6}" type="datetimeFigureOut">
              <a:rPr lang="en-US" smtClean="0"/>
              <a:t>1/16/2019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198647-3BFA-BA44-A59A-6C43E218C2E3}" type="slidenum">
              <a:rPr lang="en-US" smtClean="0"/>
              <a:t>‹#›</a:t>
            </a:fld>
            <a:endParaRPr lang="en-US"/>
          </a:p>
        </p:txBody>
      </p:sp>
    </p:spTree>
    <p:extLst>
      <p:ext uri="{BB962C8B-B14F-4D97-AF65-F5344CB8AC3E}">
        <p14:creationId xmlns:p14="http://schemas.microsoft.com/office/powerpoint/2010/main" val="15197307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Contingent conditions</a:t>
            </a:r>
            <a:endParaRPr lang="en-US" dirty="0"/>
          </a:p>
        </p:txBody>
      </p:sp>
      <p:sp>
        <p:nvSpPr>
          <p:cNvPr id="4" name="Slide Number Placeholder 3"/>
          <p:cNvSpPr>
            <a:spLocks noGrp="1"/>
          </p:cNvSpPr>
          <p:nvPr>
            <p:ph type="sldNum" sz="quarter" idx="10"/>
          </p:nvPr>
        </p:nvSpPr>
        <p:spPr/>
        <p:txBody>
          <a:bodyPr/>
          <a:lstStyle/>
          <a:p>
            <a:fld id="{7F198647-3BFA-BA44-A59A-6C43E218C2E3}" type="slidenum">
              <a:rPr lang="en-US" smtClean="0"/>
              <a:t>15</a:t>
            </a:fld>
            <a:endParaRPr lang="en-US"/>
          </a:p>
        </p:txBody>
      </p:sp>
    </p:spTree>
    <p:extLst>
      <p:ext uri="{BB962C8B-B14F-4D97-AF65-F5344CB8AC3E}">
        <p14:creationId xmlns:p14="http://schemas.microsoft.com/office/powerpoint/2010/main" val="3039061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198647-3BFA-BA44-A59A-6C43E218C2E3}" type="slidenum">
              <a:rPr lang="en-US" smtClean="0"/>
              <a:t>19</a:t>
            </a:fld>
            <a:endParaRPr lang="en-US"/>
          </a:p>
        </p:txBody>
      </p:sp>
    </p:spTree>
    <p:extLst>
      <p:ext uri="{BB962C8B-B14F-4D97-AF65-F5344CB8AC3E}">
        <p14:creationId xmlns:p14="http://schemas.microsoft.com/office/powerpoint/2010/main" val="1404201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198647-3BFA-BA44-A59A-6C43E218C2E3}" type="slidenum">
              <a:rPr lang="en-US" smtClean="0"/>
              <a:t>20</a:t>
            </a:fld>
            <a:endParaRPr lang="en-US"/>
          </a:p>
        </p:txBody>
      </p:sp>
    </p:spTree>
    <p:extLst>
      <p:ext uri="{BB962C8B-B14F-4D97-AF65-F5344CB8AC3E}">
        <p14:creationId xmlns:p14="http://schemas.microsoft.com/office/powerpoint/2010/main" val="1404201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number of transistors on a chip doubles every 18 months while the costs are halved.</a:t>
            </a:r>
          </a:p>
          <a:p>
            <a:endParaRPr lang="en-US" dirty="0"/>
          </a:p>
        </p:txBody>
      </p:sp>
      <p:sp>
        <p:nvSpPr>
          <p:cNvPr id="4" name="Slide Number Placeholder 3"/>
          <p:cNvSpPr>
            <a:spLocks noGrp="1"/>
          </p:cNvSpPr>
          <p:nvPr>
            <p:ph type="sldNum" sz="quarter" idx="10"/>
          </p:nvPr>
        </p:nvSpPr>
        <p:spPr/>
        <p:txBody>
          <a:bodyPr/>
          <a:lstStyle/>
          <a:p>
            <a:fld id="{7F198647-3BFA-BA44-A59A-6C43E218C2E3}" type="slidenum">
              <a:rPr lang="en-US" smtClean="0"/>
              <a:t>32</a:t>
            </a:fld>
            <a:endParaRPr lang="en-US"/>
          </a:p>
        </p:txBody>
      </p:sp>
    </p:spTree>
    <p:extLst>
      <p:ext uri="{BB962C8B-B14F-4D97-AF65-F5344CB8AC3E}">
        <p14:creationId xmlns:p14="http://schemas.microsoft.com/office/powerpoint/2010/main" val="3856272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7F198647-3BFA-BA44-A59A-6C43E218C2E3}" type="slidenum">
              <a:rPr lang="en-US" smtClean="0"/>
              <a:t>33</a:t>
            </a:fld>
            <a:endParaRPr lang="en-US"/>
          </a:p>
        </p:txBody>
      </p:sp>
    </p:spTree>
    <p:extLst>
      <p:ext uri="{BB962C8B-B14F-4D97-AF65-F5344CB8AC3E}">
        <p14:creationId xmlns:p14="http://schemas.microsoft.com/office/powerpoint/2010/main" val="32213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stock of foreign direct investment (FDI) refers to the total cumulative value of foreign investments as a percentage of the country’s GDP.)</a:t>
            </a:r>
            <a:endParaRPr lang="en-US" dirty="0"/>
          </a:p>
        </p:txBody>
      </p:sp>
      <p:sp>
        <p:nvSpPr>
          <p:cNvPr id="4" name="Slide Number Placeholder 3"/>
          <p:cNvSpPr>
            <a:spLocks noGrp="1"/>
          </p:cNvSpPr>
          <p:nvPr>
            <p:ph type="sldNum" sz="quarter" idx="10"/>
          </p:nvPr>
        </p:nvSpPr>
        <p:spPr/>
        <p:txBody>
          <a:bodyPr/>
          <a:lstStyle/>
          <a:p>
            <a:pPr>
              <a:defRPr/>
            </a:pPr>
            <a:fld id="{7B76F47A-C16D-460D-B566-52B79A3F3ECF}" type="slidenum">
              <a:rPr lang="en-US" altLang="en-US" smtClean="0"/>
              <a:pPr>
                <a:defRPr/>
              </a:pPr>
              <a:t>41</a:t>
            </a:fld>
            <a:endParaRPr lang="en-US" altLang="en-US"/>
          </a:p>
        </p:txBody>
      </p:sp>
    </p:spTree>
    <p:extLst>
      <p:ext uri="{BB962C8B-B14F-4D97-AF65-F5344CB8AC3E}">
        <p14:creationId xmlns:p14="http://schemas.microsoft.com/office/powerpoint/2010/main" val="3717434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hump-shaped relationship depicted in </a:t>
            </a:r>
            <a:r>
              <a:rPr lang="en-US" dirty="0" smtClean="0"/>
              <a:t>the Figure seems </a:t>
            </a:r>
            <a:r>
              <a:rPr lang="en-US" dirty="0"/>
              <a:t>to hold across a wide range of pollutants—from sulfur dioxide to lead concentrations and water quality—carbon dioxide emissions are an important exception, rising steadily with higher-income levels. </a:t>
            </a:r>
          </a:p>
        </p:txBody>
      </p:sp>
      <p:sp>
        <p:nvSpPr>
          <p:cNvPr id="4" name="Slide Number Placeholder 3"/>
          <p:cNvSpPr>
            <a:spLocks noGrp="1"/>
          </p:cNvSpPr>
          <p:nvPr>
            <p:ph type="sldNum" sz="quarter" idx="10"/>
          </p:nvPr>
        </p:nvSpPr>
        <p:spPr/>
        <p:txBody>
          <a:bodyPr/>
          <a:lstStyle/>
          <a:p>
            <a:pPr>
              <a:defRPr/>
            </a:pPr>
            <a:fld id="{7B76F47A-C16D-460D-B566-52B79A3F3ECF}" type="slidenum">
              <a:rPr lang="en-US" altLang="en-US" smtClean="0"/>
              <a:pPr>
                <a:defRPr/>
              </a:pPr>
              <a:t>57</a:t>
            </a:fld>
            <a:endParaRPr lang="en-US" altLang="en-US"/>
          </a:p>
        </p:txBody>
      </p:sp>
    </p:spTree>
    <p:extLst>
      <p:ext uri="{BB962C8B-B14F-4D97-AF65-F5344CB8AC3E}">
        <p14:creationId xmlns:p14="http://schemas.microsoft.com/office/powerpoint/2010/main" val="3615822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76F837B-4D45-3A49-B390-29526C2B1975}" type="datetimeFigureOut">
              <a:rPr lang="en-US" smtClean="0"/>
              <a:t>1/16/2019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A3B0D56-9EFB-044B-B0B1-9C4E706D780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76F837B-4D45-3A49-B390-29526C2B1975}"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A3B0D56-9EFB-044B-B0B1-9C4E706D7804}"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76F837B-4D45-3A49-B390-29526C2B1975}" type="datetimeFigureOut">
              <a:rPr lang="en-US" smtClean="0"/>
              <a:t>1/16/2019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A3B0D56-9EFB-044B-B0B1-9C4E706D7804}"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76F837B-4D45-3A49-B390-29526C2B1975}" type="datetimeFigureOut">
              <a:rPr lang="en-US" smtClean="0"/>
              <a:t>1/16/2019</a:t>
            </a:fld>
            <a:endParaRPr lang="en-US"/>
          </a:p>
        </p:txBody>
      </p:sp>
      <p:sp>
        <p:nvSpPr>
          <p:cNvPr id="10" name="Slide Number Placeholder 9"/>
          <p:cNvSpPr>
            <a:spLocks noGrp="1"/>
          </p:cNvSpPr>
          <p:nvPr>
            <p:ph type="sldNum" sz="quarter" idx="16"/>
          </p:nvPr>
        </p:nvSpPr>
        <p:spPr/>
        <p:txBody>
          <a:bodyPr rtlCol="0"/>
          <a:lstStyle/>
          <a:p>
            <a:fld id="{8A3B0D56-9EFB-044B-B0B1-9C4E706D7804}"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76F837B-4D45-3A49-B390-29526C2B1975}" type="datetimeFigureOut">
              <a:rPr lang="en-US" smtClean="0"/>
              <a:t>1/16/2019</a:t>
            </a:fld>
            <a:endParaRPr lang="en-US"/>
          </a:p>
        </p:txBody>
      </p:sp>
      <p:sp>
        <p:nvSpPr>
          <p:cNvPr id="12" name="Slide Number Placeholder 11"/>
          <p:cNvSpPr>
            <a:spLocks noGrp="1"/>
          </p:cNvSpPr>
          <p:nvPr>
            <p:ph type="sldNum" sz="quarter" idx="16"/>
          </p:nvPr>
        </p:nvSpPr>
        <p:spPr/>
        <p:txBody>
          <a:bodyPr rtlCol="0"/>
          <a:lstStyle/>
          <a:p>
            <a:fld id="{8A3B0D56-9EFB-044B-B0B1-9C4E706D7804}"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76F837B-4D45-3A49-B390-29526C2B1975}"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A3B0D56-9EFB-044B-B0B1-9C4E706D780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F837B-4D45-3A49-B390-29526C2B1975}"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A3B0D56-9EFB-044B-B0B1-9C4E706D780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76F837B-4D45-3A49-B390-29526C2B1975}"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A3B0D56-9EFB-044B-B0B1-9C4E706D7804}"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76F837B-4D45-3A49-B390-29526C2B1975}" type="datetimeFigureOut">
              <a:rPr lang="en-US" smtClean="0"/>
              <a:t>1/16/2019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A3B0D56-9EFB-044B-B0B1-9C4E706D7804}"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6F837B-4D45-3A49-B390-29526C2B1975}"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3B0D56-9EFB-044B-B0B1-9C4E706D780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76F837B-4D45-3A49-B390-29526C2B1975}" type="datetimeFigureOut">
              <a:rPr lang="en-US" smtClean="0"/>
              <a:t>1/16/2019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A3B0D56-9EFB-044B-B0B1-9C4E706D780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742950" indent="-285750">
              <a:spcAft>
                <a:spcPts val="8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spcAft>
                <a:spcPts val="800"/>
              </a:spcAft>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95654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371600"/>
            <a:ext cx="8229600" cy="518160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742950" indent="-285750">
              <a:spcAft>
                <a:spcPts val="8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spcAft>
                <a:spcPts val="800"/>
              </a:spcAft>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4" name="Content Placeholder 3">
            <a:extLst>
              <a:ext uri="{FF2B5EF4-FFF2-40B4-BE49-F238E27FC236}">
                <a16:creationId xmlns="" xmlns:a16="http://schemas.microsoft.com/office/drawing/2014/main" id="{BDA29DA7-144F-4830-9AEC-1E34D4F49459}"/>
              </a:ext>
            </a:extLst>
          </p:cNvPr>
          <p:cNvSpPr>
            <a:spLocks noGrp="1"/>
          </p:cNvSpPr>
          <p:nvPr>
            <p:ph sz="quarter" idx="17"/>
          </p:nvPr>
        </p:nvSpPr>
        <p:spPr>
          <a:xfrm>
            <a:off x="457200" y="838200"/>
            <a:ext cx="8229600" cy="304800"/>
          </a:xfrm>
          <a:prstGeom prst="rect">
            <a:avLst/>
          </a:prstGeom>
        </p:spPr>
        <p:txBody>
          <a:bodyPr/>
          <a:lstStyle>
            <a:lvl1pPr marL="0" indent="0">
              <a:buNone/>
              <a:defRPr sz="1800">
                <a:latin typeface="Arial" panose="020B0604020202020204" pitchFamily="34" charset="0"/>
                <a:cs typeface="Arial" panose="020B0604020202020204" pitchFamily="34" charset="0"/>
              </a:defRPr>
            </a:lvl1pPr>
          </a:lstStyle>
          <a:p>
            <a:pPr lvl="0"/>
            <a:r>
              <a:rPr lang="en-US" dirty="0"/>
              <a:t>Edit Master text styles</a:t>
            </a:r>
          </a:p>
        </p:txBody>
      </p:sp>
    </p:spTree>
    <p:extLst>
      <p:ext uri="{BB962C8B-B14F-4D97-AF65-F5344CB8AC3E}">
        <p14:creationId xmlns:p14="http://schemas.microsoft.com/office/powerpoint/2010/main" val="107019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76F837B-4D45-3A49-B390-29526C2B1975}" type="datetimeFigureOut">
              <a:rPr lang="en-US" smtClean="0"/>
              <a:t>1/16/2019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A3B0D56-9EFB-044B-B0B1-9C4E706D780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lN3qrFA4jX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youtube.com/watch?v=F-ZskaqBsh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smtClean="0">
                <a:latin typeface="Cambria" panose="02040503050406030204" pitchFamily="18" charset="0"/>
                <a:ea typeface="ＭＳ Ｐゴシック" panose="020B0600070205080204" pitchFamily="34" charset="-128"/>
              </a:rPr>
              <a:t>Globalization</a:t>
            </a:r>
            <a:endParaRPr lang="en-US" dirty="0"/>
          </a:p>
        </p:txBody>
      </p:sp>
      <p:sp>
        <p:nvSpPr>
          <p:cNvPr id="3" name="Subtitle 2"/>
          <p:cNvSpPr>
            <a:spLocks noGrp="1"/>
          </p:cNvSpPr>
          <p:nvPr>
            <p:ph type="subTitle" idx="1"/>
          </p:nvPr>
        </p:nvSpPr>
        <p:spPr/>
        <p:txBody>
          <a:bodyPr/>
          <a:lstStyle/>
          <a:p>
            <a:r>
              <a:rPr lang="en-US" smtClean="0"/>
              <a:t>Chapter 1</a:t>
            </a:r>
            <a:endParaRPr lang="en-US" dirty="0"/>
          </a:p>
        </p:txBody>
      </p:sp>
    </p:spTree>
    <p:extLst>
      <p:ext uri="{BB962C8B-B14F-4D97-AF65-F5344CB8AC3E}">
        <p14:creationId xmlns:p14="http://schemas.microsoft.com/office/powerpoint/2010/main" val="2448671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Globalization?</a:t>
            </a:r>
          </a:p>
        </p:txBody>
      </p:sp>
      <p:sp>
        <p:nvSpPr>
          <p:cNvPr id="3" name="Content Placeholder 2"/>
          <p:cNvSpPr>
            <a:spLocks noGrp="1"/>
          </p:cNvSpPr>
          <p:nvPr>
            <p:ph sz="quarter" idx="1"/>
          </p:nvPr>
        </p:nvSpPr>
        <p:spPr/>
        <p:txBody>
          <a:bodyPr>
            <a:normAutofit lnSpcReduction="10000"/>
          </a:bodyPr>
          <a:lstStyle/>
          <a:p>
            <a:r>
              <a:rPr lang="en-US" dirty="0"/>
              <a:t>Globalization refers to the shift toward a more </a:t>
            </a:r>
            <a:r>
              <a:rPr lang="en-US" b="1" dirty="0">
                <a:solidFill>
                  <a:srgbClr val="FF0000"/>
                </a:solidFill>
              </a:rPr>
              <a:t>integrated</a:t>
            </a:r>
            <a:r>
              <a:rPr lang="en-US" dirty="0"/>
              <a:t> and </a:t>
            </a:r>
            <a:r>
              <a:rPr lang="en-US" b="1" dirty="0">
                <a:solidFill>
                  <a:srgbClr val="FF0000"/>
                </a:solidFill>
              </a:rPr>
              <a:t>interdependent</a:t>
            </a:r>
            <a:r>
              <a:rPr lang="en-US" dirty="0"/>
              <a:t> world economy.</a:t>
            </a:r>
          </a:p>
          <a:p>
            <a:r>
              <a:rPr lang="en-US" dirty="0"/>
              <a:t>Globalization facets</a:t>
            </a:r>
          </a:p>
          <a:p>
            <a:pPr lvl="1"/>
            <a:r>
              <a:rPr lang="en-US" dirty="0">
                <a:solidFill>
                  <a:srgbClr val="3366FF"/>
                </a:solidFill>
              </a:rPr>
              <a:t>The globalization of </a:t>
            </a:r>
            <a:r>
              <a:rPr lang="en-US" dirty="0" smtClean="0">
                <a:solidFill>
                  <a:srgbClr val="3366FF"/>
                </a:solidFill>
              </a:rPr>
              <a:t>markets (Downstream)</a:t>
            </a:r>
            <a:endParaRPr lang="en-US" dirty="0">
              <a:solidFill>
                <a:srgbClr val="3366FF"/>
              </a:solidFill>
            </a:endParaRPr>
          </a:p>
          <a:p>
            <a:pPr lvl="2"/>
            <a:r>
              <a:rPr lang="en-US" dirty="0"/>
              <a:t>The merging of historically distinct and separate national markets into one huge global </a:t>
            </a:r>
            <a:r>
              <a:rPr lang="en-US" dirty="0" smtClean="0"/>
              <a:t>marketplace.</a:t>
            </a:r>
          </a:p>
          <a:p>
            <a:r>
              <a:rPr lang="en-US" dirty="0" smtClean="0">
                <a:solidFill>
                  <a:srgbClr val="3366FF"/>
                </a:solidFill>
              </a:rPr>
              <a:t>The </a:t>
            </a:r>
            <a:r>
              <a:rPr lang="en-US" dirty="0">
                <a:solidFill>
                  <a:srgbClr val="3366FF"/>
                </a:solidFill>
              </a:rPr>
              <a:t>globalization of </a:t>
            </a:r>
            <a:r>
              <a:rPr lang="en-US" dirty="0" smtClean="0">
                <a:solidFill>
                  <a:srgbClr val="3366FF"/>
                </a:solidFill>
              </a:rPr>
              <a:t>production (Upstream)</a:t>
            </a:r>
            <a:endParaRPr lang="en-US" dirty="0">
              <a:solidFill>
                <a:srgbClr val="3366FF"/>
              </a:solidFill>
            </a:endParaRPr>
          </a:p>
          <a:p>
            <a:pPr lvl="1"/>
            <a:r>
              <a:rPr lang="en-US" sz="2300" dirty="0"/>
              <a:t>The sourcing of goods and services from locations around the globe to take advantage of national differences in the cost and quality of factors of production (such as labor, energy, land, and capital). </a:t>
            </a:r>
          </a:p>
          <a:p>
            <a:endParaRPr lang="en-US" dirty="0"/>
          </a:p>
        </p:txBody>
      </p:sp>
    </p:spTree>
    <p:extLst>
      <p:ext uri="{BB962C8B-B14F-4D97-AF65-F5344CB8AC3E}">
        <p14:creationId xmlns:p14="http://schemas.microsoft.com/office/powerpoint/2010/main" val="208580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Globalization of Markets</a:t>
            </a:r>
          </a:p>
        </p:txBody>
      </p:sp>
      <p:sp>
        <p:nvSpPr>
          <p:cNvPr id="3" name="Content Placeholder 2"/>
          <p:cNvSpPr>
            <a:spLocks noGrp="1"/>
          </p:cNvSpPr>
          <p:nvPr>
            <p:ph sz="quarter" idx="1"/>
          </p:nvPr>
        </p:nvSpPr>
        <p:spPr/>
        <p:txBody>
          <a:bodyPr>
            <a:normAutofit fontScale="92500" lnSpcReduction="10000"/>
          </a:bodyPr>
          <a:lstStyle/>
          <a:p>
            <a:r>
              <a:rPr lang="en-US" dirty="0">
                <a:solidFill>
                  <a:srgbClr val="FF0000"/>
                </a:solidFill>
              </a:rPr>
              <a:t>Falling barriers</a:t>
            </a:r>
            <a:r>
              <a:rPr lang="en-US" dirty="0"/>
              <a:t> to cross-border </a:t>
            </a:r>
            <a:r>
              <a:rPr lang="en-US" dirty="0">
                <a:solidFill>
                  <a:srgbClr val="FF0000"/>
                </a:solidFill>
              </a:rPr>
              <a:t>trade</a:t>
            </a:r>
            <a:r>
              <a:rPr lang="en-US" dirty="0"/>
              <a:t> and </a:t>
            </a:r>
            <a:r>
              <a:rPr lang="en-US" dirty="0">
                <a:solidFill>
                  <a:srgbClr val="FF0000"/>
                </a:solidFill>
              </a:rPr>
              <a:t>investment</a:t>
            </a:r>
            <a:r>
              <a:rPr lang="en-US" dirty="0"/>
              <a:t> have made it easier to sell internationally</a:t>
            </a:r>
          </a:p>
          <a:p>
            <a:r>
              <a:rPr lang="en-US" dirty="0">
                <a:solidFill>
                  <a:srgbClr val="FF0000"/>
                </a:solidFill>
              </a:rPr>
              <a:t>The tastes and preferences </a:t>
            </a:r>
            <a:r>
              <a:rPr lang="en-US" dirty="0"/>
              <a:t>of consumers in different nations are beginning to </a:t>
            </a:r>
            <a:r>
              <a:rPr lang="en-US" dirty="0">
                <a:solidFill>
                  <a:srgbClr val="FF0000"/>
                </a:solidFill>
              </a:rPr>
              <a:t>converge</a:t>
            </a:r>
            <a:r>
              <a:rPr lang="en-US" dirty="0"/>
              <a:t> on some global norm, thereby helping create a global market. </a:t>
            </a:r>
          </a:p>
          <a:p>
            <a:pPr lvl="1"/>
            <a:r>
              <a:rPr lang="en-US" dirty="0"/>
              <a:t>Consumer products such as, Coca-Cola soft drinks, video games, McDonald’s hamburgers, Starbucks </a:t>
            </a:r>
            <a:r>
              <a:rPr lang="en-US" dirty="0" smtClean="0"/>
              <a:t>coffee, </a:t>
            </a:r>
            <a:r>
              <a:rPr lang="en-US" dirty="0"/>
              <a:t>and Apple iPhones are frequently held up as prototypical examples of this trend</a:t>
            </a:r>
            <a:r>
              <a:rPr lang="en-US" dirty="0" smtClean="0"/>
              <a:t>.</a:t>
            </a:r>
          </a:p>
          <a:p>
            <a:pPr lvl="1"/>
            <a:r>
              <a:rPr lang="en-US" dirty="0"/>
              <a:t>Products that serve universal needs are global</a:t>
            </a:r>
          </a:p>
          <a:p>
            <a:pPr lvl="2"/>
            <a:r>
              <a:rPr lang="en-US" dirty="0"/>
              <a:t>Aluminum, oil, and wheat, microprocessors, DRAMs (computer memory chips), and commercial jet aircraft</a:t>
            </a:r>
          </a:p>
          <a:p>
            <a:pPr lvl="1"/>
            <a:endParaRPr lang="en-US" dirty="0"/>
          </a:p>
          <a:p>
            <a:endParaRPr lang="en-US" dirty="0"/>
          </a:p>
        </p:txBody>
      </p:sp>
    </p:spTree>
    <p:extLst>
      <p:ext uri="{BB962C8B-B14F-4D97-AF65-F5344CB8AC3E}">
        <p14:creationId xmlns:p14="http://schemas.microsoft.com/office/powerpoint/2010/main" val="3324455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Globalization of Markets</a:t>
            </a:r>
          </a:p>
        </p:txBody>
      </p:sp>
      <p:sp>
        <p:nvSpPr>
          <p:cNvPr id="3" name="Content Placeholder 2"/>
          <p:cNvSpPr>
            <a:spLocks noGrp="1"/>
          </p:cNvSpPr>
          <p:nvPr>
            <p:ph sz="quarter" idx="1"/>
          </p:nvPr>
        </p:nvSpPr>
        <p:spPr/>
        <p:txBody>
          <a:bodyPr>
            <a:normAutofit fontScale="92500"/>
          </a:bodyPr>
          <a:lstStyle/>
          <a:p>
            <a:r>
              <a:rPr lang="en-US" dirty="0" smtClean="0"/>
              <a:t>It is </a:t>
            </a:r>
            <a:r>
              <a:rPr lang="en-US" dirty="0"/>
              <a:t>important not to push too far the view that national markets are giving way to the global market. </a:t>
            </a:r>
            <a:endParaRPr lang="en-US" dirty="0" smtClean="0"/>
          </a:p>
          <a:p>
            <a:pPr lvl="1"/>
            <a:r>
              <a:rPr lang="en-US" dirty="0" smtClean="0">
                <a:solidFill>
                  <a:srgbClr val="FF0000"/>
                </a:solidFill>
              </a:rPr>
              <a:t>significant </a:t>
            </a:r>
            <a:r>
              <a:rPr lang="en-US" dirty="0">
                <a:solidFill>
                  <a:srgbClr val="FF0000"/>
                </a:solidFill>
              </a:rPr>
              <a:t>differences still exist among national markets </a:t>
            </a:r>
            <a:r>
              <a:rPr lang="en-US" dirty="0"/>
              <a:t>along many relevant dimensions, including consumer tastes and preferences, distribution channels, </a:t>
            </a:r>
            <a:r>
              <a:rPr lang="en-US" dirty="0" smtClean="0"/>
              <a:t>and cultures. </a:t>
            </a:r>
            <a:endParaRPr lang="en-US" dirty="0"/>
          </a:p>
          <a:p>
            <a:r>
              <a:rPr lang="en-US" dirty="0" smtClean="0"/>
              <a:t>Benefits </a:t>
            </a:r>
            <a:r>
              <a:rPr lang="en-US" dirty="0"/>
              <a:t>small and large companies</a:t>
            </a:r>
          </a:p>
          <a:p>
            <a:pPr lvl="1"/>
            <a:r>
              <a:rPr lang="en-US" dirty="0"/>
              <a:t>In the United States, for example, according to the International Trade Administration, more than 300,000 small and medium-size firms exported in 2017, accounting for 33 percent of the value of U.S. exports of manufactured goods</a:t>
            </a:r>
          </a:p>
          <a:p>
            <a:pPr marL="0" indent="0">
              <a:buNone/>
            </a:pPr>
            <a:endParaRPr lang="en-US" dirty="0"/>
          </a:p>
        </p:txBody>
      </p:sp>
    </p:spTree>
    <p:extLst>
      <p:ext uri="{BB962C8B-B14F-4D97-AF65-F5344CB8AC3E}">
        <p14:creationId xmlns:p14="http://schemas.microsoft.com/office/powerpoint/2010/main" val="1408633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Globalization of </a:t>
            </a:r>
            <a:r>
              <a:rPr lang="en-US" dirty="0" smtClean="0"/>
              <a:t>Production</a:t>
            </a:r>
            <a:endParaRPr lang="en-US" dirty="0"/>
          </a:p>
        </p:txBody>
      </p:sp>
      <p:sp>
        <p:nvSpPr>
          <p:cNvPr id="3" name="Content Placeholder 2"/>
          <p:cNvSpPr>
            <a:spLocks noGrp="1"/>
          </p:cNvSpPr>
          <p:nvPr>
            <p:ph sz="quarter" idx="1"/>
          </p:nvPr>
        </p:nvSpPr>
        <p:spPr/>
        <p:txBody>
          <a:bodyPr/>
          <a:lstStyle/>
          <a:p>
            <a:r>
              <a:rPr lang="en-US" dirty="0"/>
              <a:t>The </a:t>
            </a:r>
            <a:r>
              <a:rPr lang="en-US" dirty="0">
                <a:solidFill>
                  <a:srgbClr val="FF0000"/>
                </a:solidFill>
              </a:rPr>
              <a:t>sourcing</a:t>
            </a:r>
            <a:r>
              <a:rPr lang="en-US" dirty="0"/>
              <a:t> of goods and services from locations around the globe to take advantage of national differences in the </a:t>
            </a:r>
            <a:r>
              <a:rPr lang="en-US" dirty="0">
                <a:solidFill>
                  <a:srgbClr val="FF0000"/>
                </a:solidFill>
              </a:rPr>
              <a:t>cost</a:t>
            </a:r>
            <a:r>
              <a:rPr lang="en-US" dirty="0"/>
              <a:t> and </a:t>
            </a:r>
            <a:r>
              <a:rPr lang="en-US" dirty="0">
                <a:solidFill>
                  <a:srgbClr val="FF0000"/>
                </a:solidFill>
              </a:rPr>
              <a:t>quality</a:t>
            </a:r>
            <a:r>
              <a:rPr lang="en-US" dirty="0"/>
              <a:t> of</a:t>
            </a:r>
            <a:r>
              <a:rPr lang="en-US" b="1" i="1" dirty="0"/>
              <a:t> </a:t>
            </a:r>
            <a:r>
              <a:rPr lang="en-US" b="1" dirty="0"/>
              <a:t>factors of production</a:t>
            </a:r>
            <a:r>
              <a:rPr lang="en-US" dirty="0"/>
              <a:t> (such as labor, energy, land, and capital). </a:t>
            </a:r>
            <a:endParaRPr lang="en-US" altLang="en-US" i="1"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3617428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Globalization of Production</a:t>
            </a:r>
          </a:p>
        </p:txBody>
      </p:sp>
      <p:sp>
        <p:nvSpPr>
          <p:cNvPr id="3" name="Content Placeholder 2"/>
          <p:cNvSpPr>
            <a:spLocks noGrp="1"/>
          </p:cNvSpPr>
          <p:nvPr>
            <p:ph sz="quarter" idx="1"/>
          </p:nvPr>
        </p:nvSpPr>
        <p:spPr/>
        <p:txBody>
          <a:bodyPr>
            <a:normAutofit fontScale="92500"/>
          </a:bodyPr>
          <a:lstStyle/>
          <a:p>
            <a:r>
              <a:rPr lang="en-US" altLang="en-US" dirty="0">
                <a:solidFill>
                  <a:srgbClr val="FF0000"/>
                </a:solidFill>
                <a:ea typeface="ＭＳ Ｐゴシック" panose="020B0600070205080204" pitchFamily="34" charset="-128"/>
              </a:rPr>
              <a:t>Early</a:t>
            </a:r>
            <a:r>
              <a:rPr lang="en-US" altLang="en-US" dirty="0">
                <a:ea typeface="ＭＳ Ｐゴシック" panose="020B0600070205080204" pitchFamily="34" charset="-128"/>
              </a:rPr>
              <a:t> outsourcing was </a:t>
            </a:r>
            <a:r>
              <a:rPr lang="en-US" altLang="en-US" dirty="0">
                <a:solidFill>
                  <a:srgbClr val="FF0000"/>
                </a:solidFill>
                <a:ea typeface="ＭＳ Ｐゴシック" panose="020B0600070205080204" pitchFamily="34" charset="-128"/>
              </a:rPr>
              <a:t>confined to </a:t>
            </a:r>
            <a:r>
              <a:rPr lang="en-US" altLang="en-US" dirty="0" smtClean="0">
                <a:solidFill>
                  <a:srgbClr val="FF0000"/>
                </a:solidFill>
                <a:ea typeface="ＭＳ Ｐゴシック" panose="020B0600070205080204" pitchFamily="34" charset="-128"/>
              </a:rPr>
              <a:t>manufacturing</a:t>
            </a:r>
          </a:p>
          <a:p>
            <a:r>
              <a:rPr lang="en-US" altLang="en-US" dirty="0" smtClean="0">
                <a:ea typeface="ＭＳ Ｐゴシック" panose="020B0600070205080204" pitchFamily="34" charset="-128"/>
              </a:rPr>
              <a:t>Increasingly</a:t>
            </a:r>
            <a:r>
              <a:rPr lang="en-US" altLang="en-US" dirty="0">
                <a:ea typeface="ＭＳ Ｐゴシック" panose="020B0600070205080204" pitchFamily="34" charset="-128"/>
              </a:rPr>
              <a:t>, however, companies are taking advantage of modern communications technology, particularly the Internet, to outsource </a:t>
            </a:r>
            <a:r>
              <a:rPr lang="en-US" altLang="en-US" dirty="0">
                <a:solidFill>
                  <a:srgbClr val="FF0000"/>
                </a:solidFill>
                <a:ea typeface="ＭＳ Ｐゴシック" panose="020B0600070205080204" pitchFamily="34" charset="-128"/>
              </a:rPr>
              <a:t>service activities </a:t>
            </a:r>
            <a:r>
              <a:rPr lang="en-US" altLang="en-US" dirty="0">
                <a:ea typeface="ＭＳ Ｐゴシック" panose="020B0600070205080204" pitchFamily="34" charset="-128"/>
              </a:rPr>
              <a:t>to low-cost producers in other nations. </a:t>
            </a:r>
          </a:p>
          <a:p>
            <a:pPr lvl="1"/>
            <a:r>
              <a:rPr lang="en-US" altLang="en-US" dirty="0">
                <a:ea typeface="ＭＳ Ｐゴシック" panose="020B0600070205080204" pitchFamily="34" charset="-128"/>
              </a:rPr>
              <a:t>The Internet has allowed </a:t>
            </a:r>
            <a:r>
              <a:rPr lang="en-US" altLang="en-US" dirty="0">
                <a:solidFill>
                  <a:srgbClr val="FF0000"/>
                </a:solidFill>
                <a:ea typeface="ＭＳ Ｐゴシック" panose="020B0600070205080204" pitchFamily="34" charset="-128"/>
              </a:rPr>
              <a:t>hospitals</a:t>
            </a:r>
            <a:r>
              <a:rPr lang="en-US" altLang="en-US" dirty="0">
                <a:ea typeface="ＭＳ Ｐゴシック" panose="020B0600070205080204" pitchFamily="34" charset="-128"/>
              </a:rPr>
              <a:t> to outsource some </a:t>
            </a:r>
            <a:r>
              <a:rPr lang="en-US" altLang="en-US" dirty="0">
                <a:solidFill>
                  <a:srgbClr val="FF0000"/>
                </a:solidFill>
                <a:ea typeface="ＭＳ Ｐゴシック" panose="020B0600070205080204" pitchFamily="34" charset="-128"/>
              </a:rPr>
              <a:t>radiology</a:t>
            </a:r>
            <a:r>
              <a:rPr lang="en-US" altLang="en-US" dirty="0">
                <a:ea typeface="ＭＳ Ｐゴシック" panose="020B0600070205080204" pitchFamily="34" charset="-128"/>
              </a:rPr>
              <a:t> work to India, where images from MRI scans and the like are read at night while U.S. physicians sleep. </a:t>
            </a:r>
          </a:p>
          <a:p>
            <a:pPr lvl="1"/>
            <a:r>
              <a:rPr lang="en-US" altLang="en-US" dirty="0">
                <a:ea typeface="ＭＳ Ｐゴシック" panose="020B0600070205080204" pitchFamily="34" charset="-128"/>
              </a:rPr>
              <a:t>Many </a:t>
            </a:r>
            <a:r>
              <a:rPr lang="en-US" altLang="en-US" dirty="0">
                <a:solidFill>
                  <a:srgbClr val="FF0000"/>
                </a:solidFill>
                <a:ea typeface="ＭＳ Ｐゴシック" panose="020B0600070205080204" pitchFamily="34" charset="-128"/>
              </a:rPr>
              <a:t>software companies </a:t>
            </a:r>
            <a:r>
              <a:rPr lang="en-US" altLang="en-US" dirty="0">
                <a:ea typeface="ＭＳ Ｐゴシック" panose="020B0600070205080204" pitchFamily="34" charset="-128"/>
              </a:rPr>
              <a:t>use Indian engineers to perform test functions on software designed in the United States.</a:t>
            </a:r>
          </a:p>
          <a:p>
            <a:endParaRPr lang="en-US" dirty="0"/>
          </a:p>
        </p:txBody>
      </p:sp>
    </p:spTree>
    <p:extLst>
      <p:ext uri="{BB962C8B-B14F-4D97-AF65-F5344CB8AC3E}">
        <p14:creationId xmlns:p14="http://schemas.microsoft.com/office/powerpoint/2010/main" val="98904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Boeing’s 777</a:t>
            </a:r>
          </a:p>
        </p:txBody>
      </p:sp>
      <p:sp>
        <p:nvSpPr>
          <p:cNvPr id="3" name="Content Placeholder 2"/>
          <p:cNvSpPr>
            <a:spLocks noGrp="1"/>
          </p:cNvSpPr>
          <p:nvPr>
            <p:ph sz="quarter" idx="1"/>
          </p:nvPr>
        </p:nvSpPr>
        <p:spPr/>
        <p:txBody>
          <a:bodyPr>
            <a:normAutofit fontScale="92500" lnSpcReduction="20000"/>
          </a:bodyPr>
          <a:lstStyle/>
          <a:p>
            <a:r>
              <a:rPr lang="en-US" dirty="0" smtClean="0"/>
              <a:t>Eight </a:t>
            </a:r>
            <a:r>
              <a:rPr lang="en-US" dirty="0"/>
              <a:t>Japanese suppliers make parts for the fuselage, doors, and </a:t>
            </a:r>
            <a:r>
              <a:rPr lang="en-US" dirty="0" smtClean="0"/>
              <a:t>wings</a:t>
            </a:r>
          </a:p>
          <a:p>
            <a:r>
              <a:rPr lang="en-US" dirty="0" smtClean="0"/>
              <a:t> A </a:t>
            </a:r>
            <a:r>
              <a:rPr lang="en-US" dirty="0"/>
              <a:t>supplier in Singapore makes the doors for the nose landing </a:t>
            </a:r>
            <a:r>
              <a:rPr lang="en-US" dirty="0" smtClean="0"/>
              <a:t>gear</a:t>
            </a:r>
          </a:p>
          <a:p>
            <a:r>
              <a:rPr lang="en-US" dirty="0" smtClean="0"/>
              <a:t>Three </a:t>
            </a:r>
            <a:r>
              <a:rPr lang="en-US" dirty="0"/>
              <a:t>suppliers in Italy manufacture wing </a:t>
            </a:r>
            <a:r>
              <a:rPr lang="en-US" dirty="0" smtClean="0"/>
              <a:t>flaps</a:t>
            </a:r>
          </a:p>
          <a:p>
            <a:r>
              <a:rPr lang="en-US" dirty="0" smtClean="0"/>
              <a:t>In </a:t>
            </a:r>
            <a:r>
              <a:rPr lang="en-US" dirty="0"/>
              <a:t>total, some 30 percent of the 777, by value, is built by foreign companies. </a:t>
            </a:r>
            <a:endParaRPr lang="en-US" dirty="0" smtClean="0"/>
          </a:p>
          <a:p>
            <a:r>
              <a:rPr lang="en-US" dirty="0" smtClean="0"/>
              <a:t>For </a:t>
            </a:r>
            <a:r>
              <a:rPr lang="en-US" dirty="0"/>
              <a:t>its most recent jet airliner, the 787, Boeing has pushed this trend even </a:t>
            </a:r>
            <a:r>
              <a:rPr lang="en-US" dirty="0" smtClean="0"/>
              <a:t>further</a:t>
            </a:r>
          </a:p>
          <a:p>
            <a:pPr lvl="1"/>
            <a:r>
              <a:rPr lang="en-US" dirty="0" smtClean="0"/>
              <a:t>Some 65 </a:t>
            </a:r>
            <a:r>
              <a:rPr lang="en-US" dirty="0"/>
              <a:t>percent of the total value of the aircraft is outsourced to foreign companies</a:t>
            </a:r>
            <a:r>
              <a:rPr lang="en-US" dirty="0" smtClean="0"/>
              <a:t>, 35 </a:t>
            </a:r>
            <a:r>
              <a:rPr lang="en-US" dirty="0"/>
              <a:t>percent of which goes to three major Japanese companies.</a:t>
            </a:r>
          </a:p>
        </p:txBody>
      </p:sp>
    </p:spTree>
    <p:extLst>
      <p:ext uri="{BB962C8B-B14F-4D97-AF65-F5344CB8AC3E}">
        <p14:creationId xmlns:p14="http://schemas.microsoft.com/office/powerpoint/2010/main" val="79790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heckerboard(across)">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heckerboard(across)">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heckerboard(across)">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heckerboard(across)">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heckerboard(across)">
                                      <p:cBhvr>
                                        <p:cTn id="31" dur="500"/>
                                        <p:tgtEl>
                                          <p:spTgt spid="3">
                                            <p:txEl>
                                              <p:pRg st="4" end="4"/>
                                            </p:txEl>
                                          </p:spTgt>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checkerboard(across)">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Globalization of Production</a:t>
            </a:r>
          </a:p>
        </p:txBody>
      </p:sp>
      <p:sp>
        <p:nvSpPr>
          <p:cNvPr id="3" name="Content Placeholder 2"/>
          <p:cNvSpPr>
            <a:spLocks noGrp="1"/>
          </p:cNvSpPr>
          <p:nvPr>
            <p:ph sz="quarter" idx="1"/>
          </p:nvPr>
        </p:nvSpPr>
        <p:spPr/>
        <p:txBody>
          <a:bodyPr>
            <a:normAutofit fontScale="85000" lnSpcReduction="10000"/>
          </a:bodyPr>
          <a:lstStyle/>
          <a:p>
            <a:r>
              <a:rPr lang="en-US" dirty="0"/>
              <a:t>But as with the globalization of markets, companies </a:t>
            </a:r>
            <a:r>
              <a:rPr lang="en-US" dirty="0">
                <a:solidFill>
                  <a:srgbClr val="FF0000"/>
                </a:solidFill>
              </a:rPr>
              <a:t>must be careful not to push the globalization of production too </a:t>
            </a:r>
            <a:r>
              <a:rPr lang="en-US" dirty="0" smtClean="0">
                <a:solidFill>
                  <a:srgbClr val="FF0000"/>
                </a:solidFill>
              </a:rPr>
              <a:t>far</a:t>
            </a:r>
            <a:endParaRPr lang="en-US" dirty="0" smtClean="0"/>
          </a:p>
          <a:p>
            <a:r>
              <a:rPr lang="en-US" dirty="0">
                <a:solidFill>
                  <a:srgbClr val="FF0000"/>
                </a:solidFill>
              </a:rPr>
              <a:t>S</a:t>
            </a:r>
            <a:r>
              <a:rPr lang="en-US" dirty="0" smtClean="0">
                <a:solidFill>
                  <a:srgbClr val="FF0000"/>
                </a:solidFill>
              </a:rPr>
              <a:t>ubstantial impediments</a:t>
            </a:r>
            <a:r>
              <a:rPr lang="en-US" dirty="0" smtClean="0"/>
              <a:t> still make it difficult for firms to achieve the optimal dispersion of their productive activities to locations around the globe</a:t>
            </a:r>
          </a:p>
          <a:p>
            <a:pPr marL="880110" indent="-457200"/>
            <a:r>
              <a:rPr lang="en-US" dirty="0" smtClean="0"/>
              <a:t>formal </a:t>
            </a:r>
            <a:r>
              <a:rPr lang="en-US" dirty="0"/>
              <a:t>and informal barriers to </a:t>
            </a:r>
            <a:r>
              <a:rPr lang="en-US" dirty="0">
                <a:solidFill>
                  <a:srgbClr val="FF0000"/>
                </a:solidFill>
              </a:rPr>
              <a:t>trade </a:t>
            </a:r>
            <a:endParaRPr lang="en-US" dirty="0" smtClean="0">
              <a:solidFill>
                <a:srgbClr val="FF0000"/>
              </a:solidFill>
            </a:endParaRPr>
          </a:p>
          <a:p>
            <a:pPr marL="880110" indent="-457200"/>
            <a:r>
              <a:rPr lang="en-US" dirty="0" smtClean="0"/>
              <a:t>barriers </a:t>
            </a:r>
            <a:r>
              <a:rPr lang="en-US" dirty="0"/>
              <a:t>to foreign </a:t>
            </a:r>
            <a:r>
              <a:rPr lang="en-US" dirty="0">
                <a:solidFill>
                  <a:srgbClr val="FF0000"/>
                </a:solidFill>
              </a:rPr>
              <a:t>direct </a:t>
            </a:r>
            <a:r>
              <a:rPr lang="en-US" dirty="0" smtClean="0">
                <a:solidFill>
                  <a:srgbClr val="FF0000"/>
                </a:solidFill>
              </a:rPr>
              <a:t>investment</a:t>
            </a:r>
            <a:endParaRPr lang="en-US" dirty="0">
              <a:solidFill>
                <a:srgbClr val="FF0000"/>
              </a:solidFill>
            </a:endParaRPr>
          </a:p>
          <a:p>
            <a:pPr marL="880110" indent="-457200"/>
            <a:r>
              <a:rPr lang="en-US" dirty="0">
                <a:solidFill>
                  <a:srgbClr val="FF0000"/>
                </a:solidFill>
              </a:rPr>
              <a:t>transportation </a:t>
            </a:r>
            <a:r>
              <a:rPr lang="en-US" dirty="0" smtClean="0">
                <a:solidFill>
                  <a:srgbClr val="FF0000"/>
                </a:solidFill>
              </a:rPr>
              <a:t>costs</a:t>
            </a:r>
            <a:endParaRPr lang="en-US" dirty="0">
              <a:solidFill>
                <a:srgbClr val="FF0000"/>
              </a:solidFill>
            </a:endParaRPr>
          </a:p>
          <a:p>
            <a:pPr marL="880110" indent="-457200"/>
            <a:r>
              <a:rPr lang="en-US" dirty="0"/>
              <a:t>issues associated with </a:t>
            </a:r>
            <a:r>
              <a:rPr lang="en-US" dirty="0">
                <a:solidFill>
                  <a:srgbClr val="FF0000"/>
                </a:solidFill>
              </a:rPr>
              <a:t>economic and political </a:t>
            </a:r>
            <a:r>
              <a:rPr lang="en-US" dirty="0" smtClean="0">
                <a:solidFill>
                  <a:srgbClr val="FF0000"/>
                </a:solidFill>
              </a:rPr>
              <a:t>risk </a:t>
            </a:r>
            <a:endParaRPr lang="en-US" dirty="0">
              <a:solidFill>
                <a:srgbClr val="FF0000"/>
              </a:solidFill>
            </a:endParaRPr>
          </a:p>
          <a:p>
            <a:pPr marL="880110" indent="-457200"/>
            <a:r>
              <a:rPr lang="en-US" dirty="0"/>
              <a:t>the </a:t>
            </a:r>
            <a:r>
              <a:rPr lang="en-US" dirty="0">
                <a:solidFill>
                  <a:srgbClr val="FF0000"/>
                </a:solidFill>
              </a:rPr>
              <a:t>sheer managerial challenge </a:t>
            </a:r>
            <a:r>
              <a:rPr lang="en-US" dirty="0"/>
              <a:t>of </a:t>
            </a:r>
            <a:r>
              <a:rPr lang="en-US" dirty="0">
                <a:solidFill>
                  <a:srgbClr val="FF0000"/>
                </a:solidFill>
              </a:rPr>
              <a:t>coordinating</a:t>
            </a:r>
            <a:r>
              <a:rPr lang="en-US" dirty="0"/>
              <a:t> a globally dispersed supply chain</a:t>
            </a:r>
          </a:p>
          <a:p>
            <a:endParaRPr lang="en-US" dirty="0"/>
          </a:p>
        </p:txBody>
      </p:sp>
    </p:spTree>
    <p:extLst>
      <p:ext uri="{BB962C8B-B14F-4D97-AF65-F5344CB8AC3E}">
        <p14:creationId xmlns:p14="http://schemas.microsoft.com/office/powerpoint/2010/main" val="96120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linds(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Emergence of Global Institutions</a:t>
            </a:r>
          </a:p>
        </p:txBody>
      </p:sp>
      <p:sp>
        <p:nvSpPr>
          <p:cNvPr id="3" name="Content Placeholder 2"/>
          <p:cNvSpPr>
            <a:spLocks noGrp="1"/>
          </p:cNvSpPr>
          <p:nvPr>
            <p:ph sz="quarter" idx="1"/>
          </p:nvPr>
        </p:nvSpPr>
        <p:spPr/>
        <p:txBody>
          <a:bodyPr/>
          <a:lstStyle/>
          <a:p>
            <a:r>
              <a:rPr lang="en-US" dirty="0"/>
              <a:t>As </a:t>
            </a:r>
            <a:r>
              <a:rPr lang="en-US" dirty="0" smtClean="0"/>
              <a:t>globalization of markets and production grows, </a:t>
            </a:r>
            <a:r>
              <a:rPr lang="en-US" dirty="0">
                <a:solidFill>
                  <a:srgbClr val="FF0000"/>
                </a:solidFill>
              </a:rPr>
              <a:t>institutions</a:t>
            </a:r>
            <a:r>
              <a:rPr lang="en-US" dirty="0"/>
              <a:t> are needed to help </a:t>
            </a:r>
            <a:endParaRPr lang="en-US" dirty="0" smtClean="0"/>
          </a:p>
          <a:p>
            <a:pPr lvl="1"/>
            <a:r>
              <a:rPr lang="en-US" dirty="0" smtClean="0"/>
              <a:t>manage</a:t>
            </a:r>
            <a:r>
              <a:rPr lang="en-US" dirty="0"/>
              <a:t>, </a:t>
            </a:r>
            <a:r>
              <a:rPr lang="en-US" dirty="0">
                <a:solidFill>
                  <a:srgbClr val="FF0000"/>
                </a:solidFill>
              </a:rPr>
              <a:t>regulate</a:t>
            </a:r>
            <a:r>
              <a:rPr lang="en-US" dirty="0"/>
              <a:t>, and </a:t>
            </a:r>
            <a:r>
              <a:rPr lang="en-US" dirty="0">
                <a:solidFill>
                  <a:srgbClr val="FF0000"/>
                </a:solidFill>
              </a:rPr>
              <a:t>police</a:t>
            </a:r>
            <a:r>
              <a:rPr lang="en-US" dirty="0"/>
              <a:t> the global marketplace </a:t>
            </a:r>
            <a:endParaRPr lang="en-US" dirty="0" smtClean="0"/>
          </a:p>
          <a:p>
            <a:pPr lvl="1"/>
            <a:r>
              <a:rPr lang="en-US" dirty="0" smtClean="0"/>
              <a:t>promote </a:t>
            </a:r>
            <a:r>
              <a:rPr lang="en-US" dirty="0"/>
              <a:t>the establishment of multinational </a:t>
            </a:r>
            <a:r>
              <a:rPr lang="en-US" dirty="0">
                <a:solidFill>
                  <a:srgbClr val="FF0000"/>
                </a:solidFill>
              </a:rPr>
              <a:t>treaties</a:t>
            </a:r>
            <a:r>
              <a:rPr lang="en-US" dirty="0"/>
              <a:t> to govern the global business system.</a:t>
            </a:r>
          </a:p>
          <a:p>
            <a:endParaRPr lang="en-US" dirty="0"/>
          </a:p>
          <a:p>
            <a:endParaRPr lang="en-US" dirty="0"/>
          </a:p>
        </p:txBody>
      </p:sp>
    </p:spTree>
    <p:extLst>
      <p:ext uri="{BB962C8B-B14F-4D97-AF65-F5344CB8AC3E}">
        <p14:creationId xmlns:p14="http://schemas.microsoft.com/office/powerpoint/2010/main" val="960727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Emergence of Global Institutions</a:t>
            </a:r>
          </a:p>
        </p:txBody>
      </p:sp>
      <p:sp>
        <p:nvSpPr>
          <p:cNvPr id="3" name="Content Placeholder 2"/>
          <p:cNvSpPr>
            <a:spLocks noGrp="1"/>
          </p:cNvSpPr>
          <p:nvPr>
            <p:ph sz="quarter" idx="1"/>
          </p:nvPr>
        </p:nvSpPr>
        <p:spPr/>
        <p:txBody>
          <a:bodyPr/>
          <a:lstStyle/>
          <a:p>
            <a:r>
              <a:rPr lang="en-US" dirty="0"/>
              <a:t>General Agreement on Tariffs and Trade (GATT)</a:t>
            </a:r>
          </a:p>
          <a:p>
            <a:r>
              <a:rPr lang="en-US" dirty="0"/>
              <a:t>World Trade Organization</a:t>
            </a:r>
          </a:p>
          <a:p>
            <a:r>
              <a:rPr lang="en-US" dirty="0"/>
              <a:t>International Monetary Fund</a:t>
            </a:r>
          </a:p>
          <a:p>
            <a:r>
              <a:rPr lang="en-US" dirty="0"/>
              <a:t>The World Bank</a:t>
            </a:r>
          </a:p>
          <a:p>
            <a:r>
              <a:rPr lang="en-US" dirty="0"/>
              <a:t>The United </a:t>
            </a:r>
            <a:r>
              <a:rPr lang="en-US" dirty="0" smtClean="0"/>
              <a:t>Nations</a:t>
            </a:r>
            <a:endParaRPr lang="en-US" dirty="0"/>
          </a:p>
        </p:txBody>
      </p:sp>
    </p:spTree>
    <p:extLst>
      <p:ext uri="{BB962C8B-B14F-4D97-AF65-F5344CB8AC3E}">
        <p14:creationId xmlns:p14="http://schemas.microsoft.com/office/powerpoint/2010/main" val="29934624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World Trade Organization</a:t>
            </a:r>
          </a:p>
        </p:txBody>
      </p:sp>
      <p:sp>
        <p:nvSpPr>
          <p:cNvPr id="3" name="Content Placeholder 2"/>
          <p:cNvSpPr>
            <a:spLocks noGrp="1"/>
          </p:cNvSpPr>
          <p:nvPr>
            <p:ph sz="quarter" idx="1"/>
          </p:nvPr>
        </p:nvSpPr>
        <p:spPr/>
        <p:txBody>
          <a:bodyPr>
            <a:normAutofit/>
          </a:bodyPr>
          <a:lstStyle/>
          <a:p>
            <a:r>
              <a:rPr lang="en-US" dirty="0"/>
              <a:t>The WTO (like the GATT before it) is primarily responsible for </a:t>
            </a:r>
            <a:r>
              <a:rPr lang="en-US" dirty="0">
                <a:solidFill>
                  <a:srgbClr val="FF0000"/>
                </a:solidFill>
              </a:rPr>
              <a:t>policing</a:t>
            </a:r>
            <a:r>
              <a:rPr lang="en-US" dirty="0"/>
              <a:t> the world trading system and making sure </a:t>
            </a:r>
            <a:r>
              <a:rPr lang="en-US" dirty="0">
                <a:solidFill>
                  <a:srgbClr val="FF0000"/>
                </a:solidFill>
              </a:rPr>
              <a:t>nation-states adhere to the rules laid down in trade treaties signed by WTO </a:t>
            </a:r>
            <a:r>
              <a:rPr lang="en-US" dirty="0"/>
              <a:t>member states. </a:t>
            </a:r>
          </a:p>
          <a:p>
            <a:r>
              <a:rPr lang="en-US" dirty="0"/>
              <a:t>As of 2017, 164 nations that collectively accounted for </a:t>
            </a:r>
            <a:r>
              <a:rPr lang="en-US" dirty="0">
                <a:solidFill>
                  <a:srgbClr val="FF0000"/>
                </a:solidFill>
              </a:rPr>
              <a:t>98 percent of world trade </a:t>
            </a:r>
            <a:r>
              <a:rPr lang="en-US" dirty="0"/>
              <a:t>were WTO members, thereby </a:t>
            </a:r>
            <a:r>
              <a:rPr lang="en-US" dirty="0">
                <a:solidFill>
                  <a:srgbClr val="FF0000"/>
                </a:solidFill>
              </a:rPr>
              <a:t>giving the organization enormous scope and influence</a:t>
            </a:r>
            <a:r>
              <a:rPr lang="en-US" dirty="0"/>
              <a:t>.</a:t>
            </a:r>
          </a:p>
          <a:p>
            <a:endParaRPr lang="en-US" dirty="0"/>
          </a:p>
        </p:txBody>
      </p:sp>
    </p:spTree>
    <p:extLst>
      <p:ext uri="{BB962C8B-B14F-4D97-AF65-F5344CB8AC3E}">
        <p14:creationId xmlns:p14="http://schemas.microsoft.com/office/powerpoint/2010/main" val="185648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World Trade Organization</a:t>
            </a:r>
          </a:p>
        </p:txBody>
      </p:sp>
      <p:sp>
        <p:nvSpPr>
          <p:cNvPr id="3" name="Content Placeholder 2"/>
          <p:cNvSpPr>
            <a:spLocks noGrp="1"/>
          </p:cNvSpPr>
          <p:nvPr>
            <p:ph sz="quarter" idx="1"/>
          </p:nvPr>
        </p:nvSpPr>
        <p:spPr/>
        <p:txBody>
          <a:bodyPr/>
          <a:lstStyle/>
          <a:p>
            <a:r>
              <a:rPr lang="en-US" dirty="0"/>
              <a:t>Without an institution such as the WTO, the globalization of markets and production is unlikely to have proceeded as far as it has. </a:t>
            </a:r>
          </a:p>
          <a:p>
            <a:r>
              <a:rPr lang="en-US" dirty="0"/>
              <a:t>However, critics charge that the organization is </a:t>
            </a:r>
            <a:r>
              <a:rPr lang="en-US" dirty="0">
                <a:solidFill>
                  <a:srgbClr val="FF0000"/>
                </a:solidFill>
              </a:rPr>
              <a:t>usurping the national sovereignty of individual nation-states</a:t>
            </a:r>
            <a:r>
              <a:rPr lang="en-US" dirty="0"/>
              <a:t>.</a:t>
            </a:r>
          </a:p>
          <a:p>
            <a:endParaRPr lang="en-US" dirty="0"/>
          </a:p>
        </p:txBody>
      </p:sp>
    </p:spTree>
    <p:extLst>
      <p:ext uri="{BB962C8B-B14F-4D97-AF65-F5344CB8AC3E}">
        <p14:creationId xmlns:p14="http://schemas.microsoft.com/office/powerpoint/2010/main" val="404387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International Monetary Fund</a:t>
            </a:r>
          </a:p>
        </p:txBody>
      </p:sp>
      <p:sp>
        <p:nvSpPr>
          <p:cNvPr id="3" name="Content Placeholder 2"/>
          <p:cNvSpPr>
            <a:spLocks noGrp="1"/>
          </p:cNvSpPr>
          <p:nvPr>
            <p:ph sz="quarter" idx="1"/>
          </p:nvPr>
        </p:nvSpPr>
        <p:spPr/>
        <p:txBody>
          <a:bodyPr>
            <a:normAutofit/>
          </a:bodyPr>
          <a:lstStyle/>
          <a:p>
            <a:r>
              <a:rPr lang="en-US" dirty="0"/>
              <a:t>World Bank is about </a:t>
            </a:r>
            <a:r>
              <a:rPr lang="en-US" dirty="0" smtClean="0">
                <a:solidFill>
                  <a:srgbClr val="FF0000"/>
                </a:solidFill>
              </a:rPr>
              <a:t>growth </a:t>
            </a:r>
            <a:r>
              <a:rPr lang="en-US" dirty="0" smtClean="0"/>
              <a:t>and </a:t>
            </a:r>
            <a:r>
              <a:rPr lang="en-US" dirty="0" smtClean="0">
                <a:solidFill>
                  <a:srgbClr val="FF0000"/>
                </a:solidFill>
              </a:rPr>
              <a:t>stability</a:t>
            </a:r>
            <a:r>
              <a:rPr lang="en-US" dirty="0" smtClean="0"/>
              <a:t> </a:t>
            </a:r>
            <a:endParaRPr lang="en-US" dirty="0"/>
          </a:p>
          <a:p>
            <a:r>
              <a:rPr lang="en-US" dirty="0"/>
              <a:t>The IMF exists primarily </a:t>
            </a:r>
            <a:r>
              <a:rPr lang="en-US" dirty="0">
                <a:solidFill>
                  <a:srgbClr val="FF0000"/>
                </a:solidFill>
              </a:rPr>
              <a:t>to stabilize exchange rates </a:t>
            </a:r>
            <a:r>
              <a:rPr lang="en-US" dirty="0"/>
              <a:t>and </a:t>
            </a:r>
            <a:r>
              <a:rPr lang="en-US" dirty="0">
                <a:solidFill>
                  <a:srgbClr val="FF0000"/>
                </a:solidFill>
              </a:rPr>
              <a:t>maintain order </a:t>
            </a:r>
            <a:r>
              <a:rPr lang="en-US" dirty="0"/>
              <a:t>in the international monetary system</a:t>
            </a:r>
          </a:p>
          <a:p>
            <a:r>
              <a:rPr lang="en-US" dirty="0">
                <a:solidFill>
                  <a:srgbClr val="FF0000"/>
                </a:solidFill>
              </a:rPr>
              <a:t>IMF is a </a:t>
            </a:r>
            <a:r>
              <a:rPr lang="en-US" dirty="0" smtClean="0">
                <a:solidFill>
                  <a:srgbClr val="FF0000"/>
                </a:solidFill>
              </a:rPr>
              <a:t>fund</a:t>
            </a:r>
            <a:r>
              <a:rPr lang="en-US" dirty="0" smtClean="0"/>
              <a:t> </a:t>
            </a:r>
          </a:p>
          <a:p>
            <a:pPr lvl="1"/>
            <a:r>
              <a:rPr lang="en-US" dirty="0" smtClean="0"/>
              <a:t>Meaning </a:t>
            </a:r>
            <a:r>
              <a:rPr lang="en-US" dirty="0"/>
              <a:t>it has a pool of money given to it by 182 member countries in the past and just lends out of that fund. </a:t>
            </a:r>
            <a:endParaRPr lang="en-US" dirty="0" smtClean="0"/>
          </a:p>
          <a:p>
            <a:pPr lvl="1"/>
            <a:r>
              <a:rPr lang="en-US" dirty="0" smtClean="0"/>
              <a:t>It </a:t>
            </a:r>
            <a:r>
              <a:rPr lang="en-US" dirty="0"/>
              <a:t>doesn't usually borrow new money.</a:t>
            </a:r>
          </a:p>
          <a:p>
            <a:endParaRPr lang="en-US" dirty="0"/>
          </a:p>
        </p:txBody>
      </p:sp>
    </p:spTree>
    <p:extLst>
      <p:ext uri="{BB962C8B-B14F-4D97-AF65-F5344CB8AC3E}">
        <p14:creationId xmlns:p14="http://schemas.microsoft.com/office/powerpoint/2010/main" val="38114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linds(horizontal)">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International Monetary Fund</a:t>
            </a:r>
          </a:p>
        </p:txBody>
      </p:sp>
      <p:sp>
        <p:nvSpPr>
          <p:cNvPr id="3" name="Content Placeholder 2"/>
          <p:cNvSpPr>
            <a:spLocks noGrp="1"/>
          </p:cNvSpPr>
          <p:nvPr>
            <p:ph sz="quarter" idx="1"/>
          </p:nvPr>
        </p:nvSpPr>
        <p:spPr/>
        <p:txBody>
          <a:bodyPr/>
          <a:lstStyle/>
          <a:p>
            <a:r>
              <a:rPr lang="en-US" dirty="0"/>
              <a:t>Often, a </a:t>
            </a:r>
            <a:r>
              <a:rPr lang="en-US" dirty="0">
                <a:solidFill>
                  <a:srgbClr val="FF0000"/>
                </a:solidFill>
              </a:rPr>
              <a:t>loan</a:t>
            </a:r>
            <a:r>
              <a:rPr lang="en-US" dirty="0"/>
              <a:t> provided by the </a:t>
            </a:r>
            <a:r>
              <a:rPr lang="en-US" dirty="0">
                <a:solidFill>
                  <a:srgbClr val="FF0000"/>
                </a:solidFill>
              </a:rPr>
              <a:t>IMF</a:t>
            </a:r>
            <a:r>
              <a:rPr lang="en-US" dirty="0"/>
              <a:t> as a form of "</a:t>
            </a:r>
            <a:r>
              <a:rPr lang="en-US" dirty="0">
                <a:solidFill>
                  <a:srgbClr val="FF0000"/>
                </a:solidFill>
              </a:rPr>
              <a:t>rescue</a:t>
            </a:r>
            <a:r>
              <a:rPr lang="en-US" dirty="0"/>
              <a:t>" for countries in </a:t>
            </a:r>
            <a:r>
              <a:rPr lang="en-US" dirty="0">
                <a:solidFill>
                  <a:srgbClr val="FF0000"/>
                </a:solidFill>
              </a:rPr>
              <a:t>serious debt </a:t>
            </a:r>
            <a:r>
              <a:rPr lang="en-US" dirty="0"/>
              <a:t>ultimately only </a:t>
            </a:r>
            <a:r>
              <a:rPr lang="en-US" dirty="0">
                <a:solidFill>
                  <a:srgbClr val="FF0000"/>
                </a:solidFill>
              </a:rPr>
              <a:t>stabilizes</a:t>
            </a:r>
            <a:r>
              <a:rPr lang="en-US" dirty="0"/>
              <a:t> international trade and eventually results in the country repaying the loan at rather </a:t>
            </a:r>
            <a:r>
              <a:rPr lang="en-US" dirty="0">
                <a:solidFill>
                  <a:srgbClr val="FF0000"/>
                </a:solidFill>
              </a:rPr>
              <a:t>hefty</a:t>
            </a:r>
            <a:r>
              <a:rPr lang="en-US" dirty="0"/>
              <a:t> </a:t>
            </a:r>
            <a:r>
              <a:rPr lang="en-US" dirty="0">
                <a:solidFill>
                  <a:srgbClr val="FF0000"/>
                </a:solidFill>
              </a:rPr>
              <a:t>interest</a:t>
            </a:r>
            <a:r>
              <a:rPr lang="en-US" dirty="0"/>
              <a:t> </a:t>
            </a:r>
            <a:r>
              <a:rPr lang="en-US" dirty="0">
                <a:solidFill>
                  <a:srgbClr val="FF0000"/>
                </a:solidFill>
              </a:rPr>
              <a:t>rates</a:t>
            </a:r>
            <a:r>
              <a:rPr lang="en-US" dirty="0"/>
              <a:t>. </a:t>
            </a:r>
          </a:p>
        </p:txBody>
      </p:sp>
    </p:spTree>
    <p:extLst>
      <p:ext uri="{BB962C8B-B14F-4D97-AF65-F5344CB8AC3E}">
        <p14:creationId xmlns:p14="http://schemas.microsoft.com/office/powerpoint/2010/main" val="40183342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International Monetary Fund</a:t>
            </a:r>
          </a:p>
        </p:txBody>
      </p:sp>
      <p:sp>
        <p:nvSpPr>
          <p:cNvPr id="3" name="Content Placeholder 2"/>
          <p:cNvSpPr>
            <a:spLocks noGrp="1"/>
          </p:cNvSpPr>
          <p:nvPr>
            <p:ph sz="quarter" idx="1"/>
          </p:nvPr>
        </p:nvSpPr>
        <p:spPr/>
        <p:txBody>
          <a:bodyPr>
            <a:normAutofit lnSpcReduction="10000"/>
          </a:bodyPr>
          <a:lstStyle/>
          <a:p>
            <a:r>
              <a:rPr lang="en-US" dirty="0" smtClean="0"/>
              <a:t>IMF </a:t>
            </a:r>
            <a:r>
              <a:rPr lang="en-US" dirty="0"/>
              <a:t>loans come with </a:t>
            </a:r>
            <a:r>
              <a:rPr lang="en-US" dirty="0">
                <a:solidFill>
                  <a:srgbClr val="FF0000"/>
                </a:solidFill>
              </a:rPr>
              <a:t>strings </a:t>
            </a:r>
            <a:r>
              <a:rPr lang="en-US" dirty="0" smtClean="0">
                <a:solidFill>
                  <a:srgbClr val="FF0000"/>
                </a:solidFill>
              </a:rPr>
              <a:t>attached</a:t>
            </a:r>
            <a:endParaRPr lang="en-US" dirty="0" smtClean="0"/>
          </a:p>
          <a:p>
            <a:r>
              <a:rPr lang="en-US" dirty="0"/>
              <a:t>I</a:t>
            </a:r>
            <a:r>
              <a:rPr lang="en-US" dirty="0" smtClean="0"/>
              <a:t>n </a:t>
            </a:r>
            <a:r>
              <a:rPr lang="en-US" dirty="0"/>
              <a:t>return for loans, the IMF requires nation-states to </a:t>
            </a:r>
            <a:r>
              <a:rPr lang="en-US" dirty="0">
                <a:solidFill>
                  <a:srgbClr val="FF0000"/>
                </a:solidFill>
              </a:rPr>
              <a:t>adopt specific economic </a:t>
            </a:r>
            <a:r>
              <a:rPr lang="en-US" dirty="0" smtClean="0">
                <a:solidFill>
                  <a:srgbClr val="FF0000"/>
                </a:solidFill>
              </a:rPr>
              <a:t>policies </a:t>
            </a:r>
            <a:r>
              <a:rPr lang="en-US" dirty="0">
                <a:solidFill>
                  <a:srgbClr val="FF0000"/>
                </a:solidFill>
              </a:rPr>
              <a:t>(e.g., </a:t>
            </a:r>
            <a:r>
              <a:rPr lang="en-US" dirty="0" smtClean="0">
                <a:solidFill>
                  <a:srgbClr val="FF0000"/>
                </a:solidFill>
              </a:rPr>
              <a:t>austerity programs, tax reforms, monetary reform)</a:t>
            </a:r>
            <a:r>
              <a:rPr lang="en-US" dirty="0" smtClean="0"/>
              <a:t> </a:t>
            </a:r>
            <a:r>
              <a:rPr lang="en-US" dirty="0"/>
              <a:t>aimed at returning their troubled economies to stability and growth</a:t>
            </a:r>
          </a:p>
          <a:p>
            <a:r>
              <a:rPr lang="en-US" dirty="0"/>
              <a:t>These requirements have </a:t>
            </a:r>
            <a:r>
              <a:rPr lang="en-US" sz="3100" dirty="0">
                <a:solidFill>
                  <a:srgbClr val="FF0000"/>
                </a:solidFill>
              </a:rPr>
              <a:t>sparked controversy</a:t>
            </a:r>
            <a:r>
              <a:rPr lang="en-US" dirty="0"/>
              <a:t>. </a:t>
            </a:r>
            <a:endParaRPr lang="en-US" dirty="0" smtClean="0"/>
          </a:p>
          <a:p>
            <a:pPr lvl="1"/>
            <a:r>
              <a:rPr lang="en-US" dirty="0"/>
              <a:t>B</a:t>
            </a:r>
            <a:r>
              <a:rPr lang="en-US" dirty="0" smtClean="0"/>
              <a:t>y </a:t>
            </a:r>
            <a:r>
              <a:rPr lang="en-US" dirty="0"/>
              <a:t>telling national governments what economic policies they must adopt, the IMF, like the WTO, is </a:t>
            </a:r>
            <a:r>
              <a:rPr lang="en-US" sz="2900" dirty="0">
                <a:solidFill>
                  <a:srgbClr val="FF0000"/>
                </a:solidFill>
              </a:rPr>
              <a:t>usurping the sovereignty of nation-states</a:t>
            </a:r>
            <a:r>
              <a:rPr lang="en-US" dirty="0"/>
              <a:t>.</a:t>
            </a:r>
          </a:p>
          <a:p>
            <a:endParaRPr lang="en-US" dirty="0"/>
          </a:p>
        </p:txBody>
      </p:sp>
    </p:spTree>
    <p:extLst>
      <p:ext uri="{BB962C8B-B14F-4D97-AF65-F5344CB8AC3E}">
        <p14:creationId xmlns:p14="http://schemas.microsoft.com/office/powerpoint/2010/main" val="193369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World Bank</a:t>
            </a:r>
          </a:p>
        </p:txBody>
      </p:sp>
      <p:sp>
        <p:nvSpPr>
          <p:cNvPr id="3" name="Content Placeholder 2"/>
          <p:cNvSpPr>
            <a:spLocks noGrp="1"/>
          </p:cNvSpPr>
          <p:nvPr>
            <p:ph sz="quarter" idx="1"/>
          </p:nvPr>
        </p:nvSpPr>
        <p:spPr/>
        <p:txBody>
          <a:bodyPr/>
          <a:lstStyle/>
          <a:p>
            <a:r>
              <a:rPr lang="en-US" dirty="0"/>
              <a:t>To reduce </a:t>
            </a:r>
            <a:r>
              <a:rPr lang="en-US" dirty="0">
                <a:solidFill>
                  <a:srgbClr val="FF0000"/>
                </a:solidFill>
              </a:rPr>
              <a:t>poverty</a:t>
            </a:r>
            <a:r>
              <a:rPr lang="en-US" dirty="0"/>
              <a:t> and promote</a:t>
            </a:r>
            <a:r>
              <a:rPr lang="en-US" dirty="0">
                <a:solidFill>
                  <a:srgbClr val="FF0000"/>
                </a:solidFill>
              </a:rPr>
              <a:t> long-term economic development</a:t>
            </a:r>
          </a:p>
          <a:p>
            <a:r>
              <a:rPr lang="en-US" dirty="0"/>
              <a:t>It accomplishes this by making </a:t>
            </a:r>
            <a:r>
              <a:rPr lang="en-US" dirty="0">
                <a:solidFill>
                  <a:srgbClr val="FF0000"/>
                </a:solidFill>
              </a:rPr>
              <a:t>technical</a:t>
            </a:r>
            <a:r>
              <a:rPr lang="en-US" dirty="0"/>
              <a:t> and </a:t>
            </a:r>
            <a:r>
              <a:rPr lang="en-US" dirty="0">
                <a:solidFill>
                  <a:srgbClr val="FF0000"/>
                </a:solidFill>
              </a:rPr>
              <a:t>financial</a:t>
            </a:r>
            <a:r>
              <a:rPr lang="en-US" dirty="0"/>
              <a:t> support available to </a:t>
            </a:r>
            <a:r>
              <a:rPr lang="en-US" dirty="0" smtClean="0"/>
              <a:t>countries</a:t>
            </a:r>
            <a:endParaRPr lang="en-US" dirty="0"/>
          </a:p>
          <a:p>
            <a:r>
              <a:rPr lang="en-US" dirty="0"/>
              <a:t>Focused on making </a:t>
            </a:r>
            <a:r>
              <a:rPr lang="en-US" dirty="0">
                <a:solidFill>
                  <a:srgbClr val="FF0000"/>
                </a:solidFill>
              </a:rPr>
              <a:t>low-interest loans </a:t>
            </a:r>
            <a:r>
              <a:rPr lang="en-US" dirty="0"/>
              <a:t>to cash-strapped governments in poor nations that wish to </a:t>
            </a:r>
            <a:r>
              <a:rPr lang="en-US" dirty="0">
                <a:solidFill>
                  <a:srgbClr val="FF0000"/>
                </a:solidFill>
              </a:rPr>
              <a:t>undertake significant infrastructure investments</a:t>
            </a:r>
            <a:r>
              <a:rPr lang="en-US" dirty="0"/>
              <a:t>.</a:t>
            </a:r>
          </a:p>
          <a:p>
            <a:r>
              <a:rPr lang="en-US" dirty="0"/>
              <a:t>For example, you go to the World Bank when you want to build a dam or power plant or a road. </a:t>
            </a:r>
          </a:p>
          <a:p>
            <a:endParaRPr lang="en-US" dirty="0"/>
          </a:p>
        </p:txBody>
      </p:sp>
    </p:spTree>
    <p:extLst>
      <p:ext uri="{BB962C8B-B14F-4D97-AF65-F5344CB8AC3E}">
        <p14:creationId xmlns:p14="http://schemas.microsoft.com/office/powerpoint/2010/main" val="68211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World Bank</a:t>
            </a:r>
          </a:p>
        </p:txBody>
      </p:sp>
      <p:sp>
        <p:nvSpPr>
          <p:cNvPr id="3" name="Content Placeholder 2"/>
          <p:cNvSpPr>
            <a:spLocks noGrp="1"/>
          </p:cNvSpPr>
          <p:nvPr>
            <p:ph sz="quarter" idx="1"/>
          </p:nvPr>
        </p:nvSpPr>
        <p:spPr/>
        <p:txBody>
          <a:bodyPr/>
          <a:lstStyle/>
          <a:p>
            <a:r>
              <a:rPr lang="en-US" sz="3200" dirty="0">
                <a:hlinkClick r:id="rId2"/>
              </a:rPr>
              <a:t>World Bank is a </a:t>
            </a:r>
            <a:r>
              <a:rPr lang="en-US" sz="3200" dirty="0" smtClean="0">
                <a:hlinkClick r:id="rId2"/>
              </a:rPr>
              <a:t>bank</a:t>
            </a:r>
            <a:endParaRPr lang="en-US" sz="3200" dirty="0" smtClean="0"/>
          </a:p>
          <a:p>
            <a:pPr lvl="1"/>
            <a:r>
              <a:rPr lang="en-US" dirty="0" smtClean="0"/>
              <a:t>Meaning </a:t>
            </a:r>
            <a:r>
              <a:rPr lang="en-US" dirty="0">
                <a:solidFill>
                  <a:srgbClr val="FF0000"/>
                </a:solidFill>
              </a:rPr>
              <a:t>it borrows money </a:t>
            </a:r>
            <a:r>
              <a:rPr lang="en-US" dirty="0"/>
              <a:t>from investors around the world and then lends to the poor governments that are building </a:t>
            </a:r>
            <a:r>
              <a:rPr lang="en-US" dirty="0" smtClean="0"/>
              <a:t>projects.</a:t>
            </a:r>
            <a:endParaRPr lang="en-US" dirty="0"/>
          </a:p>
          <a:p>
            <a:endParaRPr lang="en-US" dirty="0"/>
          </a:p>
        </p:txBody>
      </p:sp>
    </p:spTree>
    <p:extLst>
      <p:ext uri="{BB962C8B-B14F-4D97-AF65-F5344CB8AC3E}">
        <p14:creationId xmlns:p14="http://schemas.microsoft.com/office/powerpoint/2010/main" val="15233187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Drivers of Globalization</a:t>
            </a:r>
          </a:p>
        </p:txBody>
      </p:sp>
      <p:sp>
        <p:nvSpPr>
          <p:cNvPr id="3" name="Content Placeholder 2"/>
          <p:cNvSpPr>
            <a:spLocks noGrp="1"/>
          </p:cNvSpPr>
          <p:nvPr>
            <p:ph sz="quarter" idx="1"/>
          </p:nvPr>
        </p:nvSpPr>
        <p:spPr/>
        <p:txBody>
          <a:bodyPr/>
          <a:lstStyle/>
          <a:p>
            <a:r>
              <a:rPr lang="en-US" dirty="0"/>
              <a:t>Declining Trade and Investment </a:t>
            </a:r>
            <a:r>
              <a:rPr lang="en-US" dirty="0" smtClean="0"/>
              <a:t>Barriers</a:t>
            </a:r>
          </a:p>
          <a:p>
            <a:r>
              <a:rPr lang="en-US" dirty="0" smtClean="0"/>
              <a:t>Technological Change</a:t>
            </a:r>
          </a:p>
          <a:p>
            <a:endParaRPr lang="en-US" dirty="0"/>
          </a:p>
          <a:p>
            <a:pPr marL="0" indent="0">
              <a:buNone/>
            </a:pPr>
            <a:endParaRPr lang="en-US" dirty="0"/>
          </a:p>
        </p:txBody>
      </p:sp>
    </p:spTree>
    <p:extLst>
      <p:ext uri="{BB962C8B-B14F-4D97-AF65-F5344CB8AC3E}">
        <p14:creationId xmlns:p14="http://schemas.microsoft.com/office/powerpoint/2010/main" val="36258579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Declining</a:t>
            </a:r>
            <a:r>
              <a:rPr lang="en-US" sz="2900" dirty="0">
                <a:solidFill>
                  <a:srgbClr val="FF0000"/>
                </a:solidFill>
                <a:latin typeface="+mn-lt"/>
                <a:ea typeface="+mn-ea"/>
                <a:cs typeface="+mn-cs"/>
              </a:rPr>
              <a:t> </a:t>
            </a:r>
            <a:r>
              <a:rPr lang="en-US" dirty="0"/>
              <a:t>Trade and Investment Barriers</a:t>
            </a:r>
          </a:p>
        </p:txBody>
      </p:sp>
      <p:sp>
        <p:nvSpPr>
          <p:cNvPr id="3" name="Content Placeholder 2"/>
          <p:cNvSpPr>
            <a:spLocks noGrp="1"/>
          </p:cNvSpPr>
          <p:nvPr>
            <p:ph sz="quarter" idx="1"/>
          </p:nvPr>
        </p:nvSpPr>
        <p:spPr/>
        <p:txBody>
          <a:bodyPr>
            <a:normAutofit fontScale="92500" lnSpcReduction="10000"/>
          </a:bodyPr>
          <a:lstStyle/>
          <a:p>
            <a:r>
              <a:rPr lang="en-US" dirty="0">
                <a:solidFill>
                  <a:srgbClr val="FF0000"/>
                </a:solidFill>
              </a:rPr>
              <a:t>Many of the barriers </a:t>
            </a:r>
            <a:r>
              <a:rPr lang="en-US" dirty="0"/>
              <a:t>to international trade took the form of </a:t>
            </a:r>
            <a:r>
              <a:rPr lang="en-US" dirty="0">
                <a:solidFill>
                  <a:srgbClr val="FF0000"/>
                </a:solidFill>
              </a:rPr>
              <a:t>high tariffs </a:t>
            </a:r>
            <a:r>
              <a:rPr lang="en-US" dirty="0"/>
              <a:t>on imports of manufactured goods. </a:t>
            </a:r>
            <a:endParaRPr lang="en-US" dirty="0" smtClean="0"/>
          </a:p>
          <a:p>
            <a:r>
              <a:rPr lang="en-US" dirty="0" smtClean="0"/>
              <a:t>The </a:t>
            </a:r>
            <a:r>
              <a:rPr lang="en-US" dirty="0">
                <a:solidFill>
                  <a:srgbClr val="FF0000"/>
                </a:solidFill>
              </a:rPr>
              <a:t>typical aim </a:t>
            </a:r>
            <a:r>
              <a:rPr lang="en-US" dirty="0"/>
              <a:t>of such tariffs was to </a:t>
            </a:r>
            <a:r>
              <a:rPr lang="en-US" dirty="0">
                <a:solidFill>
                  <a:srgbClr val="FF0000"/>
                </a:solidFill>
              </a:rPr>
              <a:t>shield domestic companies and their workers from foreign competition</a:t>
            </a:r>
            <a:r>
              <a:rPr lang="en-US" dirty="0" smtClean="0"/>
              <a:t>. </a:t>
            </a:r>
          </a:p>
          <a:p>
            <a:r>
              <a:rPr lang="en-US" dirty="0" smtClean="0"/>
              <a:t>One </a:t>
            </a:r>
            <a:r>
              <a:rPr lang="en-US" dirty="0"/>
              <a:t>consequence, however, was “beggar thy neighbor” </a:t>
            </a:r>
            <a:r>
              <a:rPr lang="en-US" dirty="0">
                <a:solidFill>
                  <a:srgbClr val="FF0000"/>
                </a:solidFill>
              </a:rPr>
              <a:t>retaliatory trade policies</a:t>
            </a:r>
            <a:r>
              <a:rPr lang="en-US" dirty="0"/>
              <a:t>, with countries progressively raising trade barriers against each other. </a:t>
            </a:r>
            <a:endParaRPr lang="en-US" dirty="0" smtClean="0"/>
          </a:p>
          <a:p>
            <a:r>
              <a:rPr lang="en-US" dirty="0" smtClean="0"/>
              <a:t>Adam </a:t>
            </a:r>
            <a:r>
              <a:rPr lang="en-US" dirty="0"/>
              <a:t>Smith</a:t>
            </a:r>
            <a:r>
              <a:rPr lang="en-US" dirty="0" smtClean="0"/>
              <a:t> considered the </a:t>
            </a:r>
            <a:r>
              <a:rPr lang="en-US" dirty="0">
                <a:solidFill>
                  <a:srgbClr val="FF0000"/>
                </a:solidFill>
              </a:rPr>
              <a:t>protectionist economic policies</a:t>
            </a:r>
            <a:r>
              <a:rPr lang="en-US" dirty="0"/>
              <a:t> </a:t>
            </a:r>
            <a:r>
              <a:rPr lang="en-US" dirty="0" smtClean="0"/>
              <a:t>a </a:t>
            </a:r>
            <a:r>
              <a:rPr lang="en-US" dirty="0">
                <a:solidFill>
                  <a:srgbClr val="FF0000"/>
                </a:solidFill>
              </a:rPr>
              <a:t>zero-sum </a:t>
            </a:r>
            <a:r>
              <a:rPr lang="en-US" dirty="0"/>
              <a:t>understanding of the market, encouraging nations to </a:t>
            </a:r>
            <a:r>
              <a:rPr lang="en-US" dirty="0">
                <a:solidFill>
                  <a:srgbClr val="FF0000"/>
                </a:solidFill>
              </a:rPr>
              <a:t>beggar each other in order to increase economic gain</a:t>
            </a:r>
          </a:p>
          <a:p>
            <a:endParaRPr lang="en-US" dirty="0" smtClean="0"/>
          </a:p>
        </p:txBody>
      </p:sp>
    </p:spTree>
    <p:extLst>
      <p:ext uri="{BB962C8B-B14F-4D97-AF65-F5344CB8AC3E}">
        <p14:creationId xmlns:p14="http://schemas.microsoft.com/office/powerpoint/2010/main" val="245113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Declining Trade and Investment </a:t>
            </a:r>
            <a:r>
              <a:rPr lang="en-US" dirty="0" smtClean="0"/>
              <a:t>Barriers</a:t>
            </a:r>
            <a:endParaRPr lang="en-US" dirty="0"/>
          </a:p>
        </p:txBody>
      </p:sp>
      <p:sp>
        <p:nvSpPr>
          <p:cNvPr id="3" name="Content Placeholder 2"/>
          <p:cNvSpPr>
            <a:spLocks noGrp="1"/>
          </p:cNvSpPr>
          <p:nvPr>
            <p:ph sz="quarter" idx="1"/>
          </p:nvPr>
        </p:nvSpPr>
        <p:spPr/>
        <p:txBody>
          <a:bodyPr>
            <a:normAutofit/>
          </a:bodyPr>
          <a:lstStyle/>
          <a:p>
            <a:r>
              <a:rPr lang="en-US" dirty="0" smtClean="0"/>
              <a:t>Ultimately</a:t>
            </a:r>
            <a:r>
              <a:rPr lang="en-US" dirty="0"/>
              <a:t>, </a:t>
            </a:r>
            <a:r>
              <a:rPr lang="en-US" dirty="0" smtClean="0"/>
              <a:t>high trade barriers depressed </a:t>
            </a:r>
            <a:r>
              <a:rPr lang="en-US" dirty="0"/>
              <a:t>world demand and contributed to </a:t>
            </a:r>
            <a:r>
              <a:rPr lang="en-US" dirty="0">
                <a:solidFill>
                  <a:srgbClr val="FF0000"/>
                </a:solidFill>
              </a:rPr>
              <a:t>the Great Depression of the </a:t>
            </a:r>
            <a:r>
              <a:rPr lang="en-US" dirty="0" smtClean="0">
                <a:solidFill>
                  <a:srgbClr val="FF0000"/>
                </a:solidFill>
              </a:rPr>
              <a:t>1930s</a:t>
            </a:r>
            <a:endParaRPr lang="en-US" dirty="0" smtClean="0"/>
          </a:p>
          <a:p>
            <a:r>
              <a:rPr lang="en-US" dirty="0" smtClean="0"/>
              <a:t>Having </a:t>
            </a:r>
            <a:r>
              <a:rPr lang="en-US" dirty="0"/>
              <a:t>learned from this experience, the advanced industrial nations </a:t>
            </a:r>
            <a:r>
              <a:rPr lang="en-US" dirty="0" smtClean="0"/>
              <a:t>committed </a:t>
            </a:r>
            <a:r>
              <a:rPr lang="en-US" dirty="0"/>
              <a:t>themselves </a:t>
            </a:r>
            <a:r>
              <a:rPr lang="en-US" dirty="0">
                <a:solidFill>
                  <a:srgbClr val="FF0000"/>
                </a:solidFill>
              </a:rPr>
              <a:t>after </a:t>
            </a:r>
            <a:r>
              <a:rPr lang="en-US" dirty="0" smtClean="0">
                <a:solidFill>
                  <a:srgbClr val="FF0000"/>
                </a:solidFill>
              </a:rPr>
              <a:t>WWII </a:t>
            </a:r>
            <a:r>
              <a:rPr lang="en-US" dirty="0">
                <a:solidFill>
                  <a:srgbClr val="FF0000"/>
                </a:solidFill>
              </a:rPr>
              <a:t>to progressively reducing barriers </a:t>
            </a:r>
            <a:r>
              <a:rPr lang="en-US" dirty="0"/>
              <a:t>to the free flow of </a:t>
            </a:r>
            <a:r>
              <a:rPr lang="en-US" dirty="0">
                <a:solidFill>
                  <a:srgbClr val="FF0000"/>
                </a:solidFill>
              </a:rPr>
              <a:t>goods</a:t>
            </a:r>
            <a:r>
              <a:rPr lang="en-US" dirty="0"/>
              <a:t>, </a:t>
            </a:r>
            <a:r>
              <a:rPr lang="en-US" dirty="0">
                <a:solidFill>
                  <a:srgbClr val="FF0000"/>
                </a:solidFill>
              </a:rPr>
              <a:t>services</a:t>
            </a:r>
            <a:r>
              <a:rPr lang="en-US" dirty="0"/>
              <a:t>, and </a:t>
            </a:r>
            <a:r>
              <a:rPr lang="en-US" dirty="0">
                <a:solidFill>
                  <a:srgbClr val="FF0000"/>
                </a:solidFill>
              </a:rPr>
              <a:t>capital</a:t>
            </a:r>
            <a:r>
              <a:rPr lang="en-US" dirty="0"/>
              <a:t> among nations</a:t>
            </a:r>
          </a:p>
        </p:txBody>
      </p:sp>
    </p:spTree>
    <p:extLst>
      <p:ext uri="{BB962C8B-B14F-4D97-AF65-F5344CB8AC3E}">
        <p14:creationId xmlns:p14="http://schemas.microsoft.com/office/powerpoint/2010/main" val="55624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Declining Trade and Investment Barriers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95135076"/>
              </p:ext>
            </p:extLst>
          </p:nvPr>
        </p:nvGraphicFramePr>
        <p:xfrm>
          <a:off x="494645" y="2776428"/>
          <a:ext cx="8153400" cy="3078480"/>
        </p:xfrm>
        <a:graphic>
          <a:graphicData uri="http://schemas.openxmlformats.org/drawingml/2006/table">
            <a:tbl>
              <a:tblPr firstRow="1" bandRow="1">
                <a:tableStyleId>{5C22544A-7EE6-4342-B048-85BDC9FD1C3A}</a:tableStyleId>
              </a:tblPr>
              <a:tblGrid>
                <a:gridCol w="1630680"/>
                <a:gridCol w="1630680"/>
                <a:gridCol w="1630680"/>
                <a:gridCol w="1630680"/>
                <a:gridCol w="1630680"/>
              </a:tblGrid>
              <a:tr h="217429">
                <a:tc>
                  <a:txBody>
                    <a:bodyPr/>
                    <a:lstStyle/>
                    <a:p>
                      <a:endParaRPr lang="en-US" sz="2000" dirty="0"/>
                    </a:p>
                  </a:txBody>
                  <a:tcPr/>
                </a:tc>
                <a:tc>
                  <a:txBody>
                    <a:bodyPr/>
                    <a:lstStyle/>
                    <a:p>
                      <a:r>
                        <a:rPr lang="en-US" sz="2000" dirty="0" smtClean="0"/>
                        <a:t>1913</a:t>
                      </a:r>
                      <a:endParaRPr lang="en-US" sz="2000" dirty="0"/>
                    </a:p>
                  </a:txBody>
                  <a:tcPr/>
                </a:tc>
                <a:tc>
                  <a:txBody>
                    <a:bodyPr/>
                    <a:lstStyle/>
                    <a:p>
                      <a:r>
                        <a:rPr lang="en-US" sz="2000" dirty="0" smtClean="0"/>
                        <a:t>1950</a:t>
                      </a:r>
                      <a:endParaRPr lang="en-US" sz="2000" dirty="0"/>
                    </a:p>
                  </a:txBody>
                  <a:tcPr/>
                </a:tc>
                <a:tc>
                  <a:txBody>
                    <a:bodyPr/>
                    <a:lstStyle/>
                    <a:p>
                      <a:r>
                        <a:rPr lang="en-US" sz="2000" dirty="0" smtClean="0"/>
                        <a:t>1990</a:t>
                      </a:r>
                      <a:endParaRPr lang="en-US" sz="2000" dirty="0"/>
                    </a:p>
                  </a:txBody>
                  <a:tcPr/>
                </a:tc>
                <a:tc>
                  <a:txBody>
                    <a:bodyPr/>
                    <a:lstStyle/>
                    <a:p>
                      <a:r>
                        <a:rPr lang="en-US" sz="2000" dirty="0" smtClean="0"/>
                        <a:t>2017</a:t>
                      </a:r>
                      <a:endParaRPr lang="en-US" sz="2000" dirty="0"/>
                    </a:p>
                  </a:txBody>
                  <a:tcPr/>
                </a:tc>
              </a:tr>
              <a:tr h="370840">
                <a:tc>
                  <a:txBody>
                    <a:bodyPr/>
                    <a:lstStyle/>
                    <a:p>
                      <a:r>
                        <a:rPr lang="en-US" sz="2000" dirty="0" smtClean="0"/>
                        <a:t>France</a:t>
                      </a:r>
                      <a:endParaRPr lang="en-US" sz="2000" dirty="0"/>
                    </a:p>
                  </a:txBody>
                  <a:tcPr/>
                </a:tc>
                <a:tc>
                  <a:txBody>
                    <a:bodyPr/>
                    <a:lstStyle/>
                    <a:p>
                      <a:r>
                        <a:rPr lang="en-US" sz="2000" dirty="0" smtClean="0"/>
                        <a:t>21%</a:t>
                      </a:r>
                      <a:endParaRPr lang="en-US" sz="2000" dirty="0"/>
                    </a:p>
                  </a:txBody>
                  <a:tcPr/>
                </a:tc>
                <a:tc>
                  <a:txBody>
                    <a:bodyPr/>
                    <a:lstStyle/>
                    <a:p>
                      <a:r>
                        <a:rPr lang="en-US" sz="2000" dirty="0" smtClean="0"/>
                        <a:t>18%</a:t>
                      </a:r>
                      <a:endParaRPr lang="en-US" sz="2000" dirty="0"/>
                    </a:p>
                  </a:txBody>
                  <a:tcPr/>
                </a:tc>
                <a:tc>
                  <a:txBody>
                    <a:bodyPr/>
                    <a:lstStyle/>
                    <a:p>
                      <a:r>
                        <a:rPr lang="en-US" sz="2000" dirty="0" smtClean="0"/>
                        <a:t>5.9%</a:t>
                      </a:r>
                      <a:endParaRPr lang="en-US" sz="2000" dirty="0"/>
                    </a:p>
                  </a:txBody>
                  <a:tcPr/>
                </a:tc>
                <a:tc>
                  <a:txBody>
                    <a:bodyPr/>
                    <a:lstStyle/>
                    <a:p>
                      <a:r>
                        <a:rPr lang="en-US" sz="2000" dirty="0" smtClean="0"/>
                        <a:t>1.6%</a:t>
                      </a:r>
                      <a:endParaRPr lang="en-US" sz="2000" dirty="0"/>
                    </a:p>
                  </a:txBody>
                  <a:tcPr/>
                </a:tc>
              </a:tr>
              <a:tr h="370840">
                <a:tc>
                  <a:txBody>
                    <a:bodyPr/>
                    <a:lstStyle/>
                    <a:p>
                      <a:r>
                        <a:rPr lang="en-US" sz="2000" dirty="0" smtClean="0"/>
                        <a:t>Germany</a:t>
                      </a:r>
                      <a:endParaRPr lang="en-US" sz="2000" dirty="0"/>
                    </a:p>
                  </a:txBody>
                  <a:tcPr/>
                </a:tc>
                <a:tc>
                  <a:txBody>
                    <a:bodyPr/>
                    <a:lstStyle/>
                    <a:p>
                      <a:r>
                        <a:rPr lang="en-US" sz="2000" dirty="0" smtClean="0"/>
                        <a:t>20</a:t>
                      </a:r>
                      <a:endParaRPr lang="en-US" sz="2000" dirty="0"/>
                    </a:p>
                  </a:txBody>
                  <a:tcPr/>
                </a:tc>
                <a:tc>
                  <a:txBody>
                    <a:bodyPr/>
                    <a:lstStyle/>
                    <a:p>
                      <a:r>
                        <a:rPr lang="en-US" sz="2000" dirty="0" smtClean="0"/>
                        <a:t>26</a:t>
                      </a:r>
                      <a:endParaRPr lang="en-US" sz="2000" dirty="0"/>
                    </a:p>
                  </a:txBody>
                  <a:tcPr/>
                </a:tc>
                <a:tc>
                  <a:txBody>
                    <a:bodyPr/>
                    <a:lstStyle/>
                    <a:p>
                      <a:r>
                        <a:rPr lang="en-US" sz="2000" dirty="0" smtClean="0"/>
                        <a:t>5.9</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1.6</a:t>
                      </a:r>
                    </a:p>
                  </a:txBody>
                  <a:tcPr/>
                </a:tc>
              </a:tr>
              <a:tr h="370840">
                <a:tc>
                  <a:txBody>
                    <a:bodyPr/>
                    <a:lstStyle/>
                    <a:p>
                      <a:r>
                        <a:rPr lang="en-US" sz="2000" dirty="0" smtClean="0"/>
                        <a:t>Italy</a:t>
                      </a:r>
                      <a:endParaRPr lang="en-US" sz="2000" dirty="0"/>
                    </a:p>
                  </a:txBody>
                  <a:tcPr/>
                </a:tc>
                <a:tc>
                  <a:txBody>
                    <a:bodyPr/>
                    <a:lstStyle/>
                    <a:p>
                      <a:r>
                        <a:rPr lang="en-US" sz="2000" dirty="0" smtClean="0"/>
                        <a:t>18</a:t>
                      </a:r>
                      <a:endParaRPr lang="en-US" sz="2000" dirty="0"/>
                    </a:p>
                  </a:txBody>
                  <a:tcPr/>
                </a:tc>
                <a:tc>
                  <a:txBody>
                    <a:bodyPr/>
                    <a:lstStyle/>
                    <a:p>
                      <a:r>
                        <a:rPr lang="en-US" sz="2000" dirty="0" smtClean="0"/>
                        <a:t>25</a:t>
                      </a:r>
                      <a:endParaRPr lang="en-US" sz="2000" dirty="0"/>
                    </a:p>
                  </a:txBody>
                  <a:tcPr/>
                </a:tc>
                <a:tc>
                  <a:txBody>
                    <a:bodyPr/>
                    <a:lstStyle/>
                    <a:p>
                      <a:r>
                        <a:rPr lang="en-US" sz="2000" dirty="0" smtClean="0"/>
                        <a:t>5.9</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1.6</a:t>
                      </a:r>
                    </a:p>
                  </a:txBody>
                  <a:tcPr/>
                </a:tc>
              </a:tr>
              <a:tr h="370840">
                <a:tc>
                  <a:txBody>
                    <a:bodyPr/>
                    <a:lstStyle/>
                    <a:p>
                      <a:r>
                        <a:rPr lang="en-US" sz="2000" dirty="0" smtClean="0"/>
                        <a:t>Japan</a:t>
                      </a:r>
                      <a:endParaRPr lang="en-US" sz="2000" dirty="0"/>
                    </a:p>
                  </a:txBody>
                  <a:tcPr/>
                </a:tc>
                <a:tc>
                  <a:txBody>
                    <a:bodyPr/>
                    <a:lstStyle/>
                    <a:p>
                      <a:r>
                        <a:rPr lang="en-US" sz="2000" dirty="0" smtClean="0"/>
                        <a:t>30</a:t>
                      </a:r>
                      <a:endParaRPr lang="en-US" sz="2000" dirty="0"/>
                    </a:p>
                  </a:txBody>
                  <a:tcPr/>
                </a:tc>
                <a:tc>
                  <a:txBody>
                    <a:bodyPr/>
                    <a:lstStyle/>
                    <a:p>
                      <a:r>
                        <a:rPr lang="en-US" sz="2000" dirty="0" smtClean="0"/>
                        <a:t>-</a:t>
                      </a:r>
                      <a:endParaRPr lang="en-US" sz="2000" dirty="0"/>
                    </a:p>
                  </a:txBody>
                  <a:tcPr/>
                </a:tc>
                <a:tc>
                  <a:txBody>
                    <a:bodyPr/>
                    <a:lstStyle/>
                    <a:p>
                      <a:r>
                        <a:rPr lang="en-US" sz="2000" dirty="0" smtClean="0"/>
                        <a:t>5.3</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1.4</a:t>
                      </a:r>
                    </a:p>
                  </a:txBody>
                  <a:tcPr/>
                </a:tc>
              </a:tr>
              <a:tr h="370840">
                <a:tc>
                  <a:txBody>
                    <a:bodyPr/>
                    <a:lstStyle/>
                    <a:p>
                      <a:r>
                        <a:rPr lang="en-US" sz="2000" dirty="0" smtClean="0"/>
                        <a:t>United</a:t>
                      </a:r>
                      <a:r>
                        <a:rPr lang="en-US" sz="2000" baseline="0" dirty="0" smtClean="0"/>
                        <a:t> Kingdom</a:t>
                      </a:r>
                      <a:endParaRPr lang="en-US" sz="2000" dirty="0"/>
                    </a:p>
                  </a:txBody>
                  <a:tcPr/>
                </a:tc>
                <a:tc>
                  <a:txBody>
                    <a:bodyPr/>
                    <a:lstStyle/>
                    <a:p>
                      <a:r>
                        <a:rPr lang="en-US" sz="2000" dirty="0" smtClean="0"/>
                        <a:t>-</a:t>
                      </a:r>
                      <a:endParaRPr lang="en-US" sz="2000" dirty="0"/>
                    </a:p>
                  </a:txBody>
                  <a:tcPr/>
                </a:tc>
                <a:tc>
                  <a:txBody>
                    <a:bodyPr/>
                    <a:lstStyle/>
                    <a:p>
                      <a:r>
                        <a:rPr lang="en-US" sz="2000" dirty="0" smtClean="0"/>
                        <a:t>23</a:t>
                      </a:r>
                      <a:endParaRPr lang="en-US" sz="2000" dirty="0"/>
                    </a:p>
                  </a:txBody>
                  <a:tcPr/>
                </a:tc>
                <a:tc>
                  <a:txBody>
                    <a:bodyPr/>
                    <a:lstStyle/>
                    <a:p>
                      <a:r>
                        <a:rPr lang="en-US" sz="2000" dirty="0" smtClean="0"/>
                        <a:t>5.9</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1.6</a:t>
                      </a:r>
                    </a:p>
                  </a:txBody>
                  <a:tcPr/>
                </a:tc>
              </a:tr>
              <a:tr h="370840">
                <a:tc>
                  <a:txBody>
                    <a:bodyPr/>
                    <a:lstStyle/>
                    <a:p>
                      <a:r>
                        <a:rPr lang="en-US" sz="2000" dirty="0" smtClean="0"/>
                        <a:t>United States</a:t>
                      </a:r>
                      <a:endParaRPr lang="en-US" sz="2000" dirty="0"/>
                    </a:p>
                  </a:txBody>
                  <a:tcPr/>
                </a:tc>
                <a:tc>
                  <a:txBody>
                    <a:bodyPr/>
                    <a:lstStyle/>
                    <a:p>
                      <a:r>
                        <a:rPr lang="en-US" sz="2000" dirty="0" smtClean="0"/>
                        <a:t>44</a:t>
                      </a:r>
                      <a:endParaRPr lang="en-US" sz="2000" dirty="0"/>
                    </a:p>
                  </a:txBody>
                  <a:tcPr/>
                </a:tc>
                <a:tc>
                  <a:txBody>
                    <a:bodyPr/>
                    <a:lstStyle/>
                    <a:p>
                      <a:r>
                        <a:rPr lang="en-US" sz="2000" dirty="0" smtClean="0"/>
                        <a:t>14</a:t>
                      </a:r>
                      <a:endParaRPr lang="en-US" sz="2000" dirty="0"/>
                    </a:p>
                  </a:txBody>
                  <a:tcPr/>
                </a:tc>
                <a:tc>
                  <a:txBody>
                    <a:bodyPr/>
                    <a:lstStyle/>
                    <a:p>
                      <a:r>
                        <a:rPr lang="en-US" sz="2000" dirty="0" smtClean="0"/>
                        <a:t>4.8</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1.6</a:t>
                      </a:r>
                    </a:p>
                  </a:txBody>
                  <a:tcPr/>
                </a:tc>
              </a:tr>
            </a:tbl>
          </a:graphicData>
        </a:graphic>
      </p:graphicFrame>
      <p:sp>
        <p:nvSpPr>
          <p:cNvPr id="5" name="Rectangle 4"/>
          <p:cNvSpPr/>
          <p:nvPr/>
        </p:nvSpPr>
        <p:spPr>
          <a:xfrm>
            <a:off x="494645" y="1653206"/>
            <a:ext cx="7936883" cy="830997"/>
          </a:xfrm>
          <a:prstGeom prst="rect">
            <a:avLst/>
          </a:prstGeom>
        </p:spPr>
        <p:txBody>
          <a:bodyPr wrap="square">
            <a:spAutoFit/>
          </a:bodyPr>
          <a:lstStyle/>
          <a:p>
            <a:r>
              <a:rPr lang="en-US" sz="2400" dirty="0"/>
              <a:t>Average Tariff Rates on Manufactured Products as Percentage of Value</a:t>
            </a:r>
          </a:p>
        </p:txBody>
      </p:sp>
    </p:spTree>
    <p:extLst>
      <p:ext uri="{BB962C8B-B14F-4D97-AF65-F5344CB8AC3E}">
        <p14:creationId xmlns:p14="http://schemas.microsoft.com/office/powerpoint/2010/main" val="23574376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Knowledge Society and Trade </a:t>
            </a:r>
            <a:r>
              <a:rPr lang="en-US" sz="3600" dirty="0" smtClean="0"/>
              <a:t>Agreements</a:t>
            </a:r>
            <a:endParaRPr lang="en-US" sz="3600" dirty="0"/>
          </a:p>
        </p:txBody>
      </p:sp>
      <p:sp>
        <p:nvSpPr>
          <p:cNvPr id="3" name="Content Placeholder 2"/>
          <p:cNvSpPr>
            <a:spLocks noGrp="1"/>
          </p:cNvSpPr>
          <p:nvPr>
            <p:ph sz="quarter" idx="1"/>
          </p:nvPr>
        </p:nvSpPr>
        <p:spPr/>
        <p:txBody>
          <a:bodyPr>
            <a:normAutofit/>
          </a:bodyPr>
          <a:lstStyle/>
          <a:p>
            <a:r>
              <a:rPr lang="en-US" dirty="0">
                <a:solidFill>
                  <a:srgbClr val="FF0000"/>
                </a:solidFill>
              </a:rPr>
              <a:t>The value of world trade in merchandised goods </a:t>
            </a:r>
            <a:r>
              <a:rPr lang="en-US" dirty="0"/>
              <a:t>has grown consistently </a:t>
            </a:r>
            <a:r>
              <a:rPr lang="en-US" dirty="0">
                <a:solidFill>
                  <a:srgbClr val="008000"/>
                </a:solidFill>
              </a:rPr>
              <a:t>faster than </a:t>
            </a:r>
            <a:r>
              <a:rPr lang="en-US" dirty="0">
                <a:solidFill>
                  <a:srgbClr val="0000FF"/>
                </a:solidFill>
              </a:rPr>
              <a:t>the growth rate in the world economy</a:t>
            </a:r>
            <a:r>
              <a:rPr lang="en-US" dirty="0"/>
              <a:t> since 1950.</a:t>
            </a:r>
          </a:p>
          <a:p>
            <a:r>
              <a:rPr lang="en-US" dirty="0"/>
              <a:t>T</a:t>
            </a:r>
            <a:r>
              <a:rPr lang="en-US" dirty="0" smtClean="0"/>
              <a:t>he </a:t>
            </a:r>
            <a:r>
              <a:rPr lang="en-US" dirty="0"/>
              <a:t>chart shows that this growth has been markedly higher since the turn of the century</a:t>
            </a:r>
            <a:r>
              <a:rPr lang="en-US" dirty="0" smtClean="0"/>
              <a:t>.</a:t>
            </a:r>
          </a:p>
          <a:p>
            <a:r>
              <a:rPr lang="en-US" u="sng" dirty="0" smtClean="0">
                <a:solidFill>
                  <a:srgbClr val="FF0000"/>
                </a:solidFill>
              </a:rPr>
              <a:t>World Trade</a:t>
            </a:r>
            <a:r>
              <a:rPr lang="en-US" dirty="0" smtClean="0"/>
              <a:t> </a:t>
            </a:r>
            <a:r>
              <a:rPr lang="en-US" dirty="0"/>
              <a:t>across country borders is 2.6 times higher than </a:t>
            </a:r>
            <a:r>
              <a:rPr lang="en-US" u="sng" dirty="0">
                <a:solidFill>
                  <a:srgbClr val="0000FF"/>
                </a:solidFill>
              </a:rPr>
              <a:t>world production</a:t>
            </a:r>
            <a:r>
              <a:rPr lang="en-US" dirty="0"/>
              <a:t>.</a:t>
            </a:r>
          </a:p>
          <a:p>
            <a:endParaRPr lang="en-US" dirty="0" smtClean="0"/>
          </a:p>
          <a:p>
            <a:endParaRPr lang="en-US" dirty="0"/>
          </a:p>
        </p:txBody>
      </p:sp>
    </p:spTree>
    <p:extLst>
      <p:ext uri="{BB962C8B-B14F-4D97-AF65-F5344CB8AC3E}">
        <p14:creationId xmlns:p14="http://schemas.microsoft.com/office/powerpoint/2010/main" val="66266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Value </a:t>
            </a:r>
            <a:r>
              <a:rPr lang="en-US" sz="2000" dirty="0"/>
              <a:t>of world trade, world production, number of regional trade agreements in force, and world population from 1960 to 2020 (index 1960 = 100</a:t>
            </a:r>
            <a:r>
              <a:rPr lang="en-US" sz="2000" dirty="0" smtClean="0"/>
              <a:t>)</a:t>
            </a:r>
            <a:endParaRPr lang="en-US" sz="2000" dirty="0"/>
          </a:p>
        </p:txBody>
      </p:sp>
      <p:pic>
        <p:nvPicPr>
          <p:cNvPr id="4" name="Content Placeholder 20" descr="A line graph">
            <a:extLst>
              <a:ext uri="{FF2B5EF4-FFF2-40B4-BE49-F238E27FC236}">
                <a16:creationId xmlns="" xmlns:a16="http://schemas.microsoft.com/office/drawing/2014/main" id="{8808C741-920D-4E6D-B887-60F3246CD67C}"/>
              </a:ext>
            </a:extLst>
          </p:cNvPr>
          <p:cNvPicPr>
            <a:picLocks noGrp="1" noChangeAspect="1"/>
          </p:cNvPicPr>
          <p:nvPr>
            <p:ph sz="quarter" idx="1"/>
          </p:nvPr>
        </p:nvPicPr>
        <p:blipFill>
          <a:blip r:embed="rId2"/>
          <a:srcRect l="4661" r="4661"/>
          <a:stretch>
            <a:fillRect/>
          </a:stretch>
        </p:blipFill>
        <p:spPr/>
      </p:pic>
    </p:spTree>
    <p:extLst>
      <p:ext uri="{BB962C8B-B14F-4D97-AF65-F5344CB8AC3E}">
        <p14:creationId xmlns:p14="http://schemas.microsoft.com/office/powerpoint/2010/main" val="1033255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Knowledge Society and Trade </a:t>
            </a:r>
            <a:r>
              <a:rPr lang="en-US" sz="3600" dirty="0" smtClean="0"/>
              <a:t>Agreements</a:t>
            </a:r>
            <a:endParaRPr lang="en-US" sz="3600" dirty="0"/>
          </a:p>
        </p:txBody>
      </p:sp>
      <p:sp>
        <p:nvSpPr>
          <p:cNvPr id="3" name="Content Placeholder 2"/>
          <p:cNvSpPr>
            <a:spLocks noGrp="1"/>
          </p:cNvSpPr>
          <p:nvPr>
            <p:ph sz="quarter" idx="1"/>
          </p:nvPr>
        </p:nvSpPr>
        <p:spPr/>
        <p:txBody>
          <a:bodyPr>
            <a:normAutofit fontScale="92500" lnSpcReduction="10000"/>
          </a:bodyPr>
          <a:lstStyle/>
          <a:p>
            <a:r>
              <a:rPr lang="en-US" dirty="0" smtClean="0"/>
              <a:t>The </a:t>
            </a:r>
            <a:r>
              <a:rPr lang="en-US" dirty="0"/>
              <a:t>difference in the growth rates of world production and world trade is why </a:t>
            </a:r>
            <a:r>
              <a:rPr lang="en-US" dirty="0">
                <a:solidFill>
                  <a:srgbClr val="FF0000"/>
                </a:solidFill>
              </a:rPr>
              <a:t>studying international business is so important</a:t>
            </a:r>
            <a:r>
              <a:rPr lang="en-US" dirty="0"/>
              <a:t>. </a:t>
            </a:r>
            <a:endParaRPr lang="en-US" dirty="0" smtClean="0"/>
          </a:p>
          <a:p>
            <a:r>
              <a:rPr lang="en-US" dirty="0" smtClean="0"/>
              <a:t>While </a:t>
            </a:r>
            <a:r>
              <a:rPr lang="en-US" dirty="0"/>
              <a:t>we produce more goods and services today compared with before, </a:t>
            </a:r>
            <a:r>
              <a:rPr lang="en-US" dirty="0">
                <a:solidFill>
                  <a:srgbClr val="FF0000"/>
                </a:solidFill>
              </a:rPr>
              <a:t>a far greater proportion of that production is being traded across national borders </a:t>
            </a:r>
            <a:r>
              <a:rPr lang="en-US" dirty="0"/>
              <a:t>than at any time in modern history.</a:t>
            </a:r>
            <a:endParaRPr lang="en-US" dirty="0" smtClean="0"/>
          </a:p>
          <a:p>
            <a:r>
              <a:rPr lang="en-US" dirty="0"/>
              <a:t>T</a:t>
            </a:r>
            <a:r>
              <a:rPr lang="en-US" dirty="0" smtClean="0"/>
              <a:t>he </a:t>
            </a:r>
            <a:r>
              <a:rPr lang="en-US" dirty="0"/>
              <a:t>knowledge society that we live in has resulted in </a:t>
            </a:r>
            <a:r>
              <a:rPr lang="en-US" dirty="0">
                <a:solidFill>
                  <a:srgbClr val="FF0000"/>
                </a:solidFill>
              </a:rPr>
              <a:t>consumers knowing more than ever about goods and services </a:t>
            </a:r>
            <a:r>
              <a:rPr lang="en-US" dirty="0"/>
              <a:t>being produced worldwide. </a:t>
            </a:r>
            <a:endParaRPr lang="en-US" dirty="0" smtClean="0"/>
          </a:p>
          <a:p>
            <a:r>
              <a:rPr lang="en-US" dirty="0"/>
              <a:t>T</a:t>
            </a:r>
            <a:r>
              <a:rPr lang="en-US" dirty="0" smtClean="0"/>
              <a:t>his </a:t>
            </a:r>
            <a:r>
              <a:rPr lang="en-US" dirty="0"/>
              <a:t>is </a:t>
            </a:r>
            <a:r>
              <a:rPr lang="en-US" dirty="0">
                <a:solidFill>
                  <a:srgbClr val="FF0000"/>
                </a:solidFill>
              </a:rPr>
              <a:t>driving demand </a:t>
            </a:r>
            <a:r>
              <a:rPr lang="en-US" dirty="0"/>
              <a:t>for internationally traded goods.</a:t>
            </a:r>
          </a:p>
        </p:txBody>
      </p:sp>
    </p:spTree>
    <p:extLst>
      <p:ext uri="{BB962C8B-B14F-4D97-AF65-F5344CB8AC3E}">
        <p14:creationId xmlns:p14="http://schemas.microsoft.com/office/powerpoint/2010/main" val="105342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775F55"/>
                </a:solidFill>
              </a:rPr>
              <a:t>Knowledge Society and Trade Agreements</a:t>
            </a:r>
            <a:endParaRPr lang="en-US" dirty="0"/>
          </a:p>
        </p:txBody>
      </p:sp>
      <p:sp>
        <p:nvSpPr>
          <p:cNvPr id="3" name="Content Placeholder 2"/>
          <p:cNvSpPr>
            <a:spLocks noGrp="1"/>
          </p:cNvSpPr>
          <p:nvPr>
            <p:ph sz="quarter" idx="1"/>
          </p:nvPr>
        </p:nvSpPr>
        <p:spPr/>
        <p:txBody>
          <a:bodyPr>
            <a:normAutofit/>
          </a:bodyPr>
          <a:lstStyle/>
          <a:p>
            <a:r>
              <a:rPr lang="en-US" dirty="0"/>
              <a:t>The fact that the volume of world trade has been growing faster than world GDP implies several things. </a:t>
            </a:r>
            <a:endParaRPr lang="en-US" dirty="0" smtClean="0"/>
          </a:p>
          <a:p>
            <a:pPr lvl="1"/>
            <a:r>
              <a:rPr lang="en-US" dirty="0" smtClean="0"/>
              <a:t>More </a:t>
            </a:r>
            <a:r>
              <a:rPr lang="en-US" dirty="0"/>
              <a:t>firms are doing what Boeing does with the 777 and 787: dispersing parts of their production process to different locations around the globe to drive down production costs and increase product </a:t>
            </a:r>
            <a:r>
              <a:rPr lang="en-US" dirty="0" smtClean="0"/>
              <a:t>quality</a:t>
            </a:r>
          </a:p>
          <a:p>
            <a:pPr lvl="1"/>
            <a:r>
              <a:rPr lang="en-US" dirty="0" smtClean="0"/>
              <a:t>The </a:t>
            </a:r>
            <a:r>
              <a:rPr lang="en-US" dirty="0">
                <a:solidFill>
                  <a:srgbClr val="FF0000"/>
                </a:solidFill>
              </a:rPr>
              <a:t>economies</a:t>
            </a:r>
            <a:r>
              <a:rPr lang="en-US" dirty="0"/>
              <a:t> of the world’s nation-states are becoming </a:t>
            </a:r>
            <a:r>
              <a:rPr lang="en-US" dirty="0" smtClean="0"/>
              <a:t>increasingly </a:t>
            </a:r>
            <a:r>
              <a:rPr lang="en-US" dirty="0">
                <a:solidFill>
                  <a:srgbClr val="FF0000"/>
                </a:solidFill>
              </a:rPr>
              <a:t>dependent</a:t>
            </a:r>
            <a:r>
              <a:rPr lang="en-US" dirty="0"/>
              <a:t> on each other for important goods and </a:t>
            </a:r>
            <a:r>
              <a:rPr lang="en-US" dirty="0" smtClean="0"/>
              <a:t>services</a:t>
            </a:r>
          </a:p>
        </p:txBody>
      </p:sp>
    </p:spTree>
    <p:extLst>
      <p:ext uri="{BB962C8B-B14F-4D97-AF65-F5344CB8AC3E}">
        <p14:creationId xmlns:p14="http://schemas.microsoft.com/office/powerpoint/2010/main" val="377173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2" algn="l" rtl="0">
              <a:spcBef>
                <a:spcPct val="0"/>
              </a:spcBef>
            </a:pPr>
            <a:r>
              <a:rPr lang="en-US" sz="4000" kern="1200" dirty="0">
                <a:solidFill>
                  <a:schemeClr val="tx2"/>
                </a:solidFill>
                <a:latin typeface="+mj-lt"/>
                <a:ea typeface="+mj-ea"/>
                <a:cs typeface="+mj-cs"/>
              </a:rPr>
              <a:t>Removal of R</a:t>
            </a:r>
            <a:r>
              <a:rPr lang="en-US" sz="4000" kern="1200" dirty="0" smtClean="0">
                <a:solidFill>
                  <a:schemeClr val="tx2"/>
                </a:solidFill>
                <a:latin typeface="+mj-lt"/>
                <a:ea typeface="+mj-ea"/>
                <a:cs typeface="+mj-cs"/>
              </a:rPr>
              <a:t>estrictions </a:t>
            </a:r>
            <a:r>
              <a:rPr lang="en-US" sz="4000" kern="1200" dirty="0">
                <a:solidFill>
                  <a:schemeClr val="tx2"/>
                </a:solidFill>
                <a:latin typeface="+mj-lt"/>
                <a:ea typeface="+mj-ea"/>
                <a:cs typeface="+mj-cs"/>
              </a:rPr>
              <a:t>to </a:t>
            </a:r>
            <a:r>
              <a:rPr lang="en-US" sz="4000" kern="1200" dirty="0" smtClean="0">
                <a:solidFill>
                  <a:schemeClr val="tx2"/>
                </a:solidFill>
                <a:latin typeface="+mj-lt"/>
                <a:ea typeface="+mj-ea"/>
                <a:cs typeface="+mj-cs"/>
              </a:rPr>
              <a:t>FDI</a:t>
            </a:r>
            <a:endParaRPr lang="en-US" sz="4000" kern="1200" dirty="0">
              <a:solidFill>
                <a:schemeClr val="tx2"/>
              </a:solidFill>
              <a:latin typeface="+mj-lt"/>
              <a:ea typeface="+mj-ea"/>
              <a:cs typeface="+mj-cs"/>
            </a:endParaRPr>
          </a:p>
        </p:txBody>
      </p:sp>
      <p:sp>
        <p:nvSpPr>
          <p:cNvPr id="3" name="Content Placeholder 2"/>
          <p:cNvSpPr>
            <a:spLocks noGrp="1"/>
          </p:cNvSpPr>
          <p:nvPr>
            <p:ph sz="quarter" idx="1"/>
          </p:nvPr>
        </p:nvSpPr>
        <p:spPr/>
        <p:txBody>
          <a:bodyPr>
            <a:normAutofit fontScale="77500" lnSpcReduction="20000"/>
          </a:bodyPr>
          <a:lstStyle/>
          <a:p>
            <a:r>
              <a:rPr lang="en-US" sz="4000" dirty="0">
                <a:solidFill>
                  <a:schemeClr val="tx2"/>
                </a:solidFill>
                <a:latin typeface="+mj-lt"/>
                <a:ea typeface="+mj-ea"/>
                <a:cs typeface="+mj-cs"/>
              </a:rPr>
              <a:t>Foreign direct investment (FDI) occurs when a firm invests resources in business activities outside its home country</a:t>
            </a:r>
            <a:r>
              <a:rPr lang="en-US" sz="4000" dirty="0" smtClean="0">
                <a:solidFill>
                  <a:schemeClr val="tx2"/>
                </a:solidFill>
                <a:latin typeface="+mj-lt"/>
                <a:ea typeface="+mj-ea"/>
                <a:cs typeface="+mj-cs"/>
              </a:rPr>
              <a:t>.</a:t>
            </a:r>
            <a:endParaRPr lang="en-US" sz="4000" dirty="0">
              <a:solidFill>
                <a:schemeClr val="tx2"/>
              </a:solidFill>
              <a:latin typeface="+mj-lt"/>
              <a:ea typeface="+mj-ea"/>
              <a:cs typeface="+mj-cs"/>
            </a:endParaRPr>
          </a:p>
          <a:p>
            <a:r>
              <a:rPr lang="en-US" sz="4000" dirty="0">
                <a:solidFill>
                  <a:schemeClr val="tx2"/>
                </a:solidFill>
                <a:latin typeface="+mj-lt"/>
                <a:ea typeface="+mj-ea"/>
                <a:cs typeface="+mj-cs"/>
              </a:rPr>
              <a:t>D</a:t>
            </a:r>
            <a:r>
              <a:rPr lang="en-US" sz="4000" dirty="0" smtClean="0">
                <a:solidFill>
                  <a:schemeClr val="tx2"/>
                </a:solidFill>
                <a:latin typeface="+mj-lt"/>
                <a:ea typeface="+mj-ea"/>
                <a:cs typeface="+mj-cs"/>
              </a:rPr>
              <a:t>espite </a:t>
            </a:r>
            <a:r>
              <a:rPr lang="en-US" sz="4000" dirty="0">
                <a:solidFill>
                  <a:srgbClr val="FF0000"/>
                </a:solidFill>
                <a:latin typeface="+mj-lt"/>
                <a:ea typeface="+mj-ea"/>
                <a:cs typeface="+mj-cs"/>
              </a:rPr>
              <a:t>the recent wave of nationalism </a:t>
            </a:r>
            <a:r>
              <a:rPr lang="en-US" sz="4000" dirty="0">
                <a:solidFill>
                  <a:schemeClr val="tx2"/>
                </a:solidFill>
                <a:latin typeface="+mj-lt"/>
                <a:ea typeface="+mj-ea"/>
                <a:cs typeface="+mj-cs"/>
              </a:rPr>
              <a:t>around the world (e.g., </a:t>
            </a:r>
            <a:r>
              <a:rPr lang="en-US" sz="4000" dirty="0" err="1">
                <a:solidFill>
                  <a:schemeClr val="tx2"/>
                </a:solidFill>
                <a:latin typeface="+mj-lt"/>
                <a:ea typeface="+mj-ea"/>
                <a:cs typeface="+mj-cs"/>
              </a:rPr>
              <a:t>Brexit</a:t>
            </a:r>
            <a:r>
              <a:rPr lang="en-US" sz="4000" dirty="0">
                <a:solidFill>
                  <a:schemeClr val="tx2"/>
                </a:solidFill>
                <a:latin typeface="+mj-lt"/>
                <a:ea typeface="+mj-ea"/>
                <a:cs typeface="+mj-cs"/>
              </a:rPr>
              <a:t>, 2016 U.S. presidential election), </a:t>
            </a:r>
            <a:r>
              <a:rPr lang="en-US" sz="4000" dirty="0">
                <a:solidFill>
                  <a:srgbClr val="FF0000"/>
                </a:solidFill>
                <a:latin typeface="+mj-lt"/>
                <a:ea typeface="+mj-ea"/>
                <a:cs typeface="+mj-cs"/>
              </a:rPr>
              <a:t>many countries have been progressively removing restrictions to foreign direct investment over the past 20 years</a:t>
            </a:r>
            <a:r>
              <a:rPr lang="en-US" sz="4000" dirty="0" smtClean="0">
                <a:solidFill>
                  <a:schemeClr val="tx2"/>
                </a:solidFill>
                <a:latin typeface="+mj-lt"/>
                <a:ea typeface="+mj-ea"/>
                <a:cs typeface="+mj-cs"/>
              </a:rPr>
              <a:t>.</a:t>
            </a:r>
          </a:p>
          <a:p>
            <a:r>
              <a:rPr lang="en-US" sz="4000" dirty="0" smtClean="0">
                <a:solidFill>
                  <a:schemeClr val="tx2"/>
                </a:solidFill>
                <a:latin typeface="+mj-lt"/>
                <a:ea typeface="+mj-ea"/>
                <a:cs typeface="+mj-cs"/>
              </a:rPr>
              <a:t>The </a:t>
            </a:r>
            <a:r>
              <a:rPr lang="en-US" sz="4000" dirty="0">
                <a:solidFill>
                  <a:schemeClr val="tx2"/>
                </a:solidFill>
                <a:latin typeface="+mj-lt"/>
                <a:ea typeface="+mj-ea"/>
                <a:cs typeface="+mj-cs"/>
              </a:rPr>
              <a:t>average yearly outflow of FDI increased from $14 billion in 1970 to $1.45 trillion in the most recent year, </a:t>
            </a:r>
            <a:r>
              <a:rPr lang="en-US" sz="4000" dirty="0" smtClean="0">
                <a:solidFill>
                  <a:schemeClr val="tx2"/>
                </a:solidFill>
                <a:latin typeface="+mj-lt"/>
                <a:ea typeface="+mj-ea"/>
                <a:cs typeface="+mj-cs"/>
              </a:rPr>
              <a:t>2016</a:t>
            </a:r>
            <a:endParaRPr lang="en-US" sz="4000" dirty="0">
              <a:solidFill>
                <a:schemeClr val="tx2"/>
              </a:solidFill>
              <a:latin typeface="+mj-lt"/>
              <a:ea typeface="+mj-ea"/>
              <a:cs typeface="+mj-cs"/>
            </a:endParaRPr>
          </a:p>
          <a:p>
            <a:endParaRPr lang="en-US" sz="4000" dirty="0">
              <a:solidFill>
                <a:schemeClr val="tx2"/>
              </a:solidFill>
              <a:latin typeface="+mj-lt"/>
              <a:ea typeface="+mj-ea"/>
              <a:cs typeface="+mj-cs"/>
            </a:endParaRPr>
          </a:p>
        </p:txBody>
      </p:sp>
    </p:spTree>
    <p:extLst>
      <p:ext uri="{BB962C8B-B14F-4D97-AF65-F5344CB8AC3E}">
        <p14:creationId xmlns:p14="http://schemas.microsoft.com/office/powerpoint/2010/main" val="205959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Trade Agreements</a:t>
            </a:r>
            <a:endParaRPr lang="en-US" dirty="0"/>
          </a:p>
        </p:txBody>
      </p:sp>
      <p:sp>
        <p:nvSpPr>
          <p:cNvPr id="3" name="Content Placeholder 2"/>
          <p:cNvSpPr>
            <a:spLocks noGrp="1"/>
          </p:cNvSpPr>
          <p:nvPr>
            <p:ph sz="quarter" idx="1"/>
          </p:nvPr>
        </p:nvSpPr>
        <p:spPr/>
        <p:txBody>
          <a:bodyPr>
            <a:normAutofit/>
          </a:bodyPr>
          <a:lstStyle/>
          <a:p>
            <a:r>
              <a:rPr lang="en-US" dirty="0"/>
              <a:t>Another important facilitator of trade across country borders is the increased number of trade agreements that have been implemented in the world. </a:t>
            </a:r>
            <a:endParaRPr lang="en-US" dirty="0" smtClean="0"/>
          </a:p>
        </p:txBody>
      </p:sp>
    </p:spTree>
    <p:extLst>
      <p:ext uri="{BB962C8B-B14F-4D97-AF65-F5344CB8AC3E}">
        <p14:creationId xmlns:p14="http://schemas.microsoft.com/office/powerpoint/2010/main" val="1134086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Declining Trade and Investment Barriers</a:t>
            </a:r>
          </a:p>
        </p:txBody>
      </p:sp>
      <p:sp>
        <p:nvSpPr>
          <p:cNvPr id="3" name="Content Placeholder 2"/>
          <p:cNvSpPr>
            <a:spLocks noGrp="1"/>
          </p:cNvSpPr>
          <p:nvPr>
            <p:ph sz="quarter" idx="1"/>
          </p:nvPr>
        </p:nvSpPr>
        <p:spPr/>
        <p:txBody>
          <a:bodyPr/>
          <a:lstStyle/>
          <a:p>
            <a:r>
              <a:rPr lang="en-US" dirty="0"/>
              <a:t>The </a:t>
            </a:r>
            <a:r>
              <a:rPr lang="en-US" dirty="0">
                <a:solidFill>
                  <a:srgbClr val="FF0000"/>
                </a:solidFill>
              </a:rPr>
              <a:t>globalization</a:t>
            </a:r>
            <a:r>
              <a:rPr lang="en-US" dirty="0"/>
              <a:t> of markets and production and the resulting </a:t>
            </a:r>
            <a:r>
              <a:rPr lang="en-US" dirty="0">
                <a:solidFill>
                  <a:srgbClr val="FF0000"/>
                </a:solidFill>
              </a:rPr>
              <a:t>growth of world trade</a:t>
            </a:r>
            <a:r>
              <a:rPr lang="en-US" dirty="0"/>
              <a:t>, </a:t>
            </a:r>
            <a:r>
              <a:rPr lang="en-US" dirty="0">
                <a:solidFill>
                  <a:srgbClr val="FF0000"/>
                </a:solidFill>
              </a:rPr>
              <a:t>foreign direct investment</a:t>
            </a:r>
            <a:r>
              <a:rPr lang="en-US" dirty="0"/>
              <a:t>, and </a:t>
            </a:r>
            <a:r>
              <a:rPr lang="en-US" dirty="0">
                <a:solidFill>
                  <a:srgbClr val="FF0000"/>
                </a:solidFill>
              </a:rPr>
              <a:t>imports</a:t>
            </a:r>
            <a:r>
              <a:rPr lang="en-US" dirty="0"/>
              <a:t> all </a:t>
            </a:r>
            <a:r>
              <a:rPr lang="en-US" u="sng" dirty="0">
                <a:solidFill>
                  <a:srgbClr val="0000FF"/>
                </a:solidFill>
              </a:rPr>
              <a:t>imply</a:t>
            </a:r>
            <a:r>
              <a:rPr lang="en-US" dirty="0"/>
              <a:t> that firms are finding their </a:t>
            </a:r>
            <a:r>
              <a:rPr lang="en-US" u="sng" dirty="0">
                <a:solidFill>
                  <a:srgbClr val="0000FF"/>
                </a:solidFill>
              </a:rPr>
              <a:t>home markets under attack from foreign competitors</a:t>
            </a:r>
            <a:r>
              <a:rPr lang="en-US" dirty="0"/>
              <a:t>. </a:t>
            </a:r>
            <a:endParaRPr lang="en-US" dirty="0" smtClean="0"/>
          </a:p>
        </p:txBody>
      </p:sp>
    </p:spTree>
    <p:extLst>
      <p:ext uri="{BB962C8B-B14F-4D97-AF65-F5344CB8AC3E}">
        <p14:creationId xmlns:p14="http://schemas.microsoft.com/office/powerpoint/2010/main" val="3296901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Declining Trade and Investment Barriers</a:t>
            </a:r>
          </a:p>
        </p:txBody>
      </p:sp>
      <p:sp>
        <p:nvSpPr>
          <p:cNvPr id="3" name="Content Placeholder 2"/>
          <p:cNvSpPr>
            <a:spLocks noGrp="1"/>
          </p:cNvSpPr>
          <p:nvPr>
            <p:ph sz="quarter" idx="1"/>
          </p:nvPr>
        </p:nvSpPr>
        <p:spPr/>
        <p:txBody>
          <a:bodyPr>
            <a:normAutofit lnSpcReduction="10000"/>
          </a:bodyPr>
          <a:lstStyle/>
          <a:p>
            <a:r>
              <a:rPr lang="en-US" dirty="0"/>
              <a:t>However, declining barriers to cross-border trade and investment </a:t>
            </a:r>
            <a:r>
              <a:rPr lang="en-US" sz="2600" dirty="0">
                <a:solidFill>
                  <a:srgbClr val="FF0000"/>
                </a:solidFill>
                <a:latin typeface="+mj-lt"/>
                <a:ea typeface="+mj-ea"/>
                <a:cs typeface="+mj-cs"/>
              </a:rPr>
              <a:t>cannot be taken for granted</a:t>
            </a:r>
            <a:r>
              <a:rPr lang="en-US" dirty="0"/>
              <a:t>. </a:t>
            </a:r>
            <a:endParaRPr lang="en-US" sz="4400" dirty="0">
              <a:solidFill>
                <a:schemeClr val="tx2"/>
              </a:solidFill>
              <a:latin typeface="+mj-lt"/>
              <a:ea typeface="+mj-ea"/>
              <a:cs typeface="+mj-cs"/>
            </a:endParaRPr>
          </a:p>
          <a:p>
            <a:r>
              <a:rPr lang="en-US" dirty="0">
                <a:solidFill>
                  <a:srgbClr val="FF0000"/>
                </a:solidFill>
              </a:rPr>
              <a:t>Nationalism and the global financial crisis of 2008–2009</a:t>
            </a:r>
            <a:r>
              <a:rPr lang="en-US" dirty="0"/>
              <a:t> and the associated drop in global output that occurred led to more </a:t>
            </a:r>
            <a:r>
              <a:rPr lang="en-US" dirty="0">
                <a:solidFill>
                  <a:srgbClr val="FF0000"/>
                </a:solidFill>
              </a:rPr>
              <a:t>calls for trade barriers to protect jobs at home</a:t>
            </a:r>
            <a:r>
              <a:rPr lang="en-US" dirty="0"/>
              <a:t>. </a:t>
            </a:r>
          </a:p>
          <a:p>
            <a:r>
              <a:rPr lang="en-US" dirty="0" smtClean="0"/>
              <a:t>Although </a:t>
            </a:r>
            <a:r>
              <a:rPr lang="en-US" dirty="0">
                <a:solidFill>
                  <a:srgbClr val="FF0000"/>
                </a:solidFill>
              </a:rPr>
              <a:t>a return to the restrictive trade </a:t>
            </a:r>
            <a:r>
              <a:rPr lang="en-US" dirty="0"/>
              <a:t>policies of the 1920s and 1930s </a:t>
            </a:r>
            <a:r>
              <a:rPr lang="en-US" dirty="0">
                <a:solidFill>
                  <a:srgbClr val="FF0000"/>
                </a:solidFill>
              </a:rPr>
              <a:t>is unlikely</a:t>
            </a:r>
            <a:r>
              <a:rPr lang="en-US" dirty="0"/>
              <a:t>, it is not clear whether the political majority in the industrialized world favors further reductions in trade barriers. </a:t>
            </a:r>
            <a:endParaRPr lang="en-US" dirty="0" smtClean="0"/>
          </a:p>
        </p:txBody>
      </p:sp>
    </p:spTree>
    <p:extLst>
      <p:ext uri="{BB962C8B-B14F-4D97-AF65-F5344CB8AC3E}">
        <p14:creationId xmlns:p14="http://schemas.microsoft.com/office/powerpoint/2010/main" val="172703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of Technological </a:t>
            </a:r>
            <a:r>
              <a:rPr lang="en-US" dirty="0" smtClean="0"/>
              <a:t>Change</a:t>
            </a:r>
            <a:endParaRPr lang="en-US" dirty="0"/>
          </a:p>
        </p:txBody>
      </p:sp>
      <p:sp>
        <p:nvSpPr>
          <p:cNvPr id="3" name="Content Placeholder 2"/>
          <p:cNvSpPr>
            <a:spLocks noGrp="1"/>
          </p:cNvSpPr>
          <p:nvPr>
            <p:ph sz="quarter" idx="1"/>
          </p:nvPr>
        </p:nvSpPr>
        <p:spPr/>
        <p:txBody>
          <a:bodyPr/>
          <a:lstStyle/>
          <a:p>
            <a:r>
              <a:rPr lang="en-US" dirty="0">
                <a:solidFill>
                  <a:srgbClr val="0000FF"/>
                </a:solidFill>
              </a:rPr>
              <a:t>The lowering of trade barriers </a:t>
            </a:r>
            <a:r>
              <a:rPr lang="en-US" dirty="0"/>
              <a:t>made globalization of markets and production </a:t>
            </a:r>
            <a:r>
              <a:rPr lang="en-US" dirty="0">
                <a:solidFill>
                  <a:srgbClr val="0000FF"/>
                </a:solidFill>
              </a:rPr>
              <a:t>a theoretical possibility</a:t>
            </a:r>
            <a:r>
              <a:rPr lang="en-US" dirty="0"/>
              <a:t>. </a:t>
            </a:r>
            <a:endParaRPr lang="en-US" dirty="0" smtClean="0"/>
          </a:p>
          <a:p>
            <a:r>
              <a:rPr lang="en-US" dirty="0">
                <a:solidFill>
                  <a:srgbClr val="008000"/>
                </a:solidFill>
              </a:rPr>
              <a:t>Technological change </a:t>
            </a:r>
            <a:r>
              <a:rPr lang="en-US" dirty="0"/>
              <a:t>has made it a </a:t>
            </a:r>
            <a:r>
              <a:rPr lang="en-US" dirty="0">
                <a:solidFill>
                  <a:srgbClr val="008000"/>
                </a:solidFill>
              </a:rPr>
              <a:t>tangible </a:t>
            </a:r>
            <a:r>
              <a:rPr lang="en-US" dirty="0" smtClean="0">
                <a:solidFill>
                  <a:srgbClr val="008000"/>
                </a:solidFill>
              </a:rPr>
              <a:t>reality</a:t>
            </a:r>
          </a:p>
        </p:txBody>
      </p:sp>
    </p:spTree>
    <p:extLst>
      <p:ext uri="{BB962C8B-B14F-4D97-AF65-F5344CB8AC3E}">
        <p14:creationId xmlns:p14="http://schemas.microsoft.com/office/powerpoint/2010/main" val="361214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Communications</a:t>
            </a:r>
            <a:endParaRPr lang="en-US" dirty="0"/>
          </a:p>
        </p:txBody>
      </p:sp>
      <p:sp>
        <p:nvSpPr>
          <p:cNvPr id="3" name="Content Placeholder 2"/>
          <p:cNvSpPr>
            <a:spLocks noGrp="1"/>
          </p:cNvSpPr>
          <p:nvPr>
            <p:ph sz="quarter" idx="1"/>
          </p:nvPr>
        </p:nvSpPr>
        <p:spPr/>
        <p:txBody>
          <a:bodyPr>
            <a:normAutofit/>
          </a:bodyPr>
          <a:lstStyle/>
          <a:p>
            <a:r>
              <a:rPr lang="en-US" dirty="0" smtClean="0"/>
              <a:t>Perhaps </a:t>
            </a:r>
            <a:r>
              <a:rPr lang="en-US" dirty="0"/>
              <a:t>the single most important innovation since World War II has been the development of the </a:t>
            </a:r>
            <a:r>
              <a:rPr lang="en-US" dirty="0">
                <a:solidFill>
                  <a:srgbClr val="0000FF"/>
                </a:solidFill>
              </a:rPr>
              <a:t>microprocessor</a:t>
            </a:r>
            <a:r>
              <a:rPr lang="en-US" dirty="0"/>
              <a:t>, which enabled the explosive growth of </a:t>
            </a:r>
            <a:r>
              <a:rPr lang="en-US" dirty="0">
                <a:solidFill>
                  <a:srgbClr val="660066"/>
                </a:solidFill>
              </a:rPr>
              <a:t>high-power, low-cost computing</a:t>
            </a:r>
            <a:r>
              <a:rPr lang="en-US" dirty="0"/>
              <a:t>, vastly increasing the amount of information that can be processed by individuals and firms. </a:t>
            </a:r>
            <a:endParaRPr lang="en-US" dirty="0" smtClean="0"/>
          </a:p>
          <a:p>
            <a:r>
              <a:rPr lang="en-US" dirty="0" smtClean="0"/>
              <a:t>The </a:t>
            </a:r>
            <a:r>
              <a:rPr lang="en-US" dirty="0"/>
              <a:t>microprocessor also underlies many recent </a:t>
            </a:r>
            <a:r>
              <a:rPr lang="en-US" dirty="0">
                <a:solidFill>
                  <a:srgbClr val="660066"/>
                </a:solidFill>
              </a:rPr>
              <a:t>advances in telecommunications </a:t>
            </a:r>
            <a:r>
              <a:rPr lang="en-US" dirty="0" smtClean="0"/>
              <a:t>technology such </a:t>
            </a:r>
            <a:r>
              <a:rPr lang="en-US" dirty="0"/>
              <a:t>as wireless technologies, and </a:t>
            </a:r>
            <a:r>
              <a:rPr lang="en-US" dirty="0" smtClean="0"/>
              <a:t>the </a:t>
            </a:r>
            <a:r>
              <a:rPr lang="en-US" dirty="0"/>
              <a:t>Internet</a:t>
            </a:r>
            <a:endParaRPr lang="en-US" dirty="0" smtClean="0"/>
          </a:p>
        </p:txBody>
      </p:sp>
    </p:spTree>
    <p:extLst>
      <p:ext uri="{BB962C8B-B14F-4D97-AF65-F5344CB8AC3E}">
        <p14:creationId xmlns:p14="http://schemas.microsoft.com/office/powerpoint/2010/main" val="79976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Communications</a:t>
            </a:r>
            <a:endParaRPr lang="en-US" dirty="0"/>
          </a:p>
        </p:txBody>
      </p:sp>
      <p:sp>
        <p:nvSpPr>
          <p:cNvPr id="3" name="Content Placeholder 2"/>
          <p:cNvSpPr>
            <a:spLocks noGrp="1"/>
          </p:cNvSpPr>
          <p:nvPr>
            <p:ph sz="quarter" idx="1"/>
          </p:nvPr>
        </p:nvSpPr>
        <p:spPr/>
        <p:txBody>
          <a:bodyPr>
            <a:normAutofit/>
          </a:bodyPr>
          <a:lstStyle/>
          <a:p>
            <a:r>
              <a:rPr lang="en-US" dirty="0" smtClean="0"/>
              <a:t>The </a:t>
            </a:r>
            <a:r>
              <a:rPr lang="en-US" dirty="0"/>
              <a:t>cost of microprocessors continues to fall, while their power increases (a phenomenon known as </a:t>
            </a:r>
            <a:r>
              <a:rPr lang="en-US" dirty="0">
                <a:solidFill>
                  <a:srgbClr val="FF0000"/>
                </a:solidFill>
              </a:rPr>
              <a:t>Moore’s law</a:t>
            </a:r>
            <a:r>
              <a:rPr lang="en-US" dirty="0"/>
              <a:t>, which predicts that </a:t>
            </a:r>
            <a:r>
              <a:rPr lang="en-US" u="sng" dirty="0"/>
              <a:t>the power of microprocessor technology doubles </a:t>
            </a:r>
            <a:r>
              <a:rPr lang="en-US" u="sng" dirty="0" smtClean="0"/>
              <a:t>while </a:t>
            </a:r>
            <a:r>
              <a:rPr lang="en-US" u="sng" dirty="0"/>
              <a:t>the costs are halved. every 18 months</a:t>
            </a:r>
            <a:r>
              <a:rPr lang="en-US" dirty="0" smtClean="0"/>
              <a:t>)</a:t>
            </a:r>
          </a:p>
          <a:p>
            <a:endParaRPr lang="en-US" dirty="0"/>
          </a:p>
        </p:txBody>
      </p:sp>
    </p:spTree>
    <p:extLst>
      <p:ext uri="{BB962C8B-B14F-4D97-AF65-F5344CB8AC3E}">
        <p14:creationId xmlns:p14="http://schemas.microsoft.com/office/powerpoint/2010/main" val="4774372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Internet of </a:t>
            </a:r>
            <a:r>
              <a:rPr lang="en-US" dirty="0" smtClean="0"/>
              <a:t>Things</a:t>
            </a:r>
            <a:endParaRPr lang="en-US" dirty="0"/>
          </a:p>
        </p:txBody>
      </p:sp>
      <p:sp>
        <p:nvSpPr>
          <p:cNvPr id="3" name="Content Placeholder 2"/>
          <p:cNvSpPr>
            <a:spLocks noGrp="1"/>
          </p:cNvSpPr>
          <p:nvPr>
            <p:ph sz="quarter" idx="1"/>
          </p:nvPr>
        </p:nvSpPr>
        <p:spPr/>
        <p:txBody>
          <a:bodyPr>
            <a:normAutofit/>
          </a:bodyPr>
          <a:lstStyle/>
          <a:p>
            <a:r>
              <a:rPr lang="en-US" dirty="0"/>
              <a:t>In North America alone, e-commerce retail sales will surpass $520 billion in 2020 (up from almost nothing in 1998), while global e-commerce sales surpassed $2 trillion for the first time in </a:t>
            </a:r>
            <a:r>
              <a:rPr lang="en-US" dirty="0" smtClean="0"/>
              <a:t>2017</a:t>
            </a:r>
          </a:p>
        </p:txBody>
      </p:sp>
    </p:spTree>
    <p:extLst>
      <p:ext uri="{BB962C8B-B14F-4D97-AF65-F5344CB8AC3E}">
        <p14:creationId xmlns:p14="http://schemas.microsoft.com/office/powerpoint/2010/main" val="26634430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Internet of Things</a:t>
            </a:r>
          </a:p>
        </p:txBody>
      </p:sp>
      <p:sp>
        <p:nvSpPr>
          <p:cNvPr id="3" name="Content Placeholder 2"/>
          <p:cNvSpPr>
            <a:spLocks noGrp="1"/>
          </p:cNvSpPr>
          <p:nvPr>
            <p:ph sz="quarter" idx="1"/>
          </p:nvPr>
        </p:nvSpPr>
        <p:spPr/>
        <p:txBody>
          <a:bodyPr>
            <a:normAutofit fontScale="92500"/>
          </a:bodyPr>
          <a:lstStyle/>
          <a:p>
            <a:r>
              <a:rPr lang="en-US" dirty="0"/>
              <a:t>It allows businesses, both </a:t>
            </a:r>
            <a:r>
              <a:rPr lang="en-US" dirty="0">
                <a:solidFill>
                  <a:srgbClr val="FF0000"/>
                </a:solidFill>
              </a:rPr>
              <a:t>small and large</a:t>
            </a:r>
            <a:r>
              <a:rPr lang="en-US" dirty="0"/>
              <a:t>, to expand their </a:t>
            </a:r>
            <a:r>
              <a:rPr lang="en-US" dirty="0">
                <a:solidFill>
                  <a:srgbClr val="FF0000"/>
                </a:solidFill>
              </a:rPr>
              <a:t>global presence </a:t>
            </a:r>
            <a:r>
              <a:rPr lang="en-US" dirty="0"/>
              <a:t>at a lower cost than ever before. </a:t>
            </a:r>
          </a:p>
          <a:p>
            <a:r>
              <a:rPr lang="en-US" dirty="0" smtClean="0"/>
              <a:t>The </a:t>
            </a:r>
            <a:r>
              <a:rPr lang="en-US" dirty="0"/>
              <a:t>Internet makes it much easier for buyers and sellers to find each other, wherever they may be located and whatever their </a:t>
            </a:r>
            <a:r>
              <a:rPr lang="en-US" dirty="0" smtClean="0"/>
              <a:t>size (</a:t>
            </a:r>
            <a:r>
              <a:rPr lang="en-US" dirty="0" smtClean="0">
                <a:solidFill>
                  <a:srgbClr val="FF0000"/>
                </a:solidFill>
              </a:rPr>
              <a:t>globalization of markets</a:t>
            </a:r>
            <a:r>
              <a:rPr lang="en-US" dirty="0" smtClean="0"/>
              <a:t>). </a:t>
            </a:r>
            <a:endParaRPr lang="en-US" dirty="0"/>
          </a:p>
          <a:p>
            <a:r>
              <a:rPr lang="en-US" dirty="0" smtClean="0"/>
              <a:t>It </a:t>
            </a:r>
            <a:r>
              <a:rPr lang="en-US" dirty="0"/>
              <a:t>enables enterprises to </a:t>
            </a:r>
            <a:r>
              <a:rPr lang="en-US" dirty="0">
                <a:solidFill>
                  <a:srgbClr val="FF0000"/>
                </a:solidFill>
              </a:rPr>
              <a:t>coordinate and control </a:t>
            </a:r>
            <a:r>
              <a:rPr lang="en-US" dirty="0"/>
              <a:t>a globally dispersed production system in a way that was not possible 25 years </a:t>
            </a:r>
            <a:r>
              <a:rPr lang="en-US" dirty="0" smtClean="0"/>
              <a:t>ago (</a:t>
            </a:r>
            <a:r>
              <a:rPr lang="en-US" dirty="0" smtClean="0">
                <a:solidFill>
                  <a:srgbClr val="FF0000"/>
                </a:solidFill>
              </a:rPr>
              <a:t>globalization of production</a:t>
            </a:r>
            <a:r>
              <a:rPr lang="en-US" dirty="0" smtClean="0"/>
              <a:t>).</a:t>
            </a:r>
            <a:endParaRPr lang="en-US" dirty="0"/>
          </a:p>
          <a:p>
            <a:endParaRPr lang="en-US" dirty="0"/>
          </a:p>
        </p:txBody>
      </p:sp>
    </p:spTree>
    <p:extLst>
      <p:ext uri="{BB962C8B-B14F-4D97-AF65-F5344CB8AC3E}">
        <p14:creationId xmlns:p14="http://schemas.microsoft.com/office/powerpoint/2010/main" val="174124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l" rtl="0">
              <a:spcBef>
                <a:spcPct val="0"/>
              </a:spcBef>
            </a:pPr>
            <a:r>
              <a:rPr lang="en-US" sz="4400" kern="1200" dirty="0">
                <a:solidFill>
                  <a:schemeClr val="tx2"/>
                </a:solidFill>
                <a:latin typeface="+mj-lt"/>
                <a:ea typeface="+mj-ea"/>
                <a:cs typeface="+mj-cs"/>
              </a:rPr>
              <a:t>Transportation</a:t>
            </a:r>
            <a:r>
              <a:rPr lang="en-US" sz="2400" dirty="0" smtClean="0"/>
              <a:t> </a:t>
            </a:r>
            <a:r>
              <a:rPr lang="en-US" sz="4900" kern="1200" dirty="0">
                <a:solidFill>
                  <a:schemeClr val="tx2"/>
                </a:solidFill>
                <a:latin typeface="+mj-lt"/>
                <a:ea typeface="+mj-ea"/>
                <a:cs typeface="+mj-cs"/>
              </a:rPr>
              <a:t>T</a:t>
            </a:r>
            <a:r>
              <a:rPr lang="en-US" sz="4900" kern="1200" dirty="0" smtClean="0">
                <a:solidFill>
                  <a:schemeClr val="tx2"/>
                </a:solidFill>
                <a:latin typeface="+mj-lt"/>
                <a:ea typeface="+mj-ea"/>
                <a:cs typeface="+mj-cs"/>
              </a:rPr>
              <a:t>echnology</a:t>
            </a:r>
            <a:r>
              <a:rPr lang="en-US" sz="2400" dirty="0" smtClean="0"/>
              <a:t/>
            </a:r>
            <a:br>
              <a:rPr lang="en-US" sz="2400" dirty="0" smtClean="0"/>
            </a:br>
            <a:endParaRPr lang="en-US" dirty="0"/>
          </a:p>
        </p:txBody>
      </p:sp>
      <p:sp>
        <p:nvSpPr>
          <p:cNvPr id="3" name="Content Placeholder 2"/>
          <p:cNvSpPr>
            <a:spLocks noGrp="1"/>
          </p:cNvSpPr>
          <p:nvPr>
            <p:ph sz="quarter" idx="1"/>
          </p:nvPr>
        </p:nvSpPr>
        <p:spPr/>
        <p:txBody>
          <a:bodyPr>
            <a:normAutofit/>
          </a:bodyPr>
          <a:lstStyle/>
          <a:p>
            <a:r>
              <a:rPr lang="en-US" sz="4400" dirty="0" smtClean="0">
                <a:solidFill>
                  <a:schemeClr val="tx2"/>
                </a:solidFill>
                <a:latin typeface="+mj-lt"/>
                <a:ea typeface="+mj-ea"/>
                <a:cs typeface="+mj-cs"/>
              </a:rPr>
              <a:t>Several </a:t>
            </a:r>
            <a:r>
              <a:rPr lang="en-US" sz="4400" dirty="0">
                <a:solidFill>
                  <a:schemeClr val="tx2"/>
                </a:solidFill>
                <a:latin typeface="+mj-lt"/>
                <a:ea typeface="+mj-ea"/>
                <a:cs typeface="+mj-cs"/>
              </a:rPr>
              <a:t>major innovations in transportation technology have occurred since the 1950s. </a:t>
            </a:r>
            <a:endParaRPr lang="en-US" sz="4400" dirty="0" smtClean="0">
              <a:solidFill>
                <a:schemeClr val="tx2"/>
              </a:solidFill>
              <a:latin typeface="+mj-lt"/>
              <a:ea typeface="+mj-ea"/>
              <a:cs typeface="+mj-cs"/>
            </a:endParaRPr>
          </a:p>
          <a:p>
            <a:pPr lvl="1"/>
            <a:r>
              <a:rPr lang="en-US" sz="4100" dirty="0">
                <a:solidFill>
                  <a:schemeClr val="tx2"/>
                </a:solidFill>
                <a:latin typeface="+mj-lt"/>
                <a:ea typeface="+mj-ea"/>
                <a:cs typeface="+mj-cs"/>
              </a:rPr>
              <a:t>T</a:t>
            </a:r>
            <a:r>
              <a:rPr lang="en-US" sz="4100" dirty="0" smtClean="0">
                <a:solidFill>
                  <a:schemeClr val="tx2"/>
                </a:solidFill>
                <a:latin typeface="+mj-lt"/>
                <a:ea typeface="+mj-ea"/>
                <a:cs typeface="+mj-cs"/>
              </a:rPr>
              <a:t>he </a:t>
            </a:r>
            <a:r>
              <a:rPr lang="en-US" sz="4100" dirty="0">
                <a:solidFill>
                  <a:schemeClr val="tx2"/>
                </a:solidFill>
                <a:latin typeface="+mj-lt"/>
                <a:ea typeface="+mj-ea"/>
                <a:cs typeface="+mj-cs"/>
              </a:rPr>
              <a:t>development of </a:t>
            </a:r>
            <a:r>
              <a:rPr lang="en-US" sz="4100" dirty="0">
                <a:solidFill>
                  <a:srgbClr val="FF0000"/>
                </a:solidFill>
                <a:latin typeface="+mj-lt"/>
                <a:ea typeface="+mj-ea"/>
                <a:cs typeface="+mj-cs"/>
              </a:rPr>
              <a:t>commercial jet aircraft and </a:t>
            </a:r>
            <a:r>
              <a:rPr lang="en-US" sz="4100" dirty="0" smtClean="0">
                <a:solidFill>
                  <a:srgbClr val="FF0000"/>
                </a:solidFill>
                <a:latin typeface="+mj-lt"/>
                <a:ea typeface="+mj-ea"/>
                <a:cs typeface="+mj-cs"/>
              </a:rPr>
              <a:t>super freighters </a:t>
            </a:r>
          </a:p>
          <a:p>
            <a:pPr lvl="1"/>
            <a:r>
              <a:rPr lang="en-US" sz="4100" dirty="0">
                <a:solidFill>
                  <a:schemeClr val="tx2"/>
                </a:solidFill>
                <a:latin typeface="+mj-lt"/>
                <a:ea typeface="+mj-ea"/>
                <a:cs typeface="+mj-cs"/>
              </a:rPr>
              <a:t>T</a:t>
            </a:r>
            <a:r>
              <a:rPr lang="en-US" sz="4100" dirty="0" smtClean="0">
                <a:solidFill>
                  <a:schemeClr val="tx2"/>
                </a:solidFill>
                <a:latin typeface="+mj-lt"/>
                <a:ea typeface="+mj-ea"/>
                <a:cs typeface="+mj-cs"/>
              </a:rPr>
              <a:t>he </a:t>
            </a:r>
            <a:r>
              <a:rPr lang="en-US" sz="4100" dirty="0">
                <a:solidFill>
                  <a:schemeClr val="tx2"/>
                </a:solidFill>
                <a:latin typeface="+mj-lt"/>
                <a:ea typeface="+mj-ea"/>
                <a:cs typeface="+mj-cs"/>
              </a:rPr>
              <a:t>introduction of </a:t>
            </a:r>
            <a:r>
              <a:rPr lang="en-US" sz="4100" dirty="0" smtClean="0">
                <a:solidFill>
                  <a:srgbClr val="FF0000"/>
                </a:solidFill>
                <a:latin typeface="+mj-lt"/>
                <a:ea typeface="+mj-ea"/>
                <a:cs typeface="+mj-cs"/>
              </a:rPr>
              <a:t>containerization</a:t>
            </a:r>
          </a:p>
        </p:txBody>
      </p:sp>
    </p:spTree>
    <p:extLst>
      <p:ext uri="{BB962C8B-B14F-4D97-AF65-F5344CB8AC3E}">
        <p14:creationId xmlns:p14="http://schemas.microsoft.com/office/powerpoint/2010/main" val="8642506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Transportation</a:t>
            </a:r>
            <a:r>
              <a:rPr lang="en-US" sz="2400" dirty="0"/>
              <a:t> </a:t>
            </a:r>
            <a:r>
              <a:rPr lang="en-US" sz="4900" dirty="0" smtClean="0"/>
              <a:t>Technology</a:t>
            </a:r>
            <a:endParaRPr lang="en-US" dirty="0"/>
          </a:p>
        </p:txBody>
      </p:sp>
      <p:sp>
        <p:nvSpPr>
          <p:cNvPr id="3" name="Content Placeholder 2"/>
          <p:cNvSpPr>
            <a:spLocks noGrp="1"/>
          </p:cNvSpPr>
          <p:nvPr>
            <p:ph sz="quarter" idx="1"/>
          </p:nvPr>
        </p:nvSpPr>
        <p:spPr/>
        <p:txBody>
          <a:bodyPr>
            <a:normAutofit/>
          </a:bodyPr>
          <a:lstStyle/>
          <a:p>
            <a:pPr marL="320040" lvl="1" indent="-320040">
              <a:spcBef>
                <a:spcPts val="700"/>
              </a:spcBef>
              <a:buClr>
                <a:schemeClr val="accent2"/>
              </a:buClr>
              <a:buSzPct val="60000"/>
              <a:buFont typeface="Wingdings"/>
              <a:buChar char=""/>
            </a:pPr>
            <a:r>
              <a:rPr lang="en-US" sz="4100" dirty="0">
                <a:solidFill>
                  <a:schemeClr val="tx2"/>
                </a:solidFill>
              </a:rPr>
              <a:t>The advent of </a:t>
            </a:r>
            <a:r>
              <a:rPr lang="en-US" sz="4100" dirty="0">
                <a:solidFill>
                  <a:srgbClr val="FF0000"/>
                </a:solidFill>
              </a:rPr>
              <a:t>commercial jet </a:t>
            </a:r>
            <a:r>
              <a:rPr lang="en-US" sz="4100" dirty="0" smtClean="0">
                <a:solidFill>
                  <a:schemeClr val="tx2"/>
                </a:solidFill>
              </a:rPr>
              <a:t>reduced </a:t>
            </a:r>
            <a:r>
              <a:rPr lang="en-US" sz="4100" dirty="0">
                <a:solidFill>
                  <a:srgbClr val="FF0000"/>
                </a:solidFill>
              </a:rPr>
              <a:t>the time needed </a:t>
            </a:r>
            <a:r>
              <a:rPr lang="en-US" sz="4100" dirty="0">
                <a:solidFill>
                  <a:schemeClr val="tx2"/>
                </a:solidFill>
              </a:rPr>
              <a:t>to get from one location to </a:t>
            </a:r>
            <a:r>
              <a:rPr lang="en-US" sz="4100" dirty="0" smtClean="0">
                <a:solidFill>
                  <a:schemeClr val="tx2"/>
                </a:solidFill>
              </a:rPr>
              <a:t>another</a:t>
            </a:r>
            <a:r>
              <a:rPr lang="en-US" sz="4100" dirty="0">
                <a:solidFill>
                  <a:schemeClr val="tx2"/>
                </a:solidFill>
              </a:rPr>
              <a:t>.</a:t>
            </a:r>
            <a:endParaRPr lang="en-US" sz="4100" dirty="0" smtClean="0">
              <a:solidFill>
                <a:schemeClr val="tx2"/>
              </a:solidFill>
            </a:endParaRPr>
          </a:p>
          <a:p>
            <a:pPr marL="320040" lvl="1" indent="-320040">
              <a:spcBef>
                <a:spcPts val="700"/>
              </a:spcBef>
              <a:buClr>
                <a:schemeClr val="accent2"/>
              </a:buClr>
              <a:buSzPct val="60000"/>
              <a:buFont typeface="Wingdings"/>
              <a:buChar char=""/>
            </a:pPr>
            <a:r>
              <a:rPr lang="en-US" sz="4100" dirty="0" smtClean="0">
                <a:solidFill>
                  <a:schemeClr val="tx2"/>
                </a:solidFill>
              </a:rPr>
              <a:t>In </a:t>
            </a:r>
            <a:r>
              <a:rPr lang="en-US" sz="4100" dirty="0">
                <a:solidFill>
                  <a:schemeClr val="tx2"/>
                </a:solidFill>
              </a:rPr>
              <a:t>terms of travel time, New York is now “closer” to Tokyo than it was to Philadelphia in the colonial days</a:t>
            </a:r>
            <a:r>
              <a:rPr lang="en-US" sz="4100" dirty="0" smtClean="0">
                <a:solidFill>
                  <a:schemeClr val="tx2"/>
                </a:solidFill>
              </a:rPr>
              <a:t>.</a:t>
            </a:r>
          </a:p>
          <a:p>
            <a:pPr marL="320040" lvl="1" indent="-320040">
              <a:spcBef>
                <a:spcPts val="700"/>
              </a:spcBef>
              <a:buClr>
                <a:schemeClr val="accent2"/>
              </a:buClr>
              <a:buSzPct val="60000"/>
              <a:buFont typeface="Wingdings"/>
              <a:buChar char=""/>
            </a:pPr>
            <a:endParaRPr lang="en-US" sz="4100" dirty="0">
              <a:solidFill>
                <a:schemeClr val="tx2"/>
              </a:solidFill>
            </a:endParaRPr>
          </a:p>
          <a:p>
            <a:endParaRPr lang="en-US" dirty="0"/>
          </a:p>
        </p:txBody>
      </p:sp>
    </p:spTree>
    <p:extLst>
      <p:ext uri="{BB962C8B-B14F-4D97-AF65-F5344CB8AC3E}">
        <p14:creationId xmlns:p14="http://schemas.microsoft.com/office/powerpoint/2010/main" val="39851945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a:t>
            </a:r>
            <a:r>
              <a:rPr lang="en-US" sz="2400" dirty="0"/>
              <a:t> </a:t>
            </a:r>
            <a:r>
              <a:rPr lang="en-US" sz="4900" dirty="0"/>
              <a:t>Technology</a:t>
            </a:r>
            <a:endParaRPr lang="en-US" dirty="0"/>
          </a:p>
        </p:txBody>
      </p:sp>
      <p:sp>
        <p:nvSpPr>
          <p:cNvPr id="3" name="Content Placeholder 2"/>
          <p:cNvSpPr>
            <a:spLocks noGrp="1"/>
          </p:cNvSpPr>
          <p:nvPr>
            <p:ph sz="quarter" idx="1"/>
          </p:nvPr>
        </p:nvSpPr>
        <p:spPr/>
        <p:txBody>
          <a:bodyPr>
            <a:normAutofit/>
          </a:bodyPr>
          <a:lstStyle/>
          <a:p>
            <a:r>
              <a:rPr lang="en-US" dirty="0">
                <a:hlinkClick r:id="rId2"/>
              </a:rPr>
              <a:t>Containerization </a:t>
            </a:r>
            <a:r>
              <a:rPr lang="en-US" dirty="0"/>
              <a:t>has revolutionized the transportation business, significantly lowering the costs of shipping goods over long distances. </a:t>
            </a:r>
            <a:endParaRPr lang="en-US" dirty="0" smtClean="0"/>
          </a:p>
          <a:p>
            <a:r>
              <a:rPr lang="en-US" dirty="0" smtClean="0"/>
              <a:t>Before </a:t>
            </a:r>
            <a:r>
              <a:rPr lang="en-US" dirty="0"/>
              <a:t>the advent of containerization, </a:t>
            </a:r>
            <a:r>
              <a:rPr lang="en-US" sz="2800" dirty="0">
                <a:solidFill>
                  <a:srgbClr val="FF0000"/>
                </a:solidFill>
              </a:rPr>
              <a:t>moving goods from one mode</a:t>
            </a:r>
            <a:r>
              <a:rPr lang="en-US" dirty="0"/>
              <a:t> of transport to another was very labor intensive, lengthy, and costly. </a:t>
            </a:r>
            <a:endParaRPr lang="en-US" dirty="0" smtClean="0"/>
          </a:p>
        </p:txBody>
      </p:sp>
    </p:spTree>
    <p:extLst>
      <p:ext uri="{BB962C8B-B14F-4D97-AF65-F5344CB8AC3E}">
        <p14:creationId xmlns:p14="http://schemas.microsoft.com/office/powerpoint/2010/main" val="1800750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Changing Demographics of the </a:t>
            </a:r>
            <a:br>
              <a:rPr lang="en-US" dirty="0"/>
            </a:br>
            <a:r>
              <a:rPr lang="en-US" dirty="0"/>
              <a:t>Global Economy</a:t>
            </a:r>
          </a:p>
        </p:txBody>
      </p:sp>
      <p:sp>
        <p:nvSpPr>
          <p:cNvPr id="3" name="Content Placeholder 2"/>
          <p:cNvSpPr>
            <a:spLocks noGrp="1"/>
          </p:cNvSpPr>
          <p:nvPr>
            <p:ph sz="quarter" idx="1"/>
          </p:nvPr>
        </p:nvSpPr>
        <p:spPr/>
        <p:txBody>
          <a:bodyPr/>
          <a:lstStyle/>
          <a:p>
            <a:r>
              <a:rPr lang="en-US" sz="3200" dirty="0"/>
              <a:t>The Changing World Output and World Trade </a:t>
            </a:r>
            <a:r>
              <a:rPr lang="en-US" sz="3200" dirty="0" smtClean="0"/>
              <a:t>Picture</a:t>
            </a:r>
          </a:p>
          <a:p>
            <a:r>
              <a:rPr lang="en-US" sz="3200" dirty="0"/>
              <a:t>The Changing Foreign Direct Investment </a:t>
            </a:r>
            <a:r>
              <a:rPr lang="en-US" sz="3200" dirty="0" smtClean="0"/>
              <a:t>Picture</a:t>
            </a:r>
          </a:p>
          <a:p>
            <a:r>
              <a:rPr lang="en-US" dirty="0"/>
              <a:t>The Changing Nature of the Multinational </a:t>
            </a:r>
            <a:r>
              <a:rPr lang="en-US" dirty="0" smtClean="0"/>
              <a:t>Enterprise</a:t>
            </a:r>
          </a:p>
          <a:p>
            <a:r>
              <a:rPr lang="en-US" sz="3200" dirty="0"/>
              <a:t>The Changing World </a:t>
            </a:r>
            <a:r>
              <a:rPr lang="en-US" sz="3200" dirty="0" smtClean="0"/>
              <a:t>Order</a:t>
            </a:r>
            <a:endParaRPr lang="en-US" dirty="0"/>
          </a:p>
          <a:p>
            <a:endParaRPr lang="en-US" dirty="0"/>
          </a:p>
        </p:txBody>
      </p:sp>
    </p:spTree>
    <p:extLst>
      <p:ext uri="{BB962C8B-B14F-4D97-AF65-F5344CB8AC3E}">
        <p14:creationId xmlns:p14="http://schemas.microsoft.com/office/powerpoint/2010/main" val="65685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The Changing World Output and World Trade Picture</a:t>
            </a:r>
          </a:p>
        </p:txBody>
      </p:sp>
      <p:sp>
        <p:nvSpPr>
          <p:cNvPr id="3" name="Content Placeholder 2"/>
          <p:cNvSpPr>
            <a:spLocks noGrp="1"/>
          </p:cNvSpPr>
          <p:nvPr>
            <p:ph sz="quarter" idx="1"/>
          </p:nvPr>
        </p:nvSpPr>
        <p:spPr/>
        <p:txBody>
          <a:bodyPr>
            <a:normAutofit fontScale="85000" lnSpcReduction="10000"/>
          </a:bodyPr>
          <a:lstStyle/>
          <a:p>
            <a:r>
              <a:rPr lang="en-US" dirty="0"/>
              <a:t>In the early 1960s, the </a:t>
            </a:r>
            <a:r>
              <a:rPr lang="en-US" dirty="0">
                <a:solidFill>
                  <a:srgbClr val="FF0000"/>
                </a:solidFill>
              </a:rPr>
              <a:t>United States </a:t>
            </a:r>
            <a:r>
              <a:rPr lang="en-US" dirty="0"/>
              <a:t>was </a:t>
            </a:r>
            <a:r>
              <a:rPr lang="en-US" dirty="0" smtClean="0"/>
              <a:t>the </a:t>
            </a:r>
            <a:r>
              <a:rPr lang="en-US" dirty="0"/>
              <a:t>world’s </a:t>
            </a:r>
            <a:r>
              <a:rPr lang="en-US" dirty="0">
                <a:solidFill>
                  <a:srgbClr val="FF0000"/>
                </a:solidFill>
              </a:rPr>
              <a:t>dominant industrial power </a:t>
            </a:r>
            <a:r>
              <a:rPr lang="en-US" dirty="0"/>
              <a:t>in the world economy and world trade </a:t>
            </a:r>
            <a:r>
              <a:rPr lang="en-US" dirty="0" smtClean="0"/>
              <a:t>picture; </a:t>
            </a:r>
            <a:r>
              <a:rPr lang="en-US" dirty="0">
                <a:solidFill>
                  <a:srgbClr val="FF0000"/>
                </a:solidFill>
              </a:rPr>
              <a:t>accounted for 38.3 percent of world </a:t>
            </a:r>
            <a:r>
              <a:rPr lang="en-US" dirty="0" smtClean="0">
                <a:solidFill>
                  <a:srgbClr val="FF0000"/>
                </a:solidFill>
              </a:rPr>
              <a:t>output</a:t>
            </a:r>
            <a:r>
              <a:rPr lang="en-US" dirty="0" smtClean="0"/>
              <a:t>. </a:t>
            </a:r>
          </a:p>
          <a:p>
            <a:r>
              <a:rPr lang="en-US" dirty="0" smtClean="0"/>
              <a:t>By </a:t>
            </a:r>
            <a:r>
              <a:rPr lang="en-US" dirty="0">
                <a:solidFill>
                  <a:srgbClr val="0000FF"/>
                </a:solidFill>
              </a:rPr>
              <a:t>2018</a:t>
            </a:r>
            <a:r>
              <a:rPr lang="en-US" dirty="0"/>
              <a:t>, the United States accounted for </a:t>
            </a:r>
            <a:r>
              <a:rPr lang="en-US" dirty="0">
                <a:solidFill>
                  <a:srgbClr val="0000FF"/>
                </a:solidFill>
              </a:rPr>
              <a:t>15.8 percent of world output</a:t>
            </a:r>
            <a:r>
              <a:rPr lang="en-US" dirty="0"/>
              <a:t>, with China now at 17.1 percent of world </a:t>
            </a:r>
            <a:r>
              <a:rPr lang="en-US" dirty="0" smtClean="0"/>
              <a:t>output.</a:t>
            </a:r>
          </a:p>
          <a:p>
            <a:r>
              <a:rPr lang="en-US" dirty="0" smtClean="0"/>
              <a:t>The </a:t>
            </a:r>
            <a:r>
              <a:rPr lang="en-US" dirty="0"/>
              <a:t>change in the </a:t>
            </a:r>
            <a:r>
              <a:rPr lang="en-US" dirty="0">
                <a:solidFill>
                  <a:srgbClr val="0000FF"/>
                </a:solidFill>
              </a:rPr>
              <a:t>U.S. position was not an absolute decline </a:t>
            </a:r>
            <a:r>
              <a:rPr lang="en-US" dirty="0"/>
              <a:t>because the U.S. economy grew significantly between 1960 and </a:t>
            </a:r>
            <a:r>
              <a:rPr lang="en-US" dirty="0" smtClean="0"/>
              <a:t>2018)</a:t>
            </a:r>
            <a:r>
              <a:rPr lang="en-US" dirty="0"/>
              <a:t>. </a:t>
            </a:r>
            <a:endParaRPr lang="en-US" dirty="0" smtClean="0"/>
          </a:p>
          <a:p>
            <a:r>
              <a:rPr lang="en-US" dirty="0" smtClean="0"/>
              <a:t>Rather</a:t>
            </a:r>
            <a:r>
              <a:rPr lang="en-US" dirty="0"/>
              <a:t>, it was </a:t>
            </a:r>
            <a:r>
              <a:rPr lang="en-US" dirty="0">
                <a:solidFill>
                  <a:srgbClr val="FF0000"/>
                </a:solidFill>
              </a:rPr>
              <a:t>a relative decline</a:t>
            </a:r>
            <a:r>
              <a:rPr lang="en-US" dirty="0"/>
              <a:t>, reflecting the faster economic growth of several other economies, particularly China and BRIC </a:t>
            </a:r>
            <a:r>
              <a:rPr lang="en-US" dirty="0" smtClean="0"/>
              <a:t>countries.</a:t>
            </a:r>
          </a:p>
          <a:p>
            <a:endParaRPr lang="en-US" dirty="0"/>
          </a:p>
        </p:txBody>
      </p:sp>
    </p:spTree>
    <p:extLst>
      <p:ext uri="{BB962C8B-B14F-4D97-AF65-F5344CB8AC3E}">
        <p14:creationId xmlns:p14="http://schemas.microsoft.com/office/powerpoint/2010/main" val="36852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The Changing Foreign Direct Investment </a:t>
            </a:r>
            <a:r>
              <a:rPr lang="en-US" sz="4000" dirty="0" smtClean="0"/>
              <a:t>Picture</a:t>
            </a:r>
            <a:endParaRPr lang="en-US" sz="3600" dirty="0"/>
          </a:p>
        </p:txBody>
      </p:sp>
      <p:sp>
        <p:nvSpPr>
          <p:cNvPr id="3" name="Content Placeholder 2"/>
          <p:cNvSpPr>
            <a:spLocks noGrp="1"/>
          </p:cNvSpPr>
          <p:nvPr>
            <p:ph sz="quarter" idx="1"/>
          </p:nvPr>
        </p:nvSpPr>
        <p:spPr/>
        <p:txBody>
          <a:bodyPr>
            <a:normAutofit fontScale="92500" lnSpcReduction="10000"/>
          </a:bodyPr>
          <a:lstStyle/>
          <a:p>
            <a:r>
              <a:rPr lang="en-US" sz="2400" dirty="0">
                <a:solidFill>
                  <a:srgbClr val="0000FF"/>
                </a:solidFill>
              </a:rPr>
              <a:t>U.S. firms accounted for 66.3 percent </a:t>
            </a:r>
            <a:r>
              <a:rPr lang="en-US" sz="2400" dirty="0"/>
              <a:t>of worldwide foreign direct investment flows in the 1960s.</a:t>
            </a:r>
          </a:p>
          <a:p>
            <a:pPr lvl="1"/>
            <a:r>
              <a:rPr lang="en-US" sz="2000" dirty="0"/>
              <a:t>The </a:t>
            </a:r>
            <a:r>
              <a:rPr lang="en-US" sz="2000" dirty="0">
                <a:solidFill>
                  <a:srgbClr val="FF0000"/>
                </a:solidFill>
              </a:rPr>
              <a:t>second-largest </a:t>
            </a:r>
            <a:r>
              <a:rPr lang="en-US" sz="2000" dirty="0"/>
              <a:t>source country was </a:t>
            </a:r>
            <a:r>
              <a:rPr lang="en-US" sz="2000" dirty="0">
                <a:solidFill>
                  <a:srgbClr val="FF0000"/>
                </a:solidFill>
              </a:rPr>
              <a:t>Japan</a:t>
            </a:r>
            <a:r>
              <a:rPr lang="en-US" sz="2000" dirty="0"/>
              <a:t> with 16.6 percent of the largest multinationals.</a:t>
            </a:r>
          </a:p>
          <a:p>
            <a:pPr marL="320040" lvl="1" indent="-320040">
              <a:spcBef>
                <a:spcPts val="700"/>
              </a:spcBef>
              <a:buClr>
                <a:schemeClr val="accent2"/>
              </a:buClr>
              <a:buSzPct val="60000"/>
              <a:buFont typeface="Wingdings"/>
              <a:buChar char=""/>
            </a:pPr>
            <a:r>
              <a:rPr lang="en-US" sz="2400" dirty="0" smtClean="0"/>
              <a:t>The </a:t>
            </a:r>
            <a:r>
              <a:rPr lang="en-US" sz="2400" dirty="0">
                <a:solidFill>
                  <a:srgbClr val="0000FF"/>
                </a:solidFill>
              </a:rPr>
              <a:t>motivation for much of this foreign direct investment </a:t>
            </a:r>
            <a:r>
              <a:rPr lang="en-US" sz="2400" dirty="0"/>
              <a:t>by non-U.S. firms </a:t>
            </a:r>
            <a:r>
              <a:rPr lang="en-US" sz="2400" dirty="0" smtClean="0"/>
              <a:t>was the desire </a:t>
            </a:r>
            <a:r>
              <a:rPr lang="en-US" sz="2400" dirty="0"/>
              <a:t>to </a:t>
            </a:r>
            <a:r>
              <a:rPr lang="en-US" sz="2400" dirty="0">
                <a:solidFill>
                  <a:srgbClr val="0000FF"/>
                </a:solidFill>
              </a:rPr>
              <a:t>disperse production activities to optimal </a:t>
            </a:r>
            <a:r>
              <a:rPr lang="en-US" sz="2400" dirty="0" smtClean="0"/>
              <a:t>locations.</a:t>
            </a:r>
          </a:p>
          <a:p>
            <a:pPr marL="320040" lvl="1" indent="-320040">
              <a:spcBef>
                <a:spcPts val="700"/>
              </a:spcBef>
              <a:buClr>
                <a:schemeClr val="accent2"/>
              </a:buClr>
              <a:buSzPct val="60000"/>
              <a:buFont typeface="Wingdings"/>
              <a:buChar char=""/>
            </a:pPr>
            <a:r>
              <a:rPr lang="en-US" sz="2400" dirty="0"/>
              <a:t>B</a:t>
            </a:r>
            <a:r>
              <a:rPr lang="en-US" sz="2400" dirty="0" smtClean="0"/>
              <a:t>eginning </a:t>
            </a:r>
            <a:r>
              <a:rPr lang="en-US" sz="2400" dirty="0"/>
              <a:t>in the 1970s, </a:t>
            </a:r>
            <a:r>
              <a:rPr lang="en-US" sz="2400" dirty="0">
                <a:solidFill>
                  <a:srgbClr val="0000FF"/>
                </a:solidFill>
              </a:rPr>
              <a:t>European and Japanese </a:t>
            </a:r>
            <a:r>
              <a:rPr lang="en-US" sz="2400" dirty="0"/>
              <a:t>firms began to shift labor-intensive manufacturing operations from their home markets to developing nations where </a:t>
            </a:r>
            <a:r>
              <a:rPr lang="en-US" sz="2400" dirty="0">
                <a:solidFill>
                  <a:srgbClr val="0000FF"/>
                </a:solidFill>
              </a:rPr>
              <a:t>labor costs were lower</a:t>
            </a:r>
            <a:r>
              <a:rPr lang="en-US" sz="2400" dirty="0"/>
              <a:t>. </a:t>
            </a:r>
            <a:endParaRPr lang="en-US" sz="2400" dirty="0" smtClean="0"/>
          </a:p>
          <a:p>
            <a:pPr marL="320040" lvl="1" indent="-320040">
              <a:spcBef>
                <a:spcPts val="700"/>
              </a:spcBef>
              <a:buClr>
                <a:schemeClr val="accent2"/>
              </a:buClr>
              <a:buSzPct val="60000"/>
              <a:buFont typeface="Wingdings"/>
              <a:buChar char=""/>
            </a:pPr>
            <a:r>
              <a:rPr lang="en-US" sz="2400" dirty="0" smtClean="0"/>
              <a:t>In </a:t>
            </a:r>
            <a:r>
              <a:rPr lang="en-US" sz="2400" dirty="0"/>
              <a:t>addition, many </a:t>
            </a:r>
            <a:r>
              <a:rPr lang="en-US" sz="2400" dirty="0">
                <a:solidFill>
                  <a:srgbClr val="0000FF"/>
                </a:solidFill>
              </a:rPr>
              <a:t>Japanese</a:t>
            </a:r>
            <a:r>
              <a:rPr lang="en-US" sz="2400" dirty="0"/>
              <a:t> firms </a:t>
            </a:r>
            <a:r>
              <a:rPr lang="en-US" sz="2400" dirty="0">
                <a:solidFill>
                  <a:srgbClr val="0000FF"/>
                </a:solidFill>
              </a:rPr>
              <a:t>invested in North America </a:t>
            </a:r>
            <a:r>
              <a:rPr lang="en-US" sz="2400" dirty="0"/>
              <a:t>and Europe—often as a hedge against </a:t>
            </a:r>
            <a:r>
              <a:rPr lang="en-US" sz="2400" dirty="0">
                <a:solidFill>
                  <a:srgbClr val="0000FF"/>
                </a:solidFill>
              </a:rPr>
              <a:t>unfavorable currency movements </a:t>
            </a:r>
            <a:r>
              <a:rPr lang="en-US" sz="2400" dirty="0"/>
              <a:t>and </a:t>
            </a:r>
            <a:r>
              <a:rPr lang="en-US" sz="2400" dirty="0">
                <a:solidFill>
                  <a:srgbClr val="0000FF"/>
                </a:solidFill>
              </a:rPr>
              <a:t>the possible imposition of trade barriers</a:t>
            </a:r>
            <a:r>
              <a:rPr lang="en-US" sz="2400" dirty="0"/>
              <a:t>.</a:t>
            </a:r>
          </a:p>
          <a:p>
            <a:pPr marL="0" lvl="1" indent="0">
              <a:spcBef>
                <a:spcPts val="700"/>
              </a:spcBef>
              <a:buClr>
                <a:schemeClr val="accent2"/>
              </a:buClr>
              <a:buSzPct val="60000"/>
              <a:buNone/>
            </a:pPr>
            <a:endParaRPr lang="en-US" sz="2400" dirty="0">
              <a:solidFill>
                <a:srgbClr val="0000FF"/>
              </a:solidFill>
            </a:endParaRPr>
          </a:p>
          <a:p>
            <a:endParaRPr lang="en-US" sz="4000" dirty="0" smtClean="0">
              <a:solidFill>
                <a:schemeClr val="tx2"/>
              </a:solidFill>
              <a:latin typeface="+mj-lt"/>
              <a:ea typeface="+mj-ea"/>
              <a:cs typeface="+mj-cs"/>
            </a:endParaRPr>
          </a:p>
          <a:p>
            <a:endParaRPr lang="en-US" sz="4000" dirty="0">
              <a:solidFill>
                <a:schemeClr val="tx2"/>
              </a:solidFill>
              <a:latin typeface="+mj-lt"/>
              <a:ea typeface="+mj-ea"/>
              <a:cs typeface="+mj-cs"/>
            </a:endParaRPr>
          </a:p>
        </p:txBody>
      </p:sp>
    </p:spTree>
    <p:extLst>
      <p:ext uri="{BB962C8B-B14F-4D97-AF65-F5344CB8AC3E}">
        <p14:creationId xmlns:p14="http://schemas.microsoft.com/office/powerpoint/2010/main" val="116631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linds(horizontal)">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6A0CA504-C613-44FB-8D2B-9FDF06DF8677}"/>
              </a:ext>
            </a:extLst>
          </p:cNvPr>
          <p:cNvSpPr>
            <a:spLocks noGrp="1"/>
          </p:cNvSpPr>
          <p:nvPr>
            <p:ph type="title"/>
          </p:nvPr>
        </p:nvSpPr>
        <p:spPr>
          <a:xfrm>
            <a:off x="0" y="228600"/>
            <a:ext cx="8534400" cy="609600"/>
          </a:xfrm>
        </p:spPr>
        <p:txBody>
          <a:bodyPr>
            <a:normAutofit fontScale="90000"/>
          </a:bodyPr>
          <a:lstStyle/>
          <a:p>
            <a:r>
              <a:rPr lang="en-US" sz="3200" dirty="0"/>
              <a:t> </a:t>
            </a:r>
            <a:r>
              <a:rPr lang="en-US" sz="4000" dirty="0">
                <a:solidFill>
                  <a:schemeClr val="tx2"/>
                </a:solidFill>
                <a:latin typeface="+mj-lt"/>
                <a:cs typeface="+mj-cs"/>
              </a:rPr>
              <a:t>Share of FDI stock outward as a percentage of GDP</a:t>
            </a:r>
            <a:r>
              <a:rPr lang="en-US" sz="2800" dirty="0"/>
              <a:t>.</a:t>
            </a:r>
            <a:endParaRPr lang="en-US" sz="3200" dirty="0"/>
          </a:p>
        </p:txBody>
      </p:sp>
      <p:sp>
        <p:nvSpPr>
          <p:cNvPr id="9" name="Text Placeholder 8">
            <a:extLst>
              <a:ext uri="{FF2B5EF4-FFF2-40B4-BE49-F238E27FC236}">
                <a16:creationId xmlns="" xmlns:a16="http://schemas.microsoft.com/office/drawing/2014/main" id="{7CDC20A4-A9FB-4CBA-92CC-02B7277A8D93}"/>
              </a:ext>
            </a:extLst>
          </p:cNvPr>
          <p:cNvSpPr>
            <a:spLocks noGrp="1"/>
          </p:cNvSpPr>
          <p:nvPr>
            <p:ph type="body" sz="quarter" idx="11"/>
          </p:nvPr>
        </p:nvSpPr>
        <p:spPr/>
        <p:txBody>
          <a:bodyPr/>
          <a:lstStyle/>
          <a:p>
            <a:r>
              <a:rPr lang="en-US" sz="1000" i="1" dirty="0"/>
              <a:t>Sources: OECD data 2017, FDI stocks.</a:t>
            </a:r>
            <a:endParaRPr lang="en-US" sz="1000" dirty="0"/>
          </a:p>
        </p:txBody>
      </p:sp>
      <p:pic>
        <p:nvPicPr>
          <p:cNvPr id="1026" name="Picture 2" descr="A bar graph shows that share of FDI stock increased significantly in China, Japan, United Kingdon, EU, developed countries, and the world between 1995 and today."/>
          <p:cNvPicPr>
            <a:picLocks noChangeAspect="1" noChangeArrowheads="1"/>
          </p:cNvPicPr>
          <p:nvPr/>
        </p:nvPicPr>
        <p:blipFill>
          <a:blip r:embed="rId3"/>
          <a:srcRect/>
          <a:stretch>
            <a:fillRect/>
          </a:stretch>
        </p:blipFill>
        <p:spPr bwMode="auto">
          <a:xfrm>
            <a:off x="490943" y="1924050"/>
            <a:ext cx="8111314" cy="3333750"/>
          </a:xfrm>
          <a:prstGeom prst="rect">
            <a:avLst/>
          </a:prstGeom>
          <a:noFill/>
        </p:spPr>
      </p:pic>
      <p:sp>
        <p:nvSpPr>
          <p:cNvPr id="2" name="Rectangle 1"/>
          <p:cNvSpPr/>
          <p:nvPr/>
        </p:nvSpPr>
        <p:spPr>
          <a:xfrm>
            <a:off x="226805" y="5380672"/>
            <a:ext cx="8558088" cy="954107"/>
          </a:xfrm>
          <a:prstGeom prst="rect">
            <a:avLst/>
          </a:prstGeom>
        </p:spPr>
        <p:txBody>
          <a:bodyPr wrap="square">
            <a:spAutoFit/>
          </a:bodyPr>
          <a:lstStyle/>
          <a:p>
            <a:r>
              <a:rPr lang="en-US" sz="2800" dirty="0" smtClean="0"/>
              <a:t>In </a:t>
            </a:r>
            <a:r>
              <a:rPr lang="en-US" sz="2800" dirty="0"/>
              <a:t>all cases </a:t>
            </a:r>
            <a:r>
              <a:rPr lang="en-US" sz="2800" dirty="0" smtClean="0"/>
              <a:t>in the Figure, </a:t>
            </a:r>
            <a:r>
              <a:rPr lang="en-US" sz="2800" dirty="0"/>
              <a:t>we invest more today outside of our own country than we did in </a:t>
            </a:r>
            <a:r>
              <a:rPr lang="en-US" sz="2800" dirty="0" smtClean="0"/>
              <a:t>1995.</a:t>
            </a:r>
            <a:endParaRPr lang="en-US" sz="2800" dirty="0"/>
          </a:p>
        </p:txBody>
      </p:sp>
    </p:spTree>
    <p:extLst>
      <p:ext uri="{BB962C8B-B14F-4D97-AF65-F5344CB8AC3E}">
        <p14:creationId xmlns:p14="http://schemas.microsoft.com/office/powerpoint/2010/main" val="1811039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Changing Nature of the Multinational </a:t>
            </a:r>
            <a:r>
              <a:rPr lang="en-US" dirty="0" smtClean="0"/>
              <a:t>Enterprise</a:t>
            </a:r>
            <a:endParaRPr lang="en-US" dirty="0"/>
          </a:p>
        </p:txBody>
      </p:sp>
      <p:sp>
        <p:nvSpPr>
          <p:cNvPr id="3" name="Content Placeholder 2"/>
          <p:cNvSpPr>
            <a:spLocks noGrp="1"/>
          </p:cNvSpPr>
          <p:nvPr>
            <p:ph sz="quarter" idx="1"/>
          </p:nvPr>
        </p:nvSpPr>
        <p:spPr/>
        <p:txBody>
          <a:bodyPr>
            <a:normAutofit/>
          </a:bodyPr>
          <a:lstStyle/>
          <a:p>
            <a:r>
              <a:rPr lang="en-US" dirty="0"/>
              <a:t>In the 1960s, global business activity was </a:t>
            </a:r>
            <a:r>
              <a:rPr lang="en-US" dirty="0" smtClean="0"/>
              <a:t>dominated </a:t>
            </a:r>
            <a:r>
              <a:rPr lang="en-US" dirty="0"/>
              <a:t>by large U.S. multinational enterprise (MNE) </a:t>
            </a:r>
            <a:r>
              <a:rPr lang="en-US" dirty="0" smtClean="0"/>
              <a:t>which accounted </a:t>
            </a:r>
            <a:r>
              <a:rPr lang="en-US" dirty="0"/>
              <a:t>for about </a:t>
            </a:r>
            <a:r>
              <a:rPr lang="en-US" dirty="0">
                <a:solidFill>
                  <a:srgbClr val="FF0000"/>
                </a:solidFill>
              </a:rPr>
              <a:t>two-thirds </a:t>
            </a:r>
            <a:r>
              <a:rPr lang="en-US" dirty="0"/>
              <a:t>of foreign direct investment during the 1960s,. </a:t>
            </a:r>
            <a:endParaRPr lang="en-US" dirty="0" smtClean="0"/>
          </a:p>
          <a:p>
            <a:r>
              <a:rPr lang="en-US" dirty="0"/>
              <a:t>A multinational enterprise (</a:t>
            </a:r>
            <a:r>
              <a:rPr lang="en-US" dirty="0">
                <a:solidFill>
                  <a:srgbClr val="FF0000"/>
                </a:solidFill>
              </a:rPr>
              <a:t>MNE</a:t>
            </a:r>
            <a:r>
              <a:rPr lang="en-US" dirty="0"/>
              <a:t>) is any business that has productive activities in </a:t>
            </a:r>
            <a:r>
              <a:rPr lang="en-US" dirty="0">
                <a:solidFill>
                  <a:srgbClr val="FF0000"/>
                </a:solidFill>
              </a:rPr>
              <a:t>two or more countries</a:t>
            </a:r>
            <a:r>
              <a:rPr lang="en-US" dirty="0" smtClean="0"/>
              <a:t>.</a:t>
            </a:r>
          </a:p>
        </p:txBody>
      </p:sp>
    </p:spTree>
    <p:extLst>
      <p:ext uri="{BB962C8B-B14F-4D97-AF65-F5344CB8AC3E}">
        <p14:creationId xmlns:p14="http://schemas.microsoft.com/office/powerpoint/2010/main" val="99068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Changing Nature of the Multinational </a:t>
            </a:r>
            <a:r>
              <a:rPr lang="en-US" dirty="0" smtClean="0"/>
              <a:t>Enterprise</a:t>
            </a:r>
            <a:endParaRPr lang="en-US" dirty="0"/>
          </a:p>
        </p:txBody>
      </p:sp>
      <p:sp>
        <p:nvSpPr>
          <p:cNvPr id="3" name="Content Placeholder 2"/>
          <p:cNvSpPr>
            <a:spLocks noGrp="1"/>
          </p:cNvSpPr>
          <p:nvPr>
            <p:ph sz="quarter" idx="1"/>
          </p:nvPr>
        </p:nvSpPr>
        <p:spPr/>
        <p:txBody>
          <a:bodyPr>
            <a:normAutofit/>
          </a:bodyPr>
          <a:lstStyle/>
          <a:p>
            <a:r>
              <a:rPr lang="en-US" dirty="0"/>
              <a:t>T</a:t>
            </a:r>
            <a:r>
              <a:rPr lang="en-US" dirty="0" smtClean="0"/>
              <a:t>wo </a:t>
            </a:r>
            <a:r>
              <a:rPr lang="en-US" dirty="0"/>
              <a:t>notable trends in the demographics of the multinational enterprise have been </a:t>
            </a:r>
            <a:endParaRPr lang="en-US" dirty="0" smtClean="0"/>
          </a:p>
          <a:p>
            <a:pPr lvl="1"/>
            <a:r>
              <a:rPr lang="en-US" dirty="0" smtClean="0"/>
              <a:t>the </a:t>
            </a:r>
            <a:r>
              <a:rPr lang="en-US" dirty="0"/>
              <a:t>rise of non-U.S. multinationals </a:t>
            </a:r>
            <a:endParaRPr lang="en-US" dirty="0" smtClean="0"/>
          </a:p>
          <a:p>
            <a:pPr lvl="2"/>
            <a:r>
              <a:rPr lang="en-US" dirty="0"/>
              <a:t>By 2017, things had shifted. Some 27 percent, or 540 firms, of the top 2000 global firms are now U.S. </a:t>
            </a:r>
            <a:r>
              <a:rPr lang="en-US" dirty="0" smtClean="0"/>
              <a:t>multinationals, </a:t>
            </a:r>
          </a:p>
          <a:p>
            <a:pPr lvl="1"/>
            <a:r>
              <a:rPr lang="en-US" dirty="0" smtClean="0">
                <a:solidFill>
                  <a:srgbClr val="0000FF"/>
                </a:solidFill>
              </a:rPr>
              <a:t>the growth of small and medium-sized multinationals </a:t>
            </a:r>
            <a:r>
              <a:rPr lang="en-US" dirty="0" smtClean="0"/>
              <a:t>(mini-multinationals).</a:t>
            </a:r>
          </a:p>
          <a:p>
            <a:pPr lvl="2"/>
            <a:r>
              <a:rPr lang="en-US" dirty="0" smtClean="0"/>
              <a:t>The </a:t>
            </a:r>
            <a:r>
              <a:rPr lang="en-US" dirty="0"/>
              <a:t>rise of the </a:t>
            </a:r>
            <a:r>
              <a:rPr lang="en-US" dirty="0">
                <a:solidFill>
                  <a:srgbClr val="0000FF"/>
                </a:solidFill>
              </a:rPr>
              <a:t>Internet</a:t>
            </a:r>
            <a:r>
              <a:rPr lang="en-US" dirty="0"/>
              <a:t> is lowering the barriers that small firms face in building international sales.</a:t>
            </a:r>
          </a:p>
        </p:txBody>
      </p:sp>
    </p:spTree>
    <p:extLst>
      <p:ext uri="{BB962C8B-B14F-4D97-AF65-F5344CB8AC3E}">
        <p14:creationId xmlns:p14="http://schemas.microsoft.com/office/powerpoint/2010/main" val="2968166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Changing World </a:t>
            </a:r>
            <a:r>
              <a:rPr lang="en-US" dirty="0" smtClean="0"/>
              <a:t>Order</a:t>
            </a:r>
            <a:endParaRPr lang="en-US" dirty="0"/>
          </a:p>
        </p:txBody>
      </p:sp>
      <p:sp>
        <p:nvSpPr>
          <p:cNvPr id="3" name="Content Placeholder 2"/>
          <p:cNvSpPr>
            <a:spLocks noGrp="1"/>
          </p:cNvSpPr>
          <p:nvPr>
            <p:ph sz="quarter" idx="1"/>
          </p:nvPr>
        </p:nvSpPr>
        <p:spPr/>
        <p:txBody>
          <a:bodyPr>
            <a:normAutofit lnSpcReduction="10000"/>
          </a:bodyPr>
          <a:lstStyle/>
          <a:p>
            <a:r>
              <a:rPr lang="en-US" dirty="0"/>
              <a:t>For half a century, </a:t>
            </a:r>
            <a:r>
              <a:rPr lang="en-US" dirty="0" smtClean="0">
                <a:solidFill>
                  <a:srgbClr val="FF0000"/>
                </a:solidFill>
              </a:rPr>
              <a:t>former </a:t>
            </a:r>
            <a:r>
              <a:rPr lang="en-US" dirty="0">
                <a:solidFill>
                  <a:srgbClr val="FF0000"/>
                </a:solidFill>
              </a:rPr>
              <a:t>communist countries </a:t>
            </a:r>
            <a:r>
              <a:rPr lang="en-US" dirty="0"/>
              <a:t>were essentially </a:t>
            </a:r>
            <a:r>
              <a:rPr lang="en-US" dirty="0">
                <a:solidFill>
                  <a:srgbClr val="FF0000"/>
                </a:solidFill>
              </a:rPr>
              <a:t>closed</a:t>
            </a:r>
            <a:r>
              <a:rPr lang="en-US" dirty="0"/>
              <a:t> to Western international businesses. </a:t>
            </a:r>
            <a:endParaRPr lang="en-US" dirty="0" smtClean="0"/>
          </a:p>
          <a:p>
            <a:r>
              <a:rPr lang="en-US" dirty="0" smtClean="0"/>
              <a:t>Now</a:t>
            </a:r>
            <a:r>
              <a:rPr lang="en-US" dirty="0"/>
              <a:t>, they </a:t>
            </a:r>
            <a:r>
              <a:rPr lang="en-US" dirty="0">
                <a:solidFill>
                  <a:srgbClr val="FF0000"/>
                </a:solidFill>
              </a:rPr>
              <a:t>present</a:t>
            </a:r>
            <a:r>
              <a:rPr lang="en-US" dirty="0"/>
              <a:t> a host of export and investment </a:t>
            </a:r>
            <a:r>
              <a:rPr lang="en-US" dirty="0">
                <a:solidFill>
                  <a:srgbClr val="FF0000"/>
                </a:solidFill>
              </a:rPr>
              <a:t>opportunities</a:t>
            </a:r>
            <a:r>
              <a:rPr lang="en-US" dirty="0" smtClean="0"/>
              <a:t>.</a:t>
            </a:r>
          </a:p>
          <a:p>
            <a:r>
              <a:rPr lang="en-US" dirty="0" smtClean="0"/>
              <a:t>Two </a:t>
            </a:r>
            <a:r>
              <a:rPr lang="en-US" dirty="0"/>
              <a:t>decades later, </a:t>
            </a:r>
            <a:r>
              <a:rPr lang="en-US" dirty="0">
                <a:solidFill>
                  <a:srgbClr val="FF0000"/>
                </a:solidFill>
              </a:rPr>
              <a:t>the economies of many of the former communist states are still relatively undeveloped</a:t>
            </a:r>
            <a:r>
              <a:rPr lang="en-US" dirty="0"/>
              <a:t>, and their continued commitment to democracy and market-based economic systems cannot be taken for granted. </a:t>
            </a:r>
            <a:endParaRPr lang="en-US" dirty="0" smtClean="0"/>
          </a:p>
        </p:txBody>
      </p:sp>
    </p:spTree>
    <p:extLst>
      <p:ext uri="{BB962C8B-B14F-4D97-AF65-F5344CB8AC3E}">
        <p14:creationId xmlns:p14="http://schemas.microsoft.com/office/powerpoint/2010/main" val="1458011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Changing World Order</a:t>
            </a:r>
          </a:p>
        </p:txBody>
      </p:sp>
      <p:sp>
        <p:nvSpPr>
          <p:cNvPr id="3" name="Content Placeholder 2"/>
          <p:cNvSpPr>
            <a:spLocks noGrp="1"/>
          </p:cNvSpPr>
          <p:nvPr>
            <p:ph sz="quarter" idx="1"/>
          </p:nvPr>
        </p:nvSpPr>
        <p:spPr/>
        <p:txBody>
          <a:bodyPr>
            <a:normAutofit fontScale="92500" lnSpcReduction="10000"/>
          </a:bodyPr>
          <a:lstStyle/>
          <a:p>
            <a:r>
              <a:rPr lang="en-US" dirty="0">
                <a:solidFill>
                  <a:srgbClr val="FF0000"/>
                </a:solidFill>
              </a:rPr>
              <a:t>China</a:t>
            </a:r>
            <a:r>
              <a:rPr lang="en-US" dirty="0"/>
              <a:t> represents a huge and </a:t>
            </a:r>
            <a:r>
              <a:rPr lang="en-US" dirty="0">
                <a:solidFill>
                  <a:srgbClr val="FF0000"/>
                </a:solidFill>
              </a:rPr>
              <a:t>largely untapped market</a:t>
            </a:r>
            <a:r>
              <a:rPr lang="en-US" dirty="0"/>
              <a:t>. </a:t>
            </a:r>
            <a:endParaRPr lang="en-US" dirty="0" smtClean="0"/>
          </a:p>
          <a:p>
            <a:pPr lvl="1"/>
            <a:r>
              <a:rPr lang="en-US" dirty="0" smtClean="0"/>
              <a:t>between 1983 and 2017, </a:t>
            </a:r>
            <a:r>
              <a:rPr lang="en-US" dirty="0" smtClean="0">
                <a:solidFill>
                  <a:srgbClr val="FF0000"/>
                </a:solidFill>
              </a:rPr>
              <a:t>annual foreign direct investment </a:t>
            </a:r>
            <a:r>
              <a:rPr lang="en-US" dirty="0" smtClean="0"/>
              <a:t>in China increased from less than $2 billion to $249.8 billion annually. </a:t>
            </a:r>
          </a:p>
          <a:p>
            <a:r>
              <a:rPr lang="en-US" dirty="0" smtClean="0"/>
              <a:t>For decades, most </a:t>
            </a:r>
            <a:r>
              <a:rPr lang="en-US" dirty="0" smtClean="0">
                <a:solidFill>
                  <a:srgbClr val="FF0000"/>
                </a:solidFill>
              </a:rPr>
              <a:t>Latin American countries </a:t>
            </a:r>
            <a:r>
              <a:rPr lang="en-US" dirty="0" smtClean="0"/>
              <a:t>were ruled by dictators</a:t>
            </a:r>
          </a:p>
          <a:p>
            <a:pPr lvl="1"/>
            <a:r>
              <a:rPr lang="en-US" dirty="0" smtClean="0"/>
              <a:t>In </a:t>
            </a:r>
            <a:r>
              <a:rPr lang="en-US" dirty="0"/>
              <a:t>the past two decades, much of this has </a:t>
            </a:r>
            <a:r>
              <a:rPr lang="en-US" dirty="0" smtClean="0"/>
              <a:t>changed throughout </a:t>
            </a:r>
            <a:r>
              <a:rPr lang="en-US" dirty="0"/>
              <a:t>most of Latin </a:t>
            </a:r>
            <a:r>
              <a:rPr lang="en-US" dirty="0" smtClean="0"/>
              <a:t>America</a:t>
            </a:r>
          </a:p>
          <a:p>
            <a:pPr lvl="2"/>
            <a:r>
              <a:rPr lang="en-US" dirty="0" smtClean="0">
                <a:solidFill>
                  <a:srgbClr val="FF0000"/>
                </a:solidFill>
              </a:rPr>
              <a:t>debt </a:t>
            </a:r>
            <a:r>
              <a:rPr lang="en-US" dirty="0">
                <a:solidFill>
                  <a:srgbClr val="FF0000"/>
                </a:solidFill>
              </a:rPr>
              <a:t>and inflation </a:t>
            </a:r>
            <a:r>
              <a:rPr lang="en-US" dirty="0"/>
              <a:t>are </a:t>
            </a:r>
            <a:r>
              <a:rPr lang="en-US" dirty="0" smtClean="0"/>
              <a:t>down</a:t>
            </a:r>
          </a:p>
          <a:p>
            <a:pPr lvl="2"/>
            <a:r>
              <a:rPr lang="en-US" dirty="0" smtClean="0"/>
              <a:t>governments </a:t>
            </a:r>
            <a:r>
              <a:rPr lang="en-US" dirty="0"/>
              <a:t>have sold state-owned enterprises to </a:t>
            </a:r>
            <a:r>
              <a:rPr lang="en-US" dirty="0">
                <a:solidFill>
                  <a:srgbClr val="FF0000"/>
                </a:solidFill>
              </a:rPr>
              <a:t>private</a:t>
            </a:r>
            <a:r>
              <a:rPr lang="en-US" dirty="0"/>
              <a:t> </a:t>
            </a:r>
            <a:r>
              <a:rPr lang="en-US" dirty="0" smtClean="0"/>
              <a:t>investors</a:t>
            </a:r>
          </a:p>
          <a:p>
            <a:pPr lvl="2"/>
            <a:r>
              <a:rPr lang="en-US" dirty="0" smtClean="0"/>
              <a:t>foreign </a:t>
            </a:r>
            <a:r>
              <a:rPr lang="en-US" dirty="0"/>
              <a:t>investment is </a:t>
            </a:r>
            <a:r>
              <a:rPr lang="en-US" dirty="0" smtClean="0"/>
              <a:t>welcomed</a:t>
            </a:r>
            <a:endParaRPr lang="en-US" dirty="0"/>
          </a:p>
          <a:p>
            <a:endParaRPr lang="en-US" dirty="0"/>
          </a:p>
        </p:txBody>
      </p:sp>
    </p:spTree>
    <p:extLst>
      <p:ext uri="{BB962C8B-B14F-4D97-AF65-F5344CB8AC3E}">
        <p14:creationId xmlns:p14="http://schemas.microsoft.com/office/powerpoint/2010/main" val="379631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linds(horizontal)">
                                      <p:cBhvr>
                                        <p:cTn id="29" dur="500"/>
                                        <p:tgtEl>
                                          <p:spTgt spid="3">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Globalization Debate </a:t>
            </a:r>
          </a:p>
        </p:txBody>
      </p:sp>
      <p:sp>
        <p:nvSpPr>
          <p:cNvPr id="3" name="Content Placeholder 2"/>
          <p:cNvSpPr>
            <a:spLocks noGrp="1"/>
          </p:cNvSpPr>
          <p:nvPr>
            <p:ph sz="quarter" idx="1"/>
          </p:nvPr>
        </p:nvSpPr>
        <p:spPr/>
        <p:txBody>
          <a:bodyPr>
            <a:normAutofit fontScale="92500" lnSpcReduction="20000"/>
          </a:bodyPr>
          <a:lstStyle/>
          <a:p>
            <a:r>
              <a:rPr lang="en-US" dirty="0">
                <a:solidFill>
                  <a:srgbClr val="008000"/>
                </a:solidFill>
              </a:rPr>
              <a:t>Is the shift </a:t>
            </a:r>
            <a:r>
              <a:rPr lang="en-US" dirty="0"/>
              <a:t>toward a more integrated and interdependent global economy </a:t>
            </a:r>
            <a:r>
              <a:rPr lang="en-US" dirty="0">
                <a:solidFill>
                  <a:srgbClr val="008000"/>
                </a:solidFill>
              </a:rPr>
              <a:t>a good thing</a:t>
            </a:r>
            <a:r>
              <a:rPr lang="en-US" dirty="0"/>
              <a:t>? </a:t>
            </a:r>
            <a:endParaRPr lang="en-US" dirty="0" smtClean="0"/>
          </a:p>
          <a:p>
            <a:r>
              <a:rPr lang="en-US" dirty="0" smtClean="0"/>
              <a:t>Many </a:t>
            </a:r>
            <a:r>
              <a:rPr lang="en-US" dirty="0"/>
              <a:t>influential economists, politicians, and business leaders seem to think so</a:t>
            </a:r>
            <a:r>
              <a:rPr lang="en-US" dirty="0" smtClean="0"/>
              <a:t>.</a:t>
            </a:r>
          </a:p>
          <a:p>
            <a:r>
              <a:rPr lang="en-US" dirty="0" smtClean="0"/>
              <a:t>They </a:t>
            </a:r>
            <a:r>
              <a:rPr lang="en-US" dirty="0"/>
              <a:t>argue that </a:t>
            </a:r>
            <a:r>
              <a:rPr lang="en-US" dirty="0">
                <a:solidFill>
                  <a:srgbClr val="FF0000"/>
                </a:solidFill>
              </a:rPr>
              <a:t>falling barriers to international trade </a:t>
            </a:r>
            <a:r>
              <a:rPr lang="en-US" dirty="0"/>
              <a:t>and </a:t>
            </a:r>
            <a:r>
              <a:rPr lang="en-US" dirty="0">
                <a:solidFill>
                  <a:srgbClr val="FF0000"/>
                </a:solidFill>
              </a:rPr>
              <a:t>investment</a:t>
            </a:r>
            <a:r>
              <a:rPr lang="en-US" dirty="0"/>
              <a:t> are </a:t>
            </a:r>
            <a:r>
              <a:rPr lang="en-US" dirty="0">
                <a:solidFill>
                  <a:srgbClr val="FF0000"/>
                </a:solidFill>
              </a:rPr>
              <a:t>the twin engines </a:t>
            </a:r>
            <a:r>
              <a:rPr lang="en-US" dirty="0"/>
              <a:t>driving the global economy toward </a:t>
            </a:r>
            <a:r>
              <a:rPr lang="en-US" dirty="0">
                <a:solidFill>
                  <a:srgbClr val="008000"/>
                </a:solidFill>
              </a:rPr>
              <a:t>greater </a:t>
            </a:r>
            <a:r>
              <a:rPr lang="en-US" dirty="0" smtClean="0">
                <a:solidFill>
                  <a:srgbClr val="008000"/>
                </a:solidFill>
              </a:rPr>
              <a:t>prosperity</a:t>
            </a:r>
            <a:endParaRPr lang="en-US" dirty="0" smtClean="0"/>
          </a:p>
          <a:p>
            <a:pPr lvl="1"/>
            <a:r>
              <a:rPr lang="en-US" dirty="0" smtClean="0"/>
              <a:t>result </a:t>
            </a:r>
            <a:r>
              <a:rPr lang="en-US" dirty="0"/>
              <a:t>in </a:t>
            </a:r>
            <a:r>
              <a:rPr lang="en-US" dirty="0">
                <a:solidFill>
                  <a:srgbClr val="008000"/>
                </a:solidFill>
              </a:rPr>
              <a:t>lower prices for goods and </a:t>
            </a:r>
            <a:r>
              <a:rPr lang="en-US" dirty="0" smtClean="0">
                <a:solidFill>
                  <a:srgbClr val="008000"/>
                </a:solidFill>
              </a:rPr>
              <a:t>services</a:t>
            </a:r>
            <a:endParaRPr lang="en-US" dirty="0" smtClean="0"/>
          </a:p>
          <a:p>
            <a:pPr lvl="1"/>
            <a:r>
              <a:rPr lang="en-US" dirty="0" smtClean="0">
                <a:solidFill>
                  <a:srgbClr val="008000"/>
                </a:solidFill>
              </a:rPr>
              <a:t>stimulates </a:t>
            </a:r>
            <a:r>
              <a:rPr lang="en-US" dirty="0">
                <a:solidFill>
                  <a:srgbClr val="008000"/>
                </a:solidFill>
              </a:rPr>
              <a:t>economic </a:t>
            </a:r>
            <a:r>
              <a:rPr lang="en-US" dirty="0" smtClean="0">
                <a:solidFill>
                  <a:srgbClr val="008000"/>
                </a:solidFill>
              </a:rPr>
              <a:t>growth</a:t>
            </a:r>
          </a:p>
          <a:p>
            <a:pPr lvl="1"/>
            <a:r>
              <a:rPr lang="en-US" dirty="0" smtClean="0">
                <a:solidFill>
                  <a:srgbClr val="008000"/>
                </a:solidFill>
              </a:rPr>
              <a:t>raises </a:t>
            </a:r>
            <a:r>
              <a:rPr lang="en-US" dirty="0">
                <a:solidFill>
                  <a:srgbClr val="008000"/>
                </a:solidFill>
              </a:rPr>
              <a:t>the incomes of </a:t>
            </a:r>
            <a:r>
              <a:rPr lang="en-US" dirty="0" smtClean="0">
                <a:solidFill>
                  <a:srgbClr val="008000"/>
                </a:solidFill>
              </a:rPr>
              <a:t>consumers </a:t>
            </a:r>
          </a:p>
          <a:p>
            <a:pPr lvl="1"/>
            <a:r>
              <a:rPr lang="en-US" dirty="0" smtClean="0">
                <a:solidFill>
                  <a:srgbClr val="008000"/>
                </a:solidFill>
              </a:rPr>
              <a:t>helps </a:t>
            </a:r>
            <a:r>
              <a:rPr lang="en-US" dirty="0">
                <a:solidFill>
                  <a:srgbClr val="008000"/>
                </a:solidFill>
              </a:rPr>
              <a:t>create jobs in all countries </a:t>
            </a:r>
            <a:r>
              <a:rPr lang="en-US" dirty="0"/>
              <a:t>that participate in the global trading </a:t>
            </a:r>
            <a:r>
              <a:rPr lang="en-US" dirty="0" smtClean="0"/>
              <a:t>system</a:t>
            </a:r>
            <a:endParaRPr lang="en-US" dirty="0"/>
          </a:p>
        </p:txBody>
      </p:sp>
    </p:spTree>
    <p:extLst>
      <p:ext uri="{BB962C8B-B14F-4D97-AF65-F5344CB8AC3E}">
        <p14:creationId xmlns:p14="http://schemas.microsoft.com/office/powerpoint/2010/main" val="244078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blinds(horizontal)">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blinds(horizontal)">
                                      <p:cBhvr>
                                        <p:cTn id="32" dur="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blinds(horizontal)">
                                      <p:cBhvr>
                                        <p:cTn id="37" dur="500"/>
                                        <p:tgtEl>
                                          <p:spTgt spid="3">
                                            <p:txEl>
                                              <p:pRg st="2" end="2"/>
                                            </p:txEl>
                                          </p:spTgt>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blinds(horizontal)">
                                      <p:cBhvr>
                                        <p:cTn id="40" dur="500"/>
                                        <p:tgtEl>
                                          <p:spTgt spid="3">
                                            <p:txEl>
                                              <p:pRg st="3" end="3"/>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blinds(horizontal)">
                                      <p:cBhvr>
                                        <p:cTn id="43" dur="500"/>
                                        <p:tgtEl>
                                          <p:spTgt spid="3">
                                            <p:txEl>
                                              <p:pRg st="4" end="4"/>
                                            </p:txEl>
                                          </p:spTgt>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blinds(horizontal)">
                                      <p:cBhvr>
                                        <p:cTn id="46" dur="500"/>
                                        <p:tgtEl>
                                          <p:spTgt spid="3">
                                            <p:txEl>
                                              <p:pRg st="5" end="5"/>
                                            </p:txEl>
                                          </p:spTgt>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blinds(horizontal)">
                                      <p:cBhvr>
                                        <p:cTn id="4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Globalization Debate </a:t>
            </a:r>
          </a:p>
        </p:txBody>
      </p:sp>
      <p:sp>
        <p:nvSpPr>
          <p:cNvPr id="3" name="Content Placeholder 2"/>
          <p:cNvSpPr>
            <a:spLocks noGrp="1"/>
          </p:cNvSpPr>
          <p:nvPr>
            <p:ph sz="quarter" idx="1"/>
          </p:nvPr>
        </p:nvSpPr>
        <p:spPr/>
        <p:txBody>
          <a:bodyPr/>
          <a:lstStyle/>
          <a:p>
            <a:r>
              <a:rPr lang="en-US" sz="3200" dirty="0"/>
              <a:t>D</a:t>
            </a:r>
            <a:r>
              <a:rPr lang="en-US" sz="3200" dirty="0" smtClean="0"/>
              <a:t>espite </a:t>
            </a:r>
            <a:r>
              <a:rPr lang="en-US" sz="3200" dirty="0"/>
              <a:t>the existence of a compelling body of theory and evidence, globalization has its critics</a:t>
            </a:r>
          </a:p>
          <a:p>
            <a:pPr lvl="1"/>
            <a:r>
              <a:rPr lang="en-US" dirty="0" err="1" smtClean="0"/>
              <a:t>Antiglobalization</a:t>
            </a:r>
            <a:r>
              <a:rPr lang="en-US" dirty="0" smtClean="0"/>
              <a:t> Protests</a:t>
            </a:r>
          </a:p>
          <a:p>
            <a:pPr lvl="1"/>
            <a:r>
              <a:rPr lang="en-US" sz="2400" dirty="0"/>
              <a:t>Globalization, Jobs, and </a:t>
            </a:r>
            <a:r>
              <a:rPr lang="en-US" sz="2400" dirty="0" smtClean="0"/>
              <a:t>Income</a:t>
            </a:r>
          </a:p>
          <a:p>
            <a:pPr lvl="1"/>
            <a:r>
              <a:rPr lang="en-US" sz="2400" dirty="0"/>
              <a:t>Globalization, Labor Policies, and the </a:t>
            </a:r>
            <a:r>
              <a:rPr lang="en-US" sz="2400" dirty="0" smtClean="0"/>
              <a:t>Environment</a:t>
            </a:r>
          </a:p>
          <a:p>
            <a:pPr lvl="1"/>
            <a:r>
              <a:rPr lang="en-US" sz="2400" dirty="0"/>
              <a:t>Globalization and the World’s Poor</a:t>
            </a:r>
          </a:p>
          <a:p>
            <a:pPr marL="365760" lvl="1" indent="0">
              <a:buNone/>
            </a:pPr>
            <a:endParaRPr lang="en-US" sz="2400" dirty="0"/>
          </a:p>
          <a:p>
            <a:pPr lvl="1"/>
            <a:endParaRPr lang="en-US" sz="2400" dirty="0"/>
          </a:p>
          <a:p>
            <a:pPr lvl="1"/>
            <a:endParaRPr lang="en-US" dirty="0"/>
          </a:p>
          <a:p>
            <a:endParaRPr lang="en-US" dirty="0"/>
          </a:p>
        </p:txBody>
      </p:sp>
    </p:spTree>
    <p:extLst>
      <p:ext uri="{BB962C8B-B14F-4D97-AF65-F5344CB8AC3E}">
        <p14:creationId xmlns:p14="http://schemas.microsoft.com/office/powerpoint/2010/main" val="38936476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Antiglobalization</a:t>
            </a:r>
            <a:r>
              <a:rPr lang="en-US" dirty="0"/>
              <a:t> </a:t>
            </a:r>
            <a:r>
              <a:rPr lang="en-US" dirty="0" smtClean="0"/>
              <a:t>Protests</a:t>
            </a:r>
            <a:endParaRPr lang="en-US" dirty="0"/>
          </a:p>
        </p:txBody>
      </p:sp>
      <p:sp>
        <p:nvSpPr>
          <p:cNvPr id="3" name="Content Placeholder 2"/>
          <p:cNvSpPr>
            <a:spLocks noGrp="1"/>
          </p:cNvSpPr>
          <p:nvPr>
            <p:ph sz="quarter" idx="1"/>
          </p:nvPr>
        </p:nvSpPr>
        <p:spPr/>
        <p:txBody>
          <a:bodyPr>
            <a:normAutofit fontScale="92500"/>
          </a:bodyPr>
          <a:lstStyle/>
          <a:p>
            <a:r>
              <a:rPr lang="en-US" dirty="0" smtClean="0"/>
              <a:t>Protesting </a:t>
            </a:r>
            <a:r>
              <a:rPr lang="en-US" dirty="0"/>
              <a:t>against a </a:t>
            </a:r>
            <a:r>
              <a:rPr lang="en-US" dirty="0">
                <a:solidFill>
                  <a:srgbClr val="FF0000"/>
                </a:solidFill>
              </a:rPr>
              <a:t>wide range of ills </a:t>
            </a:r>
            <a:r>
              <a:rPr lang="en-US" dirty="0" smtClean="0"/>
              <a:t>that could </a:t>
            </a:r>
            <a:r>
              <a:rPr lang="en-US" dirty="0"/>
              <a:t>be laid at the feet of </a:t>
            </a:r>
            <a:r>
              <a:rPr lang="en-US" dirty="0" smtClean="0"/>
              <a:t>globalization</a:t>
            </a:r>
          </a:p>
          <a:p>
            <a:pPr lvl="1"/>
            <a:r>
              <a:rPr lang="en-US" dirty="0" smtClean="0">
                <a:solidFill>
                  <a:srgbClr val="FF0000"/>
                </a:solidFill>
              </a:rPr>
              <a:t>job </a:t>
            </a:r>
            <a:r>
              <a:rPr lang="en-US" dirty="0">
                <a:solidFill>
                  <a:srgbClr val="FF0000"/>
                </a:solidFill>
              </a:rPr>
              <a:t>losses </a:t>
            </a:r>
            <a:r>
              <a:rPr lang="en-US" dirty="0"/>
              <a:t>in industries under attack from foreign </a:t>
            </a:r>
            <a:r>
              <a:rPr lang="en-US" dirty="0" smtClean="0"/>
              <a:t>competitors</a:t>
            </a:r>
            <a:endParaRPr lang="en-US" dirty="0"/>
          </a:p>
          <a:p>
            <a:pPr lvl="1"/>
            <a:r>
              <a:rPr lang="en-US" dirty="0" smtClean="0"/>
              <a:t>downward </a:t>
            </a:r>
            <a:r>
              <a:rPr lang="en-US" dirty="0"/>
              <a:t>pressure on the </a:t>
            </a:r>
            <a:r>
              <a:rPr lang="en-US" dirty="0">
                <a:solidFill>
                  <a:srgbClr val="FF0000"/>
                </a:solidFill>
              </a:rPr>
              <a:t>wage rates </a:t>
            </a:r>
            <a:r>
              <a:rPr lang="en-US" dirty="0"/>
              <a:t>of </a:t>
            </a:r>
            <a:r>
              <a:rPr lang="en-US" b="1" u="sng" dirty="0">
                <a:solidFill>
                  <a:srgbClr val="FF0000"/>
                </a:solidFill>
              </a:rPr>
              <a:t>unskilled</a:t>
            </a:r>
            <a:r>
              <a:rPr lang="en-US" dirty="0"/>
              <a:t> </a:t>
            </a:r>
            <a:r>
              <a:rPr lang="en-US" dirty="0" smtClean="0"/>
              <a:t>workers </a:t>
            </a:r>
          </a:p>
          <a:p>
            <a:pPr lvl="1"/>
            <a:r>
              <a:rPr lang="en-US" dirty="0" smtClean="0">
                <a:solidFill>
                  <a:srgbClr val="FF0000"/>
                </a:solidFill>
              </a:rPr>
              <a:t>environmental degradation</a:t>
            </a:r>
            <a:endParaRPr lang="en-US" dirty="0"/>
          </a:p>
          <a:p>
            <a:pPr lvl="1"/>
            <a:r>
              <a:rPr lang="en-US" dirty="0" smtClean="0"/>
              <a:t>the </a:t>
            </a:r>
            <a:r>
              <a:rPr lang="en-US" dirty="0">
                <a:solidFill>
                  <a:srgbClr val="FF0000"/>
                </a:solidFill>
              </a:rPr>
              <a:t>cultural imperialism </a:t>
            </a:r>
            <a:r>
              <a:rPr lang="en-US" dirty="0"/>
              <a:t>of global media and multinational enterprises, which was seen as being dominated by what some protesters called the “</a:t>
            </a:r>
            <a:r>
              <a:rPr lang="en-US" dirty="0">
                <a:solidFill>
                  <a:srgbClr val="FF0000"/>
                </a:solidFill>
              </a:rPr>
              <a:t>culturally impoverished</a:t>
            </a:r>
            <a:r>
              <a:rPr lang="en-US" dirty="0"/>
              <a:t>” interests and </a:t>
            </a:r>
            <a:r>
              <a:rPr lang="en-US" dirty="0">
                <a:solidFill>
                  <a:srgbClr val="FF0000"/>
                </a:solidFill>
              </a:rPr>
              <a:t>values of the United </a:t>
            </a:r>
            <a:r>
              <a:rPr lang="en-US" dirty="0" smtClean="0">
                <a:solidFill>
                  <a:srgbClr val="FF0000"/>
                </a:solidFill>
              </a:rPr>
              <a:t>States</a:t>
            </a:r>
            <a:endParaRPr lang="en-US" dirty="0" smtClean="0"/>
          </a:p>
        </p:txBody>
      </p:sp>
    </p:spTree>
    <p:extLst>
      <p:ext uri="{BB962C8B-B14F-4D97-AF65-F5344CB8AC3E}">
        <p14:creationId xmlns:p14="http://schemas.microsoft.com/office/powerpoint/2010/main" val="12732182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Antiglobalization</a:t>
            </a:r>
            <a:r>
              <a:rPr lang="en-US" dirty="0"/>
              <a:t> </a:t>
            </a:r>
            <a:r>
              <a:rPr lang="en-US" dirty="0" smtClean="0"/>
              <a:t>Protests</a:t>
            </a:r>
            <a:endParaRPr lang="en-US" dirty="0"/>
          </a:p>
        </p:txBody>
      </p:sp>
      <p:sp>
        <p:nvSpPr>
          <p:cNvPr id="3" name="Content Placeholder 2"/>
          <p:cNvSpPr>
            <a:spLocks noGrp="1"/>
          </p:cNvSpPr>
          <p:nvPr>
            <p:ph sz="quarter" idx="1"/>
          </p:nvPr>
        </p:nvSpPr>
        <p:spPr/>
        <p:txBody>
          <a:bodyPr>
            <a:normAutofit/>
          </a:bodyPr>
          <a:lstStyle/>
          <a:p>
            <a:r>
              <a:rPr lang="en-US" dirty="0" smtClean="0"/>
              <a:t>Indeed</a:t>
            </a:r>
            <a:r>
              <a:rPr lang="en-US" dirty="0"/>
              <a:t>, the </a:t>
            </a:r>
            <a:r>
              <a:rPr lang="en-US" dirty="0">
                <a:solidFill>
                  <a:srgbClr val="008000"/>
                </a:solidFill>
              </a:rPr>
              <a:t>strong support for President Donald Trump</a:t>
            </a:r>
            <a:r>
              <a:rPr lang="en-US" dirty="0"/>
              <a:t> in the 2016 U.S. election was primarily based on his repeated assertions that </a:t>
            </a:r>
            <a:r>
              <a:rPr lang="en-US" u="sng" dirty="0">
                <a:solidFill>
                  <a:srgbClr val="FF0000"/>
                </a:solidFill>
              </a:rPr>
              <a:t>trade deals had </a:t>
            </a:r>
            <a:endParaRPr lang="en-US" u="sng" dirty="0" smtClean="0">
              <a:solidFill>
                <a:srgbClr val="FF0000"/>
              </a:solidFill>
            </a:endParaRPr>
          </a:p>
          <a:p>
            <a:pPr lvl="1"/>
            <a:r>
              <a:rPr lang="en-US" u="sng" dirty="0" smtClean="0">
                <a:solidFill>
                  <a:srgbClr val="FF0000"/>
                </a:solidFill>
              </a:rPr>
              <a:t>exported </a:t>
            </a:r>
            <a:r>
              <a:rPr lang="en-US" u="sng" dirty="0">
                <a:solidFill>
                  <a:srgbClr val="FF0000"/>
                </a:solidFill>
              </a:rPr>
              <a:t>U.S. jobs overseas</a:t>
            </a:r>
            <a:r>
              <a:rPr lang="en-US" dirty="0"/>
              <a:t> </a:t>
            </a:r>
            <a:endParaRPr lang="en-US" dirty="0" smtClean="0"/>
          </a:p>
          <a:p>
            <a:pPr lvl="1"/>
            <a:r>
              <a:rPr lang="en-US" dirty="0" smtClean="0"/>
              <a:t>created </a:t>
            </a:r>
            <a:r>
              <a:rPr lang="en-US" u="sng" dirty="0">
                <a:solidFill>
                  <a:srgbClr val="FF0000"/>
                </a:solidFill>
              </a:rPr>
              <a:t>unemployment</a:t>
            </a:r>
            <a:r>
              <a:rPr lang="en-US" dirty="0"/>
              <a:t> and </a:t>
            </a:r>
            <a:r>
              <a:rPr lang="en-US" u="sng" dirty="0">
                <a:solidFill>
                  <a:srgbClr val="FF0000"/>
                </a:solidFill>
              </a:rPr>
              <a:t>low</a:t>
            </a:r>
            <a:r>
              <a:rPr lang="en-US" dirty="0"/>
              <a:t> </a:t>
            </a:r>
            <a:r>
              <a:rPr lang="en-US" u="sng" dirty="0">
                <a:solidFill>
                  <a:srgbClr val="FF0000"/>
                </a:solidFill>
              </a:rPr>
              <a:t>wages</a:t>
            </a:r>
            <a:r>
              <a:rPr lang="en-US" dirty="0"/>
              <a:t> in America</a:t>
            </a:r>
            <a:r>
              <a:rPr lang="en-US" dirty="0" smtClean="0"/>
              <a:t>.</a:t>
            </a:r>
          </a:p>
          <a:p>
            <a:r>
              <a:rPr lang="en-US" dirty="0"/>
              <a:t>Both theory and evidence suggest that many of these fears are </a:t>
            </a:r>
            <a:r>
              <a:rPr lang="en-US" dirty="0" smtClean="0">
                <a:solidFill>
                  <a:srgbClr val="FF0000"/>
                </a:solidFill>
              </a:rPr>
              <a:t>exaggerated. </a:t>
            </a:r>
            <a:endParaRPr lang="en-US" dirty="0"/>
          </a:p>
        </p:txBody>
      </p:sp>
    </p:spTree>
    <p:extLst>
      <p:ext uri="{BB962C8B-B14F-4D97-AF65-F5344CB8AC3E}">
        <p14:creationId xmlns:p14="http://schemas.microsoft.com/office/powerpoint/2010/main" val="190156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Globalization, Jobs, and </a:t>
            </a:r>
            <a:r>
              <a:rPr lang="en-US" dirty="0" smtClean="0"/>
              <a:t>Income</a:t>
            </a:r>
            <a:endParaRPr lang="en-US" dirty="0"/>
          </a:p>
        </p:txBody>
      </p:sp>
      <p:sp>
        <p:nvSpPr>
          <p:cNvPr id="3" name="Content Placeholder 2"/>
          <p:cNvSpPr>
            <a:spLocks noGrp="1"/>
          </p:cNvSpPr>
          <p:nvPr>
            <p:ph sz="quarter" idx="1"/>
          </p:nvPr>
        </p:nvSpPr>
        <p:spPr/>
        <p:txBody>
          <a:bodyPr/>
          <a:lstStyle/>
          <a:p>
            <a:r>
              <a:rPr lang="en-US" dirty="0"/>
              <a:t>Critics of globalization argue: </a:t>
            </a:r>
          </a:p>
          <a:p>
            <a:pPr lvl="1"/>
            <a:r>
              <a:rPr lang="en-US" dirty="0"/>
              <a:t>Falling trade barriers allow firms to move manufacturing activities to countries where wage rates are much lower</a:t>
            </a:r>
          </a:p>
          <a:p>
            <a:pPr lvl="2"/>
            <a:r>
              <a:rPr lang="en-US" dirty="0">
                <a:solidFill>
                  <a:srgbClr val="FF0000"/>
                </a:solidFill>
              </a:rPr>
              <a:t>Destroy manufacturing jobs </a:t>
            </a:r>
            <a:r>
              <a:rPr lang="en-US" dirty="0"/>
              <a:t>in wealthy advanced economies</a:t>
            </a:r>
          </a:p>
          <a:p>
            <a:pPr lvl="1"/>
            <a:r>
              <a:rPr lang="en-US" dirty="0">
                <a:solidFill>
                  <a:srgbClr val="FF0000"/>
                </a:solidFill>
              </a:rPr>
              <a:t>Services</a:t>
            </a:r>
            <a:r>
              <a:rPr lang="en-US" dirty="0"/>
              <a:t> also being outsourced</a:t>
            </a:r>
          </a:p>
          <a:p>
            <a:pPr lvl="2"/>
            <a:r>
              <a:rPr lang="en-US" dirty="0"/>
              <a:t>Contributing to higher unemployment and lower living standards in their home nations</a:t>
            </a:r>
          </a:p>
          <a:p>
            <a:endParaRPr lang="en-US" dirty="0"/>
          </a:p>
        </p:txBody>
      </p:sp>
    </p:spTree>
    <p:extLst>
      <p:ext uri="{BB962C8B-B14F-4D97-AF65-F5344CB8AC3E}">
        <p14:creationId xmlns:p14="http://schemas.microsoft.com/office/powerpoint/2010/main" val="42918078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Globalization, Jobs, and Income</a:t>
            </a:r>
          </a:p>
        </p:txBody>
      </p:sp>
      <p:sp>
        <p:nvSpPr>
          <p:cNvPr id="3" name="Content Placeholder 2"/>
          <p:cNvSpPr>
            <a:spLocks noGrp="1"/>
          </p:cNvSpPr>
          <p:nvPr>
            <p:ph sz="quarter" idx="1"/>
          </p:nvPr>
        </p:nvSpPr>
        <p:spPr/>
        <p:txBody>
          <a:bodyPr>
            <a:normAutofit/>
          </a:bodyPr>
          <a:lstStyle/>
          <a:p>
            <a:r>
              <a:rPr lang="en-US" dirty="0"/>
              <a:t>Supporters argue: </a:t>
            </a:r>
          </a:p>
          <a:p>
            <a:pPr lvl="1"/>
            <a:r>
              <a:rPr lang="en-US" dirty="0"/>
              <a:t> Benefits outweigh the costs</a:t>
            </a:r>
          </a:p>
          <a:p>
            <a:pPr lvl="1"/>
            <a:r>
              <a:rPr lang="en-US" dirty="0"/>
              <a:t>Free trade will result in countries </a:t>
            </a:r>
            <a:r>
              <a:rPr lang="en-US" dirty="0">
                <a:solidFill>
                  <a:srgbClr val="008000"/>
                </a:solidFill>
              </a:rPr>
              <a:t>specializing</a:t>
            </a:r>
            <a:r>
              <a:rPr lang="en-US" dirty="0"/>
              <a:t> in the production of goods and services that they can produce most </a:t>
            </a:r>
            <a:r>
              <a:rPr lang="en-US" dirty="0">
                <a:solidFill>
                  <a:srgbClr val="008000"/>
                </a:solidFill>
              </a:rPr>
              <a:t>efficiently</a:t>
            </a:r>
            <a:r>
              <a:rPr lang="en-US" dirty="0"/>
              <a:t>, while importing goods and services that they cannot produce as efficiently</a:t>
            </a:r>
          </a:p>
          <a:p>
            <a:pPr lvl="2"/>
            <a:r>
              <a:rPr lang="en-US" sz="2800" dirty="0"/>
              <a:t>As a result, the whole economy is better </a:t>
            </a:r>
            <a:r>
              <a:rPr lang="en-US" sz="2800" dirty="0" smtClean="0"/>
              <a:t>off</a:t>
            </a:r>
            <a:endParaRPr lang="en-US" sz="2800" dirty="0"/>
          </a:p>
        </p:txBody>
      </p:sp>
    </p:spTree>
    <p:extLst>
      <p:ext uri="{BB962C8B-B14F-4D97-AF65-F5344CB8AC3E}">
        <p14:creationId xmlns:p14="http://schemas.microsoft.com/office/powerpoint/2010/main" val="1502967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Globalization, Jobs, and Income</a:t>
            </a:r>
          </a:p>
        </p:txBody>
      </p:sp>
      <p:sp>
        <p:nvSpPr>
          <p:cNvPr id="3" name="Content Placeholder 2"/>
          <p:cNvSpPr>
            <a:spLocks noGrp="1"/>
          </p:cNvSpPr>
          <p:nvPr>
            <p:ph sz="quarter" idx="1"/>
          </p:nvPr>
        </p:nvSpPr>
        <p:spPr/>
        <p:txBody>
          <a:bodyPr>
            <a:normAutofit fontScale="77500" lnSpcReduction="20000"/>
          </a:bodyPr>
          <a:lstStyle/>
          <a:p>
            <a:r>
              <a:rPr lang="en-US" sz="3100" dirty="0"/>
              <a:t>When a country embraces free trade, there is always some </a:t>
            </a:r>
            <a:r>
              <a:rPr lang="en-US" sz="3100" dirty="0">
                <a:solidFill>
                  <a:srgbClr val="FF0000"/>
                </a:solidFill>
              </a:rPr>
              <a:t>dislocation</a:t>
            </a:r>
            <a:r>
              <a:rPr lang="en-US" sz="3100" dirty="0"/>
              <a:t>—lost textile jobs at Harwood Industries or lost call-center jobs at </a:t>
            </a:r>
            <a:r>
              <a:rPr lang="en-US" sz="3100" dirty="0" smtClean="0"/>
              <a:t>Dell. </a:t>
            </a:r>
            <a:endParaRPr lang="en-US" sz="3100" dirty="0"/>
          </a:p>
          <a:p>
            <a:r>
              <a:rPr lang="en-US" sz="3100" dirty="0"/>
              <a:t>According to this view, it makes little sense for the United States to produce textiles at home when they can be produced at a </a:t>
            </a:r>
            <a:r>
              <a:rPr lang="en-US" sz="3100" dirty="0">
                <a:solidFill>
                  <a:srgbClr val="008000"/>
                </a:solidFill>
              </a:rPr>
              <a:t>lower cost </a:t>
            </a:r>
            <a:r>
              <a:rPr lang="en-US" sz="3100" dirty="0"/>
              <a:t>in </a:t>
            </a:r>
            <a:r>
              <a:rPr lang="en-US" sz="3100" dirty="0" smtClean="0"/>
              <a:t>China</a:t>
            </a:r>
            <a:r>
              <a:rPr lang="en-US" sz="3100" dirty="0"/>
              <a:t>. Importing textiles from China leads to </a:t>
            </a:r>
            <a:r>
              <a:rPr lang="en-US" sz="3100" dirty="0">
                <a:solidFill>
                  <a:srgbClr val="008000"/>
                </a:solidFill>
              </a:rPr>
              <a:t>lower prices</a:t>
            </a:r>
            <a:r>
              <a:rPr lang="en-US" sz="3100" dirty="0"/>
              <a:t> for clothes in the United States, which enables consumers to spend more of their money on other items. </a:t>
            </a:r>
            <a:endParaRPr lang="en-US" sz="3100" dirty="0" smtClean="0"/>
          </a:p>
          <a:p>
            <a:r>
              <a:rPr lang="en-US" sz="3100" dirty="0" smtClean="0"/>
              <a:t>At </a:t>
            </a:r>
            <a:r>
              <a:rPr lang="en-US" sz="3100" dirty="0"/>
              <a:t>the same time, the increased income generated in China from textile exports </a:t>
            </a:r>
            <a:r>
              <a:rPr lang="en-US" sz="3100" dirty="0">
                <a:solidFill>
                  <a:srgbClr val="008000"/>
                </a:solidFill>
              </a:rPr>
              <a:t>increases income levels </a:t>
            </a:r>
            <a:r>
              <a:rPr lang="en-US" sz="3100" dirty="0"/>
              <a:t>in that country, which helps the Chinese purchase more products produced in the United States, such as pharmaceuticals from Amgen, Boeing jets, microprocessors made by Intel, Microsoft software, and Cisco routers.</a:t>
            </a:r>
          </a:p>
          <a:p>
            <a:endParaRPr lang="en-US" dirty="0"/>
          </a:p>
        </p:txBody>
      </p:sp>
    </p:spTree>
    <p:extLst>
      <p:ext uri="{BB962C8B-B14F-4D97-AF65-F5344CB8AC3E}">
        <p14:creationId xmlns:p14="http://schemas.microsoft.com/office/powerpoint/2010/main" val="94332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Globalization, Jobs, and Income</a:t>
            </a:r>
          </a:p>
        </p:txBody>
      </p:sp>
      <p:sp>
        <p:nvSpPr>
          <p:cNvPr id="3" name="Content Placeholder 2"/>
          <p:cNvSpPr>
            <a:spLocks noGrp="1"/>
          </p:cNvSpPr>
          <p:nvPr>
            <p:ph sz="quarter" idx="1"/>
          </p:nvPr>
        </p:nvSpPr>
        <p:spPr/>
        <p:txBody>
          <a:bodyPr>
            <a:normAutofit/>
          </a:bodyPr>
          <a:lstStyle/>
          <a:p>
            <a:r>
              <a:rPr lang="en-US" dirty="0" smtClean="0"/>
              <a:t>The </a:t>
            </a:r>
            <a:r>
              <a:rPr lang="en-US" dirty="0"/>
              <a:t>data suggest that over the past two decades, </a:t>
            </a:r>
            <a:r>
              <a:rPr lang="en-US" dirty="0">
                <a:solidFill>
                  <a:srgbClr val="FF0000"/>
                </a:solidFill>
              </a:rPr>
              <a:t>the share of labor in national income has declined</a:t>
            </a:r>
            <a:r>
              <a:rPr lang="en-US" dirty="0"/>
              <a:t>. </a:t>
            </a:r>
            <a:endParaRPr lang="en-US" dirty="0" smtClean="0"/>
          </a:p>
          <a:p>
            <a:r>
              <a:rPr lang="en-US" b="1" dirty="0" smtClean="0">
                <a:solidFill>
                  <a:srgbClr val="008000"/>
                </a:solidFill>
              </a:rPr>
              <a:t>However</a:t>
            </a:r>
            <a:r>
              <a:rPr lang="en-US" dirty="0"/>
              <a:t>, </a:t>
            </a:r>
            <a:r>
              <a:rPr lang="en-US" dirty="0" smtClean="0"/>
              <a:t>the </a:t>
            </a:r>
            <a:r>
              <a:rPr lang="en-US" dirty="0"/>
              <a:t>share of national income enjoyed by </a:t>
            </a:r>
            <a:r>
              <a:rPr lang="en-US" i="1" dirty="0">
                <a:solidFill>
                  <a:srgbClr val="008000"/>
                </a:solidFill>
              </a:rPr>
              <a:t>skilled labor </a:t>
            </a:r>
            <a:r>
              <a:rPr lang="en-US" dirty="0"/>
              <a:t>has actually </a:t>
            </a:r>
            <a:r>
              <a:rPr lang="en-US" i="1" dirty="0">
                <a:solidFill>
                  <a:srgbClr val="008000"/>
                </a:solidFill>
              </a:rPr>
              <a:t>increased</a:t>
            </a:r>
            <a:r>
              <a:rPr lang="en-US" dirty="0"/>
              <a:t>, suggesting that the fall in labor’s share has been due to a fall in the share taken by </a:t>
            </a:r>
            <a:r>
              <a:rPr lang="en-US" i="1" dirty="0">
                <a:solidFill>
                  <a:srgbClr val="FF0000"/>
                </a:solidFill>
              </a:rPr>
              <a:t>unskilled labor</a:t>
            </a:r>
            <a:r>
              <a:rPr lang="en-US" dirty="0" smtClean="0"/>
              <a:t>.</a:t>
            </a:r>
          </a:p>
          <a:p>
            <a:r>
              <a:rPr lang="en-US" dirty="0" smtClean="0">
                <a:solidFill>
                  <a:srgbClr val="FF0000"/>
                </a:solidFill>
              </a:rPr>
              <a:t>Real wages </a:t>
            </a:r>
            <a:r>
              <a:rPr lang="en-US" dirty="0">
                <a:solidFill>
                  <a:srgbClr val="FF0000"/>
                </a:solidFill>
              </a:rPr>
              <a:t>for unskilled workers have decreased while real wages for skilled workers have increased.</a:t>
            </a:r>
          </a:p>
          <a:p>
            <a:endParaRPr lang="en-US" dirty="0">
              <a:solidFill>
                <a:srgbClr val="FF0000"/>
              </a:solidFill>
            </a:endParaRPr>
          </a:p>
          <a:p>
            <a:endParaRPr lang="en-US" dirty="0"/>
          </a:p>
        </p:txBody>
      </p:sp>
    </p:spTree>
    <p:extLst>
      <p:ext uri="{BB962C8B-B14F-4D97-AF65-F5344CB8AC3E}">
        <p14:creationId xmlns:p14="http://schemas.microsoft.com/office/powerpoint/2010/main" val="636844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Globalization, Jobs, and Income</a:t>
            </a:r>
          </a:p>
        </p:txBody>
      </p:sp>
      <p:sp>
        <p:nvSpPr>
          <p:cNvPr id="3" name="Content Placeholder 2"/>
          <p:cNvSpPr>
            <a:spLocks noGrp="1"/>
          </p:cNvSpPr>
          <p:nvPr>
            <p:ph sz="quarter" idx="1"/>
          </p:nvPr>
        </p:nvSpPr>
        <p:spPr/>
        <p:txBody>
          <a:bodyPr>
            <a:normAutofit fontScale="92500" lnSpcReduction="20000"/>
          </a:bodyPr>
          <a:lstStyle/>
          <a:p>
            <a:pPr marL="320040" lvl="2" indent="-320040">
              <a:spcBef>
                <a:spcPts val="700"/>
              </a:spcBef>
              <a:buSzPct val="60000"/>
              <a:buFont typeface="Wingdings"/>
              <a:buChar char=""/>
            </a:pPr>
            <a:r>
              <a:rPr lang="en-US" sz="2900" dirty="0">
                <a:solidFill>
                  <a:srgbClr val="008000"/>
                </a:solidFill>
              </a:rPr>
              <a:t>Technological change </a:t>
            </a:r>
            <a:r>
              <a:rPr lang="en-US" sz="2900" dirty="0"/>
              <a:t>has a bigger impact than globalization on declining share of national income enjoyed by </a:t>
            </a:r>
            <a:r>
              <a:rPr lang="en-US" sz="2900" dirty="0" smtClean="0"/>
              <a:t>labor</a:t>
            </a:r>
            <a:endParaRPr lang="en-US" sz="2900" dirty="0">
              <a:solidFill>
                <a:srgbClr val="008000"/>
              </a:solidFill>
            </a:endParaRPr>
          </a:p>
          <a:p>
            <a:pPr marL="320040" lvl="2" indent="-320040">
              <a:spcBef>
                <a:spcPts val="700"/>
              </a:spcBef>
              <a:buSzPct val="60000"/>
              <a:buFont typeface="Wingdings"/>
              <a:buChar char=""/>
            </a:pPr>
            <a:r>
              <a:rPr lang="en-US" sz="3100" dirty="0">
                <a:solidFill>
                  <a:srgbClr val="FF0000"/>
                </a:solidFill>
              </a:rPr>
              <a:t>A</a:t>
            </a:r>
            <a:r>
              <a:rPr lang="en-US" sz="2900" dirty="0" smtClean="0">
                <a:solidFill>
                  <a:srgbClr val="008000"/>
                </a:solidFill>
              </a:rPr>
              <a:t> </a:t>
            </a:r>
            <a:r>
              <a:rPr lang="en-US" sz="3100" dirty="0">
                <a:solidFill>
                  <a:srgbClr val="FF0000"/>
                </a:solidFill>
              </a:rPr>
              <a:t>shift</a:t>
            </a:r>
            <a:r>
              <a:rPr lang="en-US" sz="2900" dirty="0" smtClean="0">
                <a:solidFill>
                  <a:srgbClr val="FF0000"/>
                </a:solidFill>
              </a:rPr>
              <a:t> </a:t>
            </a:r>
            <a:r>
              <a:rPr lang="en-US" sz="2900" dirty="0"/>
              <a:t>within advanced economies away from jobs where the only qualification was a willingness to turn up for work every day and </a:t>
            </a:r>
            <a:r>
              <a:rPr lang="en-US" sz="3100" dirty="0">
                <a:solidFill>
                  <a:srgbClr val="FF0000"/>
                </a:solidFill>
              </a:rPr>
              <a:t>toward jobs that require significant education and skills</a:t>
            </a:r>
            <a:r>
              <a:rPr lang="en-US" sz="2900" dirty="0"/>
              <a:t>.</a:t>
            </a:r>
          </a:p>
          <a:p>
            <a:r>
              <a:rPr lang="en-US" dirty="0"/>
              <a:t>This suggests that a solution to the problem of slow real income growth among the unskilled is to be found not in limiting free trade and globalization but in </a:t>
            </a:r>
            <a:r>
              <a:rPr lang="en-US" dirty="0">
                <a:solidFill>
                  <a:srgbClr val="008000"/>
                </a:solidFill>
              </a:rPr>
              <a:t>increasing society’s investment in </a:t>
            </a:r>
            <a:r>
              <a:rPr lang="en-US" b="1" u="sng" dirty="0">
                <a:solidFill>
                  <a:srgbClr val="008000"/>
                </a:solidFill>
              </a:rPr>
              <a:t>education</a:t>
            </a:r>
            <a:r>
              <a:rPr lang="en-US" dirty="0">
                <a:solidFill>
                  <a:srgbClr val="008000"/>
                </a:solidFill>
              </a:rPr>
              <a:t> to reduce the supply of unskilled workers</a:t>
            </a:r>
            <a:r>
              <a:rPr lang="en-US" dirty="0"/>
              <a:t>.</a:t>
            </a:r>
          </a:p>
        </p:txBody>
      </p:sp>
    </p:spTree>
    <p:extLst>
      <p:ext uri="{BB962C8B-B14F-4D97-AF65-F5344CB8AC3E}">
        <p14:creationId xmlns:p14="http://schemas.microsoft.com/office/powerpoint/2010/main" val="277082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Globalization, Labor Policies, and the </a:t>
            </a:r>
            <a:r>
              <a:rPr lang="en-US" dirty="0" smtClean="0"/>
              <a:t>Environment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Globalization </a:t>
            </a:r>
            <a:r>
              <a:rPr lang="en-US" dirty="0">
                <a:solidFill>
                  <a:srgbClr val="FF0000"/>
                </a:solidFill>
              </a:rPr>
              <a:t>critics</a:t>
            </a:r>
            <a:r>
              <a:rPr lang="en-US" dirty="0"/>
              <a:t> often argue that </a:t>
            </a:r>
            <a:r>
              <a:rPr lang="en-US" dirty="0">
                <a:solidFill>
                  <a:srgbClr val="FF0000"/>
                </a:solidFill>
              </a:rPr>
              <a:t>adhering to labor and environmental regulations </a:t>
            </a:r>
            <a:endParaRPr lang="en-US" dirty="0" smtClean="0">
              <a:solidFill>
                <a:srgbClr val="FF0000"/>
              </a:solidFill>
            </a:endParaRPr>
          </a:p>
          <a:p>
            <a:pPr lvl="1"/>
            <a:r>
              <a:rPr lang="en-US" dirty="0" smtClean="0"/>
              <a:t>significantly </a:t>
            </a:r>
            <a:r>
              <a:rPr lang="en-US" dirty="0"/>
              <a:t>increases the costs of manufacturing enterprises and puts them at a </a:t>
            </a:r>
            <a:r>
              <a:rPr lang="en-US" dirty="0">
                <a:solidFill>
                  <a:srgbClr val="FF0000"/>
                </a:solidFill>
              </a:rPr>
              <a:t>competitive disadvantage </a:t>
            </a:r>
            <a:r>
              <a:rPr lang="en-US" dirty="0"/>
              <a:t>in the global marketplace vis-à-vis firms based in developing nations that do not have to comply with such </a:t>
            </a:r>
            <a:r>
              <a:rPr lang="en-US" dirty="0" smtClean="0"/>
              <a:t>regulations.</a:t>
            </a:r>
          </a:p>
          <a:p>
            <a:pPr lvl="1"/>
            <a:r>
              <a:rPr lang="en-US" sz="2700" dirty="0">
                <a:solidFill>
                  <a:srgbClr val="FF0000"/>
                </a:solidFill>
              </a:rPr>
              <a:t>encourages firms from advanced nations to move manufacturing facilities to less developed countries </a:t>
            </a:r>
            <a:r>
              <a:rPr lang="en-US" dirty="0"/>
              <a:t>that lack adequate regulations to protect labor and the </a:t>
            </a:r>
            <a:r>
              <a:rPr lang="en-US" dirty="0" smtClean="0"/>
              <a:t>environment.</a:t>
            </a:r>
            <a:endParaRPr lang="en-US" dirty="0"/>
          </a:p>
        </p:txBody>
      </p:sp>
    </p:spTree>
    <p:extLst>
      <p:ext uri="{BB962C8B-B14F-4D97-AF65-F5344CB8AC3E}">
        <p14:creationId xmlns:p14="http://schemas.microsoft.com/office/powerpoint/2010/main" val="282917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Globalization, Labor Policies, and the Environment</a:t>
            </a:r>
          </a:p>
        </p:txBody>
      </p:sp>
      <p:sp>
        <p:nvSpPr>
          <p:cNvPr id="3" name="Content Placeholder 2"/>
          <p:cNvSpPr>
            <a:spLocks noGrp="1"/>
          </p:cNvSpPr>
          <p:nvPr>
            <p:ph sz="quarter" idx="1"/>
          </p:nvPr>
        </p:nvSpPr>
        <p:spPr/>
        <p:txBody>
          <a:bodyPr>
            <a:normAutofit fontScale="92500" lnSpcReduction="10000"/>
          </a:bodyPr>
          <a:lstStyle/>
          <a:p>
            <a:r>
              <a:rPr lang="en-US" dirty="0">
                <a:solidFill>
                  <a:srgbClr val="008000"/>
                </a:solidFill>
              </a:rPr>
              <a:t>Supporters</a:t>
            </a:r>
            <a:r>
              <a:rPr lang="en-US" dirty="0"/>
              <a:t> of free trade </a:t>
            </a:r>
            <a:r>
              <a:rPr lang="en-US" dirty="0" smtClean="0"/>
              <a:t>argue </a:t>
            </a:r>
            <a:r>
              <a:rPr lang="en-US" dirty="0"/>
              <a:t>that tougher environmental regulations and stricter labor standards go hand in hand with economic progress</a:t>
            </a:r>
            <a:r>
              <a:rPr lang="en-US" dirty="0" smtClean="0"/>
              <a:t>. </a:t>
            </a:r>
          </a:p>
          <a:p>
            <a:r>
              <a:rPr lang="en-US" dirty="0" smtClean="0"/>
              <a:t>In </a:t>
            </a:r>
            <a:r>
              <a:rPr lang="en-US" dirty="0"/>
              <a:t>general, </a:t>
            </a:r>
            <a:r>
              <a:rPr lang="en-US" dirty="0">
                <a:solidFill>
                  <a:srgbClr val="008000"/>
                </a:solidFill>
              </a:rPr>
              <a:t>as countries get richer</a:t>
            </a:r>
            <a:r>
              <a:rPr lang="en-US" dirty="0"/>
              <a:t>, they </a:t>
            </a:r>
            <a:r>
              <a:rPr lang="en-US" dirty="0">
                <a:solidFill>
                  <a:srgbClr val="008000"/>
                </a:solidFill>
              </a:rPr>
              <a:t>enact tougher environmental and labor </a:t>
            </a:r>
            <a:r>
              <a:rPr lang="en-US" dirty="0" smtClean="0">
                <a:solidFill>
                  <a:srgbClr val="008000"/>
                </a:solidFill>
              </a:rPr>
              <a:t>regulations (see the Figure next)</a:t>
            </a:r>
            <a:r>
              <a:rPr lang="en-US" dirty="0" smtClean="0"/>
              <a:t>.</a:t>
            </a:r>
          </a:p>
          <a:p>
            <a:r>
              <a:rPr lang="en-US" dirty="0"/>
              <a:t>While the hump-shaped relationship depicted in the Figure seems to hold across a wide range of pollutants—from sulfur dioxide to lead concentrations and water quality—c</a:t>
            </a:r>
            <a:r>
              <a:rPr lang="en-US" dirty="0">
                <a:solidFill>
                  <a:srgbClr val="FF0000"/>
                </a:solidFill>
              </a:rPr>
              <a:t>arbon dioxide emissions are an important exception</a:t>
            </a:r>
            <a:r>
              <a:rPr lang="en-US" dirty="0"/>
              <a:t>, rising steadily with higher-income levels. </a:t>
            </a:r>
          </a:p>
          <a:p>
            <a:endParaRPr lang="en-US" dirty="0"/>
          </a:p>
        </p:txBody>
      </p:sp>
    </p:spTree>
    <p:extLst>
      <p:ext uri="{BB962C8B-B14F-4D97-AF65-F5344CB8AC3E}">
        <p14:creationId xmlns:p14="http://schemas.microsoft.com/office/powerpoint/2010/main" val="2746849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638D5A-69F6-49AB-AEF8-726524FD25DB}"/>
              </a:ext>
            </a:extLst>
          </p:cNvPr>
          <p:cNvSpPr>
            <a:spLocks noGrp="1"/>
          </p:cNvSpPr>
          <p:nvPr>
            <p:ph type="title"/>
          </p:nvPr>
        </p:nvSpPr>
        <p:spPr/>
        <p:txBody>
          <a:bodyPr>
            <a:noAutofit/>
          </a:bodyPr>
          <a:lstStyle/>
          <a:p>
            <a:r>
              <a:rPr lang="en-US" sz="4000" dirty="0">
                <a:solidFill>
                  <a:schemeClr val="tx2"/>
                </a:solidFill>
                <a:latin typeface="+mj-lt"/>
                <a:cs typeface="+mj-cs"/>
              </a:rPr>
              <a:t>Income L</a:t>
            </a:r>
            <a:r>
              <a:rPr lang="en-US" sz="4000" dirty="0" smtClean="0">
                <a:solidFill>
                  <a:schemeClr val="tx2"/>
                </a:solidFill>
                <a:latin typeface="+mj-lt"/>
                <a:cs typeface="+mj-cs"/>
              </a:rPr>
              <a:t>evels </a:t>
            </a:r>
            <a:r>
              <a:rPr lang="en-US" sz="4000" dirty="0">
                <a:solidFill>
                  <a:schemeClr val="tx2"/>
                </a:solidFill>
                <a:latin typeface="+mj-lt"/>
                <a:cs typeface="+mj-cs"/>
              </a:rPr>
              <a:t>and </a:t>
            </a:r>
            <a:r>
              <a:rPr lang="en-US" sz="4000" dirty="0" smtClean="0">
                <a:solidFill>
                  <a:schemeClr val="tx2"/>
                </a:solidFill>
                <a:latin typeface="+mj-lt"/>
                <a:cs typeface="+mj-cs"/>
              </a:rPr>
              <a:t>Environmental </a:t>
            </a:r>
            <a:r>
              <a:rPr lang="en-US" sz="4000" dirty="0">
                <a:solidFill>
                  <a:schemeClr val="tx2"/>
                </a:solidFill>
                <a:latin typeface="+mj-lt"/>
                <a:cs typeface="+mj-cs"/>
              </a:rPr>
              <a:t>P</a:t>
            </a:r>
            <a:r>
              <a:rPr lang="en-US" sz="4000" dirty="0" smtClean="0">
                <a:solidFill>
                  <a:schemeClr val="tx2"/>
                </a:solidFill>
                <a:latin typeface="+mj-lt"/>
                <a:cs typeface="+mj-cs"/>
              </a:rPr>
              <a:t>ollution</a:t>
            </a:r>
            <a:endParaRPr lang="en-US" sz="4000" dirty="0">
              <a:solidFill>
                <a:schemeClr val="tx2"/>
              </a:solidFill>
              <a:latin typeface="+mj-lt"/>
              <a:cs typeface="+mj-cs"/>
            </a:endParaRPr>
          </a:p>
        </p:txBody>
      </p:sp>
      <p:pic>
        <p:nvPicPr>
          <p:cNvPr id="8" name="Content Placeholder 7" descr="A graph shows a hump-shaped relationship between income and pollution levels, showing CO2 emissions rising steadily with higher-income levels.">
            <a:extLst>
              <a:ext uri="{FF2B5EF4-FFF2-40B4-BE49-F238E27FC236}">
                <a16:creationId xmlns="" xmlns:a16="http://schemas.microsoft.com/office/drawing/2014/main" id="{2555505F-92CB-4B67-9A2E-CA08283B0B93}"/>
              </a:ext>
            </a:extLst>
          </p:cNvPr>
          <p:cNvPicPr>
            <a:picLocks noGrp="1" noChangeAspect="1"/>
          </p:cNvPicPr>
          <p:nvPr>
            <p:ph idx="1"/>
          </p:nvPr>
        </p:nvPicPr>
        <p:blipFill>
          <a:blip r:embed="rId3"/>
          <a:stretch>
            <a:fillRect/>
          </a:stretch>
        </p:blipFill>
        <p:spPr>
          <a:xfrm>
            <a:off x="914400" y="1905000"/>
            <a:ext cx="7045570" cy="4030066"/>
          </a:xfrm>
        </p:spPr>
      </p:pic>
      <p:sp>
        <p:nvSpPr>
          <p:cNvPr id="4" name="Text Placeholder 3">
            <a:extLst>
              <a:ext uri="{FF2B5EF4-FFF2-40B4-BE49-F238E27FC236}">
                <a16:creationId xmlns="" xmlns:a16="http://schemas.microsoft.com/office/drawing/2014/main" id="{07D08DC6-9E35-4997-A330-FF1FA2A791C2}"/>
              </a:ext>
            </a:extLst>
          </p:cNvPr>
          <p:cNvSpPr>
            <a:spLocks noGrp="1"/>
          </p:cNvSpPr>
          <p:nvPr>
            <p:ph type="body" sz="quarter" idx="16"/>
          </p:nvPr>
        </p:nvSpPr>
        <p:spPr/>
        <p:txBody>
          <a:bodyPr>
            <a:normAutofit fontScale="92500" lnSpcReduction="10000"/>
          </a:bodyPr>
          <a:lstStyle/>
          <a:p>
            <a:endParaRPr lang="en-US"/>
          </a:p>
        </p:txBody>
      </p:sp>
      <p:sp>
        <p:nvSpPr>
          <p:cNvPr id="5" name="Text Placeholder 4">
            <a:extLst>
              <a:ext uri="{FF2B5EF4-FFF2-40B4-BE49-F238E27FC236}">
                <a16:creationId xmlns="" xmlns:a16="http://schemas.microsoft.com/office/drawing/2014/main" id="{160A4030-F997-4873-94E1-4D38FAD53F85}"/>
              </a:ext>
            </a:extLst>
          </p:cNvPr>
          <p:cNvSpPr>
            <a:spLocks noGrp="1"/>
          </p:cNvSpPr>
          <p:nvPr>
            <p:ph type="body" sz="quarter" idx="11"/>
          </p:nvPr>
        </p:nvSpPr>
        <p:spPr/>
        <p:txBody>
          <a:bodyPr/>
          <a:lstStyle/>
          <a:p>
            <a:r>
              <a:rPr lang="en-US" sz="1000" i="1" dirty="0"/>
              <a:t>Source: C. W. L. Hill and G. T. M. Hult, Global Business Today (New York: McGraw-Hill Education, 2018).</a:t>
            </a:r>
            <a:endParaRPr lang="en-US" sz="1000" dirty="0"/>
          </a:p>
        </p:txBody>
      </p:sp>
    </p:spTree>
    <p:extLst>
      <p:ext uri="{BB962C8B-B14F-4D97-AF65-F5344CB8AC3E}">
        <p14:creationId xmlns:p14="http://schemas.microsoft.com/office/powerpoint/2010/main" val="700889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Globalization and National </a:t>
            </a:r>
            <a:r>
              <a:rPr lang="en-US" dirty="0" smtClean="0"/>
              <a:t>Sovereignty</a:t>
            </a:r>
            <a:endParaRPr lang="en-US" dirty="0"/>
          </a:p>
        </p:txBody>
      </p:sp>
      <p:sp>
        <p:nvSpPr>
          <p:cNvPr id="3" name="Content Placeholder 2"/>
          <p:cNvSpPr>
            <a:spLocks noGrp="1"/>
          </p:cNvSpPr>
          <p:nvPr>
            <p:ph sz="quarter" idx="1"/>
          </p:nvPr>
        </p:nvSpPr>
        <p:spPr/>
        <p:txBody>
          <a:bodyPr>
            <a:normAutofit/>
          </a:bodyPr>
          <a:lstStyle/>
          <a:p>
            <a:r>
              <a:rPr lang="en-US" dirty="0"/>
              <a:t>Globalization is criticized because </a:t>
            </a:r>
            <a:r>
              <a:rPr lang="en-US" dirty="0" smtClean="0"/>
              <a:t>it shifts </a:t>
            </a:r>
            <a:r>
              <a:rPr lang="en-US" dirty="0">
                <a:solidFill>
                  <a:srgbClr val="FF0000"/>
                </a:solidFill>
              </a:rPr>
              <a:t>economic powe</a:t>
            </a:r>
            <a:r>
              <a:rPr lang="en-US" dirty="0"/>
              <a:t>r away from national governments and toward </a:t>
            </a:r>
            <a:r>
              <a:rPr lang="en-US" dirty="0">
                <a:solidFill>
                  <a:srgbClr val="FF0000"/>
                </a:solidFill>
              </a:rPr>
              <a:t>supranational organizations </a:t>
            </a:r>
            <a:r>
              <a:rPr lang="en-US" dirty="0"/>
              <a:t>such as the World Trade Organization, the European Union, and the United Nations</a:t>
            </a:r>
            <a:r>
              <a:rPr lang="en-US" dirty="0" smtClean="0"/>
              <a:t>.</a:t>
            </a:r>
          </a:p>
          <a:p>
            <a:r>
              <a:rPr lang="en-US" dirty="0" smtClean="0"/>
              <a:t>Many </a:t>
            </a:r>
            <a:r>
              <a:rPr lang="en-US" dirty="0"/>
              <a:t>economists and politicians maintain that the </a:t>
            </a:r>
            <a:r>
              <a:rPr lang="en-US" dirty="0">
                <a:solidFill>
                  <a:srgbClr val="008000"/>
                </a:solidFill>
              </a:rPr>
              <a:t>power of supranational organizations such as the WTO is limited to what nation-states collectively agree to grant</a:t>
            </a:r>
            <a:endParaRPr lang="en-US" dirty="0" smtClean="0">
              <a:solidFill>
                <a:srgbClr val="008000"/>
              </a:solidFill>
            </a:endParaRPr>
          </a:p>
          <a:p>
            <a:endParaRPr lang="en-US" dirty="0"/>
          </a:p>
        </p:txBody>
      </p:sp>
    </p:spTree>
    <p:extLst>
      <p:ext uri="{BB962C8B-B14F-4D97-AF65-F5344CB8AC3E}">
        <p14:creationId xmlns:p14="http://schemas.microsoft.com/office/powerpoint/2010/main" val="1259947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Globalization and the World’s </a:t>
            </a:r>
            <a:r>
              <a:rPr lang="en-US" dirty="0" smtClean="0"/>
              <a:t>Poor</a:t>
            </a:r>
            <a:endParaRPr lang="en-US" dirty="0"/>
          </a:p>
        </p:txBody>
      </p:sp>
      <p:sp>
        <p:nvSpPr>
          <p:cNvPr id="3" name="Content Placeholder 2"/>
          <p:cNvSpPr>
            <a:spLocks noGrp="1"/>
          </p:cNvSpPr>
          <p:nvPr>
            <p:ph sz="quarter" idx="1"/>
          </p:nvPr>
        </p:nvSpPr>
        <p:spPr/>
        <p:txBody>
          <a:bodyPr>
            <a:normAutofit/>
          </a:bodyPr>
          <a:lstStyle/>
          <a:p>
            <a:r>
              <a:rPr lang="en-US" sz="2800" dirty="0">
                <a:solidFill>
                  <a:srgbClr val="FF0000"/>
                </a:solidFill>
              </a:rPr>
              <a:t>Critics</a:t>
            </a:r>
            <a:r>
              <a:rPr lang="en-US" dirty="0"/>
              <a:t> of globalization argue that </a:t>
            </a:r>
            <a:r>
              <a:rPr lang="en-US" dirty="0" smtClean="0"/>
              <a:t>over </a:t>
            </a:r>
            <a:r>
              <a:rPr lang="en-US" dirty="0"/>
              <a:t>the past 100 years or so </a:t>
            </a:r>
            <a:r>
              <a:rPr lang="en-US" dirty="0">
                <a:solidFill>
                  <a:srgbClr val="FF0000"/>
                </a:solidFill>
              </a:rPr>
              <a:t>the gap between the rich and poor nations of the world has gotten wider</a:t>
            </a:r>
            <a:r>
              <a:rPr lang="en-US" dirty="0"/>
              <a:t>. </a:t>
            </a:r>
            <a:endParaRPr lang="en-US" dirty="0" smtClean="0"/>
          </a:p>
          <a:p>
            <a:r>
              <a:rPr lang="en-US" dirty="0" smtClean="0"/>
              <a:t>In </a:t>
            </a:r>
            <a:r>
              <a:rPr lang="en-US" dirty="0">
                <a:solidFill>
                  <a:srgbClr val="FF0000"/>
                </a:solidFill>
              </a:rPr>
              <a:t>1870</a:t>
            </a:r>
            <a:r>
              <a:rPr lang="en-US" dirty="0"/>
              <a:t>, the average income per capita in the world’s 17 richest nations was </a:t>
            </a:r>
            <a:r>
              <a:rPr lang="en-US" dirty="0">
                <a:solidFill>
                  <a:srgbClr val="FF0000"/>
                </a:solidFill>
              </a:rPr>
              <a:t>2.4 times </a:t>
            </a:r>
            <a:r>
              <a:rPr lang="en-US" dirty="0"/>
              <a:t>that of all other countries</a:t>
            </a:r>
            <a:r>
              <a:rPr lang="en-US" dirty="0" smtClean="0"/>
              <a:t>.</a:t>
            </a:r>
          </a:p>
          <a:p>
            <a:r>
              <a:rPr lang="en-US" dirty="0" smtClean="0"/>
              <a:t>In </a:t>
            </a:r>
            <a:r>
              <a:rPr lang="en-US" dirty="0">
                <a:solidFill>
                  <a:srgbClr val="FF0000"/>
                </a:solidFill>
              </a:rPr>
              <a:t>1990</a:t>
            </a:r>
            <a:r>
              <a:rPr lang="en-US" dirty="0"/>
              <a:t>, the same group was </a:t>
            </a:r>
            <a:r>
              <a:rPr lang="en-US" dirty="0">
                <a:solidFill>
                  <a:srgbClr val="FF0000"/>
                </a:solidFill>
              </a:rPr>
              <a:t>4.5 times </a:t>
            </a:r>
            <a:r>
              <a:rPr lang="en-US" dirty="0"/>
              <a:t>as rich as the rest. </a:t>
            </a:r>
            <a:endParaRPr lang="en-US" dirty="0" smtClean="0"/>
          </a:p>
          <a:p>
            <a:endParaRPr lang="en-US" dirty="0"/>
          </a:p>
        </p:txBody>
      </p:sp>
    </p:spTree>
    <p:extLst>
      <p:ext uri="{BB962C8B-B14F-4D97-AF65-F5344CB8AC3E}">
        <p14:creationId xmlns:p14="http://schemas.microsoft.com/office/powerpoint/2010/main" val="37977483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Globalization and the World’s Poor</a:t>
            </a:r>
          </a:p>
        </p:txBody>
      </p:sp>
      <p:sp>
        <p:nvSpPr>
          <p:cNvPr id="3" name="Content Placeholder 2"/>
          <p:cNvSpPr>
            <a:spLocks noGrp="1"/>
          </p:cNvSpPr>
          <p:nvPr>
            <p:ph sz="quarter" idx="1"/>
          </p:nvPr>
        </p:nvSpPr>
        <p:spPr/>
        <p:txBody>
          <a:bodyPr/>
          <a:lstStyle/>
          <a:p>
            <a:r>
              <a:rPr lang="en-US" dirty="0"/>
              <a:t>In </a:t>
            </a:r>
            <a:r>
              <a:rPr lang="en-US" dirty="0">
                <a:solidFill>
                  <a:srgbClr val="FF0000"/>
                </a:solidFill>
              </a:rPr>
              <a:t>2017</a:t>
            </a:r>
            <a:r>
              <a:rPr lang="en-US" dirty="0"/>
              <a:t>, the 34 member states of the </a:t>
            </a:r>
            <a:r>
              <a:rPr lang="en-US" dirty="0" err="1"/>
              <a:t>Organisation</a:t>
            </a:r>
            <a:r>
              <a:rPr lang="en-US" dirty="0"/>
              <a:t> for Economic Co-operation and Development (OECD), which includes most of the world’s rich economies, had an average gross national income (GNI) per person of more than $40,000, whereas the world’s 40 least developed countries had a GNI of under $1,000 per capita—implying that income per capita in the world’s 34 richest nations was </a:t>
            </a:r>
            <a:r>
              <a:rPr lang="en-US" dirty="0">
                <a:solidFill>
                  <a:srgbClr val="FF0000"/>
                </a:solidFill>
              </a:rPr>
              <a:t>40 times</a:t>
            </a:r>
            <a:r>
              <a:rPr lang="en-US" dirty="0"/>
              <a:t> that in the world’s 40 poorest.</a:t>
            </a:r>
          </a:p>
          <a:p>
            <a:endParaRPr lang="en-US" dirty="0"/>
          </a:p>
        </p:txBody>
      </p:sp>
    </p:spTree>
    <p:extLst>
      <p:ext uri="{BB962C8B-B14F-4D97-AF65-F5344CB8AC3E}">
        <p14:creationId xmlns:p14="http://schemas.microsoft.com/office/powerpoint/2010/main" val="1015900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Globalization and the World’s Poor</a:t>
            </a:r>
          </a:p>
        </p:txBody>
      </p:sp>
      <p:sp>
        <p:nvSpPr>
          <p:cNvPr id="3" name="Content Placeholder 2"/>
          <p:cNvSpPr>
            <a:spLocks noGrp="1"/>
          </p:cNvSpPr>
          <p:nvPr>
            <p:ph sz="quarter" idx="1"/>
          </p:nvPr>
        </p:nvSpPr>
        <p:spPr/>
        <p:txBody>
          <a:bodyPr>
            <a:normAutofit fontScale="92500" lnSpcReduction="20000"/>
          </a:bodyPr>
          <a:lstStyle/>
          <a:p>
            <a:r>
              <a:rPr lang="en-US" dirty="0"/>
              <a:t>Although the reasons for economic stagnation vary, several factors stand out, none of which has anything to do with free trade or globalization</a:t>
            </a:r>
            <a:r>
              <a:rPr lang="en-US" dirty="0" smtClean="0"/>
              <a:t>. </a:t>
            </a:r>
          </a:p>
          <a:p>
            <a:r>
              <a:rPr lang="en-US" dirty="0" smtClean="0"/>
              <a:t>Many </a:t>
            </a:r>
            <a:r>
              <a:rPr lang="en-US" dirty="0"/>
              <a:t>of the world’s poorest countries have suffered from </a:t>
            </a:r>
            <a:endParaRPr lang="en-US" dirty="0" smtClean="0"/>
          </a:p>
          <a:p>
            <a:pPr lvl="1"/>
            <a:r>
              <a:rPr lang="en-US" sz="3100" dirty="0">
                <a:solidFill>
                  <a:srgbClr val="FF0000"/>
                </a:solidFill>
              </a:rPr>
              <a:t>totalitarian</a:t>
            </a:r>
            <a:r>
              <a:rPr lang="en-US" dirty="0" smtClean="0"/>
              <a:t> governments</a:t>
            </a:r>
          </a:p>
          <a:p>
            <a:pPr lvl="1"/>
            <a:r>
              <a:rPr lang="en-US" sz="3100" dirty="0">
                <a:solidFill>
                  <a:srgbClr val="FF0000"/>
                </a:solidFill>
              </a:rPr>
              <a:t>economic policies that destroyed wealth </a:t>
            </a:r>
            <a:r>
              <a:rPr lang="en-US" dirty="0"/>
              <a:t>rather than facilitated its </a:t>
            </a:r>
            <a:r>
              <a:rPr lang="en-US" dirty="0" smtClean="0"/>
              <a:t>creation</a:t>
            </a:r>
          </a:p>
          <a:p>
            <a:pPr lvl="1"/>
            <a:r>
              <a:rPr lang="en-US" sz="3100">
                <a:solidFill>
                  <a:srgbClr val="FF0000"/>
                </a:solidFill>
              </a:rPr>
              <a:t>endemic </a:t>
            </a:r>
            <a:r>
              <a:rPr lang="en-US" sz="3100" smtClean="0">
                <a:solidFill>
                  <a:srgbClr val="FF0000"/>
                </a:solidFill>
              </a:rPr>
              <a:t>corruption</a:t>
            </a:r>
            <a:endParaRPr lang="en-US" dirty="0" smtClean="0"/>
          </a:p>
          <a:p>
            <a:pPr lvl="1"/>
            <a:r>
              <a:rPr lang="en-US" sz="3100" dirty="0">
                <a:solidFill>
                  <a:srgbClr val="FF0000"/>
                </a:solidFill>
              </a:rPr>
              <a:t>scant protection for property rights</a:t>
            </a:r>
          </a:p>
          <a:p>
            <a:pPr lvl="1"/>
            <a:r>
              <a:rPr lang="en-US" sz="3100" dirty="0">
                <a:solidFill>
                  <a:srgbClr val="FF0000"/>
                </a:solidFill>
              </a:rPr>
              <a:t>prolonged civil </a:t>
            </a:r>
            <a:r>
              <a:rPr lang="en-US" sz="3100" dirty="0" smtClean="0">
                <a:solidFill>
                  <a:srgbClr val="FF0000"/>
                </a:solidFill>
              </a:rPr>
              <a:t>war</a:t>
            </a:r>
            <a:endParaRPr lang="en-US" dirty="0"/>
          </a:p>
        </p:txBody>
      </p:sp>
    </p:spTree>
    <p:extLst>
      <p:ext uri="{BB962C8B-B14F-4D97-AF65-F5344CB8AC3E}">
        <p14:creationId xmlns:p14="http://schemas.microsoft.com/office/powerpoint/2010/main" val="37403213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1491</TotalTime>
  <Words>3917</Words>
  <Application>Microsoft Office PowerPoint</Application>
  <PresentationFormat>On-screen Show (4:3)</PresentationFormat>
  <Paragraphs>305</Paragraphs>
  <Slides>61</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ＭＳ Ｐゴシック</vt:lpstr>
      <vt:lpstr>Arial</vt:lpstr>
      <vt:lpstr>Calibri</vt:lpstr>
      <vt:lpstr>Cambria</vt:lpstr>
      <vt:lpstr>Tw Cen MT</vt:lpstr>
      <vt:lpstr>Wingdings</vt:lpstr>
      <vt:lpstr>Wingdings 2</vt:lpstr>
      <vt:lpstr>Median</vt:lpstr>
      <vt:lpstr>Globalization</vt:lpstr>
      <vt:lpstr>What Is Globalization?</vt:lpstr>
      <vt:lpstr>The Globalization of Markets</vt:lpstr>
      <vt:lpstr>The Globalization of Markets</vt:lpstr>
      <vt:lpstr>The Globalization of Production</vt:lpstr>
      <vt:lpstr>The Globalization of Production</vt:lpstr>
      <vt:lpstr>Boeing’s 777</vt:lpstr>
      <vt:lpstr>The Globalization of Production</vt:lpstr>
      <vt:lpstr>The Emergence of Global Institutions</vt:lpstr>
      <vt:lpstr>The Emergence of Global Institutions</vt:lpstr>
      <vt:lpstr>The World Trade Organization</vt:lpstr>
      <vt:lpstr>The World Trade Organization</vt:lpstr>
      <vt:lpstr>The International Monetary Fund</vt:lpstr>
      <vt:lpstr>The International Monetary Fund</vt:lpstr>
      <vt:lpstr>The International Monetary Fund</vt:lpstr>
      <vt:lpstr>The World Bank</vt:lpstr>
      <vt:lpstr>The World Bank</vt:lpstr>
      <vt:lpstr>Drivers of Globalization</vt:lpstr>
      <vt:lpstr>Declining Trade and Investment Barriers</vt:lpstr>
      <vt:lpstr>Declining Trade and Investment Barriers</vt:lpstr>
      <vt:lpstr>Declining Trade and Investment Barriers</vt:lpstr>
      <vt:lpstr>Knowledge Society and Trade Agreements</vt:lpstr>
      <vt:lpstr>Value of world trade, world production, number of regional trade agreements in force, and world population from 1960 to 2020 (index 1960 = 100)</vt:lpstr>
      <vt:lpstr>Knowledge Society and Trade Agreements</vt:lpstr>
      <vt:lpstr>Knowledge Society and Trade Agreements</vt:lpstr>
      <vt:lpstr>Removal of Restrictions to FDI</vt:lpstr>
      <vt:lpstr>More Trade Agreements</vt:lpstr>
      <vt:lpstr>Declining Trade and Investment Barriers</vt:lpstr>
      <vt:lpstr>Declining Trade and Investment Barriers</vt:lpstr>
      <vt:lpstr>Role of Technological Change</vt:lpstr>
      <vt:lpstr>Communications</vt:lpstr>
      <vt:lpstr>Communications</vt:lpstr>
      <vt:lpstr>Internet of Things</vt:lpstr>
      <vt:lpstr>Internet of Things</vt:lpstr>
      <vt:lpstr>Transportation Technology </vt:lpstr>
      <vt:lpstr>Transportation Technology</vt:lpstr>
      <vt:lpstr>Transportation Technology</vt:lpstr>
      <vt:lpstr>The Changing Demographics of the  Global Economy</vt:lpstr>
      <vt:lpstr>The Changing World Output and World Trade Picture</vt:lpstr>
      <vt:lpstr>The Changing Foreign Direct Investment Picture</vt:lpstr>
      <vt:lpstr> Share of FDI stock outward as a percentage of GDP.</vt:lpstr>
      <vt:lpstr>The Changing Nature of the Multinational Enterprise</vt:lpstr>
      <vt:lpstr>The Changing Nature of the Multinational Enterprise</vt:lpstr>
      <vt:lpstr>The Changing World Order</vt:lpstr>
      <vt:lpstr>The Changing World Order</vt:lpstr>
      <vt:lpstr>The Globalization Debate </vt:lpstr>
      <vt:lpstr>The Globalization Debate </vt:lpstr>
      <vt:lpstr>Antiglobalization Protests</vt:lpstr>
      <vt:lpstr>Antiglobalization Protests</vt:lpstr>
      <vt:lpstr>Globalization, Jobs, and Income</vt:lpstr>
      <vt:lpstr>Globalization, Jobs, and Income</vt:lpstr>
      <vt:lpstr>Globalization, Jobs, and Income</vt:lpstr>
      <vt:lpstr>Globalization, Jobs, and Income</vt:lpstr>
      <vt:lpstr>Globalization, Jobs, and Income</vt:lpstr>
      <vt:lpstr>Globalization, Labor Policies, and the Environment</vt:lpstr>
      <vt:lpstr>Globalization, Labor Policies, and the Environment</vt:lpstr>
      <vt:lpstr>Income Levels and Environmental Pollution</vt:lpstr>
      <vt:lpstr>Globalization and National Sovereignty</vt:lpstr>
      <vt:lpstr>Globalization and the World’s Poor</vt:lpstr>
      <vt:lpstr>Globalization and the World’s Poor</vt:lpstr>
      <vt:lpstr>Globalization and the World’s Poor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msu</dc:creator>
  <cp:lastModifiedBy>Mohammad almulla</cp:lastModifiedBy>
  <cp:revision>80</cp:revision>
  <dcterms:created xsi:type="dcterms:W3CDTF">2018-07-02T20:53:49Z</dcterms:created>
  <dcterms:modified xsi:type="dcterms:W3CDTF">2019-01-17T02:52:24Z</dcterms:modified>
</cp:coreProperties>
</file>