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65"/>
  </p:notesMasterIdLst>
  <p:sldIdLst>
    <p:sldId id="256" r:id="rId2"/>
    <p:sldId id="257" r:id="rId3"/>
    <p:sldId id="258" r:id="rId4"/>
    <p:sldId id="259" r:id="rId5"/>
    <p:sldId id="304" r:id="rId6"/>
    <p:sldId id="303" r:id="rId7"/>
    <p:sldId id="260" r:id="rId8"/>
    <p:sldId id="305" r:id="rId9"/>
    <p:sldId id="262" r:id="rId10"/>
    <p:sldId id="263" r:id="rId11"/>
    <p:sldId id="308" r:id="rId12"/>
    <p:sldId id="306" r:id="rId13"/>
    <p:sldId id="307" r:id="rId14"/>
    <p:sldId id="264" r:id="rId15"/>
    <p:sldId id="265" r:id="rId16"/>
    <p:sldId id="266" r:id="rId17"/>
    <p:sldId id="267" r:id="rId18"/>
    <p:sldId id="268" r:id="rId19"/>
    <p:sldId id="269" r:id="rId20"/>
    <p:sldId id="271" r:id="rId21"/>
    <p:sldId id="309" r:id="rId22"/>
    <p:sldId id="310" r:id="rId23"/>
    <p:sldId id="273" r:id="rId24"/>
    <p:sldId id="277" r:id="rId25"/>
    <p:sldId id="274" r:id="rId26"/>
    <p:sldId id="275" r:id="rId27"/>
    <p:sldId id="276" r:id="rId28"/>
    <p:sldId id="278" r:id="rId29"/>
    <p:sldId id="280" r:id="rId30"/>
    <p:sldId id="311" r:id="rId31"/>
    <p:sldId id="312" r:id="rId32"/>
    <p:sldId id="313" r:id="rId33"/>
    <p:sldId id="281" r:id="rId34"/>
    <p:sldId id="314" r:id="rId35"/>
    <p:sldId id="316" r:id="rId36"/>
    <p:sldId id="321" r:id="rId37"/>
    <p:sldId id="282" r:id="rId38"/>
    <p:sldId id="315" r:id="rId39"/>
    <p:sldId id="283" r:id="rId40"/>
    <p:sldId id="284" r:id="rId41"/>
    <p:sldId id="285" r:id="rId42"/>
    <p:sldId id="286" r:id="rId43"/>
    <p:sldId id="317" r:id="rId44"/>
    <p:sldId id="287" r:id="rId45"/>
    <p:sldId id="288" r:id="rId46"/>
    <p:sldId id="318" r:id="rId47"/>
    <p:sldId id="289" r:id="rId48"/>
    <p:sldId id="290" r:id="rId49"/>
    <p:sldId id="322" r:id="rId50"/>
    <p:sldId id="319" r:id="rId51"/>
    <p:sldId id="291" r:id="rId52"/>
    <p:sldId id="292" r:id="rId53"/>
    <p:sldId id="293" r:id="rId54"/>
    <p:sldId id="320" r:id="rId55"/>
    <p:sldId id="328" r:id="rId56"/>
    <p:sldId id="294" r:id="rId57"/>
    <p:sldId id="295" r:id="rId58"/>
    <p:sldId id="296" r:id="rId59"/>
    <p:sldId id="323" r:id="rId60"/>
    <p:sldId id="324" r:id="rId61"/>
    <p:sldId id="325" r:id="rId62"/>
    <p:sldId id="326" r:id="rId63"/>
    <p:sldId id="327" r:id="rId6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70" d="100"/>
          <a:sy n="70" d="100"/>
        </p:scale>
        <p:origin x="1386" y="7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5A45725-97FC-D744-875A-6DA1D34D9F4E}" type="datetimeFigureOut">
              <a:rPr lang="en-US" smtClean="0"/>
              <a:t>1/16/2019</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09B5CFA-36ED-F440-81F8-7EFB313FF44D}" type="slidenum">
              <a:rPr lang="en-US" smtClean="0"/>
              <a:t>‹#›</a:t>
            </a:fld>
            <a:endParaRPr lang="en-US"/>
          </a:p>
        </p:txBody>
      </p:sp>
    </p:spTree>
    <p:extLst>
      <p:ext uri="{BB962C8B-B14F-4D97-AF65-F5344CB8AC3E}">
        <p14:creationId xmlns:p14="http://schemas.microsoft.com/office/powerpoint/2010/main" val="3308255446"/>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Social norms are standards, rules, guides and expectations for actual </a:t>
            </a:r>
            <a:r>
              <a:rPr lang="en-US" dirty="0" err="1" smtClean="0"/>
              <a:t>behaviour</a:t>
            </a:r>
            <a:r>
              <a:rPr lang="en-US" dirty="0" smtClean="0"/>
              <a:t>, whereas values are abstract conceptions of what is important and worthwhile. Honesty is a general value; the expectation that students will not cheat or use such material forbidden by the codes in the examinations is a norm.</a:t>
            </a:r>
          </a:p>
          <a:p>
            <a:endParaRPr lang="en-US" dirty="0" smtClean="0"/>
          </a:p>
          <a:p>
            <a:r>
              <a:rPr lang="en-US" dirty="0" smtClean="0"/>
              <a:t>Values are general guidelines, while norms are specific guidelines. Values are general standards, which decide what is good and what is bad. Norms are rules and expectations that specify how people should and should not behave in various social situations.</a:t>
            </a:r>
            <a:endParaRPr lang="en-US" dirty="0"/>
          </a:p>
        </p:txBody>
      </p:sp>
      <p:sp>
        <p:nvSpPr>
          <p:cNvPr id="4" name="Slide Number Placeholder 3"/>
          <p:cNvSpPr>
            <a:spLocks noGrp="1"/>
          </p:cNvSpPr>
          <p:nvPr>
            <p:ph type="sldNum" sz="quarter" idx="10"/>
          </p:nvPr>
        </p:nvSpPr>
        <p:spPr/>
        <p:txBody>
          <a:bodyPr/>
          <a:lstStyle/>
          <a:p>
            <a:fld id="{109B5CFA-36ED-F440-81F8-7EFB313FF44D}" type="slidenum">
              <a:rPr lang="en-US" smtClean="0"/>
              <a:t>4</a:t>
            </a:fld>
            <a:endParaRPr lang="en-US"/>
          </a:p>
        </p:txBody>
      </p:sp>
    </p:spTree>
    <p:extLst>
      <p:ext uri="{BB962C8B-B14F-4D97-AF65-F5344CB8AC3E}">
        <p14:creationId xmlns:p14="http://schemas.microsoft.com/office/powerpoint/2010/main" val="27414528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a:extLst>
              <a:ext uri="{FF2B5EF4-FFF2-40B4-BE49-F238E27FC236}">
                <a16:creationId xmlns:a16="http://schemas.microsoft.com/office/drawing/2014/main" xmlns="" id="{87A39E63-30E4-48ED-84F8-07A51C0BA99A}"/>
              </a:ext>
            </a:extLst>
          </p:cNvPr>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37931725" indent="-37474525">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6C955A36-49A8-4BEB-A36D-DBFC28B112A5}" type="slidenum">
              <a:rPr lang="en-US" altLang="en-US" smtClean="0"/>
              <a:pPr>
                <a:spcBef>
                  <a:spcPct val="0"/>
                </a:spcBef>
              </a:pPr>
              <a:t>7</a:t>
            </a:fld>
            <a:endParaRPr lang="en-US" altLang="en-US"/>
          </a:p>
        </p:txBody>
      </p:sp>
      <p:sp>
        <p:nvSpPr>
          <p:cNvPr id="60419" name="Rectangle 2">
            <a:extLst>
              <a:ext uri="{FF2B5EF4-FFF2-40B4-BE49-F238E27FC236}">
                <a16:creationId xmlns:a16="http://schemas.microsoft.com/office/drawing/2014/main" xmlns="" id="{EC62286D-14C4-42D7-9375-0E9A7651BD71}"/>
              </a:ext>
            </a:extLst>
          </p:cNvPr>
          <p:cNvSpPr>
            <a:spLocks noGrp="1" noRot="1" noChangeAspect="1" noChangeArrowheads="1" noTextEdit="1"/>
          </p:cNvSpPr>
          <p:nvPr>
            <p:ph type="sldImg"/>
          </p:nvPr>
        </p:nvSpPr>
        <p:spPr>
          <a:ln/>
        </p:spPr>
      </p:sp>
      <p:sp>
        <p:nvSpPr>
          <p:cNvPr id="60420" name="Rectangle 3">
            <a:extLst>
              <a:ext uri="{FF2B5EF4-FFF2-40B4-BE49-F238E27FC236}">
                <a16:creationId xmlns:a16="http://schemas.microsoft.com/office/drawing/2014/main" xmlns="" id="{164DC9AD-C25F-4F68-8771-64D196591D47}"/>
              </a:ext>
            </a:extLst>
          </p:cNvPr>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altLang="en-US">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45163717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smtClean="0"/>
              <a:t>Religion is an important aspect of most societies. It affects the ways in which members of a society relate to each other and to outsiders. Approximately 84 percent of the world’s 6.9 billion people claim some religious affiliation. As reflected in Map 4.3, 77 percent of the world’s population adheres to one of four religions: Christianity (31.5 percent), including Roman Catholics, Protestants, and Eastern Orthodox; Islam (23.2 percent); Hinduism (15.0 percent); and Buddhism (7.1 percent)</a:t>
            </a:r>
          </a:p>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fld id="{B0095DCC-EE18-4545-A460-FEB7AB82EEA5}" type="slidenum">
              <a:rPr lang="en-US" smtClean="0"/>
              <a:pPr/>
              <a:t>21</a:t>
            </a:fld>
            <a:endParaRPr lang="en-US"/>
          </a:p>
        </p:txBody>
      </p:sp>
    </p:spTree>
    <p:extLst>
      <p:ext uri="{BB962C8B-B14F-4D97-AF65-F5344CB8AC3E}">
        <p14:creationId xmlns:p14="http://schemas.microsoft.com/office/powerpoint/2010/main" val="154447405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1"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fld id="{33EA0398-3DC6-9C49-9BF8-D373AB9F8E98}" type="slidenum">
              <a:rPr lang="en-US" sz="1200">
                <a:solidFill>
                  <a:srgbClr val="000000"/>
                </a:solidFill>
              </a:rPr>
              <a:pPr/>
              <a:t>42</a:t>
            </a:fld>
            <a:endParaRPr lang="en-US" sz="1200">
              <a:solidFill>
                <a:srgbClr val="000000"/>
              </a:solidFill>
            </a:endParaRPr>
          </a:p>
        </p:txBody>
      </p:sp>
      <p:sp>
        <p:nvSpPr>
          <p:cNvPr id="168962" name="Rectangle 2"/>
          <p:cNvSpPr>
            <a:spLocks noGrp="1" noRot="1" noChangeAspect="1" noChangeArrowheads="1" noTextEdit="1"/>
          </p:cNvSpPr>
          <p:nvPr>
            <p:ph type="sldImg"/>
          </p:nvPr>
        </p:nvSpPr>
        <p:spPr>
          <a:ln/>
        </p:spPr>
      </p:sp>
      <p:sp>
        <p:nvSpPr>
          <p:cNvPr id="168963"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endParaRPr lang="en-US">
              <a:latin typeface="Times New Roman" charset="0"/>
            </a:endParaRPr>
          </a:p>
        </p:txBody>
      </p:sp>
    </p:spTree>
    <p:extLst>
      <p:ext uri="{BB962C8B-B14F-4D97-AF65-F5344CB8AC3E}">
        <p14:creationId xmlns:p14="http://schemas.microsoft.com/office/powerpoint/2010/main" val="389640225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09"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210EB5ED-E627-5C46-AD45-EE0477668810}" type="slidenum">
              <a:rPr lang="en-US" sz="1200">
                <a:solidFill>
                  <a:srgbClr val="000000"/>
                </a:solidFill>
                <a:latin typeface="Times New Roman" charset="0"/>
              </a:rPr>
              <a:pPr eaLnBrk="1" hangingPunct="1"/>
              <a:t>44</a:t>
            </a:fld>
            <a:endParaRPr lang="en-US" sz="1200">
              <a:solidFill>
                <a:srgbClr val="000000"/>
              </a:solidFill>
              <a:latin typeface="Times New Roman" charset="0"/>
            </a:endParaRPr>
          </a:p>
        </p:txBody>
      </p:sp>
      <p:sp>
        <p:nvSpPr>
          <p:cNvPr id="171010" name="Rectangle 2"/>
          <p:cNvSpPr>
            <a:spLocks noGrp="1" noRot="1" noChangeAspect="1" noChangeArrowheads="1" noTextEdit="1"/>
          </p:cNvSpPr>
          <p:nvPr>
            <p:ph type="sldImg"/>
          </p:nvPr>
        </p:nvSpPr>
        <p:spPr>
          <a:xfrm>
            <a:off x="1150938" y="692150"/>
            <a:ext cx="4556125" cy="3416300"/>
          </a:xfrm>
          <a:ln w="12700" cap="flat">
            <a:solidFill>
              <a:schemeClr val="tx1"/>
            </a:solidFill>
          </a:ln>
        </p:spPr>
      </p:sp>
      <p:sp>
        <p:nvSpPr>
          <p:cNvPr id="171011"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lIns="90488" tIns="44450" rIns="90488" bIns="44450"/>
          <a:lstStyle/>
          <a:p>
            <a:pPr eaLnBrk="1" hangingPunct="1"/>
            <a:endParaRPr lang="en-US">
              <a:latin typeface="Times New Roman" charset="0"/>
            </a:endParaRPr>
          </a:p>
        </p:txBody>
      </p:sp>
    </p:spTree>
    <p:extLst>
      <p:ext uri="{BB962C8B-B14F-4D97-AF65-F5344CB8AC3E}">
        <p14:creationId xmlns:p14="http://schemas.microsoft.com/office/powerpoint/2010/main" val="153777948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7"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2D63AE54-4BEC-B043-A006-479DDD655AF6}" type="slidenum">
              <a:rPr lang="en-US" sz="1200">
                <a:solidFill>
                  <a:srgbClr val="000000"/>
                </a:solidFill>
                <a:latin typeface="Times New Roman" charset="0"/>
              </a:rPr>
              <a:pPr eaLnBrk="1" hangingPunct="1"/>
              <a:t>45</a:t>
            </a:fld>
            <a:endParaRPr lang="en-US" sz="1200">
              <a:solidFill>
                <a:srgbClr val="000000"/>
              </a:solidFill>
              <a:latin typeface="Times New Roman" charset="0"/>
            </a:endParaRPr>
          </a:p>
        </p:txBody>
      </p:sp>
      <p:sp>
        <p:nvSpPr>
          <p:cNvPr id="173058" name="Rectangle 2"/>
          <p:cNvSpPr>
            <a:spLocks noGrp="1" noRot="1" noChangeAspect="1" noChangeArrowheads="1" noTextEdit="1"/>
          </p:cNvSpPr>
          <p:nvPr>
            <p:ph type="sldImg"/>
          </p:nvPr>
        </p:nvSpPr>
        <p:spPr>
          <a:xfrm>
            <a:off x="1150938" y="692150"/>
            <a:ext cx="4556125" cy="3416300"/>
          </a:xfrm>
          <a:ln w="12700" cap="flat">
            <a:solidFill>
              <a:schemeClr val="tx1"/>
            </a:solidFill>
          </a:ln>
        </p:spPr>
      </p:sp>
      <p:sp>
        <p:nvSpPr>
          <p:cNvPr id="173059"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lIns="90488" tIns="44450" rIns="90488" bIns="44450"/>
          <a:lstStyle/>
          <a:p>
            <a:pPr eaLnBrk="1" hangingPunct="1"/>
            <a:endParaRPr lang="en-US">
              <a:latin typeface="Times New Roman" charset="0"/>
            </a:endParaRPr>
          </a:p>
        </p:txBody>
      </p:sp>
    </p:spTree>
    <p:extLst>
      <p:ext uri="{BB962C8B-B14F-4D97-AF65-F5344CB8AC3E}">
        <p14:creationId xmlns:p14="http://schemas.microsoft.com/office/powerpoint/2010/main" val="216669759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5"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41A63244-9883-B54A-A8A0-5FE870FD5594}" type="slidenum">
              <a:rPr lang="en-US" sz="1200">
                <a:solidFill>
                  <a:srgbClr val="000000"/>
                </a:solidFill>
                <a:latin typeface="Times New Roman" charset="0"/>
              </a:rPr>
              <a:pPr eaLnBrk="1" hangingPunct="1"/>
              <a:t>47</a:t>
            </a:fld>
            <a:endParaRPr lang="en-US" sz="1200">
              <a:solidFill>
                <a:srgbClr val="000000"/>
              </a:solidFill>
              <a:latin typeface="Times New Roman" charset="0"/>
            </a:endParaRPr>
          </a:p>
        </p:txBody>
      </p:sp>
      <p:sp>
        <p:nvSpPr>
          <p:cNvPr id="175106" name="Rectangle 2"/>
          <p:cNvSpPr>
            <a:spLocks noGrp="1" noRot="1" noChangeAspect="1" noChangeArrowheads="1" noTextEdit="1"/>
          </p:cNvSpPr>
          <p:nvPr>
            <p:ph type="sldImg"/>
          </p:nvPr>
        </p:nvSpPr>
        <p:spPr>
          <a:xfrm>
            <a:off x="1150938" y="692150"/>
            <a:ext cx="4556125" cy="3416300"/>
          </a:xfrm>
          <a:ln w="12700" cap="flat">
            <a:solidFill>
              <a:schemeClr val="tx1"/>
            </a:solidFill>
          </a:ln>
        </p:spPr>
      </p:sp>
      <p:sp>
        <p:nvSpPr>
          <p:cNvPr id="175107"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lIns="90488" tIns="44450" rIns="90488" bIns="44450"/>
          <a:lstStyle/>
          <a:p>
            <a:pPr eaLnBrk="1" hangingPunct="1"/>
            <a:endParaRPr lang="en-US">
              <a:latin typeface="Times New Roman" charset="0"/>
            </a:endParaRPr>
          </a:p>
        </p:txBody>
      </p:sp>
    </p:spTree>
    <p:extLst>
      <p:ext uri="{BB962C8B-B14F-4D97-AF65-F5344CB8AC3E}">
        <p14:creationId xmlns:p14="http://schemas.microsoft.com/office/powerpoint/2010/main" val="195312393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3"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B88913B6-6F2B-2945-BBCA-2CAD441E3E07}" type="slidenum">
              <a:rPr lang="en-US" sz="1200">
                <a:solidFill>
                  <a:srgbClr val="000000"/>
                </a:solidFill>
                <a:latin typeface="Times New Roman" charset="0"/>
              </a:rPr>
              <a:pPr eaLnBrk="1" hangingPunct="1"/>
              <a:t>48</a:t>
            </a:fld>
            <a:endParaRPr lang="en-US" sz="1200">
              <a:solidFill>
                <a:srgbClr val="000000"/>
              </a:solidFill>
              <a:latin typeface="Times New Roman" charset="0"/>
            </a:endParaRPr>
          </a:p>
        </p:txBody>
      </p:sp>
      <p:sp>
        <p:nvSpPr>
          <p:cNvPr id="177154" name="Rectangle 2"/>
          <p:cNvSpPr>
            <a:spLocks noGrp="1" noRot="1" noChangeAspect="1" noChangeArrowheads="1" noTextEdit="1"/>
          </p:cNvSpPr>
          <p:nvPr>
            <p:ph type="sldImg"/>
          </p:nvPr>
        </p:nvSpPr>
        <p:spPr>
          <a:xfrm>
            <a:off x="1150938" y="692150"/>
            <a:ext cx="4556125" cy="3416300"/>
          </a:xfrm>
          <a:ln w="12700" cap="flat">
            <a:solidFill>
              <a:schemeClr val="tx1"/>
            </a:solidFill>
          </a:ln>
        </p:spPr>
      </p:sp>
      <p:sp>
        <p:nvSpPr>
          <p:cNvPr id="177155"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lIns="90488" tIns="44450" rIns="90488" bIns="44450"/>
          <a:lstStyle/>
          <a:p>
            <a:pPr eaLnBrk="1" hangingPunct="1"/>
            <a:endParaRPr lang="en-US">
              <a:latin typeface="Times New Roman" charset="0"/>
            </a:endParaRPr>
          </a:p>
        </p:txBody>
      </p:sp>
    </p:spTree>
    <p:extLst>
      <p:ext uri="{BB962C8B-B14F-4D97-AF65-F5344CB8AC3E}">
        <p14:creationId xmlns:p14="http://schemas.microsoft.com/office/powerpoint/2010/main" val="43138038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3"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B88913B6-6F2B-2945-BBCA-2CAD441E3E07}" type="slidenum">
              <a:rPr lang="en-US" sz="1200">
                <a:solidFill>
                  <a:srgbClr val="000000"/>
                </a:solidFill>
                <a:latin typeface="Times New Roman" charset="0"/>
              </a:rPr>
              <a:pPr eaLnBrk="1" hangingPunct="1"/>
              <a:t>49</a:t>
            </a:fld>
            <a:endParaRPr lang="en-US" sz="1200">
              <a:solidFill>
                <a:srgbClr val="000000"/>
              </a:solidFill>
              <a:latin typeface="Times New Roman" charset="0"/>
            </a:endParaRPr>
          </a:p>
        </p:txBody>
      </p:sp>
      <p:sp>
        <p:nvSpPr>
          <p:cNvPr id="177154" name="Rectangle 2"/>
          <p:cNvSpPr>
            <a:spLocks noGrp="1" noRot="1" noChangeAspect="1" noChangeArrowheads="1" noTextEdit="1"/>
          </p:cNvSpPr>
          <p:nvPr>
            <p:ph type="sldImg"/>
          </p:nvPr>
        </p:nvSpPr>
        <p:spPr>
          <a:xfrm>
            <a:off x="1150938" y="692150"/>
            <a:ext cx="4556125" cy="3416300"/>
          </a:xfrm>
          <a:ln w="12700" cap="flat">
            <a:solidFill>
              <a:schemeClr val="tx1"/>
            </a:solidFill>
          </a:ln>
        </p:spPr>
      </p:sp>
      <p:sp>
        <p:nvSpPr>
          <p:cNvPr id="177155"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lIns="90488" tIns="44450" rIns="90488" bIns="44450"/>
          <a:lstStyle/>
          <a:p>
            <a:pPr eaLnBrk="1" hangingPunct="1"/>
            <a:endParaRPr lang="en-US">
              <a:latin typeface="Times New Roman" charset="0"/>
            </a:endParaRPr>
          </a:p>
        </p:txBody>
      </p:sp>
    </p:spTree>
    <p:extLst>
      <p:ext uri="{BB962C8B-B14F-4D97-AF65-F5344CB8AC3E}">
        <p14:creationId xmlns:p14="http://schemas.microsoft.com/office/powerpoint/2010/main" val="192175614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1"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8E36AE8B-6C79-7A4C-AD7F-599B9E75899C}" type="slidenum">
              <a:rPr lang="en-US" sz="1200">
                <a:solidFill>
                  <a:srgbClr val="000000"/>
                </a:solidFill>
                <a:latin typeface="Times New Roman" charset="0"/>
              </a:rPr>
              <a:pPr eaLnBrk="1" hangingPunct="1"/>
              <a:t>51</a:t>
            </a:fld>
            <a:endParaRPr lang="en-US" sz="1200">
              <a:solidFill>
                <a:srgbClr val="000000"/>
              </a:solidFill>
              <a:latin typeface="Times New Roman" charset="0"/>
            </a:endParaRPr>
          </a:p>
        </p:txBody>
      </p:sp>
      <p:sp>
        <p:nvSpPr>
          <p:cNvPr id="179202" name="Rectangle 2"/>
          <p:cNvSpPr>
            <a:spLocks noGrp="1" noRot="1" noChangeAspect="1" noChangeArrowheads="1" noTextEdit="1"/>
          </p:cNvSpPr>
          <p:nvPr>
            <p:ph type="sldImg"/>
          </p:nvPr>
        </p:nvSpPr>
        <p:spPr>
          <a:xfrm>
            <a:off x="1150938" y="692150"/>
            <a:ext cx="4556125" cy="3416300"/>
          </a:xfrm>
          <a:ln w="12700" cap="flat">
            <a:solidFill>
              <a:schemeClr val="tx1"/>
            </a:solidFill>
          </a:ln>
        </p:spPr>
      </p:sp>
      <p:sp>
        <p:nvSpPr>
          <p:cNvPr id="179203"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lIns="90488" tIns="44450" rIns="90488" bIns="44450"/>
          <a:lstStyle/>
          <a:p>
            <a:pPr eaLnBrk="1" hangingPunct="1"/>
            <a:endParaRPr lang="en-US">
              <a:latin typeface="Times New Roman" charset="0"/>
            </a:endParaRPr>
          </a:p>
        </p:txBody>
      </p:sp>
    </p:spTree>
    <p:extLst>
      <p:ext uri="{BB962C8B-B14F-4D97-AF65-F5344CB8AC3E}">
        <p14:creationId xmlns:p14="http://schemas.microsoft.com/office/powerpoint/2010/main" val="282095111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49"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3B2ECAA5-9D77-D14A-83EE-43C479B24EA3}" type="slidenum">
              <a:rPr lang="en-US" sz="1200">
                <a:solidFill>
                  <a:srgbClr val="000000"/>
                </a:solidFill>
                <a:latin typeface="Times New Roman" charset="0"/>
              </a:rPr>
              <a:pPr eaLnBrk="1" hangingPunct="1"/>
              <a:t>52</a:t>
            </a:fld>
            <a:endParaRPr lang="en-US" sz="1200">
              <a:solidFill>
                <a:srgbClr val="000000"/>
              </a:solidFill>
              <a:latin typeface="Times New Roman" charset="0"/>
            </a:endParaRPr>
          </a:p>
        </p:txBody>
      </p:sp>
      <p:sp>
        <p:nvSpPr>
          <p:cNvPr id="181250" name="Rectangle 2"/>
          <p:cNvSpPr>
            <a:spLocks noGrp="1" noRot="1" noChangeAspect="1" noChangeArrowheads="1" noTextEdit="1"/>
          </p:cNvSpPr>
          <p:nvPr>
            <p:ph type="sldImg"/>
          </p:nvPr>
        </p:nvSpPr>
        <p:spPr>
          <a:xfrm>
            <a:off x="1150938" y="692150"/>
            <a:ext cx="4556125" cy="3416300"/>
          </a:xfrm>
          <a:ln w="12700" cap="flat">
            <a:solidFill>
              <a:schemeClr val="tx1"/>
            </a:solidFill>
          </a:ln>
        </p:spPr>
      </p:sp>
      <p:sp>
        <p:nvSpPr>
          <p:cNvPr id="181251"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lIns="90488" tIns="44450" rIns="90488" bIns="44450"/>
          <a:lstStyle/>
          <a:p>
            <a:pPr eaLnBrk="1" hangingPunct="1"/>
            <a:endParaRPr lang="en-US">
              <a:latin typeface="Times New Roman" charset="0"/>
            </a:endParaRPr>
          </a:p>
        </p:txBody>
      </p:sp>
    </p:spTree>
    <p:extLst>
      <p:ext uri="{BB962C8B-B14F-4D97-AF65-F5344CB8AC3E}">
        <p14:creationId xmlns:p14="http://schemas.microsoft.com/office/powerpoint/2010/main" val="331134281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7"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A239DA41-9EFD-0744-863F-183ED687250F}" type="slidenum">
              <a:rPr lang="en-US" sz="1200">
                <a:solidFill>
                  <a:srgbClr val="000000"/>
                </a:solidFill>
                <a:latin typeface="Times New Roman" charset="0"/>
              </a:rPr>
              <a:pPr eaLnBrk="1" hangingPunct="1"/>
              <a:t>53</a:t>
            </a:fld>
            <a:endParaRPr lang="en-US" sz="1200">
              <a:solidFill>
                <a:srgbClr val="000000"/>
              </a:solidFill>
              <a:latin typeface="Times New Roman" charset="0"/>
            </a:endParaRPr>
          </a:p>
        </p:txBody>
      </p:sp>
      <p:sp>
        <p:nvSpPr>
          <p:cNvPr id="183298" name="Rectangle 2"/>
          <p:cNvSpPr>
            <a:spLocks noGrp="1" noRot="1" noChangeAspect="1" noChangeArrowheads="1" noTextEdit="1"/>
          </p:cNvSpPr>
          <p:nvPr>
            <p:ph type="sldImg"/>
          </p:nvPr>
        </p:nvSpPr>
        <p:spPr>
          <a:xfrm>
            <a:off x="1150938" y="692150"/>
            <a:ext cx="4556125" cy="3416300"/>
          </a:xfrm>
          <a:ln w="12700" cap="flat">
            <a:solidFill>
              <a:schemeClr val="tx1"/>
            </a:solidFill>
          </a:ln>
        </p:spPr>
      </p:sp>
      <p:sp>
        <p:nvSpPr>
          <p:cNvPr id="183299"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lIns="90488" tIns="44450" rIns="90488" bIns="44450"/>
          <a:lstStyle/>
          <a:p>
            <a:pPr eaLnBrk="1" hangingPunct="1"/>
            <a:endParaRPr lang="en-US">
              <a:latin typeface="Times New Roman" charset="0"/>
            </a:endParaRPr>
          </a:p>
        </p:txBody>
      </p:sp>
    </p:spTree>
    <p:extLst>
      <p:ext uri="{BB962C8B-B14F-4D97-AF65-F5344CB8AC3E}">
        <p14:creationId xmlns:p14="http://schemas.microsoft.com/office/powerpoint/2010/main" val="66497207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5"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F02F4CCD-1A75-1F44-B4B5-CA547FF1D5A6}" type="slidenum">
              <a:rPr lang="en-US" sz="1200">
                <a:solidFill>
                  <a:srgbClr val="000000"/>
                </a:solidFill>
                <a:latin typeface="Times New Roman" charset="0"/>
              </a:rPr>
              <a:pPr eaLnBrk="1" hangingPunct="1"/>
              <a:t>56</a:t>
            </a:fld>
            <a:endParaRPr lang="en-US" sz="1200">
              <a:solidFill>
                <a:srgbClr val="000000"/>
              </a:solidFill>
              <a:latin typeface="Times New Roman" charset="0"/>
            </a:endParaRPr>
          </a:p>
        </p:txBody>
      </p:sp>
      <p:sp>
        <p:nvSpPr>
          <p:cNvPr id="185346" name="Rectangle 2"/>
          <p:cNvSpPr>
            <a:spLocks noGrp="1" noRot="1" noChangeAspect="1" noChangeArrowheads="1" noTextEdit="1"/>
          </p:cNvSpPr>
          <p:nvPr>
            <p:ph type="sldImg"/>
          </p:nvPr>
        </p:nvSpPr>
        <p:spPr>
          <a:xfrm>
            <a:off x="1150938" y="692150"/>
            <a:ext cx="4556125" cy="3416300"/>
          </a:xfrm>
          <a:ln w="12700" cap="flat">
            <a:solidFill>
              <a:schemeClr val="tx1"/>
            </a:solidFill>
          </a:ln>
        </p:spPr>
      </p:sp>
      <p:sp>
        <p:nvSpPr>
          <p:cNvPr id="185347"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lIns="90488" tIns="44450" rIns="90488" bIns="44450"/>
          <a:lstStyle/>
          <a:p>
            <a:pPr eaLnBrk="1" hangingPunct="1"/>
            <a:endParaRPr lang="en-US">
              <a:latin typeface="Times New Roman" charset="0"/>
            </a:endParaRPr>
          </a:p>
        </p:txBody>
      </p:sp>
    </p:spTree>
    <p:extLst>
      <p:ext uri="{BB962C8B-B14F-4D97-AF65-F5344CB8AC3E}">
        <p14:creationId xmlns:p14="http://schemas.microsoft.com/office/powerpoint/2010/main" val="363919088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7" name="Rectangle 6"/>
          <p:cNvSpPr/>
          <p:nvPr/>
        </p:nvSpPr>
        <p:spPr bwMode="white">
          <a:xfrm>
            <a:off x="0" y="5971032"/>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9144" y="6053328"/>
            <a:ext cx="2249424"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a:off x="2359152" y="6044184"/>
            <a:ext cx="6784848"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2362200" y="4038600"/>
            <a:ext cx="6477000" cy="1828800"/>
          </a:xfrm>
        </p:spPr>
        <p:txBody>
          <a:bodyPr anchor="b"/>
          <a:lstStyle>
            <a:lvl1pPr>
              <a:defRPr cap="all" baseline="0"/>
            </a:lvl1pPr>
          </a:lstStyle>
          <a:p>
            <a:r>
              <a:rPr kumimoji="0" lang="en-US" smtClean="0"/>
              <a:t>Click to edit Master title style</a:t>
            </a:r>
            <a:endParaRPr kumimoji="0" lang="en-US"/>
          </a:p>
        </p:txBody>
      </p:sp>
      <p:sp>
        <p:nvSpPr>
          <p:cNvPr id="9" name="Subtitle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a:xfrm>
            <a:off x="76200" y="6068699"/>
            <a:ext cx="2057400" cy="685800"/>
          </a:xfrm>
        </p:spPr>
        <p:txBody>
          <a:bodyPr>
            <a:noAutofit/>
          </a:bodyPr>
          <a:lstStyle>
            <a:lvl1pPr algn="ctr">
              <a:defRPr sz="2000">
                <a:solidFill>
                  <a:srgbClr val="FFFFFF"/>
                </a:solidFill>
              </a:defRPr>
            </a:lvl1pPr>
          </a:lstStyle>
          <a:p>
            <a:fld id="{E03806A1-EBD6-8C4E-A436-34F37B80126F}" type="datetimeFigureOut">
              <a:rPr lang="en-US" smtClean="0"/>
              <a:t>1/16/2019</a:t>
            </a:fld>
            <a:endParaRPr lang="en-US"/>
          </a:p>
        </p:txBody>
      </p:sp>
      <p:sp>
        <p:nvSpPr>
          <p:cNvPr id="17" name="Footer Placeholder 16"/>
          <p:cNvSpPr>
            <a:spLocks noGrp="1"/>
          </p:cNvSpPr>
          <p:nvPr>
            <p:ph type="ftr" sz="quarter" idx="11"/>
          </p:nvPr>
        </p:nvSpPr>
        <p:spPr>
          <a:xfrm>
            <a:off x="2085393" y="236538"/>
            <a:ext cx="5867400" cy="365125"/>
          </a:xfrm>
        </p:spPr>
        <p:txBody>
          <a:bodyPr/>
          <a:lstStyle>
            <a:lvl1pPr algn="r">
              <a:defRPr>
                <a:solidFill>
                  <a:schemeClr val="tx2"/>
                </a:solidFill>
              </a:defRPr>
            </a:lvl1pPr>
          </a:lstStyle>
          <a:p>
            <a:endParaRPr lang="en-US"/>
          </a:p>
        </p:txBody>
      </p:sp>
      <p:sp>
        <p:nvSpPr>
          <p:cNvPr id="29" name="Slide Number Placeholder 28"/>
          <p:cNvSpPr>
            <a:spLocks noGrp="1"/>
          </p:cNvSpPr>
          <p:nvPr>
            <p:ph type="sldNum" sz="quarter" idx="12"/>
          </p:nvPr>
        </p:nvSpPr>
        <p:spPr>
          <a:xfrm>
            <a:off x="8001000" y="228600"/>
            <a:ext cx="838200" cy="381000"/>
          </a:xfrm>
        </p:spPr>
        <p:txBody>
          <a:bodyPr/>
          <a:lstStyle>
            <a:lvl1pPr>
              <a:defRPr>
                <a:solidFill>
                  <a:schemeClr val="tx2"/>
                </a:solidFill>
              </a:defRPr>
            </a:lvl1pPr>
          </a:lstStyle>
          <a:p>
            <a:fld id="{DA609C61-C5C1-424E-9400-DDC0E1C9FC08}" type="slidenum">
              <a:rPr lang="en-US" smtClean="0"/>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12648" y="228600"/>
            <a:ext cx="8153400" cy="990600"/>
          </a:xfrm>
        </p:spPr>
        <p:txBody>
          <a:body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E03806A1-EBD6-8C4E-A436-34F37B80126F}" type="datetimeFigureOut">
              <a:rPr lang="en-US" smtClean="0"/>
              <a:t>1/16/2019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DA609C61-C5C1-424E-9400-DDC0E1C9FC08}" type="slidenum">
              <a:rPr lang="en-US" smtClean="0"/>
              <a:t>‹#›</a:t>
            </a:fld>
            <a:endParaRPr lang="en-US"/>
          </a:p>
        </p:txBody>
      </p:sp>
      <p:sp>
        <p:nvSpPr>
          <p:cNvPr id="8" name="Content Placeholder 7"/>
          <p:cNvSpPr>
            <a:spLocks noGrp="1"/>
          </p:cNvSpPr>
          <p:nvPr>
            <p:ph sz="quarter" idx="1"/>
          </p:nvPr>
        </p:nvSpPr>
        <p:spPr>
          <a:xfrm>
            <a:off x="612648" y="1600200"/>
            <a:ext cx="8153400" cy="44958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371600" y="2743200"/>
            <a:ext cx="7123113" cy="1673225"/>
          </a:xfrm>
        </p:spPr>
        <p:txBody>
          <a:bodyPr anchor="t"/>
          <a:lstStyle>
            <a:lvl1pPr marL="0" indent="0">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7" name="Rectangle 6"/>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kumimoji="0" lang="en-US" smtClean="0"/>
              <a:t>Click to edit Master title style</a:t>
            </a:r>
            <a:endParaRPr kumimoji="0" lang="en-US"/>
          </a:p>
        </p:txBody>
      </p:sp>
      <p:sp>
        <p:nvSpPr>
          <p:cNvPr id="12" name="Date Placeholder 11"/>
          <p:cNvSpPr>
            <a:spLocks noGrp="1"/>
          </p:cNvSpPr>
          <p:nvPr>
            <p:ph type="dt" sz="half" idx="10"/>
          </p:nvPr>
        </p:nvSpPr>
        <p:spPr/>
        <p:txBody>
          <a:bodyPr/>
          <a:lstStyle/>
          <a:p>
            <a:fld id="{E03806A1-EBD6-8C4E-A436-34F37B80126F}" type="datetimeFigureOut">
              <a:rPr lang="en-US" smtClean="0"/>
              <a:t>1/16/2019</a:t>
            </a:fld>
            <a:endParaRPr lang="en-US"/>
          </a:p>
        </p:txBody>
      </p:sp>
      <p:sp>
        <p:nvSpPr>
          <p:cNvPr id="13" name="Slide Number Placeholder 12"/>
          <p:cNvSpPr>
            <a:spLocks noGrp="1"/>
          </p:cNvSpPr>
          <p:nvPr>
            <p:ph type="sldNum" sz="quarter" idx="11"/>
          </p:nvPr>
        </p:nvSpPr>
        <p:spPr>
          <a:xfrm>
            <a:off x="0" y="1752600"/>
            <a:ext cx="1295400" cy="701676"/>
          </a:xfrm>
        </p:spPr>
        <p:txBody>
          <a:bodyPr>
            <a:noAutofit/>
          </a:bodyPr>
          <a:lstStyle>
            <a:lvl1pPr>
              <a:defRPr sz="2400">
                <a:solidFill>
                  <a:srgbClr val="FFFFFF"/>
                </a:solidFill>
              </a:defRPr>
            </a:lvl1pPr>
          </a:lstStyle>
          <a:p>
            <a:fld id="{DA609C61-C5C1-424E-9400-DDC0E1C9FC08}" type="slidenum">
              <a:rPr lang="en-US" smtClean="0"/>
              <a:t>‹#›</a:t>
            </a:fld>
            <a:endParaRPr lang="en-US"/>
          </a:p>
        </p:txBody>
      </p:sp>
      <p:sp>
        <p:nvSpPr>
          <p:cNvPr id="14" name="Footer Placeholder 13"/>
          <p:cNvSpPr>
            <a:spLocks noGrp="1"/>
          </p:cNvSpPr>
          <p:nvPr>
            <p:ph type="ftr" sz="quarter" idx="12"/>
          </p:nvPr>
        </p:nvSpPr>
        <p:spPr/>
        <p:txBody>
          <a:bodyPr/>
          <a:lstStyle/>
          <a:p>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9" name="Content Placeholder 8"/>
          <p:cNvSpPr>
            <a:spLocks noGrp="1"/>
          </p:cNvSpPr>
          <p:nvPr>
            <p:ph sz="quarter" idx="1"/>
          </p:nvPr>
        </p:nvSpPr>
        <p:spPr>
          <a:xfrm>
            <a:off x="609600" y="1589567"/>
            <a:ext cx="38862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844901" y="1589567"/>
            <a:ext cx="38862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8" name="Date Placeholder 7"/>
          <p:cNvSpPr>
            <a:spLocks noGrp="1"/>
          </p:cNvSpPr>
          <p:nvPr>
            <p:ph type="dt" sz="half" idx="15"/>
          </p:nvPr>
        </p:nvSpPr>
        <p:spPr/>
        <p:txBody>
          <a:bodyPr rtlCol="0"/>
          <a:lstStyle/>
          <a:p>
            <a:fld id="{E03806A1-EBD6-8C4E-A436-34F37B80126F}" type="datetimeFigureOut">
              <a:rPr lang="en-US" smtClean="0"/>
              <a:t>1/16/2019</a:t>
            </a:fld>
            <a:endParaRPr lang="en-US"/>
          </a:p>
        </p:txBody>
      </p:sp>
      <p:sp>
        <p:nvSpPr>
          <p:cNvPr id="10" name="Slide Number Placeholder 9"/>
          <p:cNvSpPr>
            <a:spLocks noGrp="1"/>
          </p:cNvSpPr>
          <p:nvPr>
            <p:ph type="sldNum" sz="quarter" idx="16"/>
          </p:nvPr>
        </p:nvSpPr>
        <p:spPr/>
        <p:txBody>
          <a:bodyPr rtlCol="0"/>
          <a:lstStyle/>
          <a:p>
            <a:fld id="{DA609C61-C5C1-424E-9400-DDC0E1C9FC08}" type="slidenum">
              <a:rPr lang="en-US" smtClean="0"/>
              <a:t>‹#›</a:t>
            </a:fld>
            <a:endParaRPr lang="en-US"/>
          </a:p>
        </p:txBody>
      </p:sp>
      <p:sp>
        <p:nvSpPr>
          <p:cNvPr id="12" name="Footer Placeholder 11"/>
          <p:cNvSpPr>
            <a:spLocks noGrp="1"/>
          </p:cNvSpPr>
          <p:nvPr>
            <p:ph type="ftr" sz="quarter" idx="17"/>
          </p:nvPr>
        </p:nvSpPr>
        <p:spPr/>
        <p:txBody>
          <a:bodyPr rtlCol="0"/>
          <a:lstStyle/>
          <a:p>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33400" y="273050"/>
            <a:ext cx="8153400" cy="869950"/>
          </a:xfrm>
        </p:spPr>
        <p:txBody>
          <a:bodyPr anchor="ctr"/>
          <a:lstStyle>
            <a:lvl1pPr>
              <a:defRPr/>
            </a:lvl1pPr>
          </a:lstStyle>
          <a:p>
            <a:r>
              <a:rPr kumimoji="0" lang="en-US" smtClean="0"/>
              <a:t>Click to edit Master title style</a:t>
            </a:r>
            <a:endParaRPr kumimoji="0" lang="en-US"/>
          </a:p>
        </p:txBody>
      </p:sp>
      <p:sp>
        <p:nvSpPr>
          <p:cNvPr id="11" name="Content Placeholder 10"/>
          <p:cNvSpPr>
            <a:spLocks noGrp="1"/>
          </p:cNvSpPr>
          <p:nvPr>
            <p:ph sz="quarter" idx="2"/>
          </p:nvPr>
        </p:nvSpPr>
        <p:spPr>
          <a:xfrm>
            <a:off x="609600" y="2438400"/>
            <a:ext cx="3886200" cy="35814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quarter" idx="4"/>
          </p:nvPr>
        </p:nvSpPr>
        <p:spPr>
          <a:xfrm>
            <a:off x="4800600" y="2438400"/>
            <a:ext cx="3886200" cy="35814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Date Placeholder 9"/>
          <p:cNvSpPr>
            <a:spLocks noGrp="1"/>
          </p:cNvSpPr>
          <p:nvPr>
            <p:ph type="dt" sz="half" idx="15"/>
          </p:nvPr>
        </p:nvSpPr>
        <p:spPr/>
        <p:txBody>
          <a:bodyPr rtlCol="0"/>
          <a:lstStyle/>
          <a:p>
            <a:fld id="{E03806A1-EBD6-8C4E-A436-34F37B80126F}" type="datetimeFigureOut">
              <a:rPr lang="en-US" smtClean="0"/>
              <a:t>1/16/2019</a:t>
            </a:fld>
            <a:endParaRPr lang="en-US"/>
          </a:p>
        </p:txBody>
      </p:sp>
      <p:sp>
        <p:nvSpPr>
          <p:cNvPr id="12" name="Slide Number Placeholder 11"/>
          <p:cNvSpPr>
            <a:spLocks noGrp="1"/>
          </p:cNvSpPr>
          <p:nvPr>
            <p:ph type="sldNum" sz="quarter" idx="16"/>
          </p:nvPr>
        </p:nvSpPr>
        <p:spPr/>
        <p:txBody>
          <a:bodyPr rtlCol="0"/>
          <a:lstStyle/>
          <a:p>
            <a:fld id="{DA609C61-C5C1-424E-9400-DDC0E1C9FC08}" type="slidenum">
              <a:rPr lang="en-US" smtClean="0"/>
              <a:t>‹#›</a:t>
            </a:fld>
            <a:endParaRPr lang="en-US"/>
          </a:p>
        </p:txBody>
      </p:sp>
      <p:sp>
        <p:nvSpPr>
          <p:cNvPr id="14" name="Footer Placeholder 13"/>
          <p:cNvSpPr>
            <a:spLocks noGrp="1"/>
          </p:cNvSpPr>
          <p:nvPr>
            <p:ph type="ftr" sz="quarter" idx="17"/>
          </p:nvPr>
        </p:nvSpPr>
        <p:spPr/>
        <p:txBody>
          <a:bodyPr rtlCol="0"/>
          <a:lstStyle/>
          <a:p>
            <a:endParaRPr lang="en-US"/>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E03806A1-EBD6-8C4E-A436-34F37B80126F}" type="datetimeFigureOut">
              <a:rPr lang="en-US" smtClean="0"/>
              <a:t>1/16/2019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lvl1pPr>
              <a:defRPr>
                <a:solidFill>
                  <a:srgbClr val="FFFFFF"/>
                </a:solidFill>
              </a:defRPr>
            </a:lvl1pPr>
          </a:lstStyle>
          <a:p>
            <a:fld id="{DA609C61-C5C1-424E-9400-DDC0E1C9FC08}"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03806A1-EBD6-8C4E-A436-34F37B80126F}" type="datetimeFigureOut">
              <a:rPr lang="en-US" smtClean="0"/>
              <a:t>1/16/2019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a:xfrm>
            <a:off x="0" y="6248400"/>
            <a:ext cx="533400" cy="381000"/>
          </a:xfrm>
        </p:spPr>
        <p:txBody>
          <a:bodyPr/>
          <a:lstStyle>
            <a:lvl1pPr>
              <a:defRPr>
                <a:solidFill>
                  <a:schemeClr val="tx2"/>
                </a:solidFill>
              </a:defRPr>
            </a:lvl1pPr>
          </a:lstStyle>
          <a:p>
            <a:fld id="{DA609C61-C5C1-424E-9400-DDC0E1C9FC08}"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50"/>
            <a:ext cx="8077200" cy="869950"/>
          </a:xfrm>
        </p:spPr>
        <p:txBody>
          <a:bodyPr anchor="ctr"/>
          <a:lstStyle>
            <a:lvl1pPr algn="l">
              <a:buNone/>
              <a:defRPr sz="4400" b="0"/>
            </a:lvl1p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E03806A1-EBD6-8C4E-A436-34F37B80126F}" type="datetimeFigureOut">
              <a:rPr lang="en-US" smtClean="0"/>
              <a:t>1/16/2019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lvl1pPr>
              <a:defRPr>
                <a:solidFill>
                  <a:srgbClr val="FFFFFF"/>
                </a:solidFill>
              </a:defRPr>
            </a:lvl1pPr>
          </a:lstStyle>
          <a:p>
            <a:fld id="{DA609C61-C5C1-424E-9400-DDC0E1C9FC08}" type="slidenum">
              <a:rPr lang="en-US" smtClean="0"/>
              <a:t>‹#›</a:t>
            </a:fld>
            <a:endParaRPr lang="en-US"/>
          </a:p>
        </p:txBody>
      </p:sp>
      <p:sp>
        <p:nvSpPr>
          <p:cNvPr id="3" name="Text Placeholder 2"/>
          <p:cNvSpPr>
            <a:spLocks noGrp="1"/>
          </p:cNvSpPr>
          <p:nvPr>
            <p:ph type="body" idx="2"/>
          </p:nvPr>
        </p:nvSpPr>
        <p:spPr>
          <a:xfrm>
            <a:off x="609600" y="1752600"/>
            <a:ext cx="1600200" cy="4343400"/>
          </a:xfrm>
          <a:ln w="50800" cap="sq" cmpd="dbl" algn="ctr">
            <a:solidFill>
              <a:schemeClr val="accent2"/>
            </a:solidFill>
            <a:prstDash val="solid"/>
            <a:miter lim="800000"/>
          </a:ln>
          <a:effectLst/>
        </p:spPr>
        <p:style>
          <a:lnRef idx="3">
            <a:schemeClr val="lt1"/>
          </a:lnRef>
          <a:fillRef idx="1">
            <a:schemeClr val="accent2"/>
          </a:fillRef>
          <a:effectRef idx="1">
            <a:schemeClr val="accent2"/>
          </a:effectRef>
          <a:fontRef idx="minor">
            <a:schemeClr val="lt1"/>
          </a:fontRef>
        </p:style>
        <p:txBody>
          <a:bodyPr lIns="137160" tIns="182880" rIns="137160" bIns="91440"/>
          <a:lstStyle>
            <a:lvl1pPr marL="0" indent="0">
              <a:spcAft>
                <a:spcPts val="1000"/>
              </a:spcAft>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9" name="Content Placeholder 8"/>
          <p:cNvSpPr>
            <a:spLocks noGrp="1"/>
          </p:cNvSpPr>
          <p:nvPr>
            <p:ph sz="quarter" idx="1"/>
          </p:nvPr>
        </p:nvSpPr>
        <p:spPr>
          <a:xfrm>
            <a:off x="2362200" y="1752600"/>
            <a:ext cx="6400800" cy="44196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3">
        <a:schemeClr val="bg2"/>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n-US" smtClean="0"/>
              <a:t>Click to edit Master text styles</a:t>
            </a:r>
          </a:p>
        </p:txBody>
      </p:sp>
      <p:sp>
        <p:nvSpPr>
          <p:cNvPr id="8" name="Rectangle 7"/>
          <p:cNvSpPr/>
          <p:nvPr/>
        </p:nvSpPr>
        <p:spPr bwMode="white">
          <a:xfrm>
            <a:off x="-9144" y="4572000"/>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9144" y="4663440"/>
            <a:ext cx="1463040"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1545336" y="4654296"/>
            <a:ext cx="7598664"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1600200" y="4648200"/>
            <a:ext cx="7315200" cy="685800"/>
          </a:xfrm>
        </p:spPr>
        <p:txBody>
          <a:bodyPr anchor="ctr"/>
          <a:lstStyle>
            <a:lvl1pPr algn="l">
              <a:buNone/>
              <a:defRPr sz="2800" b="0">
                <a:solidFill>
                  <a:srgbClr val="FFFFFF"/>
                </a:solidFill>
              </a:defRPr>
            </a:lvl1pPr>
          </a:lstStyle>
          <a:p>
            <a:r>
              <a:rPr kumimoji="0" lang="en-US" smtClean="0"/>
              <a:t>Click to edit Master title style</a:t>
            </a:r>
            <a:endParaRPr kumimoji="0" lang="en-US"/>
          </a:p>
        </p:txBody>
      </p:sp>
      <p:sp>
        <p:nvSpPr>
          <p:cNvPr id="11" name="Rectangle 10"/>
          <p:cNvSpPr/>
          <p:nvPr/>
        </p:nvSpPr>
        <p:spPr bwMode="white">
          <a:xfrm>
            <a:off x="1447800" y="0"/>
            <a:ext cx="100584" cy="6867144"/>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Date Placeholder 11"/>
          <p:cNvSpPr>
            <a:spLocks noGrp="1"/>
          </p:cNvSpPr>
          <p:nvPr>
            <p:ph type="dt" sz="half" idx="10"/>
          </p:nvPr>
        </p:nvSpPr>
        <p:spPr>
          <a:xfrm>
            <a:off x="6248400" y="6248400"/>
            <a:ext cx="2667000" cy="365125"/>
          </a:xfrm>
        </p:spPr>
        <p:txBody>
          <a:bodyPr rtlCol="0"/>
          <a:lstStyle/>
          <a:p>
            <a:fld id="{E03806A1-EBD6-8C4E-A436-34F37B80126F}" type="datetimeFigureOut">
              <a:rPr lang="en-US" smtClean="0"/>
              <a:t>1/16/2019</a:t>
            </a:fld>
            <a:endParaRPr lang="en-US"/>
          </a:p>
        </p:txBody>
      </p:sp>
      <p:sp>
        <p:nvSpPr>
          <p:cNvPr id="13" name="Slide Number Placeholder 12"/>
          <p:cNvSpPr>
            <a:spLocks noGrp="1"/>
          </p:cNvSpPr>
          <p:nvPr>
            <p:ph type="sldNum" sz="quarter" idx="11"/>
          </p:nvPr>
        </p:nvSpPr>
        <p:spPr>
          <a:xfrm>
            <a:off x="0" y="4667249"/>
            <a:ext cx="1447800" cy="663578"/>
          </a:xfrm>
        </p:spPr>
        <p:txBody>
          <a:bodyPr rtlCol="0"/>
          <a:lstStyle>
            <a:lvl1pPr>
              <a:defRPr sz="2800"/>
            </a:lvl1pPr>
          </a:lstStyle>
          <a:p>
            <a:fld id="{DA609C61-C5C1-424E-9400-DDC0E1C9FC08}" type="slidenum">
              <a:rPr lang="en-US" smtClean="0"/>
              <a:t>‹#›</a:t>
            </a:fld>
            <a:endParaRPr lang="en-US"/>
          </a:p>
        </p:txBody>
      </p:sp>
      <p:sp>
        <p:nvSpPr>
          <p:cNvPr id="14" name="Footer Placeholder 13"/>
          <p:cNvSpPr>
            <a:spLocks noGrp="1"/>
          </p:cNvSpPr>
          <p:nvPr>
            <p:ph type="ftr" sz="quarter" idx="12"/>
          </p:nvPr>
        </p:nvSpPr>
        <p:spPr>
          <a:xfrm>
            <a:off x="1600200" y="6248206"/>
            <a:ext cx="4572000" cy="365125"/>
          </a:xfrm>
        </p:spPr>
        <p:txBody>
          <a:bodyPr rtlCol="0"/>
          <a:lstStyle/>
          <a:p>
            <a:endParaRPr lang="en-US"/>
          </a:p>
        </p:txBody>
      </p:sp>
      <p:sp>
        <p:nvSpPr>
          <p:cNvPr id="3" name="Picture Placeholder 2"/>
          <p:cNvSpPr>
            <a:spLocks noGrp="1"/>
          </p:cNvSpPr>
          <p:nvPr>
            <p:ph type="pic" idx="1"/>
          </p:nvPr>
        </p:nvSpPr>
        <p:spPr>
          <a:xfrm>
            <a:off x="1560576" y="0"/>
            <a:ext cx="7583424" cy="4568952"/>
          </a:xfrm>
          <a:solidFill>
            <a:schemeClr val="accent1">
              <a:tint val="40000"/>
            </a:schemeClr>
          </a:solidFill>
          <a:ln>
            <a:noFill/>
          </a:ln>
        </p:spPr>
        <p:txBody>
          <a:bodyPr/>
          <a:lstStyle>
            <a:lvl1pPr marL="0" indent="0">
              <a:buNone/>
              <a:defRPr sz="3200"/>
            </a:lvl1pPr>
          </a:lstStyle>
          <a:p>
            <a:r>
              <a:rPr kumimoji="0" lang="en-US" smtClean="0"/>
              <a:t>Drag picture to placeholder or click icon to add</a:t>
            </a:r>
            <a:endParaRPr kumimoji="0"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E03806A1-EBD6-8C4E-A436-34F37B80126F}" type="datetimeFigureOut">
              <a:rPr lang="en-US" smtClean="0"/>
              <a:t>1/16/2019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A609C61-C5C1-424E-9400-DDC0E1C9FC08}"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bg>
      <p:bgRef idx="1001">
        <a:schemeClr val="bg1"/>
      </p:bgRef>
    </p:bg>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609600"/>
            <a:ext cx="2057400" cy="55165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609600"/>
            <a:ext cx="5562600" cy="5516564"/>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a:xfrm>
            <a:off x="6553200" y="6248402"/>
            <a:ext cx="2209800" cy="365125"/>
          </a:xfrm>
        </p:spPr>
        <p:txBody>
          <a:bodyPr/>
          <a:lstStyle/>
          <a:p>
            <a:fld id="{E03806A1-EBD6-8C4E-A436-34F37B80126F}" type="datetimeFigureOut">
              <a:rPr lang="en-US" smtClean="0"/>
              <a:t>1/16/2019</a:t>
            </a:fld>
            <a:endParaRPr lang="en-US"/>
          </a:p>
        </p:txBody>
      </p:sp>
      <p:sp>
        <p:nvSpPr>
          <p:cNvPr id="5" name="Footer Placeholder 4"/>
          <p:cNvSpPr>
            <a:spLocks noGrp="1"/>
          </p:cNvSpPr>
          <p:nvPr>
            <p:ph type="ftr" sz="quarter" idx="11"/>
          </p:nvPr>
        </p:nvSpPr>
        <p:spPr>
          <a:xfrm>
            <a:off x="457201" y="6248207"/>
            <a:ext cx="5573483" cy="365125"/>
          </a:xfrm>
        </p:spPr>
        <p:txBody>
          <a:bodyPr/>
          <a:lstStyle/>
          <a:p>
            <a:endParaRPr lang="en-US"/>
          </a:p>
        </p:txBody>
      </p:sp>
      <p:sp>
        <p:nvSpPr>
          <p:cNvPr id="7" name="Rectangle 6"/>
          <p:cNvSpPr/>
          <p:nvPr/>
        </p:nvSpPr>
        <p:spPr bwMode="white">
          <a:xfrm>
            <a:off x="6096318" y="0"/>
            <a:ext cx="320040"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8" name="Rectangle 7"/>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9" name="Rectangle 8"/>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6" name="Slide Number Placeholder 5"/>
          <p:cNvSpPr>
            <a:spLocks noGrp="1"/>
          </p:cNvSpPr>
          <p:nvPr>
            <p:ph type="sldNum" sz="quarter" idx="12"/>
          </p:nvPr>
        </p:nvSpPr>
        <p:spPr>
          <a:xfrm rot="5400000">
            <a:off x="5989638" y="144462"/>
            <a:ext cx="533400" cy="244476"/>
          </a:xfrm>
        </p:spPr>
        <p:txBody>
          <a:bodyPr/>
          <a:lstStyle/>
          <a:p>
            <a:fld id="{DA609C61-C5C1-424E-9400-DDC0E1C9FC08}" type="slidenum">
              <a:rPr lang="en-US" smtClean="0"/>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RedBar-Title and Content">
    <p:spTree>
      <p:nvGrpSpPr>
        <p:cNvPr id="1" name=""/>
        <p:cNvGrpSpPr/>
        <p:nvPr/>
      </p:nvGrpSpPr>
      <p:grpSpPr>
        <a:xfrm>
          <a:off x="0" y="0"/>
          <a:ext cx="0" cy="0"/>
          <a:chOff x="0" y="0"/>
          <a:chExt cx="0" cy="0"/>
        </a:xfrm>
      </p:grpSpPr>
      <p:sp>
        <p:nvSpPr>
          <p:cNvPr id="6" name="Slide Title"/>
          <p:cNvSpPr>
            <a:spLocks noGrp="1"/>
          </p:cNvSpPr>
          <p:nvPr>
            <p:ph type="title"/>
          </p:nvPr>
        </p:nvSpPr>
        <p:spPr>
          <a:xfrm>
            <a:off x="0" y="228600"/>
            <a:ext cx="9144000" cy="609600"/>
          </a:xfrm>
          <a:prstGeom prst="rect">
            <a:avLst/>
          </a:prstGeom>
        </p:spPr>
        <p:txBody>
          <a:bodyPr/>
          <a:lstStyle>
            <a:lvl1pPr>
              <a:defRPr sz="4000">
                <a:solidFill>
                  <a:schemeClr val="bg2"/>
                </a:solidFill>
                <a:latin typeface="Arial" panose="020B0604020202020204" pitchFamily="34" charset="0"/>
                <a:cs typeface="Arial" panose="020B0604020202020204" pitchFamily="34" charset="0"/>
              </a:defRPr>
            </a:lvl1pPr>
          </a:lstStyle>
          <a:p>
            <a:r>
              <a:rPr lang="en-US" dirty="0"/>
              <a:t>Click to edit Master title style</a:t>
            </a:r>
          </a:p>
        </p:txBody>
      </p:sp>
      <p:sp>
        <p:nvSpPr>
          <p:cNvPr id="3" name="Content Placeholder 1"/>
          <p:cNvSpPr>
            <a:spLocks noGrp="1"/>
          </p:cNvSpPr>
          <p:nvPr>
            <p:ph idx="1"/>
          </p:nvPr>
        </p:nvSpPr>
        <p:spPr>
          <a:xfrm>
            <a:off x="457200" y="990600"/>
            <a:ext cx="8229600" cy="5562600"/>
          </a:xfrm>
          <a:prstGeom prst="rect">
            <a:avLst/>
          </a:prstGeom>
        </p:spPr>
        <p:txBody>
          <a:bodyPr/>
          <a:lstStyle>
            <a:lvl1pPr>
              <a:spcAft>
                <a:spcPts val="800"/>
              </a:spcAft>
              <a:defRPr sz="2400">
                <a:latin typeface="Arial" panose="020B0604020202020204" pitchFamily="34" charset="0"/>
                <a:cs typeface="Arial" panose="020B0604020202020204" pitchFamily="34" charset="0"/>
              </a:defRPr>
            </a:lvl1pPr>
            <a:lvl2pPr>
              <a:spcAft>
                <a:spcPts val="800"/>
              </a:spcAft>
              <a:defRPr sz="2000">
                <a:latin typeface="Arial" panose="020B0604020202020204" pitchFamily="34" charset="0"/>
                <a:cs typeface="Arial" panose="020B0604020202020204" pitchFamily="34" charset="0"/>
              </a:defRPr>
            </a:lvl2pPr>
            <a:lvl3pPr>
              <a:spcAft>
                <a:spcPts val="800"/>
              </a:spcAft>
              <a:defRPr sz="1800">
                <a:latin typeface="Arial" panose="020B0604020202020204" pitchFamily="34" charset="0"/>
                <a:cs typeface="Arial" panose="020B0604020202020204" pitchFamily="34" charset="0"/>
              </a:defRPr>
            </a:lvl3pPr>
            <a:lvl4pPr>
              <a:spcAft>
                <a:spcPts val="800"/>
              </a:spcAft>
              <a:defRPr sz="1600">
                <a:latin typeface="Arial" panose="020B0604020202020204" pitchFamily="34" charset="0"/>
                <a:cs typeface="Arial" panose="020B0604020202020204" pitchFamily="34" charset="0"/>
              </a:defRPr>
            </a:lvl4pPr>
            <a:lvl5pPr>
              <a:spcAft>
                <a:spcPts val="800"/>
              </a:spcAft>
              <a:defRPr sz="1600">
                <a:latin typeface="Arial" panose="020B0604020202020204" pitchFamily="34" charset="0"/>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Jump Link"/>
          <p:cNvSpPr>
            <a:spLocks noGrp="1"/>
          </p:cNvSpPr>
          <p:nvPr>
            <p:ph type="body" sz="quarter" idx="16"/>
          </p:nvPr>
        </p:nvSpPr>
        <p:spPr>
          <a:xfrm>
            <a:off x="3886200" y="6553200"/>
            <a:ext cx="1371600" cy="99950"/>
          </a:xfrm>
          <a:prstGeom prst="rect">
            <a:avLst/>
          </a:prstGeom>
        </p:spPr>
        <p:txBody>
          <a:bodyPr lIns="0" tIns="0" rIns="0" bIns="0"/>
          <a:lstStyle>
            <a:lvl1pPr marL="0" indent="0" algn="ctr">
              <a:buNone/>
              <a:defRPr sz="800"/>
            </a:lvl1pPr>
          </a:lstStyle>
          <a:p>
            <a:pPr lvl="0"/>
            <a:r>
              <a:rPr lang="en-US"/>
              <a:t>Click to edit Master text styles</a:t>
            </a:r>
          </a:p>
        </p:txBody>
      </p:sp>
      <p:sp>
        <p:nvSpPr>
          <p:cNvPr id="9" name="Photo Credit"/>
          <p:cNvSpPr>
            <a:spLocks noGrp="1"/>
          </p:cNvSpPr>
          <p:nvPr>
            <p:ph type="body" sz="quarter" idx="11"/>
          </p:nvPr>
        </p:nvSpPr>
        <p:spPr>
          <a:xfrm>
            <a:off x="6477000" y="6705600"/>
            <a:ext cx="2667000" cy="152400"/>
          </a:xfrm>
          <a:prstGeom prst="rect">
            <a:avLst/>
          </a:prstGeom>
        </p:spPr>
        <p:txBody>
          <a:bodyPr wrap="none" lIns="0" tIns="0" rIns="45720" bIns="0"/>
          <a:lstStyle>
            <a:lvl1pPr marL="0" marR="0" indent="0" algn="r" defTabSz="914400" rtl="0" eaLnBrk="1" fontAlgn="auto" latinLnBrk="0" hangingPunct="1">
              <a:lnSpc>
                <a:spcPct val="100000"/>
              </a:lnSpc>
              <a:spcBef>
                <a:spcPts val="0"/>
              </a:spcBef>
              <a:spcAft>
                <a:spcPts val="0"/>
              </a:spcAft>
              <a:buClrTx/>
              <a:buSzTx/>
              <a:buFontTx/>
              <a:buNone/>
              <a:tabLst/>
              <a:defRPr sz="800">
                <a:solidFill>
                  <a:schemeClr val="bg1"/>
                </a:solidFill>
                <a:latin typeface="+mn-lt"/>
              </a:defRPr>
            </a:lvl1pPr>
          </a:lstStyle>
          <a:p>
            <a:pPr lvl="0"/>
            <a:r>
              <a:rPr lang="en-US" noProof="0"/>
              <a:t>Click to edit Master text styles</a:t>
            </a:r>
          </a:p>
        </p:txBody>
      </p:sp>
    </p:spTree>
    <p:extLst>
      <p:ext uri="{BB962C8B-B14F-4D97-AF65-F5344CB8AC3E}">
        <p14:creationId xmlns:p14="http://schemas.microsoft.com/office/powerpoint/2010/main" val="5112984"/>
      </p:ext>
    </p:extLst>
  </p:cSld>
  <p:clrMapOvr>
    <a:masterClrMapping/>
  </p:clrMapOvr>
  <p:transition spd="med">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609600" y="228600"/>
            <a:ext cx="8153400" cy="990600"/>
          </a:xfrm>
          <a:prstGeom prst="rect">
            <a:avLst/>
          </a:prstGeom>
        </p:spPr>
        <p:txBody>
          <a:bodyPr vert="horz" anchor="ctr">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612648" y="1600200"/>
            <a:ext cx="8153400" cy="452628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096000" y="6248400"/>
            <a:ext cx="2667000" cy="365125"/>
          </a:xfrm>
          <a:prstGeom prst="rect">
            <a:avLst/>
          </a:prstGeom>
        </p:spPr>
        <p:txBody>
          <a:bodyPr vert="horz" anchor="ctr" anchorCtr="0"/>
          <a:lstStyle>
            <a:lvl1pPr algn="l" eaLnBrk="1" latinLnBrk="0" hangingPunct="1">
              <a:defRPr kumimoji="0" sz="1400">
                <a:solidFill>
                  <a:schemeClr val="tx2"/>
                </a:solidFill>
              </a:defRPr>
            </a:lvl1pPr>
          </a:lstStyle>
          <a:p>
            <a:fld id="{E03806A1-EBD6-8C4E-A436-34F37B80126F}" type="datetimeFigureOut">
              <a:rPr lang="en-US" smtClean="0"/>
              <a:t>1/16/2019</a:t>
            </a:fld>
            <a:endParaRPr lang="en-US"/>
          </a:p>
        </p:txBody>
      </p:sp>
      <p:sp>
        <p:nvSpPr>
          <p:cNvPr id="3" name="Footer Placeholder 2"/>
          <p:cNvSpPr>
            <a:spLocks noGrp="1"/>
          </p:cNvSpPr>
          <p:nvPr>
            <p:ph type="ftr" sz="quarter" idx="3"/>
          </p:nvPr>
        </p:nvSpPr>
        <p:spPr>
          <a:xfrm>
            <a:off x="609600" y="6248206"/>
            <a:ext cx="5421083" cy="365125"/>
          </a:xfrm>
          <a:prstGeom prst="rect">
            <a:avLst/>
          </a:prstGeom>
        </p:spPr>
        <p:txBody>
          <a:bodyPr vert="horz" anchor="ctr"/>
          <a:lstStyle>
            <a:lvl1pPr algn="r" eaLnBrk="1" latinLnBrk="0" hangingPunct="1">
              <a:defRPr kumimoji="0" sz="1400">
                <a:solidFill>
                  <a:schemeClr val="tx2"/>
                </a:solidFill>
              </a:defRPr>
            </a:lvl1pPr>
          </a:lstStyle>
          <a:p>
            <a:endParaRPr lang="en-US"/>
          </a:p>
        </p:txBody>
      </p:sp>
      <p:sp>
        <p:nvSpPr>
          <p:cNvPr id="7" name="Rectangle 6"/>
          <p:cNvSpPr/>
          <p:nvPr/>
        </p:nvSpPr>
        <p:spPr bwMode="white">
          <a:xfrm>
            <a:off x="0" y="1234440"/>
            <a:ext cx="9144000" cy="32004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0" y="1280160"/>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590550" y="1280160"/>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Slide Number Placeholder 22"/>
          <p:cNvSpPr>
            <a:spLocks noGrp="1"/>
          </p:cNvSpPr>
          <p:nvPr>
            <p:ph type="sldNum" sz="quarter" idx="4"/>
          </p:nvPr>
        </p:nvSpPr>
        <p:spPr>
          <a:xfrm>
            <a:off x="0" y="1272222"/>
            <a:ext cx="533400" cy="244476"/>
          </a:xfrm>
          <a:prstGeom prst="rect">
            <a:avLst/>
          </a:prstGeom>
        </p:spPr>
        <p:txBody>
          <a:bodyPr vert="horz" anchor="ctr" anchorCtr="0">
            <a:normAutofit/>
          </a:bodyPr>
          <a:lstStyle>
            <a:lvl1pPr algn="ctr" eaLnBrk="1" latinLnBrk="0" hangingPunct="1">
              <a:defRPr kumimoji="0" sz="1400" b="1">
                <a:solidFill>
                  <a:srgbClr val="FFFFFF"/>
                </a:solidFill>
              </a:defRPr>
            </a:lvl1pPr>
          </a:lstStyle>
          <a:p>
            <a:fld id="{DA609C61-C5C1-424E-9400-DDC0E1C9FC08}"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l" rtl="0" eaLnBrk="1" latinLnBrk="0" hangingPunct="1">
        <a:spcBef>
          <a:spcPct val="0"/>
        </a:spcBef>
        <a:buNone/>
        <a:defRPr kumimoji="0" sz="4400" kern="1200">
          <a:solidFill>
            <a:schemeClr val="tx2"/>
          </a:solidFill>
          <a:latin typeface="+mj-lt"/>
          <a:ea typeface="+mj-ea"/>
          <a:cs typeface="+mj-cs"/>
        </a:defRPr>
      </a:lvl1pPr>
    </p:titleStyle>
    <p:bodyStyle>
      <a:lvl1pPr marL="320040" indent="-320040" algn="l" rtl="0" eaLnBrk="1" latinLnBrk="0" hangingPunct="1">
        <a:spcBef>
          <a:spcPts val="700"/>
        </a:spcBef>
        <a:buClr>
          <a:schemeClr val="accent2"/>
        </a:buClr>
        <a:buSzPct val="6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s://study.com/academy/lesson/cultural-values-definition-examples-importance.html"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hyperlink" Target="https://www.youtube.com/watch?v=BjSX3FVAkgw" TargetMode="External"/><Relationship Id="rId2" Type="http://schemas.openxmlformats.org/officeDocument/2006/relationships/hyperlink" Target="https://www.youtube.com/watch?v=qHwMg-kYLEk" TargetMode="Externa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Cross-</a:t>
            </a:r>
            <a:r>
              <a:rPr lang="en-US" dirty="0" smtClean="0"/>
              <a:t>Cultural Differences</a:t>
            </a:r>
            <a:endParaRPr lang="en-US" dirty="0"/>
          </a:p>
        </p:txBody>
      </p:sp>
      <p:sp>
        <p:nvSpPr>
          <p:cNvPr id="3" name="Subtitle 2"/>
          <p:cNvSpPr>
            <a:spLocks noGrp="1"/>
          </p:cNvSpPr>
          <p:nvPr>
            <p:ph type="subTitle" idx="1"/>
          </p:nvPr>
        </p:nvSpPr>
        <p:spPr/>
        <p:txBody>
          <a:bodyPr/>
          <a:lstStyle/>
          <a:p>
            <a:r>
              <a:rPr lang="en-US" dirty="0" smtClean="0"/>
              <a:t>Chapter 2</a:t>
            </a:r>
            <a:endParaRPr lang="en-US" dirty="0"/>
          </a:p>
        </p:txBody>
      </p:sp>
    </p:spTree>
    <p:extLst>
      <p:ext uri="{BB962C8B-B14F-4D97-AF65-F5344CB8AC3E}">
        <p14:creationId xmlns:p14="http://schemas.microsoft.com/office/powerpoint/2010/main" val="317885152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a:t>
            </a:r>
            <a:endParaRPr lang="en-US" dirty="0"/>
          </a:p>
        </p:txBody>
      </p:sp>
      <p:sp>
        <p:nvSpPr>
          <p:cNvPr id="3" name="Content Placeholder 2"/>
          <p:cNvSpPr>
            <a:spLocks noGrp="1"/>
          </p:cNvSpPr>
          <p:nvPr>
            <p:ph sz="quarter" idx="1"/>
          </p:nvPr>
        </p:nvSpPr>
        <p:spPr/>
        <p:txBody>
          <a:bodyPr>
            <a:normAutofit/>
          </a:bodyPr>
          <a:lstStyle/>
          <a:p>
            <a:r>
              <a:rPr lang="en-US" dirty="0" smtClean="0"/>
              <a:t>The chapter </a:t>
            </a:r>
            <a:r>
              <a:rPr lang="en-US" dirty="0"/>
              <a:t>explores </a:t>
            </a:r>
            <a:r>
              <a:rPr lang="en-US" dirty="0" smtClean="0">
                <a:solidFill>
                  <a:srgbClr val="FF0000"/>
                </a:solidFill>
              </a:rPr>
              <a:t>cross</a:t>
            </a:r>
            <a:r>
              <a:rPr lang="en-US" dirty="0">
                <a:solidFill>
                  <a:srgbClr val="FF0000"/>
                </a:solidFill>
              </a:rPr>
              <a:t>-cultural </a:t>
            </a:r>
            <a:r>
              <a:rPr lang="en-US" dirty="0" smtClean="0">
                <a:solidFill>
                  <a:srgbClr val="FF0000"/>
                </a:solidFill>
              </a:rPr>
              <a:t>literacy—</a:t>
            </a:r>
            <a:r>
              <a:rPr lang="en-US" dirty="0" smtClean="0"/>
              <a:t>understanding</a:t>
            </a:r>
            <a:r>
              <a:rPr lang="en-US" dirty="0" smtClean="0">
                <a:solidFill>
                  <a:srgbClr val="FF0000"/>
                </a:solidFill>
              </a:rPr>
              <a:t> </a:t>
            </a:r>
            <a:r>
              <a:rPr lang="en-US" dirty="0" smtClean="0"/>
              <a:t>how </a:t>
            </a:r>
            <a:r>
              <a:rPr lang="en-US" dirty="0">
                <a:solidFill>
                  <a:srgbClr val="FF0000"/>
                </a:solidFill>
              </a:rPr>
              <a:t>differences in culture </a:t>
            </a:r>
            <a:r>
              <a:rPr lang="en-US" dirty="0"/>
              <a:t>across and within countries can have an </a:t>
            </a:r>
            <a:r>
              <a:rPr lang="en-US" dirty="0">
                <a:solidFill>
                  <a:srgbClr val="FF0000"/>
                </a:solidFill>
              </a:rPr>
              <a:t>effect</a:t>
            </a:r>
            <a:r>
              <a:rPr lang="en-US" dirty="0"/>
              <a:t> on the development and implementation of </a:t>
            </a:r>
            <a:r>
              <a:rPr lang="en-US" dirty="0">
                <a:solidFill>
                  <a:srgbClr val="FF0000"/>
                </a:solidFill>
              </a:rPr>
              <a:t>a company’s international business strategies</a:t>
            </a:r>
            <a:r>
              <a:rPr lang="en-US" dirty="0" smtClean="0"/>
              <a:t>.</a:t>
            </a:r>
          </a:p>
          <a:p>
            <a:r>
              <a:rPr lang="en-US" dirty="0">
                <a:solidFill>
                  <a:srgbClr val="FF0000"/>
                </a:solidFill>
              </a:rPr>
              <a:t>Understanding and adapting to the local cultural </a:t>
            </a:r>
            <a:r>
              <a:rPr lang="en-US" dirty="0"/>
              <a:t>is important in international companies. </a:t>
            </a:r>
            <a:endParaRPr lang="en-US" dirty="0" smtClean="0"/>
          </a:p>
          <a:p>
            <a:endParaRPr lang="en-US" dirty="0"/>
          </a:p>
          <a:p>
            <a:endParaRPr lang="en-US" dirty="0"/>
          </a:p>
        </p:txBody>
      </p:sp>
    </p:spTree>
    <p:extLst>
      <p:ext uri="{BB962C8B-B14F-4D97-AF65-F5344CB8AC3E}">
        <p14:creationId xmlns:p14="http://schemas.microsoft.com/office/powerpoint/2010/main" val="10161572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linds(horizontal)">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blinds(horizontal)">
                                      <p:cBhvr>
                                        <p:cTn id="1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a:t>
            </a:r>
            <a:endParaRPr lang="en-US" dirty="0"/>
          </a:p>
        </p:txBody>
      </p:sp>
      <p:sp>
        <p:nvSpPr>
          <p:cNvPr id="3" name="Content Placeholder 2"/>
          <p:cNvSpPr>
            <a:spLocks noGrp="1"/>
          </p:cNvSpPr>
          <p:nvPr>
            <p:ph sz="quarter" idx="1"/>
          </p:nvPr>
        </p:nvSpPr>
        <p:spPr/>
        <p:txBody>
          <a:bodyPr>
            <a:normAutofit/>
          </a:bodyPr>
          <a:lstStyle/>
          <a:p>
            <a:r>
              <a:rPr lang="en-US" dirty="0" smtClean="0"/>
              <a:t>Another theme in the chapter is that a </a:t>
            </a:r>
            <a:r>
              <a:rPr lang="en-US" dirty="0"/>
              <a:t>relationship may exist between </a:t>
            </a:r>
            <a:r>
              <a:rPr lang="en-US" dirty="0">
                <a:solidFill>
                  <a:srgbClr val="FF0000"/>
                </a:solidFill>
              </a:rPr>
              <a:t>culture and the costs of doing business</a:t>
            </a:r>
            <a:r>
              <a:rPr lang="en-US" dirty="0"/>
              <a:t> in a country or region.</a:t>
            </a:r>
          </a:p>
          <a:p>
            <a:pPr lvl="1"/>
            <a:r>
              <a:rPr lang="en-US" dirty="0"/>
              <a:t>For example, </a:t>
            </a:r>
            <a:r>
              <a:rPr lang="en-US" dirty="0" smtClean="0"/>
              <a:t>cultural </a:t>
            </a:r>
            <a:r>
              <a:rPr lang="en-US" dirty="0"/>
              <a:t>factors lowered the costs of doing business in </a:t>
            </a:r>
            <a:r>
              <a:rPr lang="en-US" dirty="0" smtClean="0"/>
              <a:t>Japan and raised them in GB</a:t>
            </a:r>
            <a:r>
              <a:rPr lang="en-US" sz="2900" dirty="0">
                <a:solidFill>
                  <a:srgbClr val="FF0000"/>
                </a:solidFill>
              </a:rPr>
              <a:t> that has a class division.</a:t>
            </a:r>
          </a:p>
          <a:p>
            <a:r>
              <a:rPr lang="en-US" dirty="0">
                <a:solidFill>
                  <a:srgbClr val="FF0000"/>
                </a:solidFill>
              </a:rPr>
              <a:t>Culture is not </a:t>
            </a:r>
            <a:r>
              <a:rPr lang="en-US" dirty="0" smtClean="0">
                <a:solidFill>
                  <a:srgbClr val="FF0000"/>
                </a:solidFill>
              </a:rPr>
              <a:t>static</a:t>
            </a:r>
          </a:p>
          <a:p>
            <a:pPr lvl="1"/>
            <a:r>
              <a:rPr lang="en-US" dirty="0"/>
              <a:t>Culture can and does evolve</a:t>
            </a:r>
          </a:p>
          <a:p>
            <a:endParaRPr lang="en-US" dirty="0"/>
          </a:p>
        </p:txBody>
      </p:sp>
    </p:spTree>
    <p:extLst>
      <p:ext uri="{BB962C8B-B14F-4D97-AF65-F5344CB8AC3E}">
        <p14:creationId xmlns:p14="http://schemas.microsoft.com/office/powerpoint/2010/main" val="14009711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linds(horizontal)">
                                      <p:cBhvr>
                                        <p:cTn id="12" dur="500"/>
                                        <p:tgtEl>
                                          <p:spTgt spid="3">
                                            <p:txEl>
                                              <p:pRg st="0" end="0"/>
                                            </p:txEl>
                                          </p:spTgt>
                                        </p:tgtEl>
                                      </p:cBhvr>
                                    </p:animEffect>
                                  </p:childTnLst>
                                </p:cTn>
                              </p:par>
                              <p:par>
                                <p:cTn id="13" presetID="3" presetClass="entr" presetSubtype="10" fill="hold" grpId="0" nodeType="with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Effect transition="in" filter="blinds(horizontal)">
                                      <p:cBhvr>
                                        <p:cTn id="15" dur="500"/>
                                        <p:tgtEl>
                                          <p:spTgt spid="3">
                                            <p:txEl>
                                              <p:pRg st="1" end="1"/>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3" presetClass="entr" presetSubtype="10" fill="hold" grpId="0" nodeType="clickEffect">
                                  <p:stCondLst>
                                    <p:cond delay="0"/>
                                  </p:stCondLst>
                                  <p:childTnLst>
                                    <p:set>
                                      <p:cBhvr>
                                        <p:cTn id="19" dur="1" fill="hold">
                                          <p:stCondLst>
                                            <p:cond delay="0"/>
                                          </p:stCondLst>
                                        </p:cTn>
                                        <p:tgtEl>
                                          <p:spTgt spid="3">
                                            <p:txEl>
                                              <p:pRg st="2" end="2"/>
                                            </p:txEl>
                                          </p:spTgt>
                                        </p:tgtEl>
                                        <p:attrNameLst>
                                          <p:attrName>style.visibility</p:attrName>
                                        </p:attrNameLst>
                                      </p:cBhvr>
                                      <p:to>
                                        <p:strVal val="visible"/>
                                      </p:to>
                                    </p:set>
                                    <p:animEffect transition="in" filter="blinds(horizontal)">
                                      <p:cBhvr>
                                        <p:cTn id="20" dur="500"/>
                                        <p:tgtEl>
                                          <p:spTgt spid="3">
                                            <p:txEl>
                                              <p:pRg st="2" end="2"/>
                                            </p:txEl>
                                          </p:spTgt>
                                        </p:tgtEl>
                                      </p:cBhvr>
                                    </p:animEffect>
                                  </p:childTnLst>
                                </p:cTn>
                              </p:par>
                              <p:par>
                                <p:cTn id="21" presetID="3" presetClass="entr" presetSubtype="10" fill="hold" grpId="0" nodeType="with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animEffect transition="in" filter="blinds(horizontal)">
                                      <p:cBhvr>
                                        <p:cTn id="23"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Is Culture? </a:t>
            </a:r>
          </a:p>
        </p:txBody>
      </p:sp>
      <p:sp>
        <p:nvSpPr>
          <p:cNvPr id="3" name="Content Placeholder 2"/>
          <p:cNvSpPr>
            <a:spLocks noGrp="1"/>
          </p:cNvSpPr>
          <p:nvPr>
            <p:ph sz="quarter" idx="1"/>
          </p:nvPr>
        </p:nvSpPr>
        <p:spPr/>
        <p:txBody>
          <a:bodyPr>
            <a:normAutofit/>
          </a:bodyPr>
          <a:lstStyle/>
          <a:p>
            <a:r>
              <a:rPr lang="en-US" dirty="0" smtClean="0"/>
              <a:t>Culture is </a:t>
            </a:r>
            <a:r>
              <a:rPr lang="en-US" dirty="0"/>
              <a:t>a system of </a:t>
            </a:r>
            <a:r>
              <a:rPr lang="en-US" dirty="0">
                <a:solidFill>
                  <a:srgbClr val="FF0000"/>
                </a:solidFill>
              </a:rPr>
              <a:t>values</a:t>
            </a:r>
            <a:r>
              <a:rPr lang="en-US" dirty="0"/>
              <a:t> and </a:t>
            </a:r>
            <a:r>
              <a:rPr lang="en-US" dirty="0">
                <a:solidFill>
                  <a:srgbClr val="FF0000"/>
                </a:solidFill>
              </a:rPr>
              <a:t>norms</a:t>
            </a:r>
            <a:r>
              <a:rPr lang="en-US" dirty="0"/>
              <a:t> that are shared among a group of </a:t>
            </a:r>
            <a:r>
              <a:rPr lang="en-US" dirty="0" smtClean="0"/>
              <a:t>people.</a:t>
            </a:r>
          </a:p>
          <a:p>
            <a:pPr lvl="1"/>
            <a:r>
              <a:rPr lang="en-US" dirty="0" smtClean="0">
                <a:solidFill>
                  <a:srgbClr val="FF0000"/>
                </a:solidFill>
                <a:hlinkClick r:id="rId3"/>
              </a:rPr>
              <a:t>Values</a:t>
            </a:r>
            <a:r>
              <a:rPr lang="en-US" dirty="0" smtClean="0">
                <a:hlinkClick r:id="rId3"/>
              </a:rPr>
              <a:t> </a:t>
            </a:r>
            <a:r>
              <a:rPr lang="en-US" dirty="0" smtClean="0"/>
              <a:t>refer to ideas </a:t>
            </a:r>
            <a:r>
              <a:rPr lang="en-US" dirty="0"/>
              <a:t>about what a group believes to be </a:t>
            </a:r>
            <a:r>
              <a:rPr lang="en-US" dirty="0">
                <a:solidFill>
                  <a:srgbClr val="FF0000"/>
                </a:solidFill>
              </a:rPr>
              <a:t>good</a:t>
            </a:r>
            <a:r>
              <a:rPr lang="en-US" dirty="0"/>
              <a:t>, </a:t>
            </a:r>
            <a:r>
              <a:rPr lang="en-US" dirty="0">
                <a:solidFill>
                  <a:srgbClr val="FF0000"/>
                </a:solidFill>
              </a:rPr>
              <a:t>right</a:t>
            </a:r>
            <a:r>
              <a:rPr lang="en-US" dirty="0"/>
              <a:t>, and </a:t>
            </a:r>
            <a:r>
              <a:rPr lang="en-US" dirty="0">
                <a:solidFill>
                  <a:srgbClr val="FF0000"/>
                </a:solidFill>
              </a:rPr>
              <a:t>desirable</a:t>
            </a:r>
            <a:r>
              <a:rPr lang="en-US" dirty="0"/>
              <a:t>. </a:t>
            </a:r>
            <a:endParaRPr lang="en-US" dirty="0" smtClean="0"/>
          </a:p>
          <a:p>
            <a:pPr lvl="1"/>
            <a:r>
              <a:rPr lang="en-US" dirty="0" smtClean="0">
                <a:solidFill>
                  <a:srgbClr val="FF0000"/>
                </a:solidFill>
              </a:rPr>
              <a:t>Values </a:t>
            </a:r>
            <a:r>
              <a:rPr lang="en-US" dirty="0">
                <a:solidFill>
                  <a:srgbClr val="FF0000"/>
                </a:solidFill>
              </a:rPr>
              <a:t>are shared assumptions about how things ought to be.</a:t>
            </a:r>
          </a:p>
          <a:p>
            <a:r>
              <a:rPr lang="en-US" dirty="0" smtClean="0">
                <a:solidFill>
                  <a:srgbClr val="FF0000"/>
                </a:solidFill>
              </a:rPr>
              <a:t>Norms</a:t>
            </a:r>
            <a:r>
              <a:rPr lang="en-US" dirty="0" smtClean="0"/>
              <a:t> refer to the </a:t>
            </a:r>
            <a:r>
              <a:rPr lang="en-US" dirty="0">
                <a:solidFill>
                  <a:srgbClr val="FF0000"/>
                </a:solidFill>
              </a:rPr>
              <a:t>social rules and guidelines </a:t>
            </a:r>
            <a:r>
              <a:rPr lang="en-US" dirty="0"/>
              <a:t>that prescribe appropriate behavior in particular situations</a:t>
            </a:r>
            <a:r>
              <a:rPr lang="en-US" dirty="0" smtClean="0"/>
              <a:t>.</a:t>
            </a:r>
          </a:p>
        </p:txBody>
      </p:sp>
    </p:spTree>
    <p:extLst>
      <p:ext uri="{BB962C8B-B14F-4D97-AF65-F5344CB8AC3E}">
        <p14:creationId xmlns:p14="http://schemas.microsoft.com/office/powerpoint/2010/main" val="38480995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linds(horizontal)">
                                      <p:cBhvr>
                                        <p:cTn id="12" dur="500"/>
                                        <p:tgtEl>
                                          <p:spTgt spid="3">
                                            <p:txEl>
                                              <p:pRg st="0" end="0"/>
                                            </p:txEl>
                                          </p:spTgt>
                                        </p:tgtEl>
                                      </p:cBhvr>
                                    </p:animEffect>
                                  </p:childTnLst>
                                </p:cTn>
                              </p:par>
                              <p:par>
                                <p:cTn id="13" presetID="3" presetClass="entr" presetSubtype="10" fill="hold" grpId="0" nodeType="with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Effect transition="in" filter="blinds(horizontal)">
                                      <p:cBhvr>
                                        <p:cTn id="15" dur="500"/>
                                        <p:tgtEl>
                                          <p:spTgt spid="3">
                                            <p:txEl>
                                              <p:pRg st="1" end="1"/>
                                            </p:txEl>
                                          </p:spTgt>
                                        </p:tgtEl>
                                      </p:cBhvr>
                                    </p:animEffect>
                                  </p:childTnLst>
                                </p:cTn>
                              </p:par>
                              <p:par>
                                <p:cTn id="16" presetID="3" presetClass="entr" presetSubtype="10" fill="hold" grpId="0" nodeType="withEffect">
                                  <p:stCondLst>
                                    <p:cond delay="0"/>
                                  </p:stCondLst>
                                  <p:childTnLst>
                                    <p:set>
                                      <p:cBhvr>
                                        <p:cTn id="17" dur="1" fill="hold">
                                          <p:stCondLst>
                                            <p:cond delay="0"/>
                                          </p:stCondLst>
                                        </p:cTn>
                                        <p:tgtEl>
                                          <p:spTgt spid="3">
                                            <p:txEl>
                                              <p:pRg st="2" end="2"/>
                                            </p:txEl>
                                          </p:spTgt>
                                        </p:tgtEl>
                                        <p:attrNameLst>
                                          <p:attrName>style.visibility</p:attrName>
                                        </p:attrNameLst>
                                      </p:cBhvr>
                                      <p:to>
                                        <p:strVal val="visible"/>
                                      </p:to>
                                    </p:set>
                                    <p:animEffect transition="in" filter="blinds(horizontal)">
                                      <p:cBhvr>
                                        <p:cTn id="18" dur="500"/>
                                        <p:tgtEl>
                                          <p:spTgt spid="3">
                                            <p:txEl>
                                              <p:pRg st="2" end="2"/>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3" presetClass="entr" presetSubtype="10" fill="hold" grpId="0"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animEffect transition="in" filter="blinds(horizontal)">
                                      <p:cBhvr>
                                        <p:cTn id="23"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Is Culture? </a:t>
            </a:r>
          </a:p>
        </p:txBody>
      </p:sp>
      <p:sp>
        <p:nvSpPr>
          <p:cNvPr id="3" name="Content Placeholder 2"/>
          <p:cNvSpPr>
            <a:spLocks noGrp="1"/>
          </p:cNvSpPr>
          <p:nvPr>
            <p:ph sz="quarter" idx="1"/>
          </p:nvPr>
        </p:nvSpPr>
        <p:spPr/>
        <p:txBody>
          <a:bodyPr>
            <a:normAutofit lnSpcReduction="10000"/>
          </a:bodyPr>
          <a:lstStyle/>
          <a:p>
            <a:r>
              <a:rPr lang="en-US" dirty="0" smtClean="0"/>
              <a:t>Norms and values are </a:t>
            </a:r>
            <a:r>
              <a:rPr lang="en-US" dirty="0" smtClean="0">
                <a:solidFill>
                  <a:srgbClr val="FF0000"/>
                </a:solidFill>
              </a:rPr>
              <a:t>culturally defined.</a:t>
            </a:r>
          </a:p>
          <a:p>
            <a:pPr lvl="1"/>
            <a:r>
              <a:rPr lang="en-US" dirty="0" smtClean="0">
                <a:solidFill>
                  <a:srgbClr val="FF0000"/>
                </a:solidFill>
              </a:rPr>
              <a:t>This means every culture has different ways of behaving.</a:t>
            </a:r>
          </a:p>
          <a:p>
            <a:r>
              <a:rPr lang="en-US" dirty="0" smtClean="0"/>
              <a:t>In </a:t>
            </a:r>
            <a:r>
              <a:rPr lang="en-US" dirty="0"/>
              <a:t>the United States, for example, </a:t>
            </a:r>
            <a:r>
              <a:rPr lang="en-US" dirty="0">
                <a:solidFill>
                  <a:srgbClr val="008000"/>
                </a:solidFill>
              </a:rPr>
              <a:t>drinking alcohol </a:t>
            </a:r>
            <a:r>
              <a:rPr lang="en-US" dirty="0"/>
              <a:t>is widely accepted, whereas in Saudi Arabia the consumption of alcohol is viewed as violating important social mores and is punishable by </a:t>
            </a:r>
            <a:r>
              <a:rPr lang="en-US" dirty="0" smtClean="0"/>
              <a:t>imprisonment.</a:t>
            </a:r>
          </a:p>
          <a:p>
            <a:r>
              <a:rPr lang="en-US" dirty="0" smtClean="0"/>
              <a:t>Standards of proper dress differs from country to country.</a:t>
            </a:r>
            <a:endParaRPr lang="en-US" dirty="0"/>
          </a:p>
        </p:txBody>
      </p:sp>
    </p:spTree>
    <p:extLst>
      <p:ext uri="{BB962C8B-B14F-4D97-AF65-F5344CB8AC3E}">
        <p14:creationId xmlns:p14="http://schemas.microsoft.com/office/powerpoint/2010/main" val="28557250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linds(horizontal)">
                                      <p:cBhvr>
                                        <p:cTn id="12" dur="500"/>
                                        <p:tgtEl>
                                          <p:spTgt spid="3">
                                            <p:txEl>
                                              <p:pRg st="0" end="0"/>
                                            </p:txEl>
                                          </p:spTgt>
                                        </p:tgtEl>
                                      </p:cBhvr>
                                    </p:animEffect>
                                  </p:childTnLst>
                                </p:cTn>
                              </p:par>
                              <p:par>
                                <p:cTn id="13" presetID="3" presetClass="entr" presetSubtype="10" fill="hold" grpId="0" nodeType="with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Effect transition="in" filter="blinds(horizontal)">
                                      <p:cBhvr>
                                        <p:cTn id="15" dur="500"/>
                                        <p:tgtEl>
                                          <p:spTgt spid="3">
                                            <p:txEl>
                                              <p:pRg st="1" end="1"/>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3" presetClass="entr" presetSubtype="10" fill="hold" grpId="0" nodeType="clickEffect">
                                  <p:stCondLst>
                                    <p:cond delay="0"/>
                                  </p:stCondLst>
                                  <p:childTnLst>
                                    <p:set>
                                      <p:cBhvr>
                                        <p:cTn id="19" dur="1" fill="hold">
                                          <p:stCondLst>
                                            <p:cond delay="0"/>
                                          </p:stCondLst>
                                        </p:cTn>
                                        <p:tgtEl>
                                          <p:spTgt spid="3">
                                            <p:txEl>
                                              <p:pRg st="2" end="2"/>
                                            </p:txEl>
                                          </p:spTgt>
                                        </p:tgtEl>
                                        <p:attrNameLst>
                                          <p:attrName>style.visibility</p:attrName>
                                        </p:attrNameLst>
                                      </p:cBhvr>
                                      <p:to>
                                        <p:strVal val="visible"/>
                                      </p:to>
                                    </p:set>
                                    <p:animEffect transition="in" filter="blinds(horizontal)">
                                      <p:cBhvr>
                                        <p:cTn id="20" dur="500"/>
                                        <p:tgtEl>
                                          <p:spTgt spid="3">
                                            <p:txEl>
                                              <p:pRg st="2" end="2"/>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3" presetClass="entr" presetSubtype="10"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Effect transition="in" filter="blinds(horizontal)">
                                      <p:cBhvr>
                                        <p:cTn id="25"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Is Culture? </a:t>
            </a:r>
          </a:p>
        </p:txBody>
      </p:sp>
      <p:sp>
        <p:nvSpPr>
          <p:cNvPr id="3" name="Content Placeholder 2"/>
          <p:cNvSpPr>
            <a:spLocks noGrp="1"/>
          </p:cNvSpPr>
          <p:nvPr>
            <p:ph sz="quarter" idx="1"/>
          </p:nvPr>
        </p:nvSpPr>
        <p:spPr/>
        <p:txBody>
          <a:bodyPr/>
          <a:lstStyle/>
          <a:p>
            <a:r>
              <a:rPr lang="en-US" dirty="0"/>
              <a:t>There are several </a:t>
            </a:r>
            <a:r>
              <a:rPr lang="en-US" dirty="0">
                <a:solidFill>
                  <a:srgbClr val="FF0000"/>
                </a:solidFill>
              </a:rPr>
              <a:t>subcultures</a:t>
            </a:r>
            <a:r>
              <a:rPr lang="en-US" dirty="0"/>
              <a:t> within a certain culture. </a:t>
            </a:r>
          </a:p>
          <a:p>
            <a:pPr lvl="1"/>
            <a:r>
              <a:rPr lang="en-US" dirty="0"/>
              <a:t>For example, For example, in the United States, one can talk about </a:t>
            </a:r>
            <a:r>
              <a:rPr lang="en-US" dirty="0">
                <a:solidFill>
                  <a:srgbClr val="008000"/>
                </a:solidFill>
              </a:rPr>
              <a:t>African American culture</a:t>
            </a:r>
            <a:r>
              <a:rPr lang="en-US" dirty="0"/>
              <a:t>, Cajun culture, Chinese American culture, Hispanic culture, Indian culture, Irish American culture, Southern culture, and many more cultural groups</a:t>
            </a:r>
          </a:p>
        </p:txBody>
      </p:sp>
    </p:spTree>
    <p:extLst>
      <p:ext uri="{BB962C8B-B14F-4D97-AF65-F5344CB8AC3E}">
        <p14:creationId xmlns:p14="http://schemas.microsoft.com/office/powerpoint/2010/main" val="40705890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linds(horizontal)">
                                      <p:cBhvr>
                                        <p:cTn id="12" dur="500"/>
                                        <p:tgtEl>
                                          <p:spTgt spid="3">
                                            <p:txEl>
                                              <p:pRg st="0" end="0"/>
                                            </p:txEl>
                                          </p:spTgt>
                                        </p:tgtEl>
                                      </p:cBhvr>
                                    </p:animEffect>
                                  </p:childTnLst>
                                </p:cTn>
                              </p:par>
                              <p:par>
                                <p:cTn id="13" presetID="3" presetClass="entr" presetSubtype="10" fill="hold" grpId="0" nodeType="with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Effect transition="in" filter="blinds(horizontal)">
                                      <p:cBhvr>
                                        <p:cTn id="15"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2">
            <a:extLst>
              <a:ext uri="{FF2B5EF4-FFF2-40B4-BE49-F238E27FC236}">
                <a16:creationId xmlns:a16="http://schemas.microsoft.com/office/drawing/2014/main" xmlns="" id="{8C0A1E08-5775-4975-91F9-7C2DAB788DF7}"/>
              </a:ext>
            </a:extLst>
          </p:cNvPr>
          <p:cNvSpPr>
            <a:spLocks noGrp="1" noChangeArrowheads="1"/>
          </p:cNvSpPr>
          <p:nvPr>
            <p:ph type="title"/>
          </p:nvPr>
        </p:nvSpPr>
        <p:spPr/>
        <p:txBody>
          <a:bodyPr>
            <a:normAutofit fontScale="90000"/>
          </a:bodyPr>
          <a:lstStyle/>
          <a:p>
            <a:pPr eaLnBrk="1" hangingPunct="1">
              <a:defRPr/>
            </a:pPr>
            <a:r>
              <a:rPr lang="en-US" sz="3600" dirty="0"/>
              <a:t> </a:t>
            </a:r>
            <a:r>
              <a:rPr lang="en-US" sz="4900" dirty="0">
                <a:solidFill>
                  <a:schemeClr val="tx2"/>
                </a:solidFill>
                <a:latin typeface="+mj-lt"/>
                <a:cs typeface="+mj-cs"/>
              </a:rPr>
              <a:t>Determinants of culture</a:t>
            </a:r>
            <a:endParaRPr lang="en-US" altLang="en-US" sz="4900" dirty="0">
              <a:solidFill>
                <a:schemeClr val="tx2"/>
              </a:solidFill>
              <a:latin typeface="+mj-lt"/>
              <a:cs typeface="+mj-cs"/>
            </a:endParaRPr>
          </a:p>
        </p:txBody>
      </p:sp>
      <p:pic>
        <p:nvPicPr>
          <p:cNvPr id="6" name="Picture 5" descr="A chart shows culture norms and value systems, including religion, political philosophy, economic philosophy, education, language, and social structure.">
            <a:extLst>
              <a:ext uri="{FF2B5EF4-FFF2-40B4-BE49-F238E27FC236}">
                <a16:creationId xmlns:a16="http://schemas.microsoft.com/office/drawing/2014/main" xmlns="" id="{8EC138F0-18B6-41D3-ACCE-32D76CF941F2}"/>
              </a:ext>
            </a:extLst>
          </p:cNvPr>
          <p:cNvPicPr>
            <a:picLocks noChangeAspect="1"/>
          </p:cNvPicPr>
          <p:nvPr/>
        </p:nvPicPr>
        <p:blipFill>
          <a:blip r:embed="rId3"/>
          <a:stretch>
            <a:fillRect/>
          </a:stretch>
        </p:blipFill>
        <p:spPr>
          <a:xfrm>
            <a:off x="1066800" y="1764397"/>
            <a:ext cx="7370535" cy="4953000"/>
          </a:xfrm>
          <a:prstGeom prst="rect">
            <a:avLst/>
          </a:prstGeom>
        </p:spPr>
      </p:pic>
    </p:spTree>
    <p:extLst>
      <p:ext uri="{BB962C8B-B14F-4D97-AF65-F5344CB8AC3E}">
        <p14:creationId xmlns:p14="http://schemas.microsoft.com/office/powerpoint/2010/main" val="5259729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Social Structure </a:t>
            </a:r>
          </a:p>
        </p:txBody>
      </p:sp>
      <p:sp>
        <p:nvSpPr>
          <p:cNvPr id="3" name="Content Placeholder 2"/>
          <p:cNvSpPr>
            <a:spLocks noGrp="1"/>
          </p:cNvSpPr>
          <p:nvPr>
            <p:ph sz="quarter" idx="1"/>
          </p:nvPr>
        </p:nvSpPr>
        <p:spPr/>
        <p:txBody>
          <a:bodyPr/>
          <a:lstStyle/>
          <a:p>
            <a:pPr marL="320040" lvl="1" indent="-320040">
              <a:spcBef>
                <a:spcPts val="700"/>
              </a:spcBef>
              <a:buClr>
                <a:schemeClr val="accent2"/>
              </a:buClr>
              <a:buSzPct val="60000"/>
              <a:buFont typeface="Wingdings"/>
              <a:buChar char=""/>
            </a:pPr>
            <a:r>
              <a:rPr lang="en-US" altLang="en-US" sz="3100" dirty="0">
                <a:ea typeface="ＭＳ Ｐゴシック" panose="020B0600070205080204" pitchFamily="34" charset="-128"/>
              </a:rPr>
              <a:t>Three dimensions explain differences among </a:t>
            </a:r>
            <a:r>
              <a:rPr lang="en-US" altLang="en-US" sz="3100" dirty="0" smtClean="0">
                <a:ea typeface="ＭＳ Ｐゴシック" panose="020B0600070205080204" pitchFamily="34" charset="-128"/>
              </a:rPr>
              <a:t>cultures</a:t>
            </a:r>
            <a:endParaRPr lang="en-US" altLang="en-US" sz="3100" dirty="0" smtClean="0"/>
          </a:p>
          <a:p>
            <a:pPr marL="594360" lvl="2" indent="-320040">
              <a:spcBef>
                <a:spcPts val="700"/>
              </a:spcBef>
              <a:buSzPct val="60000"/>
              <a:buFont typeface="Wingdings"/>
              <a:buChar char=""/>
            </a:pPr>
            <a:r>
              <a:rPr lang="en-US" dirty="0" smtClean="0"/>
              <a:t>The </a:t>
            </a:r>
            <a:r>
              <a:rPr lang="en-US" dirty="0"/>
              <a:t>degree to which the </a:t>
            </a:r>
            <a:r>
              <a:rPr lang="en-US" dirty="0">
                <a:solidFill>
                  <a:srgbClr val="FF0000"/>
                </a:solidFill>
              </a:rPr>
              <a:t>basic unit of a social organization </a:t>
            </a:r>
            <a:r>
              <a:rPr lang="en-US" dirty="0"/>
              <a:t>is the </a:t>
            </a:r>
            <a:r>
              <a:rPr lang="en-US" dirty="0">
                <a:solidFill>
                  <a:srgbClr val="FF0000"/>
                </a:solidFill>
              </a:rPr>
              <a:t>individual</a:t>
            </a:r>
            <a:r>
              <a:rPr lang="en-US" dirty="0"/>
              <a:t>, as opposed to the </a:t>
            </a:r>
            <a:r>
              <a:rPr lang="en-US" dirty="0">
                <a:solidFill>
                  <a:srgbClr val="FF0000"/>
                </a:solidFill>
              </a:rPr>
              <a:t>group</a:t>
            </a:r>
            <a:r>
              <a:rPr lang="en-US" dirty="0"/>
              <a:t>, or even company for which a person works. </a:t>
            </a:r>
            <a:endParaRPr lang="en-US" dirty="0" smtClean="0"/>
          </a:p>
          <a:p>
            <a:pPr marL="594360" lvl="2" indent="-320040">
              <a:spcBef>
                <a:spcPts val="700"/>
              </a:spcBef>
              <a:buSzPct val="60000"/>
              <a:buFont typeface="Wingdings"/>
              <a:buChar char=""/>
            </a:pPr>
            <a:r>
              <a:rPr lang="en-US" dirty="0" smtClean="0"/>
              <a:t>Societies </a:t>
            </a:r>
            <a:r>
              <a:rPr lang="en-US" dirty="0"/>
              <a:t>differ in the way they define </a:t>
            </a:r>
            <a:r>
              <a:rPr lang="en-US" dirty="0" smtClean="0">
                <a:solidFill>
                  <a:srgbClr val="FF0000"/>
                </a:solidFill>
              </a:rPr>
              <a:t>family</a:t>
            </a:r>
          </a:p>
          <a:p>
            <a:pPr marL="594360" lvl="2" indent="-320040">
              <a:spcBef>
                <a:spcPts val="700"/>
              </a:spcBef>
              <a:buSzPct val="60000"/>
              <a:buFont typeface="Wingdings"/>
              <a:buChar char=""/>
            </a:pPr>
            <a:r>
              <a:rPr lang="en-US" dirty="0" smtClean="0"/>
              <a:t>The </a:t>
            </a:r>
            <a:r>
              <a:rPr lang="en-US" dirty="0"/>
              <a:t>degree to which a society is </a:t>
            </a:r>
            <a:r>
              <a:rPr lang="en-US" dirty="0">
                <a:solidFill>
                  <a:srgbClr val="FF0000"/>
                </a:solidFill>
              </a:rPr>
              <a:t>stratified into classes or </a:t>
            </a:r>
            <a:r>
              <a:rPr lang="en-US" dirty="0" smtClean="0">
                <a:solidFill>
                  <a:srgbClr val="FF0000"/>
                </a:solidFill>
              </a:rPr>
              <a:t>caste</a:t>
            </a:r>
            <a:endParaRPr lang="en-US" dirty="0"/>
          </a:p>
          <a:p>
            <a:pPr lvl="2"/>
            <a:endParaRPr lang="en-US" dirty="0"/>
          </a:p>
          <a:p>
            <a:pPr marL="514350" indent="-514350">
              <a:buFont typeface="+mj-lt"/>
              <a:buAutoNum type="arabicPeriod"/>
            </a:pPr>
            <a:endParaRPr lang="en-US" dirty="0"/>
          </a:p>
        </p:txBody>
      </p:sp>
    </p:spTree>
    <p:extLst>
      <p:ext uri="{BB962C8B-B14F-4D97-AF65-F5344CB8AC3E}">
        <p14:creationId xmlns:p14="http://schemas.microsoft.com/office/powerpoint/2010/main" val="37773745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linds(horizontal)">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blinds(horizontal)">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blinds(horizontal)">
                                      <p:cBhvr>
                                        <p:cTn id="22" dur="5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blinds(horizontal)">
                                      <p:cBhvr>
                                        <p:cTn id="27"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Individual versus Group</a:t>
            </a:r>
            <a:endParaRPr lang="en-US" dirty="0"/>
          </a:p>
        </p:txBody>
      </p:sp>
      <p:sp>
        <p:nvSpPr>
          <p:cNvPr id="3" name="Content Placeholder 2"/>
          <p:cNvSpPr>
            <a:spLocks noGrp="1"/>
          </p:cNvSpPr>
          <p:nvPr>
            <p:ph sz="quarter" idx="1"/>
          </p:nvPr>
        </p:nvSpPr>
        <p:spPr/>
        <p:txBody>
          <a:bodyPr>
            <a:normAutofit fontScale="85000" lnSpcReduction="10000"/>
          </a:bodyPr>
          <a:lstStyle/>
          <a:p>
            <a:pPr marL="320040" lvl="2" indent="-320040">
              <a:spcBef>
                <a:spcPts val="700"/>
              </a:spcBef>
              <a:buSzPct val="60000"/>
              <a:buFont typeface="Wingdings"/>
              <a:buChar char=""/>
            </a:pPr>
            <a:r>
              <a:rPr lang="en-US" sz="2800" dirty="0">
                <a:solidFill>
                  <a:srgbClr val="000000"/>
                </a:solidFill>
              </a:rPr>
              <a:t>Because respect for individual authority and responsibility is so strong in the </a:t>
            </a:r>
            <a:r>
              <a:rPr lang="en-US" sz="2800" dirty="0">
                <a:solidFill>
                  <a:srgbClr val="FF0000"/>
                </a:solidFill>
              </a:rPr>
              <a:t>United States</a:t>
            </a:r>
            <a:r>
              <a:rPr lang="en-US" sz="2800" dirty="0">
                <a:solidFill>
                  <a:srgbClr val="000000"/>
                </a:solidFill>
              </a:rPr>
              <a:t>, children are trained to believe that their </a:t>
            </a:r>
            <a:r>
              <a:rPr lang="en-US" sz="2800" dirty="0">
                <a:solidFill>
                  <a:srgbClr val="FF0000"/>
                </a:solidFill>
              </a:rPr>
              <a:t>destinies lie in their own hands</a:t>
            </a:r>
            <a:r>
              <a:rPr lang="en-US" sz="2800" dirty="0">
                <a:solidFill>
                  <a:srgbClr val="000000"/>
                </a:solidFill>
              </a:rPr>
              <a:t>. </a:t>
            </a:r>
            <a:endParaRPr lang="en-US" sz="2800" dirty="0" smtClean="0">
              <a:solidFill>
                <a:srgbClr val="000000"/>
              </a:solidFill>
            </a:endParaRPr>
          </a:p>
          <a:p>
            <a:pPr marL="320040" lvl="2" indent="-320040">
              <a:spcBef>
                <a:spcPts val="700"/>
              </a:spcBef>
              <a:buSzPct val="60000"/>
              <a:buFont typeface="Wingdings"/>
              <a:buChar char=""/>
            </a:pPr>
            <a:r>
              <a:rPr lang="en-US" sz="2800" dirty="0" smtClean="0">
                <a:solidFill>
                  <a:srgbClr val="000000"/>
                </a:solidFill>
              </a:rPr>
              <a:t>Conversely</a:t>
            </a:r>
            <a:r>
              <a:rPr lang="en-US" sz="2800" dirty="0">
                <a:solidFill>
                  <a:srgbClr val="000000"/>
                </a:solidFill>
              </a:rPr>
              <a:t>, in </a:t>
            </a:r>
            <a:r>
              <a:rPr lang="en-US" sz="2800" dirty="0">
                <a:solidFill>
                  <a:srgbClr val="0000FF"/>
                </a:solidFill>
              </a:rPr>
              <a:t>group-focused societies such as Japan</a:t>
            </a:r>
            <a:r>
              <a:rPr lang="en-US" sz="2800" dirty="0">
                <a:solidFill>
                  <a:srgbClr val="000000"/>
                </a:solidFill>
              </a:rPr>
              <a:t>, children are taught that their </a:t>
            </a:r>
            <a:r>
              <a:rPr lang="en-US" sz="2800" dirty="0">
                <a:solidFill>
                  <a:srgbClr val="0000FF"/>
                </a:solidFill>
              </a:rPr>
              <a:t>role is to serve the group</a:t>
            </a:r>
            <a:r>
              <a:rPr lang="en-US" sz="2800" dirty="0">
                <a:solidFill>
                  <a:srgbClr val="000000"/>
                </a:solidFill>
              </a:rPr>
              <a:t>. </a:t>
            </a:r>
            <a:endParaRPr lang="en-US" sz="2800" dirty="0" smtClean="0">
              <a:solidFill>
                <a:srgbClr val="000000"/>
              </a:solidFill>
            </a:endParaRPr>
          </a:p>
          <a:p>
            <a:pPr marL="777240" lvl="3" indent="-320040">
              <a:spcBef>
                <a:spcPts val="700"/>
              </a:spcBef>
              <a:buSzPct val="60000"/>
              <a:buFont typeface="Wingdings"/>
              <a:buChar char=""/>
            </a:pPr>
            <a:r>
              <a:rPr lang="en-US" sz="2500" dirty="0" smtClean="0">
                <a:solidFill>
                  <a:srgbClr val="000000"/>
                </a:solidFill>
              </a:rPr>
              <a:t>Virtues </a:t>
            </a:r>
            <a:r>
              <a:rPr lang="en-US" sz="2500" dirty="0">
                <a:solidFill>
                  <a:srgbClr val="000000"/>
                </a:solidFill>
              </a:rPr>
              <a:t>such as </a:t>
            </a:r>
            <a:r>
              <a:rPr lang="en-US" sz="2500" dirty="0">
                <a:solidFill>
                  <a:srgbClr val="0000FF"/>
                </a:solidFill>
              </a:rPr>
              <a:t>unity, loyalty, and harmony </a:t>
            </a:r>
            <a:r>
              <a:rPr lang="en-US" sz="2500" dirty="0">
                <a:solidFill>
                  <a:srgbClr val="000000"/>
                </a:solidFill>
              </a:rPr>
              <a:t>are highly valued in such societies</a:t>
            </a:r>
            <a:r>
              <a:rPr lang="en-US" sz="2500" dirty="0" smtClean="0">
                <a:solidFill>
                  <a:srgbClr val="000000"/>
                </a:solidFill>
              </a:rPr>
              <a:t>.</a:t>
            </a:r>
          </a:p>
          <a:p>
            <a:pPr marL="777240" lvl="3" indent="-320040">
              <a:spcBef>
                <a:spcPts val="700"/>
              </a:spcBef>
              <a:buSzPct val="60000"/>
              <a:buFont typeface="Wingdings"/>
              <a:buChar char=""/>
            </a:pPr>
            <a:r>
              <a:rPr lang="en-US" sz="2500" dirty="0" smtClean="0">
                <a:solidFill>
                  <a:srgbClr val="0000FF"/>
                </a:solidFill>
              </a:rPr>
              <a:t>the </a:t>
            </a:r>
            <a:r>
              <a:rPr lang="en-US" sz="2500" dirty="0">
                <a:solidFill>
                  <a:srgbClr val="0000FF"/>
                </a:solidFill>
              </a:rPr>
              <a:t>social status </a:t>
            </a:r>
            <a:r>
              <a:rPr lang="en-US" sz="2500" dirty="0">
                <a:solidFill>
                  <a:srgbClr val="000000"/>
                </a:solidFill>
              </a:rPr>
              <a:t>of an individual has traditionally been determined as much by </a:t>
            </a:r>
            <a:r>
              <a:rPr lang="en-US" sz="2500" dirty="0">
                <a:solidFill>
                  <a:srgbClr val="0000FF"/>
                </a:solidFill>
              </a:rPr>
              <a:t>the standing of the group</a:t>
            </a:r>
            <a:r>
              <a:rPr lang="en-US" sz="2500" dirty="0">
                <a:solidFill>
                  <a:srgbClr val="000000"/>
                </a:solidFill>
              </a:rPr>
              <a:t> to which he or she belongs as by his or her </a:t>
            </a:r>
            <a:r>
              <a:rPr lang="en-US" sz="2500" dirty="0">
                <a:solidFill>
                  <a:srgbClr val="0000FF"/>
                </a:solidFill>
              </a:rPr>
              <a:t>individual performance.</a:t>
            </a:r>
          </a:p>
          <a:p>
            <a:pPr marL="777240" lvl="3" indent="-320040">
              <a:spcBef>
                <a:spcPts val="700"/>
              </a:spcBef>
              <a:buSzPct val="60000"/>
              <a:buFont typeface="Wingdings"/>
              <a:buChar char=""/>
            </a:pPr>
            <a:r>
              <a:rPr lang="en-US" sz="2500" dirty="0"/>
              <a:t>If the worth of an individual is closely linked to the </a:t>
            </a:r>
            <a:r>
              <a:rPr lang="en-US" sz="2500" dirty="0">
                <a:solidFill>
                  <a:srgbClr val="FF0000"/>
                </a:solidFill>
              </a:rPr>
              <a:t>achievements of the group</a:t>
            </a:r>
            <a:r>
              <a:rPr lang="en-US" sz="2500" dirty="0"/>
              <a:t> this creates a strong incentive for individual members of the group to </a:t>
            </a:r>
            <a:r>
              <a:rPr lang="en-US" sz="2500" dirty="0">
                <a:solidFill>
                  <a:srgbClr val="FF0000"/>
                </a:solidFill>
              </a:rPr>
              <a:t>work together for the common good.</a:t>
            </a:r>
          </a:p>
        </p:txBody>
      </p:sp>
    </p:spTree>
    <p:extLst>
      <p:ext uri="{BB962C8B-B14F-4D97-AF65-F5344CB8AC3E}">
        <p14:creationId xmlns:p14="http://schemas.microsoft.com/office/powerpoint/2010/main" val="10384455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linds(horizontal)">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blinds(horizontal)">
                                      <p:cBhvr>
                                        <p:cTn id="17" dur="500"/>
                                        <p:tgtEl>
                                          <p:spTgt spid="3">
                                            <p:txEl>
                                              <p:pRg st="1" end="1"/>
                                            </p:txEl>
                                          </p:spTgt>
                                        </p:tgtEl>
                                      </p:cBhvr>
                                    </p:animEffect>
                                  </p:childTnLst>
                                </p:cTn>
                              </p:par>
                              <p:par>
                                <p:cTn id="18" presetID="3" presetClass="entr" presetSubtype="10" fill="hold" grpId="0" nodeType="withEffect">
                                  <p:stCondLst>
                                    <p:cond delay="0"/>
                                  </p:stCondLst>
                                  <p:childTnLst>
                                    <p:set>
                                      <p:cBhvr>
                                        <p:cTn id="19" dur="1" fill="hold">
                                          <p:stCondLst>
                                            <p:cond delay="0"/>
                                          </p:stCondLst>
                                        </p:cTn>
                                        <p:tgtEl>
                                          <p:spTgt spid="3">
                                            <p:txEl>
                                              <p:pRg st="2" end="2"/>
                                            </p:txEl>
                                          </p:spTgt>
                                        </p:tgtEl>
                                        <p:attrNameLst>
                                          <p:attrName>style.visibility</p:attrName>
                                        </p:attrNameLst>
                                      </p:cBhvr>
                                      <p:to>
                                        <p:strVal val="visible"/>
                                      </p:to>
                                    </p:set>
                                    <p:animEffect transition="in" filter="blinds(horizontal)">
                                      <p:cBhvr>
                                        <p:cTn id="20" dur="500"/>
                                        <p:tgtEl>
                                          <p:spTgt spid="3">
                                            <p:txEl>
                                              <p:pRg st="2" end="2"/>
                                            </p:txEl>
                                          </p:spTgt>
                                        </p:tgtEl>
                                      </p:cBhvr>
                                    </p:animEffect>
                                  </p:childTnLst>
                                </p:cTn>
                              </p:par>
                              <p:par>
                                <p:cTn id="21" presetID="3" presetClass="entr" presetSubtype="10" fill="hold" grpId="0" nodeType="with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animEffect transition="in" filter="blinds(horizontal)">
                                      <p:cBhvr>
                                        <p:cTn id="23" dur="500"/>
                                        <p:tgtEl>
                                          <p:spTgt spid="3">
                                            <p:txEl>
                                              <p:pRg st="3" end="3"/>
                                            </p:txEl>
                                          </p:spTgt>
                                        </p:tgtEl>
                                      </p:cBhvr>
                                    </p:animEffect>
                                  </p:childTnLst>
                                </p:cTn>
                              </p:par>
                              <p:par>
                                <p:cTn id="24" presetID="3" presetClass="entr" presetSubtype="10" fill="hold" grpId="0" nodeType="withEffect">
                                  <p:stCondLst>
                                    <p:cond delay="0"/>
                                  </p:stCondLst>
                                  <p:childTnLst>
                                    <p:set>
                                      <p:cBhvr>
                                        <p:cTn id="25" dur="1" fill="hold">
                                          <p:stCondLst>
                                            <p:cond delay="0"/>
                                          </p:stCondLst>
                                        </p:cTn>
                                        <p:tgtEl>
                                          <p:spTgt spid="3">
                                            <p:txEl>
                                              <p:pRg st="4" end="4"/>
                                            </p:txEl>
                                          </p:spTgt>
                                        </p:tgtEl>
                                        <p:attrNameLst>
                                          <p:attrName>style.visibility</p:attrName>
                                        </p:attrNameLst>
                                      </p:cBhvr>
                                      <p:to>
                                        <p:strVal val="visible"/>
                                      </p:to>
                                    </p:set>
                                    <p:animEffect transition="in" filter="blinds(horizontal)">
                                      <p:cBhvr>
                                        <p:cTn id="26"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Individual versus Group</a:t>
            </a:r>
            <a:endParaRPr lang="en-US" dirty="0"/>
          </a:p>
        </p:txBody>
      </p:sp>
      <p:sp>
        <p:nvSpPr>
          <p:cNvPr id="3" name="Content Placeholder 2"/>
          <p:cNvSpPr>
            <a:spLocks noGrp="1"/>
          </p:cNvSpPr>
          <p:nvPr>
            <p:ph sz="quarter" idx="1"/>
          </p:nvPr>
        </p:nvSpPr>
        <p:spPr/>
        <p:txBody>
          <a:bodyPr>
            <a:normAutofit/>
          </a:bodyPr>
          <a:lstStyle/>
          <a:p>
            <a:r>
              <a:rPr lang="en-US" sz="2700" dirty="0"/>
              <a:t>T</a:t>
            </a:r>
            <a:r>
              <a:rPr lang="en-US" dirty="0" smtClean="0"/>
              <a:t>he </a:t>
            </a:r>
            <a:r>
              <a:rPr lang="en-US" dirty="0"/>
              <a:t>primacy of the value of group identification </a:t>
            </a:r>
            <a:r>
              <a:rPr lang="en-US" sz="3500" dirty="0" smtClean="0">
                <a:solidFill>
                  <a:srgbClr val="FF0000"/>
                </a:solidFill>
              </a:rPr>
              <a:t>discourages </a:t>
            </a:r>
            <a:r>
              <a:rPr lang="en-US" sz="3500" dirty="0">
                <a:solidFill>
                  <a:srgbClr val="FF0000"/>
                </a:solidFill>
              </a:rPr>
              <a:t>managers and other </a:t>
            </a:r>
            <a:r>
              <a:rPr lang="en-US" sz="3500" dirty="0" smtClean="0">
                <a:solidFill>
                  <a:srgbClr val="FF0000"/>
                </a:solidFill>
              </a:rPr>
              <a:t>worke</a:t>
            </a:r>
            <a:r>
              <a:rPr lang="en-US" dirty="0" smtClean="0"/>
              <a:t>rs </a:t>
            </a:r>
            <a:r>
              <a:rPr lang="en-US" sz="3500" dirty="0">
                <a:solidFill>
                  <a:srgbClr val="FF0000"/>
                </a:solidFill>
              </a:rPr>
              <a:t>to move from company to compan</a:t>
            </a:r>
            <a:r>
              <a:rPr lang="en-US" dirty="0"/>
              <a:t>y. </a:t>
            </a:r>
            <a:endParaRPr lang="en-US" sz="2700" dirty="0">
              <a:solidFill>
                <a:srgbClr val="FF0000"/>
              </a:solidFill>
            </a:endParaRPr>
          </a:p>
          <a:p>
            <a:r>
              <a:rPr lang="en-US" sz="3500" dirty="0">
                <a:solidFill>
                  <a:srgbClr val="FF0000"/>
                </a:solidFill>
              </a:rPr>
              <a:t>Lifetime employment </a:t>
            </a:r>
            <a:r>
              <a:rPr lang="en-US" dirty="0"/>
              <a:t>in a particular company was long the norm in certain sectors of the Japanese </a:t>
            </a:r>
            <a:r>
              <a:rPr lang="en-US" dirty="0" smtClean="0"/>
              <a:t>economy.</a:t>
            </a:r>
          </a:p>
        </p:txBody>
      </p:sp>
    </p:spTree>
    <p:extLst>
      <p:ext uri="{BB962C8B-B14F-4D97-AF65-F5344CB8AC3E}">
        <p14:creationId xmlns:p14="http://schemas.microsoft.com/office/powerpoint/2010/main" val="34313925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linds(horizontal)">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blinds(horizontal)">
                                      <p:cBhvr>
                                        <p:cTn id="1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Individual versus Group</a:t>
            </a:r>
            <a:endParaRPr lang="en-US" dirty="0"/>
          </a:p>
        </p:txBody>
      </p:sp>
      <p:sp>
        <p:nvSpPr>
          <p:cNvPr id="3" name="Content Placeholder 2"/>
          <p:cNvSpPr>
            <a:spLocks noGrp="1"/>
          </p:cNvSpPr>
          <p:nvPr>
            <p:ph sz="quarter" idx="1"/>
          </p:nvPr>
        </p:nvSpPr>
        <p:spPr/>
        <p:txBody>
          <a:bodyPr>
            <a:normAutofit/>
          </a:bodyPr>
          <a:lstStyle/>
          <a:p>
            <a:r>
              <a:rPr lang="en-US" sz="2800" dirty="0" smtClean="0"/>
              <a:t>Since the </a:t>
            </a:r>
            <a:r>
              <a:rPr lang="en-US" sz="2800" dirty="0"/>
              <a:t>U.S. </a:t>
            </a:r>
            <a:r>
              <a:rPr lang="en-US" sz="2800" dirty="0" smtClean="0"/>
              <a:t>culture </a:t>
            </a:r>
            <a:r>
              <a:rPr lang="en-US" sz="2800" dirty="0" smtClean="0">
                <a:solidFill>
                  <a:srgbClr val="FF0000"/>
                </a:solidFill>
              </a:rPr>
              <a:t>promotes individualism, </a:t>
            </a:r>
            <a:r>
              <a:rPr lang="en-US" sz="2800" dirty="0" smtClean="0">
                <a:solidFill>
                  <a:srgbClr val="000000"/>
                </a:solidFill>
              </a:rPr>
              <a:t>the </a:t>
            </a:r>
            <a:r>
              <a:rPr lang="en-US" sz="2800" dirty="0">
                <a:solidFill>
                  <a:srgbClr val="000000"/>
                </a:solidFill>
              </a:rPr>
              <a:t>U.S. society</a:t>
            </a:r>
            <a:r>
              <a:rPr lang="en-US" dirty="0">
                <a:solidFill>
                  <a:srgbClr val="000000"/>
                </a:solidFill>
              </a:rPr>
              <a:t> </a:t>
            </a:r>
            <a:r>
              <a:rPr lang="en-US" dirty="0"/>
              <a:t>is characterized by a great deal of </a:t>
            </a:r>
            <a:r>
              <a:rPr lang="en-US" dirty="0">
                <a:solidFill>
                  <a:srgbClr val="FF0000"/>
                </a:solidFill>
              </a:rPr>
              <a:t>dynamism</a:t>
            </a:r>
            <a:r>
              <a:rPr lang="en-US" dirty="0"/>
              <a:t> and </a:t>
            </a:r>
            <a:r>
              <a:rPr lang="en-US" dirty="0">
                <a:solidFill>
                  <a:srgbClr val="FF0000"/>
                </a:solidFill>
              </a:rPr>
              <a:t>entrepreneurship</a:t>
            </a:r>
            <a:r>
              <a:rPr lang="en-US" dirty="0"/>
              <a:t>, reflecting the primacy of values associated with </a:t>
            </a:r>
            <a:r>
              <a:rPr lang="en-US" dirty="0">
                <a:solidFill>
                  <a:srgbClr val="FF0000"/>
                </a:solidFill>
              </a:rPr>
              <a:t>individualism</a:t>
            </a:r>
          </a:p>
          <a:p>
            <a:pPr lvl="1"/>
            <a:r>
              <a:rPr lang="en-US" sz="2400" dirty="0">
                <a:solidFill>
                  <a:srgbClr val="FF0000"/>
                </a:solidFill>
              </a:rPr>
              <a:t>the</a:t>
            </a:r>
            <a:r>
              <a:rPr lang="en-US" dirty="0">
                <a:solidFill>
                  <a:srgbClr val="FF0000"/>
                </a:solidFill>
              </a:rPr>
              <a:t> United States </a:t>
            </a:r>
            <a:r>
              <a:rPr lang="en-US" dirty="0"/>
              <a:t>has led the world in </a:t>
            </a:r>
            <a:r>
              <a:rPr lang="en-US" sz="2400" dirty="0">
                <a:solidFill>
                  <a:srgbClr val="FF0000"/>
                </a:solidFill>
              </a:rPr>
              <a:t>innovation</a:t>
            </a:r>
            <a:r>
              <a:rPr lang="en-US" dirty="0"/>
              <a:t> for some time, </a:t>
            </a:r>
            <a:r>
              <a:rPr lang="en-US" sz="2400" dirty="0">
                <a:solidFill>
                  <a:srgbClr val="FF0000"/>
                </a:solidFill>
              </a:rPr>
              <a:t>especially radically new products and </a:t>
            </a:r>
            <a:r>
              <a:rPr lang="en-US" sz="2400" dirty="0" smtClean="0">
                <a:solidFill>
                  <a:srgbClr val="FF0000"/>
                </a:solidFill>
              </a:rPr>
              <a:t>services</a:t>
            </a:r>
            <a:endParaRPr lang="en-US" dirty="0" smtClean="0"/>
          </a:p>
          <a:p>
            <a:r>
              <a:rPr lang="en-US" dirty="0" smtClean="0">
                <a:solidFill>
                  <a:srgbClr val="0000FF"/>
                </a:solidFill>
              </a:rPr>
              <a:t>Japanese </a:t>
            </a:r>
            <a:r>
              <a:rPr lang="en-US" dirty="0"/>
              <a:t>society is characterized by a corresponding </a:t>
            </a:r>
            <a:r>
              <a:rPr lang="en-US" sz="2800" dirty="0">
                <a:solidFill>
                  <a:srgbClr val="0000FF"/>
                </a:solidFill>
              </a:rPr>
              <a:t>lack of dynamism and entrepreneurshi</a:t>
            </a:r>
            <a:r>
              <a:rPr lang="en-US" dirty="0"/>
              <a:t>p</a:t>
            </a:r>
            <a:r>
              <a:rPr lang="en-US" dirty="0" smtClean="0"/>
              <a:t>.</a:t>
            </a:r>
          </a:p>
        </p:txBody>
      </p:sp>
    </p:spTree>
    <p:extLst>
      <p:ext uri="{BB962C8B-B14F-4D97-AF65-F5344CB8AC3E}">
        <p14:creationId xmlns:p14="http://schemas.microsoft.com/office/powerpoint/2010/main" val="15494197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linds(horizontal)">
                                      <p:cBhvr>
                                        <p:cTn id="12" dur="500"/>
                                        <p:tgtEl>
                                          <p:spTgt spid="3">
                                            <p:txEl>
                                              <p:pRg st="0" end="0"/>
                                            </p:txEl>
                                          </p:spTgt>
                                        </p:tgtEl>
                                      </p:cBhvr>
                                    </p:animEffect>
                                  </p:childTnLst>
                                </p:cTn>
                              </p:par>
                              <p:par>
                                <p:cTn id="13" presetID="3" presetClass="entr" presetSubtype="10" fill="hold" grpId="0" nodeType="with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Effect transition="in" filter="blinds(horizontal)">
                                      <p:cBhvr>
                                        <p:cTn id="15" dur="500"/>
                                        <p:tgtEl>
                                          <p:spTgt spid="3">
                                            <p:txEl>
                                              <p:pRg st="1" end="1"/>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3" presetClass="entr" presetSubtype="10" fill="hold" grpId="0" nodeType="clickEffect">
                                  <p:stCondLst>
                                    <p:cond delay="0"/>
                                  </p:stCondLst>
                                  <p:childTnLst>
                                    <p:set>
                                      <p:cBhvr>
                                        <p:cTn id="19" dur="1" fill="hold">
                                          <p:stCondLst>
                                            <p:cond delay="0"/>
                                          </p:stCondLst>
                                        </p:cTn>
                                        <p:tgtEl>
                                          <p:spTgt spid="3">
                                            <p:txEl>
                                              <p:pRg st="2" end="2"/>
                                            </p:txEl>
                                          </p:spTgt>
                                        </p:tgtEl>
                                        <p:attrNameLst>
                                          <p:attrName>style.visibility</p:attrName>
                                        </p:attrNameLst>
                                      </p:cBhvr>
                                      <p:to>
                                        <p:strVal val="visible"/>
                                      </p:to>
                                    </p:set>
                                    <p:animEffect transition="in" filter="blinds(horizontal)">
                                      <p:cBhvr>
                                        <p:cTn id="20"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View of Family</a:t>
            </a:r>
            <a:endParaRPr lang="en-US" dirty="0"/>
          </a:p>
        </p:txBody>
      </p:sp>
      <p:sp>
        <p:nvSpPr>
          <p:cNvPr id="3" name="Content Placeholder 2"/>
          <p:cNvSpPr>
            <a:spLocks noGrp="1"/>
          </p:cNvSpPr>
          <p:nvPr>
            <p:ph sz="quarter" idx="1"/>
          </p:nvPr>
        </p:nvSpPr>
        <p:spPr/>
        <p:txBody>
          <a:bodyPr>
            <a:normAutofit fontScale="92500" lnSpcReduction="20000"/>
          </a:bodyPr>
          <a:lstStyle/>
          <a:p>
            <a:r>
              <a:rPr lang="en-US" dirty="0"/>
              <a:t>The American view of </a:t>
            </a:r>
            <a:r>
              <a:rPr lang="en-US" dirty="0">
                <a:solidFill>
                  <a:srgbClr val="FF0000"/>
                </a:solidFill>
              </a:rPr>
              <a:t>family</a:t>
            </a:r>
            <a:r>
              <a:rPr lang="en-US" dirty="0"/>
              <a:t> ties and responsibilities focuses on the </a:t>
            </a:r>
            <a:r>
              <a:rPr lang="en-US" dirty="0">
                <a:solidFill>
                  <a:srgbClr val="FF0000"/>
                </a:solidFill>
              </a:rPr>
              <a:t>nuclear</a:t>
            </a:r>
            <a:r>
              <a:rPr lang="en-US" dirty="0"/>
              <a:t> </a:t>
            </a:r>
            <a:r>
              <a:rPr lang="en-US" dirty="0">
                <a:solidFill>
                  <a:srgbClr val="FF0000"/>
                </a:solidFill>
              </a:rPr>
              <a:t>family</a:t>
            </a:r>
            <a:r>
              <a:rPr lang="en-US" dirty="0"/>
              <a:t> (father, mother, and offspring). </a:t>
            </a:r>
            <a:endParaRPr lang="en-US" dirty="0" smtClean="0"/>
          </a:p>
          <a:p>
            <a:r>
              <a:rPr lang="en-US" dirty="0" smtClean="0"/>
              <a:t>In </a:t>
            </a:r>
            <a:r>
              <a:rPr lang="en-US" dirty="0"/>
              <a:t>other cultures, the </a:t>
            </a:r>
            <a:r>
              <a:rPr lang="en-US" dirty="0">
                <a:solidFill>
                  <a:srgbClr val="FF0000"/>
                </a:solidFill>
              </a:rPr>
              <a:t>extended family</a:t>
            </a:r>
            <a:r>
              <a:rPr lang="en-US" dirty="0"/>
              <a:t> is far more important. </a:t>
            </a:r>
            <a:endParaRPr lang="en-US" dirty="0" smtClean="0"/>
          </a:p>
          <a:p>
            <a:pPr lvl="1"/>
            <a:r>
              <a:rPr lang="en-US" sz="2900" dirty="0" smtClean="0">
                <a:solidFill>
                  <a:srgbClr val="FF0000"/>
                </a:solidFill>
              </a:rPr>
              <a:t>Arabs</a:t>
            </a:r>
            <a:r>
              <a:rPr lang="en-US" dirty="0" smtClean="0"/>
              <a:t>, </a:t>
            </a:r>
            <a:r>
              <a:rPr lang="en-US" dirty="0"/>
              <a:t>for example, consider uncles, brothers, cousins, and in-laws as parts of their family unit to whom they owe obligations of support and assistance. </a:t>
            </a:r>
            <a:endParaRPr lang="en-US" dirty="0" smtClean="0"/>
          </a:p>
          <a:p>
            <a:pPr lvl="1"/>
            <a:r>
              <a:rPr lang="en-US" dirty="0" smtClean="0"/>
              <a:t>Other </a:t>
            </a:r>
            <a:r>
              <a:rPr lang="en-US" dirty="0"/>
              <a:t>societies use an </a:t>
            </a:r>
            <a:r>
              <a:rPr lang="en-US" sz="2900" dirty="0">
                <a:solidFill>
                  <a:srgbClr val="FF0000"/>
                </a:solidFill>
              </a:rPr>
              <a:t>even broader definition of family</a:t>
            </a:r>
            <a:r>
              <a:rPr lang="en-US" dirty="0"/>
              <a:t>. </a:t>
            </a:r>
            <a:endParaRPr lang="en-US" dirty="0" smtClean="0"/>
          </a:p>
          <a:p>
            <a:pPr lvl="2"/>
            <a:r>
              <a:rPr lang="en-US" dirty="0" smtClean="0"/>
              <a:t>For </a:t>
            </a:r>
            <a:r>
              <a:rPr lang="en-US" dirty="0"/>
              <a:t>instance, </a:t>
            </a:r>
            <a:r>
              <a:rPr lang="en-US" dirty="0">
                <a:solidFill>
                  <a:srgbClr val="FF0000"/>
                </a:solidFill>
              </a:rPr>
              <a:t>Somalia’s</a:t>
            </a:r>
            <a:r>
              <a:rPr lang="en-US" dirty="0"/>
              <a:t> society is organized in </a:t>
            </a:r>
            <a:r>
              <a:rPr lang="en-US" dirty="0">
                <a:solidFill>
                  <a:srgbClr val="FF0000"/>
                </a:solidFill>
              </a:rPr>
              <a:t>clans</a:t>
            </a:r>
            <a:r>
              <a:rPr lang="en-US" dirty="0"/>
              <a:t>, each of which comprises individuals of the same tribe who share a common ancestor.</a:t>
            </a:r>
          </a:p>
        </p:txBody>
      </p:sp>
    </p:spTree>
    <p:extLst>
      <p:ext uri="{BB962C8B-B14F-4D97-AF65-F5344CB8AC3E}">
        <p14:creationId xmlns:p14="http://schemas.microsoft.com/office/powerpoint/2010/main" val="23841495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1"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blinds(horizontal)">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
                                            <p:txEl>
                                              <p:pRg st="0" end="0"/>
                                            </p:txEl>
                                          </p:spTgt>
                                        </p:tgtEl>
                                        <p:attrNameLst>
                                          <p:attrName>style.visibility</p:attrName>
                                        </p:attrNameLst>
                                      </p:cBhvr>
                                      <p:to>
                                        <p:strVal val="visible"/>
                                      </p:to>
                                    </p:set>
                                    <p:animEffect transition="in" filter="blinds(horizontal)">
                                      <p:cBhvr>
                                        <p:cTn id="17" dur="500"/>
                                        <p:tgtEl>
                                          <p:spTgt spid="3">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3">
                                            <p:txEl>
                                              <p:pRg st="1" end="1"/>
                                            </p:txEl>
                                          </p:spTgt>
                                        </p:tgtEl>
                                        <p:attrNameLst>
                                          <p:attrName>style.visibility</p:attrName>
                                        </p:attrNameLst>
                                      </p:cBhvr>
                                      <p:to>
                                        <p:strVal val="visible"/>
                                      </p:to>
                                    </p:set>
                                    <p:animEffect transition="in" filter="blinds(horizontal)">
                                      <p:cBhvr>
                                        <p:cTn id="22" dur="500"/>
                                        <p:tgtEl>
                                          <p:spTgt spid="3">
                                            <p:txEl>
                                              <p:pRg st="1" end="1"/>
                                            </p:txEl>
                                          </p:spTgt>
                                        </p:tgtEl>
                                      </p:cBhvr>
                                    </p:animEffect>
                                  </p:childTnLst>
                                </p:cTn>
                              </p:par>
                              <p:par>
                                <p:cTn id="23" presetID="3" presetClass="entr" presetSubtype="10" fill="hold" grpId="0" nodeType="withEffect">
                                  <p:stCondLst>
                                    <p:cond delay="0"/>
                                  </p:stCondLst>
                                  <p:childTnLst>
                                    <p:set>
                                      <p:cBhvr>
                                        <p:cTn id="24" dur="1" fill="hold">
                                          <p:stCondLst>
                                            <p:cond delay="0"/>
                                          </p:stCondLst>
                                        </p:cTn>
                                        <p:tgtEl>
                                          <p:spTgt spid="3">
                                            <p:txEl>
                                              <p:pRg st="2" end="2"/>
                                            </p:txEl>
                                          </p:spTgt>
                                        </p:tgtEl>
                                        <p:attrNameLst>
                                          <p:attrName>style.visibility</p:attrName>
                                        </p:attrNameLst>
                                      </p:cBhvr>
                                      <p:to>
                                        <p:strVal val="visible"/>
                                      </p:to>
                                    </p:set>
                                    <p:animEffect transition="in" filter="blinds(horizontal)">
                                      <p:cBhvr>
                                        <p:cTn id="25" dur="500"/>
                                        <p:tgtEl>
                                          <p:spTgt spid="3">
                                            <p:txEl>
                                              <p:pRg st="2" end="2"/>
                                            </p:txEl>
                                          </p:spTgt>
                                        </p:tgtEl>
                                      </p:cBhvr>
                                    </p:animEffect>
                                  </p:childTnLst>
                                </p:cTn>
                              </p:par>
                              <p:par>
                                <p:cTn id="26" presetID="3" presetClass="entr" presetSubtype="10" fill="hold" grpId="0" nodeType="with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blinds(horizontal)">
                                      <p:cBhvr>
                                        <p:cTn id="28" dur="500"/>
                                        <p:tgtEl>
                                          <p:spTgt spid="3">
                                            <p:txEl>
                                              <p:pRg st="3" end="3"/>
                                            </p:txEl>
                                          </p:spTgt>
                                        </p:tgtEl>
                                      </p:cBhvr>
                                    </p:animEffect>
                                  </p:childTnLst>
                                </p:cTn>
                              </p:par>
                              <p:par>
                                <p:cTn id="29" presetID="3" presetClass="entr" presetSubtype="10" fill="hold" grpId="0" nodeType="with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Effect transition="in" filter="blinds(horizontal)">
                                      <p:cBhvr>
                                        <p:cTn id="31"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View of Family</a:t>
            </a:r>
          </a:p>
        </p:txBody>
      </p:sp>
      <p:sp>
        <p:nvSpPr>
          <p:cNvPr id="3" name="Content Placeholder 2"/>
          <p:cNvSpPr>
            <a:spLocks noGrp="1"/>
          </p:cNvSpPr>
          <p:nvPr>
            <p:ph sz="quarter" idx="1"/>
          </p:nvPr>
        </p:nvSpPr>
        <p:spPr/>
        <p:txBody>
          <a:bodyPr/>
          <a:lstStyle/>
          <a:p>
            <a:r>
              <a:rPr lang="en-US" dirty="0"/>
              <a:t>These differing social attitudes are reflected in the importance of the family to business. </a:t>
            </a:r>
            <a:endParaRPr lang="en-US" dirty="0" smtClean="0"/>
          </a:p>
          <a:p>
            <a:r>
              <a:rPr lang="en-US" dirty="0" smtClean="0"/>
              <a:t>In </a:t>
            </a:r>
            <a:r>
              <a:rPr lang="en-US" dirty="0"/>
              <a:t>the </a:t>
            </a:r>
            <a:r>
              <a:rPr lang="en-US" dirty="0">
                <a:solidFill>
                  <a:srgbClr val="FF0000"/>
                </a:solidFill>
              </a:rPr>
              <a:t>United States</a:t>
            </a:r>
            <a:r>
              <a:rPr lang="en-US" dirty="0"/>
              <a:t>, </a:t>
            </a:r>
            <a:r>
              <a:rPr lang="en-US" dirty="0">
                <a:solidFill>
                  <a:srgbClr val="FF0000"/>
                </a:solidFill>
              </a:rPr>
              <a:t>firms discourage </a:t>
            </a:r>
            <a:r>
              <a:rPr lang="en-US" dirty="0" smtClean="0">
                <a:solidFill>
                  <a:srgbClr val="FF0000"/>
                </a:solidFill>
              </a:rPr>
              <a:t>n</a:t>
            </a:r>
            <a:r>
              <a:rPr lang="en-US" dirty="0" smtClean="0"/>
              <a:t>epotism.</a:t>
            </a:r>
          </a:p>
          <a:p>
            <a:r>
              <a:rPr lang="en-US" dirty="0" smtClean="0"/>
              <a:t>In </a:t>
            </a:r>
            <a:r>
              <a:rPr lang="en-US" dirty="0">
                <a:solidFill>
                  <a:srgbClr val="0000FF"/>
                </a:solidFill>
              </a:rPr>
              <a:t>Arab-owned firms</a:t>
            </a:r>
            <a:r>
              <a:rPr lang="en-US" dirty="0"/>
              <a:t>, </a:t>
            </a:r>
            <a:r>
              <a:rPr lang="en-US" dirty="0" smtClean="0"/>
              <a:t>and similarly in China, </a:t>
            </a:r>
            <a:r>
              <a:rPr lang="en-US" dirty="0" smtClean="0">
                <a:solidFill>
                  <a:srgbClr val="0000FF"/>
                </a:solidFill>
              </a:rPr>
              <a:t>family </a:t>
            </a:r>
            <a:r>
              <a:rPr lang="en-US" dirty="0">
                <a:solidFill>
                  <a:srgbClr val="0000FF"/>
                </a:solidFill>
              </a:rPr>
              <a:t>ties </a:t>
            </a:r>
            <a:r>
              <a:rPr lang="en-US" dirty="0"/>
              <a:t>are </a:t>
            </a:r>
            <a:r>
              <a:rPr lang="en-US" dirty="0">
                <a:solidFill>
                  <a:srgbClr val="0000FF"/>
                </a:solidFill>
              </a:rPr>
              <a:t>crucial</a:t>
            </a:r>
            <a:r>
              <a:rPr lang="en-US" dirty="0"/>
              <a:t>, and </a:t>
            </a:r>
            <a:r>
              <a:rPr lang="en-US" dirty="0">
                <a:solidFill>
                  <a:srgbClr val="FF0000"/>
                </a:solidFill>
              </a:rPr>
              <a:t>hiring</a:t>
            </a:r>
            <a:r>
              <a:rPr lang="en-US" dirty="0"/>
              <a:t> </a:t>
            </a:r>
            <a:r>
              <a:rPr lang="en-US" dirty="0">
                <a:solidFill>
                  <a:srgbClr val="FF0000"/>
                </a:solidFill>
              </a:rPr>
              <a:t>relatives</a:t>
            </a:r>
            <a:r>
              <a:rPr lang="en-US" dirty="0"/>
              <a:t> is a common, accepted </a:t>
            </a:r>
            <a:r>
              <a:rPr lang="en-US" dirty="0" smtClean="0"/>
              <a:t>practice.</a:t>
            </a:r>
            <a:endParaRPr lang="en-US" dirty="0"/>
          </a:p>
        </p:txBody>
      </p:sp>
    </p:spTree>
    <p:extLst>
      <p:ext uri="{BB962C8B-B14F-4D97-AF65-F5344CB8AC3E}">
        <p14:creationId xmlns:p14="http://schemas.microsoft.com/office/powerpoint/2010/main" val="1199143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linds(horizontal)">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blinds(horizontal)">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blinds(horizontal)">
                                      <p:cBhvr>
                                        <p:cTn id="2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altLang="en-US" dirty="0">
                <a:ea typeface="ＭＳ Ｐゴシック" panose="020B0600070205080204" pitchFamily="34" charset="-128"/>
              </a:rPr>
              <a:t>Social </a:t>
            </a:r>
            <a:r>
              <a:rPr lang="en-US" altLang="en-US" dirty="0" smtClean="0">
                <a:ea typeface="ＭＳ Ｐゴシック" panose="020B0600070205080204" pitchFamily="34" charset="-128"/>
              </a:rPr>
              <a:t>Stratification</a:t>
            </a:r>
            <a:endParaRPr lang="en-US" dirty="0"/>
          </a:p>
        </p:txBody>
      </p:sp>
      <p:sp>
        <p:nvSpPr>
          <p:cNvPr id="3" name="Content Placeholder 2"/>
          <p:cNvSpPr>
            <a:spLocks noGrp="1"/>
          </p:cNvSpPr>
          <p:nvPr>
            <p:ph sz="quarter" idx="1"/>
          </p:nvPr>
        </p:nvSpPr>
        <p:spPr/>
        <p:txBody>
          <a:bodyPr>
            <a:normAutofit/>
          </a:bodyPr>
          <a:lstStyle/>
          <a:p>
            <a:pPr marL="320040" lvl="1" indent="-320040">
              <a:spcBef>
                <a:spcPts val="700"/>
              </a:spcBef>
              <a:buClr>
                <a:schemeClr val="accent2"/>
              </a:buClr>
              <a:buSzPct val="60000"/>
              <a:buFont typeface="Wingdings"/>
              <a:buChar char=""/>
            </a:pPr>
            <a:r>
              <a:rPr lang="en-US" altLang="en-US" sz="2400" dirty="0"/>
              <a:t>All societies categorize people to some extent on the basis of their birth, occupation, educational achievements, or other attributes. </a:t>
            </a:r>
          </a:p>
          <a:p>
            <a:pPr marL="320040" lvl="1" indent="-320040">
              <a:spcBef>
                <a:spcPts val="700"/>
              </a:spcBef>
              <a:buClr>
                <a:schemeClr val="accent2"/>
              </a:buClr>
              <a:buSzPct val="60000"/>
              <a:buFont typeface="Wingdings"/>
              <a:buChar char=""/>
            </a:pPr>
            <a:endParaRPr lang="en-US" sz="2400" dirty="0" smtClean="0"/>
          </a:p>
          <a:p>
            <a:pPr marL="320040" lvl="1" indent="-320040">
              <a:spcBef>
                <a:spcPts val="700"/>
              </a:spcBef>
              <a:buClr>
                <a:schemeClr val="accent2"/>
              </a:buClr>
              <a:buSzPct val="60000"/>
              <a:buFont typeface="Wingdings"/>
              <a:buChar char=""/>
            </a:pPr>
            <a:r>
              <a:rPr lang="en-US" sz="2400" dirty="0" smtClean="0"/>
              <a:t>Societies </a:t>
            </a:r>
            <a:r>
              <a:rPr lang="en-US" sz="2400" dirty="0"/>
              <a:t>differ from each other with regard to</a:t>
            </a:r>
          </a:p>
          <a:p>
            <a:pPr lvl="1"/>
            <a:r>
              <a:rPr lang="en-US" sz="2400" dirty="0">
                <a:solidFill>
                  <a:srgbClr val="FF0000"/>
                </a:solidFill>
              </a:rPr>
              <a:t>the degree of mobility </a:t>
            </a:r>
            <a:r>
              <a:rPr lang="en-US" sz="2400" dirty="0"/>
              <a:t>between social strata. </a:t>
            </a:r>
          </a:p>
          <a:p>
            <a:pPr lvl="1"/>
            <a:r>
              <a:rPr lang="en-US" sz="2400" dirty="0">
                <a:solidFill>
                  <a:srgbClr val="FF0000"/>
                </a:solidFill>
              </a:rPr>
              <a:t>the significance </a:t>
            </a:r>
            <a:r>
              <a:rPr lang="en-US" sz="2400" dirty="0"/>
              <a:t>attached to social strata in business contexts</a:t>
            </a:r>
          </a:p>
          <a:p>
            <a:pPr marL="320040" lvl="1" indent="-320040">
              <a:spcBef>
                <a:spcPts val="700"/>
              </a:spcBef>
              <a:buClr>
                <a:schemeClr val="accent2"/>
              </a:buClr>
              <a:buSzPct val="60000"/>
              <a:buFont typeface="Wingdings"/>
              <a:buChar char=""/>
            </a:pPr>
            <a:endParaRPr lang="en-US" altLang="en-US" sz="2400" dirty="0" smtClean="0"/>
          </a:p>
        </p:txBody>
      </p:sp>
    </p:spTree>
    <p:extLst>
      <p:ext uri="{BB962C8B-B14F-4D97-AF65-F5344CB8AC3E}">
        <p14:creationId xmlns:p14="http://schemas.microsoft.com/office/powerpoint/2010/main" val="5342615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linds(horizontal)">
                                      <p:cBhvr>
                                        <p:cTn id="12" dur="500"/>
                                        <p:tgtEl>
                                          <p:spTgt spid="3">
                                            <p:txEl>
                                              <p:pRg st="0" end="0"/>
                                            </p:txEl>
                                          </p:spTgt>
                                        </p:tgtEl>
                                      </p:cBhvr>
                                    </p:animEffect>
                                  </p:childTnLst>
                                </p:cTn>
                              </p:par>
                              <p:par>
                                <p:cTn id="13" presetID="3" presetClass="entr" presetSubtype="10" fill="hold" grpId="0"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blinds(horizontal)">
                                      <p:cBhvr>
                                        <p:cTn id="15" dur="500"/>
                                        <p:tgtEl>
                                          <p:spTgt spid="3">
                                            <p:txEl>
                                              <p:pRg st="2" end="2"/>
                                            </p:txEl>
                                          </p:spTgt>
                                        </p:tgtEl>
                                      </p:cBhvr>
                                    </p:animEffect>
                                  </p:childTnLst>
                                </p:cTn>
                              </p:par>
                              <p:par>
                                <p:cTn id="16" presetID="3" presetClass="entr" presetSubtype="10" fill="hold" grpId="0" nodeType="withEffect">
                                  <p:stCondLst>
                                    <p:cond delay="0"/>
                                  </p:stCondLst>
                                  <p:childTnLst>
                                    <p:set>
                                      <p:cBhvr>
                                        <p:cTn id="17" dur="1" fill="hold">
                                          <p:stCondLst>
                                            <p:cond delay="0"/>
                                          </p:stCondLst>
                                        </p:cTn>
                                        <p:tgtEl>
                                          <p:spTgt spid="3">
                                            <p:txEl>
                                              <p:pRg st="3" end="3"/>
                                            </p:txEl>
                                          </p:spTgt>
                                        </p:tgtEl>
                                        <p:attrNameLst>
                                          <p:attrName>style.visibility</p:attrName>
                                        </p:attrNameLst>
                                      </p:cBhvr>
                                      <p:to>
                                        <p:strVal val="visible"/>
                                      </p:to>
                                    </p:set>
                                    <p:animEffect transition="in" filter="blinds(horizontal)">
                                      <p:cBhvr>
                                        <p:cTn id="18" dur="500"/>
                                        <p:tgtEl>
                                          <p:spTgt spid="3">
                                            <p:txEl>
                                              <p:pRg st="3" end="3"/>
                                            </p:txEl>
                                          </p:spTgt>
                                        </p:tgtEl>
                                      </p:cBhvr>
                                    </p:animEffect>
                                  </p:childTnLst>
                                </p:cTn>
                              </p:par>
                              <p:par>
                                <p:cTn id="19" presetID="3" presetClass="entr" presetSubtype="10" fill="hold" grpId="0"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blinds(horizontal)">
                                      <p:cBhvr>
                                        <p:cTn id="21"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lvl="1" algn="l" rtl="0">
              <a:spcBef>
                <a:spcPct val="0"/>
              </a:spcBef>
            </a:pPr>
            <a:r>
              <a:rPr lang="en-US" altLang="en-US" sz="4400" kern="1200" dirty="0">
                <a:solidFill>
                  <a:schemeClr val="tx2"/>
                </a:solidFill>
                <a:latin typeface="+mj-lt"/>
                <a:ea typeface="ＭＳ Ｐゴシック" panose="020B0600070205080204" pitchFamily="34" charset="-128"/>
                <a:cs typeface="+mj-cs"/>
              </a:rPr>
              <a:t>Social Mobility</a:t>
            </a:r>
            <a:endParaRPr lang="en-US" sz="4400" kern="1200" dirty="0">
              <a:solidFill>
                <a:schemeClr val="tx2"/>
              </a:solidFill>
              <a:latin typeface="+mj-lt"/>
              <a:ea typeface="ＭＳ Ｐゴシック" panose="020B0600070205080204" pitchFamily="34" charset="-128"/>
              <a:cs typeface="+mj-cs"/>
            </a:endParaRPr>
          </a:p>
        </p:txBody>
      </p:sp>
      <p:sp>
        <p:nvSpPr>
          <p:cNvPr id="3" name="Content Placeholder 2"/>
          <p:cNvSpPr>
            <a:spLocks noGrp="1"/>
          </p:cNvSpPr>
          <p:nvPr>
            <p:ph sz="quarter" idx="1"/>
          </p:nvPr>
        </p:nvSpPr>
        <p:spPr/>
        <p:txBody>
          <a:bodyPr>
            <a:normAutofit fontScale="55000" lnSpcReduction="20000"/>
          </a:bodyPr>
          <a:lstStyle/>
          <a:p>
            <a:r>
              <a:rPr lang="en-US" sz="4400" dirty="0" smtClean="0">
                <a:solidFill>
                  <a:schemeClr val="tx2"/>
                </a:solidFill>
                <a:latin typeface="+mj-lt"/>
                <a:ea typeface="ＭＳ Ｐゴシック" panose="020B0600070205080204" pitchFamily="34" charset="-128"/>
                <a:cs typeface="+mj-cs"/>
              </a:rPr>
              <a:t>The </a:t>
            </a:r>
            <a:r>
              <a:rPr lang="en-US" sz="4400" dirty="0">
                <a:solidFill>
                  <a:schemeClr val="tx2"/>
                </a:solidFill>
                <a:latin typeface="+mj-lt"/>
                <a:ea typeface="ＭＳ Ｐゴシック" panose="020B0600070205080204" pitchFamily="34" charset="-128"/>
                <a:cs typeface="+mj-cs"/>
              </a:rPr>
              <a:t>extent to which individuals can move out of the strata into which they are born. </a:t>
            </a:r>
            <a:r>
              <a:rPr lang="en-US" sz="4400" dirty="0" smtClean="0">
                <a:solidFill>
                  <a:srgbClr val="0000FF"/>
                </a:solidFill>
                <a:latin typeface="+mj-lt"/>
                <a:ea typeface="ＭＳ Ｐゴシック" panose="020B0600070205080204" pitchFamily="34" charset="-128"/>
                <a:cs typeface="+mj-cs"/>
              </a:rPr>
              <a:t>Social </a:t>
            </a:r>
            <a:r>
              <a:rPr lang="en-US" sz="4400" dirty="0">
                <a:solidFill>
                  <a:srgbClr val="0000FF"/>
                </a:solidFill>
                <a:latin typeface="+mj-lt"/>
                <a:ea typeface="ＭＳ Ｐゴシック" panose="020B0600070205080204" pitchFamily="34" charset="-128"/>
                <a:cs typeface="+mj-cs"/>
              </a:rPr>
              <a:t>mobility tends to be higher in less stratified societies</a:t>
            </a:r>
            <a:r>
              <a:rPr lang="en-US" sz="4400" dirty="0">
                <a:solidFill>
                  <a:schemeClr val="tx2"/>
                </a:solidFill>
                <a:latin typeface="+mj-lt"/>
                <a:ea typeface="ＭＳ Ｐゴシック" panose="020B0600070205080204" pitchFamily="34" charset="-128"/>
                <a:cs typeface="+mj-cs"/>
              </a:rPr>
              <a:t>.</a:t>
            </a:r>
          </a:p>
          <a:p>
            <a:r>
              <a:rPr lang="en-US" sz="4400" dirty="0" smtClean="0">
                <a:solidFill>
                  <a:schemeClr val="tx2"/>
                </a:solidFill>
                <a:latin typeface="+mj-lt"/>
                <a:ea typeface="ＭＳ Ｐゴシック" panose="020B0600070205080204" pitchFamily="34" charset="-128"/>
                <a:cs typeface="+mj-cs"/>
              </a:rPr>
              <a:t>The </a:t>
            </a:r>
            <a:r>
              <a:rPr lang="en-US" sz="4400" dirty="0">
                <a:solidFill>
                  <a:srgbClr val="0000FF"/>
                </a:solidFill>
                <a:latin typeface="+mj-lt"/>
                <a:ea typeface="ＭＳ Ｐゴシック" panose="020B0600070205080204" pitchFamily="34" charset="-128"/>
                <a:cs typeface="+mj-cs"/>
              </a:rPr>
              <a:t>most rigid system </a:t>
            </a:r>
            <a:r>
              <a:rPr lang="en-US" sz="4400" dirty="0">
                <a:solidFill>
                  <a:schemeClr val="tx2"/>
                </a:solidFill>
                <a:latin typeface="+mj-lt"/>
                <a:ea typeface="ＭＳ Ｐゴシック" panose="020B0600070205080204" pitchFamily="34" charset="-128"/>
                <a:cs typeface="+mj-cs"/>
              </a:rPr>
              <a:t>of stratification is a </a:t>
            </a:r>
            <a:r>
              <a:rPr lang="en-US" sz="4400" dirty="0">
                <a:solidFill>
                  <a:srgbClr val="0000FF"/>
                </a:solidFill>
                <a:latin typeface="+mj-lt"/>
                <a:ea typeface="ＭＳ Ｐゴシック" panose="020B0600070205080204" pitchFamily="34" charset="-128"/>
                <a:cs typeface="+mj-cs"/>
              </a:rPr>
              <a:t>caste system</a:t>
            </a:r>
            <a:r>
              <a:rPr lang="en-US" sz="4400" dirty="0">
                <a:solidFill>
                  <a:schemeClr val="tx2"/>
                </a:solidFill>
                <a:latin typeface="+mj-lt"/>
                <a:ea typeface="ＭＳ Ｐゴシック" panose="020B0600070205080204" pitchFamily="34" charset="-128"/>
                <a:cs typeface="+mj-cs"/>
              </a:rPr>
              <a:t>. </a:t>
            </a:r>
            <a:endParaRPr lang="en-US" sz="4400" dirty="0" smtClean="0">
              <a:solidFill>
                <a:schemeClr val="tx2"/>
              </a:solidFill>
              <a:latin typeface="+mj-lt"/>
              <a:ea typeface="ＭＳ Ｐゴシック" panose="020B0600070205080204" pitchFamily="34" charset="-128"/>
              <a:cs typeface="+mj-cs"/>
            </a:endParaRPr>
          </a:p>
          <a:p>
            <a:pPr lvl="1"/>
            <a:r>
              <a:rPr lang="en-US" sz="4100" dirty="0" smtClean="0">
                <a:solidFill>
                  <a:schemeClr val="tx2"/>
                </a:solidFill>
                <a:latin typeface="+mj-lt"/>
                <a:ea typeface="ＭＳ Ｐゴシック" panose="020B0600070205080204" pitchFamily="34" charset="-128"/>
                <a:cs typeface="+mj-cs"/>
              </a:rPr>
              <a:t>A </a:t>
            </a:r>
            <a:r>
              <a:rPr lang="en-US" sz="4100" dirty="0">
                <a:solidFill>
                  <a:schemeClr val="tx2"/>
                </a:solidFill>
                <a:latin typeface="+mj-lt"/>
                <a:ea typeface="ＭＳ Ｐゴシック" panose="020B0600070205080204" pitchFamily="34" charset="-128"/>
                <a:cs typeface="+mj-cs"/>
              </a:rPr>
              <a:t>caste system is </a:t>
            </a:r>
            <a:r>
              <a:rPr lang="en-US" sz="4100" dirty="0">
                <a:solidFill>
                  <a:srgbClr val="0000FF"/>
                </a:solidFill>
                <a:latin typeface="+mj-lt"/>
                <a:ea typeface="ＭＳ Ｐゴシック" panose="020B0600070205080204" pitchFamily="34" charset="-128"/>
                <a:cs typeface="+mj-cs"/>
              </a:rPr>
              <a:t>a closed system </a:t>
            </a:r>
            <a:r>
              <a:rPr lang="en-US" sz="4100" dirty="0">
                <a:solidFill>
                  <a:schemeClr val="tx2"/>
                </a:solidFill>
                <a:latin typeface="+mj-lt"/>
                <a:ea typeface="ＭＳ Ｐゴシック" panose="020B0600070205080204" pitchFamily="34" charset="-128"/>
                <a:cs typeface="+mj-cs"/>
              </a:rPr>
              <a:t>of stratification in which social position is determined by the family into which a person is born, and </a:t>
            </a:r>
            <a:r>
              <a:rPr lang="en-US" sz="4100" dirty="0">
                <a:solidFill>
                  <a:srgbClr val="FF0000"/>
                </a:solidFill>
                <a:latin typeface="+mj-lt"/>
                <a:ea typeface="ＭＳ Ｐゴシック" panose="020B0600070205080204" pitchFamily="34" charset="-128"/>
                <a:cs typeface="+mj-cs"/>
              </a:rPr>
              <a:t>change in that position is usually not possible during an individual’s lifetime</a:t>
            </a:r>
            <a:r>
              <a:rPr lang="en-US" sz="4100" dirty="0">
                <a:solidFill>
                  <a:schemeClr val="tx2"/>
                </a:solidFill>
                <a:latin typeface="+mj-lt"/>
                <a:ea typeface="ＭＳ Ｐゴシック" panose="020B0600070205080204" pitchFamily="34" charset="-128"/>
                <a:cs typeface="+mj-cs"/>
              </a:rPr>
              <a:t>. </a:t>
            </a:r>
            <a:endParaRPr lang="en-US" sz="4100" dirty="0" smtClean="0">
              <a:solidFill>
                <a:schemeClr val="tx2"/>
              </a:solidFill>
              <a:latin typeface="+mj-lt"/>
              <a:ea typeface="ＭＳ Ｐゴシック" panose="020B0600070205080204" pitchFamily="34" charset="-128"/>
              <a:cs typeface="+mj-cs"/>
            </a:endParaRPr>
          </a:p>
          <a:p>
            <a:pPr lvl="1"/>
            <a:r>
              <a:rPr lang="en-US" sz="4100" dirty="0" smtClean="0">
                <a:solidFill>
                  <a:schemeClr val="tx2"/>
                </a:solidFill>
                <a:latin typeface="+mj-lt"/>
                <a:ea typeface="ＭＳ Ｐゴシック" panose="020B0600070205080204" pitchFamily="34" charset="-128"/>
                <a:cs typeface="+mj-cs"/>
              </a:rPr>
              <a:t>Often</a:t>
            </a:r>
            <a:r>
              <a:rPr lang="en-US" sz="4100" dirty="0">
                <a:solidFill>
                  <a:schemeClr val="tx2"/>
                </a:solidFill>
                <a:latin typeface="+mj-lt"/>
                <a:ea typeface="ＭＳ Ｐゴシック" panose="020B0600070205080204" pitchFamily="34" charset="-128"/>
                <a:cs typeface="+mj-cs"/>
              </a:rPr>
              <a:t>, </a:t>
            </a:r>
            <a:r>
              <a:rPr lang="en-US" sz="4100" dirty="0">
                <a:solidFill>
                  <a:srgbClr val="0000FF"/>
                </a:solidFill>
                <a:latin typeface="+mj-lt"/>
                <a:ea typeface="ＭＳ Ｐゴシック" panose="020B0600070205080204" pitchFamily="34" charset="-128"/>
                <a:cs typeface="+mj-cs"/>
              </a:rPr>
              <a:t>a caste position </a:t>
            </a:r>
            <a:r>
              <a:rPr lang="en-US" sz="4100" dirty="0">
                <a:solidFill>
                  <a:schemeClr val="tx2"/>
                </a:solidFill>
                <a:latin typeface="+mj-lt"/>
                <a:ea typeface="ＭＳ Ｐゴシック" panose="020B0600070205080204" pitchFamily="34" charset="-128"/>
                <a:cs typeface="+mj-cs"/>
              </a:rPr>
              <a:t>carries with it a specific </a:t>
            </a:r>
            <a:r>
              <a:rPr lang="en-US" sz="4100" dirty="0">
                <a:solidFill>
                  <a:srgbClr val="0000FF"/>
                </a:solidFill>
                <a:latin typeface="+mj-lt"/>
                <a:ea typeface="ＭＳ Ｐゴシック" panose="020B0600070205080204" pitchFamily="34" charset="-128"/>
                <a:cs typeface="+mj-cs"/>
              </a:rPr>
              <a:t>occupation</a:t>
            </a:r>
            <a:r>
              <a:rPr lang="en-US" sz="4100" dirty="0">
                <a:solidFill>
                  <a:schemeClr val="tx2"/>
                </a:solidFill>
                <a:latin typeface="+mj-lt"/>
                <a:ea typeface="ＭＳ Ｐゴシック" panose="020B0600070205080204" pitchFamily="34" charset="-128"/>
                <a:cs typeface="+mj-cs"/>
              </a:rPr>
              <a:t>. Members of one caste might be shoemakers, members of another might be butchers, and so on.</a:t>
            </a:r>
          </a:p>
        </p:txBody>
      </p:sp>
    </p:spTree>
    <p:extLst>
      <p:ext uri="{BB962C8B-B14F-4D97-AF65-F5344CB8AC3E}">
        <p14:creationId xmlns:p14="http://schemas.microsoft.com/office/powerpoint/2010/main" val="36666265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linds(horizontal)">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blinds(horizontal)">
                                      <p:cBhvr>
                                        <p:cTn id="17" dur="500"/>
                                        <p:tgtEl>
                                          <p:spTgt spid="3">
                                            <p:txEl>
                                              <p:pRg st="1" end="1"/>
                                            </p:txEl>
                                          </p:spTgt>
                                        </p:tgtEl>
                                      </p:cBhvr>
                                    </p:animEffect>
                                  </p:childTnLst>
                                </p:cTn>
                              </p:par>
                              <p:par>
                                <p:cTn id="18" presetID="3" presetClass="entr" presetSubtype="10" fill="hold" grpId="0" nodeType="withEffect">
                                  <p:stCondLst>
                                    <p:cond delay="0"/>
                                  </p:stCondLst>
                                  <p:childTnLst>
                                    <p:set>
                                      <p:cBhvr>
                                        <p:cTn id="19" dur="1" fill="hold">
                                          <p:stCondLst>
                                            <p:cond delay="0"/>
                                          </p:stCondLst>
                                        </p:cTn>
                                        <p:tgtEl>
                                          <p:spTgt spid="3">
                                            <p:txEl>
                                              <p:pRg st="2" end="2"/>
                                            </p:txEl>
                                          </p:spTgt>
                                        </p:tgtEl>
                                        <p:attrNameLst>
                                          <p:attrName>style.visibility</p:attrName>
                                        </p:attrNameLst>
                                      </p:cBhvr>
                                      <p:to>
                                        <p:strVal val="visible"/>
                                      </p:to>
                                    </p:set>
                                    <p:animEffect transition="in" filter="blinds(horizontal)">
                                      <p:cBhvr>
                                        <p:cTn id="20" dur="500"/>
                                        <p:tgtEl>
                                          <p:spTgt spid="3">
                                            <p:txEl>
                                              <p:pRg st="2" end="2"/>
                                            </p:txEl>
                                          </p:spTgt>
                                        </p:tgtEl>
                                      </p:cBhvr>
                                    </p:animEffect>
                                  </p:childTnLst>
                                </p:cTn>
                              </p:par>
                              <p:par>
                                <p:cTn id="21" presetID="3" presetClass="entr" presetSubtype="10" fill="hold" grpId="0" nodeType="with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animEffect transition="in" filter="blinds(horizontal)">
                                      <p:cBhvr>
                                        <p:cTn id="23"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altLang="en-US" dirty="0">
                <a:ea typeface="ＭＳ Ｐゴシック" panose="020B0600070205080204" pitchFamily="34" charset="-128"/>
              </a:rPr>
              <a:t>Social Mobility</a:t>
            </a:r>
            <a:endParaRPr lang="en-US" dirty="0">
              <a:ea typeface="ＭＳ Ｐゴシック" panose="020B0600070205080204" pitchFamily="34" charset="-128"/>
            </a:endParaRPr>
          </a:p>
        </p:txBody>
      </p:sp>
      <p:sp>
        <p:nvSpPr>
          <p:cNvPr id="3" name="Content Placeholder 2"/>
          <p:cNvSpPr>
            <a:spLocks noGrp="1"/>
          </p:cNvSpPr>
          <p:nvPr>
            <p:ph sz="quarter" idx="1"/>
          </p:nvPr>
        </p:nvSpPr>
        <p:spPr/>
        <p:txBody>
          <a:bodyPr>
            <a:normAutofit fontScale="55000" lnSpcReduction="20000"/>
          </a:bodyPr>
          <a:lstStyle/>
          <a:p>
            <a:r>
              <a:rPr lang="en-US" sz="4400" dirty="0">
                <a:solidFill>
                  <a:schemeClr val="tx2"/>
                </a:solidFill>
                <a:latin typeface="+mj-lt"/>
                <a:ea typeface="ＭＳ Ｐゴシック" panose="020B0600070205080204" pitchFamily="34" charset="-128"/>
                <a:cs typeface="+mj-cs"/>
              </a:rPr>
              <a:t>A </a:t>
            </a:r>
            <a:r>
              <a:rPr lang="en-US" sz="4400" dirty="0">
                <a:solidFill>
                  <a:srgbClr val="0000FF"/>
                </a:solidFill>
                <a:latin typeface="+mj-lt"/>
                <a:ea typeface="ＭＳ Ｐゴシック" panose="020B0600070205080204" pitchFamily="34" charset="-128"/>
                <a:cs typeface="+mj-cs"/>
              </a:rPr>
              <a:t>class system </a:t>
            </a:r>
            <a:r>
              <a:rPr lang="en-US" sz="4400" dirty="0">
                <a:solidFill>
                  <a:schemeClr val="tx2"/>
                </a:solidFill>
                <a:latin typeface="+mj-lt"/>
                <a:ea typeface="ＭＳ Ｐゴシック" panose="020B0600070205080204" pitchFamily="34" charset="-128"/>
                <a:cs typeface="+mj-cs"/>
              </a:rPr>
              <a:t>is a less rigid form of social stratification in which social mobility is possible. It is a form of open stratification in which the position a person has by birth can be changed through his or her own achievements or luck. </a:t>
            </a:r>
            <a:endParaRPr lang="en-US" sz="4400" dirty="0" smtClean="0">
              <a:solidFill>
                <a:schemeClr val="tx2"/>
              </a:solidFill>
              <a:latin typeface="+mj-lt"/>
              <a:ea typeface="ＭＳ Ｐゴシック" panose="020B0600070205080204" pitchFamily="34" charset="-128"/>
              <a:cs typeface="+mj-cs"/>
            </a:endParaRPr>
          </a:p>
          <a:p>
            <a:r>
              <a:rPr lang="en-US" sz="4400" dirty="0" smtClean="0">
                <a:solidFill>
                  <a:schemeClr val="tx2"/>
                </a:solidFill>
                <a:latin typeface="+mj-lt"/>
                <a:ea typeface="ＭＳ Ｐゴシック" panose="020B0600070205080204" pitchFamily="34" charset="-128"/>
                <a:cs typeface="+mj-cs"/>
              </a:rPr>
              <a:t>Individuals </a:t>
            </a:r>
            <a:r>
              <a:rPr lang="en-US" sz="4400" dirty="0">
                <a:solidFill>
                  <a:schemeClr val="tx2"/>
                </a:solidFill>
                <a:latin typeface="+mj-lt"/>
                <a:ea typeface="ＭＳ Ｐゴシック" panose="020B0600070205080204" pitchFamily="34" charset="-128"/>
                <a:cs typeface="+mj-cs"/>
              </a:rPr>
              <a:t>born into a class at the bottom of the hierarchy can work their way up; conversely, individuals born into a class at the top of the hierarchy can slip down. </a:t>
            </a:r>
            <a:endParaRPr lang="en-US" sz="4400" dirty="0" smtClean="0">
              <a:solidFill>
                <a:schemeClr val="tx2"/>
              </a:solidFill>
              <a:latin typeface="+mj-lt"/>
              <a:ea typeface="ＭＳ Ｐゴシック" panose="020B0600070205080204" pitchFamily="34" charset="-128"/>
              <a:cs typeface="+mj-cs"/>
            </a:endParaRPr>
          </a:p>
          <a:p>
            <a:r>
              <a:rPr lang="en-US" sz="4400" dirty="0" smtClean="0">
                <a:solidFill>
                  <a:schemeClr val="tx2"/>
                </a:solidFill>
                <a:latin typeface="+mj-lt"/>
                <a:ea typeface="ＭＳ Ｐゴシック" panose="020B0600070205080204" pitchFamily="34" charset="-128"/>
                <a:cs typeface="+mj-cs"/>
              </a:rPr>
              <a:t>While </a:t>
            </a:r>
            <a:r>
              <a:rPr lang="en-US" sz="4400" dirty="0">
                <a:solidFill>
                  <a:schemeClr val="tx2"/>
                </a:solidFill>
                <a:latin typeface="+mj-lt"/>
                <a:ea typeface="ＭＳ Ｐゴシック" panose="020B0600070205080204" pitchFamily="34" charset="-128"/>
                <a:cs typeface="+mj-cs"/>
              </a:rPr>
              <a:t>many societies have class systems, </a:t>
            </a:r>
            <a:r>
              <a:rPr lang="en-US" sz="4400" dirty="0">
                <a:solidFill>
                  <a:srgbClr val="FF0000"/>
                </a:solidFill>
                <a:latin typeface="+mj-lt"/>
                <a:ea typeface="ＭＳ Ｐゴシック" panose="020B0600070205080204" pitchFamily="34" charset="-128"/>
                <a:cs typeface="+mj-cs"/>
              </a:rPr>
              <a:t>social mobility within a class </a:t>
            </a:r>
            <a:r>
              <a:rPr lang="en-US" sz="4400" dirty="0">
                <a:solidFill>
                  <a:schemeClr val="tx2"/>
                </a:solidFill>
                <a:latin typeface="+mj-lt"/>
                <a:ea typeface="ＭＳ Ｐゴシック" panose="020B0600070205080204" pitchFamily="34" charset="-128"/>
                <a:cs typeface="+mj-cs"/>
              </a:rPr>
              <a:t>system </a:t>
            </a:r>
            <a:r>
              <a:rPr lang="en-US" sz="4400" dirty="0">
                <a:solidFill>
                  <a:srgbClr val="FF0000"/>
                </a:solidFill>
                <a:latin typeface="+mj-lt"/>
                <a:ea typeface="ＭＳ Ｐゴシック" panose="020B0600070205080204" pitchFamily="34" charset="-128"/>
                <a:cs typeface="+mj-cs"/>
              </a:rPr>
              <a:t>varies from society to society</a:t>
            </a:r>
            <a:r>
              <a:rPr lang="en-US" sz="4400" dirty="0">
                <a:solidFill>
                  <a:schemeClr val="tx2"/>
                </a:solidFill>
                <a:latin typeface="+mj-lt"/>
                <a:ea typeface="ＭＳ Ｐゴシック" panose="020B0600070205080204" pitchFamily="34" charset="-128"/>
                <a:cs typeface="+mj-cs"/>
              </a:rPr>
              <a:t>. </a:t>
            </a:r>
          </a:p>
          <a:p>
            <a:r>
              <a:rPr lang="en-US" sz="4400" dirty="0" smtClean="0">
                <a:solidFill>
                  <a:schemeClr val="tx2"/>
                </a:solidFill>
                <a:latin typeface="+mj-lt"/>
                <a:ea typeface="ＭＳ Ｐゴシック" panose="020B0600070205080204" pitchFamily="34" charset="-128"/>
                <a:cs typeface="+mj-cs"/>
              </a:rPr>
              <a:t>Social Mobility is higher </a:t>
            </a:r>
            <a:r>
              <a:rPr lang="en-US" sz="4400" dirty="0">
                <a:solidFill>
                  <a:schemeClr val="tx2"/>
                </a:solidFill>
                <a:latin typeface="+mj-lt"/>
                <a:ea typeface="ＭＳ Ｐゴシック" panose="020B0600070205080204" pitchFamily="34" charset="-128"/>
                <a:cs typeface="+mj-cs"/>
              </a:rPr>
              <a:t>in the United </a:t>
            </a:r>
            <a:r>
              <a:rPr lang="en-US" sz="4400" dirty="0" smtClean="0">
                <a:solidFill>
                  <a:schemeClr val="tx2"/>
                </a:solidFill>
                <a:latin typeface="+mj-lt"/>
                <a:ea typeface="ＭＳ Ｐゴシック" panose="020B0600070205080204" pitchFamily="34" charset="-128"/>
                <a:cs typeface="+mj-cs"/>
              </a:rPr>
              <a:t>States and other Western societies, </a:t>
            </a:r>
            <a:r>
              <a:rPr lang="en-US" sz="4400" dirty="0">
                <a:solidFill>
                  <a:schemeClr val="tx2"/>
                </a:solidFill>
                <a:latin typeface="+mj-lt"/>
                <a:ea typeface="ＭＳ Ｐゴシック" panose="020B0600070205080204" pitchFamily="34" charset="-128"/>
                <a:cs typeface="+mj-cs"/>
              </a:rPr>
              <a:t>for example, than in the United Kingdom or India.</a:t>
            </a:r>
          </a:p>
        </p:txBody>
      </p:sp>
    </p:spTree>
    <p:extLst>
      <p:ext uri="{BB962C8B-B14F-4D97-AF65-F5344CB8AC3E}">
        <p14:creationId xmlns:p14="http://schemas.microsoft.com/office/powerpoint/2010/main" val="20839402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linds(horizontal)">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blinds(horizontal)">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blinds(horizontal)">
                                      <p:cBhvr>
                                        <p:cTn id="22" dur="5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blinds(horizontal)">
                                      <p:cBhvr>
                                        <p:cTn id="27"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Significance</a:t>
            </a:r>
            <a:endParaRPr lang="en-US" dirty="0"/>
          </a:p>
        </p:txBody>
      </p:sp>
      <p:sp>
        <p:nvSpPr>
          <p:cNvPr id="3" name="Content Placeholder 2"/>
          <p:cNvSpPr>
            <a:spLocks noGrp="1"/>
          </p:cNvSpPr>
          <p:nvPr>
            <p:ph sz="quarter" idx="1"/>
          </p:nvPr>
        </p:nvSpPr>
        <p:spPr/>
        <p:txBody>
          <a:bodyPr>
            <a:normAutofit fontScale="62500" lnSpcReduction="20000"/>
          </a:bodyPr>
          <a:lstStyle/>
          <a:p>
            <a:r>
              <a:rPr lang="en-US" sz="4400" dirty="0" smtClean="0">
                <a:solidFill>
                  <a:schemeClr val="tx2"/>
                </a:solidFill>
                <a:latin typeface="+mj-lt"/>
                <a:ea typeface="ＭＳ Ｐゴシック" panose="020B0600070205080204" pitchFamily="34" charset="-128"/>
                <a:cs typeface="+mj-cs"/>
              </a:rPr>
              <a:t>In </a:t>
            </a:r>
            <a:r>
              <a:rPr lang="en-US" sz="4400" dirty="0">
                <a:solidFill>
                  <a:schemeClr val="tx2"/>
                </a:solidFill>
                <a:latin typeface="+mj-lt"/>
                <a:ea typeface="ＭＳ Ｐゴシック" panose="020B0600070205080204" pitchFamily="34" charset="-128"/>
                <a:cs typeface="+mj-cs"/>
              </a:rPr>
              <a:t>American society, the </a:t>
            </a:r>
            <a:r>
              <a:rPr lang="en-US" sz="4500" dirty="0">
                <a:solidFill>
                  <a:srgbClr val="FF0000"/>
                </a:solidFill>
                <a:latin typeface="+mj-lt"/>
                <a:ea typeface="ＭＳ Ｐゴシック" panose="020B0600070205080204" pitchFamily="34" charset="-128"/>
                <a:cs typeface="+mj-cs"/>
              </a:rPr>
              <a:t>high degree of social mobility </a:t>
            </a:r>
            <a:r>
              <a:rPr lang="en-US" sz="4400" dirty="0">
                <a:solidFill>
                  <a:schemeClr val="tx2"/>
                </a:solidFill>
                <a:latin typeface="+mj-lt"/>
                <a:ea typeface="ＭＳ Ｐゴシック" panose="020B0600070205080204" pitchFamily="34" charset="-128"/>
                <a:cs typeface="+mj-cs"/>
              </a:rPr>
              <a:t>and the extreme emphasis on individualism </a:t>
            </a:r>
            <a:r>
              <a:rPr lang="en-US" sz="4400" dirty="0">
                <a:solidFill>
                  <a:srgbClr val="FF0000"/>
                </a:solidFill>
                <a:latin typeface="+mj-lt"/>
                <a:ea typeface="ＭＳ Ｐゴシック" panose="020B0600070205080204" pitchFamily="34" charset="-128"/>
                <a:cs typeface="+mj-cs"/>
              </a:rPr>
              <a:t>limit the impact of class background on business operations</a:t>
            </a:r>
            <a:r>
              <a:rPr lang="en-US" sz="4400" dirty="0">
                <a:solidFill>
                  <a:schemeClr val="tx2"/>
                </a:solidFill>
                <a:latin typeface="+mj-lt"/>
                <a:ea typeface="ＭＳ Ｐゴシック" panose="020B0600070205080204" pitchFamily="34" charset="-128"/>
                <a:cs typeface="+mj-cs"/>
              </a:rPr>
              <a:t>. </a:t>
            </a:r>
            <a:endParaRPr lang="en-US" sz="4400" dirty="0" smtClean="0">
              <a:solidFill>
                <a:schemeClr val="tx2"/>
              </a:solidFill>
              <a:latin typeface="+mj-lt"/>
              <a:ea typeface="ＭＳ Ｐゴシック" panose="020B0600070205080204" pitchFamily="34" charset="-128"/>
              <a:cs typeface="+mj-cs"/>
            </a:endParaRPr>
          </a:p>
          <a:p>
            <a:r>
              <a:rPr lang="en-US" sz="4400" dirty="0"/>
              <a:t>MNCs operating in highly stratified societies often must </a:t>
            </a:r>
            <a:r>
              <a:rPr lang="en-US" sz="4400" dirty="0">
                <a:solidFill>
                  <a:srgbClr val="FF0000"/>
                </a:solidFill>
              </a:rPr>
              <a:t>adjust their hiring and promotion procedures </a:t>
            </a:r>
            <a:r>
              <a:rPr lang="en-US" sz="4400" dirty="0"/>
              <a:t>to take </a:t>
            </a:r>
            <a:r>
              <a:rPr lang="en-US" sz="4400" dirty="0">
                <a:solidFill>
                  <a:srgbClr val="FF0000"/>
                </a:solidFill>
              </a:rPr>
              <a:t>into account class differences </a:t>
            </a:r>
            <a:r>
              <a:rPr lang="en-US" sz="4400" dirty="0"/>
              <a:t>among supervisors and workers. </a:t>
            </a:r>
          </a:p>
          <a:p>
            <a:r>
              <a:rPr lang="en-US" sz="4400" dirty="0"/>
              <a:t>Hiring members of one group to do jobs traditionally performed by members of another group may </a:t>
            </a:r>
            <a:r>
              <a:rPr lang="en-US" sz="4400" dirty="0">
                <a:solidFill>
                  <a:srgbClr val="FF0000"/>
                </a:solidFill>
              </a:rPr>
              <a:t>lower workplace morale and productivity</a:t>
            </a:r>
            <a:r>
              <a:rPr lang="en-US" sz="4400" dirty="0"/>
              <a:t>. </a:t>
            </a:r>
          </a:p>
          <a:p>
            <a:endParaRPr lang="en-US" sz="4400" dirty="0" smtClean="0">
              <a:solidFill>
                <a:schemeClr val="tx2"/>
              </a:solidFill>
              <a:latin typeface="+mj-lt"/>
              <a:ea typeface="ＭＳ Ｐゴシック" panose="020B0600070205080204" pitchFamily="34" charset="-128"/>
              <a:cs typeface="+mj-cs"/>
            </a:endParaRPr>
          </a:p>
        </p:txBody>
      </p:sp>
    </p:spTree>
    <p:extLst>
      <p:ext uri="{BB962C8B-B14F-4D97-AF65-F5344CB8AC3E}">
        <p14:creationId xmlns:p14="http://schemas.microsoft.com/office/powerpoint/2010/main" val="317891860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Significance</a:t>
            </a:r>
          </a:p>
        </p:txBody>
      </p:sp>
      <p:sp>
        <p:nvSpPr>
          <p:cNvPr id="3" name="Content Placeholder 2"/>
          <p:cNvSpPr>
            <a:spLocks noGrp="1"/>
          </p:cNvSpPr>
          <p:nvPr>
            <p:ph sz="quarter" idx="1"/>
          </p:nvPr>
        </p:nvSpPr>
        <p:spPr/>
        <p:txBody>
          <a:bodyPr/>
          <a:lstStyle/>
          <a:p>
            <a:r>
              <a:rPr lang="en-US" dirty="0"/>
              <a:t>In highly stratified societies, </a:t>
            </a:r>
            <a:r>
              <a:rPr lang="en-US" dirty="0">
                <a:solidFill>
                  <a:srgbClr val="FF0000"/>
                </a:solidFill>
              </a:rPr>
              <a:t>advertisers must tailor their messages </a:t>
            </a:r>
            <a:r>
              <a:rPr lang="en-US" dirty="0"/>
              <a:t>more carefully to ensure that they reach only the targeted audience and do not spill over to another audience that may be offended by receiving a message intended for the first group.</a:t>
            </a:r>
          </a:p>
        </p:txBody>
      </p:sp>
    </p:spTree>
    <p:extLst>
      <p:ext uri="{BB962C8B-B14F-4D97-AF65-F5344CB8AC3E}">
        <p14:creationId xmlns:p14="http://schemas.microsoft.com/office/powerpoint/2010/main" val="180457365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Religious and Ethical Systems </a:t>
            </a:r>
          </a:p>
        </p:txBody>
      </p:sp>
      <p:sp>
        <p:nvSpPr>
          <p:cNvPr id="3" name="Content Placeholder 2"/>
          <p:cNvSpPr>
            <a:spLocks noGrp="1"/>
          </p:cNvSpPr>
          <p:nvPr>
            <p:ph sz="quarter" idx="1"/>
          </p:nvPr>
        </p:nvSpPr>
        <p:spPr/>
        <p:txBody>
          <a:bodyPr/>
          <a:lstStyle/>
          <a:p>
            <a:r>
              <a:rPr lang="en-US" dirty="0"/>
              <a:t>Most of the world’s ethical systems are the product of religions. </a:t>
            </a:r>
            <a:endParaRPr lang="en-US" dirty="0" smtClean="0"/>
          </a:p>
          <a:p>
            <a:r>
              <a:rPr lang="en-US" dirty="0" smtClean="0"/>
              <a:t>Religion affects </a:t>
            </a:r>
            <a:r>
              <a:rPr lang="en-US" dirty="0"/>
              <a:t>the ways in which members of a society relate to each other and to outsiders.</a:t>
            </a:r>
          </a:p>
        </p:txBody>
      </p:sp>
    </p:spTree>
    <p:extLst>
      <p:ext uri="{BB962C8B-B14F-4D97-AF65-F5344CB8AC3E}">
        <p14:creationId xmlns:p14="http://schemas.microsoft.com/office/powerpoint/2010/main" val="108688491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Religious and Ethical Systems </a:t>
            </a:r>
          </a:p>
        </p:txBody>
      </p:sp>
      <p:sp>
        <p:nvSpPr>
          <p:cNvPr id="3" name="Content Placeholder 2"/>
          <p:cNvSpPr>
            <a:spLocks noGrp="1"/>
          </p:cNvSpPr>
          <p:nvPr>
            <p:ph sz="quarter" idx="1"/>
          </p:nvPr>
        </p:nvSpPr>
        <p:spPr/>
        <p:txBody>
          <a:bodyPr/>
          <a:lstStyle/>
          <a:p>
            <a:r>
              <a:rPr lang="en-US" dirty="0"/>
              <a:t>Among the thousands of religions in the world today, four dominate in terms of numbers of adherents</a:t>
            </a:r>
            <a:r>
              <a:rPr lang="en-US" dirty="0" smtClean="0"/>
              <a:t>:</a:t>
            </a:r>
          </a:p>
          <a:p>
            <a:r>
              <a:rPr lang="en-US" dirty="0" smtClean="0"/>
              <a:t>Christianity </a:t>
            </a:r>
            <a:r>
              <a:rPr lang="en-US" dirty="0"/>
              <a:t>with roughly 2.20 billion </a:t>
            </a:r>
            <a:r>
              <a:rPr lang="en-US" dirty="0" smtClean="0"/>
              <a:t>adherents</a:t>
            </a:r>
          </a:p>
          <a:p>
            <a:r>
              <a:rPr lang="en-US" dirty="0" smtClean="0"/>
              <a:t>Islam </a:t>
            </a:r>
            <a:r>
              <a:rPr lang="en-US" dirty="0"/>
              <a:t>with around 1.60 billion </a:t>
            </a:r>
            <a:r>
              <a:rPr lang="en-US" dirty="0" smtClean="0"/>
              <a:t>adherents</a:t>
            </a:r>
          </a:p>
          <a:p>
            <a:r>
              <a:rPr lang="en-US" dirty="0" smtClean="0"/>
              <a:t>Hinduism </a:t>
            </a:r>
            <a:r>
              <a:rPr lang="en-US" dirty="0"/>
              <a:t>with 1.10 billion adherents (primarily in India)</a:t>
            </a:r>
            <a:r>
              <a:rPr lang="en-US" dirty="0" smtClean="0"/>
              <a:t>,</a:t>
            </a:r>
          </a:p>
          <a:p>
            <a:r>
              <a:rPr lang="en-US" dirty="0" smtClean="0"/>
              <a:t>Buddhism </a:t>
            </a:r>
            <a:r>
              <a:rPr lang="en-US" dirty="0"/>
              <a:t>with about 535 million adherents</a:t>
            </a:r>
          </a:p>
        </p:txBody>
      </p:sp>
    </p:spTree>
    <p:extLst>
      <p:ext uri="{BB962C8B-B14F-4D97-AF65-F5344CB8AC3E}">
        <p14:creationId xmlns:p14="http://schemas.microsoft.com/office/powerpoint/2010/main" val="394650147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World Religions</a:t>
            </a:r>
            <a:endParaRPr lang="en-US" dirty="0">
              <a:solidFill>
                <a:srgbClr val="0070C0"/>
              </a:solidFill>
            </a:endParaRPr>
          </a:p>
        </p:txBody>
      </p:sp>
      <p:pic>
        <p:nvPicPr>
          <p:cNvPr id="6" name="Picture 5"/>
          <p:cNvPicPr>
            <a:picLocks noChangeAspect="1"/>
          </p:cNvPicPr>
          <p:nvPr/>
        </p:nvPicPr>
        <p:blipFill>
          <a:blip r:embed="rId3"/>
          <a:stretch>
            <a:fillRect/>
          </a:stretch>
        </p:blipFill>
        <p:spPr>
          <a:xfrm rot="5400000">
            <a:off x="1652703" y="261757"/>
            <a:ext cx="4911901" cy="7150509"/>
          </a:xfrm>
          <a:prstGeom prst="rect">
            <a:avLst/>
          </a:prstGeom>
        </p:spPr>
      </p:pic>
    </p:spTree>
    <p:extLst>
      <p:ext uri="{BB962C8B-B14F-4D97-AF65-F5344CB8AC3E}">
        <p14:creationId xmlns:p14="http://schemas.microsoft.com/office/powerpoint/2010/main" val="395480518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Religion</a:t>
            </a:r>
            <a:endParaRPr lang="en-US" dirty="0"/>
          </a:p>
        </p:txBody>
      </p:sp>
      <p:sp>
        <p:nvSpPr>
          <p:cNvPr id="3" name="Content Placeholder 2"/>
          <p:cNvSpPr>
            <a:spLocks noGrp="1"/>
          </p:cNvSpPr>
          <p:nvPr>
            <p:ph sz="quarter" idx="1"/>
          </p:nvPr>
        </p:nvSpPr>
        <p:spPr/>
        <p:txBody>
          <a:bodyPr>
            <a:normAutofit/>
          </a:bodyPr>
          <a:lstStyle/>
          <a:p>
            <a:r>
              <a:rPr lang="en-US" dirty="0" smtClean="0"/>
              <a:t>Christianity is the </a:t>
            </a:r>
            <a:r>
              <a:rPr lang="en-US" dirty="0"/>
              <a:t>world’s largest religion</a:t>
            </a:r>
          </a:p>
          <a:p>
            <a:r>
              <a:rPr lang="en-US" dirty="0"/>
              <a:t>Found throughout Europe, the Americas, and other countries settled by Europeans </a:t>
            </a:r>
            <a:endParaRPr lang="en-US" dirty="0" smtClean="0"/>
          </a:p>
        </p:txBody>
      </p:sp>
    </p:spTree>
    <p:extLst>
      <p:ext uri="{BB962C8B-B14F-4D97-AF65-F5344CB8AC3E}">
        <p14:creationId xmlns:p14="http://schemas.microsoft.com/office/powerpoint/2010/main" val="335329574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Religion</a:t>
            </a:r>
          </a:p>
        </p:txBody>
      </p:sp>
      <p:sp>
        <p:nvSpPr>
          <p:cNvPr id="3" name="Content Placeholder 2"/>
          <p:cNvSpPr>
            <a:spLocks noGrp="1"/>
          </p:cNvSpPr>
          <p:nvPr>
            <p:ph sz="quarter" idx="1"/>
          </p:nvPr>
        </p:nvSpPr>
        <p:spPr/>
        <p:txBody>
          <a:bodyPr>
            <a:normAutofit fontScale="85000" lnSpcReduction="20000"/>
          </a:bodyPr>
          <a:lstStyle/>
          <a:p>
            <a:r>
              <a:rPr lang="en-US" dirty="0"/>
              <a:t>Islam has roots in both Judaism and Christianity (Islam views Jesus Christ as one of God’s prophets). </a:t>
            </a:r>
            <a:endParaRPr lang="en-US" dirty="0" smtClean="0"/>
          </a:p>
          <a:p>
            <a:r>
              <a:rPr lang="en-US" dirty="0" smtClean="0"/>
              <a:t>Like </a:t>
            </a:r>
            <a:r>
              <a:rPr lang="en-US" dirty="0"/>
              <a:t>Christianity and Judaism, Islam is a </a:t>
            </a:r>
            <a:r>
              <a:rPr lang="en-US" dirty="0">
                <a:solidFill>
                  <a:srgbClr val="0000FF"/>
                </a:solidFill>
              </a:rPr>
              <a:t>monotheistic religion</a:t>
            </a:r>
            <a:r>
              <a:rPr lang="en-US" dirty="0"/>
              <a:t>. </a:t>
            </a:r>
            <a:endParaRPr lang="en-US" dirty="0" smtClean="0"/>
          </a:p>
          <a:p>
            <a:r>
              <a:rPr lang="en-US" dirty="0" smtClean="0"/>
              <a:t>The </a:t>
            </a:r>
            <a:r>
              <a:rPr lang="en-US" dirty="0"/>
              <a:t>Koran speaks approvingly of </a:t>
            </a:r>
            <a:r>
              <a:rPr lang="en-US" dirty="0">
                <a:solidFill>
                  <a:srgbClr val="0000FF"/>
                </a:solidFill>
              </a:rPr>
              <a:t>free enterprise </a:t>
            </a:r>
            <a:r>
              <a:rPr lang="en-US" dirty="0"/>
              <a:t>and of earning legitimate profit through trade and </a:t>
            </a:r>
            <a:r>
              <a:rPr lang="en-US" dirty="0" smtClean="0"/>
              <a:t>commerce</a:t>
            </a:r>
          </a:p>
          <a:p>
            <a:r>
              <a:rPr lang="en-US" dirty="0" smtClean="0"/>
              <a:t>The </a:t>
            </a:r>
            <a:r>
              <a:rPr lang="en-US" dirty="0"/>
              <a:t>protection of the right to </a:t>
            </a:r>
            <a:r>
              <a:rPr lang="en-US" dirty="0">
                <a:solidFill>
                  <a:srgbClr val="0000FF"/>
                </a:solidFill>
              </a:rPr>
              <a:t>private property </a:t>
            </a:r>
            <a:r>
              <a:rPr lang="en-US" dirty="0"/>
              <a:t>is also embedded within </a:t>
            </a:r>
            <a:r>
              <a:rPr lang="en-US" dirty="0" smtClean="0"/>
              <a:t>Islam.</a:t>
            </a:r>
          </a:p>
          <a:p>
            <a:r>
              <a:rPr lang="en-US" dirty="0"/>
              <a:t>Given the Islamic proclivity to favor </a:t>
            </a:r>
            <a:r>
              <a:rPr lang="en-US" dirty="0">
                <a:solidFill>
                  <a:srgbClr val="0000FF"/>
                </a:solidFill>
              </a:rPr>
              <a:t>market-based systems</a:t>
            </a:r>
            <a:r>
              <a:rPr lang="en-US" dirty="0"/>
              <a:t>, </a:t>
            </a:r>
            <a:r>
              <a:rPr lang="en-US" dirty="0">
                <a:solidFill>
                  <a:srgbClr val="0000FF"/>
                </a:solidFill>
              </a:rPr>
              <a:t>Muslim countries are likely to be receptive to international businesses</a:t>
            </a:r>
            <a:r>
              <a:rPr lang="en-US" dirty="0"/>
              <a:t> as long as those businesses behave in a manner that is consistent with Islamic ethics, customs, and business practices</a:t>
            </a:r>
            <a:r>
              <a:rPr lang="en-US" dirty="0" smtClean="0"/>
              <a:t>.</a:t>
            </a:r>
          </a:p>
          <a:p>
            <a:endParaRPr lang="en-US" dirty="0"/>
          </a:p>
        </p:txBody>
      </p:sp>
    </p:spTree>
    <p:extLst>
      <p:ext uri="{BB962C8B-B14F-4D97-AF65-F5344CB8AC3E}">
        <p14:creationId xmlns:p14="http://schemas.microsoft.com/office/powerpoint/2010/main" val="28687686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Religion</a:t>
            </a:r>
          </a:p>
        </p:txBody>
      </p:sp>
      <p:sp>
        <p:nvSpPr>
          <p:cNvPr id="3" name="Content Placeholder 2"/>
          <p:cNvSpPr>
            <a:spLocks noGrp="1"/>
          </p:cNvSpPr>
          <p:nvPr>
            <p:ph sz="quarter" idx="1"/>
          </p:nvPr>
        </p:nvSpPr>
        <p:spPr/>
        <p:txBody>
          <a:bodyPr>
            <a:normAutofit fontScale="92500" lnSpcReduction="10000"/>
          </a:bodyPr>
          <a:lstStyle/>
          <a:p>
            <a:r>
              <a:rPr lang="en-US" dirty="0"/>
              <a:t>Islamic finance differs from conventional banking systems in that </a:t>
            </a:r>
            <a:r>
              <a:rPr lang="en-US" dirty="0">
                <a:solidFill>
                  <a:srgbClr val="0000FF"/>
                </a:solidFill>
              </a:rPr>
              <a:t>usury and speculation </a:t>
            </a:r>
            <a:r>
              <a:rPr lang="en-US" dirty="0"/>
              <a:t>are prohibited. </a:t>
            </a:r>
            <a:endParaRPr lang="en-US" dirty="0" smtClean="0"/>
          </a:p>
          <a:p>
            <a:r>
              <a:rPr lang="en-US" dirty="0" smtClean="0"/>
              <a:t>Transactions </a:t>
            </a:r>
            <a:r>
              <a:rPr lang="en-US" dirty="0"/>
              <a:t>have to comply with </a:t>
            </a:r>
            <a:r>
              <a:rPr lang="en-US" dirty="0" err="1"/>
              <a:t>Shariah</a:t>
            </a:r>
            <a:r>
              <a:rPr lang="en-US" dirty="0"/>
              <a:t>, the legal code of Islam based on the Koran, and are based on principles of </a:t>
            </a:r>
            <a:r>
              <a:rPr lang="en-US" dirty="0">
                <a:solidFill>
                  <a:srgbClr val="0000FF"/>
                </a:solidFill>
              </a:rPr>
              <a:t>risk and profit-sharing</a:t>
            </a:r>
            <a:r>
              <a:rPr lang="en-US" dirty="0"/>
              <a:t>. </a:t>
            </a:r>
            <a:endParaRPr lang="en-US" dirty="0" smtClean="0"/>
          </a:p>
          <a:p>
            <a:r>
              <a:rPr lang="en-US" dirty="0" smtClean="0"/>
              <a:t>Islam </a:t>
            </a:r>
            <a:r>
              <a:rPr lang="en-US" dirty="0" smtClean="0">
                <a:solidFill>
                  <a:srgbClr val="0000FF"/>
                </a:solidFill>
              </a:rPr>
              <a:t>prohibits </a:t>
            </a:r>
            <a:r>
              <a:rPr lang="en-US" dirty="0">
                <a:solidFill>
                  <a:srgbClr val="0000FF"/>
                </a:solidFill>
              </a:rPr>
              <a:t>taking interests on loans </a:t>
            </a:r>
            <a:r>
              <a:rPr lang="en-US" dirty="0"/>
              <a:t>and </a:t>
            </a:r>
            <a:r>
              <a:rPr lang="en-US" dirty="0">
                <a:solidFill>
                  <a:srgbClr val="0000FF"/>
                </a:solidFill>
              </a:rPr>
              <a:t>funding any business involving products like alcohol, pork or gambling</a:t>
            </a:r>
            <a:r>
              <a:rPr lang="en-US" dirty="0"/>
              <a:t>. </a:t>
            </a:r>
            <a:endParaRPr lang="en-US" dirty="0" smtClean="0"/>
          </a:p>
          <a:p>
            <a:r>
              <a:rPr lang="en-US" dirty="0" smtClean="0">
                <a:solidFill>
                  <a:srgbClr val="0000FF"/>
                </a:solidFill>
              </a:rPr>
              <a:t>Islamic </a:t>
            </a:r>
            <a:r>
              <a:rPr lang="en-US" dirty="0">
                <a:solidFill>
                  <a:srgbClr val="0000FF"/>
                </a:solidFill>
              </a:rPr>
              <a:t>banking </a:t>
            </a:r>
            <a:r>
              <a:rPr lang="en-US" dirty="0"/>
              <a:t>is more </a:t>
            </a:r>
            <a:r>
              <a:rPr lang="en-US" dirty="0">
                <a:solidFill>
                  <a:srgbClr val="0000FF"/>
                </a:solidFill>
              </a:rPr>
              <a:t>risk adverse </a:t>
            </a:r>
            <a:r>
              <a:rPr lang="en-US" dirty="0"/>
              <a:t>in its investment practices, typically </a:t>
            </a:r>
            <a:r>
              <a:rPr lang="en-US" dirty="0">
                <a:solidFill>
                  <a:srgbClr val="0000FF"/>
                </a:solidFill>
              </a:rPr>
              <a:t>avoiding business </a:t>
            </a:r>
            <a:r>
              <a:rPr lang="en-US" dirty="0"/>
              <a:t>that could be associated with </a:t>
            </a:r>
            <a:r>
              <a:rPr lang="en-US" dirty="0">
                <a:solidFill>
                  <a:srgbClr val="0000FF"/>
                </a:solidFill>
              </a:rPr>
              <a:t>economic bubbles</a:t>
            </a:r>
            <a:r>
              <a:rPr lang="en-US" dirty="0"/>
              <a:t>.</a:t>
            </a:r>
          </a:p>
        </p:txBody>
      </p:sp>
    </p:spTree>
    <p:extLst>
      <p:ext uri="{BB962C8B-B14F-4D97-AF65-F5344CB8AC3E}">
        <p14:creationId xmlns:p14="http://schemas.microsoft.com/office/powerpoint/2010/main" val="273773688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Religion</a:t>
            </a:r>
          </a:p>
        </p:txBody>
      </p:sp>
      <p:sp>
        <p:nvSpPr>
          <p:cNvPr id="3" name="Content Placeholder 2"/>
          <p:cNvSpPr>
            <a:spLocks noGrp="1"/>
          </p:cNvSpPr>
          <p:nvPr>
            <p:ph sz="quarter" idx="1"/>
          </p:nvPr>
        </p:nvSpPr>
        <p:spPr/>
        <p:txBody>
          <a:bodyPr>
            <a:normAutofit fontScale="92500" lnSpcReduction="20000"/>
          </a:bodyPr>
          <a:lstStyle/>
          <a:p>
            <a:r>
              <a:rPr lang="en-US" dirty="0"/>
              <a:t>One economic principle of Islam </a:t>
            </a:r>
            <a:r>
              <a:rPr lang="en-US" dirty="0">
                <a:solidFill>
                  <a:srgbClr val="0000FF"/>
                </a:solidFill>
              </a:rPr>
              <a:t>prohibits the payment or receipt of interest</a:t>
            </a:r>
            <a:r>
              <a:rPr lang="en-US" dirty="0"/>
              <a:t>, which is considered </a:t>
            </a:r>
            <a:r>
              <a:rPr lang="en-US" dirty="0">
                <a:solidFill>
                  <a:srgbClr val="0000FF"/>
                </a:solidFill>
              </a:rPr>
              <a:t>usury</a:t>
            </a:r>
            <a:r>
              <a:rPr lang="en-US" dirty="0"/>
              <a:t>. </a:t>
            </a:r>
            <a:endParaRPr lang="en-US" dirty="0" smtClean="0"/>
          </a:p>
          <a:p>
            <a:r>
              <a:rPr lang="en-US" dirty="0" smtClean="0"/>
              <a:t>This </a:t>
            </a:r>
            <a:r>
              <a:rPr lang="en-US" dirty="0"/>
              <a:t>is not just a matter of </a:t>
            </a:r>
            <a:r>
              <a:rPr lang="en-US" dirty="0">
                <a:solidFill>
                  <a:srgbClr val="0000FF"/>
                </a:solidFill>
              </a:rPr>
              <a:t>theology</a:t>
            </a:r>
            <a:r>
              <a:rPr lang="en-US" dirty="0"/>
              <a:t>; in several Islamic states, it is also </a:t>
            </a:r>
            <a:r>
              <a:rPr lang="en-US" dirty="0">
                <a:solidFill>
                  <a:srgbClr val="0000FF"/>
                </a:solidFill>
              </a:rPr>
              <a:t>a matter of law</a:t>
            </a:r>
            <a:r>
              <a:rPr lang="en-US" dirty="0" smtClean="0"/>
              <a:t>.</a:t>
            </a:r>
          </a:p>
          <a:p>
            <a:r>
              <a:rPr lang="en-US" dirty="0"/>
              <a:t>Now there are </a:t>
            </a:r>
            <a:r>
              <a:rPr lang="en-US" dirty="0">
                <a:solidFill>
                  <a:srgbClr val="0000FF"/>
                </a:solidFill>
              </a:rPr>
              <a:t>hundreds of Islamic banks </a:t>
            </a:r>
            <a:r>
              <a:rPr lang="en-US" dirty="0"/>
              <a:t>in more than </a:t>
            </a:r>
            <a:r>
              <a:rPr lang="en-US" dirty="0">
                <a:solidFill>
                  <a:srgbClr val="0000FF"/>
                </a:solidFill>
              </a:rPr>
              <a:t>50 countries </a:t>
            </a:r>
            <a:r>
              <a:rPr lang="en-US" dirty="0"/>
              <a:t>with assets of around $</a:t>
            </a:r>
            <a:r>
              <a:rPr lang="en-US" dirty="0">
                <a:solidFill>
                  <a:srgbClr val="0000FF"/>
                </a:solidFill>
              </a:rPr>
              <a:t>1.6 trillion</a:t>
            </a:r>
          </a:p>
          <a:p>
            <a:r>
              <a:rPr lang="en-US" dirty="0"/>
              <a:t>M</a:t>
            </a:r>
            <a:r>
              <a:rPr lang="en-US" dirty="0" smtClean="0"/>
              <a:t>ore </a:t>
            </a:r>
            <a:r>
              <a:rPr lang="en-US" dirty="0"/>
              <a:t>than </a:t>
            </a:r>
            <a:r>
              <a:rPr lang="en-US" dirty="0">
                <a:solidFill>
                  <a:srgbClr val="0000FF"/>
                </a:solidFill>
              </a:rPr>
              <a:t>$1 trillion is managed by mutual funds </a:t>
            </a:r>
            <a:r>
              <a:rPr lang="en-US" dirty="0"/>
              <a:t>that adhere to Islamic principles</a:t>
            </a:r>
            <a:r>
              <a:rPr lang="en-US" dirty="0" smtClean="0"/>
              <a:t>.</a:t>
            </a:r>
            <a:endParaRPr lang="en-US" dirty="0"/>
          </a:p>
          <a:p>
            <a:r>
              <a:rPr lang="en-US" dirty="0">
                <a:solidFill>
                  <a:srgbClr val="0000FF"/>
                </a:solidFill>
              </a:rPr>
              <a:t>Even conventional banks are entering the market</a:t>
            </a:r>
            <a:r>
              <a:rPr lang="en-US" dirty="0"/>
              <a:t>: both Citigroup and HSBC, two of the world’s largest financial institutions, now offer Islamic financial services.</a:t>
            </a:r>
          </a:p>
        </p:txBody>
      </p:sp>
    </p:spTree>
    <p:extLst>
      <p:ext uri="{BB962C8B-B14F-4D97-AF65-F5344CB8AC3E}">
        <p14:creationId xmlns:p14="http://schemas.microsoft.com/office/powerpoint/2010/main" val="3781821590"/>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Religion</a:t>
            </a:r>
          </a:p>
        </p:txBody>
      </p:sp>
      <p:sp>
        <p:nvSpPr>
          <p:cNvPr id="3" name="Content Placeholder 2"/>
          <p:cNvSpPr>
            <a:spLocks noGrp="1"/>
          </p:cNvSpPr>
          <p:nvPr>
            <p:ph sz="quarter" idx="1"/>
          </p:nvPr>
        </p:nvSpPr>
        <p:spPr/>
        <p:txBody>
          <a:bodyPr>
            <a:normAutofit/>
          </a:bodyPr>
          <a:lstStyle/>
          <a:p>
            <a:r>
              <a:rPr lang="en-US" dirty="0" smtClean="0"/>
              <a:t>When </a:t>
            </a:r>
            <a:r>
              <a:rPr lang="en-US" dirty="0"/>
              <a:t>an Islamic bank lends money to a business, rather than charging that business interest on the loan, it takes </a:t>
            </a:r>
            <a:r>
              <a:rPr lang="en-US" dirty="0">
                <a:solidFill>
                  <a:srgbClr val="0000FF"/>
                </a:solidFill>
              </a:rPr>
              <a:t>a share in the profits </a:t>
            </a:r>
            <a:r>
              <a:rPr lang="en-US" dirty="0"/>
              <a:t>that are derived from the investment. </a:t>
            </a:r>
            <a:endParaRPr lang="en-US" dirty="0" smtClean="0"/>
          </a:p>
          <a:p>
            <a:r>
              <a:rPr lang="en-US" dirty="0" smtClean="0"/>
              <a:t>Similarly</a:t>
            </a:r>
            <a:r>
              <a:rPr lang="en-US" dirty="0"/>
              <a:t>, when a business (or individual) deposits money at an Islamic bank in a savings account, the </a:t>
            </a:r>
            <a:r>
              <a:rPr lang="en-US" dirty="0">
                <a:solidFill>
                  <a:srgbClr val="0000FF"/>
                </a:solidFill>
              </a:rPr>
              <a:t>deposit is treated as an equity investment </a:t>
            </a:r>
            <a:r>
              <a:rPr lang="en-US" dirty="0"/>
              <a:t>in whatever activity the bank uses the capital for</a:t>
            </a:r>
            <a:r>
              <a:rPr lang="en-US" dirty="0" smtClean="0"/>
              <a:t>.</a:t>
            </a:r>
          </a:p>
        </p:txBody>
      </p:sp>
    </p:spTree>
    <p:extLst>
      <p:ext uri="{BB962C8B-B14F-4D97-AF65-F5344CB8AC3E}">
        <p14:creationId xmlns:p14="http://schemas.microsoft.com/office/powerpoint/2010/main" val="4349247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Religion</a:t>
            </a:r>
            <a:endParaRPr lang="en-US" dirty="0"/>
          </a:p>
        </p:txBody>
      </p:sp>
      <p:sp>
        <p:nvSpPr>
          <p:cNvPr id="3" name="Content Placeholder 2"/>
          <p:cNvSpPr>
            <a:spLocks noGrp="1"/>
          </p:cNvSpPr>
          <p:nvPr>
            <p:ph sz="quarter" idx="1"/>
          </p:nvPr>
        </p:nvSpPr>
        <p:spPr/>
        <p:txBody>
          <a:bodyPr>
            <a:normAutofit/>
          </a:bodyPr>
          <a:lstStyle/>
          <a:p>
            <a:r>
              <a:rPr lang="en-US" dirty="0"/>
              <a:t>Unlike Christianity and Islam, </a:t>
            </a:r>
            <a:r>
              <a:rPr lang="en-US" dirty="0" smtClean="0"/>
              <a:t>Hinduism’s founding </a:t>
            </a:r>
            <a:r>
              <a:rPr lang="en-US" dirty="0"/>
              <a:t>is not linked to a particular person. </a:t>
            </a:r>
            <a:endParaRPr lang="en-US" dirty="0" smtClean="0"/>
          </a:p>
          <a:p>
            <a:r>
              <a:rPr lang="en-US" dirty="0" smtClean="0"/>
              <a:t>Nor </a:t>
            </a:r>
            <a:r>
              <a:rPr lang="en-US" dirty="0"/>
              <a:t>does it have an officially sanctioned sacred book such as the Bible or the Koran</a:t>
            </a:r>
            <a:r>
              <a:rPr lang="en-US" dirty="0" smtClean="0"/>
              <a:t>.</a:t>
            </a:r>
          </a:p>
          <a:p>
            <a:r>
              <a:rPr lang="en-US" dirty="0"/>
              <a:t>Hindus believe in reincarnation, or rebirth into a different body, after death. </a:t>
            </a:r>
            <a:endParaRPr lang="en-US" dirty="0" smtClean="0"/>
          </a:p>
          <a:p>
            <a:r>
              <a:rPr lang="en-US" dirty="0"/>
              <a:t>Modern India is </a:t>
            </a:r>
            <a:r>
              <a:rPr lang="en-US" dirty="0">
                <a:solidFill>
                  <a:srgbClr val="0000FF"/>
                </a:solidFill>
              </a:rPr>
              <a:t>a very dynamic entrepreneurial </a:t>
            </a:r>
            <a:r>
              <a:rPr lang="en-US" dirty="0" smtClean="0">
                <a:solidFill>
                  <a:srgbClr val="0000FF"/>
                </a:solidFill>
              </a:rPr>
              <a:t>society</a:t>
            </a:r>
            <a:r>
              <a:rPr lang="en-US" dirty="0"/>
              <a:t>.</a:t>
            </a:r>
          </a:p>
        </p:txBody>
      </p:sp>
    </p:spTree>
    <p:extLst>
      <p:ext uri="{BB962C8B-B14F-4D97-AF65-F5344CB8AC3E}">
        <p14:creationId xmlns:p14="http://schemas.microsoft.com/office/powerpoint/2010/main" val="284262773"/>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Religion</a:t>
            </a:r>
          </a:p>
        </p:txBody>
      </p:sp>
      <p:sp>
        <p:nvSpPr>
          <p:cNvPr id="3" name="Content Placeholder 2"/>
          <p:cNvSpPr>
            <a:spLocks noGrp="1"/>
          </p:cNvSpPr>
          <p:nvPr>
            <p:ph sz="quarter" idx="1"/>
          </p:nvPr>
        </p:nvSpPr>
        <p:spPr/>
        <p:txBody>
          <a:bodyPr>
            <a:normAutofit/>
          </a:bodyPr>
          <a:lstStyle/>
          <a:p>
            <a:r>
              <a:rPr lang="en-US" dirty="0"/>
              <a:t>Today, most Buddhists are found in Central and Southeast Asia, China, Korea, and Japan. </a:t>
            </a:r>
            <a:endParaRPr lang="en-US" dirty="0" smtClean="0"/>
          </a:p>
          <a:p>
            <a:r>
              <a:rPr lang="en-US" dirty="0" smtClean="0"/>
              <a:t>According </a:t>
            </a:r>
            <a:r>
              <a:rPr lang="en-US" dirty="0"/>
              <a:t>to Buddhism, </a:t>
            </a:r>
            <a:r>
              <a:rPr lang="en-US" dirty="0">
                <a:solidFill>
                  <a:srgbClr val="0000FF"/>
                </a:solidFill>
              </a:rPr>
              <a:t>suffering originates in people’s desires for pleasure</a:t>
            </a:r>
            <a:r>
              <a:rPr lang="en-US" dirty="0"/>
              <a:t>.</a:t>
            </a:r>
          </a:p>
          <a:p>
            <a:r>
              <a:rPr lang="en-US" dirty="0" smtClean="0">
                <a:solidFill>
                  <a:srgbClr val="0000FF"/>
                </a:solidFill>
              </a:rPr>
              <a:t>Unlike </a:t>
            </a:r>
            <a:r>
              <a:rPr lang="en-US" dirty="0">
                <a:solidFill>
                  <a:srgbClr val="0000FF"/>
                </a:solidFill>
              </a:rPr>
              <a:t>Hinduism, Buddhism does not support the caste system</a:t>
            </a:r>
            <a:r>
              <a:rPr lang="en-US" dirty="0"/>
              <a:t>. </a:t>
            </a:r>
            <a:endParaRPr lang="en-US" dirty="0" smtClean="0"/>
          </a:p>
          <a:p>
            <a:endParaRPr lang="en-US" dirty="0"/>
          </a:p>
        </p:txBody>
      </p:sp>
    </p:spTree>
    <p:extLst>
      <p:ext uri="{BB962C8B-B14F-4D97-AF65-F5344CB8AC3E}">
        <p14:creationId xmlns:p14="http://schemas.microsoft.com/office/powerpoint/2010/main" val="79728767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Religion</a:t>
            </a:r>
          </a:p>
        </p:txBody>
      </p:sp>
      <p:sp>
        <p:nvSpPr>
          <p:cNvPr id="3" name="Content Placeholder 2"/>
          <p:cNvSpPr>
            <a:spLocks noGrp="1"/>
          </p:cNvSpPr>
          <p:nvPr>
            <p:ph sz="quarter" idx="1"/>
          </p:nvPr>
        </p:nvSpPr>
        <p:spPr/>
        <p:txBody>
          <a:bodyPr>
            <a:normAutofit fontScale="92500" lnSpcReduction="20000"/>
          </a:bodyPr>
          <a:lstStyle/>
          <a:p>
            <a:r>
              <a:rPr lang="en-US" dirty="0"/>
              <a:t>Religion affects the </a:t>
            </a:r>
            <a:r>
              <a:rPr lang="en-US" dirty="0">
                <a:solidFill>
                  <a:srgbClr val="0000FF"/>
                </a:solidFill>
              </a:rPr>
              <a:t>business environment in </a:t>
            </a:r>
            <a:r>
              <a:rPr lang="en-US" dirty="0" smtClean="0">
                <a:solidFill>
                  <a:srgbClr val="0000FF"/>
                </a:solidFill>
              </a:rPr>
              <a:t>important </a:t>
            </a:r>
            <a:r>
              <a:rPr lang="en-US" dirty="0">
                <a:solidFill>
                  <a:srgbClr val="0000FF"/>
                </a:solidFill>
              </a:rPr>
              <a:t>ways</a:t>
            </a:r>
            <a:r>
              <a:rPr lang="en-US" dirty="0"/>
              <a:t>. </a:t>
            </a:r>
            <a:endParaRPr lang="en-US" dirty="0" smtClean="0"/>
          </a:p>
          <a:p>
            <a:r>
              <a:rPr lang="en-US" dirty="0" smtClean="0"/>
              <a:t>Often </a:t>
            </a:r>
            <a:r>
              <a:rPr lang="en-US" dirty="0"/>
              <a:t>religions </a:t>
            </a:r>
            <a:r>
              <a:rPr lang="en-US" dirty="0">
                <a:solidFill>
                  <a:srgbClr val="0000FF"/>
                </a:solidFill>
              </a:rPr>
              <a:t>impose constraints on the roles of individuals in society</a:t>
            </a:r>
            <a:r>
              <a:rPr lang="en-US" dirty="0" smtClean="0"/>
              <a:t>.</a:t>
            </a:r>
          </a:p>
          <a:p>
            <a:r>
              <a:rPr lang="en-US" dirty="0" smtClean="0"/>
              <a:t>For </a:t>
            </a:r>
            <a:r>
              <a:rPr lang="en-US" dirty="0"/>
              <a:t>example, the caste system of </a:t>
            </a:r>
            <a:r>
              <a:rPr lang="en-US" dirty="0">
                <a:solidFill>
                  <a:srgbClr val="0000FF"/>
                </a:solidFill>
              </a:rPr>
              <a:t>Hinduism</a:t>
            </a:r>
            <a:r>
              <a:rPr lang="en-US" dirty="0"/>
              <a:t> traditionally has restricted the </a:t>
            </a:r>
            <a:r>
              <a:rPr lang="en-US" dirty="0">
                <a:solidFill>
                  <a:srgbClr val="0000FF"/>
                </a:solidFill>
              </a:rPr>
              <a:t>jobs individuals may perform</a:t>
            </a:r>
            <a:r>
              <a:rPr lang="en-US" dirty="0"/>
              <a:t>, thereby affecting the labor market and foreclosing business opportunities</a:t>
            </a:r>
            <a:r>
              <a:rPr lang="en-US" dirty="0" smtClean="0"/>
              <a:t>. </a:t>
            </a:r>
          </a:p>
          <a:p>
            <a:r>
              <a:rPr lang="en-US" dirty="0" smtClean="0"/>
              <a:t>Countries </a:t>
            </a:r>
            <a:r>
              <a:rPr lang="en-US" dirty="0"/>
              <a:t>dominated by strict adherents to </a:t>
            </a:r>
            <a:r>
              <a:rPr lang="en-US" dirty="0">
                <a:solidFill>
                  <a:srgbClr val="0000FF"/>
                </a:solidFill>
              </a:rPr>
              <a:t>Islam</a:t>
            </a:r>
            <a:r>
              <a:rPr lang="en-US" dirty="0"/>
              <a:t>, such as Saudi Arabia, </a:t>
            </a:r>
            <a:r>
              <a:rPr lang="en-US" dirty="0">
                <a:solidFill>
                  <a:srgbClr val="0000FF"/>
                </a:solidFill>
              </a:rPr>
              <a:t>limit job opportunities for women</a:t>
            </a:r>
            <a:r>
              <a:rPr lang="en-US" dirty="0"/>
              <a:t>, in the belief that their contact with adult males should be restricted to relatives.</a:t>
            </a:r>
          </a:p>
        </p:txBody>
      </p:sp>
    </p:spTree>
    <p:extLst>
      <p:ext uri="{BB962C8B-B14F-4D97-AF65-F5344CB8AC3E}">
        <p14:creationId xmlns:p14="http://schemas.microsoft.com/office/powerpoint/2010/main" val="3966270616"/>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Religion </a:t>
            </a:r>
          </a:p>
        </p:txBody>
      </p:sp>
      <p:sp>
        <p:nvSpPr>
          <p:cNvPr id="3" name="Content Placeholder 2"/>
          <p:cNvSpPr>
            <a:spLocks noGrp="1"/>
          </p:cNvSpPr>
          <p:nvPr>
            <p:ph sz="quarter" idx="1"/>
          </p:nvPr>
        </p:nvSpPr>
        <p:spPr/>
        <p:txBody>
          <a:bodyPr/>
          <a:lstStyle/>
          <a:p>
            <a:r>
              <a:rPr lang="en-US" dirty="0"/>
              <a:t>Religion may also affect </a:t>
            </a:r>
            <a:r>
              <a:rPr lang="en-US" dirty="0">
                <a:solidFill>
                  <a:srgbClr val="0000FF"/>
                </a:solidFill>
              </a:rPr>
              <a:t>the way products are sold</a:t>
            </a:r>
            <a:r>
              <a:rPr lang="en-US" dirty="0"/>
              <a:t>. </a:t>
            </a:r>
            <a:endParaRPr lang="en-US" dirty="0" smtClean="0"/>
          </a:p>
          <a:p>
            <a:r>
              <a:rPr lang="en-US" dirty="0" smtClean="0"/>
              <a:t>In </a:t>
            </a:r>
            <a:r>
              <a:rPr lang="en-US" dirty="0"/>
              <a:t>Nigeria, advertisements in the predominantly </a:t>
            </a:r>
            <a:r>
              <a:rPr lang="en-US" dirty="0">
                <a:solidFill>
                  <a:srgbClr val="0000FF"/>
                </a:solidFill>
              </a:rPr>
              <a:t>Christian south </a:t>
            </a:r>
            <a:r>
              <a:rPr lang="en-US" dirty="0"/>
              <a:t>might feature attractive women mouthing double </a:t>
            </a:r>
            <a:r>
              <a:rPr lang="en-US" dirty="0" err="1"/>
              <a:t>entendres</a:t>
            </a:r>
            <a:r>
              <a:rPr lang="en-US" dirty="0"/>
              <a:t>, following the old Madison Avenue precept that “sex sells</a:t>
            </a:r>
            <a:r>
              <a:rPr lang="en-US" dirty="0" smtClean="0"/>
              <a:t>”</a:t>
            </a:r>
          </a:p>
          <a:p>
            <a:r>
              <a:rPr lang="en-US" dirty="0" smtClean="0"/>
              <a:t> In </a:t>
            </a:r>
            <a:r>
              <a:rPr lang="en-US" dirty="0"/>
              <a:t>the </a:t>
            </a:r>
            <a:r>
              <a:rPr lang="en-US" dirty="0">
                <a:solidFill>
                  <a:srgbClr val="0000FF"/>
                </a:solidFill>
              </a:rPr>
              <a:t>predominantly Muslim north </a:t>
            </a:r>
            <a:r>
              <a:rPr lang="en-US" dirty="0"/>
              <a:t>that approach would not be beneficial.</a:t>
            </a:r>
          </a:p>
        </p:txBody>
      </p:sp>
    </p:spTree>
    <p:extLst>
      <p:ext uri="{BB962C8B-B14F-4D97-AF65-F5344CB8AC3E}">
        <p14:creationId xmlns:p14="http://schemas.microsoft.com/office/powerpoint/2010/main" val="4189130326"/>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Religion </a:t>
            </a:r>
          </a:p>
        </p:txBody>
      </p:sp>
      <p:sp>
        <p:nvSpPr>
          <p:cNvPr id="3" name="Content Placeholder 2"/>
          <p:cNvSpPr>
            <a:spLocks noGrp="1"/>
          </p:cNvSpPr>
          <p:nvPr>
            <p:ph sz="quarter" idx="1"/>
          </p:nvPr>
        </p:nvSpPr>
        <p:spPr/>
        <p:txBody>
          <a:bodyPr/>
          <a:lstStyle/>
          <a:p>
            <a:r>
              <a:rPr lang="en-US" dirty="0"/>
              <a:t>Religion also affects the </a:t>
            </a:r>
            <a:r>
              <a:rPr lang="en-US" dirty="0">
                <a:solidFill>
                  <a:srgbClr val="0000FF"/>
                </a:solidFill>
              </a:rPr>
              <a:t>types of products consumers may purchase as well as seasonal patterns of consumption. </a:t>
            </a:r>
            <a:endParaRPr lang="en-US" dirty="0" smtClean="0">
              <a:solidFill>
                <a:srgbClr val="0000FF"/>
              </a:solidFill>
            </a:endParaRPr>
          </a:p>
          <a:p>
            <a:r>
              <a:rPr lang="en-US" dirty="0" smtClean="0"/>
              <a:t>In </a:t>
            </a:r>
            <a:r>
              <a:rPr lang="en-US" dirty="0"/>
              <a:t>most Christian countries, for example, the Christmas season represents an important time for gift-giving, yet little business is done on Christmas Day itself. </a:t>
            </a:r>
          </a:p>
        </p:txBody>
      </p:sp>
    </p:spTree>
    <p:extLst>
      <p:ext uri="{BB962C8B-B14F-4D97-AF65-F5344CB8AC3E}">
        <p14:creationId xmlns:p14="http://schemas.microsoft.com/office/powerpoint/2010/main" val="2865096866"/>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Religion </a:t>
            </a:r>
          </a:p>
        </p:txBody>
      </p:sp>
      <p:sp>
        <p:nvSpPr>
          <p:cNvPr id="3" name="Content Placeholder 2"/>
          <p:cNvSpPr>
            <a:spLocks noGrp="1"/>
          </p:cNvSpPr>
          <p:nvPr>
            <p:ph sz="quarter" idx="1"/>
          </p:nvPr>
        </p:nvSpPr>
        <p:spPr/>
        <p:txBody>
          <a:bodyPr>
            <a:normAutofit fontScale="92500"/>
          </a:bodyPr>
          <a:lstStyle/>
          <a:p>
            <a:r>
              <a:rPr lang="en-US" dirty="0"/>
              <a:t>Ironically, countries characterized by religious diversity may offer even greater challenges. </a:t>
            </a:r>
            <a:endParaRPr lang="en-US" dirty="0" smtClean="0"/>
          </a:p>
          <a:p>
            <a:r>
              <a:rPr lang="en-US" dirty="0" smtClean="0"/>
              <a:t>Firms </a:t>
            </a:r>
            <a:r>
              <a:rPr lang="en-US" dirty="0"/>
              <a:t>that operate in the cosmopolitan cities of London and New York, such as Barclays Bank, </a:t>
            </a:r>
            <a:r>
              <a:rPr lang="en-US" dirty="0" smtClean="0"/>
              <a:t>and </a:t>
            </a:r>
            <a:r>
              <a:rPr lang="en-US" dirty="0"/>
              <a:t>IBM, must accommodate the religious needs of their Jewish, Christian, Muslim, and Hindu employees and customers by taking into account differences in religious holidays, dietary restrictions or customs, and Sabbath days. </a:t>
            </a:r>
            <a:endParaRPr lang="en-US" dirty="0" smtClean="0"/>
          </a:p>
          <a:p>
            <a:r>
              <a:rPr lang="en-US" dirty="0" smtClean="0"/>
              <a:t>Firms </a:t>
            </a:r>
            <a:r>
              <a:rPr lang="en-US" dirty="0"/>
              <a:t>that fail to adjust to these needs may suffer from absenteeism, low morale, and lost sales.</a:t>
            </a:r>
          </a:p>
        </p:txBody>
      </p:sp>
    </p:spTree>
    <p:extLst>
      <p:ext uri="{BB962C8B-B14F-4D97-AF65-F5344CB8AC3E}">
        <p14:creationId xmlns:p14="http://schemas.microsoft.com/office/powerpoint/2010/main" val="4267037365"/>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Language</a:t>
            </a:r>
            <a:endParaRPr lang="en-US" dirty="0"/>
          </a:p>
        </p:txBody>
      </p:sp>
      <p:sp>
        <p:nvSpPr>
          <p:cNvPr id="3" name="Content Placeholder 2"/>
          <p:cNvSpPr>
            <a:spLocks noGrp="1"/>
          </p:cNvSpPr>
          <p:nvPr>
            <p:ph sz="quarter" idx="1"/>
          </p:nvPr>
        </p:nvSpPr>
        <p:spPr/>
        <p:txBody>
          <a:bodyPr>
            <a:normAutofit/>
          </a:bodyPr>
          <a:lstStyle/>
          <a:p>
            <a:r>
              <a:rPr lang="en-US" dirty="0"/>
              <a:t>One obvious way in which many countries differ is language</a:t>
            </a:r>
            <a:r>
              <a:rPr lang="en-US" dirty="0" smtClean="0"/>
              <a:t>.</a:t>
            </a:r>
          </a:p>
          <a:p>
            <a:r>
              <a:rPr lang="en-US" dirty="0"/>
              <a:t>English is increasingly becoming the language of international business throughout the world, or </a:t>
            </a:r>
            <a:r>
              <a:rPr lang="en-US" dirty="0">
                <a:solidFill>
                  <a:srgbClr val="FF0000"/>
                </a:solidFill>
              </a:rPr>
              <a:t>lingua franca</a:t>
            </a:r>
            <a:r>
              <a:rPr lang="en-US" dirty="0"/>
              <a:t>. </a:t>
            </a:r>
            <a:endParaRPr lang="en-US" dirty="0" smtClean="0"/>
          </a:p>
          <a:p>
            <a:r>
              <a:rPr lang="en-US" dirty="0" smtClean="0"/>
              <a:t>When </a:t>
            </a:r>
            <a:r>
              <a:rPr lang="en-US" dirty="0"/>
              <a:t>Japanese and German businesspeople get together to do business, it is almost certain that they will communicate in English. </a:t>
            </a:r>
            <a:endParaRPr lang="en-US" dirty="0" smtClean="0"/>
          </a:p>
          <a:p>
            <a:endParaRPr lang="en-US" dirty="0"/>
          </a:p>
        </p:txBody>
      </p:sp>
    </p:spTree>
    <p:extLst>
      <p:ext uri="{BB962C8B-B14F-4D97-AF65-F5344CB8AC3E}">
        <p14:creationId xmlns:p14="http://schemas.microsoft.com/office/powerpoint/2010/main" val="2700324362"/>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Language</a:t>
            </a:r>
            <a:endParaRPr lang="en-US" dirty="0"/>
          </a:p>
        </p:txBody>
      </p:sp>
      <p:sp>
        <p:nvSpPr>
          <p:cNvPr id="3" name="Content Placeholder 2"/>
          <p:cNvSpPr>
            <a:spLocks noGrp="1"/>
          </p:cNvSpPr>
          <p:nvPr>
            <p:ph sz="quarter" idx="1"/>
          </p:nvPr>
        </p:nvSpPr>
        <p:spPr/>
        <p:txBody>
          <a:bodyPr>
            <a:normAutofit fontScale="77500" lnSpcReduction="20000"/>
          </a:bodyPr>
          <a:lstStyle/>
          <a:p>
            <a:r>
              <a:rPr lang="en-US" dirty="0" smtClean="0"/>
              <a:t>Although </a:t>
            </a:r>
            <a:r>
              <a:rPr lang="en-US" dirty="0"/>
              <a:t>English is widely used, learning the local language yields considerable advantages. </a:t>
            </a:r>
            <a:endParaRPr lang="en-US" dirty="0" smtClean="0"/>
          </a:p>
          <a:p>
            <a:r>
              <a:rPr lang="en-US" dirty="0" smtClean="0"/>
              <a:t>Most </a:t>
            </a:r>
            <a:r>
              <a:rPr lang="en-US" dirty="0"/>
              <a:t>people prefer to converse in their own language, and being able to speak the local language can build rapport and </a:t>
            </a:r>
            <a:r>
              <a:rPr lang="en-US" dirty="0" smtClean="0"/>
              <a:t>goodwill. </a:t>
            </a:r>
          </a:p>
          <a:p>
            <a:r>
              <a:rPr lang="en-US" dirty="0" smtClean="0"/>
              <a:t>International </a:t>
            </a:r>
            <a:r>
              <a:rPr lang="en-US" dirty="0"/>
              <a:t>businesses that do not understand the local language can make major blunders through improper translation</a:t>
            </a:r>
            <a:r>
              <a:rPr lang="en-US" dirty="0" smtClean="0"/>
              <a:t>.</a:t>
            </a:r>
          </a:p>
          <a:p>
            <a:r>
              <a:rPr lang="en-US" dirty="0" smtClean="0"/>
              <a:t>Cultural </a:t>
            </a:r>
            <a:r>
              <a:rPr lang="en-US" dirty="0"/>
              <a:t>differences can affect the interpretation of the meaning of common words. </a:t>
            </a:r>
            <a:endParaRPr lang="en-US" dirty="0" smtClean="0"/>
          </a:p>
          <a:p>
            <a:pPr lvl="1"/>
            <a:r>
              <a:rPr lang="en-US" dirty="0" smtClean="0"/>
              <a:t>A </a:t>
            </a:r>
            <a:r>
              <a:rPr lang="en-US" dirty="0"/>
              <a:t>U.S. executive might say that she’d “like” something done by next Thursday. A U.S. colleague would interpret this to mean that Thursday is the deadline, whereas a colleague in Thailand might view it as a preference rather than a demand.</a:t>
            </a:r>
          </a:p>
        </p:txBody>
      </p:sp>
    </p:spTree>
    <p:extLst>
      <p:ext uri="{BB962C8B-B14F-4D97-AF65-F5344CB8AC3E}">
        <p14:creationId xmlns:p14="http://schemas.microsoft.com/office/powerpoint/2010/main" val="3101013287"/>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Language</a:t>
            </a:r>
            <a:endParaRPr lang="en-US" dirty="0"/>
          </a:p>
        </p:txBody>
      </p:sp>
      <p:sp>
        <p:nvSpPr>
          <p:cNvPr id="3" name="Content Placeholder 2"/>
          <p:cNvSpPr>
            <a:spLocks noGrp="1"/>
          </p:cNvSpPr>
          <p:nvPr>
            <p:ph sz="quarter" idx="1"/>
          </p:nvPr>
        </p:nvSpPr>
        <p:spPr/>
        <p:txBody>
          <a:bodyPr>
            <a:normAutofit fontScale="92500" lnSpcReduction="20000"/>
          </a:bodyPr>
          <a:lstStyle/>
          <a:p>
            <a:r>
              <a:rPr lang="en-US" dirty="0"/>
              <a:t>Of course, some linguistic differences may be overcome through </a:t>
            </a:r>
            <a:r>
              <a:rPr lang="en-US" dirty="0">
                <a:solidFill>
                  <a:srgbClr val="FF0000"/>
                </a:solidFill>
              </a:rPr>
              <a:t>translation</a:t>
            </a:r>
            <a:r>
              <a:rPr lang="en-US" dirty="0"/>
              <a:t>. </a:t>
            </a:r>
            <a:endParaRPr lang="en-US" dirty="0" smtClean="0"/>
          </a:p>
          <a:p>
            <a:r>
              <a:rPr lang="en-US" dirty="0" smtClean="0"/>
              <a:t>Translation requires </a:t>
            </a:r>
            <a:r>
              <a:rPr lang="en-US" dirty="0"/>
              <a:t>more than merely substituting words of one language for those of another. </a:t>
            </a:r>
            <a:endParaRPr lang="en-US" dirty="0" smtClean="0"/>
          </a:p>
          <a:p>
            <a:r>
              <a:rPr lang="en-US" dirty="0" smtClean="0"/>
              <a:t>Translators </a:t>
            </a:r>
            <a:r>
              <a:rPr lang="en-US" dirty="0"/>
              <a:t>must be sensitive to subtleties in the connotations of words and focus on </a:t>
            </a:r>
            <a:r>
              <a:rPr lang="en-US" dirty="0">
                <a:solidFill>
                  <a:srgbClr val="FF0000"/>
                </a:solidFill>
              </a:rPr>
              <a:t>translating ideas, not the words themselves</a:t>
            </a:r>
            <a:r>
              <a:rPr lang="en-US" dirty="0"/>
              <a:t>. </a:t>
            </a:r>
            <a:endParaRPr lang="en-US" dirty="0" smtClean="0"/>
          </a:p>
          <a:p>
            <a:r>
              <a:rPr lang="en-US" dirty="0" smtClean="0"/>
              <a:t>Far </a:t>
            </a:r>
            <a:r>
              <a:rPr lang="en-US" dirty="0"/>
              <a:t>too often, translation problems create marketing disasters. </a:t>
            </a:r>
            <a:endParaRPr lang="en-US" dirty="0" smtClean="0"/>
          </a:p>
          <a:p>
            <a:pPr lvl="1"/>
            <a:r>
              <a:rPr lang="en-US" dirty="0" smtClean="0"/>
              <a:t>A </a:t>
            </a:r>
            <a:r>
              <a:rPr lang="en-US" dirty="0"/>
              <a:t>classic case is KFC’s initial translation of “Finger </a:t>
            </a:r>
            <a:r>
              <a:rPr lang="en-US" dirty="0" err="1"/>
              <a:t>Lickin</a:t>
            </a:r>
            <a:r>
              <a:rPr lang="en-US" dirty="0"/>
              <a:t>’ Good” into Chinese, which came out as the far less appetizing “Eat Your Fingers Off.”</a:t>
            </a:r>
          </a:p>
        </p:txBody>
      </p:sp>
    </p:spTree>
    <p:extLst>
      <p:ext uri="{BB962C8B-B14F-4D97-AF65-F5344CB8AC3E}">
        <p14:creationId xmlns:p14="http://schemas.microsoft.com/office/powerpoint/2010/main" val="159929703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Language</a:t>
            </a:r>
          </a:p>
        </p:txBody>
      </p:sp>
      <p:sp>
        <p:nvSpPr>
          <p:cNvPr id="3" name="Content Placeholder 2"/>
          <p:cNvSpPr>
            <a:spLocks noGrp="1"/>
          </p:cNvSpPr>
          <p:nvPr>
            <p:ph sz="quarter" idx="1"/>
          </p:nvPr>
        </p:nvSpPr>
        <p:spPr/>
        <p:txBody>
          <a:bodyPr>
            <a:normAutofit lnSpcReduction="10000"/>
          </a:bodyPr>
          <a:lstStyle/>
          <a:p>
            <a:r>
              <a:rPr lang="en-US" dirty="0"/>
              <a:t>Firms can reduce the chances that they are sending the wrong message to their customers by using a technique known as </a:t>
            </a:r>
            <a:r>
              <a:rPr lang="en-US" dirty="0" err="1">
                <a:solidFill>
                  <a:srgbClr val="FF0000"/>
                </a:solidFill>
              </a:rPr>
              <a:t>backtranslation</a:t>
            </a:r>
            <a:r>
              <a:rPr lang="en-US" dirty="0"/>
              <a:t>. </a:t>
            </a:r>
            <a:endParaRPr lang="en-US" dirty="0" smtClean="0"/>
          </a:p>
          <a:p>
            <a:r>
              <a:rPr lang="en-US" dirty="0" smtClean="0"/>
              <a:t>With </a:t>
            </a:r>
            <a:r>
              <a:rPr lang="en-US" dirty="0" err="1"/>
              <a:t>backtranslation</a:t>
            </a:r>
            <a:r>
              <a:rPr lang="en-US" dirty="0"/>
              <a:t>, one person translates a document, then a translator or team of professional </a:t>
            </a:r>
            <a:r>
              <a:rPr lang="en-US" dirty="0" smtClean="0"/>
              <a:t>translators translates or interprets the </a:t>
            </a:r>
            <a:r>
              <a:rPr lang="en-US" dirty="0"/>
              <a:t>translated version back into the original language. </a:t>
            </a:r>
            <a:endParaRPr lang="en-US" dirty="0" smtClean="0"/>
          </a:p>
          <a:p>
            <a:r>
              <a:rPr lang="en-US" dirty="0" smtClean="0"/>
              <a:t>This </a:t>
            </a:r>
            <a:r>
              <a:rPr lang="en-US" dirty="0"/>
              <a:t>technique provides a check that the intended message is actually being sent, thus avoiding communication mistakes.</a:t>
            </a:r>
          </a:p>
        </p:txBody>
      </p:sp>
    </p:spTree>
    <p:extLst>
      <p:ext uri="{BB962C8B-B14F-4D97-AF65-F5344CB8AC3E}">
        <p14:creationId xmlns:p14="http://schemas.microsoft.com/office/powerpoint/2010/main" val="71300849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Unspoken </a:t>
            </a:r>
            <a:r>
              <a:rPr lang="en-US" dirty="0" smtClean="0"/>
              <a:t>Language</a:t>
            </a:r>
            <a:endParaRPr lang="en-US" dirty="0"/>
          </a:p>
        </p:txBody>
      </p:sp>
      <p:sp>
        <p:nvSpPr>
          <p:cNvPr id="3" name="Content Placeholder 2"/>
          <p:cNvSpPr>
            <a:spLocks noGrp="1"/>
          </p:cNvSpPr>
          <p:nvPr>
            <p:ph sz="quarter" idx="1"/>
          </p:nvPr>
        </p:nvSpPr>
        <p:spPr/>
        <p:txBody>
          <a:bodyPr>
            <a:normAutofit fontScale="77500" lnSpcReduction="20000"/>
          </a:bodyPr>
          <a:lstStyle/>
          <a:p>
            <a:r>
              <a:rPr lang="en-US" dirty="0"/>
              <a:t>Unspoken language refers to nonverbal </a:t>
            </a:r>
            <a:r>
              <a:rPr lang="en-US" dirty="0" smtClean="0"/>
              <a:t>communication</a:t>
            </a:r>
            <a:r>
              <a:rPr lang="en-US" dirty="0"/>
              <a:t> </a:t>
            </a:r>
            <a:r>
              <a:rPr lang="en-US" dirty="0" smtClean="0"/>
              <a:t>which includes </a:t>
            </a:r>
            <a:r>
              <a:rPr lang="en-US" dirty="0"/>
              <a:t>facial expressions, hand gestures, intonation, eye contact, body positioning, and body posture</a:t>
            </a:r>
            <a:endParaRPr lang="en-US" dirty="0" smtClean="0"/>
          </a:p>
          <a:p>
            <a:r>
              <a:rPr lang="en-US" dirty="0"/>
              <a:t>The raising of eyebrows, for example, is a sign of recognition in most cultures, while a smile is a sign of joy</a:t>
            </a:r>
            <a:r>
              <a:rPr lang="en-US" dirty="0" smtClean="0"/>
              <a:t>.</a:t>
            </a:r>
          </a:p>
          <a:p>
            <a:r>
              <a:rPr lang="en-US" dirty="0"/>
              <a:t>Many nonverbal cues, however, are culturally bound. </a:t>
            </a:r>
            <a:endParaRPr lang="en-US" dirty="0" smtClean="0"/>
          </a:p>
          <a:p>
            <a:r>
              <a:rPr lang="en-US" dirty="0" smtClean="0"/>
              <a:t>A </a:t>
            </a:r>
            <a:r>
              <a:rPr lang="en-US" dirty="0"/>
              <a:t>failure to understand the nonverbal cues of another culture can lead to a communication failure. </a:t>
            </a:r>
            <a:endParaRPr lang="en-US" dirty="0" smtClean="0"/>
          </a:p>
          <a:p>
            <a:r>
              <a:rPr lang="en-US" dirty="0" smtClean="0"/>
              <a:t>For </a:t>
            </a:r>
            <a:r>
              <a:rPr lang="en-US" dirty="0"/>
              <a:t>example, making a circle with the thumb and the forefinger is a friendly gesture in the United States, but it is a male homosexuals to the </a:t>
            </a:r>
            <a:r>
              <a:rPr lang="en-US" dirty="0" smtClean="0"/>
              <a:t>Maltese, and vulgar </a:t>
            </a:r>
            <a:r>
              <a:rPr lang="en-US" dirty="0"/>
              <a:t>sexual invitation in Greece and Turkey</a:t>
            </a:r>
            <a:r>
              <a:rPr lang="en-US" dirty="0" smtClean="0"/>
              <a:t>.</a:t>
            </a:r>
          </a:p>
          <a:p>
            <a:r>
              <a:rPr lang="en-US" dirty="0"/>
              <a:t>international businesspeople should avoid gesturing in a foreign culture unless they are sure of a gesture’s meaning in that culture.</a:t>
            </a:r>
            <a:endParaRPr lang="en-US" dirty="0" smtClean="0"/>
          </a:p>
        </p:txBody>
      </p:sp>
    </p:spTree>
    <p:extLst>
      <p:ext uri="{BB962C8B-B14F-4D97-AF65-F5344CB8AC3E}">
        <p14:creationId xmlns:p14="http://schemas.microsoft.com/office/powerpoint/2010/main" val="188540869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Unspoken </a:t>
            </a:r>
            <a:r>
              <a:rPr lang="en-US" dirty="0" smtClean="0"/>
              <a:t>Language</a:t>
            </a:r>
            <a:endParaRPr lang="en-US" dirty="0"/>
          </a:p>
        </p:txBody>
      </p:sp>
      <p:sp>
        <p:nvSpPr>
          <p:cNvPr id="3" name="Content Placeholder 2"/>
          <p:cNvSpPr>
            <a:spLocks noGrp="1"/>
          </p:cNvSpPr>
          <p:nvPr>
            <p:ph sz="quarter" idx="1"/>
          </p:nvPr>
        </p:nvSpPr>
        <p:spPr/>
        <p:txBody>
          <a:bodyPr>
            <a:normAutofit fontScale="85000" lnSpcReduction="20000"/>
          </a:bodyPr>
          <a:lstStyle/>
          <a:p>
            <a:r>
              <a:rPr lang="en-US" dirty="0" smtClean="0"/>
              <a:t>Another </a:t>
            </a:r>
            <a:r>
              <a:rPr lang="en-US" dirty="0"/>
              <a:t>aspect of nonverbal communication is personal space, which is the comfortable amount of distance between you and someone you are talking with. </a:t>
            </a:r>
            <a:endParaRPr lang="en-US" dirty="0" smtClean="0"/>
          </a:p>
          <a:p>
            <a:r>
              <a:rPr lang="en-US" dirty="0" smtClean="0"/>
              <a:t>In </a:t>
            </a:r>
            <a:r>
              <a:rPr lang="en-US" dirty="0"/>
              <a:t>the United States, people discussing business at a party typically stand 20 inches from each other. </a:t>
            </a:r>
            <a:endParaRPr lang="en-US" dirty="0" smtClean="0"/>
          </a:p>
          <a:p>
            <a:r>
              <a:rPr lang="en-US" dirty="0" smtClean="0"/>
              <a:t>In </a:t>
            </a:r>
            <a:r>
              <a:rPr lang="en-US" dirty="0"/>
              <a:t>Saudi Arabia, the normal conversational distance is 9 to 10 inches</a:t>
            </a:r>
            <a:r>
              <a:rPr lang="en-US" dirty="0" smtClean="0"/>
              <a:t>.</a:t>
            </a:r>
          </a:p>
          <a:p>
            <a:r>
              <a:rPr lang="en-US" dirty="0" smtClean="0"/>
              <a:t>A </a:t>
            </a:r>
            <a:r>
              <a:rPr lang="en-US" dirty="0"/>
              <a:t>U.S. businessperson conversing with a Saudi counterpart at a party will respond to the Saudi’s polite attempts to move in closer by politely moving back. </a:t>
            </a:r>
            <a:endParaRPr lang="en-US" dirty="0" smtClean="0"/>
          </a:p>
          <a:p>
            <a:r>
              <a:rPr lang="en-US" dirty="0" smtClean="0"/>
              <a:t>Each </a:t>
            </a:r>
            <a:r>
              <a:rPr lang="en-US" dirty="0"/>
              <a:t>is acting politely within the context of his or her own culture—and insulting the other in the context of that person’s culture.</a:t>
            </a:r>
          </a:p>
        </p:txBody>
      </p:sp>
    </p:spTree>
    <p:extLst>
      <p:ext uri="{BB962C8B-B14F-4D97-AF65-F5344CB8AC3E}">
        <p14:creationId xmlns:p14="http://schemas.microsoft.com/office/powerpoint/2010/main" val="209524642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Education</a:t>
            </a:r>
          </a:p>
        </p:txBody>
      </p:sp>
      <p:sp>
        <p:nvSpPr>
          <p:cNvPr id="3" name="Content Placeholder 2"/>
          <p:cNvSpPr>
            <a:spLocks noGrp="1"/>
          </p:cNvSpPr>
          <p:nvPr>
            <p:ph sz="quarter" idx="1"/>
          </p:nvPr>
        </p:nvSpPr>
        <p:spPr/>
        <p:txBody>
          <a:bodyPr>
            <a:normAutofit fontScale="92500"/>
          </a:bodyPr>
          <a:lstStyle/>
          <a:p>
            <a:r>
              <a:rPr lang="en-US" dirty="0" smtClean="0"/>
              <a:t>A </a:t>
            </a:r>
            <a:r>
              <a:rPr lang="en-US" dirty="0"/>
              <a:t>good education system a determinant of </a:t>
            </a:r>
            <a:r>
              <a:rPr lang="en-US" dirty="0">
                <a:solidFill>
                  <a:srgbClr val="FF0000"/>
                </a:solidFill>
              </a:rPr>
              <a:t>national competitive </a:t>
            </a:r>
            <a:r>
              <a:rPr lang="en-US" dirty="0" smtClean="0">
                <a:solidFill>
                  <a:srgbClr val="FF0000"/>
                </a:solidFill>
              </a:rPr>
              <a:t>advantage</a:t>
            </a:r>
          </a:p>
          <a:p>
            <a:pPr lvl="1"/>
            <a:r>
              <a:rPr lang="en-US" dirty="0" smtClean="0"/>
              <a:t>Japan’s </a:t>
            </a:r>
            <a:r>
              <a:rPr lang="en-US" dirty="0"/>
              <a:t>excellent education system is an important factor explaining the country’s postwar economic success. </a:t>
            </a:r>
            <a:endParaRPr lang="en-US" dirty="0" smtClean="0"/>
          </a:p>
          <a:p>
            <a:r>
              <a:rPr lang="en-US" dirty="0"/>
              <a:t>A good education system </a:t>
            </a:r>
            <a:r>
              <a:rPr lang="en-US" dirty="0" smtClean="0"/>
              <a:t>is an </a:t>
            </a:r>
            <a:r>
              <a:rPr lang="en-US" dirty="0"/>
              <a:t>important factor guiding the </a:t>
            </a:r>
            <a:r>
              <a:rPr lang="en-US" dirty="0">
                <a:solidFill>
                  <a:srgbClr val="FF0000"/>
                </a:solidFill>
              </a:rPr>
              <a:t>location choices of international businesses</a:t>
            </a:r>
            <a:r>
              <a:rPr lang="en-US" dirty="0"/>
              <a:t>. </a:t>
            </a:r>
            <a:endParaRPr lang="en-US" dirty="0" smtClean="0"/>
          </a:p>
          <a:p>
            <a:pPr lvl="1"/>
            <a:r>
              <a:rPr lang="en-US" dirty="0" smtClean="0"/>
              <a:t>The </a:t>
            </a:r>
            <a:r>
              <a:rPr lang="en-US" dirty="0"/>
              <a:t>recent trend to outsource information technology jobs to India, for example, is partly due to the presence of significant numbers of trained engineers in India, which in turn is a result of the Indian education system.</a:t>
            </a:r>
          </a:p>
        </p:txBody>
      </p:sp>
    </p:spTree>
    <p:extLst>
      <p:ext uri="{BB962C8B-B14F-4D97-AF65-F5344CB8AC3E}">
        <p14:creationId xmlns:p14="http://schemas.microsoft.com/office/powerpoint/2010/main" val="290778748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Education</a:t>
            </a:r>
            <a:endParaRPr lang="en-US" dirty="0"/>
          </a:p>
        </p:txBody>
      </p:sp>
      <p:sp>
        <p:nvSpPr>
          <p:cNvPr id="3" name="Content Placeholder 2"/>
          <p:cNvSpPr>
            <a:spLocks noGrp="1"/>
          </p:cNvSpPr>
          <p:nvPr>
            <p:ph sz="quarter" idx="1"/>
          </p:nvPr>
        </p:nvSpPr>
        <p:spPr/>
        <p:txBody>
          <a:bodyPr>
            <a:normAutofit fontScale="92500" lnSpcReduction="10000"/>
          </a:bodyPr>
          <a:lstStyle/>
          <a:p>
            <a:r>
              <a:rPr lang="en-US" dirty="0"/>
              <a:t>The general education level of a country is </a:t>
            </a:r>
            <a:r>
              <a:rPr lang="en-US" dirty="0" smtClean="0"/>
              <a:t>a </a:t>
            </a:r>
            <a:r>
              <a:rPr lang="en-US" dirty="0"/>
              <a:t>good index of the kind of products that might sell in a country and of the type of promotional material that should be used. </a:t>
            </a:r>
            <a:endParaRPr lang="en-US" dirty="0" smtClean="0"/>
          </a:p>
          <a:p>
            <a:pPr lvl="1"/>
            <a:r>
              <a:rPr lang="en-US" dirty="0" smtClean="0"/>
              <a:t>As </a:t>
            </a:r>
            <a:r>
              <a:rPr lang="en-US" dirty="0"/>
              <a:t>a direct example, a country where more than 50 percent of the population is illiterate is unlikely to be a good market for popular books. </a:t>
            </a:r>
            <a:endParaRPr lang="en-US" dirty="0" smtClean="0"/>
          </a:p>
          <a:p>
            <a:pPr lvl="1"/>
            <a:r>
              <a:rPr lang="en-US" dirty="0" smtClean="0"/>
              <a:t>In addition, </a:t>
            </a:r>
            <a:r>
              <a:rPr lang="en-US" dirty="0"/>
              <a:t>promotional material containing written descriptions of mass-marketed products is unlikely to have an effect in a country where a half of the population cannot read. It is far better to use pictorial promotions in such circumstances.</a:t>
            </a:r>
          </a:p>
        </p:txBody>
      </p:sp>
    </p:spTree>
    <p:extLst>
      <p:ext uri="{BB962C8B-B14F-4D97-AF65-F5344CB8AC3E}">
        <p14:creationId xmlns:p14="http://schemas.microsoft.com/office/powerpoint/2010/main" val="217997534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228600"/>
            <a:ext cx="8153400" cy="1143000"/>
          </a:xfrm>
        </p:spPr>
        <p:txBody>
          <a:bodyPr>
            <a:normAutofit fontScale="90000"/>
          </a:bodyPr>
          <a:lstStyle/>
          <a:p>
            <a:pPr>
              <a:defRPr/>
            </a:pPr>
            <a:r>
              <a:rPr lang="en-US" dirty="0"/>
              <a:t>Cultural Dimensions: The GLOBE Project and </a:t>
            </a:r>
            <a:r>
              <a:rPr lang="en-US" dirty="0" err="1"/>
              <a:t>Hofstede</a:t>
            </a:r>
            <a:r>
              <a:rPr lang="en-US" dirty="0"/>
              <a:t> Study</a:t>
            </a:r>
          </a:p>
        </p:txBody>
      </p:sp>
      <p:sp>
        <p:nvSpPr>
          <p:cNvPr id="3" name="Content Placeholder 2"/>
          <p:cNvSpPr>
            <a:spLocks noGrp="1"/>
          </p:cNvSpPr>
          <p:nvPr>
            <p:ph idx="1"/>
          </p:nvPr>
        </p:nvSpPr>
        <p:spPr>
          <a:xfrm>
            <a:off x="533400" y="1619623"/>
            <a:ext cx="7772400" cy="4419600"/>
          </a:xfrm>
        </p:spPr>
        <p:txBody>
          <a:bodyPr/>
          <a:lstStyle/>
          <a:p>
            <a:pPr>
              <a:defRPr/>
            </a:pPr>
            <a:r>
              <a:rPr lang="en-US" dirty="0" smtClean="0"/>
              <a:t>A massive and ongoing cross-cultural investigation of nine cultural dimensions involved in leadership and organizational processes</a:t>
            </a:r>
            <a:endParaRPr lang="en-US" dirty="0"/>
          </a:p>
        </p:txBody>
      </p:sp>
    </p:spTree>
    <p:extLst>
      <p:ext uri="{BB962C8B-B14F-4D97-AF65-F5344CB8AC3E}">
        <p14:creationId xmlns:p14="http://schemas.microsoft.com/office/powerpoint/2010/main" val="5430252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9" name="Rectangle 2"/>
          <p:cNvSpPr>
            <a:spLocks noGrp="1" noChangeArrowheads="1"/>
          </p:cNvSpPr>
          <p:nvPr>
            <p:ph type="title"/>
          </p:nvPr>
        </p:nvSpPr>
        <p:spPr/>
        <p:txBody>
          <a:bodyPr/>
          <a:lstStyle/>
          <a:p>
            <a:pPr eaLnBrk="1" hangingPunct="1">
              <a:defRPr/>
            </a:pPr>
            <a:r>
              <a:rPr lang="en-US" sz="4000" dirty="0">
                <a:latin typeface="Georgia" charset="0"/>
              </a:rPr>
              <a:t>GLOBE Project Value Dimensions</a:t>
            </a:r>
          </a:p>
        </p:txBody>
      </p:sp>
      <p:sp>
        <p:nvSpPr>
          <p:cNvPr id="173060" name="Rectangle 3"/>
          <p:cNvSpPr>
            <a:spLocks noGrp="1" noChangeArrowheads="1"/>
          </p:cNvSpPr>
          <p:nvPr>
            <p:ph type="body" idx="1"/>
          </p:nvPr>
        </p:nvSpPr>
        <p:spPr>
          <a:xfrm>
            <a:off x="685800" y="2438400"/>
            <a:ext cx="8229600" cy="4191000"/>
          </a:xfrm>
        </p:spPr>
        <p:txBody>
          <a:bodyPr/>
          <a:lstStyle/>
          <a:p>
            <a:pPr eaLnBrk="1" hangingPunct="1">
              <a:lnSpc>
                <a:spcPct val="90000"/>
              </a:lnSpc>
              <a:defRPr/>
            </a:pPr>
            <a:r>
              <a:rPr lang="en-US" sz="2400" dirty="0">
                <a:latin typeface="Arial" charset="0"/>
              </a:rPr>
              <a:t>Assertiveness</a:t>
            </a:r>
          </a:p>
          <a:p>
            <a:pPr eaLnBrk="1" hangingPunct="1">
              <a:lnSpc>
                <a:spcPct val="90000"/>
              </a:lnSpc>
              <a:defRPr/>
            </a:pPr>
            <a:r>
              <a:rPr lang="en-US" sz="2400" dirty="0">
                <a:latin typeface="Arial" charset="0"/>
              </a:rPr>
              <a:t>Future Orientation</a:t>
            </a:r>
          </a:p>
          <a:p>
            <a:pPr eaLnBrk="1" hangingPunct="1">
              <a:lnSpc>
                <a:spcPct val="90000"/>
              </a:lnSpc>
              <a:defRPr/>
            </a:pPr>
            <a:r>
              <a:rPr lang="en-US" sz="2400" dirty="0">
                <a:latin typeface="Arial" charset="0"/>
              </a:rPr>
              <a:t>Uncertainty Avoidance</a:t>
            </a:r>
          </a:p>
          <a:p>
            <a:pPr eaLnBrk="1" hangingPunct="1">
              <a:lnSpc>
                <a:spcPct val="90000"/>
              </a:lnSpc>
              <a:defRPr/>
            </a:pPr>
            <a:r>
              <a:rPr lang="en-US" sz="2400" dirty="0">
                <a:latin typeface="Arial" charset="0"/>
              </a:rPr>
              <a:t>Gender Differentiation</a:t>
            </a:r>
          </a:p>
          <a:p>
            <a:pPr eaLnBrk="1" hangingPunct="1">
              <a:lnSpc>
                <a:spcPct val="90000"/>
              </a:lnSpc>
              <a:defRPr/>
            </a:pPr>
            <a:r>
              <a:rPr lang="en-US" sz="2400" dirty="0">
                <a:latin typeface="Arial" charset="0"/>
              </a:rPr>
              <a:t>Power Distance</a:t>
            </a:r>
          </a:p>
          <a:p>
            <a:pPr eaLnBrk="1" hangingPunct="1">
              <a:lnSpc>
                <a:spcPct val="90000"/>
              </a:lnSpc>
              <a:defRPr/>
            </a:pPr>
            <a:r>
              <a:rPr lang="en-US" sz="2400" dirty="0">
                <a:latin typeface="Arial" charset="0"/>
              </a:rPr>
              <a:t>Societal Collectivism</a:t>
            </a:r>
          </a:p>
          <a:p>
            <a:pPr eaLnBrk="1" hangingPunct="1">
              <a:lnSpc>
                <a:spcPct val="90000"/>
              </a:lnSpc>
              <a:defRPr/>
            </a:pPr>
            <a:r>
              <a:rPr lang="en-US" sz="2400" dirty="0">
                <a:latin typeface="Arial" charset="0"/>
              </a:rPr>
              <a:t>Individual Collectivism</a:t>
            </a:r>
          </a:p>
          <a:p>
            <a:pPr eaLnBrk="1" hangingPunct="1">
              <a:lnSpc>
                <a:spcPct val="90000"/>
              </a:lnSpc>
              <a:defRPr/>
            </a:pPr>
            <a:r>
              <a:rPr lang="en-US" sz="2400" dirty="0">
                <a:latin typeface="Arial" charset="0"/>
              </a:rPr>
              <a:t>Performance Orientation</a:t>
            </a:r>
          </a:p>
          <a:p>
            <a:pPr eaLnBrk="1" hangingPunct="1">
              <a:lnSpc>
                <a:spcPct val="90000"/>
              </a:lnSpc>
              <a:defRPr/>
            </a:pPr>
            <a:r>
              <a:rPr lang="en-US" sz="2400" dirty="0">
                <a:latin typeface="Arial" charset="0"/>
              </a:rPr>
              <a:t>Humane Orientation</a:t>
            </a:r>
          </a:p>
        </p:txBody>
      </p:sp>
      <p:sp>
        <p:nvSpPr>
          <p:cNvPr id="294918" name="Text Box 6"/>
          <p:cNvSpPr txBox="1">
            <a:spLocks noChangeArrowheads="1"/>
          </p:cNvSpPr>
          <p:nvPr/>
        </p:nvSpPr>
        <p:spPr bwMode="auto">
          <a:xfrm>
            <a:off x="0" y="1455738"/>
            <a:ext cx="9144000" cy="946150"/>
          </a:xfrm>
          <a:prstGeom prst="rect">
            <a:avLst/>
          </a:prstGeom>
          <a:noFill/>
          <a:ln w="9525">
            <a:noFill/>
            <a:miter lim="800000"/>
            <a:headEnd/>
            <a:tailEnd/>
          </a:ln>
          <a:effectLst/>
        </p:spPr>
        <p:txBody>
          <a:bodyPr>
            <a:spAutoFit/>
          </a:bodyPr>
          <a:lstStyle>
            <a:lvl1pPr eaLnBrk="0" hangingPunct="0">
              <a:defRPr sz="2400">
                <a:solidFill>
                  <a:schemeClr val="tx1"/>
                </a:solidFill>
                <a:latin typeface="Arial" charset="0"/>
                <a:ea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a:defRPr/>
            </a:pPr>
            <a:r>
              <a:rPr lang="en-US" sz="2800" b="1" i="1" smtClean="0">
                <a:solidFill>
                  <a:srgbClr val="000000"/>
                </a:solidFill>
                <a:effectLst>
                  <a:outerShdw blurRad="38100" dist="38100" dir="2700000" algn="tl">
                    <a:srgbClr val="DDDDDD"/>
                  </a:outerShdw>
                </a:effectLst>
              </a:rPr>
              <a:t>Global Leadership and Organizational Behavior Effectiveness (GLOBE)</a:t>
            </a:r>
          </a:p>
        </p:txBody>
      </p:sp>
      <p:sp>
        <p:nvSpPr>
          <p:cNvPr id="167941" name="AutoShape 7"/>
          <p:cNvSpPr>
            <a:spLocks noChangeArrowheads="1"/>
          </p:cNvSpPr>
          <p:nvPr/>
        </p:nvSpPr>
        <p:spPr bwMode="auto">
          <a:xfrm>
            <a:off x="4572000" y="2057400"/>
            <a:ext cx="4114800" cy="4419600"/>
          </a:xfrm>
          <a:prstGeom prst="irregularSeal1">
            <a:avLst/>
          </a:prstGeom>
          <a:solidFill>
            <a:schemeClr val="accent1"/>
          </a:solidFill>
          <a:ln w="9525">
            <a:solidFill>
              <a:schemeClr val="tx1"/>
            </a:solidFill>
            <a:miter lim="800000"/>
            <a:headEnd/>
            <a:tailEnd/>
          </a:ln>
        </p:spPr>
        <p:txBody>
          <a:bodyPr wrap="none" anchor="ctr"/>
          <a:lstStyle/>
          <a:p>
            <a:pPr eaLnBrk="0" hangingPunct="0"/>
            <a:endParaRPr lang="en-US" sz="800">
              <a:solidFill>
                <a:srgbClr val="000000"/>
              </a:solidFill>
            </a:endParaRPr>
          </a:p>
        </p:txBody>
      </p:sp>
      <p:sp>
        <p:nvSpPr>
          <p:cNvPr id="167942" name="Text Box 4"/>
          <p:cNvSpPr txBox="1">
            <a:spLocks noChangeArrowheads="1"/>
          </p:cNvSpPr>
          <p:nvPr/>
        </p:nvSpPr>
        <p:spPr bwMode="auto">
          <a:xfrm>
            <a:off x="5334000" y="3505200"/>
            <a:ext cx="2667000" cy="11874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a:r>
              <a:rPr lang="en-US" b="1" i="1">
                <a:solidFill>
                  <a:srgbClr val="FFFFCC"/>
                </a:solidFill>
              </a:rPr>
              <a:t>Extension of Hofstede</a:t>
            </a:r>
            <a:r>
              <a:rPr lang="ja-JP" altLang="en-US" b="1" i="1">
                <a:solidFill>
                  <a:srgbClr val="FFFFCC"/>
                </a:solidFill>
              </a:rPr>
              <a:t>’</a:t>
            </a:r>
            <a:r>
              <a:rPr lang="en-US" altLang="ja-JP" b="1" i="1">
                <a:solidFill>
                  <a:srgbClr val="FFFFCC"/>
                </a:solidFill>
              </a:rPr>
              <a:t>s assessment</a:t>
            </a:r>
            <a:endParaRPr lang="en-US" b="1" i="1">
              <a:solidFill>
                <a:srgbClr val="FFFFCC"/>
              </a:solidFill>
            </a:endParaRPr>
          </a:p>
        </p:txBody>
      </p:sp>
    </p:spTree>
    <p:extLst>
      <p:ext uri="{BB962C8B-B14F-4D97-AF65-F5344CB8AC3E}">
        <p14:creationId xmlns:p14="http://schemas.microsoft.com/office/powerpoint/2010/main" val="2008031916"/>
      </p:ext>
    </p:extLst>
  </p:cSld>
  <p:clrMapOvr>
    <a:masterClrMapping/>
  </p:clrMapOvr>
  <p:transition spd="slow"/>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The GLOBE Project and </a:t>
            </a:r>
            <a:r>
              <a:rPr lang="en-US" dirty="0" err="1"/>
              <a:t>Hofstede</a:t>
            </a:r>
            <a:r>
              <a:rPr lang="en-US" dirty="0"/>
              <a:t> Study</a:t>
            </a:r>
          </a:p>
        </p:txBody>
      </p:sp>
      <p:sp>
        <p:nvSpPr>
          <p:cNvPr id="3" name="Content Placeholder 2"/>
          <p:cNvSpPr>
            <a:spLocks noGrp="1"/>
          </p:cNvSpPr>
          <p:nvPr>
            <p:ph sz="quarter" idx="1"/>
          </p:nvPr>
        </p:nvSpPr>
        <p:spPr/>
        <p:txBody>
          <a:bodyPr/>
          <a:lstStyle/>
          <a:p>
            <a:r>
              <a:rPr lang="en-US" dirty="0"/>
              <a:t>Note that these dimensions reflect tendencies within cultures, not absolutes. Within any given culture, there are likely to be people at every point on each dimension. </a:t>
            </a:r>
            <a:endParaRPr lang="en-US" dirty="0" smtClean="0"/>
          </a:p>
          <a:p>
            <a:r>
              <a:rPr lang="en-US" dirty="0" smtClean="0"/>
              <a:t>Moreover</a:t>
            </a:r>
            <a:r>
              <a:rPr lang="en-US" dirty="0"/>
              <a:t>, cultures can change over time, albeit usually slowly.</a:t>
            </a:r>
          </a:p>
        </p:txBody>
      </p:sp>
    </p:spTree>
    <p:extLst>
      <p:ext uri="{BB962C8B-B14F-4D97-AF65-F5344CB8AC3E}">
        <p14:creationId xmlns:p14="http://schemas.microsoft.com/office/powerpoint/2010/main" val="12429603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6" name="AutoShape 4"/>
          <p:cNvSpPr>
            <a:spLocks noGrp="1" noChangeArrowheads="1"/>
          </p:cNvSpPr>
          <p:nvPr>
            <p:ph type="title"/>
          </p:nvPr>
        </p:nvSpPr>
        <p:spPr/>
        <p:txBody>
          <a:bodyPr/>
          <a:lstStyle/>
          <a:p>
            <a:pPr eaLnBrk="1" hangingPunct="1">
              <a:defRPr/>
            </a:pPr>
            <a:r>
              <a:rPr lang="en-US" dirty="0">
                <a:latin typeface="Georgia" charset="0"/>
              </a:rPr>
              <a:t>GLOBE Project </a:t>
            </a:r>
            <a:endParaRPr lang="en-US" dirty="0">
              <a:latin typeface="Tahoma" charset="0"/>
              <a:cs typeface="+mj-cs"/>
            </a:endParaRPr>
          </a:p>
        </p:txBody>
      </p:sp>
      <p:sp>
        <p:nvSpPr>
          <p:cNvPr id="202757" name="Rectangle 5"/>
          <p:cNvSpPr>
            <a:spLocks noGrp="1" noChangeArrowheads="1"/>
          </p:cNvSpPr>
          <p:nvPr>
            <p:ph type="body" idx="1"/>
          </p:nvPr>
        </p:nvSpPr>
        <p:spPr/>
        <p:txBody>
          <a:bodyPr>
            <a:normAutofit fontScale="92500"/>
          </a:bodyPr>
          <a:lstStyle/>
          <a:p>
            <a:pPr eaLnBrk="1" hangingPunct="1">
              <a:defRPr/>
            </a:pPr>
            <a:r>
              <a:rPr lang="en-US" dirty="0">
                <a:effectLst>
                  <a:outerShdw blurRad="38100" dist="38100" dir="2700000" algn="tl">
                    <a:srgbClr val="DDDDDD"/>
                  </a:outerShdw>
                </a:effectLst>
                <a:latin typeface="Arial" charset="0"/>
                <a:cs typeface="+mn-cs"/>
              </a:rPr>
              <a:t>Individualism</a:t>
            </a:r>
          </a:p>
          <a:p>
            <a:pPr lvl="1" eaLnBrk="1" hangingPunct="1">
              <a:defRPr/>
            </a:pPr>
            <a:r>
              <a:rPr lang="en-US" dirty="0">
                <a:effectLst>
                  <a:outerShdw blurRad="38100" dist="38100" dir="2700000" algn="tl">
                    <a:srgbClr val="DDDDDD"/>
                  </a:outerShdw>
                </a:effectLst>
                <a:latin typeface="Tahoma" charset="0"/>
              </a:rPr>
              <a:t>A worldview that values individual freedom and self-</a:t>
            </a:r>
            <a:r>
              <a:rPr lang="en-US" dirty="0" smtClean="0">
                <a:effectLst>
                  <a:outerShdw blurRad="38100" dist="38100" dir="2700000" algn="tl">
                    <a:srgbClr val="DDDDDD"/>
                  </a:outerShdw>
                </a:effectLst>
                <a:latin typeface="Tahoma" charset="0"/>
              </a:rPr>
              <a:t>expression comes first.</a:t>
            </a:r>
            <a:endParaRPr lang="en-US" dirty="0">
              <a:effectLst>
                <a:outerShdw blurRad="38100" dist="38100" dir="2700000" algn="tl">
                  <a:srgbClr val="DDDDDD"/>
                </a:outerShdw>
              </a:effectLst>
              <a:latin typeface="Tahoma" charset="0"/>
            </a:endParaRPr>
          </a:p>
          <a:p>
            <a:pPr lvl="1">
              <a:defRPr/>
            </a:pPr>
            <a:r>
              <a:rPr lang="en-US" dirty="0">
                <a:effectLst>
                  <a:outerShdw blurRad="38100" dist="38100" dir="2700000" algn="tl">
                    <a:srgbClr val="DDDDDD"/>
                  </a:outerShdw>
                </a:effectLst>
                <a:latin typeface="Tahoma" charset="0"/>
              </a:rPr>
              <a:t>These people often put their own career interests before the good of their organizations, and they tend to assess decisions in terms of how those decisions affect them as individuals</a:t>
            </a:r>
            <a:r>
              <a:rPr lang="en-US" dirty="0" smtClean="0">
                <a:effectLst>
                  <a:outerShdw blurRad="38100" dist="38100" dir="2700000" algn="tl">
                    <a:srgbClr val="DDDDDD"/>
                  </a:outerShdw>
                </a:effectLst>
                <a:latin typeface="Tahoma" charset="0"/>
              </a:rPr>
              <a:t>.</a:t>
            </a:r>
          </a:p>
          <a:p>
            <a:pPr lvl="1">
              <a:defRPr/>
            </a:pPr>
            <a:r>
              <a:rPr lang="en-US" dirty="0" smtClean="0">
                <a:effectLst>
                  <a:outerShdw blurRad="38100" dist="38100" dir="2700000" algn="tl">
                    <a:srgbClr val="DDDDDD"/>
                  </a:outerShdw>
                </a:effectLst>
                <a:latin typeface="Arial" charset="0"/>
                <a:cs typeface="+mn-cs"/>
              </a:rPr>
              <a:t>Collectivism</a:t>
            </a:r>
          </a:p>
          <a:p>
            <a:pPr lvl="2">
              <a:defRPr/>
            </a:pPr>
            <a:r>
              <a:rPr lang="en-US" dirty="0">
                <a:effectLst>
                  <a:outerShdw blurRad="38100" dist="38100" dir="2700000" algn="tl">
                    <a:srgbClr val="DDDDDD"/>
                  </a:outerShdw>
                </a:effectLst>
                <a:latin typeface="Arial" charset="0"/>
              </a:rPr>
              <a:t>the belief that the group comes </a:t>
            </a:r>
            <a:r>
              <a:rPr lang="en-US" dirty="0" smtClean="0">
                <a:effectLst>
                  <a:outerShdw blurRad="38100" dist="38100" dir="2700000" algn="tl">
                    <a:srgbClr val="DDDDDD"/>
                  </a:outerShdw>
                </a:effectLst>
                <a:latin typeface="Arial" charset="0"/>
              </a:rPr>
              <a:t>first</a:t>
            </a:r>
            <a:endParaRPr lang="en-US" dirty="0">
              <a:effectLst>
                <a:outerShdw blurRad="38100" dist="38100" dir="2700000" algn="tl">
                  <a:srgbClr val="DDDDDD"/>
                </a:outerShdw>
              </a:effectLst>
              <a:latin typeface="Arial" charset="0"/>
              <a:cs typeface="+mn-cs"/>
            </a:endParaRPr>
          </a:p>
          <a:p>
            <a:pPr lvl="2">
              <a:defRPr/>
            </a:pPr>
            <a:r>
              <a:rPr lang="en-US" dirty="0" smtClean="0">
                <a:effectLst>
                  <a:outerShdw blurRad="38100" dist="38100" dir="2700000" algn="tl">
                    <a:srgbClr val="DDDDDD"/>
                  </a:outerShdw>
                </a:effectLst>
                <a:latin typeface="Tahoma" charset="0"/>
              </a:rPr>
              <a:t>People </a:t>
            </a:r>
            <a:r>
              <a:rPr lang="en-US" dirty="0">
                <a:effectLst>
                  <a:outerShdw blurRad="38100" dist="38100" dir="2700000" algn="tl">
                    <a:srgbClr val="DDDDDD"/>
                  </a:outerShdw>
                </a:effectLst>
                <a:latin typeface="Tahoma" charset="0"/>
              </a:rPr>
              <a:t>should take pride in being members of their family, circle of close friends, and their work organization</a:t>
            </a:r>
            <a:r>
              <a:rPr lang="en-US" dirty="0" smtClean="0">
                <a:effectLst>
                  <a:outerShdw blurRad="38100" dist="38100" dir="2700000" algn="tl">
                    <a:srgbClr val="DDDDDD"/>
                  </a:outerShdw>
                </a:effectLst>
                <a:latin typeface="Tahoma" charset="0"/>
              </a:rPr>
              <a:t>.</a:t>
            </a:r>
            <a:endParaRPr lang="en-US" dirty="0">
              <a:effectLst>
                <a:outerShdw blurRad="38100" dist="38100" dir="2700000" algn="tl">
                  <a:srgbClr val="DDDDDD"/>
                </a:outerShdw>
              </a:effectLst>
              <a:latin typeface="Tahoma" charset="0"/>
            </a:endParaRPr>
          </a:p>
        </p:txBody>
      </p:sp>
    </p:spTree>
    <p:extLst>
      <p:ext uri="{BB962C8B-B14F-4D97-AF65-F5344CB8AC3E}">
        <p14:creationId xmlns:p14="http://schemas.microsoft.com/office/powerpoint/2010/main" val="3793635006"/>
      </p:ext>
    </p:extLst>
  </p:cSld>
  <p:clrMapOvr>
    <a:masterClrMapping/>
  </p:clrMapOvr>
  <p:transition>
    <p:cut thruBlk="1"/>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9554" name="AutoShape 2"/>
          <p:cNvSpPr>
            <a:spLocks noGrp="1" noChangeArrowheads="1"/>
          </p:cNvSpPr>
          <p:nvPr>
            <p:ph type="title"/>
          </p:nvPr>
        </p:nvSpPr>
        <p:spPr/>
        <p:txBody>
          <a:bodyPr/>
          <a:lstStyle/>
          <a:p>
            <a:pPr eaLnBrk="1" hangingPunct="1">
              <a:defRPr/>
            </a:pPr>
            <a:r>
              <a:rPr lang="en-US" dirty="0">
                <a:latin typeface="Georgia" charset="0"/>
              </a:rPr>
              <a:t>GLOBE Project </a:t>
            </a:r>
            <a:endParaRPr lang="en-US" dirty="0">
              <a:latin typeface="Tahoma" charset="0"/>
              <a:cs typeface="+mj-cs"/>
            </a:endParaRPr>
          </a:p>
        </p:txBody>
      </p:sp>
      <p:sp>
        <p:nvSpPr>
          <p:cNvPr id="279555" name="Rectangle 3"/>
          <p:cNvSpPr>
            <a:spLocks noGrp="1" noChangeArrowheads="1"/>
          </p:cNvSpPr>
          <p:nvPr>
            <p:ph type="body" idx="1"/>
          </p:nvPr>
        </p:nvSpPr>
        <p:spPr/>
        <p:txBody>
          <a:bodyPr>
            <a:normAutofit lnSpcReduction="10000"/>
          </a:bodyPr>
          <a:lstStyle/>
          <a:p>
            <a:pPr eaLnBrk="1" hangingPunct="1">
              <a:defRPr/>
            </a:pPr>
            <a:r>
              <a:rPr lang="en-US" dirty="0">
                <a:effectLst>
                  <a:outerShdw blurRad="38100" dist="38100" dir="2700000" algn="tl">
                    <a:srgbClr val="DDDDDD"/>
                  </a:outerShdw>
                </a:effectLst>
                <a:latin typeface="Arial" charset="0"/>
                <a:cs typeface="+mn-cs"/>
              </a:rPr>
              <a:t>Individualism</a:t>
            </a:r>
          </a:p>
          <a:p>
            <a:pPr lvl="1" eaLnBrk="1" hangingPunct="1">
              <a:defRPr/>
            </a:pPr>
            <a:r>
              <a:rPr lang="en-US" dirty="0" smtClean="0">
                <a:effectLst>
                  <a:outerShdw blurRad="38100" dist="38100" dir="2700000" algn="tl">
                    <a:srgbClr val="DDDDDD"/>
                  </a:outerShdw>
                </a:effectLst>
                <a:latin typeface="Tahoma" charset="0"/>
              </a:rPr>
              <a:t>For example, a commercial should show how </a:t>
            </a:r>
            <a:r>
              <a:rPr lang="en-US" b="1" u="sng" dirty="0" smtClean="0">
                <a:solidFill>
                  <a:srgbClr val="FF0000"/>
                </a:solidFill>
                <a:effectLst>
                  <a:outerShdw blurRad="38100" dist="38100" dir="2700000" algn="tl">
                    <a:srgbClr val="DDDDDD"/>
                  </a:outerShdw>
                </a:effectLst>
                <a:latin typeface="Tahoma" charset="0"/>
              </a:rPr>
              <a:t>YOU</a:t>
            </a:r>
            <a:r>
              <a:rPr lang="en-US" b="1" u="sng" dirty="0" smtClean="0">
                <a:effectLst>
                  <a:outerShdw blurRad="38100" dist="38100" dir="2700000" algn="tl">
                    <a:srgbClr val="DDDDDD"/>
                  </a:outerShdw>
                </a:effectLst>
                <a:latin typeface="Tahoma" charset="0"/>
              </a:rPr>
              <a:t> </a:t>
            </a:r>
            <a:r>
              <a:rPr lang="en-US" dirty="0" smtClean="0">
                <a:effectLst>
                  <a:outerShdw blurRad="38100" dist="38100" dir="2700000" algn="tl">
                    <a:srgbClr val="DDDDDD"/>
                  </a:outerShdw>
                </a:effectLst>
                <a:latin typeface="Tahoma" charset="0"/>
              </a:rPr>
              <a:t>will have more fun or how YOU will be the cool guy. YOU YOU YOU</a:t>
            </a:r>
          </a:p>
          <a:p>
            <a:pPr lvl="1" eaLnBrk="1" hangingPunct="1">
              <a:defRPr/>
            </a:pPr>
            <a:r>
              <a:rPr lang="en-US" dirty="0" smtClean="0">
                <a:effectLst>
                  <a:outerShdw blurRad="38100" dist="38100" dir="2700000" algn="tl">
                    <a:srgbClr val="DDDDDD"/>
                  </a:outerShdw>
                </a:effectLst>
                <a:latin typeface="Tahoma" charset="0"/>
              </a:rPr>
              <a:t>U.S., Denmark, Sweden, </a:t>
            </a:r>
            <a:r>
              <a:rPr lang="en-US" dirty="0">
                <a:effectLst>
                  <a:outerShdw blurRad="38100" dist="38100" dir="2700000" algn="tl">
                    <a:srgbClr val="DDDDDD"/>
                  </a:outerShdw>
                </a:effectLst>
                <a:latin typeface="Tahoma" charset="0"/>
              </a:rPr>
              <a:t>Great Britain, and </a:t>
            </a:r>
            <a:r>
              <a:rPr lang="en-US" dirty="0" smtClean="0">
                <a:effectLst>
                  <a:outerShdw blurRad="38100" dist="38100" dir="2700000" algn="tl">
                    <a:srgbClr val="DDDDDD"/>
                  </a:outerShdw>
                </a:effectLst>
                <a:latin typeface="Tahoma" charset="0"/>
              </a:rPr>
              <a:t>Australia</a:t>
            </a:r>
            <a:endParaRPr lang="en-US" dirty="0">
              <a:effectLst>
                <a:outerShdw blurRad="38100" dist="38100" dir="2700000" algn="tl">
                  <a:srgbClr val="DDDDDD"/>
                </a:outerShdw>
              </a:effectLst>
              <a:latin typeface="Tahoma" charset="0"/>
            </a:endParaRPr>
          </a:p>
          <a:p>
            <a:pPr eaLnBrk="1" hangingPunct="1">
              <a:defRPr/>
            </a:pPr>
            <a:r>
              <a:rPr lang="en-US" dirty="0" smtClean="0">
                <a:effectLst>
                  <a:outerShdw blurRad="38100" dist="38100" dir="2700000" algn="tl">
                    <a:srgbClr val="DDDDDD"/>
                  </a:outerShdw>
                </a:effectLst>
                <a:latin typeface="Arial" charset="0"/>
                <a:cs typeface="+mn-cs"/>
              </a:rPr>
              <a:t>Collectivism</a:t>
            </a:r>
          </a:p>
          <a:p>
            <a:pPr eaLnBrk="1" hangingPunct="1">
              <a:defRPr/>
            </a:pPr>
            <a:r>
              <a:rPr lang="en-US" dirty="0" smtClean="0">
                <a:effectLst>
                  <a:outerShdw blurRad="38100" dist="38100" dir="2700000" algn="tl">
                    <a:srgbClr val="DDDDDD"/>
                  </a:outerShdw>
                </a:effectLst>
                <a:latin typeface="Arial" charset="0"/>
              </a:rPr>
              <a:t>A commercial </a:t>
            </a:r>
            <a:r>
              <a:rPr lang="en-US" smtClean="0">
                <a:effectLst>
                  <a:outerShdw blurRad="38100" dist="38100" dir="2700000" algn="tl">
                    <a:srgbClr val="DDDDDD"/>
                  </a:outerShdw>
                </a:effectLst>
                <a:latin typeface="Arial" charset="0"/>
              </a:rPr>
              <a:t>should emphasize </a:t>
            </a:r>
            <a:r>
              <a:rPr lang="en-US" dirty="0" smtClean="0">
                <a:effectLst>
                  <a:outerShdw blurRad="38100" dist="38100" dir="2700000" algn="tl">
                    <a:srgbClr val="DDDDDD"/>
                  </a:outerShdw>
                </a:effectLst>
                <a:latin typeface="Arial" charset="0"/>
              </a:rPr>
              <a:t>how we can make a FAMILY happy. </a:t>
            </a:r>
            <a:endParaRPr lang="en-US" dirty="0">
              <a:effectLst>
                <a:outerShdw blurRad="38100" dist="38100" dir="2700000" algn="tl">
                  <a:srgbClr val="DDDDDD"/>
                </a:outerShdw>
              </a:effectLst>
              <a:latin typeface="Arial" charset="0"/>
              <a:cs typeface="+mn-cs"/>
            </a:endParaRPr>
          </a:p>
          <a:p>
            <a:pPr lvl="1" eaLnBrk="1" hangingPunct="1">
              <a:defRPr/>
            </a:pPr>
            <a:r>
              <a:rPr lang="en-US" dirty="0">
                <a:effectLst>
                  <a:outerShdw blurRad="38100" dist="38100" dir="2700000" algn="tl">
                    <a:srgbClr val="DDDDDD"/>
                  </a:outerShdw>
                </a:effectLst>
                <a:latin typeface="Tahoma" charset="0"/>
              </a:rPr>
              <a:t>Widespread </a:t>
            </a:r>
            <a:r>
              <a:rPr lang="en-US" dirty="0" smtClean="0">
                <a:effectLst>
                  <a:outerShdw blurRad="38100" dist="38100" dir="2700000" algn="tl">
                    <a:srgbClr val="DDDDDD"/>
                  </a:outerShdw>
                </a:effectLst>
                <a:latin typeface="Tahoma" charset="0"/>
              </a:rPr>
              <a:t>and </a:t>
            </a:r>
            <a:r>
              <a:rPr lang="en-US" dirty="0">
                <a:effectLst>
                  <a:outerShdw blurRad="38100" dist="38100" dir="2700000" algn="tl">
                    <a:srgbClr val="DDDDDD"/>
                  </a:outerShdw>
                </a:effectLst>
                <a:latin typeface="Tahoma" charset="0"/>
              </a:rPr>
              <a:t>prevalent in </a:t>
            </a:r>
            <a:r>
              <a:rPr lang="en-US" dirty="0" smtClean="0">
                <a:effectLst>
                  <a:outerShdw blurRad="38100" dist="38100" dir="2700000" algn="tl">
                    <a:srgbClr val="DDDDDD"/>
                  </a:outerShdw>
                </a:effectLst>
                <a:latin typeface="Tahoma" charset="0"/>
              </a:rPr>
              <a:t>India and Egypt.</a:t>
            </a:r>
            <a:endParaRPr lang="en-US" dirty="0">
              <a:effectLst>
                <a:outerShdw blurRad="38100" dist="38100" dir="2700000" algn="tl">
                  <a:srgbClr val="DDDDDD"/>
                </a:outerShdw>
              </a:effectLst>
              <a:latin typeface="Tahoma" charset="0"/>
            </a:endParaRPr>
          </a:p>
        </p:txBody>
      </p:sp>
    </p:spTree>
    <p:extLst>
      <p:ext uri="{BB962C8B-B14F-4D97-AF65-F5344CB8AC3E}">
        <p14:creationId xmlns:p14="http://schemas.microsoft.com/office/powerpoint/2010/main" val="1025922628"/>
      </p:ext>
    </p:extLst>
  </p:cSld>
  <p:clrMapOvr>
    <a:masterClrMapping/>
  </p:clrMapOvr>
  <p:transition>
    <p:cut thruBlk="1"/>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GLOBE Project </a:t>
            </a:r>
          </a:p>
        </p:txBody>
      </p:sp>
      <p:sp>
        <p:nvSpPr>
          <p:cNvPr id="3" name="Content Placeholder 2"/>
          <p:cNvSpPr>
            <a:spLocks noGrp="1"/>
          </p:cNvSpPr>
          <p:nvPr>
            <p:ph sz="quarter" idx="1"/>
          </p:nvPr>
        </p:nvSpPr>
        <p:spPr/>
        <p:txBody>
          <a:bodyPr/>
          <a:lstStyle/>
          <a:p>
            <a:r>
              <a:rPr lang="en-US" dirty="0"/>
              <a:t>International firms must be aware of differences in the social orientations of countries. </a:t>
            </a:r>
            <a:endParaRPr lang="en-US" dirty="0" smtClean="0"/>
          </a:p>
          <a:p>
            <a:r>
              <a:rPr lang="en-US" dirty="0" smtClean="0">
                <a:solidFill>
                  <a:srgbClr val="FF0000"/>
                </a:solidFill>
              </a:rPr>
              <a:t>Nepotism</a:t>
            </a:r>
            <a:r>
              <a:rPr lang="en-US" dirty="0" smtClean="0"/>
              <a:t> </a:t>
            </a:r>
            <a:r>
              <a:rPr lang="en-US" dirty="0"/>
              <a:t>is often frowned on in individualistic cultures but may be a normal hiring practice in collectivistic cultures.</a:t>
            </a:r>
          </a:p>
        </p:txBody>
      </p:sp>
    </p:spTree>
    <p:extLst>
      <p:ext uri="{BB962C8B-B14F-4D97-AF65-F5344CB8AC3E}">
        <p14:creationId xmlns:p14="http://schemas.microsoft.com/office/powerpoint/2010/main" val="139868210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AutoShape 2"/>
          <p:cNvSpPr>
            <a:spLocks noGrp="1" noChangeArrowheads="1"/>
          </p:cNvSpPr>
          <p:nvPr>
            <p:ph type="title"/>
          </p:nvPr>
        </p:nvSpPr>
        <p:spPr>
          <a:xfrm>
            <a:off x="533400" y="381000"/>
            <a:ext cx="8077200" cy="1066800"/>
          </a:xfrm>
        </p:spPr>
        <p:txBody>
          <a:bodyPr/>
          <a:lstStyle/>
          <a:p>
            <a:pPr eaLnBrk="1" hangingPunct="1">
              <a:defRPr/>
            </a:pPr>
            <a:r>
              <a:rPr lang="en-US" sz="2800" dirty="0">
                <a:latin typeface="Georgia" charset="0"/>
              </a:rPr>
              <a:t>GLOBE Project </a:t>
            </a:r>
            <a:endParaRPr lang="en-US" sz="2800" dirty="0">
              <a:latin typeface="Tahoma" charset="0"/>
              <a:cs typeface="+mj-cs"/>
            </a:endParaRPr>
          </a:p>
        </p:txBody>
      </p:sp>
      <p:sp>
        <p:nvSpPr>
          <p:cNvPr id="204803" name="Rectangle 3"/>
          <p:cNvSpPr>
            <a:spLocks noGrp="1" noChangeArrowheads="1"/>
          </p:cNvSpPr>
          <p:nvPr>
            <p:ph type="body" idx="1"/>
          </p:nvPr>
        </p:nvSpPr>
        <p:spPr>
          <a:xfrm>
            <a:off x="685800" y="1600200"/>
            <a:ext cx="7772400" cy="4724400"/>
          </a:xfrm>
        </p:spPr>
        <p:txBody>
          <a:bodyPr>
            <a:normAutofit/>
          </a:bodyPr>
          <a:lstStyle/>
          <a:p>
            <a:pPr eaLnBrk="1" hangingPunct="1">
              <a:defRPr/>
            </a:pPr>
            <a:r>
              <a:rPr lang="en-US" dirty="0"/>
              <a:t>Power Distance</a:t>
            </a:r>
          </a:p>
          <a:p>
            <a:pPr lvl="1" eaLnBrk="1" hangingPunct="1">
              <a:defRPr/>
            </a:pPr>
            <a:r>
              <a:rPr lang="en-US" sz="2900" dirty="0"/>
              <a:t>The extent to which people in a country accept that power is distributed unequally in society and organizations.</a:t>
            </a:r>
          </a:p>
          <a:p>
            <a:pPr lvl="2" eaLnBrk="1" hangingPunct="1">
              <a:defRPr/>
            </a:pPr>
            <a:r>
              <a:rPr lang="en-US" sz="2900" dirty="0"/>
              <a:t>In high power distance societies, inequalities in rewards are easily accepted. Expect to find great respect for age, status, and titles.</a:t>
            </a:r>
          </a:p>
          <a:p>
            <a:pPr lvl="2" eaLnBrk="1" hangingPunct="1">
              <a:defRPr/>
            </a:pPr>
            <a:r>
              <a:rPr lang="en-US" sz="2900" dirty="0"/>
              <a:t>You cannot question people in authority because they are considered superior. </a:t>
            </a:r>
          </a:p>
        </p:txBody>
      </p:sp>
    </p:spTree>
    <p:extLst>
      <p:ext uri="{BB962C8B-B14F-4D97-AF65-F5344CB8AC3E}">
        <p14:creationId xmlns:p14="http://schemas.microsoft.com/office/powerpoint/2010/main" val="2689128016"/>
      </p:ext>
    </p:extLst>
  </p:cSld>
  <p:clrMapOvr>
    <a:masterClrMapping/>
  </p:clrMapOvr>
  <p:transition>
    <p:cut thruBlk="1"/>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1602" name="AutoShape 2"/>
          <p:cNvSpPr>
            <a:spLocks noGrp="1" noChangeArrowheads="1"/>
          </p:cNvSpPr>
          <p:nvPr>
            <p:ph type="title"/>
          </p:nvPr>
        </p:nvSpPr>
        <p:spPr>
          <a:xfrm>
            <a:off x="533400" y="381000"/>
            <a:ext cx="8077200" cy="1066800"/>
          </a:xfrm>
        </p:spPr>
        <p:txBody>
          <a:bodyPr/>
          <a:lstStyle/>
          <a:p>
            <a:pPr eaLnBrk="1" hangingPunct="1">
              <a:defRPr/>
            </a:pPr>
            <a:r>
              <a:rPr lang="en-US" dirty="0">
                <a:latin typeface="Georgia" charset="0"/>
              </a:rPr>
              <a:t>GLOBE Project </a:t>
            </a:r>
            <a:endParaRPr lang="en-US" sz="2800" dirty="0">
              <a:latin typeface="Tahoma" charset="0"/>
              <a:cs typeface="+mj-cs"/>
            </a:endParaRPr>
          </a:p>
        </p:txBody>
      </p:sp>
      <p:sp>
        <p:nvSpPr>
          <p:cNvPr id="281603" name="Rectangle 3"/>
          <p:cNvSpPr>
            <a:spLocks noGrp="1" noChangeArrowheads="1"/>
          </p:cNvSpPr>
          <p:nvPr>
            <p:ph type="body" idx="1"/>
          </p:nvPr>
        </p:nvSpPr>
        <p:spPr>
          <a:xfrm>
            <a:off x="685800" y="1600200"/>
            <a:ext cx="7772400" cy="4724400"/>
          </a:xfrm>
        </p:spPr>
        <p:txBody>
          <a:bodyPr>
            <a:normAutofit/>
          </a:bodyPr>
          <a:lstStyle/>
          <a:p>
            <a:pPr marL="320040" lvl="2" indent="-320040">
              <a:spcBef>
                <a:spcPts val="700"/>
              </a:spcBef>
              <a:buSzPct val="60000"/>
              <a:buFont typeface="Wingdings"/>
              <a:buChar char=""/>
              <a:defRPr/>
            </a:pPr>
            <a:r>
              <a:rPr lang="en-US" sz="2800" dirty="0"/>
              <a:t>In the low power distance societies, people expect equality in power. </a:t>
            </a:r>
          </a:p>
          <a:p>
            <a:pPr marL="777240" lvl="3" indent="-320040">
              <a:spcBef>
                <a:spcPts val="700"/>
              </a:spcBef>
              <a:buSzPct val="60000"/>
              <a:buFont typeface="Wingdings"/>
              <a:buChar char=""/>
              <a:defRPr/>
            </a:pPr>
            <a:r>
              <a:rPr lang="en-US" sz="2800" dirty="0"/>
              <a:t>people are more willing to question a decision or mandate from someone at a higher level or perhaps even refuse to accept it. </a:t>
            </a:r>
          </a:p>
          <a:p>
            <a:pPr marL="777240" lvl="3" indent="-320040">
              <a:spcBef>
                <a:spcPts val="700"/>
              </a:spcBef>
              <a:buSzPct val="60000"/>
              <a:buFont typeface="Wingdings"/>
              <a:buChar char=""/>
              <a:defRPr/>
            </a:pPr>
            <a:r>
              <a:rPr lang="en-US" sz="2800" dirty="0"/>
              <a:t>They are willing to follow a leader when that leader is perceived to be right or when it seems to be in their own self-interest to do so but not because of the leader’s intangible right to issue orders</a:t>
            </a:r>
            <a:r>
              <a:rPr lang="en-US" sz="2800" dirty="0" smtClean="0"/>
              <a:t>.</a:t>
            </a:r>
            <a:endParaRPr lang="en-US" sz="2800" dirty="0"/>
          </a:p>
        </p:txBody>
      </p:sp>
    </p:spTree>
    <p:extLst>
      <p:ext uri="{BB962C8B-B14F-4D97-AF65-F5344CB8AC3E}">
        <p14:creationId xmlns:p14="http://schemas.microsoft.com/office/powerpoint/2010/main" val="2805393964"/>
      </p:ext>
    </p:extLst>
  </p:cSld>
  <p:clrMapOvr>
    <a:masterClrMapping/>
  </p:clrMapOvr>
  <p:transition>
    <p:cut thruBlk="1"/>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1602" name="AutoShape 2"/>
          <p:cNvSpPr>
            <a:spLocks noGrp="1" noChangeArrowheads="1"/>
          </p:cNvSpPr>
          <p:nvPr>
            <p:ph type="title"/>
          </p:nvPr>
        </p:nvSpPr>
        <p:spPr>
          <a:xfrm>
            <a:off x="533400" y="381000"/>
            <a:ext cx="8077200" cy="1066800"/>
          </a:xfrm>
        </p:spPr>
        <p:txBody>
          <a:bodyPr/>
          <a:lstStyle/>
          <a:p>
            <a:pPr eaLnBrk="1" hangingPunct="1">
              <a:defRPr/>
            </a:pPr>
            <a:r>
              <a:rPr lang="en-US" dirty="0">
                <a:latin typeface="Georgia" charset="0"/>
              </a:rPr>
              <a:t>GLOBE Project </a:t>
            </a:r>
            <a:endParaRPr lang="en-US" sz="2800" dirty="0">
              <a:latin typeface="Tahoma" charset="0"/>
              <a:cs typeface="+mj-cs"/>
            </a:endParaRPr>
          </a:p>
        </p:txBody>
      </p:sp>
      <p:sp>
        <p:nvSpPr>
          <p:cNvPr id="281603" name="Rectangle 3"/>
          <p:cNvSpPr>
            <a:spLocks noGrp="1" noChangeArrowheads="1"/>
          </p:cNvSpPr>
          <p:nvPr>
            <p:ph type="body" idx="1"/>
          </p:nvPr>
        </p:nvSpPr>
        <p:spPr>
          <a:xfrm>
            <a:off x="685800" y="1600200"/>
            <a:ext cx="7772400" cy="4724400"/>
          </a:xfrm>
        </p:spPr>
        <p:txBody>
          <a:bodyPr>
            <a:normAutofit/>
          </a:bodyPr>
          <a:lstStyle/>
          <a:p>
            <a:pPr eaLnBrk="1" hangingPunct="1">
              <a:defRPr/>
            </a:pPr>
            <a:r>
              <a:rPr lang="en-US" sz="3700" smtClean="0"/>
              <a:t>Power </a:t>
            </a:r>
            <a:r>
              <a:rPr lang="en-US" sz="3700" dirty="0"/>
              <a:t>Distance</a:t>
            </a:r>
          </a:p>
          <a:p>
            <a:pPr lvl="1" eaLnBrk="1" hangingPunct="1">
              <a:defRPr/>
            </a:pPr>
            <a:r>
              <a:rPr lang="en-US" sz="3700" dirty="0"/>
              <a:t>Countries that value high power distance are Philippines, China, Russia, and Panama</a:t>
            </a:r>
          </a:p>
          <a:p>
            <a:pPr lvl="1" eaLnBrk="1" hangingPunct="1">
              <a:defRPr/>
            </a:pPr>
            <a:r>
              <a:rPr lang="en-US" sz="3700" dirty="0"/>
              <a:t>Countries that value low power distance are Germany, Sweden, and U.S.  </a:t>
            </a:r>
          </a:p>
        </p:txBody>
      </p:sp>
    </p:spTree>
    <p:extLst>
      <p:ext uri="{BB962C8B-B14F-4D97-AF65-F5344CB8AC3E}">
        <p14:creationId xmlns:p14="http://schemas.microsoft.com/office/powerpoint/2010/main" val="2805393964"/>
      </p:ext>
    </p:extLst>
  </p:cSld>
  <p:clrMapOvr>
    <a:masterClrMapping/>
  </p:clrMapOvr>
  <p:transition>
    <p:cut thruBlk="1"/>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Georgia" charset="0"/>
              </a:rPr>
              <a:t>GLOBE Project </a:t>
            </a:r>
            <a:endParaRPr lang="en-US" dirty="0"/>
          </a:p>
        </p:txBody>
      </p:sp>
      <p:sp>
        <p:nvSpPr>
          <p:cNvPr id="3" name="Content Placeholder 2"/>
          <p:cNvSpPr>
            <a:spLocks noGrp="1"/>
          </p:cNvSpPr>
          <p:nvPr>
            <p:ph sz="quarter" idx="1"/>
          </p:nvPr>
        </p:nvSpPr>
        <p:spPr/>
        <p:txBody>
          <a:bodyPr>
            <a:normAutofit lnSpcReduction="10000"/>
          </a:bodyPr>
          <a:lstStyle/>
          <a:p>
            <a:r>
              <a:rPr lang="en-US" dirty="0" smtClean="0"/>
              <a:t>Such </a:t>
            </a:r>
            <a:r>
              <a:rPr lang="en-US" dirty="0"/>
              <a:t>cultural norms may lead to tragedy. </a:t>
            </a:r>
            <a:endParaRPr lang="en-US" dirty="0" smtClean="0"/>
          </a:p>
          <a:p>
            <a:r>
              <a:rPr lang="en-US" dirty="0" smtClean="0"/>
              <a:t>During </a:t>
            </a:r>
            <a:r>
              <a:rPr lang="en-US" dirty="0"/>
              <a:t>the late 1990s, for example, Korean Airlines (KAL) suffered an abnormally high number of fatal accidents. Some aviation safety experts attributed the problem to the power-respecting norms of Korean culture. Behavioral scientists found that KAL first officers (the second-in-command pilots) were often unwilling to suggest to their captains that the captain might be making a mistake even if the mistake was putting the aircraft in danger.</a:t>
            </a:r>
          </a:p>
        </p:txBody>
      </p:sp>
    </p:spTree>
    <p:extLst>
      <p:ext uri="{BB962C8B-B14F-4D97-AF65-F5344CB8AC3E}">
        <p14:creationId xmlns:p14="http://schemas.microsoft.com/office/powerpoint/2010/main" val="66298191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AutoShape 2"/>
          <p:cNvSpPr>
            <a:spLocks noGrp="1" noChangeArrowheads="1"/>
          </p:cNvSpPr>
          <p:nvPr>
            <p:ph type="title"/>
          </p:nvPr>
        </p:nvSpPr>
        <p:spPr>
          <a:xfrm>
            <a:off x="533400" y="381000"/>
            <a:ext cx="8077200" cy="1066800"/>
          </a:xfrm>
        </p:spPr>
        <p:txBody>
          <a:bodyPr/>
          <a:lstStyle/>
          <a:p>
            <a:pPr eaLnBrk="1" hangingPunct="1">
              <a:defRPr/>
            </a:pPr>
            <a:r>
              <a:rPr lang="en-US" dirty="0">
                <a:latin typeface="Georgia" charset="0"/>
              </a:rPr>
              <a:t>GLOBE Project </a:t>
            </a:r>
            <a:endParaRPr lang="en-US" sz="2800" dirty="0">
              <a:latin typeface="Tahoma" charset="0"/>
              <a:cs typeface="+mj-cs"/>
            </a:endParaRPr>
          </a:p>
        </p:txBody>
      </p:sp>
      <p:sp>
        <p:nvSpPr>
          <p:cNvPr id="206851" name="Rectangle 3"/>
          <p:cNvSpPr>
            <a:spLocks noGrp="1" noChangeArrowheads="1"/>
          </p:cNvSpPr>
          <p:nvPr>
            <p:ph type="body" idx="1"/>
          </p:nvPr>
        </p:nvSpPr>
        <p:spPr>
          <a:xfrm>
            <a:off x="685800" y="1600200"/>
            <a:ext cx="7772400" cy="4724400"/>
          </a:xfrm>
        </p:spPr>
        <p:txBody>
          <a:bodyPr/>
          <a:lstStyle/>
          <a:p>
            <a:pPr eaLnBrk="1" hangingPunct="1">
              <a:lnSpc>
                <a:spcPct val="90000"/>
              </a:lnSpc>
              <a:defRPr/>
            </a:pPr>
            <a:r>
              <a:rPr lang="en-US" dirty="0" smtClean="0">
                <a:ea typeface="+mn-ea"/>
                <a:cs typeface="+mn-cs"/>
              </a:rPr>
              <a:t>Achievement Orientation</a:t>
            </a:r>
          </a:p>
          <a:p>
            <a:pPr lvl="1" eaLnBrk="1" hangingPunct="1">
              <a:lnSpc>
                <a:spcPct val="90000"/>
              </a:lnSpc>
              <a:buFont typeface="Wingdings" pitchFamily="2" charset="2"/>
              <a:buChar char="Ø"/>
              <a:defRPr/>
            </a:pPr>
            <a:r>
              <a:rPr lang="en-US" dirty="0" smtClean="0"/>
              <a:t>The extent to which cultures are </a:t>
            </a:r>
            <a:r>
              <a:rPr lang="en-US" b="1" dirty="0" smtClean="0">
                <a:solidFill>
                  <a:srgbClr val="FF0000"/>
                </a:solidFill>
              </a:rPr>
              <a:t>highly assertive </a:t>
            </a:r>
            <a:r>
              <a:rPr lang="en-US" dirty="0" smtClean="0"/>
              <a:t>(masculine) or nurturing (feminine).</a:t>
            </a:r>
          </a:p>
          <a:p>
            <a:pPr lvl="1" eaLnBrk="1" hangingPunct="1">
              <a:lnSpc>
                <a:spcPct val="90000"/>
              </a:lnSpc>
              <a:buFont typeface="Wingdings" pitchFamily="2" charset="2"/>
              <a:buChar char="Ø"/>
              <a:defRPr/>
            </a:pPr>
            <a:r>
              <a:rPr lang="en-US" dirty="0" smtClean="0">
                <a:solidFill>
                  <a:srgbClr val="FF0000"/>
                </a:solidFill>
              </a:rPr>
              <a:t>Masculine-oriented societies </a:t>
            </a:r>
            <a:r>
              <a:rPr lang="en-US" dirty="0" smtClean="0"/>
              <a:t>value assertiveness, performance, achievement, material-success, and money.</a:t>
            </a:r>
          </a:p>
          <a:p>
            <a:pPr lvl="2" eaLnBrk="1" hangingPunct="1">
              <a:lnSpc>
                <a:spcPct val="90000"/>
              </a:lnSpc>
              <a:buFont typeface="Wingdings" pitchFamily="2" charset="2"/>
              <a:buChar char="Ø"/>
              <a:defRPr/>
            </a:pPr>
            <a:r>
              <a:rPr lang="en-US" dirty="0" smtClean="0"/>
              <a:t>People tend to be </a:t>
            </a:r>
            <a:r>
              <a:rPr lang="en-US" sz="2600" dirty="0">
                <a:solidFill>
                  <a:srgbClr val="FF0000"/>
                </a:solidFill>
              </a:rPr>
              <a:t>competitive</a:t>
            </a:r>
            <a:r>
              <a:rPr lang="en-US" dirty="0" smtClean="0"/>
              <a:t> and </a:t>
            </a:r>
            <a:r>
              <a:rPr lang="en-US" sz="2600" dirty="0">
                <a:solidFill>
                  <a:srgbClr val="FF0000"/>
                </a:solidFill>
              </a:rPr>
              <a:t>confrontational</a:t>
            </a:r>
            <a:r>
              <a:rPr lang="en-US" dirty="0" smtClean="0"/>
              <a:t>. </a:t>
            </a:r>
          </a:p>
          <a:p>
            <a:pPr lvl="1" eaLnBrk="1" hangingPunct="1">
              <a:lnSpc>
                <a:spcPct val="90000"/>
              </a:lnSpc>
              <a:buFont typeface="Wingdings" pitchFamily="2" charset="2"/>
              <a:buChar char="Ø"/>
              <a:defRPr/>
            </a:pPr>
            <a:r>
              <a:rPr lang="en-US" dirty="0" smtClean="0">
                <a:solidFill>
                  <a:srgbClr val="FF0000"/>
                </a:solidFill>
              </a:rPr>
              <a:t>Feminine-oriented cultures</a:t>
            </a:r>
            <a:r>
              <a:rPr lang="en-US" dirty="0" smtClean="0"/>
              <a:t> value quality of life, personal relationships, and service.</a:t>
            </a:r>
          </a:p>
          <a:p>
            <a:pPr lvl="2" eaLnBrk="1" hangingPunct="1">
              <a:lnSpc>
                <a:spcPct val="90000"/>
              </a:lnSpc>
              <a:buFont typeface="Wingdings" pitchFamily="2" charset="2"/>
              <a:buChar char="Ø"/>
              <a:defRPr/>
            </a:pPr>
            <a:r>
              <a:rPr lang="en-US" dirty="0"/>
              <a:t>People tend to be </a:t>
            </a:r>
            <a:r>
              <a:rPr lang="en-US" sz="2600" dirty="0">
                <a:solidFill>
                  <a:srgbClr val="FF0000"/>
                </a:solidFill>
              </a:rPr>
              <a:t>tender</a:t>
            </a:r>
            <a:r>
              <a:rPr lang="en-US" dirty="0" smtClean="0"/>
              <a:t> </a:t>
            </a:r>
          </a:p>
          <a:p>
            <a:pPr marL="336550" lvl="1" indent="0" eaLnBrk="1" hangingPunct="1">
              <a:lnSpc>
                <a:spcPct val="90000"/>
              </a:lnSpc>
              <a:buFont typeface="Wingdings" charset="0"/>
              <a:buNone/>
              <a:defRPr/>
            </a:pPr>
            <a:endParaRPr lang="en-US" dirty="0" smtClean="0"/>
          </a:p>
        </p:txBody>
      </p:sp>
    </p:spTree>
    <p:extLst>
      <p:ext uri="{BB962C8B-B14F-4D97-AF65-F5344CB8AC3E}">
        <p14:creationId xmlns:p14="http://schemas.microsoft.com/office/powerpoint/2010/main" val="118424734"/>
      </p:ext>
    </p:extLst>
  </p:cSld>
  <p:clrMapOvr>
    <a:masterClrMapping/>
  </p:clrMapOvr>
  <p:transition>
    <p:cut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06850"/>
                                        </p:tgtEl>
                                        <p:attrNameLst>
                                          <p:attrName>style.visibility</p:attrName>
                                        </p:attrNameLst>
                                      </p:cBhvr>
                                      <p:to>
                                        <p:strVal val="visible"/>
                                      </p:to>
                                    </p:set>
                                    <p:animEffect transition="in" filter="blinds(horizontal)">
                                      <p:cBhvr>
                                        <p:cTn id="7" dur="500"/>
                                        <p:tgtEl>
                                          <p:spTgt spid="206850"/>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206851">
                                            <p:txEl>
                                              <p:pRg st="0" end="0"/>
                                            </p:txEl>
                                          </p:spTgt>
                                        </p:tgtEl>
                                        <p:attrNameLst>
                                          <p:attrName>style.visibility</p:attrName>
                                        </p:attrNameLst>
                                      </p:cBhvr>
                                      <p:to>
                                        <p:strVal val="visible"/>
                                      </p:to>
                                    </p:set>
                                    <p:animEffect transition="in" filter="blinds(horizontal)">
                                      <p:cBhvr>
                                        <p:cTn id="12" dur="500"/>
                                        <p:tgtEl>
                                          <p:spTgt spid="206851">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206851">
                                            <p:txEl>
                                              <p:pRg st="1" end="1"/>
                                            </p:txEl>
                                          </p:spTgt>
                                        </p:tgtEl>
                                        <p:attrNameLst>
                                          <p:attrName>style.visibility</p:attrName>
                                        </p:attrNameLst>
                                      </p:cBhvr>
                                      <p:to>
                                        <p:strVal val="visible"/>
                                      </p:to>
                                    </p:set>
                                    <p:animEffect transition="in" filter="blinds(horizontal)">
                                      <p:cBhvr>
                                        <p:cTn id="17" dur="500"/>
                                        <p:tgtEl>
                                          <p:spTgt spid="206851">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206851">
                                            <p:txEl>
                                              <p:pRg st="2" end="2"/>
                                            </p:txEl>
                                          </p:spTgt>
                                        </p:tgtEl>
                                        <p:attrNameLst>
                                          <p:attrName>style.visibility</p:attrName>
                                        </p:attrNameLst>
                                      </p:cBhvr>
                                      <p:to>
                                        <p:strVal val="visible"/>
                                      </p:to>
                                    </p:set>
                                    <p:animEffect transition="in" filter="blinds(horizontal)">
                                      <p:cBhvr>
                                        <p:cTn id="22" dur="500"/>
                                        <p:tgtEl>
                                          <p:spTgt spid="206851">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nodeType="clickEffect">
                                  <p:stCondLst>
                                    <p:cond delay="0"/>
                                  </p:stCondLst>
                                  <p:childTnLst>
                                    <p:set>
                                      <p:cBhvr>
                                        <p:cTn id="26" dur="1" fill="hold">
                                          <p:stCondLst>
                                            <p:cond delay="0"/>
                                          </p:stCondLst>
                                        </p:cTn>
                                        <p:tgtEl>
                                          <p:spTgt spid="206851">
                                            <p:txEl>
                                              <p:pRg st="4" end="4"/>
                                            </p:txEl>
                                          </p:spTgt>
                                        </p:tgtEl>
                                        <p:attrNameLst>
                                          <p:attrName>style.visibility</p:attrName>
                                        </p:attrNameLst>
                                      </p:cBhvr>
                                      <p:to>
                                        <p:strVal val="visible"/>
                                      </p:to>
                                    </p:set>
                                    <p:animEffect transition="in" filter="blinds(horizontal)">
                                      <p:cBhvr>
                                        <p:cTn id="27" dur="500"/>
                                        <p:tgtEl>
                                          <p:spTgt spid="206851">
                                            <p:txEl>
                                              <p:pRg st="4" end="4"/>
                                            </p:txEl>
                                          </p:spTgt>
                                        </p:tgtEl>
                                      </p:cBhvr>
                                    </p:animEffect>
                                  </p:childTnLst>
                                </p:cTn>
                              </p:par>
                              <p:par>
                                <p:cTn id="28" presetID="3" presetClass="entr" presetSubtype="10" fill="hold" nodeType="withEffect">
                                  <p:stCondLst>
                                    <p:cond delay="0"/>
                                  </p:stCondLst>
                                  <p:childTnLst>
                                    <p:set>
                                      <p:cBhvr>
                                        <p:cTn id="29" dur="1" fill="hold">
                                          <p:stCondLst>
                                            <p:cond delay="0"/>
                                          </p:stCondLst>
                                        </p:cTn>
                                        <p:tgtEl>
                                          <p:spTgt spid="206851">
                                            <p:txEl>
                                              <p:pRg st="5" end="5"/>
                                            </p:txEl>
                                          </p:spTgt>
                                        </p:tgtEl>
                                        <p:attrNameLst>
                                          <p:attrName>style.visibility</p:attrName>
                                        </p:attrNameLst>
                                      </p:cBhvr>
                                      <p:to>
                                        <p:strVal val="visible"/>
                                      </p:to>
                                    </p:set>
                                    <p:animEffect transition="in" filter="blinds(horizontal)">
                                      <p:cBhvr>
                                        <p:cTn id="30" dur="500"/>
                                        <p:tgtEl>
                                          <p:spTgt spid="206851">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6850" grpId="0"/>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5" name="Slide Number Placeholder 3"/>
          <p:cNvSpPr>
            <a:spLocks noGrp="1"/>
          </p:cNvSpPr>
          <p:nvPr>
            <p:ph type="sldNum" sz="quarter" idx="10"/>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000">
                <a:solidFill>
                  <a:srgbClr val="000000"/>
                </a:solidFill>
              </a:rPr>
              <a:t>4</a:t>
            </a:r>
            <a:r>
              <a:rPr lang="en-US" sz="1000">
                <a:solidFill>
                  <a:srgbClr val="000000"/>
                </a:solidFill>
                <a:cs typeface="Arial" charset="0"/>
              </a:rPr>
              <a:t>–</a:t>
            </a:r>
            <a:fld id="{A7420B78-A281-7B4D-8305-B0C54D609F87}" type="slidenum">
              <a:rPr lang="en-US" sz="1000">
                <a:solidFill>
                  <a:srgbClr val="000000"/>
                </a:solidFill>
              </a:rPr>
              <a:pPr eaLnBrk="1" hangingPunct="1"/>
              <a:t>52</a:t>
            </a:fld>
            <a:endParaRPr lang="en-US" sz="1000">
              <a:solidFill>
                <a:srgbClr val="000000"/>
              </a:solidFill>
            </a:endParaRPr>
          </a:p>
        </p:txBody>
      </p:sp>
      <p:sp>
        <p:nvSpPr>
          <p:cNvPr id="206850" name="AutoShape 2"/>
          <p:cNvSpPr>
            <a:spLocks noGrp="1" noChangeArrowheads="1"/>
          </p:cNvSpPr>
          <p:nvPr>
            <p:ph type="title"/>
          </p:nvPr>
        </p:nvSpPr>
        <p:spPr>
          <a:xfrm>
            <a:off x="533400" y="381000"/>
            <a:ext cx="8077200" cy="1066800"/>
          </a:xfrm>
        </p:spPr>
        <p:txBody>
          <a:bodyPr/>
          <a:lstStyle/>
          <a:p>
            <a:pPr eaLnBrk="1" hangingPunct="1">
              <a:defRPr/>
            </a:pPr>
            <a:r>
              <a:rPr lang="en-US" sz="2800" dirty="0">
                <a:latin typeface="Georgia" charset="0"/>
              </a:rPr>
              <a:t>GLOBE Project </a:t>
            </a:r>
            <a:endParaRPr lang="en-US" sz="2800" dirty="0">
              <a:latin typeface="Tahoma" charset="0"/>
              <a:cs typeface="+mj-cs"/>
            </a:endParaRPr>
          </a:p>
        </p:txBody>
      </p:sp>
      <p:sp>
        <p:nvSpPr>
          <p:cNvPr id="206851" name="Rectangle 3"/>
          <p:cNvSpPr>
            <a:spLocks noGrp="1" noChangeArrowheads="1"/>
          </p:cNvSpPr>
          <p:nvPr>
            <p:ph type="body" idx="1"/>
          </p:nvPr>
        </p:nvSpPr>
        <p:spPr>
          <a:xfrm>
            <a:off x="685800" y="1600200"/>
            <a:ext cx="7772400" cy="4724400"/>
          </a:xfrm>
        </p:spPr>
        <p:txBody>
          <a:bodyPr/>
          <a:lstStyle/>
          <a:p>
            <a:pPr eaLnBrk="1" hangingPunct="1">
              <a:lnSpc>
                <a:spcPct val="90000"/>
              </a:lnSpc>
              <a:defRPr/>
            </a:pPr>
            <a:r>
              <a:rPr lang="en-US" dirty="0" smtClean="0">
                <a:ea typeface="+mn-ea"/>
                <a:cs typeface="+mn-cs"/>
              </a:rPr>
              <a:t>For example, in masculine societies such as Japan and United States, the workplace is generally </a:t>
            </a:r>
            <a:r>
              <a:rPr lang="en-US" dirty="0" smtClean="0">
                <a:solidFill>
                  <a:srgbClr val="FF0000"/>
                </a:solidFill>
                <a:ea typeface="+mn-ea"/>
                <a:cs typeface="+mn-cs"/>
              </a:rPr>
              <a:t>high in job stress and supervisor oversight</a:t>
            </a:r>
            <a:r>
              <a:rPr lang="en-US" dirty="0" smtClean="0">
                <a:ea typeface="+mn-ea"/>
                <a:cs typeface="+mn-cs"/>
              </a:rPr>
              <a:t>. </a:t>
            </a:r>
          </a:p>
          <a:p>
            <a:pPr eaLnBrk="1" hangingPunct="1">
              <a:lnSpc>
                <a:spcPct val="90000"/>
              </a:lnSpc>
              <a:defRPr/>
            </a:pPr>
            <a:r>
              <a:rPr lang="en-US" dirty="0" smtClean="0">
                <a:solidFill>
                  <a:srgbClr val="FF0000"/>
                </a:solidFill>
                <a:ea typeface="+mn-ea"/>
                <a:cs typeface="+mn-cs"/>
              </a:rPr>
              <a:t>Females managers are more common in organizations</a:t>
            </a:r>
            <a:r>
              <a:rPr lang="en-US" dirty="0" smtClean="0">
                <a:ea typeface="+mn-ea"/>
                <a:cs typeface="+mn-cs"/>
              </a:rPr>
              <a:t> in nurturing cultures</a:t>
            </a:r>
            <a:r>
              <a:rPr lang="en-US" dirty="0">
                <a:ea typeface="+mn-ea"/>
                <a:cs typeface="+mn-cs"/>
              </a:rPr>
              <a:t>, such as </a:t>
            </a:r>
            <a:r>
              <a:rPr lang="en-US" dirty="0" smtClean="0">
                <a:ea typeface="+mn-ea"/>
                <a:cs typeface="+mn-cs"/>
              </a:rPr>
              <a:t>Sweden</a:t>
            </a:r>
            <a:r>
              <a:rPr lang="en-US" dirty="0">
                <a:ea typeface="+mn-ea"/>
                <a:cs typeface="+mn-cs"/>
              </a:rPr>
              <a:t> </a:t>
            </a:r>
            <a:r>
              <a:rPr lang="en-US" dirty="0" smtClean="0">
                <a:ea typeface="+mn-ea"/>
                <a:cs typeface="+mn-cs"/>
              </a:rPr>
              <a:t>and Norway,  than in achievement societies. </a:t>
            </a:r>
          </a:p>
          <a:p>
            <a:pPr eaLnBrk="1" hangingPunct="1">
              <a:lnSpc>
                <a:spcPct val="90000"/>
              </a:lnSpc>
              <a:defRPr/>
            </a:pPr>
            <a:endParaRPr lang="en-US" dirty="0" smtClean="0">
              <a:ea typeface="+mn-ea"/>
              <a:cs typeface="+mn-cs"/>
            </a:endParaRPr>
          </a:p>
        </p:txBody>
      </p:sp>
    </p:spTree>
    <p:extLst>
      <p:ext uri="{BB962C8B-B14F-4D97-AF65-F5344CB8AC3E}">
        <p14:creationId xmlns:p14="http://schemas.microsoft.com/office/powerpoint/2010/main" val="3853257949"/>
      </p:ext>
    </p:extLst>
  </p:cSld>
  <p:clrMapOvr>
    <a:masterClrMapping/>
  </p:clrMapOvr>
  <p:transition>
    <p:cut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06850"/>
                                        </p:tgtEl>
                                        <p:attrNameLst>
                                          <p:attrName>style.visibility</p:attrName>
                                        </p:attrNameLst>
                                      </p:cBhvr>
                                      <p:to>
                                        <p:strVal val="visible"/>
                                      </p:to>
                                    </p:set>
                                    <p:animEffect transition="in" filter="blinds(horizontal)">
                                      <p:cBhvr>
                                        <p:cTn id="7" dur="500"/>
                                        <p:tgtEl>
                                          <p:spTgt spid="206850"/>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206851">
                                            <p:txEl>
                                              <p:pRg st="0" end="0"/>
                                            </p:txEl>
                                          </p:spTgt>
                                        </p:tgtEl>
                                        <p:attrNameLst>
                                          <p:attrName>style.visibility</p:attrName>
                                        </p:attrNameLst>
                                      </p:cBhvr>
                                      <p:to>
                                        <p:strVal val="visible"/>
                                      </p:to>
                                    </p:set>
                                    <p:animEffect transition="in" filter="blinds(horizontal)">
                                      <p:cBhvr>
                                        <p:cTn id="12" dur="500"/>
                                        <p:tgtEl>
                                          <p:spTgt spid="206851">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206851">
                                            <p:txEl>
                                              <p:pRg st="1" end="1"/>
                                            </p:txEl>
                                          </p:spTgt>
                                        </p:tgtEl>
                                        <p:attrNameLst>
                                          <p:attrName>style.visibility</p:attrName>
                                        </p:attrNameLst>
                                      </p:cBhvr>
                                      <p:to>
                                        <p:strVal val="visible"/>
                                      </p:to>
                                    </p:set>
                                    <p:animEffect transition="in" filter="blinds(horizontal)">
                                      <p:cBhvr>
                                        <p:cTn id="17" dur="500"/>
                                        <p:tgtEl>
                                          <p:spTgt spid="206851">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6850" grpId="0"/>
      <p:bldP spid="206851" grpId="0" build="p"/>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3" name="Slide Number Placeholder 3"/>
          <p:cNvSpPr>
            <a:spLocks noGrp="1"/>
          </p:cNvSpPr>
          <p:nvPr>
            <p:ph type="sldNum" sz="quarter" idx="10"/>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000">
                <a:solidFill>
                  <a:srgbClr val="000000"/>
                </a:solidFill>
              </a:rPr>
              <a:t>4</a:t>
            </a:r>
            <a:r>
              <a:rPr lang="en-US" sz="1000">
                <a:solidFill>
                  <a:srgbClr val="000000"/>
                </a:solidFill>
                <a:cs typeface="Arial" charset="0"/>
              </a:rPr>
              <a:t>–</a:t>
            </a:r>
            <a:fld id="{E65DCC94-7A73-3B43-B381-6BAEF877EB85}" type="slidenum">
              <a:rPr lang="en-US" sz="1000">
                <a:solidFill>
                  <a:srgbClr val="000000"/>
                </a:solidFill>
              </a:rPr>
              <a:pPr eaLnBrk="1" hangingPunct="1"/>
              <a:t>53</a:t>
            </a:fld>
            <a:endParaRPr lang="en-US" sz="1000">
              <a:solidFill>
                <a:srgbClr val="000000"/>
              </a:solidFill>
            </a:endParaRPr>
          </a:p>
        </p:txBody>
      </p:sp>
      <p:sp>
        <p:nvSpPr>
          <p:cNvPr id="208898" name="AutoShape 2"/>
          <p:cNvSpPr>
            <a:spLocks noGrp="1" noChangeArrowheads="1"/>
          </p:cNvSpPr>
          <p:nvPr>
            <p:ph type="title"/>
          </p:nvPr>
        </p:nvSpPr>
        <p:spPr>
          <a:xfrm>
            <a:off x="533400" y="381000"/>
            <a:ext cx="8077200" cy="1066800"/>
          </a:xfrm>
        </p:spPr>
        <p:txBody>
          <a:bodyPr/>
          <a:lstStyle/>
          <a:p>
            <a:pPr eaLnBrk="1" hangingPunct="1">
              <a:defRPr/>
            </a:pPr>
            <a:r>
              <a:rPr lang="en-US" sz="4000" dirty="0"/>
              <a:t>GLOBE</a:t>
            </a:r>
            <a:r>
              <a:rPr lang="en-US" dirty="0">
                <a:latin typeface="Georgia" charset="0"/>
              </a:rPr>
              <a:t> </a:t>
            </a:r>
            <a:r>
              <a:rPr lang="en-US" sz="4000" dirty="0"/>
              <a:t>Project</a:t>
            </a:r>
            <a:r>
              <a:rPr lang="en-US" dirty="0">
                <a:latin typeface="Georgia" charset="0"/>
              </a:rPr>
              <a:t> </a:t>
            </a:r>
            <a:endParaRPr lang="en-US" sz="2800" dirty="0">
              <a:latin typeface="Tahoma" charset="0"/>
              <a:cs typeface="+mj-cs"/>
            </a:endParaRPr>
          </a:p>
        </p:txBody>
      </p:sp>
      <p:sp>
        <p:nvSpPr>
          <p:cNvPr id="208899" name="Rectangle 3"/>
          <p:cNvSpPr>
            <a:spLocks noGrp="1" noChangeArrowheads="1"/>
          </p:cNvSpPr>
          <p:nvPr>
            <p:ph type="body" idx="1"/>
          </p:nvPr>
        </p:nvSpPr>
        <p:spPr>
          <a:xfrm>
            <a:off x="685800" y="1600200"/>
            <a:ext cx="7772400" cy="4648200"/>
          </a:xfrm>
        </p:spPr>
        <p:txBody>
          <a:bodyPr>
            <a:normAutofit fontScale="92500"/>
          </a:bodyPr>
          <a:lstStyle/>
          <a:p>
            <a:pPr eaLnBrk="1" hangingPunct="1">
              <a:defRPr/>
            </a:pPr>
            <a:r>
              <a:rPr lang="en-US" sz="2800" dirty="0">
                <a:solidFill>
                  <a:srgbClr val="FF0000"/>
                </a:solidFill>
              </a:rPr>
              <a:t>Uncertainty Avoidance</a:t>
            </a:r>
          </a:p>
          <a:p>
            <a:pPr lvl="1" eaLnBrk="1" hangingPunct="1">
              <a:defRPr/>
            </a:pPr>
            <a:r>
              <a:rPr lang="en-US" sz="2900" dirty="0"/>
              <a:t>Societies and people differ in their tolerance for uncertainty and risk.</a:t>
            </a:r>
          </a:p>
          <a:p>
            <a:pPr lvl="1" eaLnBrk="1" hangingPunct="1">
              <a:defRPr/>
            </a:pPr>
            <a:r>
              <a:rPr lang="en-US" sz="2900" dirty="0"/>
              <a:t>Low uncertainty avoidance cultures (e.g., U.S. and Hong Kong) have high tolerance for the unstructured, the unclear, and the unpredictable. </a:t>
            </a:r>
          </a:p>
          <a:p>
            <a:pPr lvl="1" eaLnBrk="1" hangingPunct="1">
              <a:defRPr/>
            </a:pPr>
            <a:r>
              <a:rPr lang="en-US" sz="2900" dirty="0"/>
              <a:t>High uncertainty avoidance means that members of a society (e.g., France, Greece) feel threatened and uncomfortable with uncertainty and ambiguity.</a:t>
            </a:r>
          </a:p>
        </p:txBody>
      </p:sp>
    </p:spTree>
    <p:extLst>
      <p:ext uri="{BB962C8B-B14F-4D97-AF65-F5344CB8AC3E}">
        <p14:creationId xmlns:p14="http://schemas.microsoft.com/office/powerpoint/2010/main" val="3445105477"/>
      </p:ext>
    </p:extLst>
  </p:cSld>
  <p:clrMapOvr>
    <a:masterClrMapping/>
  </p:clrMapOvr>
  <p:transition>
    <p:cut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08898"/>
                                        </p:tgtEl>
                                        <p:attrNameLst>
                                          <p:attrName>style.visibility</p:attrName>
                                        </p:attrNameLst>
                                      </p:cBhvr>
                                      <p:to>
                                        <p:strVal val="visible"/>
                                      </p:to>
                                    </p:set>
                                    <p:animEffect transition="in" filter="blinds(horizontal)">
                                      <p:cBhvr>
                                        <p:cTn id="7" dur="500"/>
                                        <p:tgtEl>
                                          <p:spTgt spid="208898"/>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208899">
                                            <p:txEl>
                                              <p:pRg st="0" end="0"/>
                                            </p:txEl>
                                          </p:spTgt>
                                        </p:tgtEl>
                                        <p:attrNameLst>
                                          <p:attrName>style.visibility</p:attrName>
                                        </p:attrNameLst>
                                      </p:cBhvr>
                                      <p:to>
                                        <p:strVal val="visible"/>
                                      </p:to>
                                    </p:set>
                                    <p:animEffect transition="in" filter="blinds(horizontal)">
                                      <p:cBhvr>
                                        <p:cTn id="12" dur="500"/>
                                        <p:tgtEl>
                                          <p:spTgt spid="208899">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208899">
                                            <p:txEl>
                                              <p:pRg st="1" end="1"/>
                                            </p:txEl>
                                          </p:spTgt>
                                        </p:tgtEl>
                                        <p:attrNameLst>
                                          <p:attrName>style.visibility</p:attrName>
                                        </p:attrNameLst>
                                      </p:cBhvr>
                                      <p:to>
                                        <p:strVal val="visible"/>
                                      </p:to>
                                    </p:set>
                                    <p:animEffect transition="in" filter="blinds(horizontal)">
                                      <p:cBhvr>
                                        <p:cTn id="17" dur="500"/>
                                        <p:tgtEl>
                                          <p:spTgt spid="208899">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208899">
                                            <p:txEl>
                                              <p:pRg st="2" end="2"/>
                                            </p:txEl>
                                          </p:spTgt>
                                        </p:tgtEl>
                                        <p:attrNameLst>
                                          <p:attrName>style.visibility</p:attrName>
                                        </p:attrNameLst>
                                      </p:cBhvr>
                                      <p:to>
                                        <p:strVal val="visible"/>
                                      </p:to>
                                    </p:set>
                                    <p:animEffect transition="in" filter="blinds(horizontal)">
                                      <p:cBhvr>
                                        <p:cTn id="22" dur="500"/>
                                        <p:tgtEl>
                                          <p:spTgt spid="208899">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nodeType="clickEffect">
                                  <p:stCondLst>
                                    <p:cond delay="0"/>
                                  </p:stCondLst>
                                  <p:childTnLst>
                                    <p:set>
                                      <p:cBhvr>
                                        <p:cTn id="26" dur="1" fill="hold">
                                          <p:stCondLst>
                                            <p:cond delay="0"/>
                                          </p:stCondLst>
                                        </p:cTn>
                                        <p:tgtEl>
                                          <p:spTgt spid="208899">
                                            <p:txEl>
                                              <p:pRg st="3" end="3"/>
                                            </p:txEl>
                                          </p:spTgt>
                                        </p:tgtEl>
                                        <p:attrNameLst>
                                          <p:attrName>style.visibility</p:attrName>
                                        </p:attrNameLst>
                                      </p:cBhvr>
                                      <p:to>
                                        <p:strVal val="visible"/>
                                      </p:to>
                                    </p:set>
                                    <p:animEffect transition="in" filter="blinds(horizontal)">
                                      <p:cBhvr>
                                        <p:cTn id="27" dur="500"/>
                                        <p:tgtEl>
                                          <p:spTgt spid="208899">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8898" grpId="0"/>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a:t>GLOBE</a:t>
            </a:r>
            <a:r>
              <a:rPr lang="en-US" dirty="0"/>
              <a:t> </a:t>
            </a:r>
            <a:r>
              <a:rPr lang="en-US" sz="4000" dirty="0"/>
              <a:t>Project</a:t>
            </a:r>
            <a:r>
              <a:rPr lang="en-US" dirty="0"/>
              <a:t> </a:t>
            </a:r>
          </a:p>
        </p:txBody>
      </p:sp>
      <p:sp>
        <p:nvSpPr>
          <p:cNvPr id="3" name="Content Placeholder 2"/>
          <p:cNvSpPr>
            <a:spLocks noGrp="1"/>
          </p:cNvSpPr>
          <p:nvPr>
            <p:ph sz="quarter" idx="1"/>
          </p:nvPr>
        </p:nvSpPr>
        <p:spPr/>
        <p:txBody>
          <a:bodyPr>
            <a:normAutofit/>
          </a:bodyPr>
          <a:lstStyle/>
          <a:p>
            <a:r>
              <a:rPr lang="en-US" dirty="0"/>
              <a:t>Uncertainty orientation affects many aspects of managing international firms. </a:t>
            </a:r>
            <a:endParaRPr lang="en-US" dirty="0" smtClean="0"/>
          </a:p>
          <a:p>
            <a:r>
              <a:rPr lang="en-US" dirty="0" smtClean="0"/>
              <a:t>Those </a:t>
            </a:r>
            <a:r>
              <a:rPr lang="en-US" dirty="0"/>
              <a:t>operating in </a:t>
            </a:r>
            <a:r>
              <a:rPr lang="en-US" dirty="0">
                <a:solidFill>
                  <a:srgbClr val="FF0000"/>
                </a:solidFill>
              </a:rPr>
              <a:t>uncertainty-avoiding countries</a:t>
            </a:r>
            <a:r>
              <a:rPr lang="en-US" dirty="0"/>
              <a:t>, for example, tend to adopt </a:t>
            </a:r>
            <a:r>
              <a:rPr lang="en-US" dirty="0">
                <a:solidFill>
                  <a:srgbClr val="FF0000"/>
                </a:solidFill>
              </a:rPr>
              <a:t>more rigid hierarchies and more elaborate rules and procedures </a:t>
            </a:r>
            <a:r>
              <a:rPr lang="en-US" dirty="0"/>
              <a:t>for doing business. </a:t>
            </a:r>
            <a:endParaRPr lang="en-US" dirty="0" smtClean="0"/>
          </a:p>
          <a:p>
            <a:r>
              <a:rPr lang="en-US" dirty="0" smtClean="0"/>
              <a:t>Conversely</a:t>
            </a:r>
            <a:r>
              <a:rPr lang="en-US" dirty="0"/>
              <a:t>, </a:t>
            </a:r>
            <a:r>
              <a:rPr lang="en-US" dirty="0">
                <a:solidFill>
                  <a:srgbClr val="0000FF"/>
                </a:solidFill>
              </a:rPr>
              <a:t>uncertainty-accepting cultures </a:t>
            </a:r>
            <a:r>
              <a:rPr lang="en-US" dirty="0"/>
              <a:t>are more tolerant of </a:t>
            </a:r>
            <a:r>
              <a:rPr lang="en-US" dirty="0">
                <a:solidFill>
                  <a:srgbClr val="0000FF"/>
                </a:solidFill>
              </a:rPr>
              <a:t>flexible hierarchies, rules, and procedures</a:t>
            </a:r>
            <a:r>
              <a:rPr lang="en-US" dirty="0"/>
              <a:t>. </a:t>
            </a:r>
            <a:endParaRPr lang="en-US" dirty="0" smtClean="0"/>
          </a:p>
        </p:txBody>
      </p:sp>
    </p:spTree>
    <p:extLst>
      <p:ext uri="{BB962C8B-B14F-4D97-AF65-F5344CB8AC3E}">
        <p14:creationId xmlns:p14="http://schemas.microsoft.com/office/powerpoint/2010/main" val="15278929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linds(horizontal)">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blinds(horizontal)">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blinds(horizontal)">
                                      <p:cBhvr>
                                        <p:cTn id="2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a:t>GLOBE</a:t>
            </a:r>
            <a:r>
              <a:rPr lang="en-US" dirty="0"/>
              <a:t> </a:t>
            </a:r>
            <a:r>
              <a:rPr lang="en-US" sz="4000" dirty="0"/>
              <a:t>Project</a:t>
            </a:r>
            <a:r>
              <a:rPr lang="en-US" dirty="0"/>
              <a:t> </a:t>
            </a:r>
          </a:p>
        </p:txBody>
      </p:sp>
      <p:sp>
        <p:nvSpPr>
          <p:cNvPr id="3" name="Content Placeholder 2"/>
          <p:cNvSpPr>
            <a:spLocks noGrp="1"/>
          </p:cNvSpPr>
          <p:nvPr>
            <p:ph sz="quarter" idx="1"/>
          </p:nvPr>
        </p:nvSpPr>
        <p:spPr/>
        <p:txBody>
          <a:bodyPr>
            <a:normAutofit/>
          </a:bodyPr>
          <a:lstStyle/>
          <a:p>
            <a:r>
              <a:rPr lang="en-US" sz="2500" dirty="0">
                <a:solidFill>
                  <a:srgbClr val="0000FF"/>
                </a:solidFill>
              </a:rPr>
              <a:t>Risk taking </a:t>
            </a:r>
            <a:r>
              <a:rPr lang="en-US" dirty="0"/>
              <a:t>(“nothing ventured, nothing gained”) is highly valued in </a:t>
            </a:r>
            <a:r>
              <a:rPr lang="en-US" sz="2500" dirty="0">
                <a:solidFill>
                  <a:srgbClr val="0000FF"/>
                </a:solidFill>
              </a:rPr>
              <a:t>uncertainty-accepting cultures </a:t>
            </a:r>
            <a:r>
              <a:rPr lang="en-US" dirty="0"/>
              <a:t>such as that of the </a:t>
            </a:r>
            <a:r>
              <a:rPr lang="en-US" sz="2500" dirty="0">
                <a:solidFill>
                  <a:srgbClr val="0000FF"/>
                </a:solidFill>
              </a:rPr>
              <a:t>United States and Hong Kong</a:t>
            </a:r>
            <a:r>
              <a:rPr lang="en-US" dirty="0"/>
              <a:t>, </a:t>
            </a:r>
            <a:endParaRPr lang="en-US" dirty="0" smtClean="0"/>
          </a:p>
          <a:p>
            <a:r>
              <a:rPr lang="en-US" dirty="0">
                <a:solidFill>
                  <a:srgbClr val="FF0000"/>
                </a:solidFill>
              </a:rPr>
              <a:t>L</a:t>
            </a:r>
            <a:r>
              <a:rPr lang="en-US" dirty="0" smtClean="0">
                <a:solidFill>
                  <a:srgbClr val="FF0000"/>
                </a:solidFill>
              </a:rPr>
              <a:t>ow</a:t>
            </a:r>
            <a:r>
              <a:rPr lang="en-US" dirty="0">
                <a:solidFill>
                  <a:srgbClr val="FF0000"/>
                </a:solidFill>
              </a:rPr>
              <a:t>-risk strategies </a:t>
            </a:r>
            <a:r>
              <a:rPr lang="en-US" dirty="0"/>
              <a:t>is more important in uncertainty-avoiding countries such as </a:t>
            </a:r>
            <a:r>
              <a:rPr lang="en-US" dirty="0">
                <a:solidFill>
                  <a:srgbClr val="FF0000"/>
                </a:solidFill>
              </a:rPr>
              <a:t>Spain, Belgium, and Argentina</a:t>
            </a:r>
            <a:r>
              <a:rPr lang="en-US" dirty="0"/>
              <a:t>.</a:t>
            </a:r>
          </a:p>
        </p:txBody>
      </p:sp>
    </p:spTree>
    <p:extLst>
      <p:ext uri="{BB962C8B-B14F-4D97-AF65-F5344CB8AC3E}">
        <p14:creationId xmlns:p14="http://schemas.microsoft.com/office/powerpoint/2010/main" val="12896089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linds(horizontal)">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blinds(horizontal)">
                                      <p:cBhvr>
                                        <p:cTn id="1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AutoShape 2"/>
          <p:cNvSpPr>
            <a:spLocks noGrp="1" noChangeArrowheads="1"/>
          </p:cNvSpPr>
          <p:nvPr>
            <p:ph type="title"/>
          </p:nvPr>
        </p:nvSpPr>
        <p:spPr>
          <a:xfrm>
            <a:off x="533400" y="381000"/>
            <a:ext cx="8077200" cy="1066800"/>
          </a:xfrm>
        </p:spPr>
        <p:txBody>
          <a:bodyPr/>
          <a:lstStyle/>
          <a:p>
            <a:pPr eaLnBrk="1" hangingPunct="1">
              <a:defRPr/>
            </a:pPr>
            <a:r>
              <a:rPr lang="en-US" sz="4000" dirty="0"/>
              <a:t>GLOBE</a:t>
            </a:r>
            <a:r>
              <a:rPr lang="en-US" dirty="0">
                <a:latin typeface="Georgia" charset="0"/>
              </a:rPr>
              <a:t> </a:t>
            </a:r>
            <a:r>
              <a:rPr lang="en-US" sz="4000" dirty="0"/>
              <a:t>Project</a:t>
            </a:r>
            <a:r>
              <a:rPr lang="en-US" dirty="0">
                <a:latin typeface="Georgia" charset="0"/>
              </a:rPr>
              <a:t> </a:t>
            </a:r>
            <a:endParaRPr lang="en-US" sz="2800" dirty="0">
              <a:latin typeface="Tahoma" charset="0"/>
              <a:cs typeface="+mj-cs"/>
            </a:endParaRPr>
          </a:p>
        </p:txBody>
      </p:sp>
      <p:sp>
        <p:nvSpPr>
          <p:cNvPr id="210947" name="Rectangle 3"/>
          <p:cNvSpPr>
            <a:spLocks noGrp="1" noChangeArrowheads="1"/>
          </p:cNvSpPr>
          <p:nvPr>
            <p:ph type="body" idx="1"/>
          </p:nvPr>
        </p:nvSpPr>
        <p:spPr>
          <a:xfrm>
            <a:off x="685800" y="1600200"/>
            <a:ext cx="7772400" cy="4648200"/>
          </a:xfrm>
        </p:spPr>
        <p:txBody>
          <a:bodyPr/>
          <a:lstStyle/>
          <a:p>
            <a:pPr eaLnBrk="1" hangingPunct="1">
              <a:lnSpc>
                <a:spcPct val="90000"/>
              </a:lnSpc>
              <a:defRPr/>
            </a:pPr>
            <a:r>
              <a:rPr lang="en-US" dirty="0" smtClean="0">
                <a:effectLst>
                  <a:outerShdw blurRad="38100" dist="38100" dir="2700000" algn="tl">
                    <a:srgbClr val="DDDDDD"/>
                  </a:outerShdw>
                </a:effectLst>
                <a:latin typeface="Arial" charset="0"/>
                <a:cs typeface="+mn-cs"/>
              </a:rPr>
              <a:t>Future Orientation</a:t>
            </a:r>
            <a:endParaRPr lang="en-US" dirty="0">
              <a:effectLst>
                <a:outerShdw blurRad="38100" dist="38100" dir="2700000" algn="tl">
                  <a:srgbClr val="DDDDDD"/>
                </a:outerShdw>
              </a:effectLst>
              <a:latin typeface="Arial" charset="0"/>
              <a:cs typeface="+mn-cs"/>
            </a:endParaRPr>
          </a:p>
          <a:p>
            <a:pPr lvl="1" eaLnBrk="1" hangingPunct="1">
              <a:lnSpc>
                <a:spcPct val="90000"/>
              </a:lnSpc>
              <a:defRPr/>
            </a:pPr>
            <a:r>
              <a:rPr lang="en-US" sz="2800" dirty="0">
                <a:solidFill>
                  <a:srgbClr val="FF0000"/>
                </a:solidFill>
                <a:effectLst>
                  <a:outerShdw blurRad="38100" dist="38100" dir="2700000" algn="tl">
                    <a:srgbClr val="DDDDDD"/>
                  </a:outerShdw>
                </a:effectLst>
                <a:latin typeface="Tahoma" charset="0"/>
              </a:rPr>
              <a:t>Long-term orientation </a:t>
            </a:r>
            <a:r>
              <a:rPr lang="en-US" sz="2800" dirty="0">
                <a:effectLst>
                  <a:outerShdw blurRad="38100" dist="38100" dir="2700000" algn="tl">
                    <a:srgbClr val="DDDDDD"/>
                  </a:outerShdw>
                </a:effectLst>
                <a:latin typeface="Tahoma" charset="0"/>
              </a:rPr>
              <a:t>cultures have greater concern for the </a:t>
            </a:r>
            <a:r>
              <a:rPr lang="en-US" sz="2800" dirty="0" smtClean="0">
                <a:effectLst>
                  <a:outerShdw blurRad="38100" dist="38100" dir="2700000" algn="tl">
                    <a:srgbClr val="DDDDDD"/>
                  </a:outerShdw>
                </a:effectLst>
                <a:latin typeface="Tahoma" charset="0"/>
              </a:rPr>
              <a:t>future, </a:t>
            </a:r>
            <a:r>
              <a:rPr lang="en-US" sz="2800" dirty="0">
                <a:solidFill>
                  <a:srgbClr val="FF0000"/>
                </a:solidFill>
                <a:effectLst>
                  <a:outerShdw blurRad="38100" dist="38100" dir="2700000" algn="tl">
                    <a:srgbClr val="DDDDDD"/>
                  </a:outerShdw>
                </a:effectLst>
                <a:latin typeface="Tahoma" charset="0"/>
              </a:rPr>
              <a:t>defer</a:t>
            </a:r>
            <a:r>
              <a:rPr lang="en-US" sz="2800" dirty="0" smtClean="0">
                <a:effectLst>
                  <a:outerShdw blurRad="38100" dist="38100" dir="2700000" algn="tl">
                    <a:srgbClr val="DDDDDD"/>
                  </a:outerShdw>
                </a:effectLst>
                <a:latin typeface="Tahoma" charset="0"/>
              </a:rPr>
              <a:t> </a:t>
            </a:r>
            <a:r>
              <a:rPr lang="en-US" sz="2800" dirty="0">
                <a:solidFill>
                  <a:srgbClr val="FF0000"/>
                </a:solidFill>
                <a:effectLst>
                  <a:outerShdw blurRad="38100" dist="38100" dir="2700000" algn="tl">
                    <a:srgbClr val="DDDDDD"/>
                  </a:outerShdw>
                </a:effectLst>
                <a:latin typeface="Tahoma" charset="0"/>
              </a:rPr>
              <a:t>gratification</a:t>
            </a:r>
            <a:r>
              <a:rPr lang="en-US" sz="2800" dirty="0" smtClean="0">
                <a:effectLst>
                  <a:outerShdw blurRad="38100" dist="38100" dir="2700000" algn="tl">
                    <a:srgbClr val="DDDDDD"/>
                  </a:outerShdw>
                </a:effectLst>
                <a:latin typeface="Tahoma" charset="0"/>
              </a:rPr>
              <a:t>, </a:t>
            </a:r>
            <a:r>
              <a:rPr lang="en-US" sz="2800" dirty="0">
                <a:effectLst>
                  <a:outerShdw blurRad="38100" dist="38100" dir="2700000" algn="tl">
                    <a:srgbClr val="DDDDDD"/>
                  </a:outerShdw>
                </a:effectLst>
                <a:latin typeface="Tahoma" charset="0"/>
              </a:rPr>
              <a:t>and highly values </a:t>
            </a:r>
            <a:r>
              <a:rPr lang="en-US" sz="2800" dirty="0" smtClean="0">
                <a:effectLst>
                  <a:outerShdw blurRad="38100" dist="38100" dir="2700000" algn="tl">
                    <a:srgbClr val="DDDDDD"/>
                  </a:outerShdw>
                </a:effectLst>
                <a:latin typeface="Tahoma" charset="0"/>
              </a:rPr>
              <a:t>planning and </a:t>
            </a:r>
            <a:r>
              <a:rPr lang="en-US" sz="2800" dirty="0">
                <a:solidFill>
                  <a:srgbClr val="FF0000"/>
                </a:solidFill>
                <a:effectLst>
                  <a:outerShdw blurRad="38100" dist="38100" dir="2700000" algn="tl">
                    <a:srgbClr val="DDDDDD"/>
                  </a:outerShdw>
                </a:effectLst>
                <a:latin typeface="Tahoma" charset="0"/>
              </a:rPr>
              <a:t>saving</a:t>
            </a:r>
            <a:r>
              <a:rPr lang="en-US" sz="2800" dirty="0" smtClean="0">
                <a:effectLst>
                  <a:outerShdw blurRad="38100" dist="38100" dir="2700000" algn="tl">
                    <a:srgbClr val="DDDDDD"/>
                  </a:outerShdw>
                </a:effectLst>
                <a:latin typeface="Tahoma" charset="0"/>
              </a:rPr>
              <a:t>.</a:t>
            </a:r>
          </a:p>
          <a:p>
            <a:pPr lvl="1" eaLnBrk="1" hangingPunct="1">
              <a:lnSpc>
                <a:spcPct val="90000"/>
              </a:lnSpc>
              <a:defRPr/>
            </a:pPr>
            <a:r>
              <a:rPr lang="en-US" sz="2800" dirty="0">
                <a:solidFill>
                  <a:srgbClr val="FF0000"/>
                </a:solidFill>
                <a:effectLst>
                  <a:outerShdw blurRad="38100" dist="38100" dir="2700000" algn="tl">
                    <a:srgbClr val="DDDDDD"/>
                  </a:outerShdw>
                </a:effectLst>
                <a:latin typeface="Tahoma" charset="0"/>
              </a:rPr>
              <a:t>Short-term orientation </a:t>
            </a:r>
            <a:r>
              <a:rPr lang="en-US" sz="2800" dirty="0">
                <a:effectLst>
                  <a:outerShdw blurRad="38100" dist="38100" dir="2700000" algn="tl">
                    <a:srgbClr val="DDDDDD"/>
                  </a:outerShdw>
                </a:effectLst>
                <a:latin typeface="Tahoma" charset="0"/>
              </a:rPr>
              <a:t>is </a:t>
            </a:r>
            <a:r>
              <a:rPr lang="en-US" sz="2800" dirty="0" smtClean="0">
                <a:effectLst>
                  <a:outerShdw blurRad="38100" dist="38100" dir="2700000" algn="tl">
                    <a:srgbClr val="DDDDDD"/>
                  </a:outerShdw>
                </a:effectLst>
                <a:latin typeface="Tahoma" charset="0"/>
              </a:rPr>
              <a:t>the tendencies </a:t>
            </a:r>
            <a:r>
              <a:rPr lang="en-US" sz="2800" dirty="0">
                <a:effectLst>
                  <a:outerShdw blurRad="38100" dist="38100" dir="2700000" algn="tl">
                    <a:srgbClr val="DDDDDD"/>
                  </a:outerShdw>
                </a:effectLst>
                <a:latin typeface="Tahoma" charset="0"/>
              </a:rPr>
              <a:t>toward </a:t>
            </a:r>
            <a:r>
              <a:rPr lang="en-US" sz="2800" dirty="0">
                <a:solidFill>
                  <a:srgbClr val="FF0000"/>
                </a:solidFill>
                <a:effectLst>
                  <a:outerShdw blurRad="38100" dist="38100" dir="2700000" algn="tl">
                    <a:srgbClr val="DDDDDD"/>
                  </a:outerShdw>
                </a:effectLst>
                <a:latin typeface="Tahoma" charset="0"/>
              </a:rPr>
              <a:t>impatience</a:t>
            </a:r>
            <a:r>
              <a:rPr lang="en-US" sz="2800" dirty="0">
                <a:effectLst>
                  <a:outerShdw blurRad="38100" dist="38100" dir="2700000" algn="tl">
                    <a:srgbClr val="DDDDDD"/>
                  </a:outerShdw>
                </a:effectLst>
                <a:latin typeface="Tahoma" charset="0"/>
              </a:rPr>
              <a:t> and desire for quick, even </a:t>
            </a:r>
            <a:r>
              <a:rPr lang="en-US" sz="2800" dirty="0" smtClean="0">
                <a:effectLst>
                  <a:outerShdw blurRad="38100" dist="38100" dir="2700000" algn="tl">
                    <a:srgbClr val="DDDDDD"/>
                  </a:outerShdw>
                </a:effectLst>
                <a:latin typeface="Tahoma" charset="0"/>
              </a:rPr>
              <a:t>instantaneous</a:t>
            </a:r>
            <a:r>
              <a:rPr lang="en-US" sz="2800" dirty="0">
                <a:effectLst>
                  <a:outerShdw blurRad="38100" dist="38100" dir="2700000" algn="tl">
                    <a:srgbClr val="DDDDDD"/>
                  </a:outerShdw>
                </a:effectLst>
                <a:latin typeface="Tahoma" charset="0"/>
              </a:rPr>
              <a:t> </a:t>
            </a:r>
            <a:r>
              <a:rPr lang="en-US" sz="2800" dirty="0">
                <a:solidFill>
                  <a:srgbClr val="FF0000"/>
                </a:solidFill>
                <a:effectLst>
                  <a:outerShdw blurRad="38100" dist="38100" dir="2700000" algn="tl">
                    <a:srgbClr val="DDDDDD"/>
                  </a:outerShdw>
                </a:effectLst>
                <a:latin typeface="Tahoma" charset="0"/>
              </a:rPr>
              <a:t>gratifications</a:t>
            </a:r>
            <a:r>
              <a:rPr lang="en-US" sz="2800" dirty="0">
                <a:effectLst>
                  <a:outerShdw blurRad="38100" dist="38100" dir="2700000" algn="tl">
                    <a:srgbClr val="DDDDDD"/>
                  </a:outerShdw>
                </a:effectLst>
                <a:latin typeface="Tahoma" charset="0"/>
              </a:rPr>
              <a:t>, show short-term thinking.</a:t>
            </a:r>
            <a:endParaRPr lang="en-US" sz="2800" dirty="0" smtClean="0">
              <a:effectLst>
                <a:outerShdw blurRad="38100" dist="38100" dir="2700000" algn="tl">
                  <a:srgbClr val="DDDDDD"/>
                </a:outerShdw>
              </a:effectLst>
              <a:latin typeface="Tahoma" charset="0"/>
            </a:endParaRPr>
          </a:p>
          <a:p>
            <a:pPr lvl="1" eaLnBrk="1" hangingPunct="1">
              <a:lnSpc>
                <a:spcPct val="90000"/>
              </a:lnSpc>
              <a:defRPr/>
            </a:pPr>
            <a:r>
              <a:rPr lang="en-US" dirty="0" smtClean="0"/>
              <a:t>Countries </a:t>
            </a:r>
            <a:r>
              <a:rPr lang="en-US" dirty="0"/>
              <a:t>with </a:t>
            </a:r>
            <a:r>
              <a:rPr lang="en-US" dirty="0">
                <a:solidFill>
                  <a:srgbClr val="FF0000"/>
                </a:solidFill>
              </a:rPr>
              <a:t>short-term </a:t>
            </a:r>
            <a:r>
              <a:rPr lang="en-US" dirty="0"/>
              <a:t>orientations are </a:t>
            </a:r>
            <a:r>
              <a:rPr lang="en-US" dirty="0">
                <a:solidFill>
                  <a:srgbClr val="FF0000"/>
                </a:solidFill>
              </a:rPr>
              <a:t>consumer driven </a:t>
            </a:r>
            <a:r>
              <a:rPr lang="en-US" dirty="0"/>
              <a:t>whereas countries with </a:t>
            </a:r>
            <a:r>
              <a:rPr lang="en-US" dirty="0">
                <a:solidFill>
                  <a:srgbClr val="0000FF"/>
                </a:solidFill>
              </a:rPr>
              <a:t>long-term </a:t>
            </a:r>
            <a:r>
              <a:rPr lang="en-US" dirty="0"/>
              <a:t>orientations are </a:t>
            </a:r>
            <a:r>
              <a:rPr lang="en-US" dirty="0">
                <a:solidFill>
                  <a:srgbClr val="0000FF"/>
                </a:solidFill>
              </a:rPr>
              <a:t>savings</a:t>
            </a:r>
            <a:r>
              <a:rPr lang="en-US" dirty="0"/>
              <a:t> </a:t>
            </a:r>
            <a:r>
              <a:rPr lang="en-US" dirty="0">
                <a:solidFill>
                  <a:srgbClr val="0000FF"/>
                </a:solidFill>
              </a:rPr>
              <a:t>driven</a:t>
            </a:r>
            <a:r>
              <a:rPr lang="en-US" dirty="0"/>
              <a:t>.</a:t>
            </a:r>
          </a:p>
        </p:txBody>
      </p:sp>
    </p:spTree>
    <p:extLst>
      <p:ext uri="{BB962C8B-B14F-4D97-AF65-F5344CB8AC3E}">
        <p14:creationId xmlns:p14="http://schemas.microsoft.com/office/powerpoint/2010/main" val="3424424064"/>
      </p:ext>
    </p:extLst>
  </p:cSld>
  <p:clrMapOvr>
    <a:masterClrMapping/>
  </p:clrMapOvr>
  <p:transition>
    <p:cut thruBlk="1"/>
  </p:transition>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latin typeface="Georgia" charset="0"/>
              </a:rPr>
              <a:t>GLOBE Project </a:t>
            </a:r>
            <a:endParaRPr lang="en-US" dirty="0"/>
          </a:p>
        </p:txBody>
      </p:sp>
      <p:sp>
        <p:nvSpPr>
          <p:cNvPr id="3" name="Content Placeholder 2"/>
          <p:cNvSpPr>
            <a:spLocks noGrp="1"/>
          </p:cNvSpPr>
          <p:nvPr>
            <p:ph idx="1"/>
          </p:nvPr>
        </p:nvSpPr>
        <p:spPr/>
        <p:txBody>
          <a:bodyPr/>
          <a:lstStyle/>
          <a:p>
            <a:pPr>
              <a:defRPr/>
            </a:pPr>
            <a:r>
              <a:rPr lang="en-US" dirty="0" smtClean="0"/>
              <a:t>The long term orientation might help explain why Japan’s auto executives were more willing than their American counterparts years ago invest in hybrid engine technologies and stick with them, even though market demand was very low at first and any return on the investments would take a long time to materialize.</a:t>
            </a:r>
            <a:endParaRPr lang="en-US" dirty="0"/>
          </a:p>
        </p:txBody>
      </p:sp>
      <p:sp>
        <p:nvSpPr>
          <p:cNvPr id="4" name="Slide Number Placeholder 3"/>
          <p:cNvSpPr>
            <a:spLocks noGrp="1"/>
          </p:cNvSpPr>
          <p:nvPr>
            <p:ph type="sldNum" sz="quarter" idx="10"/>
          </p:nvPr>
        </p:nvSpPr>
        <p:spPr/>
        <p:txBody>
          <a:bodyPr/>
          <a:lstStyle/>
          <a:p>
            <a:pPr>
              <a:defRPr/>
            </a:pPr>
            <a:r>
              <a:rPr lang="en-US" smtClean="0"/>
              <a:t>4</a:t>
            </a:r>
            <a:r>
              <a:rPr lang="en-US" smtClean="0">
                <a:cs typeface="Arial" charset="0"/>
              </a:rPr>
              <a:t>–</a:t>
            </a:r>
            <a:fld id="{965421CF-DE2A-C945-98B5-86B99381B9D3}" type="slidenum">
              <a:rPr lang="en-US" smtClean="0"/>
              <a:pPr>
                <a:defRPr/>
              </a:pPr>
              <a:t>57</a:t>
            </a:fld>
            <a:endParaRPr lang="en-US"/>
          </a:p>
        </p:txBody>
      </p:sp>
    </p:spTree>
    <p:extLst>
      <p:ext uri="{BB962C8B-B14F-4D97-AF65-F5344CB8AC3E}">
        <p14:creationId xmlns:p14="http://schemas.microsoft.com/office/powerpoint/2010/main" val="1883350833"/>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381000"/>
            <a:ext cx="8077200" cy="838200"/>
          </a:xfrm>
        </p:spPr>
        <p:txBody>
          <a:bodyPr>
            <a:normAutofit fontScale="90000"/>
          </a:bodyPr>
          <a:lstStyle/>
          <a:p>
            <a:pPr>
              <a:defRPr/>
            </a:pPr>
            <a:r>
              <a:rPr lang="en-US" dirty="0" smtClean="0"/>
              <a:t>Cultural Literacy and Competitive Advantage</a:t>
            </a:r>
            <a:endParaRPr lang="en-US" dirty="0"/>
          </a:p>
        </p:txBody>
      </p:sp>
      <p:sp>
        <p:nvSpPr>
          <p:cNvPr id="3" name="Content Placeholder 2"/>
          <p:cNvSpPr>
            <a:spLocks noGrp="1"/>
          </p:cNvSpPr>
          <p:nvPr>
            <p:ph idx="1"/>
          </p:nvPr>
        </p:nvSpPr>
        <p:spPr/>
        <p:txBody>
          <a:bodyPr/>
          <a:lstStyle/>
          <a:p>
            <a:pPr>
              <a:defRPr/>
            </a:pPr>
            <a:r>
              <a:rPr lang="en-US" dirty="0"/>
              <a:t>Primary Attitudes among International Managers</a:t>
            </a:r>
            <a:endParaRPr lang="en-US" dirty="0" smtClean="0"/>
          </a:p>
          <a:p>
            <a:pPr lvl="1">
              <a:defRPr/>
            </a:pPr>
            <a:r>
              <a:rPr lang="en-US" dirty="0" smtClean="0"/>
              <a:t>Ethnocentric</a:t>
            </a:r>
          </a:p>
          <a:p>
            <a:pPr lvl="1">
              <a:defRPr/>
            </a:pPr>
            <a:r>
              <a:rPr lang="en-US" dirty="0" smtClean="0"/>
              <a:t>Polycentric </a:t>
            </a:r>
          </a:p>
          <a:p>
            <a:pPr lvl="1">
              <a:defRPr/>
            </a:pPr>
            <a:r>
              <a:rPr lang="en-US" dirty="0" smtClean="0"/>
              <a:t>Geocentric</a:t>
            </a:r>
            <a:endParaRPr lang="en-US" dirty="0"/>
          </a:p>
        </p:txBody>
      </p:sp>
      <p:sp>
        <p:nvSpPr>
          <p:cNvPr id="4" name="Slide Number Placeholder 3"/>
          <p:cNvSpPr>
            <a:spLocks noGrp="1"/>
          </p:cNvSpPr>
          <p:nvPr>
            <p:ph type="sldNum" sz="quarter" idx="10"/>
          </p:nvPr>
        </p:nvSpPr>
        <p:spPr/>
        <p:txBody>
          <a:bodyPr/>
          <a:lstStyle/>
          <a:p>
            <a:pPr>
              <a:defRPr/>
            </a:pPr>
            <a:r>
              <a:rPr lang="en-US" smtClean="0"/>
              <a:t>4</a:t>
            </a:r>
            <a:r>
              <a:rPr lang="en-US" smtClean="0">
                <a:cs typeface="Arial" charset="0"/>
              </a:rPr>
              <a:t>–</a:t>
            </a:r>
            <a:fld id="{DDA130EB-41FA-6A4F-A0AF-01A7E787C1F7}" type="slidenum">
              <a:rPr lang="en-US" smtClean="0"/>
              <a:pPr>
                <a:defRPr/>
              </a:pPr>
              <a:t>58</a:t>
            </a:fld>
            <a:endParaRPr lang="en-US"/>
          </a:p>
        </p:txBody>
      </p:sp>
    </p:spTree>
    <p:extLst>
      <p:ext uri="{BB962C8B-B14F-4D97-AF65-F5344CB8AC3E}">
        <p14:creationId xmlns:p14="http://schemas.microsoft.com/office/powerpoint/2010/main" val="2166602042"/>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228600"/>
            <a:ext cx="8077200" cy="838200"/>
          </a:xfrm>
        </p:spPr>
        <p:txBody>
          <a:bodyPr>
            <a:normAutofit fontScale="90000"/>
          </a:bodyPr>
          <a:lstStyle/>
          <a:p>
            <a:pPr>
              <a:defRPr/>
            </a:pPr>
            <a:r>
              <a:rPr lang="en-US" dirty="0"/>
              <a:t>Attitudes among International Managers</a:t>
            </a:r>
            <a:endParaRPr lang="en-US" dirty="0">
              <a:cs typeface="+mj-cs"/>
            </a:endParaRPr>
          </a:p>
        </p:txBody>
      </p:sp>
      <p:sp>
        <p:nvSpPr>
          <p:cNvPr id="121859" name="Content Placeholder 2"/>
          <p:cNvSpPr>
            <a:spLocks noGrp="1"/>
          </p:cNvSpPr>
          <p:nvPr>
            <p:ph sz="quarter" idx="1"/>
          </p:nvPr>
        </p:nvSpPr>
        <p:spPr>
          <a:xfrm>
            <a:off x="612775" y="1600200"/>
            <a:ext cx="8153400" cy="4495800"/>
          </a:xfrm>
        </p:spPr>
        <p:txBody>
          <a:bodyPr>
            <a:normAutofit lnSpcReduction="10000"/>
          </a:bodyPr>
          <a:lstStyle/>
          <a:p>
            <a:pPr>
              <a:defRPr/>
            </a:pPr>
            <a:r>
              <a:rPr lang="en-US" sz="2800" b="1" dirty="0">
                <a:latin typeface="Tw Cen MT" charset="0"/>
              </a:rPr>
              <a:t>Managers with an </a:t>
            </a:r>
            <a:r>
              <a:rPr lang="en-US" sz="2800" b="1" dirty="0">
                <a:solidFill>
                  <a:srgbClr val="FF0000"/>
                </a:solidFill>
                <a:latin typeface="Tw Cen MT" charset="0"/>
                <a:hlinkClick r:id="rId2"/>
              </a:rPr>
              <a:t>ethnocentric</a:t>
            </a:r>
            <a:r>
              <a:rPr lang="en-US" sz="2800" b="1" dirty="0">
                <a:latin typeface="Tw Cen MT" charset="0"/>
                <a:hlinkClick r:id="rId2"/>
              </a:rPr>
              <a:t> </a:t>
            </a:r>
            <a:r>
              <a:rPr lang="en-US" sz="2800" b="1" dirty="0">
                <a:latin typeface="Tw Cen MT" charset="0"/>
              </a:rPr>
              <a:t>attitude believe that people in foreign countries don't have the needed skills, expertise, knowledge, or experience to make the best business decisions as people in the home country do. </a:t>
            </a:r>
            <a:endParaRPr lang="en-US" sz="2800" b="1" dirty="0" smtClean="0">
              <a:latin typeface="Tw Cen MT" charset="0"/>
            </a:endParaRPr>
          </a:p>
          <a:p>
            <a:pPr marL="319088" lvl="1" indent="-319088">
              <a:spcBef>
                <a:spcPts val="700"/>
              </a:spcBef>
              <a:buClr>
                <a:schemeClr val="accent2"/>
              </a:buClr>
              <a:buSzPct val="60000"/>
              <a:buFont typeface="Wingdings" charset="0"/>
              <a:buChar char=""/>
              <a:defRPr/>
            </a:pPr>
            <a:r>
              <a:rPr lang="en-US" sz="2800" dirty="0" smtClean="0">
                <a:latin typeface="Arial" charset="0"/>
              </a:rPr>
              <a:t>Involve staffing the most important positions in foreign subsidiaries with </a:t>
            </a:r>
            <a:r>
              <a:rPr lang="en-US" sz="2800" dirty="0" smtClean="0">
                <a:latin typeface="Arial" charset="0"/>
                <a:hlinkClick r:id="rId3"/>
              </a:rPr>
              <a:t>expatriates </a:t>
            </a:r>
            <a:r>
              <a:rPr lang="en-US" sz="2800" dirty="0" smtClean="0">
                <a:latin typeface="Arial" charset="0"/>
              </a:rPr>
              <a:t>from the company’s home country. </a:t>
            </a:r>
            <a:endParaRPr lang="en-US" sz="2800" b="1" dirty="0">
              <a:latin typeface="Tw Cen MT" charset="0"/>
            </a:endParaRPr>
          </a:p>
          <a:p>
            <a:pPr>
              <a:defRPr/>
            </a:pPr>
            <a:r>
              <a:rPr lang="en-US" sz="2800" dirty="0">
                <a:solidFill>
                  <a:srgbClr val="FF0000"/>
                </a:solidFill>
                <a:latin typeface="Arial" charset="0"/>
              </a:rPr>
              <a:t>Is ethnocentrism bad for business? </a:t>
            </a:r>
            <a:r>
              <a:rPr lang="en-US" sz="2800" dirty="0">
                <a:latin typeface="Arial" charset="0"/>
              </a:rPr>
              <a:t>It seems so.</a:t>
            </a:r>
          </a:p>
          <a:p>
            <a:pPr lvl="1">
              <a:defRPr/>
            </a:pPr>
            <a:r>
              <a:rPr lang="en-US" sz="2800" dirty="0">
                <a:latin typeface="Arial" charset="0"/>
              </a:rPr>
              <a:t>High turnover, Lawsuits, recruiting difficulties. </a:t>
            </a:r>
          </a:p>
        </p:txBody>
      </p:sp>
    </p:spTree>
    <p:extLst>
      <p:ext uri="{BB962C8B-B14F-4D97-AF65-F5344CB8AC3E}">
        <p14:creationId xmlns:p14="http://schemas.microsoft.com/office/powerpoint/2010/main" val="23466975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21859">
                                            <p:txEl>
                                              <p:pRg st="0" end="0"/>
                                            </p:txEl>
                                          </p:spTgt>
                                        </p:tgtEl>
                                        <p:attrNameLst>
                                          <p:attrName>style.visibility</p:attrName>
                                        </p:attrNameLst>
                                      </p:cBhvr>
                                      <p:to>
                                        <p:strVal val="visible"/>
                                      </p:to>
                                    </p:set>
                                    <p:animEffect transition="in" filter="blinds(horizontal)">
                                      <p:cBhvr>
                                        <p:cTn id="12" dur="500"/>
                                        <p:tgtEl>
                                          <p:spTgt spid="121859">
                                            <p:txEl>
                                              <p:pRg st="0" end="0"/>
                                            </p:txEl>
                                          </p:spTgt>
                                        </p:tgtEl>
                                      </p:cBhvr>
                                    </p:animEffect>
                                  </p:childTnLst>
                                </p:cTn>
                              </p:par>
                              <p:par>
                                <p:cTn id="13" presetID="3" presetClass="entr" presetSubtype="10" fill="hold" grpId="0" nodeType="withEffect">
                                  <p:stCondLst>
                                    <p:cond delay="0"/>
                                  </p:stCondLst>
                                  <p:childTnLst>
                                    <p:set>
                                      <p:cBhvr>
                                        <p:cTn id="14" dur="1" fill="hold">
                                          <p:stCondLst>
                                            <p:cond delay="0"/>
                                          </p:stCondLst>
                                        </p:cTn>
                                        <p:tgtEl>
                                          <p:spTgt spid="121859">
                                            <p:txEl>
                                              <p:pRg st="1" end="1"/>
                                            </p:txEl>
                                          </p:spTgt>
                                        </p:tgtEl>
                                        <p:attrNameLst>
                                          <p:attrName>style.visibility</p:attrName>
                                        </p:attrNameLst>
                                      </p:cBhvr>
                                      <p:to>
                                        <p:strVal val="visible"/>
                                      </p:to>
                                    </p:set>
                                    <p:animEffect transition="in" filter="blinds(horizontal)">
                                      <p:cBhvr>
                                        <p:cTn id="15" dur="500"/>
                                        <p:tgtEl>
                                          <p:spTgt spid="121859">
                                            <p:txEl>
                                              <p:pRg st="1" end="1"/>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3" presetClass="entr" presetSubtype="10" fill="hold" grpId="0" nodeType="clickEffect">
                                  <p:stCondLst>
                                    <p:cond delay="0"/>
                                  </p:stCondLst>
                                  <p:childTnLst>
                                    <p:set>
                                      <p:cBhvr>
                                        <p:cTn id="19" dur="1" fill="hold">
                                          <p:stCondLst>
                                            <p:cond delay="0"/>
                                          </p:stCondLst>
                                        </p:cTn>
                                        <p:tgtEl>
                                          <p:spTgt spid="121859">
                                            <p:txEl>
                                              <p:pRg st="2" end="2"/>
                                            </p:txEl>
                                          </p:spTgt>
                                        </p:tgtEl>
                                        <p:attrNameLst>
                                          <p:attrName>style.visibility</p:attrName>
                                        </p:attrNameLst>
                                      </p:cBhvr>
                                      <p:to>
                                        <p:strVal val="visible"/>
                                      </p:to>
                                    </p:set>
                                    <p:animEffect transition="in" filter="blinds(horizontal)">
                                      <p:cBhvr>
                                        <p:cTn id="20" dur="500"/>
                                        <p:tgtEl>
                                          <p:spTgt spid="121859">
                                            <p:txEl>
                                              <p:pRg st="2" end="2"/>
                                            </p:txEl>
                                          </p:spTgt>
                                        </p:tgtEl>
                                      </p:cBhvr>
                                    </p:animEffect>
                                  </p:childTnLst>
                                </p:cTn>
                              </p:par>
                              <p:par>
                                <p:cTn id="21" presetID="3" presetClass="entr" presetSubtype="10" fill="hold" grpId="0" nodeType="withEffect">
                                  <p:stCondLst>
                                    <p:cond delay="0"/>
                                  </p:stCondLst>
                                  <p:childTnLst>
                                    <p:set>
                                      <p:cBhvr>
                                        <p:cTn id="22" dur="1" fill="hold">
                                          <p:stCondLst>
                                            <p:cond delay="0"/>
                                          </p:stCondLst>
                                        </p:cTn>
                                        <p:tgtEl>
                                          <p:spTgt spid="121859">
                                            <p:txEl>
                                              <p:pRg st="3" end="3"/>
                                            </p:txEl>
                                          </p:spTgt>
                                        </p:tgtEl>
                                        <p:attrNameLst>
                                          <p:attrName>style.visibility</p:attrName>
                                        </p:attrNameLst>
                                      </p:cBhvr>
                                      <p:to>
                                        <p:strVal val="visible"/>
                                      </p:to>
                                    </p:set>
                                    <p:animEffect transition="in" filter="blinds(horizontal)">
                                      <p:cBhvr>
                                        <p:cTn id="23" dur="500"/>
                                        <p:tgtEl>
                                          <p:spTgt spid="121859">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21859" grpId="0" build="p"/>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228600"/>
            <a:ext cx="8077200" cy="838200"/>
          </a:xfrm>
        </p:spPr>
        <p:txBody>
          <a:bodyPr>
            <a:normAutofit fontScale="90000"/>
          </a:bodyPr>
          <a:lstStyle/>
          <a:p>
            <a:pPr>
              <a:defRPr/>
            </a:pPr>
            <a:r>
              <a:rPr lang="en-US" dirty="0"/>
              <a:t>Attitudes among International Managers</a:t>
            </a:r>
            <a:endParaRPr lang="en-US" dirty="0">
              <a:cs typeface="+mj-cs"/>
            </a:endParaRPr>
          </a:p>
        </p:txBody>
      </p:sp>
      <p:sp>
        <p:nvSpPr>
          <p:cNvPr id="121859" name="Content Placeholder 2"/>
          <p:cNvSpPr>
            <a:spLocks noGrp="1"/>
          </p:cNvSpPr>
          <p:nvPr>
            <p:ph sz="quarter" idx="1"/>
          </p:nvPr>
        </p:nvSpPr>
        <p:spPr>
          <a:xfrm>
            <a:off x="612775" y="1600200"/>
            <a:ext cx="8153400" cy="4495800"/>
          </a:xfrm>
        </p:spPr>
        <p:txBody>
          <a:bodyPr/>
          <a:lstStyle/>
          <a:p>
            <a:r>
              <a:rPr lang="en-US" dirty="0">
                <a:latin typeface="Arial" charset="0"/>
              </a:rPr>
              <a:t>A </a:t>
            </a:r>
            <a:r>
              <a:rPr lang="en-US" b="1" dirty="0">
                <a:solidFill>
                  <a:srgbClr val="FF0000"/>
                </a:solidFill>
                <a:latin typeface="Arial" charset="0"/>
              </a:rPr>
              <a:t>polycentric</a:t>
            </a:r>
            <a:r>
              <a:rPr lang="en-US" b="1" dirty="0">
                <a:latin typeface="Arial" charset="0"/>
              </a:rPr>
              <a:t> </a:t>
            </a:r>
            <a:r>
              <a:rPr lang="en-US" b="1" dirty="0">
                <a:solidFill>
                  <a:srgbClr val="FF0000"/>
                </a:solidFill>
                <a:latin typeface="Arial" charset="0"/>
              </a:rPr>
              <a:t>attitude</a:t>
            </a:r>
            <a:r>
              <a:rPr lang="en-US" dirty="0">
                <a:latin typeface="Arial" charset="0"/>
              </a:rPr>
              <a:t> is the view that the managers in the </a:t>
            </a:r>
            <a:r>
              <a:rPr lang="en-US" dirty="0">
                <a:solidFill>
                  <a:srgbClr val="FF0000"/>
                </a:solidFill>
                <a:latin typeface="Arial" charset="0"/>
              </a:rPr>
              <a:t>host</a:t>
            </a:r>
            <a:r>
              <a:rPr lang="en-US" dirty="0">
                <a:latin typeface="Arial" charset="0"/>
              </a:rPr>
              <a:t> </a:t>
            </a:r>
            <a:r>
              <a:rPr lang="en-US" dirty="0">
                <a:solidFill>
                  <a:srgbClr val="FF0000"/>
                </a:solidFill>
                <a:latin typeface="Arial" charset="0"/>
              </a:rPr>
              <a:t>country</a:t>
            </a:r>
            <a:r>
              <a:rPr lang="en-US" dirty="0">
                <a:latin typeface="Arial" charset="0"/>
              </a:rPr>
              <a:t> (the foreign country where the MNC is doing business) know the best work approaches and practices for running their business.</a:t>
            </a:r>
          </a:p>
          <a:p>
            <a:r>
              <a:rPr lang="en-US" dirty="0">
                <a:latin typeface="Arial" charset="0"/>
              </a:rPr>
              <a:t>A </a:t>
            </a:r>
            <a:r>
              <a:rPr lang="en-US" b="1" dirty="0">
                <a:solidFill>
                  <a:srgbClr val="FF0000"/>
                </a:solidFill>
                <a:latin typeface="Arial" charset="0"/>
              </a:rPr>
              <a:t>geocentric</a:t>
            </a:r>
            <a:r>
              <a:rPr lang="en-US" b="1" dirty="0">
                <a:latin typeface="Arial" charset="0"/>
              </a:rPr>
              <a:t> </a:t>
            </a:r>
            <a:r>
              <a:rPr lang="en-US" b="1" dirty="0">
                <a:solidFill>
                  <a:srgbClr val="FF0000"/>
                </a:solidFill>
                <a:latin typeface="Arial" charset="0"/>
              </a:rPr>
              <a:t>attitude</a:t>
            </a:r>
            <a:r>
              <a:rPr lang="en-US" dirty="0">
                <a:latin typeface="Arial" charset="0"/>
              </a:rPr>
              <a:t> is a </a:t>
            </a:r>
            <a:r>
              <a:rPr lang="en-US" dirty="0">
                <a:solidFill>
                  <a:srgbClr val="FF0000"/>
                </a:solidFill>
                <a:latin typeface="Arial" charset="0"/>
              </a:rPr>
              <a:t>world</a:t>
            </a:r>
            <a:r>
              <a:rPr lang="en-US" dirty="0">
                <a:latin typeface="Arial" charset="0"/>
              </a:rPr>
              <a:t>-</a:t>
            </a:r>
            <a:r>
              <a:rPr lang="en-US" dirty="0">
                <a:solidFill>
                  <a:srgbClr val="FF0000"/>
                </a:solidFill>
                <a:latin typeface="Arial" charset="0"/>
              </a:rPr>
              <a:t>oriented</a:t>
            </a:r>
            <a:r>
              <a:rPr lang="en-US" dirty="0">
                <a:latin typeface="Arial" charset="0"/>
              </a:rPr>
              <a:t> </a:t>
            </a:r>
            <a:r>
              <a:rPr lang="en-US" dirty="0">
                <a:solidFill>
                  <a:srgbClr val="FF0000"/>
                </a:solidFill>
                <a:latin typeface="Arial" charset="0"/>
              </a:rPr>
              <a:t>view</a:t>
            </a:r>
            <a:r>
              <a:rPr lang="en-US" dirty="0">
                <a:latin typeface="Arial" charset="0"/>
              </a:rPr>
              <a:t> that focuses on using the </a:t>
            </a:r>
            <a:r>
              <a:rPr lang="en-US" dirty="0">
                <a:solidFill>
                  <a:srgbClr val="FF0000"/>
                </a:solidFill>
                <a:latin typeface="Arial" charset="0"/>
              </a:rPr>
              <a:t>best</a:t>
            </a:r>
            <a:r>
              <a:rPr lang="en-US" dirty="0">
                <a:latin typeface="Arial" charset="0"/>
              </a:rPr>
              <a:t> </a:t>
            </a:r>
            <a:r>
              <a:rPr lang="en-US" dirty="0">
                <a:solidFill>
                  <a:srgbClr val="FF0000"/>
                </a:solidFill>
                <a:latin typeface="Arial" charset="0"/>
              </a:rPr>
              <a:t>approaches</a:t>
            </a:r>
            <a:r>
              <a:rPr lang="en-US" dirty="0">
                <a:latin typeface="Arial" charset="0"/>
              </a:rPr>
              <a:t> and people from around the globe.</a:t>
            </a:r>
          </a:p>
        </p:txBody>
      </p:sp>
      <p:sp>
        <p:nvSpPr>
          <p:cNvPr id="121860" name="Slide Number Placeholder 3"/>
          <p:cNvSpPr>
            <a:spLocks noGrp="1"/>
          </p:cNvSpPr>
          <p:nvPr>
            <p:ph type="sldNum" sz="quarter" idx="12"/>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1440" tIns="45720" rIns="91440" bIns="45720" numCol="1" compatLnSpc="1">
            <a:prstTxWarp prst="textNoShape">
              <a:avLst/>
            </a:prstTxWarp>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000"/>
              <a:t>4</a:t>
            </a:r>
            <a:r>
              <a:rPr lang="en-US" sz="1000">
                <a:cs typeface="Arial" charset="0"/>
              </a:rPr>
              <a:t>–</a:t>
            </a:r>
            <a:fld id="{9883931C-44FC-7945-A587-55429CE2E11B}" type="slidenum">
              <a:rPr lang="en-US" sz="1000"/>
              <a:pPr eaLnBrk="1" hangingPunct="1"/>
              <a:t>60</a:t>
            </a:fld>
            <a:endParaRPr lang="en-US" sz="1000"/>
          </a:p>
        </p:txBody>
      </p:sp>
    </p:spTree>
    <p:extLst>
      <p:ext uri="{BB962C8B-B14F-4D97-AF65-F5344CB8AC3E}">
        <p14:creationId xmlns:p14="http://schemas.microsoft.com/office/powerpoint/2010/main" val="17731772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21859">
                                            <p:txEl>
                                              <p:pRg st="0" end="0"/>
                                            </p:txEl>
                                          </p:spTgt>
                                        </p:tgtEl>
                                        <p:attrNameLst>
                                          <p:attrName>style.visibility</p:attrName>
                                        </p:attrNameLst>
                                      </p:cBhvr>
                                      <p:to>
                                        <p:strVal val="visible"/>
                                      </p:to>
                                    </p:set>
                                    <p:animEffect transition="in" filter="blinds(horizontal)">
                                      <p:cBhvr>
                                        <p:cTn id="12" dur="500"/>
                                        <p:tgtEl>
                                          <p:spTgt spid="121859">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21859">
                                            <p:txEl>
                                              <p:pRg st="1" end="1"/>
                                            </p:txEl>
                                          </p:spTgt>
                                        </p:tgtEl>
                                        <p:attrNameLst>
                                          <p:attrName>style.visibility</p:attrName>
                                        </p:attrNameLst>
                                      </p:cBhvr>
                                      <p:to>
                                        <p:strVal val="visible"/>
                                      </p:to>
                                    </p:set>
                                    <p:animEffect transition="in" filter="blinds(horizontal)">
                                      <p:cBhvr>
                                        <p:cTn id="17" dur="500"/>
                                        <p:tgtEl>
                                          <p:spTgt spid="121859">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21859" grpId="0" build="p"/>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Title 1"/>
          <p:cNvSpPr>
            <a:spLocks noGrp="1"/>
          </p:cNvSpPr>
          <p:nvPr>
            <p:ph type="title"/>
          </p:nvPr>
        </p:nvSpPr>
        <p:spPr>
          <a:xfrm>
            <a:off x="612775" y="228600"/>
            <a:ext cx="8153400" cy="990600"/>
          </a:xfrm>
        </p:spPr>
        <p:txBody>
          <a:bodyPr/>
          <a:lstStyle/>
          <a:p>
            <a:r>
              <a:rPr lang="en-US">
                <a:latin typeface="Tw Cen MT" charset="0"/>
              </a:rPr>
              <a:t>Wal-Mart Retreats from Germany</a:t>
            </a:r>
          </a:p>
        </p:txBody>
      </p:sp>
      <p:sp>
        <p:nvSpPr>
          <p:cNvPr id="122883" name="Content Placeholder 2"/>
          <p:cNvSpPr>
            <a:spLocks noGrp="1"/>
          </p:cNvSpPr>
          <p:nvPr>
            <p:ph sz="quarter" idx="1"/>
          </p:nvPr>
        </p:nvSpPr>
        <p:spPr>
          <a:xfrm>
            <a:off x="612775" y="1600200"/>
            <a:ext cx="8153400" cy="4495800"/>
          </a:xfrm>
        </p:spPr>
        <p:txBody>
          <a:bodyPr/>
          <a:lstStyle/>
          <a:p>
            <a:r>
              <a:rPr lang="en-US">
                <a:latin typeface="Tw Cen MT" charset="0"/>
              </a:rPr>
              <a:t>In late 1997, facing a saturated U. S. market, Walmart entered Germany.</a:t>
            </a:r>
          </a:p>
          <a:p>
            <a:r>
              <a:rPr lang="en-US">
                <a:latin typeface="Tw Cen MT" charset="0"/>
              </a:rPr>
              <a:t>In 2006, however, Walmart exited Germany, after losing billions of dollars. </a:t>
            </a:r>
            <a:endParaRPr lang="en-US">
              <a:solidFill>
                <a:srgbClr val="FF0000"/>
              </a:solidFill>
              <a:latin typeface="Tw Cen MT" charset="0"/>
            </a:endParaRPr>
          </a:p>
          <a:p>
            <a:r>
              <a:rPr lang="en-US">
                <a:latin typeface="Tw Cen MT" charset="0"/>
              </a:rPr>
              <a:t>This massive failure </a:t>
            </a:r>
            <a:r>
              <a:rPr lang="en-US">
                <a:solidFill>
                  <a:srgbClr val="FF0000"/>
                </a:solidFill>
                <a:latin typeface="Tw Cen MT" charset="0"/>
              </a:rPr>
              <a:t>came as a shock to </a:t>
            </a:r>
            <a:r>
              <a:rPr lang="en-US">
                <a:latin typeface="Tw Cen MT" charset="0"/>
              </a:rPr>
              <a:t>a company that was used to success. </a:t>
            </a:r>
          </a:p>
          <a:p>
            <a:r>
              <a:rPr lang="en-US">
                <a:latin typeface="Tw Cen MT" charset="0"/>
              </a:rPr>
              <a:t>What went wrong?</a:t>
            </a:r>
          </a:p>
          <a:p>
            <a:endParaRPr lang="en-US">
              <a:latin typeface="Tw Cen MT" charset="0"/>
            </a:endParaRPr>
          </a:p>
        </p:txBody>
      </p:sp>
      <p:sp>
        <p:nvSpPr>
          <p:cNvPr id="4" name="Slide Number Placeholder 3"/>
          <p:cNvSpPr>
            <a:spLocks noGrp="1"/>
          </p:cNvSpPr>
          <p:nvPr>
            <p:ph type="sldNum" sz="quarter" idx="12"/>
          </p:nvPr>
        </p:nvSpPr>
        <p:spPr/>
        <p:txBody>
          <a:bodyPr>
            <a:normAutofit fontScale="85000" lnSpcReduction="20000"/>
          </a:bodyPr>
          <a:lstStyle/>
          <a:p>
            <a:pPr>
              <a:defRPr/>
            </a:pPr>
            <a:r>
              <a:rPr lang="en-US" smtClean="0"/>
              <a:t>4</a:t>
            </a:r>
            <a:r>
              <a:rPr lang="en-US" smtClean="0">
                <a:cs typeface="Arial" charset="0"/>
              </a:rPr>
              <a:t>–</a:t>
            </a:r>
            <a:fld id="{764F59E8-E3B1-B640-BFC5-6223DFEE3D54}" type="slidenum">
              <a:rPr lang="en-US" smtClean="0"/>
              <a:pPr>
                <a:defRPr/>
              </a:pPr>
              <a:t>61</a:t>
            </a:fld>
            <a:endParaRPr lang="en-US"/>
          </a:p>
        </p:txBody>
      </p:sp>
    </p:spTree>
    <p:extLst>
      <p:ext uri="{BB962C8B-B14F-4D97-AF65-F5344CB8AC3E}">
        <p14:creationId xmlns:p14="http://schemas.microsoft.com/office/powerpoint/2010/main" val="1482715048"/>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Title 1"/>
          <p:cNvSpPr>
            <a:spLocks noGrp="1"/>
          </p:cNvSpPr>
          <p:nvPr>
            <p:ph type="title"/>
          </p:nvPr>
        </p:nvSpPr>
        <p:spPr>
          <a:xfrm>
            <a:off x="612775" y="228600"/>
            <a:ext cx="8153400" cy="990600"/>
          </a:xfrm>
        </p:spPr>
        <p:txBody>
          <a:bodyPr/>
          <a:lstStyle/>
          <a:p>
            <a:r>
              <a:rPr lang="en-US">
                <a:latin typeface="Tw Cen MT" charset="0"/>
              </a:rPr>
              <a:t>Wal-Mart Retreats from Germany</a:t>
            </a:r>
          </a:p>
        </p:txBody>
      </p:sp>
      <p:sp>
        <p:nvSpPr>
          <p:cNvPr id="123907" name="Content Placeholder 2"/>
          <p:cNvSpPr>
            <a:spLocks noGrp="1"/>
          </p:cNvSpPr>
          <p:nvPr>
            <p:ph sz="quarter" idx="1"/>
          </p:nvPr>
        </p:nvSpPr>
        <p:spPr>
          <a:xfrm>
            <a:off x="612775" y="1600200"/>
            <a:ext cx="8153400" cy="4495800"/>
          </a:xfrm>
        </p:spPr>
        <p:txBody>
          <a:bodyPr>
            <a:normAutofit fontScale="92500" lnSpcReduction="10000"/>
          </a:bodyPr>
          <a:lstStyle/>
          <a:p>
            <a:r>
              <a:rPr lang="en-US">
                <a:latin typeface="Tw Cen MT" charset="0"/>
              </a:rPr>
              <a:t>Wal-Mart attempted to implement its U. S. personnel policies and procedures: </a:t>
            </a:r>
          </a:p>
          <a:p>
            <a:pPr lvl="1"/>
            <a:r>
              <a:rPr lang="en-US">
                <a:latin typeface="Tw Cen MT" charset="0"/>
              </a:rPr>
              <a:t>the Wal-Mart cheer</a:t>
            </a:r>
          </a:p>
          <a:p>
            <a:pPr lvl="1"/>
            <a:r>
              <a:rPr lang="en-US">
                <a:latin typeface="Tw Cen MT" charset="0"/>
              </a:rPr>
              <a:t> a door greeter</a:t>
            </a:r>
          </a:p>
          <a:p>
            <a:pPr lvl="1"/>
            <a:r>
              <a:rPr lang="en-US">
                <a:latin typeface="Tw Cen MT" charset="0"/>
              </a:rPr>
              <a:t>every associate within 10 feet of a customer smiling and offering help</a:t>
            </a:r>
          </a:p>
          <a:p>
            <a:pPr lvl="1"/>
            <a:r>
              <a:rPr lang="en-US">
                <a:latin typeface="Tw Cen MT" charset="0"/>
              </a:rPr>
              <a:t>bagging groceries at the checkout</a:t>
            </a:r>
          </a:p>
          <a:p>
            <a:pPr lvl="1"/>
            <a:r>
              <a:rPr lang="en-US">
                <a:latin typeface="Tw Cen MT" charset="0"/>
              </a:rPr>
              <a:t>video surveillance </a:t>
            </a:r>
          </a:p>
          <a:p>
            <a:pPr lvl="1"/>
            <a:r>
              <a:rPr lang="en-US">
                <a:latin typeface="Tw Cen MT" charset="0"/>
              </a:rPr>
              <a:t>a prohibition against dating co-workers, and so on.</a:t>
            </a:r>
          </a:p>
          <a:p>
            <a:r>
              <a:rPr lang="en-US">
                <a:latin typeface="Tw Cen MT" charset="0"/>
              </a:rPr>
              <a:t>German employees, however, simply refused to accept these policies.</a:t>
            </a:r>
          </a:p>
        </p:txBody>
      </p:sp>
      <p:sp>
        <p:nvSpPr>
          <p:cNvPr id="4" name="Slide Number Placeholder 3"/>
          <p:cNvSpPr>
            <a:spLocks noGrp="1"/>
          </p:cNvSpPr>
          <p:nvPr>
            <p:ph type="sldNum" sz="quarter" idx="12"/>
          </p:nvPr>
        </p:nvSpPr>
        <p:spPr/>
        <p:txBody>
          <a:bodyPr>
            <a:normAutofit fontScale="85000" lnSpcReduction="20000"/>
          </a:bodyPr>
          <a:lstStyle/>
          <a:p>
            <a:pPr>
              <a:defRPr/>
            </a:pPr>
            <a:r>
              <a:rPr lang="en-US" smtClean="0"/>
              <a:t>4</a:t>
            </a:r>
            <a:r>
              <a:rPr lang="en-US" smtClean="0">
                <a:cs typeface="Arial" charset="0"/>
              </a:rPr>
              <a:t>–</a:t>
            </a:r>
            <a:fld id="{BC0889BE-21A9-904A-A5CE-AAB722D218AB}" type="slidenum">
              <a:rPr lang="en-US" smtClean="0"/>
              <a:pPr>
                <a:defRPr/>
              </a:pPr>
              <a:t>62</a:t>
            </a:fld>
            <a:endParaRPr lang="en-US"/>
          </a:p>
        </p:txBody>
      </p:sp>
    </p:spTree>
    <p:extLst>
      <p:ext uri="{BB962C8B-B14F-4D97-AF65-F5344CB8AC3E}">
        <p14:creationId xmlns:p14="http://schemas.microsoft.com/office/powerpoint/2010/main" val="2234356536"/>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Title 1"/>
          <p:cNvSpPr>
            <a:spLocks noGrp="1"/>
          </p:cNvSpPr>
          <p:nvPr>
            <p:ph type="title"/>
          </p:nvPr>
        </p:nvSpPr>
        <p:spPr>
          <a:xfrm>
            <a:off x="612775" y="228600"/>
            <a:ext cx="8153400" cy="990600"/>
          </a:xfrm>
        </p:spPr>
        <p:txBody>
          <a:bodyPr/>
          <a:lstStyle/>
          <a:p>
            <a:r>
              <a:rPr lang="en-US">
                <a:latin typeface="Tw Cen MT" charset="0"/>
              </a:rPr>
              <a:t>Wal-Mart Retreats from Germany</a:t>
            </a:r>
          </a:p>
        </p:txBody>
      </p:sp>
      <p:sp>
        <p:nvSpPr>
          <p:cNvPr id="124931" name="Content Placeholder 2"/>
          <p:cNvSpPr>
            <a:spLocks noGrp="1"/>
          </p:cNvSpPr>
          <p:nvPr>
            <p:ph sz="quarter" idx="1"/>
          </p:nvPr>
        </p:nvSpPr>
        <p:spPr>
          <a:xfrm>
            <a:off x="612775" y="1600200"/>
            <a:ext cx="8153400" cy="4495800"/>
          </a:xfrm>
        </p:spPr>
        <p:txBody>
          <a:bodyPr/>
          <a:lstStyle/>
          <a:p>
            <a:r>
              <a:rPr lang="en-US">
                <a:latin typeface="Tw Cen MT" charset="0"/>
              </a:rPr>
              <a:t>It also didn’t help that the first Wal-Mart boss in Germany was installed from Wal-Mart headquarters in Bentonville, Arkansas. </a:t>
            </a:r>
          </a:p>
          <a:p>
            <a:r>
              <a:rPr lang="en-US">
                <a:latin typeface="Tw Cen MT" charset="0"/>
              </a:rPr>
              <a:t>The executive </a:t>
            </a:r>
            <a:r>
              <a:rPr lang="en-US">
                <a:solidFill>
                  <a:srgbClr val="FF0000"/>
                </a:solidFill>
                <a:latin typeface="Tw Cen MT" charset="0"/>
              </a:rPr>
              <a:t>didn’t speak any German</a:t>
            </a:r>
            <a:r>
              <a:rPr lang="en-US">
                <a:latin typeface="Tw Cen MT" charset="0"/>
              </a:rPr>
              <a:t>, and simply decreed that English would be the official in-house language.</a:t>
            </a:r>
          </a:p>
          <a:p>
            <a:r>
              <a:rPr lang="en-US">
                <a:latin typeface="Tw Cen MT" charset="0"/>
              </a:rPr>
              <a:t>It does not seem that Wal-Mart management and executives have </a:t>
            </a:r>
            <a:r>
              <a:rPr lang="en-US" b="1">
                <a:solidFill>
                  <a:srgbClr val="FF0000"/>
                </a:solidFill>
                <a:latin typeface="Arial" charset="0"/>
              </a:rPr>
              <a:t>geocentric</a:t>
            </a:r>
            <a:r>
              <a:rPr lang="en-US" b="1">
                <a:latin typeface="Arial" charset="0"/>
              </a:rPr>
              <a:t> </a:t>
            </a:r>
            <a:r>
              <a:rPr lang="en-US" b="1">
                <a:solidFill>
                  <a:srgbClr val="FF0000"/>
                </a:solidFill>
                <a:latin typeface="Arial" charset="0"/>
              </a:rPr>
              <a:t>attitude</a:t>
            </a:r>
            <a:r>
              <a:rPr lang="en-US">
                <a:latin typeface="Tw Cen MT" charset="0"/>
              </a:rPr>
              <a:t>. </a:t>
            </a:r>
          </a:p>
        </p:txBody>
      </p:sp>
      <p:sp>
        <p:nvSpPr>
          <p:cNvPr id="4" name="Slide Number Placeholder 3"/>
          <p:cNvSpPr>
            <a:spLocks noGrp="1"/>
          </p:cNvSpPr>
          <p:nvPr>
            <p:ph type="sldNum" sz="quarter" idx="12"/>
          </p:nvPr>
        </p:nvSpPr>
        <p:spPr/>
        <p:txBody>
          <a:bodyPr>
            <a:normAutofit fontScale="85000" lnSpcReduction="20000"/>
          </a:bodyPr>
          <a:lstStyle/>
          <a:p>
            <a:pPr>
              <a:defRPr/>
            </a:pPr>
            <a:r>
              <a:rPr lang="en-US" smtClean="0"/>
              <a:t>4</a:t>
            </a:r>
            <a:r>
              <a:rPr lang="en-US" smtClean="0">
                <a:cs typeface="Arial" charset="0"/>
              </a:rPr>
              <a:t>–</a:t>
            </a:r>
            <a:fld id="{CB95E11E-D029-0643-9CF1-80A87F73B2A3}" type="slidenum">
              <a:rPr lang="en-US" smtClean="0"/>
              <a:pPr>
                <a:defRPr/>
              </a:pPr>
              <a:t>63</a:t>
            </a:fld>
            <a:endParaRPr lang="en-US"/>
          </a:p>
        </p:txBody>
      </p:sp>
    </p:spTree>
    <p:extLst>
      <p:ext uri="{BB962C8B-B14F-4D97-AF65-F5344CB8AC3E}">
        <p14:creationId xmlns:p14="http://schemas.microsoft.com/office/powerpoint/2010/main" val="3693909053"/>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Median">
  <a:themeElements>
    <a:clrScheme name="Median">
      <a:dk1>
        <a:sysClr val="windowText" lastClr="000000"/>
      </a:dk1>
      <a:lt1>
        <a:sysClr val="window" lastClr="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fontScheme name="Median">
      <a:majorFont>
        <a:latin typeface="Tw Cen MT"/>
        <a:ea typeface=""/>
        <a:cs typeface=""/>
        <a:font script="Grek" typeface="Calibri"/>
        <a:font script="Cyrl" typeface="Calibri"/>
        <a:font script="Jpan" typeface="ＭＳ Ｐゴシック"/>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w Cen MT"/>
        <a:ea typeface=""/>
        <a:cs typeface=""/>
        <a:font script="Grek" typeface="Calibri"/>
        <a:font script="Cyrl" typeface="Calibri"/>
        <a:font script="Jpan" typeface="ＭＳ Ｐゴシック"/>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Median.thmx</Template>
  <TotalTime>856</TotalTime>
  <Words>4197</Words>
  <Application>Microsoft Office PowerPoint</Application>
  <PresentationFormat>On-screen Show (4:3)</PresentationFormat>
  <Paragraphs>309</Paragraphs>
  <Slides>63</Slides>
  <Notes>13</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63</vt:i4>
      </vt:variant>
    </vt:vector>
  </HeadingPairs>
  <TitlesOfParts>
    <vt:vector size="73" baseType="lpstr">
      <vt:lpstr>ＭＳ Ｐゴシック</vt:lpstr>
      <vt:lpstr>Arial</vt:lpstr>
      <vt:lpstr>Calibri</vt:lpstr>
      <vt:lpstr>Georgia</vt:lpstr>
      <vt:lpstr>Tahoma</vt:lpstr>
      <vt:lpstr>Times New Roman</vt:lpstr>
      <vt:lpstr>Tw Cen MT</vt:lpstr>
      <vt:lpstr>Wingdings</vt:lpstr>
      <vt:lpstr>Wingdings 2</vt:lpstr>
      <vt:lpstr>Median</vt:lpstr>
      <vt:lpstr>Cross-Cultural Differences</vt:lpstr>
      <vt:lpstr>Introduction</vt:lpstr>
      <vt:lpstr>Introduction</vt:lpstr>
      <vt:lpstr>What Is Culture? </vt:lpstr>
      <vt:lpstr>What Is Culture? </vt:lpstr>
      <vt:lpstr>What Is Culture? </vt:lpstr>
      <vt:lpstr> Determinants of culture</vt:lpstr>
      <vt:lpstr>Social Structure </vt:lpstr>
      <vt:lpstr>Individual versus Group</vt:lpstr>
      <vt:lpstr>Individual versus Group</vt:lpstr>
      <vt:lpstr>Individual versus Group</vt:lpstr>
      <vt:lpstr>The View of Family</vt:lpstr>
      <vt:lpstr>The View of Family</vt:lpstr>
      <vt:lpstr>Social Stratification</vt:lpstr>
      <vt:lpstr>Social Mobility</vt:lpstr>
      <vt:lpstr>Social Mobility</vt:lpstr>
      <vt:lpstr>Significance</vt:lpstr>
      <vt:lpstr>Significance</vt:lpstr>
      <vt:lpstr>Religious and Ethical Systems </vt:lpstr>
      <vt:lpstr>Religious and Ethical Systems </vt:lpstr>
      <vt:lpstr>World Religions</vt:lpstr>
      <vt:lpstr>Religion</vt:lpstr>
      <vt:lpstr>Religion</vt:lpstr>
      <vt:lpstr>Religion</vt:lpstr>
      <vt:lpstr>Religion</vt:lpstr>
      <vt:lpstr>Religion</vt:lpstr>
      <vt:lpstr>Religion</vt:lpstr>
      <vt:lpstr>Religion</vt:lpstr>
      <vt:lpstr>Religion</vt:lpstr>
      <vt:lpstr>Religion </vt:lpstr>
      <vt:lpstr>Religion </vt:lpstr>
      <vt:lpstr>Religion </vt:lpstr>
      <vt:lpstr>Language</vt:lpstr>
      <vt:lpstr>Language</vt:lpstr>
      <vt:lpstr>Language</vt:lpstr>
      <vt:lpstr>Language</vt:lpstr>
      <vt:lpstr>Unspoken Language</vt:lpstr>
      <vt:lpstr>Unspoken Language</vt:lpstr>
      <vt:lpstr>Education</vt:lpstr>
      <vt:lpstr>Education</vt:lpstr>
      <vt:lpstr>Cultural Dimensions: The GLOBE Project and Hofstede Study</vt:lpstr>
      <vt:lpstr>GLOBE Project Value Dimensions</vt:lpstr>
      <vt:lpstr>The GLOBE Project and Hofstede Study</vt:lpstr>
      <vt:lpstr>GLOBE Project </vt:lpstr>
      <vt:lpstr>GLOBE Project </vt:lpstr>
      <vt:lpstr>GLOBE Project </vt:lpstr>
      <vt:lpstr>GLOBE Project </vt:lpstr>
      <vt:lpstr>GLOBE Project </vt:lpstr>
      <vt:lpstr>GLOBE Project </vt:lpstr>
      <vt:lpstr>GLOBE Project </vt:lpstr>
      <vt:lpstr>GLOBE Project </vt:lpstr>
      <vt:lpstr>GLOBE Project </vt:lpstr>
      <vt:lpstr>GLOBE Project </vt:lpstr>
      <vt:lpstr>GLOBE Project </vt:lpstr>
      <vt:lpstr>GLOBE Project </vt:lpstr>
      <vt:lpstr>GLOBE Project </vt:lpstr>
      <vt:lpstr>GLOBE Project </vt:lpstr>
      <vt:lpstr>Cultural Literacy and Competitive Advantage</vt:lpstr>
      <vt:lpstr>Attitudes among International Managers</vt:lpstr>
      <vt:lpstr>Attitudes among International Managers</vt:lpstr>
      <vt:lpstr>Wal-Mart Retreats from Germany</vt:lpstr>
      <vt:lpstr>Wal-Mart Retreats from Germany</vt:lpstr>
      <vt:lpstr>Wal-Mart Retreats from Germany</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Cross-Cultural Differences</dc:title>
  <dc:creator>msu</dc:creator>
  <cp:lastModifiedBy>Mohammad almulla</cp:lastModifiedBy>
  <cp:revision>63</cp:revision>
  <dcterms:created xsi:type="dcterms:W3CDTF">2018-08-12T14:29:10Z</dcterms:created>
  <dcterms:modified xsi:type="dcterms:W3CDTF">2019-01-17T02:56:57Z</dcterms:modified>
</cp:coreProperties>
</file>